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5" r:id="rId4"/>
  </p:sldMasterIdLst>
  <p:notesMasterIdLst>
    <p:notesMasterId r:id="rId74"/>
  </p:notesMasterIdLst>
  <p:handoutMasterIdLst>
    <p:handoutMasterId r:id="rId75"/>
  </p:handoutMasterIdLst>
  <p:sldIdLst>
    <p:sldId id="283" r:id="rId5"/>
    <p:sldId id="275" r:id="rId6"/>
    <p:sldId id="276" r:id="rId7"/>
    <p:sldId id="1591" r:id="rId8"/>
    <p:sldId id="1326" r:id="rId9"/>
    <p:sldId id="391" r:id="rId10"/>
    <p:sldId id="1590" r:id="rId11"/>
    <p:sldId id="442" r:id="rId12"/>
    <p:sldId id="1578" r:id="rId13"/>
    <p:sldId id="439" r:id="rId14"/>
    <p:sldId id="440" r:id="rId15"/>
    <p:sldId id="302" r:id="rId16"/>
    <p:sldId id="303" r:id="rId17"/>
    <p:sldId id="1417" r:id="rId18"/>
    <p:sldId id="431" r:id="rId19"/>
    <p:sldId id="1589" r:id="rId20"/>
    <p:sldId id="393" r:id="rId21"/>
    <p:sldId id="308" r:id="rId22"/>
    <p:sldId id="1584" r:id="rId23"/>
    <p:sldId id="311" r:id="rId24"/>
    <p:sldId id="312" r:id="rId25"/>
    <p:sldId id="366" r:id="rId26"/>
    <p:sldId id="1542" r:id="rId27"/>
    <p:sldId id="314" r:id="rId28"/>
    <p:sldId id="315" r:id="rId29"/>
    <p:sldId id="316" r:id="rId30"/>
    <p:sldId id="397" r:id="rId31"/>
    <p:sldId id="395" r:id="rId32"/>
    <p:sldId id="319" r:id="rId33"/>
    <p:sldId id="1552" r:id="rId34"/>
    <p:sldId id="1553" r:id="rId35"/>
    <p:sldId id="384" r:id="rId36"/>
    <p:sldId id="323" r:id="rId37"/>
    <p:sldId id="365" r:id="rId38"/>
    <p:sldId id="325" r:id="rId39"/>
    <p:sldId id="1572" r:id="rId40"/>
    <p:sldId id="327" r:id="rId41"/>
    <p:sldId id="446" r:id="rId42"/>
    <p:sldId id="1569" r:id="rId43"/>
    <p:sldId id="1560" r:id="rId44"/>
    <p:sldId id="1558" r:id="rId45"/>
    <p:sldId id="336" r:id="rId46"/>
    <p:sldId id="337" r:id="rId47"/>
    <p:sldId id="338" r:id="rId48"/>
    <p:sldId id="1543" r:id="rId49"/>
    <p:sldId id="425" r:id="rId50"/>
    <p:sldId id="1568" r:id="rId51"/>
    <p:sldId id="340" r:id="rId52"/>
    <p:sldId id="1565" r:id="rId53"/>
    <p:sldId id="339" r:id="rId54"/>
    <p:sldId id="389" r:id="rId55"/>
    <p:sldId id="344" r:id="rId56"/>
    <p:sldId id="1571" r:id="rId57"/>
    <p:sldId id="1556" r:id="rId58"/>
    <p:sldId id="1533" r:id="rId59"/>
    <p:sldId id="1493" r:id="rId60"/>
    <p:sldId id="1588" r:id="rId61"/>
    <p:sldId id="404" r:id="rId62"/>
    <p:sldId id="351" r:id="rId63"/>
    <p:sldId id="349" r:id="rId64"/>
    <p:sldId id="354" r:id="rId65"/>
    <p:sldId id="353" r:id="rId66"/>
    <p:sldId id="423" r:id="rId67"/>
    <p:sldId id="424" r:id="rId68"/>
    <p:sldId id="360" r:id="rId69"/>
    <p:sldId id="1573" r:id="rId70"/>
    <p:sldId id="1419" r:id="rId71"/>
    <p:sldId id="417" r:id="rId72"/>
    <p:sldId id="285" r:id="rId73"/>
  </p:sldIdLst>
  <p:sldSz cx="9144000" cy="5143500" type="screen16x9"/>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420" userDrawn="1">
          <p15:clr>
            <a:srgbClr val="A4A3A4"/>
          </p15:clr>
        </p15:guide>
        <p15:guide id="2" pos="340" userDrawn="1">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E91"/>
    <a:srgbClr val="2E7DC2"/>
    <a:srgbClr val="752655"/>
    <a:srgbClr val="7F7F7F"/>
    <a:srgbClr val="008CCF"/>
    <a:srgbClr val="EE5500"/>
    <a:srgbClr val="FFF5F5"/>
    <a:srgbClr val="6B9217"/>
    <a:srgbClr val="DDF3FC"/>
    <a:srgbClr val="D3E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AE22E6-8EB1-4555-9FF2-6A8A32D9E52F}" v="7" dt="2026-02-06T01:03:23.5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2" d="100"/>
          <a:sy n="152" d="100"/>
        </p:scale>
        <p:origin x="444" y="138"/>
      </p:cViewPr>
      <p:guideLst>
        <p:guide pos="5420"/>
        <p:guide pos="340"/>
        <p:guide orient="horz" pos="16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844D968F-01DC-455B-B5C9-2408D4ACAB73}" type="datetimeFigureOut">
              <a:rPr kumimoji="1" lang="ja-JP" altLang="en-US" smtClean="0"/>
              <a:t>2026/5/1</a:t>
            </a:fld>
            <a:endParaRPr kumimoji="1" lang="ja-JP" altLang="en-US"/>
          </a:p>
        </p:txBody>
      </p:sp>
      <p:sp>
        <p:nvSpPr>
          <p:cNvPr id="4" name="フッター プレースホルダー 3"/>
          <p:cNvSpPr>
            <a:spLocks noGrp="1"/>
          </p:cNvSpPr>
          <p:nvPr>
            <p:ph type="ftr" sz="quarter" idx="2"/>
          </p:nvPr>
        </p:nvSpPr>
        <p:spPr>
          <a:xfrm>
            <a:off x="0" y="9421813"/>
            <a:ext cx="294481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100" y="9421813"/>
            <a:ext cx="2944813" cy="496887"/>
          </a:xfrm>
          <a:prstGeom prst="rect">
            <a:avLst/>
          </a:prstGeom>
        </p:spPr>
        <p:txBody>
          <a:bodyPr vert="horz" lIns="91440" tIns="45720" rIns="91440" bIns="45720" rtlCol="0" anchor="b"/>
          <a:lstStyle>
            <a:lvl1pPr algn="r">
              <a:defRPr sz="1200"/>
            </a:lvl1pPr>
          </a:lstStyle>
          <a:p>
            <a:fld id="{B0F32C5D-B12B-4FE2-9CDE-530407AD397E}" type="slidenum">
              <a:rPr kumimoji="1" lang="ja-JP" altLang="en-US" smtClean="0"/>
              <a:t>‹#›</a:t>
            </a:fld>
            <a:endParaRPr kumimoji="1" lang="ja-JP" altLang="en-US"/>
          </a:p>
        </p:txBody>
      </p:sp>
    </p:spTree>
    <p:extLst>
      <p:ext uri="{BB962C8B-B14F-4D97-AF65-F5344CB8AC3E}">
        <p14:creationId xmlns:p14="http://schemas.microsoft.com/office/powerpoint/2010/main" val="3870792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B150248C-AF63-4BD2-AD88-4B686589BEBC}" type="datetimeFigureOut">
              <a:rPr kumimoji="1" lang="ja-JP" altLang="en-US" smtClean="0"/>
              <a:t>2026/5/1</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BF87BCA9-3BA0-4426-9EA6-B6C30ED0242E}" type="slidenum">
              <a:rPr kumimoji="1" lang="ja-JP" altLang="en-US" smtClean="0"/>
              <a:t>‹#›</a:t>
            </a:fld>
            <a:endParaRPr kumimoji="1" lang="ja-JP" altLang="en-US"/>
          </a:p>
        </p:txBody>
      </p:sp>
    </p:spTree>
    <p:extLst>
      <p:ext uri="{BB962C8B-B14F-4D97-AF65-F5344CB8AC3E}">
        <p14:creationId xmlns:p14="http://schemas.microsoft.com/office/powerpoint/2010/main" val="25995271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a:t>
            </a:fld>
            <a:endParaRPr kumimoji="1" lang="ja-JP" altLang="en-US"/>
          </a:p>
        </p:txBody>
      </p:sp>
    </p:spTree>
    <p:extLst>
      <p:ext uri="{BB962C8B-B14F-4D97-AF65-F5344CB8AC3E}">
        <p14:creationId xmlns:p14="http://schemas.microsoft.com/office/powerpoint/2010/main" val="2251936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27</a:t>
            </a:fld>
            <a:endParaRPr kumimoji="1" lang="ja-JP" altLang="en-US"/>
          </a:p>
        </p:txBody>
      </p:sp>
    </p:spTree>
    <p:extLst>
      <p:ext uri="{BB962C8B-B14F-4D97-AF65-F5344CB8AC3E}">
        <p14:creationId xmlns:p14="http://schemas.microsoft.com/office/powerpoint/2010/main" val="1419368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28</a:t>
            </a:fld>
            <a:endParaRPr kumimoji="1" lang="ja-JP" altLang="en-US"/>
          </a:p>
        </p:txBody>
      </p:sp>
    </p:spTree>
    <p:extLst>
      <p:ext uri="{BB962C8B-B14F-4D97-AF65-F5344CB8AC3E}">
        <p14:creationId xmlns:p14="http://schemas.microsoft.com/office/powerpoint/2010/main" val="4047619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31</a:t>
            </a:fld>
            <a:endParaRPr kumimoji="1" lang="ja-JP" altLang="en-US"/>
          </a:p>
        </p:txBody>
      </p:sp>
    </p:spTree>
    <p:extLst>
      <p:ext uri="{BB962C8B-B14F-4D97-AF65-F5344CB8AC3E}">
        <p14:creationId xmlns:p14="http://schemas.microsoft.com/office/powerpoint/2010/main" val="739831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32</a:t>
            </a:fld>
            <a:endParaRPr kumimoji="1" lang="ja-JP" altLang="en-US"/>
          </a:p>
        </p:txBody>
      </p:sp>
    </p:spTree>
    <p:extLst>
      <p:ext uri="{BB962C8B-B14F-4D97-AF65-F5344CB8AC3E}">
        <p14:creationId xmlns:p14="http://schemas.microsoft.com/office/powerpoint/2010/main" val="819892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42</a:t>
            </a:fld>
            <a:endParaRPr kumimoji="1" lang="ja-JP" altLang="en-US"/>
          </a:p>
        </p:txBody>
      </p:sp>
    </p:spTree>
    <p:extLst>
      <p:ext uri="{BB962C8B-B14F-4D97-AF65-F5344CB8AC3E}">
        <p14:creationId xmlns:p14="http://schemas.microsoft.com/office/powerpoint/2010/main" val="2693600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47</a:t>
            </a:fld>
            <a:endParaRPr kumimoji="1" lang="ja-JP" altLang="en-US"/>
          </a:p>
        </p:txBody>
      </p:sp>
    </p:spTree>
    <p:extLst>
      <p:ext uri="{BB962C8B-B14F-4D97-AF65-F5344CB8AC3E}">
        <p14:creationId xmlns:p14="http://schemas.microsoft.com/office/powerpoint/2010/main" val="3195939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50</a:t>
            </a:fld>
            <a:endParaRPr kumimoji="1" lang="ja-JP" altLang="en-US"/>
          </a:p>
        </p:txBody>
      </p:sp>
    </p:spTree>
    <p:extLst>
      <p:ext uri="{BB962C8B-B14F-4D97-AF65-F5344CB8AC3E}">
        <p14:creationId xmlns:p14="http://schemas.microsoft.com/office/powerpoint/2010/main" val="887637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53</a:t>
            </a:fld>
            <a:endParaRPr kumimoji="1" lang="ja-JP" altLang="en-US"/>
          </a:p>
        </p:txBody>
      </p:sp>
    </p:spTree>
    <p:extLst>
      <p:ext uri="{BB962C8B-B14F-4D97-AF65-F5344CB8AC3E}">
        <p14:creationId xmlns:p14="http://schemas.microsoft.com/office/powerpoint/2010/main" val="2264620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56</a:t>
            </a:fld>
            <a:endParaRPr kumimoji="1" lang="ja-JP" altLang="en-US"/>
          </a:p>
        </p:txBody>
      </p:sp>
    </p:spTree>
    <p:extLst>
      <p:ext uri="{BB962C8B-B14F-4D97-AF65-F5344CB8AC3E}">
        <p14:creationId xmlns:p14="http://schemas.microsoft.com/office/powerpoint/2010/main" val="1001167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57</a:t>
            </a:fld>
            <a:endParaRPr kumimoji="1" lang="ja-JP" altLang="en-US"/>
          </a:p>
        </p:txBody>
      </p:sp>
    </p:spTree>
    <p:extLst>
      <p:ext uri="{BB962C8B-B14F-4D97-AF65-F5344CB8AC3E}">
        <p14:creationId xmlns:p14="http://schemas.microsoft.com/office/powerpoint/2010/main" val="2965069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4</a:t>
            </a:fld>
            <a:endParaRPr kumimoji="1" lang="ja-JP" altLang="en-US"/>
          </a:p>
        </p:txBody>
      </p:sp>
    </p:spTree>
    <p:extLst>
      <p:ext uri="{BB962C8B-B14F-4D97-AF65-F5344CB8AC3E}">
        <p14:creationId xmlns:p14="http://schemas.microsoft.com/office/powerpoint/2010/main" val="1468526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60</a:t>
            </a:fld>
            <a:endParaRPr kumimoji="1" lang="ja-JP" altLang="en-US"/>
          </a:p>
        </p:txBody>
      </p:sp>
    </p:spTree>
    <p:extLst>
      <p:ext uri="{BB962C8B-B14F-4D97-AF65-F5344CB8AC3E}">
        <p14:creationId xmlns:p14="http://schemas.microsoft.com/office/powerpoint/2010/main" val="4089127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64</a:t>
            </a:fld>
            <a:endParaRPr kumimoji="1" lang="ja-JP" altLang="en-US"/>
          </a:p>
        </p:txBody>
      </p:sp>
    </p:spTree>
    <p:extLst>
      <p:ext uri="{BB962C8B-B14F-4D97-AF65-F5344CB8AC3E}">
        <p14:creationId xmlns:p14="http://schemas.microsoft.com/office/powerpoint/2010/main" val="840284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87BCA9-3BA0-4426-9EA6-B6C30ED0242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12249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CD83A-8A57-A6CC-4A8A-6E719B3D5AA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B98F80C-CE0E-1640-1BDD-B0D19BFC63F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2377A65-4FDA-0BAD-5617-E4B52B833522}"/>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6A66195-9084-906E-DEF3-ADC64F89F8D3}"/>
              </a:ext>
            </a:extLst>
          </p:cNvPr>
          <p:cNvSpPr>
            <a:spLocks noGrp="1"/>
          </p:cNvSpPr>
          <p:nvPr>
            <p:ph type="sldNum" sz="quarter" idx="5"/>
          </p:nvPr>
        </p:nvSpPr>
        <p:spPr/>
        <p:txBody>
          <a:bodyPr/>
          <a:lstStyle/>
          <a:p>
            <a:fld id="{BF87BCA9-3BA0-4426-9EA6-B6C30ED0242E}" type="slidenum">
              <a:rPr kumimoji="1" lang="ja-JP" altLang="en-US" smtClean="0"/>
              <a:t>8</a:t>
            </a:fld>
            <a:endParaRPr kumimoji="1" lang="ja-JP" altLang="en-US"/>
          </a:p>
        </p:txBody>
      </p:sp>
    </p:spTree>
    <p:extLst>
      <p:ext uri="{BB962C8B-B14F-4D97-AF65-F5344CB8AC3E}">
        <p14:creationId xmlns:p14="http://schemas.microsoft.com/office/powerpoint/2010/main" val="1091521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13</a:t>
            </a:fld>
            <a:endParaRPr kumimoji="1" lang="ja-JP" altLang="en-US"/>
          </a:p>
        </p:txBody>
      </p:sp>
    </p:spTree>
    <p:extLst>
      <p:ext uri="{BB962C8B-B14F-4D97-AF65-F5344CB8AC3E}">
        <p14:creationId xmlns:p14="http://schemas.microsoft.com/office/powerpoint/2010/main" val="2359715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15</a:t>
            </a:fld>
            <a:endParaRPr kumimoji="1" lang="ja-JP" altLang="en-US"/>
          </a:p>
        </p:txBody>
      </p:sp>
    </p:spTree>
    <p:extLst>
      <p:ext uri="{BB962C8B-B14F-4D97-AF65-F5344CB8AC3E}">
        <p14:creationId xmlns:p14="http://schemas.microsoft.com/office/powerpoint/2010/main" val="1440558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16</a:t>
            </a:fld>
            <a:endParaRPr kumimoji="1" lang="ja-JP" altLang="en-US"/>
          </a:p>
        </p:txBody>
      </p:sp>
    </p:spTree>
    <p:extLst>
      <p:ext uri="{BB962C8B-B14F-4D97-AF65-F5344CB8AC3E}">
        <p14:creationId xmlns:p14="http://schemas.microsoft.com/office/powerpoint/2010/main" val="474821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87BCA9-3BA0-4426-9EA6-B6C30ED0242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00154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22</a:t>
            </a:fld>
            <a:endParaRPr kumimoji="1" lang="ja-JP" altLang="en-US"/>
          </a:p>
        </p:txBody>
      </p:sp>
    </p:spTree>
    <p:extLst>
      <p:ext uri="{BB962C8B-B14F-4D97-AF65-F5344CB8AC3E}">
        <p14:creationId xmlns:p14="http://schemas.microsoft.com/office/powerpoint/2010/main" val="236815448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png"/><Relationship Id="rId4" Type="http://schemas.openxmlformats.org/officeDocument/2006/relationships/image" Target="../media/image3.emf"/><Relationship Id="rId9"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1.wmf"/><Relationship Id="rId7" Type="http://schemas.openxmlformats.org/officeDocument/2006/relationships/image" Target="../media/image22.emf"/><Relationship Id="rId2" Type="http://schemas.openxmlformats.org/officeDocument/2006/relationships/image" Target="../media/image18.emf"/><Relationship Id="rId1" Type="http://schemas.openxmlformats.org/officeDocument/2006/relationships/slideMaster" Target="../slideMasters/slideMaster1.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 Id="rId9"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33.emf"/><Relationship Id="rId7" Type="http://schemas.openxmlformats.org/officeDocument/2006/relationships/image" Target="../media/image26.emf"/><Relationship Id="rId2" Type="http://schemas.openxmlformats.org/officeDocument/2006/relationships/image" Target="../media/image32.emf"/><Relationship Id="rId1" Type="http://schemas.openxmlformats.org/officeDocument/2006/relationships/slideMaster" Target="../slideMasters/slideMaster1.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33.emf"/><Relationship Id="rId7" Type="http://schemas.openxmlformats.org/officeDocument/2006/relationships/image" Target="../media/image26.emf"/><Relationship Id="rId2" Type="http://schemas.openxmlformats.org/officeDocument/2006/relationships/image" Target="../media/image32.emf"/><Relationship Id="rId1" Type="http://schemas.openxmlformats.org/officeDocument/2006/relationships/slideMaster" Target="../slideMasters/slideMaster1.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1.wmf"/><Relationship Id="rId7" Type="http://schemas.openxmlformats.org/officeDocument/2006/relationships/image" Target="../media/image22.emf"/><Relationship Id="rId2" Type="http://schemas.openxmlformats.org/officeDocument/2006/relationships/image" Target="../media/image18.emf"/><Relationship Id="rId1" Type="http://schemas.openxmlformats.org/officeDocument/2006/relationships/slideMaster" Target="../slideMasters/slideMaster1.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 Id="rId9"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5.emf"/><Relationship Id="rId7" Type="http://schemas.openxmlformats.org/officeDocument/2006/relationships/image" Target="../media/image29.emf"/><Relationship Id="rId2" Type="http://schemas.openxmlformats.org/officeDocument/2006/relationships/image" Target="../media/image24.emf"/><Relationship Id="rId1" Type="http://schemas.openxmlformats.org/officeDocument/2006/relationships/slideMaster" Target="../slideMasters/slideMaster1.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png"/><Relationship Id="rId4" Type="http://schemas.openxmlformats.org/officeDocument/2006/relationships/image" Target="../media/image3.emf"/><Relationship Id="rId9"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3" name="図 2"/>
          <p:cNvPicPr>
            <a:picLocks noChangeAspect="1"/>
          </p:cNvPicPr>
          <p:nvPr userDrawn="1"/>
        </p:nvPicPr>
        <p:blipFill rotWithShape="1">
          <a:blip r:embed="rId2">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white"/>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a:t>マスター タイトルの書式設定</a:t>
            </a:r>
          </a:p>
        </p:txBody>
      </p:sp>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srgbClr val="008CCF"/>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srgbClr val="008CCF"/>
              </a:solidFill>
              <a:effectLst/>
              <a:uLnTx/>
              <a:uFillTx/>
              <a:latin typeface="メイリオ"/>
              <a:ea typeface="メイリオ"/>
              <a:cs typeface="+mn-cs"/>
            </a:endParaRPr>
          </a:p>
        </p:txBody>
      </p:sp>
      <p:pic>
        <p:nvPicPr>
          <p:cNvPr id="21" name="図 20" descr="ロゴ">
            <a:extLst>
              <a:ext uri="{FF2B5EF4-FFF2-40B4-BE49-F238E27FC236}">
                <a16:creationId xmlns:a16="http://schemas.microsoft.com/office/drawing/2014/main" id="{EB1B75BA-F9E5-E33C-F853-824BD7EE54A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420698" y="60721"/>
            <a:ext cx="1483871" cy="949720"/>
          </a:xfrm>
          <a:prstGeom prst="rect">
            <a:avLst/>
          </a:prstGeom>
        </p:spPr>
      </p:pic>
    </p:spTree>
    <p:extLst>
      <p:ext uri="{BB962C8B-B14F-4D97-AF65-F5344CB8AC3E}">
        <p14:creationId xmlns:p14="http://schemas.microsoft.com/office/powerpoint/2010/main" val="1395550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accent3"/>
                </a:solidFill>
                <a:latin typeface="+mj-lt"/>
              </a:defRPr>
            </a:lvl1pPr>
          </a:lstStyle>
          <a:p>
            <a:r>
              <a:rPr kumimoji="1" lang="ja-JP" altLang="en-US"/>
              <a:t>フォントサイズ </a:t>
            </a:r>
            <a:r>
              <a:rPr kumimoji="1" lang="en-US" altLang="ja-JP"/>
              <a:t>28</a:t>
            </a:r>
            <a:br>
              <a:rPr kumimoji="1" lang="en-US" altLang="ja-JP"/>
            </a:br>
            <a:r>
              <a:rPr kumimoji="1" lang="ja-JP" altLang="en-US"/>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descr="ロゴ&#10;&#10;AI によって生成されたコンテンツは間違っている可能性があります。">
            <a:extLst>
              <a:ext uri="{FF2B5EF4-FFF2-40B4-BE49-F238E27FC236}">
                <a16:creationId xmlns:a16="http://schemas.microsoft.com/office/drawing/2014/main" id="{616E437F-2CB2-A054-7EE4-C016AB05482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14746" y="238783"/>
            <a:ext cx="1986678" cy="345178"/>
          </a:xfrm>
          <a:prstGeom prst="rect">
            <a:avLst/>
          </a:prstGeom>
        </p:spPr>
      </p:pic>
    </p:spTree>
    <p:extLst>
      <p:ext uri="{BB962C8B-B14F-4D97-AF65-F5344CB8AC3E}">
        <p14:creationId xmlns:p14="http://schemas.microsoft.com/office/powerpoint/2010/main" val="993306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12" name="図 11"/>
          <p:cNvPicPr>
            <a:picLocks noChangeAspect="1"/>
          </p:cNvPicPr>
          <p:nvPr userDrawn="1"/>
        </p:nvPicPr>
        <p:blipFill rotWithShape="1">
          <a:blip r:embed="rId2">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9"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a:t>フォントサイズ</a:t>
            </a:r>
            <a:r>
              <a:rPr kumimoji="1" lang="en-US" altLang="ja-JP"/>
              <a:t>24 </a:t>
            </a:r>
            <a:r>
              <a:rPr kumimoji="1" lang="ja-JP" altLang="en-US"/>
              <a:t>（メイリオ見出し）</a:t>
            </a:r>
          </a:p>
        </p:txBody>
      </p:sp>
      <p:pic>
        <p:nvPicPr>
          <p:cNvPr id="2" name="図 1" descr="ロゴ&#10;&#10;AI によって生成されたコンテンツは間違っている可能性があります。">
            <a:extLst>
              <a:ext uri="{FF2B5EF4-FFF2-40B4-BE49-F238E27FC236}">
                <a16:creationId xmlns:a16="http://schemas.microsoft.com/office/drawing/2014/main" id="{B90C3C26-E752-4DAA-9B2F-6EC2F29FD0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48832" y="207611"/>
            <a:ext cx="1334844" cy="231924"/>
          </a:xfrm>
          <a:prstGeom prst="rect">
            <a:avLst/>
          </a:prstGeom>
        </p:spPr>
      </p:pic>
    </p:spTree>
    <p:extLst>
      <p:ext uri="{BB962C8B-B14F-4D97-AF65-F5344CB8AC3E}">
        <p14:creationId xmlns:p14="http://schemas.microsoft.com/office/powerpoint/2010/main" val="3769211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12" name="図 11"/>
          <p:cNvPicPr>
            <a:picLocks noChangeAspect="1"/>
          </p:cNvPicPr>
          <p:nvPr userDrawn="1"/>
        </p:nvPicPr>
        <p:blipFill rotWithShape="1">
          <a:blip r:embed="rId2">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14" name="テキスト プレースホルダー 13"/>
          <p:cNvSpPr>
            <a:spLocks noGrp="1"/>
          </p:cNvSpPr>
          <p:nvPr>
            <p:ph type="body" sz="quarter" idx="14" hasCustomPrompt="1"/>
          </p:nvPr>
        </p:nvSpPr>
        <p:spPr>
          <a:xfrm>
            <a:off x="358775" y="951570"/>
            <a:ext cx="842645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文章（必要な場合のみ）　フォントサイズ </a:t>
            </a:r>
            <a:r>
              <a:rPr kumimoji="1" lang="en-US" altLang="ja-JP"/>
              <a:t>16P</a:t>
            </a:r>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9"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a:t>フォントサイズ</a:t>
            </a:r>
            <a:r>
              <a:rPr kumimoji="1" lang="en-US" altLang="ja-JP"/>
              <a:t>24 </a:t>
            </a:r>
            <a:r>
              <a:rPr kumimoji="1" lang="ja-JP" altLang="en-US"/>
              <a:t>（メイリオ見出し）</a:t>
            </a:r>
          </a:p>
        </p:txBody>
      </p:sp>
      <p:pic>
        <p:nvPicPr>
          <p:cNvPr id="2" name="図 1" descr="ロゴ&#10;&#10;AI によって生成されたコンテンツは間違っている可能性があります。">
            <a:extLst>
              <a:ext uri="{FF2B5EF4-FFF2-40B4-BE49-F238E27FC236}">
                <a16:creationId xmlns:a16="http://schemas.microsoft.com/office/drawing/2014/main" id="{56E85595-9001-0B7C-819A-CB6D6ABA869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48832" y="207611"/>
            <a:ext cx="1334844" cy="231924"/>
          </a:xfrm>
          <a:prstGeom prst="rect">
            <a:avLst/>
          </a:prstGeom>
        </p:spPr>
      </p:pic>
    </p:spTree>
    <p:extLst>
      <p:ext uri="{BB962C8B-B14F-4D97-AF65-F5344CB8AC3E}">
        <p14:creationId xmlns:p14="http://schemas.microsoft.com/office/powerpoint/2010/main" val="3453703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12" name="図 11"/>
          <p:cNvPicPr>
            <a:picLocks noChangeAspect="1"/>
          </p:cNvPicPr>
          <p:nvPr userDrawn="1"/>
        </p:nvPicPr>
        <p:blipFill rotWithShape="1">
          <a:blip r:embed="rId2">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9" name="テキスト プレースホルダー 8"/>
          <p:cNvSpPr>
            <a:spLocks noGrp="1"/>
          </p:cNvSpPr>
          <p:nvPr>
            <p:ph type="body" sz="quarter" idx="16" hasCustomPrompt="1"/>
          </p:nvPr>
        </p:nvSpPr>
        <p:spPr>
          <a:xfrm>
            <a:off x="179512" y="591530"/>
            <a:ext cx="6120680" cy="31531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rgbClr val="EE7B48"/>
                </a:solidFill>
                <a:latin typeface="+mj-ea"/>
                <a:ea typeface="+mj-ea"/>
              </a:defRPr>
            </a:lvl1pPr>
          </a:lstStyle>
          <a:p>
            <a:pPr lvl="0"/>
            <a:r>
              <a:rPr kumimoji="1" lang="ja-JP" altLang="en-US"/>
              <a:t>サブタイトル（メイリオ見出し </a:t>
            </a:r>
            <a:r>
              <a:rPr kumimoji="1" lang="en-US" altLang="ja-JP"/>
              <a:t>18Pt)</a:t>
            </a:r>
            <a:endParaRPr kumimoji="1" lang="ja-JP" altLang="en-US"/>
          </a:p>
        </p:txBody>
      </p:sp>
      <p:sp>
        <p:nvSpPr>
          <p:cNvPr id="13" name="テキスト プレースホルダー 10"/>
          <p:cNvSpPr>
            <a:spLocks noGrp="1"/>
          </p:cNvSpPr>
          <p:nvPr>
            <p:ph type="body" sz="quarter" idx="17" hasCustomPrompt="1"/>
          </p:nvPr>
        </p:nvSpPr>
        <p:spPr>
          <a:xfrm>
            <a:off x="251618" y="917812"/>
            <a:ext cx="8640763" cy="279306"/>
          </a:xfrm>
          <a:prstGeom prst="rect">
            <a:avLst/>
          </a:prstGeom>
        </p:spPr>
        <p:txBody>
          <a:bodyPr/>
          <a:lstStyle>
            <a:lvl1pPr marL="0" indent="0">
              <a:buNone/>
              <a:defRPr sz="1600"/>
            </a:lvl1pPr>
          </a:lstStyle>
          <a:p>
            <a:pPr lvl="0"/>
            <a:r>
              <a:rPr kumimoji="1" lang="ja-JP" altLang="en-US"/>
              <a:t>説明文（フォント</a:t>
            </a:r>
            <a:r>
              <a:rPr kumimoji="1" lang="en-US" altLang="ja-JP"/>
              <a:t>16Pt)</a:t>
            </a:r>
            <a:endParaRPr kumimoji="1" lang="ja-JP" altLang="en-US"/>
          </a:p>
        </p:txBody>
      </p:sp>
      <p:cxnSp>
        <p:nvCxnSpPr>
          <p:cNvPr id="15" name="直線コネクタ 14"/>
          <p:cNvCxnSpPr/>
          <p:nvPr userDrawn="1"/>
        </p:nvCxnSpPr>
        <p:spPr>
          <a:xfrm>
            <a:off x="252000" y="866278"/>
            <a:ext cx="6264696" cy="0"/>
          </a:xfrm>
          <a:prstGeom prst="line">
            <a:avLst/>
          </a:prstGeom>
          <a:ln>
            <a:solidFill>
              <a:srgbClr val="EE7B48"/>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6"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a:t>フォントサイズ</a:t>
            </a:r>
            <a:r>
              <a:rPr kumimoji="1" lang="en-US" altLang="ja-JP"/>
              <a:t>24 </a:t>
            </a:r>
            <a:r>
              <a:rPr kumimoji="1" lang="ja-JP" altLang="en-US"/>
              <a:t>（メイリオ見出し）</a:t>
            </a:r>
          </a:p>
        </p:txBody>
      </p:sp>
      <p:pic>
        <p:nvPicPr>
          <p:cNvPr id="2" name="図 1" descr="ロゴ&#10;&#10;AI によって生成されたコンテンツは間違っている可能性があります。">
            <a:extLst>
              <a:ext uri="{FF2B5EF4-FFF2-40B4-BE49-F238E27FC236}">
                <a16:creationId xmlns:a16="http://schemas.microsoft.com/office/drawing/2014/main" id="{7EB58693-BF8C-53C5-A0E2-B12AFE29F59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48832" y="207611"/>
            <a:ext cx="1334844" cy="231924"/>
          </a:xfrm>
          <a:prstGeom prst="rect">
            <a:avLst/>
          </a:prstGeom>
        </p:spPr>
      </p:pic>
    </p:spTree>
    <p:extLst>
      <p:ext uri="{BB962C8B-B14F-4D97-AF65-F5344CB8AC3E}">
        <p14:creationId xmlns:p14="http://schemas.microsoft.com/office/powerpoint/2010/main" val="2665103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ack Cover">
    <p:bg>
      <p:bgPr>
        <a:solidFill>
          <a:schemeClr val="accent3"/>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white"/>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white"/>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white"/>
              </a:solidFill>
              <a:effectLst/>
              <a:uLnTx/>
              <a:uFillTx/>
              <a:latin typeface="メイリオ"/>
              <a:ea typeface="メイリオ"/>
              <a:cs typeface="+mn-cs"/>
            </a:endParaRPr>
          </a:p>
        </p:txBody>
      </p:sp>
    </p:spTree>
    <p:extLst>
      <p:ext uri="{BB962C8B-B14F-4D97-AF65-F5344CB8AC3E}">
        <p14:creationId xmlns:p14="http://schemas.microsoft.com/office/powerpoint/2010/main" val="2773022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white"/>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white"/>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white"/>
              </a:solidFill>
              <a:effectLst/>
              <a:uLnTx/>
              <a:uFillTx/>
              <a:latin typeface="メイリオ"/>
              <a:ea typeface="メイリオ"/>
              <a:cs typeface="+mn-cs"/>
            </a:endParaRPr>
          </a:p>
        </p:txBody>
      </p:sp>
    </p:spTree>
    <p:extLst>
      <p:ext uri="{BB962C8B-B14F-4D97-AF65-F5344CB8AC3E}">
        <p14:creationId xmlns:p14="http://schemas.microsoft.com/office/powerpoint/2010/main" val="1333385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マスター テキストの書式設定</a:t>
            </a:r>
            <a:endParaRPr kumimoji="1" lang="en-US" altLang="ja-JP"/>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pic>
        <p:nvPicPr>
          <p:cNvPr id="7" name="図 6" descr="ロゴ&#10;&#10;AI によって生成されたコンテンツは間違っている可能性があります。">
            <a:extLst>
              <a:ext uri="{FF2B5EF4-FFF2-40B4-BE49-F238E27FC236}">
                <a16:creationId xmlns:a16="http://schemas.microsoft.com/office/drawing/2014/main" id="{A6B3F3DB-ACA0-C108-3FE7-C3BCC02CF0AD}"/>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14746" y="238783"/>
            <a:ext cx="1986678" cy="345178"/>
          </a:xfrm>
          <a:prstGeom prst="rect">
            <a:avLst/>
          </a:prstGeom>
        </p:spPr>
      </p:pic>
    </p:spTree>
    <p:extLst>
      <p:ext uri="{BB962C8B-B14F-4D97-AF65-F5344CB8AC3E}">
        <p14:creationId xmlns:p14="http://schemas.microsoft.com/office/powerpoint/2010/main" val="3002067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tx2"/>
                </a:solidFill>
                <a:latin typeface="+mj-lt"/>
              </a:defRPr>
            </a:lvl1pPr>
          </a:lstStyle>
          <a:p>
            <a:r>
              <a:rPr kumimoji="1" lang="ja-JP" altLang="en-US"/>
              <a:t>フォントサイズ </a:t>
            </a:r>
            <a:r>
              <a:rPr kumimoji="1" lang="en-US" altLang="ja-JP"/>
              <a:t>28</a:t>
            </a:r>
            <a:br>
              <a:rPr kumimoji="1" lang="en-US" altLang="ja-JP"/>
            </a:br>
            <a:r>
              <a:rPr kumimoji="1" lang="ja-JP" altLang="en-US"/>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descr="ロゴ&#10;&#10;AI によって生成されたコンテンツは間違っている可能性があります。">
            <a:extLst>
              <a:ext uri="{FF2B5EF4-FFF2-40B4-BE49-F238E27FC236}">
                <a16:creationId xmlns:a16="http://schemas.microsoft.com/office/drawing/2014/main" id="{E004CF1A-4CE9-A822-19D8-0855346D79F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14746" y="238783"/>
            <a:ext cx="1986678" cy="345178"/>
          </a:xfrm>
          <a:prstGeom prst="rect">
            <a:avLst/>
          </a:prstGeom>
        </p:spPr>
      </p:pic>
    </p:spTree>
    <p:extLst>
      <p:ext uri="{BB962C8B-B14F-4D97-AF65-F5344CB8AC3E}">
        <p14:creationId xmlns:p14="http://schemas.microsoft.com/office/powerpoint/2010/main" val="3046896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white"/>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3"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tx2"/>
                </a:solidFill>
                <a:latin typeface="+mj-lt"/>
              </a:defRPr>
            </a:lvl1pPr>
          </a:lstStyle>
          <a:p>
            <a:r>
              <a:rPr kumimoji="1" lang="ja-JP" altLang="en-US"/>
              <a:t>フォントサイズ </a:t>
            </a:r>
            <a:r>
              <a:rPr kumimoji="1" lang="en-US" altLang="ja-JP"/>
              <a:t>28</a:t>
            </a:r>
            <a:br>
              <a:rPr kumimoji="1" lang="en-US" altLang="ja-JP"/>
            </a:br>
            <a:r>
              <a:rPr kumimoji="1" lang="ja-JP" altLang="en-US"/>
              <a:t>　　　　（メイリオ見出し）</a:t>
            </a:r>
          </a:p>
        </p:txBody>
      </p:sp>
      <p:pic>
        <p:nvPicPr>
          <p:cNvPr id="14" name="図 13" descr="ロゴ&#10;&#10;AI によって生成されたコンテンツは間違っている可能性があります。">
            <a:extLst>
              <a:ext uri="{FF2B5EF4-FFF2-40B4-BE49-F238E27FC236}">
                <a16:creationId xmlns:a16="http://schemas.microsoft.com/office/drawing/2014/main" id="{BC28B7C6-2A34-034B-0A17-D66201B8FB4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814746" y="238783"/>
            <a:ext cx="1986678" cy="345178"/>
          </a:xfrm>
          <a:prstGeom prst="rect">
            <a:avLst/>
          </a:prstGeom>
        </p:spPr>
      </p:pic>
    </p:spTree>
    <p:extLst>
      <p:ext uri="{BB962C8B-B14F-4D97-AF65-F5344CB8AC3E}">
        <p14:creationId xmlns:p14="http://schemas.microsoft.com/office/powerpoint/2010/main" val="1834271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4" name="図 3"/>
          <p:cNvPicPr>
            <a:picLocks noChangeAspect="1"/>
          </p:cNvPicPr>
          <p:nvPr userDrawn="1"/>
        </p:nvPicPr>
        <p:blipFill rotWithShape="1">
          <a:blip r:embed="rId2">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10"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a:t>フォントサイズ</a:t>
            </a:r>
            <a:r>
              <a:rPr kumimoji="1" lang="en-US" altLang="ja-JP"/>
              <a:t>24 </a:t>
            </a:r>
            <a:r>
              <a:rPr kumimoji="1" lang="ja-JP" altLang="en-US"/>
              <a:t>（メイリオ見出し）</a:t>
            </a:r>
          </a:p>
        </p:txBody>
      </p:sp>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pic>
        <p:nvPicPr>
          <p:cNvPr id="5" name="図 4" descr="ロゴ&#10;&#10;AI によって生成されたコンテンツは間違っている可能性があります。">
            <a:extLst>
              <a:ext uri="{FF2B5EF4-FFF2-40B4-BE49-F238E27FC236}">
                <a16:creationId xmlns:a16="http://schemas.microsoft.com/office/drawing/2014/main" id="{1DADC393-F848-146D-E510-6FDC79EE31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48832" y="207611"/>
            <a:ext cx="1334844" cy="231924"/>
          </a:xfrm>
          <a:prstGeom prst="rect">
            <a:avLst/>
          </a:prstGeom>
        </p:spPr>
      </p:pic>
    </p:spTree>
    <p:extLst>
      <p:ext uri="{BB962C8B-B14F-4D97-AF65-F5344CB8AC3E}">
        <p14:creationId xmlns:p14="http://schemas.microsoft.com/office/powerpoint/2010/main" val="3387521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4" name="図 3"/>
          <p:cNvPicPr>
            <a:picLocks noChangeAspect="1"/>
          </p:cNvPicPr>
          <p:nvPr userDrawn="1"/>
        </p:nvPicPr>
        <p:blipFill rotWithShape="1">
          <a:blip r:embed="rId2">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10" name="テキスト プレースホルダー 13"/>
          <p:cNvSpPr>
            <a:spLocks noGrp="1"/>
          </p:cNvSpPr>
          <p:nvPr>
            <p:ph type="body" sz="quarter" idx="14" hasCustomPrompt="1"/>
          </p:nvPr>
        </p:nvSpPr>
        <p:spPr>
          <a:xfrm>
            <a:off x="358775" y="972000"/>
            <a:ext cx="846000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文章（必要な場合のみ）　フォントサイズ </a:t>
            </a:r>
            <a:r>
              <a:rPr kumimoji="1" lang="en-US" altLang="ja-JP"/>
              <a:t>16P</a:t>
            </a:r>
          </a:p>
        </p:txBody>
      </p:sp>
      <p:sp>
        <p:nvSpPr>
          <p:cNvPr id="11"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a:t>フォントサイズ</a:t>
            </a:r>
            <a:r>
              <a:rPr kumimoji="1" lang="en-US" altLang="ja-JP"/>
              <a:t>24 </a:t>
            </a:r>
            <a:r>
              <a:rPr kumimoji="1" lang="ja-JP" altLang="en-US"/>
              <a:t>（メイリオ見出し）</a:t>
            </a:r>
          </a:p>
        </p:txBody>
      </p:sp>
      <p:sp>
        <p:nvSpPr>
          <p:cNvPr id="13"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pic>
        <p:nvPicPr>
          <p:cNvPr id="3" name="図 2" descr="ロゴ&#10;&#10;AI によって生成されたコンテンツは間違っている可能性があります。">
            <a:extLst>
              <a:ext uri="{FF2B5EF4-FFF2-40B4-BE49-F238E27FC236}">
                <a16:creationId xmlns:a16="http://schemas.microsoft.com/office/drawing/2014/main" id="{AB0EA194-5F2C-90EC-BF72-1AC6C812998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48832" y="207611"/>
            <a:ext cx="1334844" cy="231924"/>
          </a:xfrm>
          <a:prstGeom prst="rect">
            <a:avLst/>
          </a:prstGeom>
        </p:spPr>
      </p:pic>
    </p:spTree>
    <p:extLst>
      <p:ext uri="{BB962C8B-B14F-4D97-AF65-F5344CB8AC3E}">
        <p14:creationId xmlns:p14="http://schemas.microsoft.com/office/powerpoint/2010/main" val="1863913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4" name="図 3"/>
          <p:cNvPicPr>
            <a:picLocks noChangeAspect="1"/>
          </p:cNvPicPr>
          <p:nvPr userDrawn="1"/>
        </p:nvPicPr>
        <p:blipFill rotWithShape="1">
          <a:blip r:embed="rId2">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11"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14"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a:t>フォントサイズ</a:t>
            </a:r>
            <a:r>
              <a:rPr kumimoji="1" lang="en-US" altLang="ja-JP"/>
              <a:t>24 </a:t>
            </a:r>
            <a:r>
              <a:rPr kumimoji="1" lang="ja-JP" altLang="en-US"/>
              <a:t>（メイリオ見出し）</a:t>
            </a:r>
          </a:p>
        </p:txBody>
      </p:sp>
      <p:sp>
        <p:nvSpPr>
          <p:cNvPr id="1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18" name="テキスト プレースホルダー 8"/>
          <p:cNvSpPr>
            <a:spLocks noGrp="1"/>
          </p:cNvSpPr>
          <p:nvPr>
            <p:ph type="body" sz="quarter" idx="16" hasCustomPrompt="1"/>
          </p:nvPr>
        </p:nvSpPr>
        <p:spPr>
          <a:xfrm>
            <a:off x="198000" y="576000"/>
            <a:ext cx="6120680" cy="324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chemeClr val="tx2"/>
                </a:solidFill>
                <a:latin typeface="+mj-ea"/>
                <a:ea typeface="+mj-ea"/>
              </a:defRPr>
            </a:lvl1pPr>
          </a:lstStyle>
          <a:p>
            <a:pPr lvl="0"/>
            <a:r>
              <a:rPr kumimoji="1" lang="ja-JP" altLang="en-US"/>
              <a:t>サブタイトル（メイリオ見出し </a:t>
            </a:r>
            <a:r>
              <a:rPr kumimoji="1" lang="en-US" altLang="ja-JP"/>
              <a:t>18Pt)</a:t>
            </a:r>
            <a:endParaRPr kumimoji="1" lang="ja-JP" altLang="en-US"/>
          </a:p>
        </p:txBody>
      </p:sp>
      <p:sp>
        <p:nvSpPr>
          <p:cNvPr id="19" name="テキスト プレースホルダー 10"/>
          <p:cNvSpPr>
            <a:spLocks noGrp="1"/>
          </p:cNvSpPr>
          <p:nvPr>
            <p:ph type="body" sz="quarter" idx="17" hasCustomPrompt="1"/>
          </p:nvPr>
        </p:nvSpPr>
        <p:spPr>
          <a:xfrm>
            <a:off x="359729" y="864000"/>
            <a:ext cx="8640763" cy="279306"/>
          </a:xfrm>
          <a:prstGeom prst="rect">
            <a:avLst/>
          </a:prstGeom>
        </p:spPr>
        <p:txBody>
          <a:bodyPr/>
          <a:lstStyle>
            <a:lvl1pPr marL="0" indent="0">
              <a:lnSpc>
                <a:spcPts val="1800"/>
              </a:lnSpc>
              <a:spcBef>
                <a:spcPts val="0"/>
              </a:spcBef>
              <a:buNone/>
              <a:defRPr sz="1600">
                <a:latin typeface="+mn-ea"/>
                <a:ea typeface="+mn-ea"/>
              </a:defRPr>
            </a:lvl1pPr>
          </a:lstStyle>
          <a:p>
            <a:pPr lvl="0"/>
            <a:r>
              <a:rPr kumimoji="1" lang="ja-JP" altLang="en-US"/>
              <a:t>説明文（フォント</a:t>
            </a:r>
            <a:r>
              <a:rPr kumimoji="1" lang="en-US" altLang="ja-JP"/>
              <a:t>16Pt)</a:t>
            </a:r>
            <a:endParaRPr kumimoji="1" lang="ja-JP" altLang="en-US"/>
          </a:p>
        </p:txBody>
      </p:sp>
      <p:cxnSp>
        <p:nvCxnSpPr>
          <p:cNvPr id="20" name="直線コネクタ 19"/>
          <p:cNvCxnSpPr/>
          <p:nvPr userDrawn="1"/>
        </p:nvCxnSpPr>
        <p:spPr>
          <a:xfrm>
            <a:off x="252000" y="864000"/>
            <a:ext cx="6264696" cy="0"/>
          </a:xfrm>
          <a:prstGeom prst="line">
            <a:avLst/>
          </a:prstGeom>
          <a:ln>
            <a:solidFill>
              <a:srgbClr val="008CCF"/>
            </a:solidFill>
            <a:headEnd type="none"/>
            <a:tailEnd type="none"/>
          </a:ln>
        </p:spPr>
        <p:style>
          <a:lnRef idx="2">
            <a:schemeClr val="accent2"/>
          </a:lnRef>
          <a:fillRef idx="0">
            <a:schemeClr val="accent2"/>
          </a:fillRef>
          <a:effectRef idx="1">
            <a:schemeClr val="accent2"/>
          </a:effectRef>
          <a:fontRef idx="minor">
            <a:schemeClr val="tx1"/>
          </a:fontRef>
        </p:style>
      </p:cxnSp>
      <p:pic>
        <p:nvPicPr>
          <p:cNvPr id="2" name="図 1" descr="ロゴ&#10;&#10;AI によって生成されたコンテンツは間違っている可能性があります。">
            <a:extLst>
              <a:ext uri="{FF2B5EF4-FFF2-40B4-BE49-F238E27FC236}">
                <a16:creationId xmlns:a16="http://schemas.microsoft.com/office/drawing/2014/main" id="{4BAB6BBC-A7C5-D1E0-65AB-2F509FC949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48832" y="207611"/>
            <a:ext cx="1334844" cy="231924"/>
          </a:xfrm>
          <a:prstGeom prst="rect">
            <a:avLst/>
          </a:prstGeom>
        </p:spPr>
      </p:pic>
    </p:spTree>
    <p:extLst>
      <p:ext uri="{BB962C8B-B14F-4D97-AF65-F5344CB8AC3E}">
        <p14:creationId xmlns:p14="http://schemas.microsoft.com/office/powerpoint/2010/main" val="336500319"/>
      </p:ext>
    </p:extLst>
  </p:cSld>
  <p:clrMapOvr>
    <a:masterClrMapping/>
  </p:clrMapOvr>
  <p:extLst>
    <p:ext uri="{DCECCB84-F9BA-43D5-87BE-67443E8EF086}">
      <p15:sldGuideLst xmlns:p15="http://schemas.microsoft.com/office/powerpoint/2012/main">
        <p15:guide id="1" orient="horz" pos="57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op">
    <p:bg>
      <p:bgPr>
        <a:solidFill>
          <a:schemeClr val="accent3"/>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EE7B48"/>
              </a:solidFill>
              <a:effectLst/>
              <a:uLnTx/>
              <a:uFillTx/>
              <a:latin typeface="メイリオ"/>
              <a:ea typeface="メイリオ"/>
              <a:cs typeface="+mn-cs"/>
            </a:endParaRPr>
          </a:p>
        </p:txBody>
      </p:sp>
      <p:pic>
        <p:nvPicPr>
          <p:cNvPr id="3" name="図 2"/>
          <p:cNvPicPr>
            <a:picLocks noChangeAspect="1"/>
          </p:cNvPicPr>
          <p:nvPr userDrawn="1"/>
        </p:nvPicPr>
        <p:blipFill rotWithShape="1">
          <a:blip r:embed="rId2">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white"/>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accent3"/>
                </a:solidFill>
              </a:defRPr>
            </a:lvl1pPr>
          </a:lstStyle>
          <a:p>
            <a:r>
              <a:rPr kumimoji="1" lang="ja-JP" altLang="en-US"/>
              <a:t>マスター タイトルの書式設定</a:t>
            </a:r>
          </a:p>
        </p:txBody>
      </p:sp>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white"/>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6" name="図 5" descr="ロゴ">
            <a:extLst>
              <a:ext uri="{FF2B5EF4-FFF2-40B4-BE49-F238E27FC236}">
                <a16:creationId xmlns:a16="http://schemas.microsoft.com/office/drawing/2014/main" id="{34BB6C92-EC1E-D791-571C-3894646A99A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420698" y="60721"/>
            <a:ext cx="1483871" cy="949720"/>
          </a:xfrm>
          <a:prstGeom prst="rect">
            <a:avLst/>
          </a:prstGeom>
        </p:spPr>
      </p:pic>
    </p:spTree>
    <p:extLst>
      <p:ext uri="{BB962C8B-B14F-4D97-AF65-F5344CB8AC3E}">
        <p14:creationId xmlns:p14="http://schemas.microsoft.com/office/powerpoint/2010/main" val="1440031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accent3"/>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マスター テキストの書式設定</a:t>
            </a:r>
            <a:endParaRPr kumimoji="1" lang="en-US" altLang="ja-JP"/>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pic>
        <p:nvPicPr>
          <p:cNvPr id="6" name="図 5" descr="ロゴ&#10;&#10;AI によって生成されたコンテンツは間違っている可能性があります。">
            <a:extLst>
              <a:ext uri="{FF2B5EF4-FFF2-40B4-BE49-F238E27FC236}">
                <a16:creationId xmlns:a16="http://schemas.microsoft.com/office/drawing/2014/main" id="{AF22EA29-CC87-2E98-7BE0-9867E878DD8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14746" y="238783"/>
            <a:ext cx="1986678" cy="345178"/>
          </a:xfrm>
          <a:prstGeom prst="rect">
            <a:avLst/>
          </a:prstGeom>
        </p:spPr>
      </p:pic>
    </p:spTree>
    <p:extLst>
      <p:ext uri="{BB962C8B-B14F-4D97-AF65-F5344CB8AC3E}">
        <p14:creationId xmlns:p14="http://schemas.microsoft.com/office/powerpoint/2010/main" val="3856780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2"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54620197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xml"/><Relationship Id="rId6" Type="http://schemas.openxmlformats.org/officeDocument/2006/relationships/image" Target="../media/image53.png"/><Relationship Id="rId5" Type="http://schemas.openxmlformats.org/officeDocument/2006/relationships/hyperlink" Target="https://www.superstream.canon-its.co.jp/member/register" TargetMode="External"/><Relationship Id="rId4" Type="http://schemas.openxmlformats.org/officeDocument/2006/relationships/image" Target="../media/image52.png"/></Relationships>
</file>

<file path=ppt/slides/_rels/slide11.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5.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63.png"/><Relationship Id="rId4" Type="http://schemas.openxmlformats.org/officeDocument/2006/relationships/image" Target="../media/image62.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5.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5.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19.xml.rels><?xml version="1.0" encoding="UTF-8" standalone="yes"?>
<Relationships xmlns="http://schemas.openxmlformats.org/package/2006/relationships"><Relationship Id="rId26" Type="http://schemas.openxmlformats.org/officeDocument/2006/relationships/image" Target="../media/image98.png"/><Relationship Id="rId21" Type="http://schemas.openxmlformats.org/officeDocument/2006/relationships/image" Target="../media/image93.png"/><Relationship Id="rId42" Type="http://schemas.openxmlformats.org/officeDocument/2006/relationships/image" Target="../media/image114.png"/><Relationship Id="rId47" Type="http://schemas.openxmlformats.org/officeDocument/2006/relationships/image" Target="../media/image119.png"/><Relationship Id="rId63" Type="http://schemas.openxmlformats.org/officeDocument/2006/relationships/image" Target="../media/image135.png"/><Relationship Id="rId68" Type="http://schemas.openxmlformats.org/officeDocument/2006/relationships/image" Target="../media/image140.png"/><Relationship Id="rId84" Type="http://schemas.openxmlformats.org/officeDocument/2006/relationships/image" Target="../media/image155.jpeg"/><Relationship Id="rId89" Type="http://schemas.openxmlformats.org/officeDocument/2006/relationships/image" Target="../media/image160.png"/><Relationship Id="rId112" Type="http://schemas.openxmlformats.org/officeDocument/2006/relationships/image" Target="../media/image182.png"/><Relationship Id="rId16" Type="http://schemas.openxmlformats.org/officeDocument/2006/relationships/image" Target="../media/image88.png"/><Relationship Id="rId107" Type="http://schemas.openxmlformats.org/officeDocument/2006/relationships/image" Target="../media/image178.jpeg"/><Relationship Id="rId11" Type="http://schemas.openxmlformats.org/officeDocument/2006/relationships/image" Target="../media/image83.png"/><Relationship Id="rId32" Type="http://schemas.openxmlformats.org/officeDocument/2006/relationships/image" Target="../media/image104.png"/><Relationship Id="rId37" Type="http://schemas.openxmlformats.org/officeDocument/2006/relationships/image" Target="../media/image109.png"/><Relationship Id="rId53" Type="http://schemas.openxmlformats.org/officeDocument/2006/relationships/image" Target="../media/image125.png"/><Relationship Id="rId58" Type="http://schemas.openxmlformats.org/officeDocument/2006/relationships/image" Target="../media/image130.png"/><Relationship Id="rId74" Type="http://schemas.openxmlformats.org/officeDocument/2006/relationships/image" Target="../media/image146.png"/><Relationship Id="rId79" Type="http://schemas.openxmlformats.org/officeDocument/2006/relationships/image" Target="../media/image150.png"/><Relationship Id="rId102" Type="http://schemas.openxmlformats.org/officeDocument/2006/relationships/image" Target="../media/image173.png"/><Relationship Id="rId5" Type="http://schemas.openxmlformats.org/officeDocument/2006/relationships/image" Target="../media/image77.jpeg"/><Relationship Id="rId90" Type="http://schemas.openxmlformats.org/officeDocument/2006/relationships/image" Target="../media/image161.png"/><Relationship Id="rId95" Type="http://schemas.openxmlformats.org/officeDocument/2006/relationships/image" Target="../media/image166.png"/><Relationship Id="rId22" Type="http://schemas.openxmlformats.org/officeDocument/2006/relationships/image" Target="../media/image94.png"/><Relationship Id="rId27" Type="http://schemas.openxmlformats.org/officeDocument/2006/relationships/image" Target="../media/image99.png"/><Relationship Id="rId43" Type="http://schemas.openxmlformats.org/officeDocument/2006/relationships/image" Target="../media/image115.png"/><Relationship Id="rId48" Type="http://schemas.openxmlformats.org/officeDocument/2006/relationships/image" Target="../media/image120.jpeg"/><Relationship Id="rId64" Type="http://schemas.openxmlformats.org/officeDocument/2006/relationships/image" Target="../media/image136.jpeg"/><Relationship Id="rId69" Type="http://schemas.openxmlformats.org/officeDocument/2006/relationships/image" Target="../media/image141.jpeg"/><Relationship Id="rId80" Type="http://schemas.openxmlformats.org/officeDocument/2006/relationships/image" Target="../media/image151.png"/><Relationship Id="rId85" Type="http://schemas.openxmlformats.org/officeDocument/2006/relationships/image" Target="../media/image156.png"/><Relationship Id="rId12" Type="http://schemas.openxmlformats.org/officeDocument/2006/relationships/image" Target="../media/image84.png"/><Relationship Id="rId17" Type="http://schemas.openxmlformats.org/officeDocument/2006/relationships/image" Target="../media/image89.png"/><Relationship Id="rId33" Type="http://schemas.openxmlformats.org/officeDocument/2006/relationships/image" Target="../media/image105.png"/><Relationship Id="rId38" Type="http://schemas.openxmlformats.org/officeDocument/2006/relationships/image" Target="../media/image110.png"/><Relationship Id="rId59" Type="http://schemas.openxmlformats.org/officeDocument/2006/relationships/image" Target="../media/image131.jpeg"/><Relationship Id="rId103" Type="http://schemas.openxmlformats.org/officeDocument/2006/relationships/image" Target="../media/image174.gif"/><Relationship Id="rId108" Type="http://schemas.openxmlformats.org/officeDocument/2006/relationships/hyperlink" Target="https://www.canon-its.co.jp/solution/industry/cross-industry/superstream/alliance" TargetMode="External"/><Relationship Id="rId54" Type="http://schemas.openxmlformats.org/officeDocument/2006/relationships/image" Target="../media/image126.png"/><Relationship Id="rId70" Type="http://schemas.openxmlformats.org/officeDocument/2006/relationships/image" Target="../media/image142.png"/><Relationship Id="rId75" Type="http://schemas.openxmlformats.org/officeDocument/2006/relationships/image" Target="../media/image147.png"/><Relationship Id="rId91" Type="http://schemas.openxmlformats.org/officeDocument/2006/relationships/image" Target="../media/image162.png"/><Relationship Id="rId96" Type="http://schemas.openxmlformats.org/officeDocument/2006/relationships/image" Target="../media/image167.png"/><Relationship Id="rId1" Type="http://schemas.openxmlformats.org/officeDocument/2006/relationships/slideLayout" Target="../slideLayouts/slideLayout5.xml"/><Relationship Id="rId6" Type="http://schemas.openxmlformats.org/officeDocument/2006/relationships/image" Target="../media/image78.png"/><Relationship Id="rId15" Type="http://schemas.openxmlformats.org/officeDocument/2006/relationships/image" Target="../media/image87.jpeg"/><Relationship Id="rId23" Type="http://schemas.openxmlformats.org/officeDocument/2006/relationships/image" Target="../media/image95.png"/><Relationship Id="rId28" Type="http://schemas.openxmlformats.org/officeDocument/2006/relationships/image" Target="../media/image100.png"/><Relationship Id="rId36" Type="http://schemas.openxmlformats.org/officeDocument/2006/relationships/image" Target="../media/image108.png"/><Relationship Id="rId49" Type="http://schemas.openxmlformats.org/officeDocument/2006/relationships/image" Target="../media/image121.png"/><Relationship Id="rId57" Type="http://schemas.openxmlformats.org/officeDocument/2006/relationships/image" Target="../media/image129.png"/><Relationship Id="rId106" Type="http://schemas.openxmlformats.org/officeDocument/2006/relationships/image" Target="../media/image177.png"/><Relationship Id="rId10" Type="http://schemas.openxmlformats.org/officeDocument/2006/relationships/image" Target="../media/image82.png"/><Relationship Id="rId31" Type="http://schemas.openxmlformats.org/officeDocument/2006/relationships/image" Target="../media/image103.png"/><Relationship Id="rId44" Type="http://schemas.openxmlformats.org/officeDocument/2006/relationships/image" Target="../media/image116.png"/><Relationship Id="rId52" Type="http://schemas.openxmlformats.org/officeDocument/2006/relationships/image" Target="../media/image124.png"/><Relationship Id="rId60" Type="http://schemas.openxmlformats.org/officeDocument/2006/relationships/image" Target="../media/image132.png"/><Relationship Id="rId65" Type="http://schemas.openxmlformats.org/officeDocument/2006/relationships/image" Target="../media/image137.png"/><Relationship Id="rId73" Type="http://schemas.openxmlformats.org/officeDocument/2006/relationships/image" Target="../media/image145.jpeg"/><Relationship Id="rId78" Type="http://schemas.openxmlformats.org/officeDocument/2006/relationships/image" Target="../media/image74.png"/><Relationship Id="rId81" Type="http://schemas.openxmlformats.org/officeDocument/2006/relationships/image" Target="../media/image152.png"/><Relationship Id="rId86" Type="http://schemas.openxmlformats.org/officeDocument/2006/relationships/image" Target="../media/image157.jpeg"/><Relationship Id="rId94" Type="http://schemas.openxmlformats.org/officeDocument/2006/relationships/image" Target="../media/image165.png"/><Relationship Id="rId99" Type="http://schemas.openxmlformats.org/officeDocument/2006/relationships/image" Target="../media/image170.png"/><Relationship Id="rId101" Type="http://schemas.openxmlformats.org/officeDocument/2006/relationships/image" Target="../media/image172.png"/><Relationship Id="rId4" Type="http://schemas.openxmlformats.org/officeDocument/2006/relationships/image" Target="../media/image76.png"/><Relationship Id="rId9" Type="http://schemas.openxmlformats.org/officeDocument/2006/relationships/image" Target="../media/image81.png"/><Relationship Id="rId13" Type="http://schemas.openxmlformats.org/officeDocument/2006/relationships/image" Target="../media/image85.png"/><Relationship Id="rId18" Type="http://schemas.openxmlformats.org/officeDocument/2006/relationships/image" Target="../media/image90.png"/><Relationship Id="rId39" Type="http://schemas.openxmlformats.org/officeDocument/2006/relationships/image" Target="../media/image111.jpeg"/><Relationship Id="rId109" Type="http://schemas.openxmlformats.org/officeDocument/2006/relationships/image" Target="../media/image179.png"/><Relationship Id="rId34" Type="http://schemas.openxmlformats.org/officeDocument/2006/relationships/image" Target="../media/image106.png"/><Relationship Id="rId50" Type="http://schemas.openxmlformats.org/officeDocument/2006/relationships/image" Target="../media/image122.png"/><Relationship Id="rId55" Type="http://schemas.openxmlformats.org/officeDocument/2006/relationships/image" Target="../media/image127.jpeg"/><Relationship Id="rId76" Type="http://schemas.openxmlformats.org/officeDocument/2006/relationships/image" Target="../media/image148.png"/><Relationship Id="rId97" Type="http://schemas.openxmlformats.org/officeDocument/2006/relationships/image" Target="../media/image168.gif"/><Relationship Id="rId104" Type="http://schemas.openxmlformats.org/officeDocument/2006/relationships/image" Target="../media/image175.png"/><Relationship Id="rId7" Type="http://schemas.openxmlformats.org/officeDocument/2006/relationships/image" Target="../media/image79.png"/><Relationship Id="rId71" Type="http://schemas.openxmlformats.org/officeDocument/2006/relationships/image" Target="../media/image143.png"/><Relationship Id="rId92" Type="http://schemas.openxmlformats.org/officeDocument/2006/relationships/image" Target="../media/image163.png"/><Relationship Id="rId2" Type="http://schemas.openxmlformats.org/officeDocument/2006/relationships/notesSlide" Target="../notesSlides/notesSlide8.xml"/><Relationship Id="rId29" Type="http://schemas.openxmlformats.org/officeDocument/2006/relationships/image" Target="../media/image101.png"/><Relationship Id="rId24" Type="http://schemas.openxmlformats.org/officeDocument/2006/relationships/image" Target="../media/image96.png"/><Relationship Id="rId40" Type="http://schemas.openxmlformats.org/officeDocument/2006/relationships/image" Target="../media/image112.png"/><Relationship Id="rId45" Type="http://schemas.openxmlformats.org/officeDocument/2006/relationships/image" Target="../media/image117.png"/><Relationship Id="rId66" Type="http://schemas.openxmlformats.org/officeDocument/2006/relationships/image" Target="../media/image138.png"/><Relationship Id="rId87" Type="http://schemas.openxmlformats.org/officeDocument/2006/relationships/image" Target="../media/image158.png"/><Relationship Id="rId110" Type="http://schemas.openxmlformats.org/officeDocument/2006/relationships/image" Target="../media/image180.png"/><Relationship Id="rId61" Type="http://schemas.openxmlformats.org/officeDocument/2006/relationships/image" Target="../media/image133.png"/><Relationship Id="rId82" Type="http://schemas.openxmlformats.org/officeDocument/2006/relationships/image" Target="../media/image153.jpeg"/><Relationship Id="rId19" Type="http://schemas.openxmlformats.org/officeDocument/2006/relationships/image" Target="../media/image91.png"/><Relationship Id="rId14" Type="http://schemas.openxmlformats.org/officeDocument/2006/relationships/image" Target="../media/image86.png"/><Relationship Id="rId30" Type="http://schemas.openxmlformats.org/officeDocument/2006/relationships/image" Target="../media/image102.png"/><Relationship Id="rId35" Type="http://schemas.openxmlformats.org/officeDocument/2006/relationships/image" Target="../media/image107.png"/><Relationship Id="rId56" Type="http://schemas.openxmlformats.org/officeDocument/2006/relationships/image" Target="../media/image128.jpeg"/><Relationship Id="rId77" Type="http://schemas.openxmlformats.org/officeDocument/2006/relationships/image" Target="../media/image149.png"/><Relationship Id="rId100" Type="http://schemas.openxmlformats.org/officeDocument/2006/relationships/image" Target="../media/image171.png"/><Relationship Id="rId105" Type="http://schemas.openxmlformats.org/officeDocument/2006/relationships/image" Target="../media/image176.png"/><Relationship Id="rId8" Type="http://schemas.openxmlformats.org/officeDocument/2006/relationships/image" Target="../media/image80.jpeg"/><Relationship Id="rId51" Type="http://schemas.openxmlformats.org/officeDocument/2006/relationships/image" Target="../media/image123.png"/><Relationship Id="rId72" Type="http://schemas.openxmlformats.org/officeDocument/2006/relationships/image" Target="../media/image144.png"/><Relationship Id="rId93" Type="http://schemas.openxmlformats.org/officeDocument/2006/relationships/image" Target="../media/image164.png"/><Relationship Id="rId98" Type="http://schemas.openxmlformats.org/officeDocument/2006/relationships/image" Target="../media/image169.png"/><Relationship Id="rId3" Type="http://schemas.openxmlformats.org/officeDocument/2006/relationships/image" Target="../media/image75.png"/><Relationship Id="rId25" Type="http://schemas.openxmlformats.org/officeDocument/2006/relationships/image" Target="../media/image97.png"/><Relationship Id="rId46" Type="http://schemas.openxmlformats.org/officeDocument/2006/relationships/image" Target="../media/image118.png"/><Relationship Id="rId67" Type="http://schemas.openxmlformats.org/officeDocument/2006/relationships/image" Target="../media/image139.png"/><Relationship Id="rId20" Type="http://schemas.openxmlformats.org/officeDocument/2006/relationships/image" Target="../media/image92.png"/><Relationship Id="rId41" Type="http://schemas.openxmlformats.org/officeDocument/2006/relationships/image" Target="../media/image113.png"/><Relationship Id="rId62" Type="http://schemas.openxmlformats.org/officeDocument/2006/relationships/image" Target="../media/image134.png"/><Relationship Id="rId83" Type="http://schemas.openxmlformats.org/officeDocument/2006/relationships/image" Target="../media/image154.jpeg"/><Relationship Id="rId88" Type="http://schemas.openxmlformats.org/officeDocument/2006/relationships/image" Target="../media/image159.png"/><Relationship Id="rId111" Type="http://schemas.openxmlformats.org/officeDocument/2006/relationships/image" Target="../media/image181.png"/></Relationships>
</file>

<file path=ppt/slides/_rels/slide2.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image" Target="../media/image18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87.png"/><Relationship Id="rId7" Type="http://schemas.openxmlformats.org/officeDocument/2006/relationships/image" Target="../media/image191.png"/><Relationship Id="rId2" Type="http://schemas.openxmlformats.org/officeDocument/2006/relationships/image" Target="../media/image186.png"/><Relationship Id="rId1" Type="http://schemas.openxmlformats.org/officeDocument/2006/relationships/slideLayout" Target="../slideLayouts/slideLayout5.xml"/><Relationship Id="rId6" Type="http://schemas.openxmlformats.org/officeDocument/2006/relationships/image" Target="../media/image190.png"/><Relationship Id="rId5" Type="http://schemas.openxmlformats.org/officeDocument/2006/relationships/image" Target="../media/image189.png"/><Relationship Id="rId4" Type="http://schemas.openxmlformats.org/officeDocument/2006/relationships/image" Target="../media/image188.png"/></Relationships>
</file>

<file path=ppt/slides/_rels/slide25.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image" Target="../media/image192.png"/><Relationship Id="rId1" Type="http://schemas.openxmlformats.org/officeDocument/2006/relationships/slideLayout" Target="../slideLayouts/slideLayout5.xml"/><Relationship Id="rId5" Type="http://schemas.openxmlformats.org/officeDocument/2006/relationships/image" Target="../media/image195.png"/><Relationship Id="rId4" Type="http://schemas.openxmlformats.org/officeDocument/2006/relationships/image" Target="../media/image19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97.png"/><Relationship Id="rId7" Type="http://schemas.openxmlformats.org/officeDocument/2006/relationships/image" Target="../media/image201.emf"/><Relationship Id="rId2" Type="http://schemas.openxmlformats.org/officeDocument/2006/relationships/image" Target="../media/image196.wmf"/><Relationship Id="rId1" Type="http://schemas.openxmlformats.org/officeDocument/2006/relationships/slideLayout" Target="../slideLayouts/slideLayout7.xml"/><Relationship Id="rId6" Type="http://schemas.openxmlformats.org/officeDocument/2006/relationships/image" Target="../media/image200.png"/><Relationship Id="rId5" Type="http://schemas.openxmlformats.org/officeDocument/2006/relationships/image" Target="../media/image199.png"/><Relationship Id="rId4" Type="http://schemas.openxmlformats.org/officeDocument/2006/relationships/image" Target="../media/image198.png"/></Relationships>
</file>

<file path=ppt/slides/_rels/slide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0.jpeg"/></Relationships>
</file>

<file path=ppt/slides/_rels/slide40.xml.rels><?xml version="1.0" encoding="UTF-8" standalone="yes"?>
<Relationships xmlns="http://schemas.openxmlformats.org/package/2006/relationships"><Relationship Id="rId3" Type="http://schemas.openxmlformats.org/officeDocument/2006/relationships/image" Target="../media/image203.png"/><Relationship Id="rId2" Type="http://schemas.openxmlformats.org/officeDocument/2006/relationships/image" Target="../media/image20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98.png"/><Relationship Id="rId2" Type="http://schemas.openxmlformats.org/officeDocument/2006/relationships/image" Target="../media/image205.png"/><Relationship Id="rId1" Type="http://schemas.openxmlformats.org/officeDocument/2006/relationships/slideLayout" Target="../slideLayouts/slideLayout7.xml"/><Relationship Id="rId6" Type="http://schemas.openxmlformats.org/officeDocument/2006/relationships/image" Target="../media/image196.wmf"/><Relationship Id="rId5" Type="http://schemas.openxmlformats.org/officeDocument/2006/relationships/image" Target="../media/image207.png"/><Relationship Id="rId4" Type="http://schemas.openxmlformats.org/officeDocument/2006/relationships/image" Target="../media/image206.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09.png"/><Relationship Id="rId2" Type="http://schemas.openxmlformats.org/officeDocument/2006/relationships/image" Target="../media/image208.png"/><Relationship Id="rId1" Type="http://schemas.openxmlformats.org/officeDocument/2006/relationships/slideLayout" Target="../slideLayouts/slideLayout7.xml"/><Relationship Id="rId6" Type="http://schemas.openxmlformats.org/officeDocument/2006/relationships/image" Target="../media/image212.jpeg"/><Relationship Id="rId5" Type="http://schemas.openxmlformats.org/officeDocument/2006/relationships/image" Target="../media/image211.png"/><Relationship Id="rId4" Type="http://schemas.openxmlformats.org/officeDocument/2006/relationships/image" Target="../media/image210.png"/></Relationships>
</file>

<file path=ppt/slides/_rels/slide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50.xml.rels><?xml version="1.0" encoding="UTF-8" standalone="yes"?>
<Relationships xmlns="http://schemas.openxmlformats.org/package/2006/relationships"><Relationship Id="rId8" Type="http://schemas.openxmlformats.org/officeDocument/2006/relationships/image" Target="../media/image218.png"/><Relationship Id="rId3" Type="http://schemas.openxmlformats.org/officeDocument/2006/relationships/image" Target="../media/image213.jpeg"/><Relationship Id="rId7" Type="http://schemas.openxmlformats.org/officeDocument/2006/relationships/image" Target="../media/image21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16.png"/><Relationship Id="rId5" Type="http://schemas.openxmlformats.org/officeDocument/2006/relationships/image" Target="../media/image215.png"/><Relationship Id="rId4" Type="http://schemas.openxmlformats.org/officeDocument/2006/relationships/image" Target="../media/image214.png"/></Relationships>
</file>

<file path=ppt/slides/_rels/slide51.xml.rels><?xml version="1.0" encoding="UTF-8" standalone="yes"?>
<Relationships xmlns="http://schemas.openxmlformats.org/package/2006/relationships"><Relationship Id="rId3" Type="http://schemas.openxmlformats.org/officeDocument/2006/relationships/image" Target="../media/image220.png"/><Relationship Id="rId7" Type="http://schemas.openxmlformats.org/officeDocument/2006/relationships/image" Target="../media/image224.png"/><Relationship Id="rId2" Type="http://schemas.openxmlformats.org/officeDocument/2006/relationships/image" Target="../media/image219.png"/><Relationship Id="rId1" Type="http://schemas.openxmlformats.org/officeDocument/2006/relationships/slideLayout" Target="../slideLayouts/slideLayout7.xml"/><Relationship Id="rId6" Type="http://schemas.openxmlformats.org/officeDocument/2006/relationships/image" Target="../media/image223.png"/><Relationship Id="rId5" Type="http://schemas.openxmlformats.org/officeDocument/2006/relationships/image" Target="../media/image222.png"/><Relationship Id="rId4" Type="http://schemas.openxmlformats.org/officeDocument/2006/relationships/image" Target="../media/image22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2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26.png"/></Relationships>
</file>

<file path=ppt/slides/_rels/slide57.xml.rels><?xml version="1.0" encoding="UTF-8" standalone="yes"?>
<Relationships xmlns="http://schemas.openxmlformats.org/package/2006/relationships"><Relationship Id="rId3" Type="http://schemas.openxmlformats.org/officeDocument/2006/relationships/image" Target="../media/image22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29.png"/><Relationship Id="rId2" Type="http://schemas.openxmlformats.org/officeDocument/2006/relationships/image" Target="../media/image22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image" Target="../media/image230.png"/><Relationship Id="rId1" Type="http://schemas.openxmlformats.org/officeDocument/2006/relationships/slideLayout" Target="../slideLayouts/slideLayout5.xml"/><Relationship Id="rId5" Type="http://schemas.openxmlformats.org/officeDocument/2006/relationships/image" Target="../media/image233.png"/><Relationship Id="rId4" Type="http://schemas.openxmlformats.org/officeDocument/2006/relationships/image" Target="../media/image232.png"/></Relationships>
</file>

<file path=ppt/slides/_rels/slide64.xml.rels><?xml version="1.0" encoding="UTF-8" standalone="yes"?>
<Relationships xmlns="http://schemas.openxmlformats.org/package/2006/relationships"><Relationship Id="rId8" Type="http://schemas.openxmlformats.org/officeDocument/2006/relationships/image" Target="../media/image237.png"/><Relationship Id="rId3" Type="http://schemas.openxmlformats.org/officeDocument/2006/relationships/image" Target="../media/image231.png"/><Relationship Id="rId7" Type="http://schemas.openxmlformats.org/officeDocument/2006/relationships/image" Target="../media/image236.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35.png"/><Relationship Id="rId5" Type="http://schemas.openxmlformats.org/officeDocument/2006/relationships/image" Target="../media/image233.png"/><Relationship Id="rId4" Type="http://schemas.openxmlformats.org/officeDocument/2006/relationships/image" Target="../media/image23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hyperlink" Target="https://www.canon-its.co.jp/solution/industry/cross-industry/superstream" TargetMode="External"/><Relationship Id="rId2" Type="http://schemas.openxmlformats.org/officeDocument/2006/relationships/image" Target="../media/image238.emf"/><Relationship Id="rId1" Type="http://schemas.openxmlformats.org/officeDocument/2006/relationships/slideLayout" Target="../slideLayouts/slideLayout15.xml"/><Relationship Id="rId4" Type="http://schemas.openxmlformats.org/officeDocument/2006/relationships/image" Target="../media/image239.png"/></Relationships>
</file>

<file path=ppt/slides/_rels/slide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1.png"/><Relationship Id="rId1" Type="http://schemas.openxmlformats.org/officeDocument/2006/relationships/slideLayout" Target="../slideLayouts/slideLayout5.xml"/><Relationship Id="rId5" Type="http://schemas.openxmlformats.org/officeDocument/2006/relationships/hyperlink" Target="https://www.canon-its.co.jp/solution/industry/cross-industry/superstream/partnerinfo/list" TargetMode="External"/><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5" name="タイトル 4"/>
          <p:cNvSpPr>
            <a:spLocks noGrp="1"/>
          </p:cNvSpPr>
          <p:nvPr>
            <p:ph type="title"/>
          </p:nvPr>
        </p:nvSpPr>
        <p:spPr/>
        <p:txBody>
          <a:bodyPr/>
          <a:lstStyle/>
          <a:p>
            <a:r>
              <a:rPr lang="en-US" altLang="ja-JP" err="1"/>
              <a:t>SuperStream</a:t>
            </a:r>
            <a:r>
              <a:rPr lang="en-US" altLang="ja-JP"/>
              <a:t>-NX</a:t>
            </a:r>
            <a:br>
              <a:rPr lang="en-US" altLang="ja-JP"/>
            </a:br>
            <a:r>
              <a:rPr lang="ja-JP" altLang="en-US"/>
              <a:t>会計ソリューション ご紹介</a:t>
            </a:r>
            <a:endParaRPr kumimoji="1" lang="ja-JP" altLang="en-US"/>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1</a:t>
            </a:fld>
            <a:endParaRPr lang="ja-JP" altLang="en-US"/>
          </a:p>
        </p:txBody>
      </p:sp>
      <p:sp>
        <p:nvSpPr>
          <p:cNvPr id="7" name="テキスト ボックス 6"/>
          <p:cNvSpPr txBox="1"/>
          <p:nvPr/>
        </p:nvSpPr>
        <p:spPr>
          <a:xfrm>
            <a:off x="358775" y="3975906"/>
            <a:ext cx="2769989" cy="338554"/>
          </a:xfrm>
          <a:prstGeom prst="rect">
            <a:avLst/>
          </a:prstGeom>
          <a:noFill/>
        </p:spPr>
        <p:txBody>
          <a:bodyPr wrap="none" lIns="0" tIns="0" rIns="0" bIns="0" rtlCol="0">
            <a:spAutoFit/>
          </a:bodyPr>
          <a:lstStyle/>
          <a:p>
            <a:pPr>
              <a:lnSpc>
                <a:spcPct val="110000"/>
              </a:lnSpc>
            </a:pPr>
            <a:r>
              <a:rPr kumimoji="1" lang="en-US" altLang="ja-JP" sz="1000">
                <a:solidFill>
                  <a:schemeClr val="bg2">
                    <a:lumMod val="50000"/>
                  </a:schemeClr>
                </a:solidFill>
              </a:rPr>
              <a:t>2025-06-01</a:t>
            </a:r>
            <a:r>
              <a:rPr lang="ja-JP" altLang="en-US" sz="1000">
                <a:solidFill>
                  <a:schemeClr val="bg2">
                    <a:lumMod val="50000"/>
                  </a:schemeClr>
                </a:solidFill>
              </a:rPr>
              <a:t>版</a:t>
            </a:r>
            <a:endParaRPr lang="en-US" altLang="ja-JP" sz="1000">
              <a:solidFill>
                <a:schemeClr val="bg2">
                  <a:lumMod val="50000"/>
                </a:schemeClr>
              </a:solidFill>
            </a:endParaRPr>
          </a:p>
          <a:p>
            <a:pPr>
              <a:lnSpc>
                <a:spcPct val="110000"/>
              </a:lnSpc>
            </a:pPr>
            <a:r>
              <a:rPr lang="ja-JP" altLang="en-US" sz="1000">
                <a:solidFill>
                  <a:schemeClr val="bg2">
                    <a:lumMod val="50000"/>
                  </a:schemeClr>
                </a:solidFill>
              </a:rPr>
              <a:t>キヤノンＩＴソリューションズ株式会社</a:t>
            </a:r>
            <a:r>
              <a:rPr lang="en-US" altLang="ja-JP" sz="1000">
                <a:solidFill>
                  <a:schemeClr val="bg2">
                    <a:lumMod val="50000"/>
                  </a:schemeClr>
                </a:solidFill>
              </a:rPr>
              <a:t>	</a:t>
            </a:r>
            <a:endParaRPr kumimoji="1" lang="en-US" altLang="ja-JP" sz="1000">
              <a:solidFill>
                <a:schemeClr val="bg2">
                  <a:lumMod val="50000"/>
                </a:schemeClr>
              </a:solidFill>
            </a:endParaRPr>
          </a:p>
        </p:txBody>
      </p:sp>
    </p:spTree>
    <p:extLst>
      <p:ext uri="{BB962C8B-B14F-4D97-AF65-F5344CB8AC3E}">
        <p14:creationId xmlns:p14="http://schemas.microsoft.com/office/powerpoint/2010/main" val="3444849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10</a:t>
            </a:fld>
            <a:endParaRPr kumimoji="1" lang="ja-JP" altLang="en-US"/>
          </a:p>
        </p:txBody>
      </p:sp>
      <p:sp>
        <p:nvSpPr>
          <p:cNvPr id="3" name="タイトル 2"/>
          <p:cNvSpPr>
            <a:spLocks noGrp="1"/>
          </p:cNvSpPr>
          <p:nvPr>
            <p:ph type="title"/>
          </p:nvPr>
        </p:nvSpPr>
        <p:spPr/>
        <p:txBody>
          <a:bodyPr/>
          <a:lstStyle/>
          <a:p>
            <a:r>
              <a:rPr lang="en-US" altLang="ja-JP" err="1"/>
              <a:t>SuperStream</a:t>
            </a:r>
            <a:r>
              <a:rPr lang="ja-JP" altLang="en-US"/>
              <a:t>からお客様への取り組み</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6" name="角丸四角形 2">
            <a:extLst>
              <a:ext uri="{FF2B5EF4-FFF2-40B4-BE49-F238E27FC236}">
                <a16:creationId xmlns:a16="http://schemas.microsoft.com/office/drawing/2014/main" id="{80A7094C-3BCB-78CE-D910-EBD5C5CA7BDD}"/>
              </a:ext>
            </a:extLst>
          </p:cNvPr>
          <p:cNvSpPr/>
          <p:nvPr/>
        </p:nvSpPr>
        <p:spPr>
          <a:xfrm>
            <a:off x="1007604" y="2849213"/>
            <a:ext cx="7200799" cy="947362"/>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solidFill>
                <a:srgbClr val="070B4C"/>
              </a:solidFill>
            </a:endParaRPr>
          </a:p>
        </p:txBody>
      </p:sp>
      <p:sp>
        <p:nvSpPr>
          <p:cNvPr id="15" name="正方形/長方形 14">
            <a:extLst>
              <a:ext uri="{FF2B5EF4-FFF2-40B4-BE49-F238E27FC236}">
                <a16:creationId xmlns:a16="http://schemas.microsoft.com/office/drawing/2014/main" id="{FDE9DE86-C84C-A96A-908E-08989383DD32}"/>
              </a:ext>
            </a:extLst>
          </p:cNvPr>
          <p:cNvSpPr/>
          <p:nvPr/>
        </p:nvSpPr>
        <p:spPr>
          <a:xfrm>
            <a:off x="1547664" y="638555"/>
            <a:ext cx="6509464" cy="338554"/>
          </a:xfrm>
          <a:prstGeom prst="rect">
            <a:avLst/>
          </a:prstGeom>
        </p:spPr>
        <p:txBody>
          <a:bodyPr wrap="square">
            <a:spAutoFit/>
          </a:bodyPr>
          <a:lstStyle/>
          <a:p>
            <a:pPr>
              <a:spcBef>
                <a:spcPct val="0"/>
              </a:spcBef>
            </a:pPr>
            <a:r>
              <a:rPr lang="en-US" altLang="ja-JP" sz="1600" b="1" err="1">
                <a:solidFill>
                  <a:srgbClr val="020644"/>
                </a:solidFill>
                <a:latin typeface="+mn-ea"/>
                <a:cs typeface="メイリオ" pitchFamily="50" charset="-128"/>
              </a:rPr>
              <a:t>SuperStream</a:t>
            </a:r>
            <a:r>
              <a:rPr lang="ja-JP" altLang="en-US" sz="1600" b="1">
                <a:solidFill>
                  <a:srgbClr val="020644"/>
                </a:solidFill>
                <a:latin typeface="+mn-ea"/>
                <a:cs typeface="メイリオ" pitchFamily="50" charset="-128"/>
              </a:rPr>
              <a:t>ユーザ会（</a:t>
            </a:r>
            <a:r>
              <a:rPr lang="en-US" altLang="ja-JP" sz="1600" b="1">
                <a:solidFill>
                  <a:srgbClr val="020644"/>
                </a:solidFill>
                <a:latin typeface="+mn-ea"/>
                <a:cs typeface="メイリオ" pitchFamily="50" charset="-128"/>
              </a:rPr>
              <a:t>SuperStream</a:t>
            </a:r>
            <a:r>
              <a:rPr lang="ja-JP" altLang="en-US" sz="1600" b="1">
                <a:solidFill>
                  <a:srgbClr val="020644"/>
                </a:solidFill>
                <a:latin typeface="+mn-ea"/>
                <a:cs typeface="メイリオ" pitchFamily="50" charset="-128"/>
              </a:rPr>
              <a:t> </a:t>
            </a:r>
            <a:r>
              <a:rPr lang="en-US" altLang="ja-JP" sz="1600" b="1">
                <a:solidFill>
                  <a:srgbClr val="020644"/>
                </a:solidFill>
                <a:latin typeface="+mn-ea"/>
                <a:cs typeface="メイリオ" pitchFamily="50" charset="-128"/>
              </a:rPr>
              <a:t>Users</a:t>
            </a:r>
            <a:r>
              <a:rPr lang="ja-JP" altLang="en-US" sz="1600" b="1">
                <a:solidFill>
                  <a:srgbClr val="020644"/>
                </a:solidFill>
                <a:latin typeface="+mn-ea"/>
                <a:cs typeface="メイリオ" pitchFamily="50" charset="-128"/>
              </a:rPr>
              <a:t> </a:t>
            </a:r>
            <a:r>
              <a:rPr lang="en-US" altLang="ja-JP" sz="1600" b="1">
                <a:solidFill>
                  <a:srgbClr val="020644"/>
                </a:solidFill>
                <a:latin typeface="+mn-ea"/>
                <a:cs typeface="メイリオ" pitchFamily="50" charset="-128"/>
              </a:rPr>
              <a:t>Community</a:t>
            </a:r>
            <a:r>
              <a:rPr lang="ja-JP" altLang="en-US" sz="1600" b="1">
                <a:solidFill>
                  <a:srgbClr val="020644"/>
                </a:solidFill>
                <a:latin typeface="+mn-ea"/>
                <a:cs typeface="メイリオ" pitchFamily="50" charset="-128"/>
              </a:rPr>
              <a:t>）</a:t>
            </a:r>
            <a:endParaRPr kumimoji="0" lang="ja-JP" altLang="en-US" sz="1600" b="1" kern="0">
              <a:solidFill>
                <a:srgbClr val="020644"/>
              </a:solidFill>
              <a:latin typeface="+mn-ea"/>
              <a:cs typeface="メイリオ" pitchFamily="50" charset="-128"/>
            </a:endParaRPr>
          </a:p>
        </p:txBody>
      </p:sp>
      <p:grpSp>
        <p:nvGrpSpPr>
          <p:cNvPr id="21" name="グループ化 20">
            <a:extLst>
              <a:ext uri="{FF2B5EF4-FFF2-40B4-BE49-F238E27FC236}">
                <a16:creationId xmlns:a16="http://schemas.microsoft.com/office/drawing/2014/main" id="{E3379E8C-DBCD-F98C-E3CA-A997FF12DB52}"/>
              </a:ext>
            </a:extLst>
          </p:cNvPr>
          <p:cNvGrpSpPr/>
          <p:nvPr/>
        </p:nvGrpSpPr>
        <p:grpSpPr>
          <a:xfrm>
            <a:off x="1115616" y="2859782"/>
            <a:ext cx="303468" cy="232420"/>
            <a:chOff x="3338513" y="649288"/>
            <a:chExt cx="381000" cy="381000"/>
          </a:xfrm>
          <a:solidFill>
            <a:srgbClr val="070B4C"/>
          </a:solidFill>
        </p:grpSpPr>
        <p:sp>
          <p:nvSpPr>
            <p:cNvPr id="22" name="Freeform 123">
              <a:extLst>
                <a:ext uri="{FF2B5EF4-FFF2-40B4-BE49-F238E27FC236}">
                  <a16:creationId xmlns:a16="http://schemas.microsoft.com/office/drawing/2014/main" id="{C2838901-819B-83AE-872F-290CAAB93F32}"/>
                </a:ext>
              </a:extLst>
            </p:cNvPr>
            <p:cNvSpPr>
              <a:spLocks/>
            </p:cNvSpPr>
            <p:nvPr/>
          </p:nvSpPr>
          <p:spPr bwMode="auto">
            <a:xfrm>
              <a:off x="336391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sz="1400">
                <a:solidFill>
                  <a:srgbClr val="070B4C"/>
                </a:solidFill>
              </a:endParaRPr>
            </a:p>
          </p:txBody>
        </p:sp>
        <p:sp>
          <p:nvSpPr>
            <p:cNvPr id="23" name="Freeform 124">
              <a:extLst>
                <a:ext uri="{FF2B5EF4-FFF2-40B4-BE49-F238E27FC236}">
                  <a16:creationId xmlns:a16="http://schemas.microsoft.com/office/drawing/2014/main" id="{9883F556-455A-18F6-E19D-33A9F92553E0}"/>
                </a:ext>
              </a:extLst>
            </p:cNvPr>
            <p:cNvSpPr>
              <a:spLocks/>
            </p:cNvSpPr>
            <p:nvPr/>
          </p:nvSpPr>
          <p:spPr bwMode="auto">
            <a:xfrm>
              <a:off x="3630613" y="649288"/>
              <a:ext cx="63500" cy="76200"/>
            </a:xfrm>
            <a:custGeom>
              <a:avLst/>
              <a:gdLst/>
              <a:ahLst/>
              <a:cxnLst>
                <a:cxn ang="0">
                  <a:pos x="34" y="34"/>
                </a:cxn>
                <a:cxn ang="0">
                  <a:pos x="34" y="34"/>
                </a:cxn>
                <a:cxn ang="0">
                  <a:pos x="32" y="40"/>
                </a:cxn>
                <a:cxn ang="0">
                  <a:pos x="30" y="44"/>
                </a:cxn>
                <a:cxn ang="0">
                  <a:pos x="24" y="46"/>
                </a:cxn>
                <a:cxn ang="0">
                  <a:pos x="20" y="48"/>
                </a:cxn>
                <a:cxn ang="0">
                  <a:pos x="20" y="48"/>
                </a:cxn>
                <a:cxn ang="0">
                  <a:pos x="16" y="46"/>
                </a:cxn>
                <a:cxn ang="0">
                  <a:pos x="10" y="44"/>
                </a:cxn>
                <a:cxn ang="0">
                  <a:pos x="8" y="40"/>
                </a:cxn>
                <a:cxn ang="0">
                  <a:pos x="6" y="34"/>
                </a:cxn>
                <a:cxn ang="0">
                  <a:pos x="6" y="34"/>
                </a:cxn>
                <a:cxn ang="0">
                  <a:pos x="2" y="32"/>
                </a:cxn>
                <a:cxn ang="0">
                  <a:pos x="0" y="28"/>
                </a:cxn>
                <a:cxn ang="0">
                  <a:pos x="0" y="28"/>
                </a:cxn>
                <a:cxn ang="0">
                  <a:pos x="2" y="24"/>
                </a:cxn>
                <a:cxn ang="0">
                  <a:pos x="4" y="22"/>
                </a:cxn>
                <a:cxn ang="0">
                  <a:pos x="4" y="14"/>
                </a:cxn>
                <a:cxn ang="0">
                  <a:pos x="4" y="14"/>
                </a:cxn>
                <a:cxn ang="0">
                  <a:pos x="4" y="8"/>
                </a:cxn>
                <a:cxn ang="0">
                  <a:pos x="8" y="4"/>
                </a:cxn>
                <a:cxn ang="0">
                  <a:pos x="12" y="2"/>
                </a:cxn>
                <a:cxn ang="0">
                  <a:pos x="20" y="0"/>
                </a:cxn>
                <a:cxn ang="0">
                  <a:pos x="20" y="0"/>
                </a:cxn>
                <a:cxn ang="0">
                  <a:pos x="28" y="2"/>
                </a:cxn>
                <a:cxn ang="0">
                  <a:pos x="32" y="4"/>
                </a:cxn>
                <a:cxn ang="0">
                  <a:pos x="36" y="8"/>
                </a:cxn>
                <a:cxn ang="0">
                  <a:pos x="36" y="14"/>
                </a:cxn>
                <a:cxn ang="0">
                  <a:pos x="36" y="22"/>
                </a:cxn>
                <a:cxn ang="0">
                  <a:pos x="36" y="22"/>
                </a:cxn>
                <a:cxn ang="0">
                  <a:pos x="38" y="24"/>
                </a:cxn>
                <a:cxn ang="0">
                  <a:pos x="40" y="28"/>
                </a:cxn>
                <a:cxn ang="0">
                  <a:pos x="40" y="28"/>
                </a:cxn>
                <a:cxn ang="0">
                  <a:pos x="38" y="32"/>
                </a:cxn>
                <a:cxn ang="0">
                  <a:pos x="34" y="34"/>
                </a:cxn>
                <a:cxn ang="0">
                  <a:pos x="34" y="34"/>
                </a:cxn>
              </a:cxnLst>
              <a:rect l="0" t="0" r="r" b="b"/>
              <a:pathLst>
                <a:path w="40" h="48">
                  <a:moveTo>
                    <a:pt x="34" y="34"/>
                  </a:moveTo>
                  <a:lnTo>
                    <a:pt x="34" y="34"/>
                  </a:lnTo>
                  <a:lnTo>
                    <a:pt x="32" y="40"/>
                  </a:lnTo>
                  <a:lnTo>
                    <a:pt x="30" y="44"/>
                  </a:lnTo>
                  <a:lnTo>
                    <a:pt x="24" y="46"/>
                  </a:lnTo>
                  <a:lnTo>
                    <a:pt x="20" y="48"/>
                  </a:lnTo>
                  <a:lnTo>
                    <a:pt x="20" y="48"/>
                  </a:lnTo>
                  <a:lnTo>
                    <a:pt x="16" y="46"/>
                  </a:lnTo>
                  <a:lnTo>
                    <a:pt x="10" y="44"/>
                  </a:lnTo>
                  <a:lnTo>
                    <a:pt x="8" y="40"/>
                  </a:lnTo>
                  <a:lnTo>
                    <a:pt x="6" y="34"/>
                  </a:lnTo>
                  <a:lnTo>
                    <a:pt x="6" y="34"/>
                  </a:lnTo>
                  <a:lnTo>
                    <a:pt x="2" y="32"/>
                  </a:lnTo>
                  <a:lnTo>
                    <a:pt x="0" y="28"/>
                  </a:lnTo>
                  <a:lnTo>
                    <a:pt x="0" y="28"/>
                  </a:lnTo>
                  <a:lnTo>
                    <a:pt x="2" y="24"/>
                  </a:lnTo>
                  <a:lnTo>
                    <a:pt x="4" y="22"/>
                  </a:lnTo>
                  <a:lnTo>
                    <a:pt x="4" y="14"/>
                  </a:lnTo>
                  <a:lnTo>
                    <a:pt x="4" y="14"/>
                  </a:lnTo>
                  <a:lnTo>
                    <a:pt x="4" y="8"/>
                  </a:lnTo>
                  <a:lnTo>
                    <a:pt x="8" y="4"/>
                  </a:lnTo>
                  <a:lnTo>
                    <a:pt x="12" y="2"/>
                  </a:lnTo>
                  <a:lnTo>
                    <a:pt x="20" y="0"/>
                  </a:lnTo>
                  <a:lnTo>
                    <a:pt x="20" y="0"/>
                  </a:lnTo>
                  <a:lnTo>
                    <a:pt x="28" y="2"/>
                  </a:lnTo>
                  <a:lnTo>
                    <a:pt x="32" y="4"/>
                  </a:lnTo>
                  <a:lnTo>
                    <a:pt x="36" y="8"/>
                  </a:lnTo>
                  <a:lnTo>
                    <a:pt x="36" y="14"/>
                  </a:lnTo>
                  <a:lnTo>
                    <a:pt x="36" y="22"/>
                  </a:lnTo>
                  <a:lnTo>
                    <a:pt x="36" y="22"/>
                  </a:lnTo>
                  <a:lnTo>
                    <a:pt x="38" y="24"/>
                  </a:lnTo>
                  <a:lnTo>
                    <a:pt x="40" y="28"/>
                  </a:lnTo>
                  <a:lnTo>
                    <a:pt x="40" y="28"/>
                  </a:lnTo>
                  <a:lnTo>
                    <a:pt x="38" y="32"/>
                  </a:lnTo>
                  <a:lnTo>
                    <a:pt x="34" y="34"/>
                  </a:lnTo>
                  <a:lnTo>
                    <a:pt x="34"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sz="1400">
                <a:solidFill>
                  <a:srgbClr val="070B4C"/>
                </a:solidFill>
              </a:endParaRPr>
            </a:p>
          </p:txBody>
        </p:sp>
        <p:sp>
          <p:nvSpPr>
            <p:cNvPr id="24" name="Freeform 125">
              <a:extLst>
                <a:ext uri="{FF2B5EF4-FFF2-40B4-BE49-F238E27FC236}">
                  <a16:creationId xmlns:a16="http://schemas.microsoft.com/office/drawing/2014/main" id="{882DF1FE-AE05-50C9-8AEC-DB94DD757FF8}"/>
                </a:ext>
              </a:extLst>
            </p:cNvPr>
            <p:cNvSpPr>
              <a:spLocks/>
            </p:cNvSpPr>
            <p:nvPr/>
          </p:nvSpPr>
          <p:spPr bwMode="auto">
            <a:xfrm>
              <a:off x="3338513" y="728663"/>
              <a:ext cx="381000" cy="301625"/>
            </a:xfrm>
            <a:custGeom>
              <a:avLst/>
              <a:gdLst/>
              <a:ahLst/>
              <a:cxnLst>
                <a:cxn ang="0">
                  <a:pos x="230" y="2"/>
                </a:cxn>
                <a:cxn ang="0">
                  <a:pos x="230" y="2"/>
                </a:cxn>
                <a:cxn ang="0">
                  <a:pos x="218" y="0"/>
                </a:cxn>
                <a:cxn ang="0">
                  <a:pos x="204" y="18"/>
                </a:cxn>
                <a:cxn ang="0">
                  <a:pos x="190" y="0"/>
                </a:cxn>
                <a:cxn ang="0">
                  <a:pos x="190" y="0"/>
                </a:cxn>
                <a:cxn ang="0">
                  <a:pos x="180" y="2"/>
                </a:cxn>
                <a:cxn ang="0">
                  <a:pos x="120" y="58"/>
                </a:cxn>
                <a:cxn ang="0">
                  <a:pos x="60" y="2"/>
                </a:cxn>
                <a:cxn ang="0">
                  <a:pos x="60"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 ang="0">
                  <a:pos x="12" y="190"/>
                </a:cxn>
                <a:cxn ang="0">
                  <a:pos x="60" y="190"/>
                </a:cxn>
                <a:cxn ang="0">
                  <a:pos x="60" y="94"/>
                </a:cxn>
                <a:cxn ang="0">
                  <a:pos x="60" y="86"/>
                </a:cxn>
                <a:cxn ang="0">
                  <a:pos x="60" y="26"/>
                </a:cxn>
                <a:cxn ang="0">
                  <a:pos x="120" y="82"/>
                </a:cxn>
                <a:cxn ang="0">
                  <a:pos x="180" y="26"/>
                </a:cxn>
                <a:cxn ang="0">
                  <a:pos x="180" y="86"/>
                </a:cxn>
                <a:cxn ang="0">
                  <a:pos x="180" y="94"/>
                </a:cxn>
                <a:cxn ang="0">
                  <a:pos x="180" y="190"/>
                </a:cxn>
                <a:cxn ang="0">
                  <a:pos x="228" y="190"/>
                </a:cxn>
                <a:cxn ang="0">
                  <a:pos x="228" y="86"/>
                </a:cxn>
                <a:cxn ang="0">
                  <a:pos x="240" y="86"/>
                </a:cxn>
                <a:cxn ang="0">
                  <a:pos x="240" y="22"/>
                </a:cxn>
                <a:cxn ang="0">
                  <a:pos x="240" y="20"/>
                </a:cxn>
                <a:cxn ang="0">
                  <a:pos x="240" y="12"/>
                </a:cxn>
                <a:cxn ang="0">
                  <a:pos x="240" y="12"/>
                </a:cxn>
                <a:cxn ang="0">
                  <a:pos x="240" y="8"/>
                </a:cxn>
                <a:cxn ang="0">
                  <a:pos x="236" y="6"/>
                </a:cxn>
                <a:cxn ang="0">
                  <a:pos x="230" y="2"/>
                </a:cxn>
                <a:cxn ang="0">
                  <a:pos x="230" y="2"/>
                </a:cxn>
              </a:cxnLst>
              <a:rect l="0" t="0" r="r" b="b"/>
              <a:pathLst>
                <a:path w="240" h="190">
                  <a:moveTo>
                    <a:pt x="230" y="2"/>
                  </a:moveTo>
                  <a:lnTo>
                    <a:pt x="230" y="2"/>
                  </a:lnTo>
                  <a:lnTo>
                    <a:pt x="218" y="0"/>
                  </a:lnTo>
                  <a:lnTo>
                    <a:pt x="204" y="18"/>
                  </a:lnTo>
                  <a:lnTo>
                    <a:pt x="190" y="0"/>
                  </a:lnTo>
                  <a:lnTo>
                    <a:pt x="190" y="0"/>
                  </a:lnTo>
                  <a:lnTo>
                    <a:pt x="180" y="2"/>
                  </a:lnTo>
                  <a:lnTo>
                    <a:pt x="120" y="58"/>
                  </a:lnTo>
                  <a:lnTo>
                    <a:pt x="60" y="2"/>
                  </a:lnTo>
                  <a:lnTo>
                    <a:pt x="60"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lnTo>
                    <a:pt x="12" y="190"/>
                  </a:lnTo>
                  <a:lnTo>
                    <a:pt x="60" y="190"/>
                  </a:lnTo>
                  <a:lnTo>
                    <a:pt x="60" y="94"/>
                  </a:lnTo>
                  <a:lnTo>
                    <a:pt x="60" y="86"/>
                  </a:lnTo>
                  <a:lnTo>
                    <a:pt x="60" y="26"/>
                  </a:lnTo>
                  <a:lnTo>
                    <a:pt x="120" y="82"/>
                  </a:lnTo>
                  <a:lnTo>
                    <a:pt x="180" y="26"/>
                  </a:lnTo>
                  <a:lnTo>
                    <a:pt x="180" y="86"/>
                  </a:lnTo>
                  <a:lnTo>
                    <a:pt x="180" y="94"/>
                  </a:lnTo>
                  <a:lnTo>
                    <a:pt x="180" y="190"/>
                  </a:lnTo>
                  <a:lnTo>
                    <a:pt x="228" y="190"/>
                  </a:lnTo>
                  <a:lnTo>
                    <a:pt x="228" y="86"/>
                  </a:lnTo>
                  <a:lnTo>
                    <a:pt x="240" y="86"/>
                  </a:lnTo>
                  <a:lnTo>
                    <a:pt x="240" y="22"/>
                  </a:lnTo>
                  <a:lnTo>
                    <a:pt x="240" y="20"/>
                  </a:lnTo>
                  <a:lnTo>
                    <a:pt x="240" y="12"/>
                  </a:lnTo>
                  <a:lnTo>
                    <a:pt x="240" y="12"/>
                  </a:lnTo>
                  <a:lnTo>
                    <a:pt x="240" y="8"/>
                  </a:lnTo>
                  <a:lnTo>
                    <a:pt x="236" y="6"/>
                  </a:lnTo>
                  <a:lnTo>
                    <a:pt x="230" y="2"/>
                  </a:lnTo>
                  <a:lnTo>
                    <a:pt x="23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sz="1400">
                <a:solidFill>
                  <a:srgbClr val="070B4C"/>
                </a:solidFill>
              </a:endParaRPr>
            </a:p>
          </p:txBody>
        </p:sp>
      </p:grpSp>
      <p:sp>
        <p:nvSpPr>
          <p:cNvPr id="25" name="テキスト ボックス 24">
            <a:extLst>
              <a:ext uri="{FF2B5EF4-FFF2-40B4-BE49-F238E27FC236}">
                <a16:creationId xmlns:a16="http://schemas.microsoft.com/office/drawing/2014/main" id="{56CDDE35-E78F-260B-EE9C-8C4A309512FB}"/>
              </a:ext>
            </a:extLst>
          </p:cNvPr>
          <p:cNvSpPr txBox="1"/>
          <p:nvPr/>
        </p:nvSpPr>
        <p:spPr>
          <a:xfrm>
            <a:off x="1387748" y="2861969"/>
            <a:ext cx="1388688" cy="338554"/>
          </a:xfrm>
          <a:prstGeom prst="rect">
            <a:avLst/>
          </a:prstGeom>
          <a:noFill/>
        </p:spPr>
        <p:txBody>
          <a:bodyPr wrap="square" rtlCol="0">
            <a:spAutoFit/>
          </a:bodyPr>
          <a:lstStyle>
            <a:defPPr>
              <a:defRPr lang="ja-JP"/>
            </a:defPPr>
            <a:lvl1pPr marR="0" lvl="0" indent="0" fontAlgn="auto">
              <a:lnSpc>
                <a:spcPct val="100000"/>
              </a:lnSpc>
              <a:spcBef>
                <a:spcPts val="0"/>
              </a:spcBef>
              <a:spcAft>
                <a:spcPts val="0"/>
              </a:spcAft>
              <a:buClrTx/>
              <a:buSzTx/>
              <a:buFontTx/>
              <a:buNone/>
              <a:tabLst/>
              <a:defRPr sz="1400" b="1" i="0" u="sng" strike="noStrike" cap="none" spc="0" normalizeH="0" baseline="0">
                <a:ln>
                  <a:noFill/>
                </a:ln>
                <a:solidFill>
                  <a:srgbClr val="008CCF"/>
                </a:solidFill>
                <a:effectLst/>
                <a:uLnTx/>
                <a:uFillTx/>
                <a:latin typeface="メイリオ"/>
                <a:ea typeface="メイリオ"/>
              </a:defRPr>
            </a:lvl1pPr>
          </a:lstStyle>
          <a:p>
            <a:r>
              <a:rPr lang="ja-JP" altLang="en-US" sz="1600">
                <a:solidFill>
                  <a:srgbClr val="070B4C"/>
                </a:solidFill>
              </a:rPr>
              <a:t>会員特典</a:t>
            </a:r>
          </a:p>
        </p:txBody>
      </p:sp>
      <p:sp>
        <p:nvSpPr>
          <p:cNvPr id="27" name="角丸四角形 2">
            <a:extLst>
              <a:ext uri="{FF2B5EF4-FFF2-40B4-BE49-F238E27FC236}">
                <a16:creationId xmlns:a16="http://schemas.microsoft.com/office/drawing/2014/main" id="{A65FE167-15BF-01AB-6EE4-19D3774AEBC7}"/>
              </a:ext>
            </a:extLst>
          </p:cNvPr>
          <p:cNvSpPr/>
          <p:nvPr/>
        </p:nvSpPr>
        <p:spPr>
          <a:xfrm>
            <a:off x="1007604" y="951570"/>
            <a:ext cx="2031326" cy="1824602"/>
          </a:xfrm>
          <a:prstGeom prst="roundRect">
            <a:avLst/>
          </a:prstGeom>
          <a:solidFill>
            <a:srgbClr val="C2EBFF"/>
          </a:solidFill>
          <a:ln w="38100">
            <a:solidFill>
              <a:srgbClr val="070B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p>
        </p:txBody>
      </p:sp>
      <p:sp>
        <p:nvSpPr>
          <p:cNvPr id="28" name="角丸四角形 8">
            <a:extLst>
              <a:ext uri="{FF2B5EF4-FFF2-40B4-BE49-F238E27FC236}">
                <a16:creationId xmlns:a16="http://schemas.microsoft.com/office/drawing/2014/main" id="{714B5D4D-C0DC-7E18-F603-E37C0881B18B}"/>
              </a:ext>
            </a:extLst>
          </p:cNvPr>
          <p:cNvSpPr/>
          <p:nvPr/>
        </p:nvSpPr>
        <p:spPr>
          <a:xfrm>
            <a:off x="3527884" y="963172"/>
            <a:ext cx="2031326" cy="1824602"/>
          </a:xfrm>
          <a:prstGeom prst="roundRect">
            <a:avLst/>
          </a:prstGeom>
          <a:solidFill>
            <a:srgbClr val="C2EBFF"/>
          </a:solidFill>
          <a:ln w="38100">
            <a:solidFill>
              <a:srgbClr val="070B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p>
        </p:txBody>
      </p:sp>
      <p:sp>
        <p:nvSpPr>
          <p:cNvPr id="29" name="角丸四角形 9">
            <a:extLst>
              <a:ext uri="{FF2B5EF4-FFF2-40B4-BE49-F238E27FC236}">
                <a16:creationId xmlns:a16="http://schemas.microsoft.com/office/drawing/2014/main" id="{E02CC222-F94B-FF80-16B5-C37D99F9C1E1}"/>
              </a:ext>
            </a:extLst>
          </p:cNvPr>
          <p:cNvSpPr/>
          <p:nvPr/>
        </p:nvSpPr>
        <p:spPr>
          <a:xfrm>
            <a:off x="6105070" y="963172"/>
            <a:ext cx="2031326" cy="1824602"/>
          </a:xfrm>
          <a:prstGeom prst="roundRect">
            <a:avLst/>
          </a:prstGeom>
          <a:solidFill>
            <a:srgbClr val="C2EBFF"/>
          </a:solidFill>
          <a:ln w="38100">
            <a:solidFill>
              <a:srgbClr val="070B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p>
        </p:txBody>
      </p:sp>
      <p:sp>
        <p:nvSpPr>
          <p:cNvPr id="30" name="正方形/長方形 29">
            <a:extLst>
              <a:ext uri="{FF2B5EF4-FFF2-40B4-BE49-F238E27FC236}">
                <a16:creationId xmlns:a16="http://schemas.microsoft.com/office/drawing/2014/main" id="{A5EDC45E-EB49-04AA-0781-0C40784DA0E5}"/>
              </a:ext>
            </a:extLst>
          </p:cNvPr>
          <p:cNvSpPr/>
          <p:nvPr/>
        </p:nvSpPr>
        <p:spPr>
          <a:xfrm>
            <a:off x="1067533" y="2134322"/>
            <a:ext cx="1872208" cy="523220"/>
          </a:xfrm>
          <a:prstGeom prst="rect">
            <a:avLst/>
          </a:prstGeom>
        </p:spPr>
        <p:txBody>
          <a:bodyPr wrap="square">
            <a:spAutoFit/>
          </a:bodyPr>
          <a:lstStyle/>
          <a:p>
            <a:r>
              <a:rPr lang="ja-JP" altLang="en-US" sz="1400" b="1">
                <a:solidFill>
                  <a:srgbClr val="020644"/>
                </a:solidFill>
              </a:rPr>
              <a:t>多くの方々に</a:t>
            </a:r>
            <a:endParaRPr lang="en-US" altLang="ja-JP" sz="1400" b="1">
              <a:solidFill>
                <a:srgbClr val="020644"/>
              </a:solidFill>
            </a:endParaRPr>
          </a:p>
          <a:p>
            <a:r>
              <a:rPr lang="ja-JP" altLang="en-US" sz="1400" b="1">
                <a:solidFill>
                  <a:srgbClr val="020644"/>
                </a:solidFill>
              </a:rPr>
              <a:t>参加していただく</a:t>
            </a:r>
          </a:p>
        </p:txBody>
      </p:sp>
      <p:pic>
        <p:nvPicPr>
          <p:cNvPr id="31" name="図 30">
            <a:extLst>
              <a:ext uri="{FF2B5EF4-FFF2-40B4-BE49-F238E27FC236}">
                <a16:creationId xmlns:a16="http://schemas.microsoft.com/office/drawing/2014/main" id="{F076C029-01AA-809A-ED38-2E82743C2A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9425" y="1124484"/>
            <a:ext cx="1345484" cy="957616"/>
          </a:xfrm>
          <a:prstGeom prst="rect">
            <a:avLst/>
          </a:prstGeom>
        </p:spPr>
      </p:pic>
      <p:pic>
        <p:nvPicPr>
          <p:cNvPr id="32" name="図 31">
            <a:extLst>
              <a:ext uri="{FF2B5EF4-FFF2-40B4-BE49-F238E27FC236}">
                <a16:creationId xmlns:a16="http://schemas.microsoft.com/office/drawing/2014/main" id="{9D8AF2A6-5CA9-9CAB-BAF5-3A561E4DE5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6665" y="1116927"/>
            <a:ext cx="1333202" cy="986916"/>
          </a:xfrm>
          <a:prstGeom prst="rect">
            <a:avLst/>
          </a:prstGeom>
        </p:spPr>
      </p:pic>
      <p:sp>
        <p:nvSpPr>
          <p:cNvPr id="33" name="正方形/長方形 32">
            <a:extLst>
              <a:ext uri="{FF2B5EF4-FFF2-40B4-BE49-F238E27FC236}">
                <a16:creationId xmlns:a16="http://schemas.microsoft.com/office/drawing/2014/main" id="{6A336C95-5901-0CDB-1FC9-DC25FECD63A8}"/>
              </a:ext>
            </a:extLst>
          </p:cNvPr>
          <p:cNvSpPr/>
          <p:nvPr/>
        </p:nvSpPr>
        <p:spPr>
          <a:xfrm>
            <a:off x="3550165" y="2145924"/>
            <a:ext cx="2009045" cy="523220"/>
          </a:xfrm>
          <a:prstGeom prst="rect">
            <a:avLst/>
          </a:prstGeom>
        </p:spPr>
        <p:txBody>
          <a:bodyPr wrap="square">
            <a:spAutoFit/>
          </a:bodyPr>
          <a:lstStyle/>
          <a:p>
            <a:r>
              <a:rPr lang="ja-JP" altLang="en-US" sz="1400" b="1">
                <a:solidFill>
                  <a:srgbClr val="020644"/>
                </a:solidFill>
              </a:rPr>
              <a:t>ユーザ様同士の</a:t>
            </a:r>
            <a:endParaRPr lang="en-US" altLang="ja-JP" sz="1400" b="1">
              <a:solidFill>
                <a:srgbClr val="020644"/>
              </a:solidFill>
            </a:endParaRPr>
          </a:p>
          <a:p>
            <a:r>
              <a:rPr lang="ja-JP" altLang="en-US" sz="1400" b="1">
                <a:solidFill>
                  <a:srgbClr val="020644"/>
                </a:solidFill>
              </a:rPr>
              <a:t>情報交換や交流を促進</a:t>
            </a:r>
          </a:p>
        </p:txBody>
      </p:sp>
      <p:pic>
        <p:nvPicPr>
          <p:cNvPr id="34" name="図 33">
            <a:extLst>
              <a:ext uri="{FF2B5EF4-FFF2-40B4-BE49-F238E27FC236}">
                <a16:creationId xmlns:a16="http://schemas.microsoft.com/office/drawing/2014/main" id="{1947E8E5-9E7E-2371-372F-46F1A01AC7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920" y="1128529"/>
            <a:ext cx="1289626" cy="986916"/>
          </a:xfrm>
          <a:prstGeom prst="rect">
            <a:avLst/>
          </a:prstGeom>
        </p:spPr>
      </p:pic>
      <p:sp>
        <p:nvSpPr>
          <p:cNvPr id="36" name="正方形/長方形 35">
            <a:extLst>
              <a:ext uri="{FF2B5EF4-FFF2-40B4-BE49-F238E27FC236}">
                <a16:creationId xmlns:a16="http://schemas.microsoft.com/office/drawing/2014/main" id="{4DF6EF21-F424-F9E3-B712-37A20CC22D17}"/>
              </a:ext>
            </a:extLst>
          </p:cNvPr>
          <p:cNvSpPr/>
          <p:nvPr/>
        </p:nvSpPr>
        <p:spPr>
          <a:xfrm>
            <a:off x="6118134" y="2145924"/>
            <a:ext cx="2010711" cy="523220"/>
          </a:xfrm>
          <a:prstGeom prst="rect">
            <a:avLst/>
          </a:prstGeom>
        </p:spPr>
        <p:txBody>
          <a:bodyPr wrap="square">
            <a:spAutoFit/>
          </a:bodyPr>
          <a:lstStyle/>
          <a:p>
            <a:r>
              <a:rPr lang="ja-JP" altLang="en-US" sz="1400" b="1">
                <a:solidFill>
                  <a:srgbClr val="020644"/>
                </a:solidFill>
              </a:rPr>
              <a:t>ユーザ様に寄り添った、製品開発</a:t>
            </a:r>
          </a:p>
        </p:txBody>
      </p:sp>
      <p:pic>
        <p:nvPicPr>
          <p:cNvPr id="37" name="図 36" descr="テキスト&#10;&#10;自動的に生成された説明">
            <a:hlinkClick r:id="rId5"/>
            <a:extLst>
              <a:ext uri="{FF2B5EF4-FFF2-40B4-BE49-F238E27FC236}">
                <a16:creationId xmlns:a16="http://schemas.microsoft.com/office/drawing/2014/main" id="{CF76092E-592B-D3A0-7EA1-4D09B8CC6E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7744" y="3867894"/>
            <a:ext cx="4802643" cy="1146388"/>
          </a:xfrm>
          <a:prstGeom prst="rect">
            <a:avLst/>
          </a:prstGeom>
        </p:spPr>
      </p:pic>
      <p:sp>
        <p:nvSpPr>
          <p:cNvPr id="38" name="テキスト ボックス 37">
            <a:extLst>
              <a:ext uri="{FF2B5EF4-FFF2-40B4-BE49-F238E27FC236}">
                <a16:creationId xmlns:a16="http://schemas.microsoft.com/office/drawing/2014/main" id="{191FF022-671A-91FF-E8ED-13B72879EE9D}"/>
              </a:ext>
            </a:extLst>
          </p:cNvPr>
          <p:cNvSpPr txBox="1"/>
          <p:nvPr/>
        </p:nvSpPr>
        <p:spPr>
          <a:xfrm>
            <a:off x="2699792" y="2796991"/>
            <a:ext cx="5303465" cy="1034899"/>
          </a:xfrm>
          <a:prstGeom prst="rect">
            <a:avLst/>
          </a:prstGeom>
          <a:noFill/>
        </p:spPr>
        <p:txBody>
          <a:bodyPr wrap="square" rtlCol="0">
            <a:spAutoFit/>
          </a:bodyPr>
          <a:lstStyle/>
          <a:p>
            <a:pPr>
              <a:lnSpc>
                <a:spcPct val="150000"/>
              </a:lnSpc>
              <a:defRPr/>
            </a:pPr>
            <a:r>
              <a:rPr kumimoji="1" lang="ja-JP" altLang="en-US" sz="1400" b="1" i="0" u="none" strike="noStrike" kern="1200" cap="none" spc="0" normalizeH="0" baseline="0" noProof="0">
                <a:ln>
                  <a:noFill/>
                </a:ln>
                <a:solidFill>
                  <a:srgbClr val="070B4C"/>
                </a:solidFill>
                <a:effectLst/>
                <a:uLnTx/>
                <a:uFillTx/>
                <a:latin typeface="メイリオ" panose="020B0604030504040204" pitchFamily="50" charset="-128"/>
                <a:ea typeface="メイリオ" panose="020B0604030504040204" pitchFamily="50" charset="-128"/>
                <a:cs typeface="+mn-cs"/>
              </a:rPr>
              <a:t>❶</a:t>
            </a:r>
            <a:r>
              <a:rPr lang="ja-JP" altLang="en-US" sz="1400" b="1">
                <a:solidFill>
                  <a:srgbClr val="070B4C"/>
                </a:solidFill>
                <a:latin typeface="メイリオ" panose="020B0604030504040204" pitchFamily="50" charset="-128"/>
                <a:ea typeface="メイリオ" panose="020B0604030504040204" pitchFamily="50" charset="-128"/>
              </a:rPr>
              <a:t>コミュニティサイト利用</a:t>
            </a:r>
            <a:r>
              <a:rPr lang="en-US" altLang="ja-JP" sz="1400" b="1">
                <a:solidFill>
                  <a:srgbClr val="070B4C"/>
                </a:solidFill>
                <a:latin typeface="メイリオ" panose="020B0604030504040204" pitchFamily="50" charset="-128"/>
                <a:ea typeface="メイリオ" panose="020B0604030504040204" pitchFamily="50" charset="-128"/>
              </a:rPr>
              <a:t>(</a:t>
            </a:r>
            <a:r>
              <a:rPr lang="ja-JP" altLang="en-US" sz="1400" b="1">
                <a:solidFill>
                  <a:srgbClr val="070B4C"/>
                </a:solidFill>
                <a:latin typeface="メイリオ" panose="020B0604030504040204" pitchFamily="50" charset="-128"/>
                <a:ea typeface="メイリオ" panose="020B0604030504040204" pitchFamily="50" charset="-128"/>
              </a:rPr>
              <a:t>無料</a:t>
            </a:r>
            <a:r>
              <a:rPr lang="en-US" altLang="ja-JP" sz="1400" b="1">
                <a:solidFill>
                  <a:srgbClr val="070B4C"/>
                </a:solidFill>
                <a:latin typeface="メイリオ" panose="020B0604030504040204" pitchFamily="50" charset="-128"/>
                <a:ea typeface="メイリオ" panose="020B0604030504040204" pitchFamily="50" charset="-128"/>
              </a:rPr>
              <a:t>)</a:t>
            </a:r>
            <a:r>
              <a:rPr lang="ja-JP" altLang="en-US" sz="1400" b="1">
                <a:solidFill>
                  <a:srgbClr val="070B4C"/>
                </a:solidFill>
                <a:latin typeface="メイリオ" panose="020B0604030504040204" pitchFamily="50" charset="-128"/>
                <a:ea typeface="メイリオ" panose="020B0604030504040204" pitchFamily="50" charset="-128"/>
              </a:rPr>
              <a:t>　</a:t>
            </a:r>
            <a:endParaRPr lang="en-US" altLang="ja-JP" sz="1400" b="1">
              <a:solidFill>
                <a:srgbClr val="070B4C"/>
              </a:solidFill>
              <a:latin typeface="メイリオ" panose="020B0604030504040204" pitchFamily="50" charset="-128"/>
              <a:ea typeface="メイリオ" panose="020B0604030504040204" pitchFamily="50" charset="-128"/>
            </a:endParaRPr>
          </a:p>
          <a:p>
            <a:pPr>
              <a:lnSpc>
                <a:spcPct val="150000"/>
              </a:lnSpc>
              <a:defRPr/>
            </a:pPr>
            <a:r>
              <a:rPr lang="ja-JP" altLang="en-US" sz="1400">
                <a:solidFill>
                  <a:srgbClr val="070B4C"/>
                </a:solidFill>
                <a:latin typeface="メイリオ" pitchFamily="50" charset="-128"/>
                <a:ea typeface="メイリオ" pitchFamily="50" charset="-128"/>
                <a:cs typeface="メイリオ" pitchFamily="50" charset="-128"/>
              </a:rPr>
              <a:t>❷</a:t>
            </a:r>
            <a:r>
              <a:rPr lang="ja-JP" altLang="en-US" sz="1400" b="1">
                <a:solidFill>
                  <a:srgbClr val="070B4C"/>
                </a:solidFill>
                <a:latin typeface="メイリオ" panose="020B0604030504040204" pitchFamily="50" charset="-128"/>
                <a:ea typeface="メイリオ" panose="020B0604030504040204" pitchFamily="50" charset="-128"/>
              </a:rPr>
              <a:t>製品説明会　</a:t>
            </a:r>
            <a:r>
              <a:rPr lang="ja-JP" altLang="en-US" sz="1400">
                <a:solidFill>
                  <a:srgbClr val="070B4C"/>
                </a:solidFill>
              </a:rPr>
              <a:t>❸ </a:t>
            </a:r>
            <a:r>
              <a:rPr lang="ja-JP" altLang="en-US" sz="1400" b="1">
                <a:solidFill>
                  <a:srgbClr val="070B4C"/>
                </a:solidFill>
                <a:latin typeface="メイリオ" panose="020B0604030504040204" pitchFamily="50" charset="-128"/>
                <a:ea typeface="メイリオ" panose="020B0604030504040204" pitchFamily="50" charset="-128"/>
              </a:rPr>
              <a:t>製品要望検討会　</a:t>
            </a:r>
            <a:r>
              <a:rPr lang="ja-JP" altLang="en-US" sz="1400" b="1">
                <a:solidFill>
                  <a:srgbClr val="070B4C"/>
                </a:solidFill>
                <a:latin typeface="メイリオ" panose="020B0604030504040204" pitchFamily="50" charset="-128"/>
                <a:ea typeface="メイリオ" panose="020B0604030504040204" pitchFamily="50" charset="-128"/>
                <a:cs typeface="メイリオ" pitchFamily="50" charset="-128"/>
              </a:rPr>
              <a:t>❹</a:t>
            </a:r>
            <a:r>
              <a:rPr lang="ja-JP" altLang="en-US" sz="1400" b="1">
                <a:solidFill>
                  <a:srgbClr val="070B4C"/>
                </a:solidFill>
                <a:latin typeface="メイリオ" panose="020B0604030504040204" pitchFamily="50" charset="-128"/>
                <a:ea typeface="メイリオ" panose="020B0604030504040204" pitchFamily="50" charset="-128"/>
              </a:rPr>
              <a:t>実務トレーニング</a:t>
            </a:r>
            <a:endParaRPr lang="en-US" altLang="ja-JP" sz="1400" b="1">
              <a:solidFill>
                <a:srgbClr val="070B4C"/>
              </a:solidFill>
              <a:latin typeface="メイリオ" panose="020B0604030504040204" pitchFamily="50" charset="-128"/>
              <a:ea typeface="メイリオ" panose="020B0604030504040204" pitchFamily="50" charset="-128"/>
            </a:endParaRPr>
          </a:p>
          <a:p>
            <a:pPr>
              <a:lnSpc>
                <a:spcPct val="150000"/>
              </a:lnSpc>
              <a:defRPr/>
            </a:pPr>
            <a:r>
              <a:rPr lang="ja-JP" altLang="en-US" sz="1400">
                <a:solidFill>
                  <a:srgbClr val="070B4C"/>
                </a:solidFill>
              </a:rPr>
              <a:t>❺</a:t>
            </a:r>
            <a:r>
              <a:rPr lang="ja-JP" altLang="en-US" sz="1400" b="1">
                <a:solidFill>
                  <a:srgbClr val="070B4C"/>
                </a:solidFill>
                <a:latin typeface="メイリオ" panose="020B0604030504040204" pitchFamily="50" charset="-128"/>
                <a:ea typeface="メイリオ" panose="020B0604030504040204" pitchFamily="50" charset="-128"/>
                <a:cs typeface="メイリオ" pitchFamily="50" charset="-128"/>
              </a:rPr>
              <a:t>お役立ちコンテンツ配信</a:t>
            </a:r>
            <a:r>
              <a:rPr lang="ja-JP" altLang="en-US" sz="1400" b="1">
                <a:solidFill>
                  <a:srgbClr val="070B4C"/>
                </a:solidFill>
                <a:latin typeface="メイリオ" panose="020B0604030504040204" pitchFamily="50" charset="-128"/>
                <a:ea typeface="メイリオ" panose="020B0604030504040204" pitchFamily="50" charset="-128"/>
              </a:rPr>
              <a:t>　❻</a:t>
            </a:r>
            <a:r>
              <a:rPr lang="ja-JP" altLang="en-US" sz="1400" b="1">
                <a:solidFill>
                  <a:srgbClr val="070B4C"/>
                </a:solidFill>
                <a:latin typeface="メイリオ" panose="020B0604030504040204" pitchFamily="50" charset="-128"/>
                <a:ea typeface="メイリオ" panose="020B0604030504040204" pitchFamily="50" charset="-128"/>
                <a:cs typeface="メイリオ" pitchFamily="50" charset="-128"/>
              </a:rPr>
              <a:t>オフラインイベント</a:t>
            </a:r>
            <a:r>
              <a:rPr lang="ja-JP" altLang="en-US" sz="1400" b="1">
                <a:solidFill>
                  <a:srgbClr val="070B4C"/>
                </a:solidFill>
                <a:latin typeface="メイリオ" panose="020B0604030504040204" pitchFamily="50" charset="-128"/>
                <a:ea typeface="メイリオ" panose="020B0604030504040204" pitchFamily="50" charset="-128"/>
              </a:rPr>
              <a:t>　　　   </a:t>
            </a:r>
            <a:endParaRPr lang="ja-JP" altLang="en-US" sz="1400">
              <a:solidFill>
                <a:srgbClr val="070B4C"/>
              </a:solidFill>
            </a:endParaRPr>
          </a:p>
        </p:txBody>
      </p:sp>
      <p:cxnSp>
        <p:nvCxnSpPr>
          <p:cNvPr id="39" name="直線コネクタ 38">
            <a:extLst>
              <a:ext uri="{FF2B5EF4-FFF2-40B4-BE49-F238E27FC236}">
                <a16:creationId xmlns:a16="http://schemas.microsoft.com/office/drawing/2014/main" id="{A08458B6-7C90-1280-6BE9-5E3DDA6B8722}"/>
              </a:ext>
            </a:extLst>
          </p:cNvPr>
          <p:cNvCxnSpPr/>
          <p:nvPr/>
        </p:nvCxnSpPr>
        <p:spPr>
          <a:xfrm>
            <a:off x="4046798" y="879562"/>
            <a:ext cx="180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3618BFC1-17E3-9D8A-92F0-074166507BBF}"/>
              </a:ext>
            </a:extLst>
          </p:cNvPr>
          <p:cNvCxnSpPr/>
          <p:nvPr/>
        </p:nvCxnSpPr>
        <p:spPr>
          <a:xfrm>
            <a:off x="4680032" y="879562"/>
            <a:ext cx="180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3055FE4D-7007-2EE4-4CD5-6688BBFA7457}"/>
              </a:ext>
            </a:extLst>
          </p:cNvPr>
          <p:cNvCxnSpPr/>
          <p:nvPr/>
        </p:nvCxnSpPr>
        <p:spPr>
          <a:xfrm>
            <a:off x="5537530" y="882342"/>
            <a:ext cx="180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D522B986-CAB8-B0E9-15F2-2E956D87FA2D}"/>
              </a:ext>
            </a:extLst>
          </p:cNvPr>
          <p:cNvCxnSpPr/>
          <p:nvPr/>
        </p:nvCxnSpPr>
        <p:spPr>
          <a:xfrm>
            <a:off x="6201705" y="879562"/>
            <a:ext cx="180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135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11</a:t>
            </a:fld>
            <a:endParaRPr kumimoji="1" lang="ja-JP" altLang="en-US"/>
          </a:p>
        </p:txBody>
      </p:sp>
      <p:sp>
        <p:nvSpPr>
          <p:cNvPr id="3" name="タイトル 2"/>
          <p:cNvSpPr>
            <a:spLocks noGrp="1"/>
          </p:cNvSpPr>
          <p:nvPr>
            <p:ph type="title"/>
          </p:nvPr>
        </p:nvSpPr>
        <p:spPr/>
        <p:txBody>
          <a:bodyPr/>
          <a:lstStyle/>
          <a:p>
            <a:r>
              <a:rPr lang="en-US" altLang="ja-JP" err="1"/>
              <a:t>SuperStream</a:t>
            </a:r>
            <a:r>
              <a:rPr lang="ja-JP" altLang="en-US"/>
              <a:t>からお客様への取り組み</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2">
            <a:extLst>
              <a:ext uri="{FF2B5EF4-FFF2-40B4-BE49-F238E27FC236}">
                <a16:creationId xmlns:a16="http://schemas.microsoft.com/office/drawing/2014/main" id="{E5F632BD-A1A0-2283-D994-F28DF9BD9E55}"/>
              </a:ext>
            </a:extLst>
          </p:cNvPr>
          <p:cNvSpPr txBox="1">
            <a:spLocks/>
          </p:cNvSpPr>
          <p:nvPr/>
        </p:nvSpPr>
        <p:spPr>
          <a:xfrm>
            <a:off x="432476" y="915566"/>
            <a:ext cx="8424000" cy="367318"/>
          </a:xfrm>
          <a:prstGeom prst="rect">
            <a:avLst/>
          </a:prstGeom>
        </p:spPr>
        <p:txBody>
          <a:bodyPr/>
          <a:lstStyle>
            <a:lvl1pPr marL="342892" indent="-342892" algn="l" defTabSz="914378"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a:t>　</a:t>
            </a:r>
          </a:p>
        </p:txBody>
      </p:sp>
      <p:sp>
        <p:nvSpPr>
          <p:cNvPr id="7" name="AutoShape 7">
            <a:extLst>
              <a:ext uri="{FF2B5EF4-FFF2-40B4-BE49-F238E27FC236}">
                <a16:creationId xmlns:a16="http://schemas.microsoft.com/office/drawing/2014/main" id="{B8F2817E-E69A-C4F1-AB93-54D9579DB907}"/>
              </a:ext>
            </a:extLst>
          </p:cNvPr>
          <p:cNvSpPr>
            <a:spLocks noChangeArrowheads="1"/>
          </p:cNvSpPr>
          <p:nvPr/>
        </p:nvSpPr>
        <p:spPr bwMode="auto">
          <a:xfrm>
            <a:off x="418518" y="1102549"/>
            <a:ext cx="3865922" cy="452437"/>
          </a:xfrm>
          <a:prstGeom prst="roundRect">
            <a:avLst>
              <a:gd name="adj" fmla="val 5310"/>
            </a:avLst>
          </a:prstGeom>
          <a:solidFill>
            <a:srgbClr val="070B4C"/>
          </a:solidFill>
          <a:ln>
            <a:headEnd/>
            <a:tailEn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buClr>
                <a:srgbClr val="F0AB00"/>
              </a:buClr>
              <a:buFont typeface="Wingdings" pitchFamily="2" charset="2"/>
              <a:buNone/>
            </a:pPr>
            <a:r>
              <a:rPr lang="ja-JP" altLang="en-US" sz="1600" b="1">
                <a:solidFill>
                  <a:schemeClr val="bg1"/>
                </a:solidFill>
                <a:latin typeface="メイリオ" pitchFamily="50" charset="-128"/>
                <a:ea typeface="メイリオ" pitchFamily="50" charset="-128"/>
                <a:cs typeface="Arial Unicode MS" pitchFamily="50" charset="-128"/>
              </a:rPr>
              <a:t>　　　コミュニティサイト利用</a:t>
            </a:r>
            <a:r>
              <a:rPr lang="en-US" altLang="ja-JP" sz="1600" b="1">
                <a:solidFill>
                  <a:schemeClr val="bg1"/>
                </a:solidFill>
                <a:latin typeface="メイリオ" pitchFamily="50" charset="-128"/>
                <a:ea typeface="メイリオ" pitchFamily="50" charset="-128"/>
                <a:cs typeface="Arial Unicode MS" pitchFamily="50" charset="-128"/>
              </a:rPr>
              <a:t>(</a:t>
            </a:r>
            <a:r>
              <a:rPr lang="ja-JP" altLang="en-US" sz="1600" b="1">
                <a:solidFill>
                  <a:schemeClr val="bg1"/>
                </a:solidFill>
                <a:latin typeface="メイリオ" pitchFamily="50" charset="-128"/>
                <a:ea typeface="メイリオ" pitchFamily="50" charset="-128"/>
                <a:cs typeface="Arial Unicode MS" pitchFamily="50" charset="-128"/>
              </a:rPr>
              <a:t>無料</a:t>
            </a:r>
            <a:r>
              <a:rPr lang="en-US" altLang="ja-JP" sz="1600" b="1">
                <a:solidFill>
                  <a:schemeClr val="bg1"/>
                </a:solidFill>
                <a:latin typeface="メイリオ" pitchFamily="50" charset="-128"/>
                <a:ea typeface="メイリオ" pitchFamily="50" charset="-128"/>
                <a:cs typeface="Arial Unicode MS" pitchFamily="50" charset="-128"/>
              </a:rPr>
              <a:t>)</a:t>
            </a:r>
            <a:endParaRPr lang="ja-JP" altLang="en-US" sz="1600" b="1">
              <a:solidFill>
                <a:schemeClr val="bg1"/>
              </a:solidFill>
              <a:latin typeface="メイリオ" pitchFamily="50" charset="-128"/>
              <a:ea typeface="メイリオ" pitchFamily="50" charset="-128"/>
              <a:cs typeface="Arial Unicode MS" pitchFamily="50" charset="-128"/>
            </a:endParaRPr>
          </a:p>
        </p:txBody>
      </p:sp>
      <p:sp>
        <p:nvSpPr>
          <p:cNvPr id="8" name="AutoShape 7">
            <a:extLst>
              <a:ext uri="{FF2B5EF4-FFF2-40B4-BE49-F238E27FC236}">
                <a16:creationId xmlns:a16="http://schemas.microsoft.com/office/drawing/2014/main" id="{D0FF53EB-926D-B9DF-F083-C09973D9066D}"/>
              </a:ext>
            </a:extLst>
          </p:cNvPr>
          <p:cNvSpPr>
            <a:spLocks noChangeArrowheads="1"/>
          </p:cNvSpPr>
          <p:nvPr/>
        </p:nvSpPr>
        <p:spPr bwMode="auto">
          <a:xfrm>
            <a:off x="4768664" y="1105489"/>
            <a:ext cx="3865922" cy="452437"/>
          </a:xfrm>
          <a:prstGeom prst="roundRect">
            <a:avLst>
              <a:gd name="adj" fmla="val 5310"/>
            </a:avLst>
          </a:prstGeom>
          <a:solidFill>
            <a:srgbClr val="020644"/>
          </a:solidFill>
          <a:ln>
            <a:headEnd/>
            <a:tailEn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buClr>
                <a:srgbClr val="F0AB00"/>
              </a:buClr>
              <a:buFont typeface="Wingdings" pitchFamily="2" charset="2"/>
              <a:buNone/>
            </a:pPr>
            <a:r>
              <a:rPr lang="ja-JP" altLang="en-US" sz="1600" b="1">
                <a:solidFill>
                  <a:schemeClr val="bg1"/>
                </a:solidFill>
                <a:latin typeface="メイリオ" pitchFamily="50" charset="-128"/>
                <a:ea typeface="メイリオ" pitchFamily="50" charset="-128"/>
                <a:cs typeface="Arial Unicode MS" pitchFamily="50" charset="-128"/>
              </a:rPr>
              <a:t>　　製品説明会・製品要望検討会</a:t>
            </a:r>
          </a:p>
        </p:txBody>
      </p:sp>
      <p:sp>
        <p:nvSpPr>
          <p:cNvPr id="9" name="AutoShape 7">
            <a:extLst>
              <a:ext uri="{FF2B5EF4-FFF2-40B4-BE49-F238E27FC236}">
                <a16:creationId xmlns:a16="http://schemas.microsoft.com/office/drawing/2014/main" id="{EFEA1EDA-128F-374F-8F4F-FFF8E9E64936}"/>
              </a:ext>
            </a:extLst>
          </p:cNvPr>
          <p:cNvSpPr>
            <a:spLocks noChangeArrowheads="1"/>
          </p:cNvSpPr>
          <p:nvPr/>
        </p:nvSpPr>
        <p:spPr bwMode="auto">
          <a:xfrm>
            <a:off x="399059" y="3401093"/>
            <a:ext cx="3865922" cy="452437"/>
          </a:xfrm>
          <a:prstGeom prst="roundRect">
            <a:avLst>
              <a:gd name="adj" fmla="val 5310"/>
            </a:avLst>
          </a:prstGeom>
          <a:solidFill>
            <a:srgbClr val="020644"/>
          </a:solidFill>
          <a:ln>
            <a:headEnd/>
            <a:tailEn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buClr>
                <a:srgbClr val="F0AB00"/>
              </a:buClr>
              <a:buFont typeface="Wingdings" pitchFamily="2" charset="2"/>
              <a:buNone/>
            </a:pPr>
            <a:r>
              <a:rPr lang="ja-JP" altLang="en-US" sz="1600" b="1">
                <a:solidFill>
                  <a:schemeClr val="bg1"/>
                </a:solidFill>
                <a:latin typeface="メイリオ" pitchFamily="50" charset="-128"/>
                <a:ea typeface="メイリオ" pitchFamily="50" charset="-128"/>
                <a:cs typeface="Arial Unicode MS" pitchFamily="50" charset="-128"/>
              </a:rPr>
              <a:t>　　　お役立ちコンテンツ配信</a:t>
            </a:r>
          </a:p>
        </p:txBody>
      </p:sp>
      <p:sp>
        <p:nvSpPr>
          <p:cNvPr id="10" name="AutoShape 7">
            <a:extLst>
              <a:ext uri="{FF2B5EF4-FFF2-40B4-BE49-F238E27FC236}">
                <a16:creationId xmlns:a16="http://schemas.microsoft.com/office/drawing/2014/main" id="{AC0A9E4D-5F89-CDC7-DEDF-7D25CFFE2B87}"/>
              </a:ext>
            </a:extLst>
          </p:cNvPr>
          <p:cNvSpPr>
            <a:spLocks noChangeArrowheads="1"/>
          </p:cNvSpPr>
          <p:nvPr/>
        </p:nvSpPr>
        <p:spPr bwMode="auto">
          <a:xfrm>
            <a:off x="4768664" y="3418488"/>
            <a:ext cx="3865922" cy="452437"/>
          </a:xfrm>
          <a:prstGeom prst="roundRect">
            <a:avLst>
              <a:gd name="adj" fmla="val 5310"/>
            </a:avLst>
          </a:prstGeom>
          <a:solidFill>
            <a:srgbClr val="020644"/>
          </a:solidFill>
          <a:ln>
            <a:headEnd/>
            <a:tailEn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buClr>
                <a:srgbClr val="F0AB00"/>
              </a:buClr>
              <a:buFont typeface="Wingdings" pitchFamily="2" charset="2"/>
              <a:buNone/>
            </a:pPr>
            <a:r>
              <a:rPr lang="ja-JP" altLang="en-US" sz="1600" b="1">
                <a:solidFill>
                  <a:schemeClr val="bg1"/>
                </a:solidFill>
                <a:latin typeface="メイリオ" pitchFamily="50" charset="-128"/>
                <a:ea typeface="メイリオ" pitchFamily="50" charset="-128"/>
                <a:cs typeface="Arial Unicode MS" pitchFamily="50" charset="-128"/>
              </a:rPr>
              <a:t>　　　オフラインイベント開催</a:t>
            </a:r>
          </a:p>
        </p:txBody>
      </p:sp>
      <p:sp>
        <p:nvSpPr>
          <p:cNvPr id="11" name="Freeform 549">
            <a:extLst>
              <a:ext uri="{FF2B5EF4-FFF2-40B4-BE49-F238E27FC236}">
                <a16:creationId xmlns:a16="http://schemas.microsoft.com/office/drawing/2014/main" id="{5B15C8CF-CD16-4477-5539-A1C80C491084}"/>
              </a:ext>
            </a:extLst>
          </p:cNvPr>
          <p:cNvSpPr>
            <a:spLocks noEditPoints="1"/>
          </p:cNvSpPr>
          <p:nvPr/>
        </p:nvSpPr>
        <p:spPr bwMode="auto">
          <a:xfrm>
            <a:off x="4866905" y="1191771"/>
            <a:ext cx="335215" cy="335215"/>
          </a:xfrm>
          <a:custGeom>
            <a:avLst/>
            <a:gdLst/>
            <a:ahLst/>
            <a:cxnLst>
              <a:cxn ang="0">
                <a:pos x="152" y="0"/>
              </a:cxn>
              <a:cxn ang="0">
                <a:pos x="152" y="0"/>
              </a:cxn>
              <a:cxn ang="0">
                <a:pos x="142" y="0"/>
              </a:cxn>
              <a:cxn ang="0">
                <a:pos x="134" y="4"/>
              </a:cxn>
              <a:cxn ang="0">
                <a:pos x="126" y="8"/>
              </a:cxn>
              <a:cxn ang="0">
                <a:pos x="120" y="12"/>
              </a:cxn>
              <a:cxn ang="0">
                <a:pos x="120" y="12"/>
              </a:cxn>
              <a:cxn ang="0">
                <a:pos x="114" y="8"/>
              </a:cxn>
              <a:cxn ang="0">
                <a:pos x="106" y="4"/>
              </a:cxn>
              <a:cxn ang="0">
                <a:pos x="98" y="0"/>
              </a:cxn>
              <a:cxn ang="0">
                <a:pos x="88" y="0"/>
              </a:cxn>
              <a:cxn ang="0">
                <a:pos x="0" y="0"/>
              </a:cxn>
              <a:cxn ang="0">
                <a:pos x="0" y="224"/>
              </a:cxn>
              <a:cxn ang="0">
                <a:pos x="88" y="224"/>
              </a:cxn>
              <a:cxn ang="0">
                <a:pos x="88" y="224"/>
              </a:cxn>
              <a:cxn ang="0">
                <a:pos x="98" y="226"/>
              </a:cxn>
              <a:cxn ang="0">
                <a:pos x="104" y="230"/>
              </a:cxn>
              <a:cxn ang="0">
                <a:pos x="108" y="236"/>
              </a:cxn>
              <a:cxn ang="0">
                <a:pos x="108" y="240"/>
              </a:cxn>
              <a:cxn ang="0">
                <a:pos x="132" y="240"/>
              </a:cxn>
              <a:cxn ang="0">
                <a:pos x="132" y="240"/>
              </a:cxn>
              <a:cxn ang="0">
                <a:pos x="132" y="236"/>
              </a:cxn>
              <a:cxn ang="0">
                <a:pos x="134" y="230"/>
              </a:cxn>
              <a:cxn ang="0">
                <a:pos x="140" y="226"/>
              </a:cxn>
              <a:cxn ang="0">
                <a:pos x="146" y="224"/>
              </a:cxn>
              <a:cxn ang="0">
                <a:pos x="152" y="224"/>
              </a:cxn>
              <a:cxn ang="0">
                <a:pos x="240" y="224"/>
              </a:cxn>
              <a:cxn ang="0">
                <a:pos x="240" y="0"/>
              </a:cxn>
              <a:cxn ang="0">
                <a:pos x="152" y="0"/>
              </a:cxn>
              <a:cxn ang="0">
                <a:pos x="108" y="204"/>
              </a:cxn>
              <a:cxn ang="0">
                <a:pos x="108" y="204"/>
              </a:cxn>
              <a:cxn ang="0">
                <a:pos x="98" y="200"/>
              </a:cxn>
              <a:cxn ang="0">
                <a:pos x="88" y="200"/>
              </a:cxn>
              <a:cxn ang="0">
                <a:pos x="24" y="200"/>
              </a:cxn>
              <a:cxn ang="0">
                <a:pos x="24" y="24"/>
              </a:cxn>
              <a:cxn ang="0">
                <a:pos x="88" y="24"/>
              </a:cxn>
              <a:cxn ang="0">
                <a:pos x="88" y="24"/>
              </a:cxn>
              <a:cxn ang="0">
                <a:pos x="98" y="26"/>
              </a:cxn>
              <a:cxn ang="0">
                <a:pos x="104" y="30"/>
              </a:cxn>
              <a:cxn ang="0">
                <a:pos x="108" y="36"/>
              </a:cxn>
              <a:cxn ang="0">
                <a:pos x="108" y="40"/>
              </a:cxn>
              <a:cxn ang="0">
                <a:pos x="108" y="204"/>
              </a:cxn>
              <a:cxn ang="0">
                <a:pos x="216" y="200"/>
              </a:cxn>
              <a:cxn ang="0">
                <a:pos x="152" y="200"/>
              </a:cxn>
              <a:cxn ang="0">
                <a:pos x="152" y="200"/>
              </a:cxn>
              <a:cxn ang="0">
                <a:pos x="142" y="200"/>
              </a:cxn>
              <a:cxn ang="0">
                <a:pos x="132" y="204"/>
              </a:cxn>
              <a:cxn ang="0">
                <a:pos x="132" y="40"/>
              </a:cxn>
              <a:cxn ang="0">
                <a:pos x="132" y="40"/>
              </a:cxn>
              <a:cxn ang="0">
                <a:pos x="132" y="36"/>
              </a:cxn>
              <a:cxn ang="0">
                <a:pos x="134" y="30"/>
              </a:cxn>
              <a:cxn ang="0">
                <a:pos x="140" y="26"/>
              </a:cxn>
              <a:cxn ang="0">
                <a:pos x="146" y="24"/>
              </a:cxn>
              <a:cxn ang="0">
                <a:pos x="152" y="24"/>
              </a:cxn>
              <a:cxn ang="0">
                <a:pos x="216" y="24"/>
              </a:cxn>
              <a:cxn ang="0">
                <a:pos x="216" y="200"/>
              </a:cxn>
            </a:cxnLst>
            <a:rect l="0" t="0" r="r" b="b"/>
            <a:pathLst>
              <a:path w="240" h="240">
                <a:moveTo>
                  <a:pt x="152" y="0"/>
                </a:moveTo>
                <a:lnTo>
                  <a:pt x="152" y="0"/>
                </a:lnTo>
                <a:lnTo>
                  <a:pt x="142" y="0"/>
                </a:lnTo>
                <a:lnTo>
                  <a:pt x="134" y="4"/>
                </a:lnTo>
                <a:lnTo>
                  <a:pt x="126" y="8"/>
                </a:lnTo>
                <a:lnTo>
                  <a:pt x="120" y="12"/>
                </a:lnTo>
                <a:lnTo>
                  <a:pt x="120" y="12"/>
                </a:lnTo>
                <a:lnTo>
                  <a:pt x="114" y="8"/>
                </a:lnTo>
                <a:lnTo>
                  <a:pt x="106" y="4"/>
                </a:lnTo>
                <a:lnTo>
                  <a:pt x="98" y="0"/>
                </a:lnTo>
                <a:lnTo>
                  <a:pt x="88" y="0"/>
                </a:lnTo>
                <a:lnTo>
                  <a:pt x="0" y="0"/>
                </a:lnTo>
                <a:lnTo>
                  <a:pt x="0" y="224"/>
                </a:lnTo>
                <a:lnTo>
                  <a:pt x="88" y="224"/>
                </a:lnTo>
                <a:lnTo>
                  <a:pt x="88" y="224"/>
                </a:lnTo>
                <a:lnTo>
                  <a:pt x="98" y="226"/>
                </a:lnTo>
                <a:lnTo>
                  <a:pt x="104" y="230"/>
                </a:lnTo>
                <a:lnTo>
                  <a:pt x="108" y="236"/>
                </a:lnTo>
                <a:lnTo>
                  <a:pt x="108" y="240"/>
                </a:lnTo>
                <a:lnTo>
                  <a:pt x="132" y="240"/>
                </a:lnTo>
                <a:lnTo>
                  <a:pt x="132" y="240"/>
                </a:lnTo>
                <a:lnTo>
                  <a:pt x="132" y="236"/>
                </a:lnTo>
                <a:lnTo>
                  <a:pt x="134" y="230"/>
                </a:lnTo>
                <a:lnTo>
                  <a:pt x="140" y="226"/>
                </a:lnTo>
                <a:lnTo>
                  <a:pt x="146" y="224"/>
                </a:lnTo>
                <a:lnTo>
                  <a:pt x="152" y="224"/>
                </a:lnTo>
                <a:lnTo>
                  <a:pt x="240" y="224"/>
                </a:lnTo>
                <a:lnTo>
                  <a:pt x="240" y="0"/>
                </a:lnTo>
                <a:lnTo>
                  <a:pt x="152" y="0"/>
                </a:lnTo>
                <a:close/>
                <a:moveTo>
                  <a:pt x="108" y="204"/>
                </a:moveTo>
                <a:lnTo>
                  <a:pt x="108" y="204"/>
                </a:lnTo>
                <a:lnTo>
                  <a:pt x="98" y="200"/>
                </a:lnTo>
                <a:lnTo>
                  <a:pt x="88" y="200"/>
                </a:lnTo>
                <a:lnTo>
                  <a:pt x="24" y="200"/>
                </a:lnTo>
                <a:lnTo>
                  <a:pt x="24" y="24"/>
                </a:lnTo>
                <a:lnTo>
                  <a:pt x="88" y="24"/>
                </a:lnTo>
                <a:lnTo>
                  <a:pt x="88" y="24"/>
                </a:lnTo>
                <a:lnTo>
                  <a:pt x="98" y="26"/>
                </a:lnTo>
                <a:lnTo>
                  <a:pt x="104" y="30"/>
                </a:lnTo>
                <a:lnTo>
                  <a:pt x="108" y="36"/>
                </a:lnTo>
                <a:lnTo>
                  <a:pt x="108" y="40"/>
                </a:lnTo>
                <a:lnTo>
                  <a:pt x="108" y="204"/>
                </a:lnTo>
                <a:close/>
                <a:moveTo>
                  <a:pt x="216" y="200"/>
                </a:moveTo>
                <a:lnTo>
                  <a:pt x="152" y="200"/>
                </a:lnTo>
                <a:lnTo>
                  <a:pt x="152" y="200"/>
                </a:lnTo>
                <a:lnTo>
                  <a:pt x="142" y="200"/>
                </a:lnTo>
                <a:lnTo>
                  <a:pt x="132" y="204"/>
                </a:lnTo>
                <a:lnTo>
                  <a:pt x="132" y="40"/>
                </a:lnTo>
                <a:lnTo>
                  <a:pt x="132" y="40"/>
                </a:lnTo>
                <a:lnTo>
                  <a:pt x="132" y="36"/>
                </a:lnTo>
                <a:lnTo>
                  <a:pt x="134" y="30"/>
                </a:lnTo>
                <a:lnTo>
                  <a:pt x="140" y="26"/>
                </a:lnTo>
                <a:lnTo>
                  <a:pt x="146" y="24"/>
                </a:lnTo>
                <a:lnTo>
                  <a:pt x="152" y="24"/>
                </a:lnTo>
                <a:lnTo>
                  <a:pt x="216" y="24"/>
                </a:lnTo>
                <a:lnTo>
                  <a:pt x="216" y="20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 name="AutoShape 5">
            <a:extLst>
              <a:ext uri="{FF2B5EF4-FFF2-40B4-BE49-F238E27FC236}">
                <a16:creationId xmlns:a16="http://schemas.microsoft.com/office/drawing/2014/main" id="{ABABA260-13F7-F42C-F220-32F85D726955}"/>
              </a:ext>
            </a:extLst>
          </p:cNvPr>
          <p:cNvSpPr>
            <a:spLocks noChangeArrowheads="1"/>
          </p:cNvSpPr>
          <p:nvPr/>
        </p:nvSpPr>
        <p:spPr bwMode="auto">
          <a:xfrm>
            <a:off x="399059" y="1691882"/>
            <a:ext cx="3728364" cy="1194927"/>
          </a:xfrm>
          <a:prstGeom prst="roundRect">
            <a:avLst>
              <a:gd name="adj" fmla="val 2028"/>
            </a:avLst>
          </a:prstGeom>
          <a:noFill/>
          <a:ln>
            <a:noFill/>
            <a:headEnd/>
            <a:tailEn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72000" tIns="0" rIns="0" bIns="0"/>
          <a:lstStyle/>
          <a:p>
            <a:pPr>
              <a:spcBef>
                <a:spcPct val="20000"/>
              </a:spcBef>
              <a:buClr>
                <a:srgbClr val="054681"/>
              </a:buClr>
              <a:defRPr/>
            </a:pPr>
            <a:r>
              <a:rPr lang="ja-JP" altLang="en-US" sz="1400" b="1">
                <a:solidFill>
                  <a:srgbClr val="070B4C"/>
                </a:solidFill>
                <a:latin typeface="メイリオ" pitchFamily="50" charset="-128"/>
                <a:ea typeface="メイリオ" pitchFamily="50" charset="-128"/>
              </a:rPr>
              <a:t>ユーザ様同士の情報交換や共有の場を提供</a:t>
            </a:r>
            <a:endParaRPr lang="en-US" altLang="ja-JP" sz="1400" b="1">
              <a:solidFill>
                <a:srgbClr val="070B4C"/>
              </a:solidFill>
              <a:latin typeface="メイリオ" pitchFamily="50" charset="-128"/>
              <a:ea typeface="メイリオ" pitchFamily="50" charset="-128"/>
            </a:endParaRPr>
          </a:p>
          <a:p>
            <a:pPr>
              <a:spcBef>
                <a:spcPct val="20000"/>
              </a:spcBef>
              <a:buClr>
                <a:srgbClr val="054681"/>
              </a:buClr>
              <a:defRPr/>
            </a:pPr>
            <a:r>
              <a:rPr lang="ja-JP" altLang="en-US" sz="1400">
                <a:solidFill>
                  <a:srgbClr val="070B4C"/>
                </a:solidFill>
                <a:latin typeface="メイリオ" pitchFamily="50" charset="-128"/>
                <a:ea typeface="メイリオ" pitchFamily="50" charset="-128"/>
              </a:rPr>
              <a:t>　　　　　　　　　　</a:t>
            </a:r>
            <a:endParaRPr lang="en-US" altLang="ja-JP" sz="1400">
              <a:solidFill>
                <a:srgbClr val="070B4C"/>
              </a:solidFill>
              <a:latin typeface="メイリオ" pitchFamily="50" charset="-128"/>
              <a:ea typeface="メイリオ" pitchFamily="50" charset="-128"/>
            </a:endParaRPr>
          </a:p>
        </p:txBody>
      </p:sp>
      <p:sp>
        <p:nvSpPr>
          <p:cNvPr id="13" name="正方形/長方形 12">
            <a:extLst>
              <a:ext uri="{FF2B5EF4-FFF2-40B4-BE49-F238E27FC236}">
                <a16:creationId xmlns:a16="http://schemas.microsoft.com/office/drawing/2014/main" id="{A707F49E-BC53-4E64-9283-33070EF393A5}"/>
              </a:ext>
            </a:extLst>
          </p:cNvPr>
          <p:cNvSpPr/>
          <p:nvPr/>
        </p:nvSpPr>
        <p:spPr>
          <a:xfrm>
            <a:off x="215516" y="735546"/>
            <a:ext cx="7344816" cy="400110"/>
          </a:xfrm>
          <a:prstGeom prst="rect">
            <a:avLst/>
          </a:prstGeom>
        </p:spPr>
        <p:txBody>
          <a:bodyPr wrap="square">
            <a:spAutoFit/>
          </a:bodyPr>
          <a:lstStyle/>
          <a:p>
            <a:pPr>
              <a:spcBef>
                <a:spcPct val="0"/>
              </a:spcBef>
            </a:pPr>
            <a:r>
              <a:rPr lang="ja-JP" altLang="en-US" sz="2000" b="1">
                <a:solidFill>
                  <a:srgbClr val="070B4C"/>
                </a:solidFill>
                <a:latin typeface="+mn-ea"/>
                <a:cs typeface="メイリオ" pitchFamily="50" charset="-128"/>
              </a:rPr>
              <a:t>ユーザ会員特典</a:t>
            </a:r>
            <a:endParaRPr kumimoji="0" lang="ja-JP" altLang="en-US" sz="2000" b="1" kern="0">
              <a:solidFill>
                <a:srgbClr val="070B4C"/>
              </a:solidFill>
              <a:latin typeface="+mn-ea"/>
              <a:cs typeface="メイリオ" pitchFamily="50" charset="-128"/>
            </a:endParaRPr>
          </a:p>
        </p:txBody>
      </p:sp>
      <p:sp>
        <p:nvSpPr>
          <p:cNvPr id="14" name="Freeform 23">
            <a:extLst>
              <a:ext uri="{FF2B5EF4-FFF2-40B4-BE49-F238E27FC236}">
                <a16:creationId xmlns:a16="http://schemas.microsoft.com/office/drawing/2014/main" id="{F3E592F2-6A97-A80A-ADDA-B29363ADCD3F}"/>
              </a:ext>
            </a:extLst>
          </p:cNvPr>
          <p:cNvSpPr>
            <a:spLocks noEditPoints="1"/>
          </p:cNvSpPr>
          <p:nvPr/>
        </p:nvSpPr>
        <p:spPr bwMode="auto">
          <a:xfrm>
            <a:off x="511517" y="1195594"/>
            <a:ext cx="396875" cy="306388"/>
          </a:xfrm>
          <a:custGeom>
            <a:avLst/>
            <a:gdLst>
              <a:gd name="T0" fmla="*/ 416 w 416"/>
              <a:gd name="T1" fmla="*/ 42 h 323"/>
              <a:gd name="T2" fmla="*/ 416 w 416"/>
              <a:gd name="T3" fmla="*/ 165 h 323"/>
              <a:gd name="T4" fmla="*/ 374 w 416"/>
              <a:gd name="T5" fmla="*/ 207 h 323"/>
              <a:gd name="T6" fmla="*/ 335 w 416"/>
              <a:gd name="T7" fmla="*/ 207 h 323"/>
              <a:gd name="T8" fmla="*/ 357 w 416"/>
              <a:gd name="T9" fmla="*/ 268 h 323"/>
              <a:gd name="T10" fmla="*/ 287 w 416"/>
              <a:gd name="T11" fmla="*/ 207 h 323"/>
              <a:gd name="T12" fmla="*/ 143 w 416"/>
              <a:gd name="T13" fmla="*/ 207 h 323"/>
              <a:gd name="T14" fmla="*/ 101 w 416"/>
              <a:gd name="T15" fmla="*/ 165 h 323"/>
              <a:gd name="T16" fmla="*/ 101 w 416"/>
              <a:gd name="T17" fmla="*/ 42 h 323"/>
              <a:gd name="T18" fmla="*/ 143 w 416"/>
              <a:gd name="T19" fmla="*/ 0 h 323"/>
              <a:gd name="T20" fmla="*/ 374 w 416"/>
              <a:gd name="T21" fmla="*/ 0 h 323"/>
              <a:gd name="T22" fmla="*/ 416 w 416"/>
              <a:gd name="T23" fmla="*/ 42 h 323"/>
              <a:gd name="T24" fmla="*/ 91 w 416"/>
              <a:gd name="T25" fmla="*/ 165 h 323"/>
              <a:gd name="T26" fmla="*/ 91 w 416"/>
              <a:gd name="T27" fmla="*/ 122 h 323"/>
              <a:gd name="T28" fmla="*/ 42 w 416"/>
              <a:gd name="T29" fmla="*/ 122 h 323"/>
              <a:gd name="T30" fmla="*/ 0 w 416"/>
              <a:gd name="T31" fmla="*/ 164 h 323"/>
              <a:gd name="T32" fmla="*/ 0 w 416"/>
              <a:gd name="T33" fmla="*/ 235 h 323"/>
              <a:gd name="T34" fmla="*/ 42 w 416"/>
              <a:gd name="T35" fmla="*/ 277 h 323"/>
              <a:gd name="T36" fmla="*/ 61 w 416"/>
              <a:gd name="T37" fmla="*/ 277 h 323"/>
              <a:gd name="T38" fmla="*/ 45 w 416"/>
              <a:gd name="T39" fmla="*/ 323 h 323"/>
              <a:gd name="T40" fmla="*/ 97 w 416"/>
              <a:gd name="T41" fmla="*/ 277 h 323"/>
              <a:gd name="T42" fmla="*/ 194 w 416"/>
              <a:gd name="T43" fmla="*/ 277 h 323"/>
              <a:gd name="T44" fmla="*/ 236 w 416"/>
              <a:gd name="T45" fmla="*/ 235 h 323"/>
              <a:gd name="T46" fmla="*/ 236 w 416"/>
              <a:gd name="T47" fmla="*/ 218 h 323"/>
              <a:gd name="T48" fmla="*/ 143 w 416"/>
              <a:gd name="T49" fmla="*/ 218 h 323"/>
              <a:gd name="T50" fmla="*/ 91 w 416"/>
              <a:gd name="T51" fmla="*/ 165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6" h="323">
                <a:moveTo>
                  <a:pt x="416" y="42"/>
                </a:moveTo>
                <a:cubicBezTo>
                  <a:pt x="416" y="165"/>
                  <a:pt x="416" y="165"/>
                  <a:pt x="416" y="165"/>
                </a:cubicBezTo>
                <a:cubicBezTo>
                  <a:pt x="416" y="189"/>
                  <a:pt x="397" y="207"/>
                  <a:pt x="374" y="207"/>
                </a:cubicBezTo>
                <a:cubicBezTo>
                  <a:pt x="335" y="207"/>
                  <a:pt x="335" y="207"/>
                  <a:pt x="335" y="207"/>
                </a:cubicBezTo>
                <a:cubicBezTo>
                  <a:pt x="337" y="231"/>
                  <a:pt x="343" y="253"/>
                  <a:pt x="357" y="268"/>
                </a:cubicBezTo>
                <a:cubicBezTo>
                  <a:pt x="339" y="268"/>
                  <a:pt x="296" y="249"/>
                  <a:pt x="287" y="207"/>
                </a:cubicBezTo>
                <a:cubicBezTo>
                  <a:pt x="143" y="207"/>
                  <a:pt x="143" y="207"/>
                  <a:pt x="143" y="207"/>
                </a:cubicBezTo>
                <a:cubicBezTo>
                  <a:pt x="120" y="207"/>
                  <a:pt x="101" y="189"/>
                  <a:pt x="101" y="165"/>
                </a:cubicBezTo>
                <a:cubicBezTo>
                  <a:pt x="101" y="42"/>
                  <a:pt x="101" y="42"/>
                  <a:pt x="101" y="42"/>
                </a:cubicBezTo>
                <a:cubicBezTo>
                  <a:pt x="101" y="19"/>
                  <a:pt x="120" y="0"/>
                  <a:pt x="143" y="0"/>
                </a:cubicBezTo>
                <a:cubicBezTo>
                  <a:pt x="374" y="0"/>
                  <a:pt x="374" y="0"/>
                  <a:pt x="374" y="0"/>
                </a:cubicBezTo>
                <a:cubicBezTo>
                  <a:pt x="397" y="0"/>
                  <a:pt x="416" y="19"/>
                  <a:pt x="416" y="42"/>
                </a:cubicBezTo>
                <a:close/>
                <a:moveTo>
                  <a:pt x="91" y="165"/>
                </a:moveTo>
                <a:cubicBezTo>
                  <a:pt x="91" y="122"/>
                  <a:pt x="91" y="122"/>
                  <a:pt x="91" y="122"/>
                </a:cubicBezTo>
                <a:cubicBezTo>
                  <a:pt x="42" y="122"/>
                  <a:pt x="42" y="122"/>
                  <a:pt x="42" y="122"/>
                </a:cubicBezTo>
                <a:cubicBezTo>
                  <a:pt x="19" y="122"/>
                  <a:pt x="0" y="141"/>
                  <a:pt x="0" y="164"/>
                </a:cubicBezTo>
                <a:cubicBezTo>
                  <a:pt x="0" y="235"/>
                  <a:pt x="0" y="235"/>
                  <a:pt x="0" y="235"/>
                </a:cubicBezTo>
                <a:cubicBezTo>
                  <a:pt x="0" y="259"/>
                  <a:pt x="19" y="277"/>
                  <a:pt x="42" y="277"/>
                </a:cubicBezTo>
                <a:cubicBezTo>
                  <a:pt x="61" y="277"/>
                  <a:pt x="61" y="277"/>
                  <a:pt x="61" y="277"/>
                </a:cubicBezTo>
                <a:cubicBezTo>
                  <a:pt x="60" y="295"/>
                  <a:pt x="55" y="311"/>
                  <a:pt x="45" y="323"/>
                </a:cubicBezTo>
                <a:cubicBezTo>
                  <a:pt x="58" y="323"/>
                  <a:pt x="90" y="309"/>
                  <a:pt x="97" y="277"/>
                </a:cubicBezTo>
                <a:cubicBezTo>
                  <a:pt x="194" y="277"/>
                  <a:pt x="194" y="277"/>
                  <a:pt x="194" y="277"/>
                </a:cubicBezTo>
                <a:cubicBezTo>
                  <a:pt x="217" y="277"/>
                  <a:pt x="236" y="259"/>
                  <a:pt x="236" y="235"/>
                </a:cubicBezTo>
                <a:cubicBezTo>
                  <a:pt x="236" y="218"/>
                  <a:pt x="236" y="218"/>
                  <a:pt x="236" y="218"/>
                </a:cubicBezTo>
                <a:cubicBezTo>
                  <a:pt x="143" y="218"/>
                  <a:pt x="143" y="218"/>
                  <a:pt x="143" y="218"/>
                </a:cubicBezTo>
                <a:cubicBezTo>
                  <a:pt x="114" y="218"/>
                  <a:pt x="91" y="194"/>
                  <a:pt x="91" y="1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16" name="グループ化 15">
            <a:extLst>
              <a:ext uri="{FF2B5EF4-FFF2-40B4-BE49-F238E27FC236}">
                <a16:creationId xmlns:a16="http://schemas.microsoft.com/office/drawing/2014/main" id="{EA3CB584-F3BB-C201-0298-3F42C4D7A313}"/>
              </a:ext>
            </a:extLst>
          </p:cNvPr>
          <p:cNvGrpSpPr/>
          <p:nvPr/>
        </p:nvGrpSpPr>
        <p:grpSpPr>
          <a:xfrm>
            <a:off x="1396958" y="1961579"/>
            <a:ext cx="2887010" cy="874989"/>
            <a:chOff x="1043608" y="1049131"/>
            <a:chExt cx="7952751" cy="2460551"/>
          </a:xfrm>
        </p:grpSpPr>
        <p:grpSp>
          <p:nvGrpSpPr>
            <p:cNvPr id="17" name="グループ化 16">
              <a:extLst>
                <a:ext uri="{FF2B5EF4-FFF2-40B4-BE49-F238E27FC236}">
                  <a16:creationId xmlns:a16="http://schemas.microsoft.com/office/drawing/2014/main" id="{A52E860A-911C-87E1-E0EE-83AD141D4302}"/>
                </a:ext>
              </a:extLst>
            </p:cNvPr>
            <p:cNvGrpSpPr/>
            <p:nvPr/>
          </p:nvGrpSpPr>
          <p:grpSpPr>
            <a:xfrm>
              <a:off x="1043608" y="1049131"/>
              <a:ext cx="7952751" cy="1800200"/>
              <a:chOff x="-14372" y="1131590"/>
              <a:chExt cx="7952751" cy="1800200"/>
            </a:xfrm>
          </p:grpSpPr>
          <p:pic>
            <p:nvPicPr>
              <p:cNvPr id="19" name="図 18" descr="テキスト, アプリケーション&#10;&#10;中程度の精度で自動的に生成された説明">
                <a:extLst>
                  <a:ext uri="{FF2B5EF4-FFF2-40B4-BE49-F238E27FC236}">
                    <a16:creationId xmlns:a16="http://schemas.microsoft.com/office/drawing/2014/main" id="{5B76A9C3-A6D9-102D-A897-BFADA7F3A4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6156" y="2148834"/>
                <a:ext cx="1962223" cy="782956"/>
              </a:xfrm>
              <a:prstGeom prst="rect">
                <a:avLst/>
              </a:prstGeom>
            </p:spPr>
          </p:pic>
          <p:pic>
            <p:nvPicPr>
              <p:cNvPr id="20" name="図 19" descr="グラフィカル ユーザー インターフェイス&#10;&#10;低い精度で自動的に生成された説明">
                <a:extLst>
                  <a:ext uri="{FF2B5EF4-FFF2-40B4-BE49-F238E27FC236}">
                    <a16:creationId xmlns:a16="http://schemas.microsoft.com/office/drawing/2014/main" id="{882675A4-D485-129C-36D9-01C07A9B1F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2148834"/>
                <a:ext cx="1962223" cy="782956"/>
              </a:xfrm>
              <a:prstGeom prst="rect">
                <a:avLst/>
              </a:prstGeom>
            </p:spPr>
          </p:pic>
          <p:pic>
            <p:nvPicPr>
              <p:cNvPr id="26" name="図 25" descr="グラフィカル ユーザー インターフェイス, アプリケーション&#10;&#10;自動的に生成された説明">
                <a:extLst>
                  <a:ext uri="{FF2B5EF4-FFF2-40B4-BE49-F238E27FC236}">
                    <a16:creationId xmlns:a16="http://schemas.microsoft.com/office/drawing/2014/main" id="{1FE74486-478C-6FC8-8AC6-2D886F9755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148834"/>
                <a:ext cx="1952558" cy="782956"/>
              </a:xfrm>
              <a:prstGeom prst="rect">
                <a:avLst/>
              </a:prstGeom>
            </p:spPr>
          </p:pic>
          <p:pic>
            <p:nvPicPr>
              <p:cNvPr id="35" name="図 34" descr="グラフィカル ユーザー インターフェイス が含まれている画像&#10;&#10;自動的に生成された説明">
                <a:extLst>
                  <a:ext uri="{FF2B5EF4-FFF2-40B4-BE49-F238E27FC236}">
                    <a16:creationId xmlns:a16="http://schemas.microsoft.com/office/drawing/2014/main" id="{6FACD254-AF80-4653-D858-972B8D99FA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7929" y="2148834"/>
                <a:ext cx="1962223" cy="782956"/>
              </a:xfrm>
              <a:prstGeom prst="rect">
                <a:avLst/>
              </a:prstGeom>
            </p:spPr>
          </p:pic>
          <p:pic>
            <p:nvPicPr>
              <p:cNvPr id="43" name="図 42">
                <a:extLst>
                  <a:ext uri="{FF2B5EF4-FFF2-40B4-BE49-F238E27FC236}">
                    <a16:creationId xmlns:a16="http://schemas.microsoft.com/office/drawing/2014/main" id="{7CCE33A0-B669-3064-1E61-135CD6A1D62C}"/>
                  </a:ext>
                </a:extLst>
              </p:cNvPr>
              <p:cNvPicPr>
                <a:picLocks noChangeAspect="1"/>
              </p:cNvPicPr>
              <p:nvPr/>
            </p:nvPicPr>
            <p:blipFill>
              <a:blip r:embed="rId6"/>
              <a:stretch>
                <a:fillRect/>
              </a:stretch>
            </p:blipFill>
            <p:spPr>
              <a:xfrm>
                <a:off x="-14372" y="1131590"/>
                <a:ext cx="7952751" cy="943647"/>
              </a:xfrm>
              <a:prstGeom prst="rect">
                <a:avLst/>
              </a:prstGeom>
            </p:spPr>
          </p:pic>
        </p:grpSp>
        <p:pic>
          <p:nvPicPr>
            <p:cNvPr id="18" name="図 17">
              <a:extLst>
                <a:ext uri="{FF2B5EF4-FFF2-40B4-BE49-F238E27FC236}">
                  <a16:creationId xmlns:a16="http://schemas.microsoft.com/office/drawing/2014/main" id="{34FA17F9-0115-DD6B-C739-8102AEC0FD2A}"/>
                </a:ext>
              </a:extLst>
            </p:cNvPr>
            <p:cNvPicPr>
              <a:picLocks noChangeAspect="1"/>
            </p:cNvPicPr>
            <p:nvPr/>
          </p:nvPicPr>
          <p:blipFill>
            <a:blip r:embed="rId7"/>
            <a:stretch>
              <a:fillRect/>
            </a:stretch>
          </p:blipFill>
          <p:spPr>
            <a:xfrm>
              <a:off x="1056524" y="2892492"/>
              <a:ext cx="2953693" cy="617190"/>
            </a:xfrm>
            <a:prstGeom prst="rect">
              <a:avLst/>
            </a:prstGeom>
          </p:spPr>
        </p:pic>
      </p:grpSp>
      <p:sp>
        <p:nvSpPr>
          <p:cNvPr id="44" name="正方形/長方形 43">
            <a:extLst>
              <a:ext uri="{FF2B5EF4-FFF2-40B4-BE49-F238E27FC236}">
                <a16:creationId xmlns:a16="http://schemas.microsoft.com/office/drawing/2014/main" id="{E5661BB4-2F03-E666-58A8-FB3EB3F6454A}"/>
              </a:ext>
            </a:extLst>
          </p:cNvPr>
          <p:cNvSpPr/>
          <p:nvPr/>
        </p:nvSpPr>
        <p:spPr>
          <a:xfrm>
            <a:off x="1396958" y="1959682"/>
            <a:ext cx="2887010" cy="853837"/>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5" name="グループ化 44">
            <a:extLst>
              <a:ext uri="{FF2B5EF4-FFF2-40B4-BE49-F238E27FC236}">
                <a16:creationId xmlns:a16="http://schemas.microsoft.com/office/drawing/2014/main" id="{25B9AC94-3903-5861-D15C-B74DEB404C9C}"/>
              </a:ext>
            </a:extLst>
          </p:cNvPr>
          <p:cNvGrpSpPr/>
          <p:nvPr/>
        </p:nvGrpSpPr>
        <p:grpSpPr>
          <a:xfrm>
            <a:off x="399824" y="2276904"/>
            <a:ext cx="1267391" cy="1015831"/>
            <a:chOff x="6806172" y="1002957"/>
            <a:chExt cx="2161852" cy="1722226"/>
          </a:xfrm>
        </p:grpSpPr>
        <p:pic>
          <p:nvPicPr>
            <p:cNvPr id="46" name="図 45">
              <a:extLst>
                <a:ext uri="{FF2B5EF4-FFF2-40B4-BE49-F238E27FC236}">
                  <a16:creationId xmlns:a16="http://schemas.microsoft.com/office/drawing/2014/main" id="{4DE846D3-22A1-7982-3182-63202AD2E12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19600" y="1007477"/>
              <a:ext cx="2140353" cy="1665564"/>
            </a:xfrm>
            <a:prstGeom prst="rect">
              <a:avLst/>
            </a:prstGeom>
          </p:spPr>
        </p:pic>
        <p:sp>
          <p:nvSpPr>
            <p:cNvPr id="47" name="正方形/長方形 46">
              <a:extLst>
                <a:ext uri="{FF2B5EF4-FFF2-40B4-BE49-F238E27FC236}">
                  <a16:creationId xmlns:a16="http://schemas.microsoft.com/office/drawing/2014/main" id="{BF4468DE-86B7-4B23-7FE1-80A97FF1B3C8}"/>
                </a:ext>
              </a:extLst>
            </p:cNvPr>
            <p:cNvSpPr/>
            <p:nvPr/>
          </p:nvSpPr>
          <p:spPr>
            <a:xfrm>
              <a:off x="6806172" y="1002957"/>
              <a:ext cx="2161852" cy="1722226"/>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p>
          </p:txBody>
        </p:sp>
      </p:grpSp>
      <p:sp>
        <p:nvSpPr>
          <p:cNvPr id="48" name="Freeform 408">
            <a:extLst>
              <a:ext uri="{FF2B5EF4-FFF2-40B4-BE49-F238E27FC236}">
                <a16:creationId xmlns:a16="http://schemas.microsoft.com/office/drawing/2014/main" id="{8AFBB10D-6EB0-2862-62C4-EA73CD352C8B}"/>
              </a:ext>
            </a:extLst>
          </p:cNvPr>
          <p:cNvSpPr>
            <a:spLocks noEditPoints="1"/>
          </p:cNvSpPr>
          <p:nvPr/>
        </p:nvSpPr>
        <p:spPr bwMode="auto">
          <a:xfrm>
            <a:off x="509414" y="3459829"/>
            <a:ext cx="450850" cy="334963"/>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 name="Freeform 358">
            <a:extLst>
              <a:ext uri="{FF2B5EF4-FFF2-40B4-BE49-F238E27FC236}">
                <a16:creationId xmlns:a16="http://schemas.microsoft.com/office/drawing/2014/main" id="{7EB67CDA-D4C3-85FB-5316-E3A456056F8F}"/>
              </a:ext>
            </a:extLst>
          </p:cNvPr>
          <p:cNvSpPr>
            <a:spLocks noEditPoints="1"/>
          </p:cNvSpPr>
          <p:nvPr/>
        </p:nvSpPr>
        <p:spPr bwMode="auto">
          <a:xfrm>
            <a:off x="4859940" y="3442914"/>
            <a:ext cx="449287" cy="393438"/>
          </a:xfrm>
          <a:custGeom>
            <a:avLst/>
            <a:gdLst>
              <a:gd name="T0" fmla="*/ 558 w 985"/>
              <a:gd name="T1" fmla="*/ 615 h 876"/>
              <a:gd name="T2" fmla="*/ 597 w 985"/>
              <a:gd name="T3" fmla="*/ 539 h 876"/>
              <a:gd name="T4" fmla="*/ 693 w 985"/>
              <a:gd name="T5" fmla="*/ 383 h 876"/>
              <a:gd name="T6" fmla="*/ 738 w 985"/>
              <a:gd name="T7" fmla="*/ 275 h 876"/>
              <a:gd name="T8" fmla="*/ 763 w 985"/>
              <a:gd name="T9" fmla="*/ 168 h 876"/>
              <a:gd name="T10" fmla="*/ 776 w 985"/>
              <a:gd name="T11" fmla="*/ 36 h 876"/>
              <a:gd name="T12" fmla="*/ 210 w 985"/>
              <a:gd name="T13" fmla="*/ 36 h 876"/>
              <a:gd name="T14" fmla="*/ 222 w 985"/>
              <a:gd name="T15" fmla="*/ 168 h 876"/>
              <a:gd name="T16" fmla="*/ 248 w 985"/>
              <a:gd name="T17" fmla="*/ 275 h 876"/>
              <a:gd name="T18" fmla="*/ 291 w 985"/>
              <a:gd name="T19" fmla="*/ 383 h 876"/>
              <a:gd name="T20" fmla="*/ 387 w 985"/>
              <a:gd name="T21" fmla="*/ 539 h 876"/>
              <a:gd name="T22" fmla="*/ 428 w 985"/>
              <a:gd name="T23" fmla="*/ 615 h 876"/>
              <a:gd name="T24" fmla="*/ 372 w 985"/>
              <a:gd name="T25" fmla="*/ 67 h 876"/>
              <a:gd name="T26" fmla="*/ 375 w 985"/>
              <a:gd name="T27" fmla="*/ 151 h 876"/>
              <a:gd name="T28" fmla="*/ 391 w 985"/>
              <a:gd name="T29" fmla="*/ 265 h 876"/>
              <a:gd name="T30" fmla="*/ 421 w 985"/>
              <a:gd name="T31" fmla="*/ 377 h 876"/>
              <a:gd name="T32" fmla="*/ 465 w 985"/>
              <a:gd name="T33" fmla="*/ 484 h 876"/>
              <a:gd name="T34" fmla="*/ 445 w 985"/>
              <a:gd name="T35" fmla="*/ 466 h 876"/>
              <a:gd name="T36" fmla="*/ 384 w 985"/>
              <a:gd name="T37" fmla="*/ 371 h 876"/>
              <a:gd name="T38" fmla="*/ 336 w 985"/>
              <a:gd name="T39" fmla="*/ 262 h 876"/>
              <a:gd name="T40" fmla="*/ 308 w 985"/>
              <a:gd name="T41" fmla="*/ 136 h 876"/>
              <a:gd name="T42" fmla="*/ 549 w 985"/>
              <a:gd name="T43" fmla="*/ 693 h 876"/>
              <a:gd name="T44" fmla="*/ 434 w 985"/>
              <a:gd name="T45" fmla="*/ 713 h 876"/>
              <a:gd name="T46" fmla="*/ 416 w 985"/>
              <a:gd name="T47" fmla="*/ 766 h 876"/>
              <a:gd name="T48" fmla="*/ 385 w 985"/>
              <a:gd name="T49" fmla="*/ 801 h 876"/>
              <a:gd name="T50" fmla="*/ 334 w 985"/>
              <a:gd name="T51" fmla="*/ 819 h 876"/>
              <a:gd name="T52" fmla="*/ 667 w 985"/>
              <a:gd name="T53" fmla="*/ 820 h 876"/>
              <a:gd name="T54" fmla="*/ 622 w 985"/>
              <a:gd name="T55" fmla="*/ 813 h 876"/>
              <a:gd name="T56" fmla="*/ 582 w 985"/>
              <a:gd name="T57" fmla="*/ 785 h 876"/>
              <a:gd name="T58" fmla="*/ 559 w 985"/>
              <a:gd name="T59" fmla="*/ 744 h 876"/>
              <a:gd name="T60" fmla="*/ 549 w 985"/>
              <a:gd name="T61" fmla="*/ 693 h 876"/>
              <a:gd name="T62" fmla="*/ 182 w 985"/>
              <a:gd name="T63" fmla="*/ 327 h 876"/>
              <a:gd name="T64" fmla="*/ 129 w 985"/>
              <a:gd name="T65" fmla="*/ 269 h 876"/>
              <a:gd name="T66" fmla="*/ 92 w 985"/>
              <a:gd name="T67" fmla="*/ 205 h 876"/>
              <a:gd name="T68" fmla="*/ 63 w 985"/>
              <a:gd name="T69" fmla="*/ 114 h 876"/>
              <a:gd name="T70" fmla="*/ 154 w 985"/>
              <a:gd name="T71" fmla="*/ 60 h 876"/>
              <a:gd name="T72" fmla="*/ 9 w 985"/>
              <a:gd name="T73" fmla="*/ 120 h 876"/>
              <a:gd name="T74" fmla="*/ 48 w 985"/>
              <a:gd name="T75" fmla="*/ 232 h 876"/>
              <a:gd name="T76" fmla="*/ 112 w 985"/>
              <a:gd name="T77" fmla="*/ 329 h 876"/>
              <a:gd name="T78" fmla="*/ 201 w 985"/>
              <a:gd name="T79" fmla="*/ 406 h 876"/>
              <a:gd name="T80" fmla="*/ 235 w 985"/>
              <a:gd name="T81" fmla="*/ 395 h 876"/>
              <a:gd name="T82" fmla="*/ 830 w 985"/>
              <a:gd name="T83" fmla="*/ 60 h 876"/>
              <a:gd name="T84" fmla="*/ 914 w 985"/>
              <a:gd name="T85" fmla="*/ 143 h 876"/>
              <a:gd name="T86" fmla="*/ 876 w 985"/>
              <a:gd name="T87" fmla="*/ 237 h 876"/>
              <a:gd name="T88" fmla="*/ 831 w 985"/>
              <a:gd name="T89" fmla="*/ 298 h 876"/>
              <a:gd name="T90" fmla="*/ 769 w 985"/>
              <a:gd name="T91" fmla="*/ 352 h 876"/>
              <a:gd name="T92" fmla="*/ 730 w 985"/>
              <a:gd name="T93" fmla="*/ 433 h 876"/>
              <a:gd name="T94" fmla="*/ 831 w 985"/>
              <a:gd name="T95" fmla="*/ 371 h 876"/>
              <a:gd name="T96" fmla="*/ 908 w 985"/>
              <a:gd name="T97" fmla="*/ 282 h 876"/>
              <a:gd name="T98" fmla="*/ 960 w 985"/>
              <a:gd name="T99" fmla="*/ 177 h 876"/>
              <a:gd name="T100" fmla="*/ 985 w 985"/>
              <a:gd name="T101" fmla="*/ 6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5" h="876">
                <a:moveTo>
                  <a:pt x="550" y="640"/>
                </a:moveTo>
                <a:lnTo>
                  <a:pt x="550" y="640"/>
                </a:lnTo>
                <a:lnTo>
                  <a:pt x="553" y="627"/>
                </a:lnTo>
                <a:lnTo>
                  <a:pt x="558" y="615"/>
                </a:lnTo>
                <a:lnTo>
                  <a:pt x="562" y="603"/>
                </a:lnTo>
                <a:lnTo>
                  <a:pt x="567" y="591"/>
                </a:lnTo>
                <a:lnTo>
                  <a:pt x="582" y="565"/>
                </a:lnTo>
                <a:lnTo>
                  <a:pt x="597" y="539"/>
                </a:lnTo>
                <a:lnTo>
                  <a:pt x="633" y="484"/>
                </a:lnTo>
                <a:lnTo>
                  <a:pt x="654" y="454"/>
                </a:lnTo>
                <a:lnTo>
                  <a:pt x="674" y="420"/>
                </a:lnTo>
                <a:lnTo>
                  <a:pt x="693" y="383"/>
                </a:lnTo>
                <a:lnTo>
                  <a:pt x="712" y="343"/>
                </a:lnTo>
                <a:lnTo>
                  <a:pt x="721" y="322"/>
                </a:lnTo>
                <a:lnTo>
                  <a:pt x="729" y="299"/>
                </a:lnTo>
                <a:lnTo>
                  <a:pt x="738" y="275"/>
                </a:lnTo>
                <a:lnTo>
                  <a:pt x="745" y="251"/>
                </a:lnTo>
                <a:lnTo>
                  <a:pt x="752" y="225"/>
                </a:lnTo>
                <a:lnTo>
                  <a:pt x="758" y="197"/>
                </a:lnTo>
                <a:lnTo>
                  <a:pt x="763" y="168"/>
                </a:lnTo>
                <a:lnTo>
                  <a:pt x="768" y="137"/>
                </a:lnTo>
                <a:lnTo>
                  <a:pt x="771" y="106"/>
                </a:lnTo>
                <a:lnTo>
                  <a:pt x="774" y="72"/>
                </a:lnTo>
                <a:lnTo>
                  <a:pt x="776" y="36"/>
                </a:lnTo>
                <a:lnTo>
                  <a:pt x="776" y="0"/>
                </a:lnTo>
                <a:lnTo>
                  <a:pt x="208" y="0"/>
                </a:lnTo>
                <a:lnTo>
                  <a:pt x="208" y="0"/>
                </a:lnTo>
                <a:lnTo>
                  <a:pt x="210" y="36"/>
                </a:lnTo>
                <a:lnTo>
                  <a:pt x="211" y="72"/>
                </a:lnTo>
                <a:lnTo>
                  <a:pt x="213" y="106"/>
                </a:lnTo>
                <a:lnTo>
                  <a:pt x="217" y="137"/>
                </a:lnTo>
                <a:lnTo>
                  <a:pt x="222" y="168"/>
                </a:lnTo>
                <a:lnTo>
                  <a:pt x="228" y="197"/>
                </a:lnTo>
                <a:lnTo>
                  <a:pt x="234" y="225"/>
                </a:lnTo>
                <a:lnTo>
                  <a:pt x="240" y="251"/>
                </a:lnTo>
                <a:lnTo>
                  <a:pt x="248" y="275"/>
                </a:lnTo>
                <a:lnTo>
                  <a:pt x="255" y="299"/>
                </a:lnTo>
                <a:lnTo>
                  <a:pt x="264" y="322"/>
                </a:lnTo>
                <a:lnTo>
                  <a:pt x="273" y="343"/>
                </a:lnTo>
                <a:lnTo>
                  <a:pt x="291" y="383"/>
                </a:lnTo>
                <a:lnTo>
                  <a:pt x="312" y="420"/>
                </a:lnTo>
                <a:lnTo>
                  <a:pt x="331" y="454"/>
                </a:lnTo>
                <a:lnTo>
                  <a:pt x="351" y="484"/>
                </a:lnTo>
                <a:lnTo>
                  <a:pt x="387" y="539"/>
                </a:lnTo>
                <a:lnTo>
                  <a:pt x="404" y="565"/>
                </a:lnTo>
                <a:lnTo>
                  <a:pt x="417" y="591"/>
                </a:lnTo>
                <a:lnTo>
                  <a:pt x="423" y="603"/>
                </a:lnTo>
                <a:lnTo>
                  <a:pt x="428" y="615"/>
                </a:lnTo>
                <a:lnTo>
                  <a:pt x="432" y="627"/>
                </a:lnTo>
                <a:lnTo>
                  <a:pt x="435" y="640"/>
                </a:lnTo>
                <a:lnTo>
                  <a:pt x="550" y="640"/>
                </a:lnTo>
                <a:close/>
                <a:moveTo>
                  <a:pt x="372" y="67"/>
                </a:moveTo>
                <a:lnTo>
                  <a:pt x="372" y="67"/>
                </a:lnTo>
                <a:lnTo>
                  <a:pt x="372" y="95"/>
                </a:lnTo>
                <a:lnTo>
                  <a:pt x="373" y="123"/>
                </a:lnTo>
                <a:lnTo>
                  <a:pt x="375" y="151"/>
                </a:lnTo>
                <a:lnTo>
                  <a:pt x="378" y="180"/>
                </a:lnTo>
                <a:lnTo>
                  <a:pt x="381" y="208"/>
                </a:lnTo>
                <a:lnTo>
                  <a:pt x="385" y="237"/>
                </a:lnTo>
                <a:lnTo>
                  <a:pt x="391" y="265"/>
                </a:lnTo>
                <a:lnTo>
                  <a:pt x="397" y="294"/>
                </a:lnTo>
                <a:lnTo>
                  <a:pt x="404" y="322"/>
                </a:lnTo>
                <a:lnTo>
                  <a:pt x="411" y="349"/>
                </a:lnTo>
                <a:lnTo>
                  <a:pt x="421" y="377"/>
                </a:lnTo>
                <a:lnTo>
                  <a:pt x="430" y="405"/>
                </a:lnTo>
                <a:lnTo>
                  <a:pt x="441" y="431"/>
                </a:lnTo>
                <a:lnTo>
                  <a:pt x="453" y="457"/>
                </a:lnTo>
                <a:lnTo>
                  <a:pt x="465" y="484"/>
                </a:lnTo>
                <a:lnTo>
                  <a:pt x="480" y="509"/>
                </a:lnTo>
                <a:lnTo>
                  <a:pt x="480" y="509"/>
                </a:lnTo>
                <a:lnTo>
                  <a:pt x="462" y="487"/>
                </a:lnTo>
                <a:lnTo>
                  <a:pt x="445" y="466"/>
                </a:lnTo>
                <a:lnTo>
                  <a:pt x="428" y="443"/>
                </a:lnTo>
                <a:lnTo>
                  <a:pt x="412" y="420"/>
                </a:lnTo>
                <a:lnTo>
                  <a:pt x="397" y="396"/>
                </a:lnTo>
                <a:lnTo>
                  <a:pt x="384" y="371"/>
                </a:lnTo>
                <a:lnTo>
                  <a:pt x="370" y="345"/>
                </a:lnTo>
                <a:lnTo>
                  <a:pt x="357" y="318"/>
                </a:lnTo>
                <a:lnTo>
                  <a:pt x="346" y="291"/>
                </a:lnTo>
                <a:lnTo>
                  <a:pt x="336" y="262"/>
                </a:lnTo>
                <a:lnTo>
                  <a:pt x="327" y="232"/>
                </a:lnTo>
                <a:lnTo>
                  <a:pt x="319" y="201"/>
                </a:lnTo>
                <a:lnTo>
                  <a:pt x="313" y="169"/>
                </a:lnTo>
                <a:lnTo>
                  <a:pt x="308" y="136"/>
                </a:lnTo>
                <a:lnTo>
                  <a:pt x="303" y="102"/>
                </a:lnTo>
                <a:lnTo>
                  <a:pt x="302" y="67"/>
                </a:lnTo>
                <a:lnTo>
                  <a:pt x="372" y="67"/>
                </a:lnTo>
                <a:close/>
                <a:moveTo>
                  <a:pt x="549" y="693"/>
                </a:moveTo>
                <a:lnTo>
                  <a:pt x="549" y="693"/>
                </a:lnTo>
                <a:lnTo>
                  <a:pt x="436" y="693"/>
                </a:lnTo>
                <a:lnTo>
                  <a:pt x="436" y="693"/>
                </a:lnTo>
                <a:lnTo>
                  <a:pt x="434" y="713"/>
                </a:lnTo>
                <a:lnTo>
                  <a:pt x="428" y="735"/>
                </a:lnTo>
                <a:lnTo>
                  <a:pt x="426" y="744"/>
                </a:lnTo>
                <a:lnTo>
                  <a:pt x="421" y="755"/>
                </a:lnTo>
                <a:lnTo>
                  <a:pt x="416" y="766"/>
                </a:lnTo>
                <a:lnTo>
                  <a:pt x="409" y="775"/>
                </a:lnTo>
                <a:lnTo>
                  <a:pt x="402" y="785"/>
                </a:lnTo>
                <a:lnTo>
                  <a:pt x="394" y="793"/>
                </a:lnTo>
                <a:lnTo>
                  <a:pt x="385" y="801"/>
                </a:lnTo>
                <a:lnTo>
                  <a:pt x="374" y="807"/>
                </a:lnTo>
                <a:lnTo>
                  <a:pt x="362" y="813"/>
                </a:lnTo>
                <a:lnTo>
                  <a:pt x="349" y="816"/>
                </a:lnTo>
                <a:lnTo>
                  <a:pt x="334" y="819"/>
                </a:lnTo>
                <a:lnTo>
                  <a:pt x="318" y="820"/>
                </a:lnTo>
                <a:lnTo>
                  <a:pt x="318" y="876"/>
                </a:lnTo>
                <a:lnTo>
                  <a:pt x="667" y="876"/>
                </a:lnTo>
                <a:lnTo>
                  <a:pt x="667" y="820"/>
                </a:lnTo>
                <a:lnTo>
                  <a:pt x="667" y="820"/>
                </a:lnTo>
                <a:lnTo>
                  <a:pt x="650" y="819"/>
                </a:lnTo>
                <a:lnTo>
                  <a:pt x="636" y="816"/>
                </a:lnTo>
                <a:lnTo>
                  <a:pt x="622" y="813"/>
                </a:lnTo>
                <a:lnTo>
                  <a:pt x="610" y="807"/>
                </a:lnTo>
                <a:lnTo>
                  <a:pt x="600" y="801"/>
                </a:lnTo>
                <a:lnTo>
                  <a:pt x="590" y="793"/>
                </a:lnTo>
                <a:lnTo>
                  <a:pt x="582" y="785"/>
                </a:lnTo>
                <a:lnTo>
                  <a:pt x="574" y="775"/>
                </a:lnTo>
                <a:lnTo>
                  <a:pt x="568" y="766"/>
                </a:lnTo>
                <a:lnTo>
                  <a:pt x="564" y="755"/>
                </a:lnTo>
                <a:lnTo>
                  <a:pt x="559" y="744"/>
                </a:lnTo>
                <a:lnTo>
                  <a:pt x="556" y="735"/>
                </a:lnTo>
                <a:lnTo>
                  <a:pt x="552" y="713"/>
                </a:lnTo>
                <a:lnTo>
                  <a:pt x="549" y="693"/>
                </a:lnTo>
                <a:lnTo>
                  <a:pt x="549" y="693"/>
                </a:lnTo>
                <a:close/>
                <a:moveTo>
                  <a:pt x="216" y="353"/>
                </a:moveTo>
                <a:lnTo>
                  <a:pt x="216" y="353"/>
                </a:lnTo>
                <a:lnTo>
                  <a:pt x="199" y="340"/>
                </a:lnTo>
                <a:lnTo>
                  <a:pt x="182" y="327"/>
                </a:lnTo>
                <a:lnTo>
                  <a:pt x="168" y="313"/>
                </a:lnTo>
                <a:lnTo>
                  <a:pt x="153" y="299"/>
                </a:lnTo>
                <a:lnTo>
                  <a:pt x="140" y="283"/>
                </a:lnTo>
                <a:lnTo>
                  <a:pt x="129" y="269"/>
                </a:lnTo>
                <a:lnTo>
                  <a:pt x="118" y="253"/>
                </a:lnTo>
                <a:lnTo>
                  <a:pt x="109" y="237"/>
                </a:lnTo>
                <a:lnTo>
                  <a:pt x="100" y="221"/>
                </a:lnTo>
                <a:lnTo>
                  <a:pt x="92" y="205"/>
                </a:lnTo>
                <a:lnTo>
                  <a:pt x="86" y="190"/>
                </a:lnTo>
                <a:lnTo>
                  <a:pt x="80" y="174"/>
                </a:lnTo>
                <a:lnTo>
                  <a:pt x="70" y="143"/>
                </a:lnTo>
                <a:lnTo>
                  <a:pt x="63" y="114"/>
                </a:lnTo>
                <a:lnTo>
                  <a:pt x="158" y="114"/>
                </a:lnTo>
                <a:lnTo>
                  <a:pt x="158" y="114"/>
                </a:lnTo>
                <a:lnTo>
                  <a:pt x="156" y="88"/>
                </a:lnTo>
                <a:lnTo>
                  <a:pt x="154" y="60"/>
                </a:lnTo>
                <a:lnTo>
                  <a:pt x="0" y="60"/>
                </a:lnTo>
                <a:lnTo>
                  <a:pt x="0" y="60"/>
                </a:lnTo>
                <a:lnTo>
                  <a:pt x="3" y="90"/>
                </a:lnTo>
                <a:lnTo>
                  <a:pt x="9" y="120"/>
                </a:lnTo>
                <a:lnTo>
                  <a:pt x="16" y="149"/>
                </a:lnTo>
                <a:lnTo>
                  <a:pt x="25" y="177"/>
                </a:lnTo>
                <a:lnTo>
                  <a:pt x="36" y="204"/>
                </a:lnTo>
                <a:lnTo>
                  <a:pt x="48" y="232"/>
                </a:lnTo>
                <a:lnTo>
                  <a:pt x="61" y="258"/>
                </a:lnTo>
                <a:lnTo>
                  <a:pt x="76" y="283"/>
                </a:lnTo>
                <a:lnTo>
                  <a:pt x="93" y="307"/>
                </a:lnTo>
                <a:lnTo>
                  <a:pt x="112" y="329"/>
                </a:lnTo>
                <a:lnTo>
                  <a:pt x="132" y="351"/>
                </a:lnTo>
                <a:lnTo>
                  <a:pt x="153" y="371"/>
                </a:lnTo>
                <a:lnTo>
                  <a:pt x="177" y="389"/>
                </a:lnTo>
                <a:lnTo>
                  <a:pt x="201" y="406"/>
                </a:lnTo>
                <a:lnTo>
                  <a:pt x="228" y="420"/>
                </a:lnTo>
                <a:lnTo>
                  <a:pt x="255" y="433"/>
                </a:lnTo>
                <a:lnTo>
                  <a:pt x="255" y="433"/>
                </a:lnTo>
                <a:lnTo>
                  <a:pt x="235" y="395"/>
                </a:lnTo>
                <a:lnTo>
                  <a:pt x="216" y="353"/>
                </a:lnTo>
                <a:lnTo>
                  <a:pt x="216" y="353"/>
                </a:lnTo>
                <a:close/>
                <a:moveTo>
                  <a:pt x="830" y="60"/>
                </a:moveTo>
                <a:lnTo>
                  <a:pt x="830" y="60"/>
                </a:lnTo>
                <a:lnTo>
                  <a:pt x="826" y="114"/>
                </a:lnTo>
                <a:lnTo>
                  <a:pt x="921" y="114"/>
                </a:lnTo>
                <a:lnTo>
                  <a:pt x="921" y="114"/>
                </a:lnTo>
                <a:lnTo>
                  <a:pt x="914" y="143"/>
                </a:lnTo>
                <a:lnTo>
                  <a:pt x="904" y="173"/>
                </a:lnTo>
                <a:lnTo>
                  <a:pt x="892" y="205"/>
                </a:lnTo>
                <a:lnTo>
                  <a:pt x="884" y="221"/>
                </a:lnTo>
                <a:lnTo>
                  <a:pt x="876" y="237"/>
                </a:lnTo>
                <a:lnTo>
                  <a:pt x="866" y="252"/>
                </a:lnTo>
                <a:lnTo>
                  <a:pt x="855" y="268"/>
                </a:lnTo>
                <a:lnTo>
                  <a:pt x="844" y="283"/>
                </a:lnTo>
                <a:lnTo>
                  <a:pt x="831" y="298"/>
                </a:lnTo>
                <a:lnTo>
                  <a:pt x="818" y="312"/>
                </a:lnTo>
                <a:lnTo>
                  <a:pt x="802" y="327"/>
                </a:lnTo>
                <a:lnTo>
                  <a:pt x="787" y="340"/>
                </a:lnTo>
                <a:lnTo>
                  <a:pt x="769" y="352"/>
                </a:lnTo>
                <a:lnTo>
                  <a:pt x="769" y="352"/>
                </a:lnTo>
                <a:lnTo>
                  <a:pt x="750" y="395"/>
                </a:lnTo>
                <a:lnTo>
                  <a:pt x="730" y="433"/>
                </a:lnTo>
                <a:lnTo>
                  <a:pt x="730" y="433"/>
                </a:lnTo>
                <a:lnTo>
                  <a:pt x="758" y="420"/>
                </a:lnTo>
                <a:lnTo>
                  <a:pt x="783" y="406"/>
                </a:lnTo>
                <a:lnTo>
                  <a:pt x="808" y="389"/>
                </a:lnTo>
                <a:lnTo>
                  <a:pt x="831" y="371"/>
                </a:lnTo>
                <a:lnTo>
                  <a:pt x="853" y="351"/>
                </a:lnTo>
                <a:lnTo>
                  <a:pt x="873" y="329"/>
                </a:lnTo>
                <a:lnTo>
                  <a:pt x="891" y="306"/>
                </a:lnTo>
                <a:lnTo>
                  <a:pt x="908" y="282"/>
                </a:lnTo>
                <a:lnTo>
                  <a:pt x="924" y="257"/>
                </a:lnTo>
                <a:lnTo>
                  <a:pt x="937" y="232"/>
                </a:lnTo>
                <a:lnTo>
                  <a:pt x="949" y="204"/>
                </a:lnTo>
                <a:lnTo>
                  <a:pt x="960" y="177"/>
                </a:lnTo>
                <a:lnTo>
                  <a:pt x="968" y="149"/>
                </a:lnTo>
                <a:lnTo>
                  <a:pt x="975" y="119"/>
                </a:lnTo>
                <a:lnTo>
                  <a:pt x="981" y="90"/>
                </a:lnTo>
                <a:lnTo>
                  <a:pt x="985" y="60"/>
                </a:lnTo>
                <a:lnTo>
                  <a:pt x="830" y="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 name="AutoShape 5">
            <a:extLst>
              <a:ext uri="{FF2B5EF4-FFF2-40B4-BE49-F238E27FC236}">
                <a16:creationId xmlns:a16="http://schemas.microsoft.com/office/drawing/2014/main" id="{ECA190B6-5726-919D-D81F-3C09F34F4D20}"/>
              </a:ext>
            </a:extLst>
          </p:cNvPr>
          <p:cNvSpPr>
            <a:spLocks noChangeArrowheads="1"/>
          </p:cNvSpPr>
          <p:nvPr/>
        </p:nvSpPr>
        <p:spPr bwMode="auto">
          <a:xfrm>
            <a:off x="395611" y="3998052"/>
            <a:ext cx="3979726" cy="788239"/>
          </a:xfrm>
          <a:prstGeom prst="roundRect">
            <a:avLst>
              <a:gd name="adj" fmla="val 2028"/>
            </a:avLst>
          </a:prstGeom>
          <a:noFill/>
          <a:ln>
            <a:noFill/>
            <a:headEnd/>
            <a:tailEn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72000" tIns="0" rIns="0" bIns="0"/>
          <a:lstStyle/>
          <a:p>
            <a:pPr marL="285750" indent="-285750">
              <a:spcBef>
                <a:spcPct val="20000"/>
              </a:spcBef>
              <a:buClr>
                <a:schemeClr val="accent1"/>
              </a:buClr>
              <a:buFont typeface="Wingdings" panose="05000000000000000000" pitchFamily="2" charset="2"/>
              <a:buChar char="l"/>
              <a:defRPr/>
            </a:pPr>
            <a:r>
              <a:rPr lang="ja-JP" altLang="en-US" sz="1400" b="1">
                <a:solidFill>
                  <a:srgbClr val="070B4C"/>
                </a:solidFill>
                <a:latin typeface="メイリオ" pitchFamily="50" charset="-128"/>
                <a:ea typeface="メイリオ" pitchFamily="50" charset="-128"/>
              </a:rPr>
              <a:t>実務トレーニングセミナーを定期開催</a:t>
            </a:r>
            <a:endParaRPr lang="en-US" altLang="ja-JP" sz="1400" b="1">
              <a:solidFill>
                <a:srgbClr val="070B4C"/>
              </a:solidFill>
              <a:latin typeface="メイリオ" pitchFamily="50" charset="-128"/>
              <a:ea typeface="メイリオ" pitchFamily="50" charset="-128"/>
            </a:endParaRPr>
          </a:p>
          <a:p>
            <a:pPr marL="285750" indent="-285750">
              <a:spcBef>
                <a:spcPct val="20000"/>
              </a:spcBef>
              <a:buClr>
                <a:schemeClr val="accent1"/>
              </a:buClr>
              <a:buFont typeface="Wingdings" panose="05000000000000000000" pitchFamily="2" charset="2"/>
              <a:buChar char="l"/>
              <a:defRPr/>
            </a:pPr>
            <a:r>
              <a:rPr lang="ja-JP" altLang="en-US" sz="1400" b="1">
                <a:solidFill>
                  <a:srgbClr val="070B4C"/>
                </a:solidFill>
                <a:latin typeface="メイリオ" pitchFamily="50" charset="-128"/>
                <a:ea typeface="メイリオ" pitchFamily="50" charset="-128"/>
              </a:rPr>
              <a:t>お役立ち情報のご案内</a:t>
            </a:r>
            <a:endParaRPr lang="en-US" altLang="ja-JP" sz="1400" b="1">
              <a:solidFill>
                <a:srgbClr val="070B4C"/>
              </a:solidFill>
              <a:latin typeface="メイリオ" pitchFamily="50" charset="-128"/>
              <a:ea typeface="メイリオ" pitchFamily="50" charset="-128"/>
            </a:endParaRPr>
          </a:p>
          <a:p>
            <a:pPr marL="285750" indent="-285750">
              <a:spcBef>
                <a:spcPct val="20000"/>
              </a:spcBef>
              <a:buClr>
                <a:schemeClr val="accent1"/>
              </a:buClr>
              <a:buFont typeface="Wingdings" panose="05000000000000000000" pitchFamily="2" charset="2"/>
              <a:buChar char="l"/>
              <a:defRPr/>
            </a:pPr>
            <a:r>
              <a:rPr lang="ja-JP" altLang="en-US" sz="1400" b="1">
                <a:solidFill>
                  <a:srgbClr val="070B4C"/>
                </a:solidFill>
                <a:latin typeface="メイリオ" pitchFamily="50" charset="-128"/>
                <a:ea typeface="メイリオ" pitchFamily="50" charset="-128"/>
              </a:rPr>
              <a:t>主催セミナーへ優先申込のご案内</a:t>
            </a:r>
            <a:endParaRPr lang="en-US" altLang="ja-JP" sz="1400">
              <a:solidFill>
                <a:srgbClr val="070B4C"/>
              </a:solidFill>
              <a:latin typeface="メイリオ" pitchFamily="50" charset="-128"/>
              <a:ea typeface="メイリオ" pitchFamily="50" charset="-128"/>
            </a:endParaRPr>
          </a:p>
        </p:txBody>
      </p:sp>
      <p:sp>
        <p:nvSpPr>
          <p:cNvPr id="51" name="AutoShape 5">
            <a:extLst>
              <a:ext uri="{FF2B5EF4-FFF2-40B4-BE49-F238E27FC236}">
                <a16:creationId xmlns:a16="http://schemas.microsoft.com/office/drawing/2014/main" id="{086351C5-8C9A-95CF-8D61-C7B5CBC3570E}"/>
              </a:ext>
            </a:extLst>
          </p:cNvPr>
          <p:cNvSpPr>
            <a:spLocks noChangeArrowheads="1"/>
          </p:cNvSpPr>
          <p:nvPr/>
        </p:nvSpPr>
        <p:spPr bwMode="auto">
          <a:xfrm>
            <a:off x="4768738" y="4004481"/>
            <a:ext cx="3979726" cy="788239"/>
          </a:xfrm>
          <a:prstGeom prst="roundRect">
            <a:avLst>
              <a:gd name="adj" fmla="val 2028"/>
            </a:avLst>
          </a:prstGeom>
          <a:noFill/>
          <a:ln>
            <a:noFill/>
            <a:headEnd/>
            <a:tailEn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72000" tIns="0" rIns="0" bIns="0"/>
          <a:lstStyle/>
          <a:p>
            <a:pPr marL="285750" indent="-285750">
              <a:spcBef>
                <a:spcPct val="20000"/>
              </a:spcBef>
              <a:buClr>
                <a:schemeClr val="accent1"/>
              </a:buClr>
              <a:buFont typeface="Wingdings" panose="05000000000000000000" pitchFamily="2" charset="2"/>
              <a:buChar char="l"/>
              <a:defRPr/>
            </a:pPr>
            <a:r>
              <a:rPr lang="ja-JP" altLang="en-US" sz="1400" b="1">
                <a:solidFill>
                  <a:srgbClr val="070B4C"/>
                </a:solidFill>
                <a:latin typeface="メイリオ" pitchFamily="50" charset="-128"/>
                <a:ea typeface="メイリオ" pitchFamily="50" charset="-128"/>
              </a:rPr>
              <a:t>年に</a:t>
            </a:r>
            <a:r>
              <a:rPr lang="en-US" altLang="ja-JP" sz="1400" b="1">
                <a:solidFill>
                  <a:srgbClr val="070B4C"/>
                </a:solidFill>
                <a:latin typeface="メイリオ" pitchFamily="50" charset="-128"/>
                <a:ea typeface="メイリオ" pitchFamily="50" charset="-128"/>
              </a:rPr>
              <a:t>1</a:t>
            </a:r>
            <a:r>
              <a:rPr lang="ja-JP" altLang="en-US" sz="1400" b="1">
                <a:solidFill>
                  <a:srgbClr val="070B4C"/>
                </a:solidFill>
                <a:latin typeface="メイリオ" pitchFamily="50" charset="-128"/>
                <a:ea typeface="メイリオ" pitchFamily="50" charset="-128"/>
              </a:rPr>
              <a:t>～</a:t>
            </a:r>
            <a:r>
              <a:rPr lang="en-US" altLang="ja-JP" sz="1400" b="1">
                <a:solidFill>
                  <a:srgbClr val="070B4C"/>
                </a:solidFill>
                <a:latin typeface="メイリオ" pitchFamily="50" charset="-128"/>
                <a:ea typeface="メイリオ" pitchFamily="50" charset="-128"/>
              </a:rPr>
              <a:t>2</a:t>
            </a:r>
            <a:r>
              <a:rPr lang="ja-JP" altLang="en-US" sz="1400" b="1">
                <a:solidFill>
                  <a:srgbClr val="070B4C"/>
                </a:solidFill>
                <a:latin typeface="メイリオ" pitchFamily="50" charset="-128"/>
                <a:ea typeface="メイリオ" pitchFamily="50" charset="-128"/>
              </a:rPr>
              <a:t>回開催予定</a:t>
            </a:r>
            <a:endParaRPr lang="en-US" altLang="ja-JP" sz="1400" b="1">
              <a:solidFill>
                <a:srgbClr val="070B4C"/>
              </a:solidFill>
              <a:latin typeface="メイリオ" pitchFamily="50" charset="-128"/>
              <a:ea typeface="メイリオ" pitchFamily="50" charset="-128"/>
            </a:endParaRPr>
          </a:p>
          <a:p>
            <a:pPr marL="285750" indent="-285750">
              <a:spcBef>
                <a:spcPct val="20000"/>
              </a:spcBef>
              <a:buClr>
                <a:schemeClr val="accent1"/>
              </a:buClr>
              <a:buFont typeface="Wingdings" panose="05000000000000000000" pitchFamily="2" charset="2"/>
              <a:buChar char="l"/>
              <a:defRPr/>
            </a:pPr>
            <a:r>
              <a:rPr lang="ja-JP" altLang="en-US" sz="1400" b="1">
                <a:solidFill>
                  <a:srgbClr val="070B4C"/>
                </a:solidFill>
                <a:latin typeface="メイリオ" pitchFamily="50" charset="-128"/>
                <a:ea typeface="メイリオ" pitchFamily="50" charset="-128"/>
              </a:rPr>
              <a:t>オンラインイベントや東京以外の開催も検討</a:t>
            </a:r>
            <a:endParaRPr lang="en-US" altLang="ja-JP" sz="1400">
              <a:solidFill>
                <a:srgbClr val="070B4C"/>
              </a:solidFill>
              <a:latin typeface="メイリオ" pitchFamily="50" charset="-128"/>
              <a:ea typeface="メイリオ" pitchFamily="50" charset="-128"/>
            </a:endParaRPr>
          </a:p>
        </p:txBody>
      </p:sp>
      <p:sp>
        <p:nvSpPr>
          <p:cNvPr id="52" name="AutoShape 5">
            <a:extLst>
              <a:ext uri="{FF2B5EF4-FFF2-40B4-BE49-F238E27FC236}">
                <a16:creationId xmlns:a16="http://schemas.microsoft.com/office/drawing/2014/main" id="{9C98B289-97AE-1A56-20B5-DF3006BB742D}"/>
              </a:ext>
            </a:extLst>
          </p:cNvPr>
          <p:cNvSpPr>
            <a:spLocks noChangeArrowheads="1"/>
          </p:cNvSpPr>
          <p:nvPr/>
        </p:nvSpPr>
        <p:spPr bwMode="auto">
          <a:xfrm>
            <a:off x="4774343" y="1671650"/>
            <a:ext cx="3979726" cy="788239"/>
          </a:xfrm>
          <a:prstGeom prst="roundRect">
            <a:avLst>
              <a:gd name="adj" fmla="val 2028"/>
            </a:avLst>
          </a:prstGeom>
          <a:noFill/>
          <a:ln>
            <a:noFill/>
            <a:headEnd/>
            <a:tailEn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72000" tIns="0" rIns="0" bIns="0"/>
          <a:lstStyle/>
          <a:p>
            <a:pPr marL="285750" indent="-285750">
              <a:spcBef>
                <a:spcPct val="20000"/>
              </a:spcBef>
              <a:buClr>
                <a:schemeClr val="accent1"/>
              </a:buClr>
              <a:buFont typeface="Wingdings" panose="05000000000000000000" pitchFamily="2" charset="2"/>
              <a:buChar char="l"/>
              <a:defRPr/>
            </a:pPr>
            <a:r>
              <a:rPr lang="ja-JP" altLang="en-US" sz="1400" b="1">
                <a:solidFill>
                  <a:srgbClr val="070B4C"/>
                </a:solidFill>
                <a:latin typeface="メイリオ" pitchFamily="50" charset="-128"/>
                <a:ea typeface="メイリオ" pitchFamily="50" charset="-128"/>
              </a:rPr>
              <a:t>製品説明会を例年開催</a:t>
            </a:r>
            <a:endParaRPr lang="en-US" altLang="ja-JP" sz="1400" b="1">
              <a:solidFill>
                <a:srgbClr val="070B4C"/>
              </a:solidFill>
              <a:latin typeface="メイリオ" pitchFamily="50" charset="-128"/>
              <a:ea typeface="メイリオ" pitchFamily="50" charset="-128"/>
            </a:endParaRPr>
          </a:p>
          <a:p>
            <a:pPr marL="285750" indent="-285750">
              <a:spcBef>
                <a:spcPct val="20000"/>
              </a:spcBef>
              <a:buClr>
                <a:schemeClr val="accent1"/>
              </a:buClr>
              <a:buFont typeface="Wingdings" panose="05000000000000000000" pitchFamily="2" charset="2"/>
              <a:buChar char="l"/>
              <a:defRPr/>
            </a:pPr>
            <a:r>
              <a:rPr lang="ja-JP" altLang="en-US" sz="1400" b="1">
                <a:solidFill>
                  <a:srgbClr val="070B4C"/>
                </a:solidFill>
                <a:latin typeface="メイリオ" pitchFamily="50" charset="-128"/>
                <a:ea typeface="メイリオ" pitchFamily="50" charset="-128"/>
              </a:rPr>
              <a:t>ユーザ様目線で取り組む機能改善に貢献</a:t>
            </a:r>
            <a:endParaRPr lang="en-US" altLang="ja-JP" sz="1400" b="1">
              <a:solidFill>
                <a:srgbClr val="070B4C"/>
              </a:solidFill>
              <a:latin typeface="メイリオ" pitchFamily="50" charset="-128"/>
              <a:ea typeface="メイリオ" pitchFamily="50" charset="-128"/>
            </a:endParaRPr>
          </a:p>
          <a:p>
            <a:pPr>
              <a:spcBef>
                <a:spcPct val="20000"/>
              </a:spcBef>
              <a:buClr>
                <a:schemeClr val="accent1"/>
              </a:buClr>
              <a:defRPr/>
            </a:pPr>
            <a:r>
              <a:rPr lang="ja-JP" altLang="en-US" sz="1400" b="1">
                <a:solidFill>
                  <a:srgbClr val="070B4C"/>
                </a:solidFill>
                <a:latin typeface="メイリオ" pitchFamily="50" charset="-128"/>
                <a:ea typeface="メイリオ" pitchFamily="50" charset="-128"/>
              </a:rPr>
              <a:t>　  製品要望検討会を例年開催</a:t>
            </a:r>
            <a:endParaRPr lang="en-US" altLang="ja-JP" sz="1400">
              <a:solidFill>
                <a:srgbClr val="070B4C"/>
              </a:solidFill>
              <a:latin typeface="メイリオ" pitchFamily="50" charset="-128"/>
              <a:ea typeface="メイリオ" pitchFamily="50" charset="-128"/>
            </a:endParaRPr>
          </a:p>
        </p:txBody>
      </p:sp>
    </p:spTree>
    <p:extLst>
      <p:ext uri="{BB962C8B-B14F-4D97-AF65-F5344CB8AC3E}">
        <p14:creationId xmlns:p14="http://schemas.microsoft.com/office/powerpoint/2010/main" val="2723645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78AE49ED-73EF-499C-8307-28EB0E7CF529}" type="slidenum">
              <a:rPr lang="ja-JP" altLang="en-US" smtClean="0"/>
              <a:pPr/>
              <a:t>12</a:t>
            </a:fld>
            <a:endParaRPr lang="ja-JP" altLang="en-US"/>
          </a:p>
        </p:txBody>
      </p:sp>
      <p:sp>
        <p:nvSpPr>
          <p:cNvPr id="5" name="タイトル 4"/>
          <p:cNvSpPr>
            <a:spLocks noGrp="1"/>
          </p:cNvSpPr>
          <p:nvPr>
            <p:ph type="title"/>
          </p:nvPr>
        </p:nvSpPr>
        <p:spPr/>
        <p:txBody>
          <a:bodyPr/>
          <a:lstStyle/>
          <a:p>
            <a:r>
              <a:rPr kumimoji="1" lang="en-US" altLang="ja-JP" sz="3200" b="0">
                <a:solidFill>
                  <a:schemeClr val="accent1"/>
                </a:solidFill>
              </a:rPr>
              <a:t>02</a:t>
            </a:r>
            <a:br>
              <a:rPr kumimoji="1" lang="en-US" altLang="ja-JP"/>
            </a:br>
            <a:r>
              <a:rPr lang="en-US" altLang="ja-JP" err="1"/>
              <a:t>SuperStream</a:t>
            </a:r>
            <a:r>
              <a:rPr lang="en-US" altLang="ja-JP"/>
              <a:t>-NX </a:t>
            </a:r>
            <a:r>
              <a:rPr lang="ja-JP" altLang="en-US"/>
              <a:t>概要</a:t>
            </a:r>
            <a:br>
              <a:rPr lang="en-US" altLang="ja-JP"/>
            </a:br>
            <a:endParaRPr kumimoji="1" lang="ja-JP" altLang="en-US"/>
          </a:p>
        </p:txBody>
      </p:sp>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5530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lang="ja-JP" altLang="en-US" smtClean="0"/>
              <a:pPr/>
              <a:t>13</a:t>
            </a:fld>
            <a:endParaRPr lang="ja-JP" altLang="en-US"/>
          </a:p>
        </p:txBody>
      </p:sp>
      <p:sp>
        <p:nvSpPr>
          <p:cNvPr id="6" name="タイトル 5"/>
          <p:cNvSpPr>
            <a:spLocks noGrp="1"/>
          </p:cNvSpPr>
          <p:nvPr>
            <p:ph type="title"/>
          </p:nvPr>
        </p:nvSpPr>
        <p:spPr/>
        <p:txBody>
          <a:bodyPr/>
          <a:lstStyle/>
          <a:p>
            <a:r>
              <a:rPr lang="en-US" altLang="ja-JP" err="1"/>
              <a:t>SuperStream</a:t>
            </a:r>
            <a:r>
              <a:rPr lang="en-US" altLang="ja-JP"/>
              <a:t>-NX </a:t>
            </a:r>
            <a:r>
              <a:rPr lang="ja-JP" altLang="en-US"/>
              <a:t>コンセプト</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7" name="楕円 6"/>
          <p:cNvSpPr/>
          <p:nvPr/>
        </p:nvSpPr>
        <p:spPr>
          <a:xfrm>
            <a:off x="2627784" y="1561032"/>
            <a:ext cx="3960439" cy="3298968"/>
          </a:xfrm>
          <a:prstGeom prst="ellipse">
            <a:avLst/>
          </a:prstGeom>
          <a:noFill/>
          <a:ln w="3333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412377" y="591530"/>
            <a:ext cx="3190202" cy="369332"/>
          </a:xfrm>
          <a:prstGeom prst="rect">
            <a:avLst/>
          </a:prstGeom>
          <a:noFill/>
        </p:spPr>
        <p:txBody>
          <a:bodyPr wrap="square" rtlCol="0">
            <a:spAutoFit/>
          </a:bodyPr>
          <a:lstStyle/>
          <a:p>
            <a:r>
              <a:rPr kumimoji="1" lang="ja-JP" altLang="en-US" b="1">
                <a:solidFill>
                  <a:srgbClr val="008CCF"/>
                </a:solidFill>
              </a:rPr>
              <a:t>会計</a:t>
            </a:r>
            <a:r>
              <a:rPr lang="en-US" altLang="ja-JP" b="1">
                <a:solidFill>
                  <a:srgbClr val="008CCF"/>
                </a:solidFill>
              </a:rPr>
              <a:t>/</a:t>
            </a:r>
            <a:r>
              <a:rPr kumimoji="1" lang="ja-JP" altLang="en-US" b="1">
                <a:solidFill>
                  <a:srgbClr val="008CCF"/>
                </a:solidFill>
              </a:rPr>
              <a:t>人事業務に特化</a:t>
            </a:r>
          </a:p>
        </p:txBody>
      </p:sp>
      <p:sp>
        <p:nvSpPr>
          <p:cNvPr id="10" name="円/楕円 15"/>
          <p:cNvSpPr/>
          <p:nvPr/>
        </p:nvSpPr>
        <p:spPr bwMode="gray">
          <a:xfrm>
            <a:off x="3522154" y="915566"/>
            <a:ext cx="2124000" cy="1800000"/>
          </a:xfrm>
          <a:prstGeom prst="ellipse">
            <a:avLst/>
          </a:prstGeom>
          <a:solidFill>
            <a:schemeClr val="tx2"/>
          </a:solidFill>
          <a:ln>
            <a:noFill/>
          </a:ln>
          <a:effectLst/>
        </p:spPr>
        <p:txBody>
          <a:bodyPr anchor="ctr"/>
          <a:lstStyle/>
          <a:p>
            <a:pPr algn="ctr">
              <a:defRPr/>
            </a:pPr>
            <a:r>
              <a:rPr kumimoji="0" lang="en-US" altLang="ja-JP" sz="1600" b="1" kern="0">
                <a:solidFill>
                  <a:srgbClr val="FFFFFF"/>
                </a:solidFill>
                <a:cs typeface="メイリオ" pitchFamily="50" charset="-128"/>
              </a:rPr>
              <a:t>Back</a:t>
            </a:r>
            <a:r>
              <a:rPr kumimoji="0" lang="ja-JP" altLang="en-US" sz="1600" b="1" kern="0">
                <a:solidFill>
                  <a:srgbClr val="FFFFFF"/>
                </a:solidFill>
                <a:cs typeface="メイリオ" pitchFamily="50" charset="-128"/>
              </a:rPr>
              <a:t> </a:t>
            </a:r>
            <a:r>
              <a:rPr kumimoji="0" lang="en-US" altLang="ja-JP" sz="1600" b="1" kern="0">
                <a:solidFill>
                  <a:srgbClr val="FFFFFF"/>
                </a:solidFill>
                <a:cs typeface="メイリオ" pitchFamily="50" charset="-128"/>
              </a:rPr>
              <a:t>Office</a:t>
            </a:r>
          </a:p>
          <a:p>
            <a:pPr algn="ctr">
              <a:defRPr/>
            </a:pPr>
            <a:r>
              <a:rPr kumimoji="0" lang="en-US" altLang="ja-JP" sz="1600" b="1" kern="0">
                <a:solidFill>
                  <a:srgbClr val="FFFFFF"/>
                </a:solidFill>
                <a:cs typeface="メイリオ" pitchFamily="50" charset="-128"/>
              </a:rPr>
              <a:t>Service</a:t>
            </a:r>
            <a:endParaRPr kumimoji="0" lang="en-US" altLang="ja-JP" sz="1400" b="1" kern="0">
              <a:solidFill>
                <a:srgbClr val="FFFFFF"/>
              </a:solidFill>
              <a:cs typeface="メイリオ" pitchFamily="50" charset="-128"/>
            </a:endParaRPr>
          </a:p>
          <a:p>
            <a:pPr algn="ctr">
              <a:defRPr/>
            </a:pPr>
            <a:endParaRPr kumimoji="0" lang="en-US" altLang="ja-JP" sz="1400" b="1" kern="0">
              <a:solidFill>
                <a:srgbClr val="FFFFFF"/>
              </a:solidFill>
              <a:cs typeface="メイリオ" pitchFamily="50" charset="-128"/>
            </a:endParaRPr>
          </a:p>
          <a:p>
            <a:pPr algn="ctr">
              <a:defRPr/>
            </a:pPr>
            <a:endParaRPr kumimoji="0" lang="ja-JP" altLang="en-US" sz="1400" b="1" kern="0">
              <a:solidFill>
                <a:srgbClr val="FFFFFF"/>
              </a:solidFill>
              <a:cs typeface="メイリオ" pitchFamily="50" charset="-128"/>
            </a:endParaRPr>
          </a:p>
        </p:txBody>
      </p:sp>
      <p:grpSp>
        <p:nvGrpSpPr>
          <p:cNvPr id="11" name="グループ化 315"/>
          <p:cNvGrpSpPr/>
          <p:nvPr/>
        </p:nvGrpSpPr>
        <p:grpSpPr>
          <a:xfrm>
            <a:off x="4373277" y="1863919"/>
            <a:ext cx="367812" cy="403871"/>
            <a:chOff x="4887516" y="3387725"/>
            <a:chExt cx="381000" cy="381000"/>
          </a:xfrm>
          <a:solidFill>
            <a:schemeClr val="bg1"/>
          </a:solidFill>
        </p:grpSpPr>
        <p:sp>
          <p:nvSpPr>
            <p:cNvPr id="17" name="Freeform 239"/>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8" name="Freeform 240"/>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9" name="Freeform 241"/>
            <p:cNvSpPr>
              <a:spLocks/>
            </p:cNvSpPr>
            <p:nvPr/>
          </p:nvSpPr>
          <p:spPr bwMode="auto">
            <a:xfrm>
              <a:off x="4887516" y="3495675"/>
              <a:ext cx="101600" cy="273050"/>
            </a:xfrm>
            <a:custGeom>
              <a:avLst/>
              <a:gdLst/>
              <a:ahLst/>
              <a:cxnLst>
                <a:cxn ang="0">
                  <a:pos x="60" y="84"/>
                </a:cxn>
                <a:cxn ang="0">
                  <a:pos x="60" y="12"/>
                </a:cxn>
                <a:cxn ang="0">
                  <a:pos x="60" y="12"/>
                </a:cxn>
                <a:cxn ang="0">
                  <a:pos x="62" y="0"/>
                </a:cxn>
                <a:cxn ang="0">
                  <a:pos x="62" y="0"/>
                </a:cxn>
                <a:cxn ang="0">
                  <a:pos x="60" y="0"/>
                </a:cxn>
                <a:cxn ang="0">
                  <a:pos x="22" y="0"/>
                </a:cxn>
                <a:cxn ang="0">
                  <a:pos x="22" y="0"/>
                </a:cxn>
                <a:cxn ang="0">
                  <a:pos x="14" y="2"/>
                </a:cxn>
                <a:cxn ang="0">
                  <a:pos x="6" y="6"/>
                </a:cxn>
                <a:cxn ang="0">
                  <a:pos x="2" y="14"/>
                </a:cxn>
                <a:cxn ang="0">
                  <a:pos x="0" y="22"/>
                </a:cxn>
                <a:cxn ang="0">
                  <a:pos x="0" y="38"/>
                </a:cxn>
                <a:cxn ang="0">
                  <a:pos x="0" y="74"/>
                </a:cxn>
                <a:cxn ang="0">
                  <a:pos x="18" y="74"/>
                </a:cxn>
                <a:cxn ang="0">
                  <a:pos x="18" y="172"/>
                </a:cxn>
                <a:cxn ang="0">
                  <a:pos x="64" y="172"/>
                </a:cxn>
                <a:cxn ang="0">
                  <a:pos x="64" y="84"/>
                </a:cxn>
                <a:cxn ang="0">
                  <a:pos x="60" y="84"/>
                </a:cxn>
              </a:cxnLst>
              <a:rect l="0" t="0" r="r" b="b"/>
              <a:pathLst>
                <a:path w="64" h="172">
                  <a:moveTo>
                    <a:pt x="60" y="84"/>
                  </a:moveTo>
                  <a:lnTo>
                    <a:pt x="60" y="12"/>
                  </a:lnTo>
                  <a:lnTo>
                    <a:pt x="60" y="12"/>
                  </a:lnTo>
                  <a:lnTo>
                    <a:pt x="62" y="0"/>
                  </a:lnTo>
                  <a:lnTo>
                    <a:pt x="62" y="0"/>
                  </a:lnTo>
                  <a:lnTo>
                    <a:pt x="60" y="0"/>
                  </a:lnTo>
                  <a:lnTo>
                    <a:pt x="22" y="0"/>
                  </a:lnTo>
                  <a:lnTo>
                    <a:pt x="22" y="0"/>
                  </a:lnTo>
                  <a:lnTo>
                    <a:pt x="14" y="2"/>
                  </a:lnTo>
                  <a:lnTo>
                    <a:pt x="6" y="6"/>
                  </a:lnTo>
                  <a:lnTo>
                    <a:pt x="2" y="14"/>
                  </a:lnTo>
                  <a:lnTo>
                    <a:pt x="0" y="22"/>
                  </a:lnTo>
                  <a:lnTo>
                    <a:pt x="0" y="38"/>
                  </a:lnTo>
                  <a:lnTo>
                    <a:pt x="0" y="74"/>
                  </a:lnTo>
                  <a:lnTo>
                    <a:pt x="18" y="74"/>
                  </a:lnTo>
                  <a:lnTo>
                    <a:pt x="18" y="172"/>
                  </a:lnTo>
                  <a:lnTo>
                    <a:pt x="64" y="172"/>
                  </a:lnTo>
                  <a:lnTo>
                    <a:pt x="64" y="84"/>
                  </a:lnTo>
                  <a:lnTo>
                    <a:pt x="60"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0" name="Freeform 242"/>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1" name="Freeform 243"/>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2" name="Freeform 244"/>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3" name="Freeform 245"/>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4" name="Freeform 246"/>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5" name="Freeform 247"/>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6" name="Freeform 248"/>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7" name="Freeform 249"/>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sp>
        <p:nvSpPr>
          <p:cNvPr id="12" name="Freeform 204"/>
          <p:cNvSpPr>
            <a:spLocks noEditPoints="1"/>
          </p:cNvSpPr>
          <p:nvPr/>
        </p:nvSpPr>
        <p:spPr bwMode="auto">
          <a:xfrm>
            <a:off x="4139952" y="2067040"/>
            <a:ext cx="198482" cy="216678"/>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nvGrpSpPr>
          <p:cNvPr id="13" name="グループ化 250"/>
          <p:cNvGrpSpPr/>
          <p:nvPr/>
        </p:nvGrpSpPr>
        <p:grpSpPr>
          <a:xfrm>
            <a:off x="4769403" y="2033660"/>
            <a:ext cx="197127" cy="224837"/>
            <a:chOff x="2182416" y="3387725"/>
            <a:chExt cx="381000" cy="381000"/>
          </a:xfrm>
          <a:solidFill>
            <a:schemeClr val="bg1"/>
          </a:solidFill>
        </p:grpSpPr>
        <p:sp>
          <p:nvSpPr>
            <p:cNvPr id="14" name="Freeform 220"/>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5" name="Freeform 221"/>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6" name="Freeform 222"/>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grpSp>
        <p:nvGrpSpPr>
          <p:cNvPr id="28" name="グループ化 27"/>
          <p:cNvGrpSpPr/>
          <p:nvPr/>
        </p:nvGrpSpPr>
        <p:grpSpPr>
          <a:xfrm>
            <a:off x="1010636" y="2823978"/>
            <a:ext cx="2124000" cy="1800000"/>
            <a:chOff x="5202574" y="1100013"/>
            <a:chExt cx="2626701" cy="2112963"/>
          </a:xfrm>
        </p:grpSpPr>
        <p:sp>
          <p:nvSpPr>
            <p:cNvPr id="29" name="円/楕円 13"/>
            <p:cNvSpPr/>
            <p:nvPr/>
          </p:nvSpPr>
          <p:spPr bwMode="auto">
            <a:xfrm>
              <a:off x="5202574" y="1100013"/>
              <a:ext cx="2626701" cy="2112963"/>
            </a:xfrm>
            <a:prstGeom prst="ellipse">
              <a:avLst/>
            </a:prstGeom>
            <a:solidFill>
              <a:schemeClr val="tx2">
                <a:lumMod val="60000"/>
                <a:lumOff val="40000"/>
              </a:schemeClr>
            </a:solidFill>
            <a:ln>
              <a:noFill/>
            </a:ln>
            <a:effectLst/>
          </p:spPr>
          <p:txBody>
            <a:bodyPr anchor="ctr"/>
            <a:lstStyle/>
            <a:p>
              <a:pPr algn="ctr">
                <a:defRPr/>
              </a:pPr>
              <a:endParaRPr kumimoji="0" lang="ja-JP" altLang="en-US" b="1" kern="0">
                <a:solidFill>
                  <a:srgbClr val="FFFFFF"/>
                </a:solidFill>
                <a:cs typeface="メイリオ" pitchFamily="50" charset="-128"/>
              </a:endParaRPr>
            </a:p>
          </p:txBody>
        </p:sp>
        <p:pic>
          <p:nvPicPr>
            <p:cNvPr id="30" name="図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7182" y="2072993"/>
              <a:ext cx="577484" cy="647605"/>
            </a:xfrm>
            <a:prstGeom prst="rect">
              <a:avLst/>
            </a:prstGeom>
          </p:spPr>
        </p:pic>
      </p:grpSp>
      <p:sp>
        <p:nvSpPr>
          <p:cNvPr id="31" name="テキスト ボックス 30"/>
          <p:cNvSpPr txBox="1"/>
          <p:nvPr/>
        </p:nvSpPr>
        <p:spPr>
          <a:xfrm>
            <a:off x="1037079" y="3236662"/>
            <a:ext cx="2071111" cy="523220"/>
          </a:xfrm>
          <a:prstGeom prst="rect">
            <a:avLst/>
          </a:prstGeom>
          <a:noFill/>
        </p:spPr>
        <p:txBody>
          <a:bodyPr wrap="square" rtlCol="0">
            <a:spAutoFit/>
          </a:bodyPr>
          <a:lstStyle/>
          <a:p>
            <a:pPr algn="ctr">
              <a:defRPr/>
            </a:pPr>
            <a:r>
              <a:rPr kumimoji="0" lang="en-US" altLang="ja-JP" sz="1400" b="1" kern="0">
                <a:solidFill>
                  <a:srgbClr val="FFFFFF"/>
                </a:solidFill>
                <a:cs typeface="メイリオ" pitchFamily="50" charset="-128"/>
              </a:rPr>
              <a:t>Work </a:t>
            </a:r>
          </a:p>
          <a:p>
            <a:pPr algn="ctr">
              <a:defRPr/>
            </a:pPr>
            <a:r>
              <a:rPr kumimoji="0" lang="en-US" altLang="ja-JP" sz="1400" b="1" kern="0">
                <a:solidFill>
                  <a:srgbClr val="FFFFFF"/>
                </a:solidFill>
                <a:cs typeface="メイリオ" pitchFamily="50" charset="-128"/>
              </a:rPr>
              <a:t>Efficiency</a:t>
            </a:r>
          </a:p>
        </p:txBody>
      </p:sp>
      <p:pic>
        <p:nvPicPr>
          <p:cNvPr id="32" name="図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6013" y="2852062"/>
            <a:ext cx="2948174" cy="564506"/>
          </a:xfrm>
          <a:prstGeom prst="rect">
            <a:avLst/>
          </a:prstGeom>
        </p:spPr>
      </p:pic>
      <p:grpSp>
        <p:nvGrpSpPr>
          <p:cNvPr id="33" name="グループ化 32"/>
          <p:cNvGrpSpPr/>
          <p:nvPr/>
        </p:nvGrpSpPr>
        <p:grpSpPr>
          <a:xfrm>
            <a:off x="6050415" y="2822400"/>
            <a:ext cx="2124000" cy="1800000"/>
            <a:chOff x="5148064" y="3363942"/>
            <a:chExt cx="2737738" cy="1953822"/>
          </a:xfrm>
        </p:grpSpPr>
        <p:sp>
          <p:nvSpPr>
            <p:cNvPr id="34" name="円/楕円 15"/>
            <p:cNvSpPr/>
            <p:nvPr/>
          </p:nvSpPr>
          <p:spPr bwMode="gray">
            <a:xfrm>
              <a:off x="5148064" y="3363942"/>
              <a:ext cx="2737738" cy="1953822"/>
            </a:xfrm>
            <a:prstGeom prst="ellipse">
              <a:avLst/>
            </a:prstGeom>
            <a:solidFill>
              <a:srgbClr val="FF9900"/>
            </a:solidFill>
            <a:ln>
              <a:noFill/>
            </a:ln>
            <a:effectLst/>
          </p:spPr>
          <p:txBody>
            <a:bodyPr anchor="ctr"/>
            <a:lstStyle/>
            <a:p>
              <a:pPr algn="ctr">
                <a:defRPr/>
              </a:pPr>
              <a:r>
                <a:rPr kumimoji="0" lang="en-US" altLang="ja-JP" sz="1400" b="1" kern="0">
                  <a:solidFill>
                    <a:srgbClr val="FFFFFF"/>
                  </a:solidFill>
                  <a:cs typeface="メイリオ" pitchFamily="50" charset="-128"/>
                </a:rPr>
                <a:t>Other</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System</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Cooperation</a:t>
              </a:r>
            </a:p>
            <a:p>
              <a:pPr algn="ctr">
                <a:defRPr/>
              </a:pPr>
              <a:endParaRPr kumimoji="0" lang="en-US" altLang="ja-JP" sz="1400" b="1" kern="0">
                <a:solidFill>
                  <a:srgbClr val="FFFFFF"/>
                </a:solidFill>
                <a:cs typeface="メイリオ" pitchFamily="50" charset="-128"/>
              </a:endParaRPr>
            </a:p>
            <a:p>
              <a:pPr algn="ctr">
                <a:defRPr/>
              </a:pPr>
              <a:endParaRPr kumimoji="0" lang="en-US" altLang="ja-JP" sz="1400" b="1" kern="0">
                <a:solidFill>
                  <a:srgbClr val="FFFFFF"/>
                </a:solidFill>
                <a:cs typeface="メイリオ" pitchFamily="50" charset="-128"/>
              </a:endParaRPr>
            </a:p>
          </p:txBody>
        </p:sp>
        <p:pic>
          <p:nvPicPr>
            <p:cNvPr id="35" name="図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5524" y="4358089"/>
              <a:ext cx="762817" cy="542447"/>
            </a:xfrm>
            <a:prstGeom prst="rect">
              <a:avLst/>
            </a:prstGeom>
          </p:spPr>
        </p:pic>
      </p:grpSp>
      <p:sp>
        <p:nvSpPr>
          <p:cNvPr id="36" name="テキスト ボックス 35"/>
          <p:cNvSpPr txBox="1"/>
          <p:nvPr/>
        </p:nvSpPr>
        <p:spPr>
          <a:xfrm>
            <a:off x="5940152" y="4618800"/>
            <a:ext cx="2632559" cy="369332"/>
          </a:xfrm>
          <a:prstGeom prst="rect">
            <a:avLst/>
          </a:prstGeom>
          <a:noFill/>
        </p:spPr>
        <p:txBody>
          <a:bodyPr wrap="square" rtlCol="0">
            <a:spAutoFit/>
          </a:bodyPr>
          <a:lstStyle/>
          <a:p>
            <a:r>
              <a:rPr lang="ja-JP" altLang="en-US" b="1">
                <a:solidFill>
                  <a:srgbClr val="FF9900"/>
                </a:solidFill>
              </a:rPr>
              <a:t>他システムとの親和性</a:t>
            </a:r>
            <a:endParaRPr kumimoji="1" lang="ja-JP" altLang="en-US" b="1">
              <a:solidFill>
                <a:srgbClr val="FF9900"/>
              </a:solidFill>
            </a:endParaRPr>
          </a:p>
        </p:txBody>
      </p:sp>
      <p:sp>
        <p:nvSpPr>
          <p:cNvPr id="37" name="テキスト ボックス 36"/>
          <p:cNvSpPr txBox="1"/>
          <p:nvPr/>
        </p:nvSpPr>
        <p:spPr>
          <a:xfrm>
            <a:off x="755576" y="4617794"/>
            <a:ext cx="2845595" cy="369332"/>
          </a:xfrm>
          <a:prstGeom prst="rect">
            <a:avLst/>
          </a:prstGeom>
          <a:noFill/>
        </p:spPr>
        <p:txBody>
          <a:bodyPr wrap="square" rtlCol="0">
            <a:spAutoFit/>
          </a:bodyPr>
          <a:lstStyle/>
          <a:p>
            <a:r>
              <a:rPr kumimoji="1" lang="ja-JP" altLang="en-US" b="1">
                <a:solidFill>
                  <a:srgbClr val="49C4FF"/>
                </a:solidFill>
              </a:rPr>
              <a:t>業務効率化</a:t>
            </a:r>
            <a:r>
              <a:rPr kumimoji="1" lang="en-US" altLang="ja-JP" b="1">
                <a:solidFill>
                  <a:srgbClr val="49C4FF"/>
                </a:solidFill>
              </a:rPr>
              <a:t>/</a:t>
            </a:r>
            <a:r>
              <a:rPr kumimoji="1" lang="ja-JP" altLang="en-US" b="1">
                <a:solidFill>
                  <a:srgbClr val="49C4FF"/>
                </a:solidFill>
              </a:rPr>
              <a:t>生産性向上</a:t>
            </a:r>
          </a:p>
        </p:txBody>
      </p:sp>
    </p:spTree>
    <p:extLst>
      <p:ext uri="{BB962C8B-B14F-4D97-AF65-F5344CB8AC3E}">
        <p14:creationId xmlns:p14="http://schemas.microsoft.com/office/powerpoint/2010/main" val="1444187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85966" y="3195542"/>
            <a:ext cx="8582738" cy="1670867"/>
          </a:xfrm>
          <a:prstGeom prst="rect">
            <a:avLst/>
          </a:prstGeom>
          <a:solidFill>
            <a:sysClr val="window" lastClr="FFFFFF">
              <a:lumMod val="9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3" name="タイトル 2"/>
          <p:cNvSpPr>
            <a:spLocks noGrp="1"/>
          </p:cNvSpPr>
          <p:nvPr>
            <p:ph type="title"/>
          </p:nvPr>
        </p:nvSpPr>
        <p:spPr/>
        <p:txBody>
          <a:bodyPr/>
          <a:lstStyle/>
          <a:p>
            <a:r>
              <a:rPr lang="ja-JP" altLang="en-US"/>
              <a:t>会計</a:t>
            </a:r>
            <a:r>
              <a:rPr lang="en-US" altLang="ja-JP"/>
              <a:t>/</a:t>
            </a:r>
            <a:r>
              <a:rPr lang="ja-JP" altLang="en-US"/>
              <a:t>人事業務に特化（ラインナップ）</a:t>
            </a:r>
            <a:endParaRPr kumimoji="1" lang="ja-JP" altLang="en-US"/>
          </a:p>
        </p:txBody>
      </p:sp>
      <p:sp>
        <p:nvSpPr>
          <p:cNvPr id="4" name="フッター プレースホルダー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6" name="正方形/長方形 5"/>
          <p:cNvSpPr/>
          <p:nvPr/>
        </p:nvSpPr>
        <p:spPr>
          <a:xfrm>
            <a:off x="4941129" y="925102"/>
            <a:ext cx="3843339" cy="2114699"/>
          </a:xfrm>
          <a:prstGeom prst="rect">
            <a:avLst/>
          </a:prstGeom>
          <a:solidFill>
            <a:srgbClr val="EE5500">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a:ea typeface="メイリオ"/>
                <a:cs typeface="+mn-cs"/>
              </a:rPr>
              <a:t>　　</a:t>
            </a:r>
          </a:p>
        </p:txBody>
      </p:sp>
      <p:sp>
        <p:nvSpPr>
          <p:cNvPr id="7" name="正方形/長方形 6"/>
          <p:cNvSpPr/>
          <p:nvPr/>
        </p:nvSpPr>
        <p:spPr>
          <a:xfrm>
            <a:off x="201262" y="915566"/>
            <a:ext cx="4659239" cy="2124236"/>
          </a:xfrm>
          <a:prstGeom prst="rect">
            <a:avLst/>
          </a:prstGeom>
          <a:solidFill>
            <a:srgbClr val="008CCF">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0072" y="2393903"/>
            <a:ext cx="171893" cy="196334"/>
          </a:xfrm>
          <a:prstGeom prst="rect">
            <a:avLst/>
          </a:prstGeom>
        </p:spPr>
      </p:pic>
      <p:sp>
        <p:nvSpPr>
          <p:cNvPr id="9" name="角丸四角形 8"/>
          <p:cNvSpPr/>
          <p:nvPr/>
        </p:nvSpPr>
        <p:spPr>
          <a:xfrm>
            <a:off x="275262" y="1446971"/>
            <a:ext cx="1795370" cy="1538636"/>
          </a:xfrm>
          <a:prstGeom prst="roundRect">
            <a:avLst>
              <a:gd name="adj" fmla="val 7909"/>
            </a:avLst>
          </a:prstGeom>
          <a:solidFill>
            <a:srgbClr val="00B7EE"/>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 name="角丸四角形 9"/>
          <p:cNvSpPr/>
          <p:nvPr/>
        </p:nvSpPr>
        <p:spPr>
          <a:xfrm>
            <a:off x="2141098" y="1446970"/>
            <a:ext cx="1300056" cy="1538636"/>
          </a:xfrm>
          <a:prstGeom prst="roundRect">
            <a:avLst>
              <a:gd name="adj" fmla="val 7909"/>
            </a:avLst>
          </a:prstGeom>
          <a:solidFill>
            <a:srgbClr val="00B7EE"/>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11" name="角丸四角形 10"/>
          <p:cNvSpPr/>
          <p:nvPr/>
        </p:nvSpPr>
        <p:spPr>
          <a:xfrm>
            <a:off x="5047307" y="1435003"/>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14" name="角丸四角形 13"/>
          <p:cNvSpPr/>
          <p:nvPr/>
        </p:nvSpPr>
        <p:spPr>
          <a:xfrm>
            <a:off x="3522751" y="1439367"/>
            <a:ext cx="1237843" cy="1544039"/>
          </a:xfrm>
          <a:prstGeom prst="roundRect">
            <a:avLst>
              <a:gd name="adj" fmla="val 7909"/>
            </a:avLst>
          </a:prstGeom>
          <a:solidFill>
            <a:srgbClr val="00B7EE"/>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15" name="Freeform 75"/>
          <p:cNvSpPr>
            <a:spLocks noEditPoints="1"/>
          </p:cNvSpPr>
          <p:nvPr/>
        </p:nvSpPr>
        <p:spPr bwMode="auto">
          <a:xfrm>
            <a:off x="1208906" y="1024320"/>
            <a:ext cx="276938" cy="241951"/>
          </a:xfrm>
          <a:custGeom>
            <a:avLst/>
            <a:gdLst>
              <a:gd name="T0" fmla="*/ 625 w 813"/>
              <a:gd name="T1" fmla="*/ 466 h 756"/>
              <a:gd name="T2" fmla="*/ 524 w 813"/>
              <a:gd name="T3" fmla="*/ 528 h 756"/>
              <a:gd name="T4" fmla="*/ 545 w 813"/>
              <a:gd name="T5" fmla="*/ 551 h 756"/>
              <a:gd name="T6" fmla="*/ 544 w 813"/>
              <a:gd name="T7" fmla="*/ 574 h 756"/>
              <a:gd name="T8" fmla="*/ 524 w 813"/>
              <a:gd name="T9" fmla="*/ 597 h 756"/>
              <a:gd name="T10" fmla="*/ 626 w 813"/>
              <a:gd name="T11" fmla="*/ 660 h 756"/>
              <a:gd name="T12" fmla="*/ 668 w 813"/>
              <a:gd name="T13" fmla="*/ 605 h 756"/>
              <a:gd name="T14" fmla="*/ 583 w 813"/>
              <a:gd name="T15" fmla="*/ 597 h 756"/>
              <a:gd name="T16" fmla="*/ 641 w 813"/>
              <a:gd name="T17" fmla="*/ 574 h 756"/>
              <a:gd name="T18" fmla="*/ 578 w 813"/>
              <a:gd name="T19" fmla="*/ 563 h 756"/>
              <a:gd name="T20" fmla="*/ 641 w 813"/>
              <a:gd name="T21" fmla="*/ 551 h 756"/>
              <a:gd name="T22" fmla="*/ 583 w 813"/>
              <a:gd name="T23" fmla="*/ 528 h 756"/>
              <a:gd name="T24" fmla="*/ 666 w 813"/>
              <a:gd name="T25" fmla="*/ 520 h 756"/>
              <a:gd name="T26" fmla="*/ 771 w 813"/>
              <a:gd name="T27" fmla="*/ 564 h 756"/>
              <a:gd name="T28" fmla="*/ 471 w 813"/>
              <a:gd name="T29" fmla="*/ 564 h 756"/>
              <a:gd name="T30" fmla="*/ 771 w 813"/>
              <a:gd name="T31" fmla="*/ 564 h 756"/>
              <a:gd name="T32" fmla="*/ 458 w 813"/>
              <a:gd name="T33" fmla="*/ 564 h 756"/>
              <a:gd name="T34" fmla="*/ 784 w 813"/>
              <a:gd name="T35" fmla="*/ 564 h 756"/>
              <a:gd name="T36" fmla="*/ 621 w 813"/>
              <a:gd name="T37" fmla="*/ 372 h 756"/>
              <a:gd name="T38" fmla="*/ 621 w 813"/>
              <a:gd name="T39" fmla="*/ 756 h 756"/>
              <a:gd name="T40" fmla="*/ 621 w 813"/>
              <a:gd name="T41" fmla="*/ 372 h 756"/>
              <a:gd name="T42" fmla="*/ 202 w 813"/>
              <a:gd name="T43" fmla="*/ 624 h 756"/>
              <a:gd name="T44" fmla="*/ 228 w 813"/>
              <a:gd name="T45" fmla="*/ 601 h 756"/>
              <a:gd name="T46" fmla="*/ 182 w 813"/>
              <a:gd name="T47" fmla="*/ 541 h 756"/>
              <a:gd name="T48" fmla="*/ 157 w 813"/>
              <a:gd name="T49" fmla="*/ 516 h 756"/>
              <a:gd name="T50" fmla="*/ 182 w 813"/>
              <a:gd name="T51" fmla="*/ 541 h 756"/>
              <a:gd name="T52" fmla="*/ 203 w 813"/>
              <a:gd name="T53" fmla="*/ 469 h 756"/>
              <a:gd name="T54" fmla="*/ 181 w 813"/>
              <a:gd name="T55" fmla="*/ 453 h 756"/>
              <a:gd name="T56" fmla="*/ 126 w 813"/>
              <a:gd name="T57" fmla="*/ 518 h 756"/>
              <a:gd name="T58" fmla="*/ 182 w 813"/>
              <a:gd name="T59" fmla="*/ 572 h 756"/>
              <a:gd name="T60" fmla="*/ 136 w 813"/>
              <a:gd name="T61" fmla="*/ 600 h 756"/>
              <a:gd name="T62" fmla="*/ 181 w 813"/>
              <a:gd name="T63" fmla="*/ 650 h 756"/>
              <a:gd name="T64" fmla="*/ 203 w 813"/>
              <a:gd name="T65" fmla="*/ 675 h 756"/>
              <a:gd name="T66" fmla="*/ 259 w 813"/>
              <a:gd name="T67" fmla="*/ 600 h 756"/>
              <a:gd name="T68" fmla="*/ 202 w 813"/>
              <a:gd name="T69" fmla="*/ 546 h 756"/>
              <a:gd name="T70" fmla="*/ 238 w 813"/>
              <a:gd name="T71" fmla="*/ 513 h 756"/>
              <a:gd name="T72" fmla="*/ 342 w 813"/>
              <a:gd name="T73" fmla="*/ 564 h 756"/>
              <a:gd name="T74" fmla="*/ 43 w 813"/>
              <a:gd name="T75" fmla="*/ 564 h 756"/>
              <a:gd name="T76" fmla="*/ 342 w 813"/>
              <a:gd name="T77" fmla="*/ 564 h 756"/>
              <a:gd name="T78" fmla="*/ 29 w 813"/>
              <a:gd name="T79" fmla="*/ 564 h 756"/>
              <a:gd name="T80" fmla="*/ 355 w 813"/>
              <a:gd name="T81" fmla="*/ 564 h 756"/>
              <a:gd name="T82" fmla="*/ 192 w 813"/>
              <a:gd name="T83" fmla="*/ 372 h 756"/>
              <a:gd name="T84" fmla="*/ 192 w 813"/>
              <a:gd name="T85" fmla="*/ 756 h 756"/>
              <a:gd name="T86" fmla="*/ 192 w 813"/>
              <a:gd name="T87" fmla="*/ 372 h 756"/>
              <a:gd name="T88" fmla="*/ 381 w 813"/>
              <a:gd name="T89" fmla="*/ 198 h 756"/>
              <a:gd name="T90" fmla="*/ 358 w 813"/>
              <a:gd name="T91" fmla="*/ 105 h 756"/>
              <a:gd name="T92" fmla="*/ 456 w 813"/>
              <a:gd name="T93" fmla="*/ 105 h 756"/>
              <a:gd name="T94" fmla="*/ 431 w 813"/>
              <a:gd name="T95" fmla="*/ 198 h 756"/>
              <a:gd name="T96" fmla="*/ 474 w 813"/>
              <a:gd name="T97" fmla="*/ 222 h 756"/>
              <a:gd name="T98" fmla="*/ 422 w 813"/>
              <a:gd name="T99" fmla="*/ 242 h 756"/>
              <a:gd name="T100" fmla="*/ 474 w 813"/>
              <a:gd name="T101" fmla="*/ 266 h 756"/>
              <a:gd name="T102" fmla="*/ 422 w 813"/>
              <a:gd name="T103" fmla="*/ 293 h 756"/>
              <a:gd name="T104" fmla="*/ 390 w 813"/>
              <a:gd name="T105" fmla="*/ 266 h 756"/>
              <a:gd name="T106" fmla="*/ 339 w 813"/>
              <a:gd name="T107" fmla="*/ 242 h 756"/>
              <a:gd name="T108" fmla="*/ 390 w 813"/>
              <a:gd name="T109" fmla="*/ 222 h 756"/>
              <a:gd name="T110" fmla="*/ 339 w 813"/>
              <a:gd name="T111" fmla="*/ 198 h 756"/>
              <a:gd name="T112" fmla="*/ 257 w 813"/>
              <a:gd name="T113" fmla="*/ 192 h 756"/>
              <a:gd name="T114" fmla="*/ 556 w 813"/>
              <a:gd name="T115" fmla="*/ 192 h 756"/>
              <a:gd name="T116" fmla="*/ 407 w 813"/>
              <a:gd name="T117" fmla="*/ 356 h 756"/>
              <a:gd name="T118" fmla="*/ 407 w 813"/>
              <a:gd name="T119" fmla="*/ 29 h 756"/>
              <a:gd name="T120" fmla="*/ 407 w 813"/>
              <a:gd name="T121" fmla="*/ 356 h 756"/>
              <a:gd name="T122" fmla="*/ 214 w 813"/>
              <a:gd name="T123" fmla="*/ 192 h 756"/>
              <a:gd name="T124" fmla="*/ 599 w 813"/>
              <a:gd name="T125" fmla="*/ 192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3" h="756">
                <a:moveTo>
                  <a:pt x="691" y="501"/>
                </a:moveTo>
                <a:cubicBezTo>
                  <a:pt x="677" y="481"/>
                  <a:pt x="658" y="466"/>
                  <a:pt x="625" y="466"/>
                </a:cubicBezTo>
                <a:cubicBezTo>
                  <a:pt x="587" y="466"/>
                  <a:pt x="560" y="492"/>
                  <a:pt x="549" y="528"/>
                </a:cubicBezTo>
                <a:cubicBezTo>
                  <a:pt x="524" y="528"/>
                  <a:pt x="524" y="528"/>
                  <a:pt x="524" y="528"/>
                </a:cubicBezTo>
                <a:cubicBezTo>
                  <a:pt x="524" y="551"/>
                  <a:pt x="524" y="551"/>
                  <a:pt x="524" y="551"/>
                </a:cubicBezTo>
                <a:cubicBezTo>
                  <a:pt x="545" y="551"/>
                  <a:pt x="545" y="551"/>
                  <a:pt x="545" y="551"/>
                </a:cubicBezTo>
                <a:cubicBezTo>
                  <a:pt x="544" y="555"/>
                  <a:pt x="544" y="559"/>
                  <a:pt x="544" y="563"/>
                </a:cubicBezTo>
                <a:cubicBezTo>
                  <a:pt x="544" y="567"/>
                  <a:pt x="544" y="570"/>
                  <a:pt x="544" y="574"/>
                </a:cubicBezTo>
                <a:cubicBezTo>
                  <a:pt x="524" y="574"/>
                  <a:pt x="524" y="574"/>
                  <a:pt x="524" y="574"/>
                </a:cubicBezTo>
                <a:cubicBezTo>
                  <a:pt x="524" y="597"/>
                  <a:pt x="524" y="597"/>
                  <a:pt x="524" y="597"/>
                </a:cubicBezTo>
                <a:cubicBezTo>
                  <a:pt x="548" y="597"/>
                  <a:pt x="548" y="597"/>
                  <a:pt x="548" y="597"/>
                </a:cubicBezTo>
                <a:cubicBezTo>
                  <a:pt x="559" y="635"/>
                  <a:pt x="587" y="660"/>
                  <a:pt x="626" y="660"/>
                </a:cubicBezTo>
                <a:cubicBezTo>
                  <a:pt x="657" y="660"/>
                  <a:pt x="676" y="645"/>
                  <a:pt x="692" y="622"/>
                </a:cubicBezTo>
                <a:cubicBezTo>
                  <a:pt x="668" y="605"/>
                  <a:pt x="668" y="605"/>
                  <a:pt x="668" y="605"/>
                </a:cubicBezTo>
                <a:cubicBezTo>
                  <a:pt x="656" y="621"/>
                  <a:pt x="645" y="631"/>
                  <a:pt x="627" y="631"/>
                </a:cubicBezTo>
                <a:cubicBezTo>
                  <a:pt x="606" y="631"/>
                  <a:pt x="590" y="618"/>
                  <a:pt x="583" y="597"/>
                </a:cubicBezTo>
                <a:cubicBezTo>
                  <a:pt x="641" y="597"/>
                  <a:pt x="641" y="597"/>
                  <a:pt x="641" y="597"/>
                </a:cubicBezTo>
                <a:cubicBezTo>
                  <a:pt x="641" y="574"/>
                  <a:pt x="641" y="574"/>
                  <a:pt x="641" y="574"/>
                </a:cubicBezTo>
                <a:cubicBezTo>
                  <a:pt x="578" y="574"/>
                  <a:pt x="578" y="574"/>
                  <a:pt x="578" y="574"/>
                </a:cubicBezTo>
                <a:cubicBezTo>
                  <a:pt x="578" y="570"/>
                  <a:pt x="578" y="566"/>
                  <a:pt x="578" y="563"/>
                </a:cubicBezTo>
                <a:cubicBezTo>
                  <a:pt x="578" y="559"/>
                  <a:pt x="578" y="555"/>
                  <a:pt x="578" y="551"/>
                </a:cubicBezTo>
                <a:cubicBezTo>
                  <a:pt x="641" y="551"/>
                  <a:pt x="641" y="551"/>
                  <a:pt x="641" y="551"/>
                </a:cubicBezTo>
                <a:cubicBezTo>
                  <a:pt x="641" y="528"/>
                  <a:pt x="641" y="528"/>
                  <a:pt x="641" y="528"/>
                </a:cubicBezTo>
                <a:cubicBezTo>
                  <a:pt x="583" y="528"/>
                  <a:pt x="583" y="528"/>
                  <a:pt x="583" y="528"/>
                </a:cubicBezTo>
                <a:cubicBezTo>
                  <a:pt x="591" y="508"/>
                  <a:pt x="606" y="495"/>
                  <a:pt x="625" y="495"/>
                </a:cubicBezTo>
                <a:cubicBezTo>
                  <a:pt x="643" y="495"/>
                  <a:pt x="654" y="504"/>
                  <a:pt x="666" y="520"/>
                </a:cubicBezTo>
                <a:lnTo>
                  <a:pt x="691" y="501"/>
                </a:lnTo>
                <a:close/>
                <a:moveTo>
                  <a:pt x="771" y="564"/>
                </a:moveTo>
                <a:cubicBezTo>
                  <a:pt x="771" y="646"/>
                  <a:pt x="704" y="713"/>
                  <a:pt x="621" y="713"/>
                </a:cubicBezTo>
                <a:cubicBezTo>
                  <a:pt x="539" y="713"/>
                  <a:pt x="471" y="646"/>
                  <a:pt x="471" y="564"/>
                </a:cubicBezTo>
                <a:cubicBezTo>
                  <a:pt x="471" y="481"/>
                  <a:pt x="539" y="414"/>
                  <a:pt x="621" y="414"/>
                </a:cubicBezTo>
                <a:cubicBezTo>
                  <a:pt x="704" y="414"/>
                  <a:pt x="771" y="481"/>
                  <a:pt x="771" y="564"/>
                </a:cubicBezTo>
                <a:moveTo>
                  <a:pt x="621" y="727"/>
                </a:moveTo>
                <a:cubicBezTo>
                  <a:pt x="531" y="727"/>
                  <a:pt x="458" y="654"/>
                  <a:pt x="458" y="564"/>
                </a:cubicBezTo>
                <a:cubicBezTo>
                  <a:pt x="458" y="474"/>
                  <a:pt x="531" y="400"/>
                  <a:pt x="621" y="400"/>
                </a:cubicBezTo>
                <a:cubicBezTo>
                  <a:pt x="711" y="400"/>
                  <a:pt x="784" y="474"/>
                  <a:pt x="784" y="564"/>
                </a:cubicBezTo>
                <a:cubicBezTo>
                  <a:pt x="784" y="654"/>
                  <a:pt x="711" y="727"/>
                  <a:pt x="621" y="727"/>
                </a:cubicBezTo>
                <a:moveTo>
                  <a:pt x="621" y="372"/>
                </a:moveTo>
                <a:cubicBezTo>
                  <a:pt x="515" y="372"/>
                  <a:pt x="429" y="458"/>
                  <a:pt x="429" y="564"/>
                </a:cubicBezTo>
                <a:cubicBezTo>
                  <a:pt x="429" y="670"/>
                  <a:pt x="515" y="756"/>
                  <a:pt x="621" y="756"/>
                </a:cubicBezTo>
                <a:cubicBezTo>
                  <a:pt x="727" y="756"/>
                  <a:pt x="813" y="670"/>
                  <a:pt x="813" y="564"/>
                </a:cubicBezTo>
                <a:cubicBezTo>
                  <a:pt x="813" y="458"/>
                  <a:pt x="727" y="372"/>
                  <a:pt x="621" y="372"/>
                </a:cubicBezTo>
                <a:moveTo>
                  <a:pt x="202" y="577"/>
                </a:moveTo>
                <a:cubicBezTo>
                  <a:pt x="202" y="624"/>
                  <a:pt x="202" y="624"/>
                  <a:pt x="202" y="624"/>
                </a:cubicBezTo>
                <a:cubicBezTo>
                  <a:pt x="219" y="622"/>
                  <a:pt x="228" y="614"/>
                  <a:pt x="228" y="602"/>
                </a:cubicBezTo>
                <a:cubicBezTo>
                  <a:pt x="228" y="601"/>
                  <a:pt x="228" y="601"/>
                  <a:pt x="228" y="601"/>
                </a:cubicBezTo>
                <a:cubicBezTo>
                  <a:pt x="228" y="590"/>
                  <a:pt x="222" y="583"/>
                  <a:pt x="202" y="577"/>
                </a:cubicBezTo>
                <a:moveTo>
                  <a:pt x="182" y="541"/>
                </a:moveTo>
                <a:cubicBezTo>
                  <a:pt x="182" y="495"/>
                  <a:pt x="182" y="495"/>
                  <a:pt x="182" y="495"/>
                </a:cubicBezTo>
                <a:cubicBezTo>
                  <a:pt x="165" y="496"/>
                  <a:pt x="157" y="505"/>
                  <a:pt x="157" y="516"/>
                </a:cubicBezTo>
                <a:cubicBezTo>
                  <a:pt x="157" y="516"/>
                  <a:pt x="157" y="516"/>
                  <a:pt x="157" y="516"/>
                </a:cubicBezTo>
                <a:cubicBezTo>
                  <a:pt x="157" y="527"/>
                  <a:pt x="162" y="534"/>
                  <a:pt x="182" y="541"/>
                </a:cubicBezTo>
                <a:moveTo>
                  <a:pt x="252" y="489"/>
                </a:moveTo>
                <a:cubicBezTo>
                  <a:pt x="238" y="478"/>
                  <a:pt x="222" y="471"/>
                  <a:pt x="203" y="469"/>
                </a:cubicBezTo>
                <a:cubicBezTo>
                  <a:pt x="203" y="453"/>
                  <a:pt x="203" y="453"/>
                  <a:pt x="203" y="453"/>
                </a:cubicBezTo>
                <a:cubicBezTo>
                  <a:pt x="181" y="453"/>
                  <a:pt x="181" y="453"/>
                  <a:pt x="181" y="453"/>
                </a:cubicBezTo>
                <a:cubicBezTo>
                  <a:pt x="181" y="468"/>
                  <a:pt x="181" y="468"/>
                  <a:pt x="181" y="468"/>
                </a:cubicBezTo>
                <a:cubicBezTo>
                  <a:pt x="148" y="471"/>
                  <a:pt x="126" y="490"/>
                  <a:pt x="126" y="518"/>
                </a:cubicBezTo>
                <a:cubicBezTo>
                  <a:pt x="126" y="518"/>
                  <a:pt x="126" y="518"/>
                  <a:pt x="126" y="518"/>
                </a:cubicBezTo>
                <a:cubicBezTo>
                  <a:pt x="126" y="548"/>
                  <a:pt x="144" y="562"/>
                  <a:pt x="182" y="572"/>
                </a:cubicBezTo>
                <a:cubicBezTo>
                  <a:pt x="182" y="623"/>
                  <a:pt x="182" y="623"/>
                  <a:pt x="182" y="623"/>
                </a:cubicBezTo>
                <a:cubicBezTo>
                  <a:pt x="165" y="620"/>
                  <a:pt x="151" y="612"/>
                  <a:pt x="136" y="600"/>
                </a:cubicBezTo>
                <a:cubicBezTo>
                  <a:pt x="120" y="624"/>
                  <a:pt x="120" y="624"/>
                  <a:pt x="120" y="624"/>
                </a:cubicBezTo>
                <a:cubicBezTo>
                  <a:pt x="137" y="638"/>
                  <a:pt x="158" y="647"/>
                  <a:pt x="181" y="650"/>
                </a:cubicBezTo>
                <a:cubicBezTo>
                  <a:pt x="181" y="675"/>
                  <a:pt x="181" y="675"/>
                  <a:pt x="181" y="675"/>
                </a:cubicBezTo>
                <a:cubicBezTo>
                  <a:pt x="203" y="675"/>
                  <a:pt x="203" y="675"/>
                  <a:pt x="203" y="675"/>
                </a:cubicBezTo>
                <a:cubicBezTo>
                  <a:pt x="203" y="650"/>
                  <a:pt x="203" y="650"/>
                  <a:pt x="203" y="650"/>
                </a:cubicBezTo>
                <a:cubicBezTo>
                  <a:pt x="236" y="647"/>
                  <a:pt x="259" y="628"/>
                  <a:pt x="259" y="600"/>
                </a:cubicBezTo>
                <a:cubicBezTo>
                  <a:pt x="259" y="599"/>
                  <a:pt x="259" y="599"/>
                  <a:pt x="259" y="599"/>
                </a:cubicBezTo>
                <a:cubicBezTo>
                  <a:pt x="259" y="571"/>
                  <a:pt x="242" y="556"/>
                  <a:pt x="202" y="546"/>
                </a:cubicBezTo>
                <a:cubicBezTo>
                  <a:pt x="202" y="496"/>
                  <a:pt x="202" y="496"/>
                  <a:pt x="202" y="496"/>
                </a:cubicBezTo>
                <a:cubicBezTo>
                  <a:pt x="214" y="499"/>
                  <a:pt x="226" y="505"/>
                  <a:pt x="238" y="513"/>
                </a:cubicBezTo>
                <a:lnTo>
                  <a:pt x="252" y="489"/>
                </a:lnTo>
                <a:close/>
                <a:moveTo>
                  <a:pt x="342" y="564"/>
                </a:moveTo>
                <a:cubicBezTo>
                  <a:pt x="342" y="646"/>
                  <a:pt x="275" y="713"/>
                  <a:pt x="192" y="713"/>
                </a:cubicBezTo>
                <a:cubicBezTo>
                  <a:pt x="110" y="713"/>
                  <a:pt x="43" y="646"/>
                  <a:pt x="43" y="564"/>
                </a:cubicBezTo>
                <a:cubicBezTo>
                  <a:pt x="43" y="481"/>
                  <a:pt x="110" y="414"/>
                  <a:pt x="192" y="414"/>
                </a:cubicBezTo>
                <a:cubicBezTo>
                  <a:pt x="275" y="414"/>
                  <a:pt x="342" y="481"/>
                  <a:pt x="342" y="564"/>
                </a:cubicBezTo>
                <a:moveTo>
                  <a:pt x="192" y="727"/>
                </a:moveTo>
                <a:cubicBezTo>
                  <a:pt x="102" y="727"/>
                  <a:pt x="29" y="654"/>
                  <a:pt x="29" y="564"/>
                </a:cubicBezTo>
                <a:cubicBezTo>
                  <a:pt x="29" y="474"/>
                  <a:pt x="102" y="400"/>
                  <a:pt x="192" y="400"/>
                </a:cubicBezTo>
                <a:cubicBezTo>
                  <a:pt x="282" y="400"/>
                  <a:pt x="355" y="474"/>
                  <a:pt x="355" y="564"/>
                </a:cubicBezTo>
                <a:cubicBezTo>
                  <a:pt x="355" y="654"/>
                  <a:pt x="282" y="727"/>
                  <a:pt x="192" y="727"/>
                </a:cubicBezTo>
                <a:moveTo>
                  <a:pt x="192" y="372"/>
                </a:moveTo>
                <a:cubicBezTo>
                  <a:pt x="86" y="372"/>
                  <a:pt x="0" y="458"/>
                  <a:pt x="0" y="564"/>
                </a:cubicBezTo>
                <a:cubicBezTo>
                  <a:pt x="0" y="670"/>
                  <a:pt x="86" y="756"/>
                  <a:pt x="192" y="756"/>
                </a:cubicBezTo>
                <a:cubicBezTo>
                  <a:pt x="298" y="756"/>
                  <a:pt x="384" y="670"/>
                  <a:pt x="384" y="564"/>
                </a:cubicBezTo>
                <a:cubicBezTo>
                  <a:pt x="384" y="458"/>
                  <a:pt x="298" y="372"/>
                  <a:pt x="192" y="372"/>
                </a:cubicBezTo>
                <a:moveTo>
                  <a:pt x="339" y="198"/>
                </a:moveTo>
                <a:cubicBezTo>
                  <a:pt x="381" y="198"/>
                  <a:pt x="381" y="198"/>
                  <a:pt x="381" y="198"/>
                </a:cubicBezTo>
                <a:cubicBezTo>
                  <a:pt x="319" y="105"/>
                  <a:pt x="319" y="105"/>
                  <a:pt x="319" y="105"/>
                </a:cubicBezTo>
                <a:cubicBezTo>
                  <a:pt x="358" y="105"/>
                  <a:pt x="358" y="105"/>
                  <a:pt x="358" y="105"/>
                </a:cubicBezTo>
                <a:cubicBezTo>
                  <a:pt x="407" y="184"/>
                  <a:pt x="407" y="184"/>
                  <a:pt x="407" y="184"/>
                </a:cubicBezTo>
                <a:cubicBezTo>
                  <a:pt x="456" y="105"/>
                  <a:pt x="456" y="105"/>
                  <a:pt x="456" y="105"/>
                </a:cubicBezTo>
                <a:cubicBezTo>
                  <a:pt x="493" y="105"/>
                  <a:pt x="493" y="105"/>
                  <a:pt x="493" y="105"/>
                </a:cubicBezTo>
                <a:cubicBezTo>
                  <a:pt x="431" y="198"/>
                  <a:pt x="431" y="198"/>
                  <a:pt x="431" y="198"/>
                </a:cubicBezTo>
                <a:cubicBezTo>
                  <a:pt x="474" y="198"/>
                  <a:pt x="474" y="198"/>
                  <a:pt x="474" y="198"/>
                </a:cubicBezTo>
                <a:cubicBezTo>
                  <a:pt x="474" y="222"/>
                  <a:pt x="474" y="222"/>
                  <a:pt x="474" y="222"/>
                </a:cubicBezTo>
                <a:cubicBezTo>
                  <a:pt x="422" y="222"/>
                  <a:pt x="422" y="222"/>
                  <a:pt x="422" y="222"/>
                </a:cubicBezTo>
                <a:cubicBezTo>
                  <a:pt x="422" y="242"/>
                  <a:pt x="422" y="242"/>
                  <a:pt x="422" y="242"/>
                </a:cubicBezTo>
                <a:cubicBezTo>
                  <a:pt x="474" y="242"/>
                  <a:pt x="474" y="242"/>
                  <a:pt x="474" y="242"/>
                </a:cubicBezTo>
                <a:cubicBezTo>
                  <a:pt x="474" y="266"/>
                  <a:pt x="474" y="266"/>
                  <a:pt x="474" y="266"/>
                </a:cubicBezTo>
                <a:cubicBezTo>
                  <a:pt x="422" y="266"/>
                  <a:pt x="422" y="266"/>
                  <a:pt x="422" y="266"/>
                </a:cubicBezTo>
                <a:cubicBezTo>
                  <a:pt x="422" y="293"/>
                  <a:pt x="422" y="293"/>
                  <a:pt x="422" y="293"/>
                </a:cubicBezTo>
                <a:cubicBezTo>
                  <a:pt x="390" y="293"/>
                  <a:pt x="390" y="293"/>
                  <a:pt x="390" y="293"/>
                </a:cubicBezTo>
                <a:cubicBezTo>
                  <a:pt x="390" y="266"/>
                  <a:pt x="390" y="266"/>
                  <a:pt x="390" y="266"/>
                </a:cubicBezTo>
                <a:cubicBezTo>
                  <a:pt x="339" y="266"/>
                  <a:pt x="339" y="266"/>
                  <a:pt x="339" y="266"/>
                </a:cubicBezTo>
                <a:cubicBezTo>
                  <a:pt x="339" y="242"/>
                  <a:pt x="339" y="242"/>
                  <a:pt x="339" y="242"/>
                </a:cubicBezTo>
                <a:cubicBezTo>
                  <a:pt x="390" y="242"/>
                  <a:pt x="390" y="242"/>
                  <a:pt x="390" y="242"/>
                </a:cubicBezTo>
                <a:cubicBezTo>
                  <a:pt x="390" y="222"/>
                  <a:pt x="390" y="222"/>
                  <a:pt x="390" y="222"/>
                </a:cubicBezTo>
                <a:cubicBezTo>
                  <a:pt x="339" y="222"/>
                  <a:pt x="339" y="222"/>
                  <a:pt x="339" y="222"/>
                </a:cubicBezTo>
                <a:lnTo>
                  <a:pt x="339" y="198"/>
                </a:lnTo>
                <a:close/>
                <a:moveTo>
                  <a:pt x="407" y="43"/>
                </a:moveTo>
                <a:cubicBezTo>
                  <a:pt x="324" y="43"/>
                  <a:pt x="257" y="110"/>
                  <a:pt x="257" y="192"/>
                </a:cubicBezTo>
                <a:cubicBezTo>
                  <a:pt x="257" y="275"/>
                  <a:pt x="324" y="342"/>
                  <a:pt x="407" y="342"/>
                </a:cubicBezTo>
                <a:cubicBezTo>
                  <a:pt x="489" y="342"/>
                  <a:pt x="556" y="275"/>
                  <a:pt x="556" y="192"/>
                </a:cubicBezTo>
                <a:cubicBezTo>
                  <a:pt x="556" y="110"/>
                  <a:pt x="489" y="43"/>
                  <a:pt x="407" y="43"/>
                </a:cubicBezTo>
                <a:moveTo>
                  <a:pt x="407" y="356"/>
                </a:moveTo>
                <a:cubicBezTo>
                  <a:pt x="316" y="356"/>
                  <a:pt x="243" y="282"/>
                  <a:pt x="243" y="192"/>
                </a:cubicBezTo>
                <a:cubicBezTo>
                  <a:pt x="243" y="102"/>
                  <a:pt x="316" y="29"/>
                  <a:pt x="407" y="29"/>
                </a:cubicBezTo>
                <a:cubicBezTo>
                  <a:pt x="497" y="29"/>
                  <a:pt x="570" y="102"/>
                  <a:pt x="570" y="192"/>
                </a:cubicBezTo>
                <a:cubicBezTo>
                  <a:pt x="570" y="282"/>
                  <a:pt x="497" y="356"/>
                  <a:pt x="407" y="356"/>
                </a:cubicBezTo>
                <a:moveTo>
                  <a:pt x="407" y="0"/>
                </a:moveTo>
                <a:cubicBezTo>
                  <a:pt x="300" y="0"/>
                  <a:pt x="214" y="86"/>
                  <a:pt x="214" y="192"/>
                </a:cubicBezTo>
                <a:cubicBezTo>
                  <a:pt x="214" y="299"/>
                  <a:pt x="300" y="385"/>
                  <a:pt x="407" y="385"/>
                </a:cubicBezTo>
                <a:cubicBezTo>
                  <a:pt x="513" y="385"/>
                  <a:pt x="599" y="299"/>
                  <a:pt x="599" y="192"/>
                </a:cubicBezTo>
                <a:cubicBezTo>
                  <a:pt x="599" y="86"/>
                  <a:pt x="513" y="0"/>
                  <a:pt x="407" y="0"/>
                </a:cubicBezTo>
              </a:path>
            </a:pathLst>
          </a:custGeom>
          <a:solidFill>
            <a:srgbClr val="008CCF">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6" name="Freeform 64"/>
          <p:cNvSpPr>
            <a:spLocks noEditPoints="1"/>
          </p:cNvSpPr>
          <p:nvPr/>
        </p:nvSpPr>
        <p:spPr bwMode="auto">
          <a:xfrm>
            <a:off x="1048345" y="2433576"/>
            <a:ext cx="287338" cy="395288"/>
          </a:xfrm>
          <a:custGeom>
            <a:avLst/>
            <a:gdLst>
              <a:gd name="T0" fmla="*/ 605 w 605"/>
              <a:gd name="T1" fmla="*/ 832 h 832"/>
              <a:gd name="T2" fmla="*/ 76 w 605"/>
              <a:gd name="T3" fmla="*/ 76 h 832"/>
              <a:gd name="T4" fmla="*/ 280 w 605"/>
              <a:gd name="T5" fmla="*/ 308 h 832"/>
              <a:gd name="T6" fmla="*/ 529 w 605"/>
              <a:gd name="T7" fmla="*/ 308 h 832"/>
              <a:gd name="T8" fmla="*/ 280 w 605"/>
              <a:gd name="T9" fmla="*/ 557 h 832"/>
              <a:gd name="T10" fmla="*/ 529 w 605"/>
              <a:gd name="T11" fmla="*/ 557 h 832"/>
              <a:gd name="T12" fmla="*/ 253 w 605"/>
              <a:gd name="T13" fmla="*/ 642 h 832"/>
              <a:gd name="T14" fmla="*/ 503 w 605"/>
              <a:gd name="T15" fmla="*/ 393 h 832"/>
              <a:gd name="T16" fmla="*/ 161 w 605"/>
              <a:gd name="T17" fmla="*/ 393 h 832"/>
              <a:gd name="T18" fmla="*/ 195 w 605"/>
              <a:gd name="T19" fmla="*/ 485 h 832"/>
              <a:gd name="T20" fmla="*/ 155 w 605"/>
              <a:gd name="T21" fmla="*/ 604 h 832"/>
              <a:gd name="T22" fmla="*/ 178 w 605"/>
              <a:gd name="T23" fmla="*/ 692 h 832"/>
              <a:gd name="T24" fmla="*/ 469 w 605"/>
              <a:gd name="T25" fmla="*/ 594 h 832"/>
              <a:gd name="T26" fmla="*/ 362 w 605"/>
              <a:gd name="T27" fmla="*/ 701 h 832"/>
              <a:gd name="T28" fmla="*/ 451 w 605"/>
              <a:gd name="T29" fmla="*/ 659 h 832"/>
              <a:gd name="T30" fmla="*/ 117 w 605"/>
              <a:gd name="T31" fmla="*/ 202 h 832"/>
              <a:gd name="T32" fmla="*/ 124 w 605"/>
              <a:gd name="T33" fmla="*/ 151 h 832"/>
              <a:gd name="T34" fmla="*/ 130 w 605"/>
              <a:gd name="T35" fmla="*/ 114 h 832"/>
              <a:gd name="T36" fmla="*/ 127 w 605"/>
              <a:gd name="T37" fmla="*/ 211 h 832"/>
              <a:gd name="T38" fmla="*/ 178 w 605"/>
              <a:gd name="T39" fmla="*/ 108 h 832"/>
              <a:gd name="T40" fmla="*/ 177 w 605"/>
              <a:gd name="T41" fmla="*/ 160 h 832"/>
              <a:gd name="T42" fmla="*/ 166 w 605"/>
              <a:gd name="T43" fmla="*/ 170 h 832"/>
              <a:gd name="T44" fmla="*/ 169 w 605"/>
              <a:gd name="T45" fmla="*/ 149 h 832"/>
              <a:gd name="T46" fmla="*/ 205 w 605"/>
              <a:gd name="T47" fmla="*/ 197 h 832"/>
              <a:gd name="T48" fmla="*/ 210 w 605"/>
              <a:gd name="T49" fmla="*/ 169 h 832"/>
              <a:gd name="T50" fmla="*/ 217 w 605"/>
              <a:gd name="T51" fmla="*/ 120 h 832"/>
              <a:gd name="T52" fmla="*/ 243 w 605"/>
              <a:gd name="T53" fmla="*/ 208 h 832"/>
              <a:gd name="T54" fmla="*/ 217 w 605"/>
              <a:gd name="T55" fmla="*/ 107 h 832"/>
              <a:gd name="T56" fmla="*/ 213 w 605"/>
              <a:gd name="T57" fmla="*/ 110 h 832"/>
              <a:gd name="T58" fmla="*/ 245 w 605"/>
              <a:gd name="T59" fmla="*/ 206 h 832"/>
              <a:gd name="T60" fmla="*/ 257 w 605"/>
              <a:gd name="T61" fmla="*/ 154 h 832"/>
              <a:gd name="T62" fmla="*/ 263 w 605"/>
              <a:gd name="T63" fmla="*/ 117 h 832"/>
              <a:gd name="T64" fmla="*/ 273 w 605"/>
              <a:gd name="T65" fmla="*/ 164 h 832"/>
              <a:gd name="T66" fmla="*/ 279 w 605"/>
              <a:gd name="T67" fmla="*/ 157 h 832"/>
              <a:gd name="T68" fmla="*/ 284 w 605"/>
              <a:gd name="T69" fmla="*/ 199 h 832"/>
              <a:gd name="T70" fmla="*/ 275 w 605"/>
              <a:gd name="T71" fmla="*/ 208 h 832"/>
              <a:gd name="T72" fmla="*/ 321 w 605"/>
              <a:gd name="T73" fmla="*/ 119 h 832"/>
              <a:gd name="T74" fmla="*/ 330 w 605"/>
              <a:gd name="T75" fmla="*/ 163 h 832"/>
              <a:gd name="T76" fmla="*/ 327 w 605"/>
              <a:gd name="T77" fmla="*/ 160 h 832"/>
              <a:gd name="T78" fmla="*/ 324 w 605"/>
              <a:gd name="T79" fmla="*/ 120 h 832"/>
              <a:gd name="T80" fmla="*/ 347 w 605"/>
              <a:gd name="T81" fmla="*/ 206 h 832"/>
              <a:gd name="T82" fmla="*/ 356 w 605"/>
              <a:gd name="T83" fmla="*/ 114 h 832"/>
              <a:gd name="T84" fmla="*/ 360 w 605"/>
              <a:gd name="T85" fmla="*/ 111 h 832"/>
              <a:gd name="T86" fmla="*/ 391 w 605"/>
              <a:gd name="T87" fmla="*/ 211 h 832"/>
              <a:gd name="T88" fmla="*/ 403 w 605"/>
              <a:gd name="T89" fmla="*/ 107 h 832"/>
              <a:gd name="T90" fmla="*/ 368 w 605"/>
              <a:gd name="T91" fmla="*/ 107 h 832"/>
              <a:gd name="T92" fmla="*/ 388 w 605"/>
              <a:gd name="T93" fmla="*/ 196 h 832"/>
              <a:gd name="T94" fmla="*/ 403 w 605"/>
              <a:gd name="T95" fmla="*/ 157 h 832"/>
              <a:gd name="T96" fmla="*/ 436 w 605"/>
              <a:gd name="T97" fmla="*/ 169 h 832"/>
              <a:gd name="T98" fmla="*/ 430 w 605"/>
              <a:gd name="T99" fmla="*/ 160 h 832"/>
              <a:gd name="T100" fmla="*/ 439 w 605"/>
              <a:gd name="T101" fmla="*/ 149 h 832"/>
              <a:gd name="T102" fmla="*/ 461 w 605"/>
              <a:gd name="T103" fmla="*/ 199 h 832"/>
              <a:gd name="T104" fmla="*/ 434 w 605"/>
              <a:gd name="T105" fmla="*/ 199 h 832"/>
              <a:gd name="T106" fmla="*/ 446 w 605"/>
              <a:gd name="T107" fmla="*/ 119 h 832"/>
              <a:gd name="T108" fmla="*/ 475 w 605"/>
              <a:gd name="T109" fmla="*/ 202 h 832"/>
              <a:gd name="T110" fmla="*/ 488 w 605"/>
              <a:gd name="T111" fmla="*/ 117 h 832"/>
              <a:gd name="T112" fmla="*/ 482 w 605"/>
              <a:gd name="T113" fmla="*/ 111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5" h="832">
                <a:moveTo>
                  <a:pt x="605" y="832"/>
                </a:moveTo>
                <a:cubicBezTo>
                  <a:pt x="0" y="832"/>
                  <a:pt x="0" y="832"/>
                  <a:pt x="0" y="832"/>
                </a:cubicBezTo>
                <a:cubicBezTo>
                  <a:pt x="0" y="0"/>
                  <a:pt x="0" y="0"/>
                  <a:pt x="0" y="0"/>
                </a:cubicBezTo>
                <a:cubicBezTo>
                  <a:pt x="605" y="0"/>
                  <a:pt x="605" y="0"/>
                  <a:pt x="605" y="0"/>
                </a:cubicBezTo>
                <a:lnTo>
                  <a:pt x="605" y="832"/>
                </a:lnTo>
                <a:close/>
                <a:moveTo>
                  <a:pt x="76" y="76"/>
                </a:moveTo>
                <a:cubicBezTo>
                  <a:pt x="76" y="242"/>
                  <a:pt x="76" y="242"/>
                  <a:pt x="76" y="242"/>
                </a:cubicBezTo>
                <a:cubicBezTo>
                  <a:pt x="529" y="242"/>
                  <a:pt x="529" y="242"/>
                  <a:pt x="529" y="242"/>
                </a:cubicBezTo>
                <a:cubicBezTo>
                  <a:pt x="529" y="76"/>
                  <a:pt x="529" y="76"/>
                  <a:pt x="529" y="76"/>
                </a:cubicBezTo>
                <a:lnTo>
                  <a:pt x="76" y="76"/>
                </a:lnTo>
                <a:close/>
                <a:moveTo>
                  <a:pt x="280" y="308"/>
                </a:moveTo>
                <a:cubicBezTo>
                  <a:pt x="76" y="308"/>
                  <a:pt x="76" y="308"/>
                  <a:pt x="76" y="308"/>
                </a:cubicBezTo>
                <a:cubicBezTo>
                  <a:pt x="76" y="512"/>
                  <a:pt x="76" y="512"/>
                  <a:pt x="76" y="512"/>
                </a:cubicBezTo>
                <a:cubicBezTo>
                  <a:pt x="280" y="512"/>
                  <a:pt x="280" y="512"/>
                  <a:pt x="280" y="512"/>
                </a:cubicBezTo>
                <a:lnTo>
                  <a:pt x="280" y="308"/>
                </a:lnTo>
                <a:close/>
                <a:moveTo>
                  <a:pt x="529" y="308"/>
                </a:moveTo>
                <a:cubicBezTo>
                  <a:pt x="325" y="308"/>
                  <a:pt x="325" y="308"/>
                  <a:pt x="325" y="308"/>
                </a:cubicBezTo>
                <a:cubicBezTo>
                  <a:pt x="325" y="512"/>
                  <a:pt x="325" y="512"/>
                  <a:pt x="325" y="512"/>
                </a:cubicBezTo>
                <a:cubicBezTo>
                  <a:pt x="529" y="512"/>
                  <a:pt x="529" y="512"/>
                  <a:pt x="529" y="512"/>
                </a:cubicBezTo>
                <a:lnTo>
                  <a:pt x="529" y="308"/>
                </a:lnTo>
                <a:close/>
                <a:moveTo>
                  <a:pt x="280" y="557"/>
                </a:moveTo>
                <a:cubicBezTo>
                  <a:pt x="76" y="557"/>
                  <a:pt x="76" y="557"/>
                  <a:pt x="76" y="557"/>
                </a:cubicBezTo>
                <a:cubicBezTo>
                  <a:pt x="76" y="761"/>
                  <a:pt x="76" y="761"/>
                  <a:pt x="76" y="761"/>
                </a:cubicBezTo>
                <a:cubicBezTo>
                  <a:pt x="280" y="761"/>
                  <a:pt x="280" y="761"/>
                  <a:pt x="280" y="761"/>
                </a:cubicBezTo>
                <a:lnTo>
                  <a:pt x="280" y="557"/>
                </a:lnTo>
                <a:close/>
                <a:moveTo>
                  <a:pt x="529" y="557"/>
                </a:moveTo>
                <a:cubicBezTo>
                  <a:pt x="325" y="557"/>
                  <a:pt x="325" y="557"/>
                  <a:pt x="325" y="557"/>
                </a:cubicBezTo>
                <a:cubicBezTo>
                  <a:pt x="325" y="761"/>
                  <a:pt x="325" y="761"/>
                  <a:pt x="325" y="761"/>
                </a:cubicBezTo>
                <a:cubicBezTo>
                  <a:pt x="529" y="761"/>
                  <a:pt x="529" y="761"/>
                  <a:pt x="529" y="761"/>
                </a:cubicBezTo>
                <a:lnTo>
                  <a:pt x="529" y="557"/>
                </a:lnTo>
                <a:close/>
                <a:moveTo>
                  <a:pt x="253" y="642"/>
                </a:moveTo>
                <a:cubicBezTo>
                  <a:pt x="102" y="642"/>
                  <a:pt x="102" y="642"/>
                  <a:pt x="102" y="642"/>
                </a:cubicBezTo>
                <a:cubicBezTo>
                  <a:pt x="102" y="676"/>
                  <a:pt x="102" y="676"/>
                  <a:pt x="102" y="676"/>
                </a:cubicBezTo>
                <a:cubicBezTo>
                  <a:pt x="253" y="676"/>
                  <a:pt x="253" y="676"/>
                  <a:pt x="253" y="676"/>
                </a:cubicBezTo>
                <a:lnTo>
                  <a:pt x="253" y="642"/>
                </a:lnTo>
                <a:close/>
                <a:moveTo>
                  <a:pt x="503" y="393"/>
                </a:moveTo>
                <a:cubicBezTo>
                  <a:pt x="352" y="393"/>
                  <a:pt x="352" y="393"/>
                  <a:pt x="352" y="393"/>
                </a:cubicBezTo>
                <a:cubicBezTo>
                  <a:pt x="352" y="427"/>
                  <a:pt x="352" y="427"/>
                  <a:pt x="352" y="427"/>
                </a:cubicBezTo>
                <a:cubicBezTo>
                  <a:pt x="503" y="427"/>
                  <a:pt x="503" y="427"/>
                  <a:pt x="503" y="427"/>
                </a:cubicBezTo>
                <a:lnTo>
                  <a:pt x="503" y="393"/>
                </a:lnTo>
                <a:close/>
                <a:moveTo>
                  <a:pt x="253" y="393"/>
                </a:moveTo>
                <a:cubicBezTo>
                  <a:pt x="195" y="393"/>
                  <a:pt x="195" y="393"/>
                  <a:pt x="195" y="393"/>
                </a:cubicBezTo>
                <a:cubicBezTo>
                  <a:pt x="195" y="334"/>
                  <a:pt x="195" y="334"/>
                  <a:pt x="195" y="334"/>
                </a:cubicBezTo>
                <a:cubicBezTo>
                  <a:pt x="161" y="334"/>
                  <a:pt x="161" y="334"/>
                  <a:pt x="161" y="334"/>
                </a:cubicBezTo>
                <a:cubicBezTo>
                  <a:pt x="161" y="393"/>
                  <a:pt x="161" y="393"/>
                  <a:pt x="161" y="393"/>
                </a:cubicBezTo>
                <a:cubicBezTo>
                  <a:pt x="102" y="393"/>
                  <a:pt x="102" y="393"/>
                  <a:pt x="102" y="393"/>
                </a:cubicBezTo>
                <a:cubicBezTo>
                  <a:pt x="102" y="427"/>
                  <a:pt x="102" y="427"/>
                  <a:pt x="102" y="427"/>
                </a:cubicBezTo>
                <a:cubicBezTo>
                  <a:pt x="161" y="427"/>
                  <a:pt x="161" y="427"/>
                  <a:pt x="161" y="427"/>
                </a:cubicBezTo>
                <a:cubicBezTo>
                  <a:pt x="161" y="485"/>
                  <a:pt x="161" y="485"/>
                  <a:pt x="161" y="485"/>
                </a:cubicBezTo>
                <a:cubicBezTo>
                  <a:pt x="195" y="485"/>
                  <a:pt x="195" y="485"/>
                  <a:pt x="195" y="485"/>
                </a:cubicBezTo>
                <a:cubicBezTo>
                  <a:pt x="195" y="427"/>
                  <a:pt x="195" y="427"/>
                  <a:pt x="195" y="427"/>
                </a:cubicBezTo>
                <a:cubicBezTo>
                  <a:pt x="253" y="427"/>
                  <a:pt x="253" y="427"/>
                  <a:pt x="253" y="427"/>
                </a:cubicBezTo>
                <a:lnTo>
                  <a:pt x="253" y="393"/>
                </a:lnTo>
                <a:close/>
                <a:moveTo>
                  <a:pt x="178" y="581"/>
                </a:moveTo>
                <a:cubicBezTo>
                  <a:pt x="165" y="581"/>
                  <a:pt x="155" y="591"/>
                  <a:pt x="155" y="604"/>
                </a:cubicBezTo>
                <a:cubicBezTo>
                  <a:pt x="155" y="616"/>
                  <a:pt x="165" y="626"/>
                  <a:pt x="178" y="626"/>
                </a:cubicBezTo>
                <a:cubicBezTo>
                  <a:pt x="190" y="626"/>
                  <a:pt x="200" y="616"/>
                  <a:pt x="200" y="604"/>
                </a:cubicBezTo>
                <a:cubicBezTo>
                  <a:pt x="200" y="591"/>
                  <a:pt x="190" y="581"/>
                  <a:pt x="178" y="581"/>
                </a:cubicBezTo>
                <a:close/>
                <a:moveTo>
                  <a:pt x="200" y="714"/>
                </a:moveTo>
                <a:cubicBezTo>
                  <a:pt x="200" y="702"/>
                  <a:pt x="190" y="692"/>
                  <a:pt x="178" y="692"/>
                </a:cubicBezTo>
                <a:cubicBezTo>
                  <a:pt x="165" y="692"/>
                  <a:pt x="155" y="702"/>
                  <a:pt x="155" y="714"/>
                </a:cubicBezTo>
                <a:cubicBezTo>
                  <a:pt x="155" y="727"/>
                  <a:pt x="165" y="737"/>
                  <a:pt x="178" y="737"/>
                </a:cubicBezTo>
                <a:cubicBezTo>
                  <a:pt x="190" y="737"/>
                  <a:pt x="200" y="727"/>
                  <a:pt x="200" y="714"/>
                </a:cubicBezTo>
                <a:close/>
                <a:moveTo>
                  <a:pt x="493" y="618"/>
                </a:moveTo>
                <a:cubicBezTo>
                  <a:pt x="469" y="594"/>
                  <a:pt x="469" y="594"/>
                  <a:pt x="469" y="594"/>
                </a:cubicBezTo>
                <a:cubicBezTo>
                  <a:pt x="427" y="635"/>
                  <a:pt x="427" y="635"/>
                  <a:pt x="427" y="635"/>
                </a:cubicBezTo>
                <a:cubicBezTo>
                  <a:pt x="386" y="594"/>
                  <a:pt x="386" y="594"/>
                  <a:pt x="386" y="594"/>
                </a:cubicBezTo>
                <a:cubicBezTo>
                  <a:pt x="362" y="618"/>
                  <a:pt x="362" y="618"/>
                  <a:pt x="362" y="618"/>
                </a:cubicBezTo>
                <a:cubicBezTo>
                  <a:pt x="403" y="659"/>
                  <a:pt x="403" y="659"/>
                  <a:pt x="403" y="659"/>
                </a:cubicBezTo>
                <a:cubicBezTo>
                  <a:pt x="362" y="701"/>
                  <a:pt x="362" y="701"/>
                  <a:pt x="362" y="701"/>
                </a:cubicBezTo>
                <a:cubicBezTo>
                  <a:pt x="386" y="725"/>
                  <a:pt x="386" y="725"/>
                  <a:pt x="386" y="725"/>
                </a:cubicBezTo>
                <a:cubicBezTo>
                  <a:pt x="427" y="683"/>
                  <a:pt x="427" y="683"/>
                  <a:pt x="427" y="683"/>
                </a:cubicBezTo>
                <a:cubicBezTo>
                  <a:pt x="469" y="725"/>
                  <a:pt x="469" y="725"/>
                  <a:pt x="469" y="725"/>
                </a:cubicBezTo>
                <a:cubicBezTo>
                  <a:pt x="493" y="701"/>
                  <a:pt x="493" y="701"/>
                  <a:pt x="493" y="701"/>
                </a:cubicBezTo>
                <a:cubicBezTo>
                  <a:pt x="451" y="659"/>
                  <a:pt x="451" y="659"/>
                  <a:pt x="451" y="659"/>
                </a:cubicBezTo>
                <a:lnTo>
                  <a:pt x="493" y="618"/>
                </a:lnTo>
                <a:close/>
                <a:moveTo>
                  <a:pt x="135" y="169"/>
                </a:moveTo>
                <a:cubicBezTo>
                  <a:pt x="130" y="197"/>
                  <a:pt x="130" y="197"/>
                  <a:pt x="130" y="197"/>
                </a:cubicBezTo>
                <a:cubicBezTo>
                  <a:pt x="121" y="206"/>
                  <a:pt x="121" y="206"/>
                  <a:pt x="121" y="206"/>
                </a:cubicBezTo>
                <a:cubicBezTo>
                  <a:pt x="117" y="202"/>
                  <a:pt x="117" y="202"/>
                  <a:pt x="117" y="202"/>
                </a:cubicBezTo>
                <a:cubicBezTo>
                  <a:pt x="123" y="164"/>
                  <a:pt x="123" y="164"/>
                  <a:pt x="123" y="164"/>
                </a:cubicBezTo>
                <a:cubicBezTo>
                  <a:pt x="129" y="160"/>
                  <a:pt x="129" y="160"/>
                  <a:pt x="129" y="160"/>
                </a:cubicBezTo>
                <a:lnTo>
                  <a:pt x="135" y="169"/>
                </a:lnTo>
                <a:close/>
                <a:moveTo>
                  <a:pt x="130" y="114"/>
                </a:moveTo>
                <a:cubicBezTo>
                  <a:pt x="124" y="151"/>
                  <a:pt x="124" y="151"/>
                  <a:pt x="124" y="151"/>
                </a:cubicBezTo>
                <a:cubicBezTo>
                  <a:pt x="129" y="157"/>
                  <a:pt x="129" y="157"/>
                  <a:pt x="129" y="157"/>
                </a:cubicBezTo>
                <a:cubicBezTo>
                  <a:pt x="138" y="149"/>
                  <a:pt x="138" y="149"/>
                  <a:pt x="138" y="149"/>
                </a:cubicBezTo>
                <a:cubicBezTo>
                  <a:pt x="142" y="120"/>
                  <a:pt x="142" y="120"/>
                  <a:pt x="142" y="120"/>
                </a:cubicBezTo>
                <a:cubicBezTo>
                  <a:pt x="135" y="111"/>
                  <a:pt x="135" y="111"/>
                  <a:pt x="135" y="111"/>
                </a:cubicBezTo>
                <a:lnTo>
                  <a:pt x="130" y="114"/>
                </a:lnTo>
                <a:close/>
                <a:moveTo>
                  <a:pt x="133" y="199"/>
                </a:moveTo>
                <a:cubicBezTo>
                  <a:pt x="160" y="199"/>
                  <a:pt x="160" y="199"/>
                  <a:pt x="160" y="199"/>
                </a:cubicBezTo>
                <a:cubicBezTo>
                  <a:pt x="168" y="208"/>
                  <a:pt x="168" y="208"/>
                  <a:pt x="168" y="208"/>
                </a:cubicBezTo>
                <a:cubicBezTo>
                  <a:pt x="165" y="211"/>
                  <a:pt x="165" y="211"/>
                  <a:pt x="165" y="211"/>
                </a:cubicBezTo>
                <a:cubicBezTo>
                  <a:pt x="127" y="211"/>
                  <a:pt x="127" y="211"/>
                  <a:pt x="127" y="211"/>
                </a:cubicBezTo>
                <a:cubicBezTo>
                  <a:pt x="124" y="208"/>
                  <a:pt x="124" y="208"/>
                  <a:pt x="124" y="208"/>
                </a:cubicBezTo>
                <a:lnTo>
                  <a:pt x="133" y="199"/>
                </a:lnTo>
                <a:close/>
                <a:moveTo>
                  <a:pt x="142" y="107"/>
                </a:moveTo>
                <a:cubicBezTo>
                  <a:pt x="177" y="107"/>
                  <a:pt x="177" y="107"/>
                  <a:pt x="177" y="107"/>
                </a:cubicBezTo>
                <a:cubicBezTo>
                  <a:pt x="178" y="108"/>
                  <a:pt x="178" y="108"/>
                  <a:pt x="178" y="108"/>
                </a:cubicBezTo>
                <a:cubicBezTo>
                  <a:pt x="171" y="119"/>
                  <a:pt x="171" y="119"/>
                  <a:pt x="171" y="119"/>
                </a:cubicBezTo>
                <a:cubicBezTo>
                  <a:pt x="145" y="119"/>
                  <a:pt x="145" y="119"/>
                  <a:pt x="145" y="119"/>
                </a:cubicBezTo>
                <a:cubicBezTo>
                  <a:pt x="138" y="110"/>
                  <a:pt x="138" y="110"/>
                  <a:pt x="138" y="110"/>
                </a:cubicBezTo>
                <a:lnTo>
                  <a:pt x="142" y="107"/>
                </a:lnTo>
                <a:close/>
                <a:moveTo>
                  <a:pt x="177" y="160"/>
                </a:moveTo>
                <a:cubicBezTo>
                  <a:pt x="180" y="163"/>
                  <a:pt x="180" y="163"/>
                  <a:pt x="180" y="163"/>
                </a:cubicBezTo>
                <a:cubicBezTo>
                  <a:pt x="174" y="202"/>
                  <a:pt x="174" y="202"/>
                  <a:pt x="174" y="202"/>
                </a:cubicBezTo>
                <a:cubicBezTo>
                  <a:pt x="169" y="206"/>
                  <a:pt x="169" y="206"/>
                  <a:pt x="169" y="206"/>
                </a:cubicBezTo>
                <a:cubicBezTo>
                  <a:pt x="162" y="196"/>
                  <a:pt x="162" y="196"/>
                  <a:pt x="162" y="196"/>
                </a:cubicBezTo>
                <a:cubicBezTo>
                  <a:pt x="166" y="170"/>
                  <a:pt x="166" y="170"/>
                  <a:pt x="166" y="170"/>
                </a:cubicBezTo>
                <a:lnTo>
                  <a:pt x="177" y="160"/>
                </a:lnTo>
                <a:close/>
                <a:moveTo>
                  <a:pt x="187" y="117"/>
                </a:moveTo>
                <a:cubicBezTo>
                  <a:pt x="181" y="154"/>
                  <a:pt x="181" y="154"/>
                  <a:pt x="181" y="154"/>
                </a:cubicBezTo>
                <a:cubicBezTo>
                  <a:pt x="177" y="157"/>
                  <a:pt x="177" y="157"/>
                  <a:pt x="177" y="157"/>
                </a:cubicBezTo>
                <a:cubicBezTo>
                  <a:pt x="169" y="149"/>
                  <a:pt x="169" y="149"/>
                  <a:pt x="169" y="149"/>
                </a:cubicBezTo>
                <a:cubicBezTo>
                  <a:pt x="174" y="120"/>
                  <a:pt x="174" y="120"/>
                  <a:pt x="174" y="120"/>
                </a:cubicBezTo>
                <a:cubicBezTo>
                  <a:pt x="181" y="111"/>
                  <a:pt x="181" y="111"/>
                  <a:pt x="181" y="111"/>
                </a:cubicBezTo>
                <a:lnTo>
                  <a:pt x="187" y="117"/>
                </a:lnTo>
                <a:close/>
                <a:moveTo>
                  <a:pt x="210" y="169"/>
                </a:moveTo>
                <a:cubicBezTo>
                  <a:pt x="205" y="197"/>
                  <a:pt x="205" y="197"/>
                  <a:pt x="205" y="197"/>
                </a:cubicBezTo>
                <a:cubicBezTo>
                  <a:pt x="196" y="206"/>
                  <a:pt x="196" y="206"/>
                  <a:pt x="196" y="206"/>
                </a:cubicBezTo>
                <a:cubicBezTo>
                  <a:pt x="192" y="202"/>
                  <a:pt x="192" y="202"/>
                  <a:pt x="192" y="202"/>
                </a:cubicBezTo>
                <a:cubicBezTo>
                  <a:pt x="198" y="164"/>
                  <a:pt x="198" y="164"/>
                  <a:pt x="198" y="164"/>
                </a:cubicBezTo>
                <a:cubicBezTo>
                  <a:pt x="204" y="160"/>
                  <a:pt x="204" y="160"/>
                  <a:pt x="204" y="160"/>
                </a:cubicBezTo>
                <a:lnTo>
                  <a:pt x="210" y="169"/>
                </a:lnTo>
                <a:close/>
                <a:moveTo>
                  <a:pt x="205" y="114"/>
                </a:moveTo>
                <a:cubicBezTo>
                  <a:pt x="199" y="151"/>
                  <a:pt x="199" y="151"/>
                  <a:pt x="199" y="151"/>
                </a:cubicBezTo>
                <a:cubicBezTo>
                  <a:pt x="204" y="157"/>
                  <a:pt x="204" y="157"/>
                  <a:pt x="204" y="157"/>
                </a:cubicBezTo>
                <a:cubicBezTo>
                  <a:pt x="213" y="149"/>
                  <a:pt x="213" y="149"/>
                  <a:pt x="213" y="149"/>
                </a:cubicBezTo>
                <a:cubicBezTo>
                  <a:pt x="217" y="120"/>
                  <a:pt x="217" y="120"/>
                  <a:pt x="217" y="120"/>
                </a:cubicBezTo>
                <a:cubicBezTo>
                  <a:pt x="210" y="111"/>
                  <a:pt x="210" y="111"/>
                  <a:pt x="210" y="111"/>
                </a:cubicBezTo>
                <a:lnTo>
                  <a:pt x="205" y="114"/>
                </a:lnTo>
                <a:close/>
                <a:moveTo>
                  <a:pt x="208" y="199"/>
                </a:moveTo>
                <a:cubicBezTo>
                  <a:pt x="235" y="199"/>
                  <a:pt x="235" y="199"/>
                  <a:pt x="235" y="199"/>
                </a:cubicBezTo>
                <a:cubicBezTo>
                  <a:pt x="243" y="208"/>
                  <a:pt x="243" y="208"/>
                  <a:pt x="243" y="208"/>
                </a:cubicBezTo>
                <a:cubicBezTo>
                  <a:pt x="240" y="211"/>
                  <a:pt x="240" y="211"/>
                  <a:pt x="240" y="211"/>
                </a:cubicBezTo>
                <a:cubicBezTo>
                  <a:pt x="202" y="211"/>
                  <a:pt x="202" y="211"/>
                  <a:pt x="202" y="211"/>
                </a:cubicBezTo>
                <a:cubicBezTo>
                  <a:pt x="199" y="208"/>
                  <a:pt x="199" y="208"/>
                  <a:pt x="199" y="208"/>
                </a:cubicBezTo>
                <a:lnTo>
                  <a:pt x="208" y="199"/>
                </a:lnTo>
                <a:close/>
                <a:moveTo>
                  <a:pt x="217" y="107"/>
                </a:moveTo>
                <a:cubicBezTo>
                  <a:pt x="252" y="107"/>
                  <a:pt x="252" y="107"/>
                  <a:pt x="252" y="107"/>
                </a:cubicBezTo>
                <a:cubicBezTo>
                  <a:pt x="254" y="108"/>
                  <a:pt x="254" y="108"/>
                  <a:pt x="254" y="108"/>
                </a:cubicBezTo>
                <a:cubicBezTo>
                  <a:pt x="246" y="119"/>
                  <a:pt x="246" y="119"/>
                  <a:pt x="246" y="119"/>
                </a:cubicBezTo>
                <a:cubicBezTo>
                  <a:pt x="220" y="119"/>
                  <a:pt x="220" y="119"/>
                  <a:pt x="220" y="119"/>
                </a:cubicBezTo>
                <a:cubicBezTo>
                  <a:pt x="213" y="110"/>
                  <a:pt x="213" y="110"/>
                  <a:pt x="213" y="110"/>
                </a:cubicBezTo>
                <a:lnTo>
                  <a:pt x="217" y="107"/>
                </a:lnTo>
                <a:close/>
                <a:moveTo>
                  <a:pt x="252" y="160"/>
                </a:moveTo>
                <a:cubicBezTo>
                  <a:pt x="255" y="163"/>
                  <a:pt x="255" y="163"/>
                  <a:pt x="255" y="163"/>
                </a:cubicBezTo>
                <a:cubicBezTo>
                  <a:pt x="249" y="202"/>
                  <a:pt x="249" y="202"/>
                  <a:pt x="249" y="202"/>
                </a:cubicBezTo>
                <a:cubicBezTo>
                  <a:pt x="245" y="206"/>
                  <a:pt x="245" y="206"/>
                  <a:pt x="245" y="206"/>
                </a:cubicBezTo>
                <a:cubicBezTo>
                  <a:pt x="237" y="196"/>
                  <a:pt x="237" y="196"/>
                  <a:pt x="237" y="196"/>
                </a:cubicBezTo>
                <a:cubicBezTo>
                  <a:pt x="242" y="170"/>
                  <a:pt x="242" y="170"/>
                  <a:pt x="242" y="170"/>
                </a:cubicBezTo>
                <a:lnTo>
                  <a:pt x="252" y="160"/>
                </a:lnTo>
                <a:close/>
                <a:moveTo>
                  <a:pt x="263" y="117"/>
                </a:moveTo>
                <a:cubicBezTo>
                  <a:pt x="257" y="154"/>
                  <a:pt x="257" y="154"/>
                  <a:pt x="257" y="154"/>
                </a:cubicBezTo>
                <a:cubicBezTo>
                  <a:pt x="252" y="157"/>
                  <a:pt x="252" y="157"/>
                  <a:pt x="252" y="157"/>
                </a:cubicBezTo>
                <a:cubicBezTo>
                  <a:pt x="245" y="149"/>
                  <a:pt x="245" y="149"/>
                  <a:pt x="245" y="149"/>
                </a:cubicBezTo>
                <a:cubicBezTo>
                  <a:pt x="249" y="120"/>
                  <a:pt x="249" y="120"/>
                  <a:pt x="249" y="120"/>
                </a:cubicBezTo>
                <a:cubicBezTo>
                  <a:pt x="257" y="111"/>
                  <a:pt x="257" y="111"/>
                  <a:pt x="257" y="111"/>
                </a:cubicBezTo>
                <a:lnTo>
                  <a:pt x="263" y="117"/>
                </a:lnTo>
                <a:close/>
                <a:moveTo>
                  <a:pt x="285" y="169"/>
                </a:moveTo>
                <a:cubicBezTo>
                  <a:pt x="281" y="197"/>
                  <a:pt x="281" y="197"/>
                  <a:pt x="281" y="197"/>
                </a:cubicBezTo>
                <a:cubicBezTo>
                  <a:pt x="272" y="206"/>
                  <a:pt x="272" y="206"/>
                  <a:pt x="272" y="206"/>
                </a:cubicBezTo>
                <a:cubicBezTo>
                  <a:pt x="267" y="202"/>
                  <a:pt x="267" y="202"/>
                  <a:pt x="267" y="202"/>
                </a:cubicBezTo>
                <a:cubicBezTo>
                  <a:pt x="273" y="164"/>
                  <a:pt x="273" y="164"/>
                  <a:pt x="273" y="164"/>
                </a:cubicBezTo>
                <a:cubicBezTo>
                  <a:pt x="279" y="160"/>
                  <a:pt x="279" y="160"/>
                  <a:pt x="279" y="160"/>
                </a:cubicBezTo>
                <a:lnTo>
                  <a:pt x="285" y="169"/>
                </a:lnTo>
                <a:close/>
                <a:moveTo>
                  <a:pt x="281" y="114"/>
                </a:moveTo>
                <a:cubicBezTo>
                  <a:pt x="275" y="151"/>
                  <a:pt x="275" y="151"/>
                  <a:pt x="275" y="151"/>
                </a:cubicBezTo>
                <a:cubicBezTo>
                  <a:pt x="279" y="157"/>
                  <a:pt x="279" y="157"/>
                  <a:pt x="279" y="157"/>
                </a:cubicBezTo>
                <a:cubicBezTo>
                  <a:pt x="288" y="149"/>
                  <a:pt x="288" y="149"/>
                  <a:pt x="288" y="149"/>
                </a:cubicBezTo>
                <a:cubicBezTo>
                  <a:pt x="293" y="120"/>
                  <a:pt x="293" y="120"/>
                  <a:pt x="293" y="120"/>
                </a:cubicBezTo>
                <a:cubicBezTo>
                  <a:pt x="285" y="111"/>
                  <a:pt x="285" y="111"/>
                  <a:pt x="285" y="111"/>
                </a:cubicBezTo>
                <a:lnTo>
                  <a:pt x="281" y="114"/>
                </a:lnTo>
                <a:close/>
                <a:moveTo>
                  <a:pt x="284" y="199"/>
                </a:moveTo>
                <a:cubicBezTo>
                  <a:pt x="311" y="199"/>
                  <a:pt x="311" y="199"/>
                  <a:pt x="311" y="199"/>
                </a:cubicBezTo>
                <a:cubicBezTo>
                  <a:pt x="318" y="208"/>
                  <a:pt x="318" y="208"/>
                  <a:pt x="318" y="208"/>
                </a:cubicBezTo>
                <a:cubicBezTo>
                  <a:pt x="315" y="211"/>
                  <a:pt x="315" y="211"/>
                  <a:pt x="315" y="211"/>
                </a:cubicBezTo>
                <a:cubicBezTo>
                  <a:pt x="278" y="211"/>
                  <a:pt x="278" y="211"/>
                  <a:pt x="278" y="211"/>
                </a:cubicBezTo>
                <a:cubicBezTo>
                  <a:pt x="275" y="208"/>
                  <a:pt x="275" y="208"/>
                  <a:pt x="275" y="208"/>
                </a:cubicBezTo>
                <a:lnTo>
                  <a:pt x="284" y="199"/>
                </a:lnTo>
                <a:close/>
                <a:moveTo>
                  <a:pt x="293" y="107"/>
                </a:moveTo>
                <a:cubicBezTo>
                  <a:pt x="327" y="107"/>
                  <a:pt x="327" y="107"/>
                  <a:pt x="327" y="107"/>
                </a:cubicBezTo>
                <a:cubicBezTo>
                  <a:pt x="329" y="108"/>
                  <a:pt x="329" y="108"/>
                  <a:pt x="329" y="108"/>
                </a:cubicBezTo>
                <a:cubicBezTo>
                  <a:pt x="321" y="119"/>
                  <a:pt x="321" y="119"/>
                  <a:pt x="321" y="119"/>
                </a:cubicBezTo>
                <a:cubicBezTo>
                  <a:pt x="296" y="119"/>
                  <a:pt x="296" y="119"/>
                  <a:pt x="296" y="119"/>
                </a:cubicBezTo>
                <a:cubicBezTo>
                  <a:pt x="288" y="110"/>
                  <a:pt x="288" y="110"/>
                  <a:pt x="288" y="110"/>
                </a:cubicBezTo>
                <a:lnTo>
                  <a:pt x="293" y="107"/>
                </a:lnTo>
                <a:close/>
                <a:moveTo>
                  <a:pt x="327" y="160"/>
                </a:moveTo>
                <a:cubicBezTo>
                  <a:pt x="330" y="163"/>
                  <a:pt x="330" y="163"/>
                  <a:pt x="330" y="163"/>
                </a:cubicBezTo>
                <a:cubicBezTo>
                  <a:pt x="324" y="202"/>
                  <a:pt x="324" y="202"/>
                  <a:pt x="324" y="202"/>
                </a:cubicBezTo>
                <a:cubicBezTo>
                  <a:pt x="320" y="206"/>
                  <a:pt x="320" y="206"/>
                  <a:pt x="320" y="206"/>
                </a:cubicBezTo>
                <a:cubicBezTo>
                  <a:pt x="312" y="196"/>
                  <a:pt x="312" y="196"/>
                  <a:pt x="312" y="196"/>
                </a:cubicBezTo>
                <a:cubicBezTo>
                  <a:pt x="317" y="170"/>
                  <a:pt x="317" y="170"/>
                  <a:pt x="317" y="170"/>
                </a:cubicBezTo>
                <a:lnTo>
                  <a:pt x="327" y="160"/>
                </a:lnTo>
                <a:close/>
                <a:moveTo>
                  <a:pt x="338" y="117"/>
                </a:moveTo>
                <a:cubicBezTo>
                  <a:pt x="332" y="154"/>
                  <a:pt x="332" y="154"/>
                  <a:pt x="332" y="154"/>
                </a:cubicBezTo>
                <a:cubicBezTo>
                  <a:pt x="327" y="157"/>
                  <a:pt x="327" y="157"/>
                  <a:pt x="327" y="157"/>
                </a:cubicBezTo>
                <a:cubicBezTo>
                  <a:pt x="320" y="149"/>
                  <a:pt x="320" y="149"/>
                  <a:pt x="320" y="149"/>
                </a:cubicBezTo>
                <a:cubicBezTo>
                  <a:pt x="324" y="120"/>
                  <a:pt x="324" y="120"/>
                  <a:pt x="324" y="120"/>
                </a:cubicBezTo>
                <a:cubicBezTo>
                  <a:pt x="332" y="111"/>
                  <a:pt x="332" y="111"/>
                  <a:pt x="332" y="111"/>
                </a:cubicBezTo>
                <a:lnTo>
                  <a:pt x="338" y="117"/>
                </a:lnTo>
                <a:close/>
                <a:moveTo>
                  <a:pt x="360" y="169"/>
                </a:moveTo>
                <a:cubicBezTo>
                  <a:pt x="356" y="197"/>
                  <a:pt x="356" y="197"/>
                  <a:pt x="356" y="197"/>
                </a:cubicBezTo>
                <a:cubicBezTo>
                  <a:pt x="347" y="206"/>
                  <a:pt x="347" y="206"/>
                  <a:pt x="347" y="206"/>
                </a:cubicBezTo>
                <a:cubicBezTo>
                  <a:pt x="342" y="202"/>
                  <a:pt x="342" y="202"/>
                  <a:pt x="342" y="202"/>
                </a:cubicBezTo>
                <a:cubicBezTo>
                  <a:pt x="348" y="164"/>
                  <a:pt x="348" y="164"/>
                  <a:pt x="348" y="164"/>
                </a:cubicBezTo>
                <a:cubicBezTo>
                  <a:pt x="354" y="160"/>
                  <a:pt x="354" y="160"/>
                  <a:pt x="354" y="160"/>
                </a:cubicBezTo>
                <a:lnTo>
                  <a:pt x="360" y="169"/>
                </a:lnTo>
                <a:close/>
                <a:moveTo>
                  <a:pt x="356" y="114"/>
                </a:moveTo>
                <a:cubicBezTo>
                  <a:pt x="350" y="151"/>
                  <a:pt x="350" y="151"/>
                  <a:pt x="350" y="151"/>
                </a:cubicBezTo>
                <a:cubicBezTo>
                  <a:pt x="354" y="157"/>
                  <a:pt x="354" y="157"/>
                  <a:pt x="354" y="157"/>
                </a:cubicBezTo>
                <a:cubicBezTo>
                  <a:pt x="363" y="149"/>
                  <a:pt x="363" y="149"/>
                  <a:pt x="363" y="149"/>
                </a:cubicBezTo>
                <a:cubicBezTo>
                  <a:pt x="368" y="120"/>
                  <a:pt x="368" y="120"/>
                  <a:pt x="368" y="120"/>
                </a:cubicBezTo>
                <a:cubicBezTo>
                  <a:pt x="360" y="111"/>
                  <a:pt x="360" y="111"/>
                  <a:pt x="360" y="111"/>
                </a:cubicBezTo>
                <a:lnTo>
                  <a:pt x="356" y="114"/>
                </a:lnTo>
                <a:close/>
                <a:moveTo>
                  <a:pt x="359" y="199"/>
                </a:moveTo>
                <a:cubicBezTo>
                  <a:pt x="386" y="199"/>
                  <a:pt x="386" y="199"/>
                  <a:pt x="386" y="199"/>
                </a:cubicBezTo>
                <a:cubicBezTo>
                  <a:pt x="394" y="208"/>
                  <a:pt x="394" y="208"/>
                  <a:pt x="394" y="208"/>
                </a:cubicBezTo>
                <a:cubicBezTo>
                  <a:pt x="391" y="211"/>
                  <a:pt x="391" y="211"/>
                  <a:pt x="391" y="211"/>
                </a:cubicBezTo>
                <a:cubicBezTo>
                  <a:pt x="353" y="211"/>
                  <a:pt x="353" y="211"/>
                  <a:pt x="353" y="211"/>
                </a:cubicBezTo>
                <a:cubicBezTo>
                  <a:pt x="350" y="208"/>
                  <a:pt x="350" y="208"/>
                  <a:pt x="350" y="208"/>
                </a:cubicBezTo>
                <a:lnTo>
                  <a:pt x="359" y="199"/>
                </a:lnTo>
                <a:close/>
                <a:moveTo>
                  <a:pt x="368" y="107"/>
                </a:moveTo>
                <a:cubicBezTo>
                  <a:pt x="403" y="107"/>
                  <a:pt x="403" y="107"/>
                  <a:pt x="403" y="107"/>
                </a:cubicBezTo>
                <a:cubicBezTo>
                  <a:pt x="404" y="108"/>
                  <a:pt x="404" y="108"/>
                  <a:pt x="404" y="108"/>
                </a:cubicBezTo>
                <a:cubicBezTo>
                  <a:pt x="397" y="119"/>
                  <a:pt x="397" y="119"/>
                  <a:pt x="397" y="119"/>
                </a:cubicBezTo>
                <a:cubicBezTo>
                  <a:pt x="371" y="119"/>
                  <a:pt x="371" y="119"/>
                  <a:pt x="371" y="119"/>
                </a:cubicBezTo>
                <a:cubicBezTo>
                  <a:pt x="363" y="110"/>
                  <a:pt x="363" y="110"/>
                  <a:pt x="363" y="110"/>
                </a:cubicBezTo>
                <a:lnTo>
                  <a:pt x="368" y="107"/>
                </a:lnTo>
                <a:close/>
                <a:moveTo>
                  <a:pt x="403" y="160"/>
                </a:moveTo>
                <a:cubicBezTo>
                  <a:pt x="406" y="163"/>
                  <a:pt x="406" y="163"/>
                  <a:pt x="406" y="163"/>
                </a:cubicBezTo>
                <a:cubicBezTo>
                  <a:pt x="400" y="202"/>
                  <a:pt x="400" y="202"/>
                  <a:pt x="400" y="202"/>
                </a:cubicBezTo>
                <a:cubicBezTo>
                  <a:pt x="395" y="206"/>
                  <a:pt x="395" y="206"/>
                  <a:pt x="395" y="206"/>
                </a:cubicBezTo>
                <a:cubicBezTo>
                  <a:pt x="388" y="196"/>
                  <a:pt x="388" y="196"/>
                  <a:pt x="388" y="196"/>
                </a:cubicBezTo>
                <a:cubicBezTo>
                  <a:pt x="392" y="170"/>
                  <a:pt x="392" y="170"/>
                  <a:pt x="392" y="170"/>
                </a:cubicBezTo>
                <a:lnTo>
                  <a:pt x="403" y="160"/>
                </a:lnTo>
                <a:close/>
                <a:moveTo>
                  <a:pt x="413" y="117"/>
                </a:moveTo>
                <a:cubicBezTo>
                  <a:pt x="407" y="154"/>
                  <a:pt x="407" y="154"/>
                  <a:pt x="407" y="154"/>
                </a:cubicBezTo>
                <a:cubicBezTo>
                  <a:pt x="403" y="157"/>
                  <a:pt x="403" y="157"/>
                  <a:pt x="403" y="157"/>
                </a:cubicBezTo>
                <a:cubicBezTo>
                  <a:pt x="395" y="149"/>
                  <a:pt x="395" y="149"/>
                  <a:pt x="395" y="149"/>
                </a:cubicBezTo>
                <a:cubicBezTo>
                  <a:pt x="400" y="120"/>
                  <a:pt x="400" y="120"/>
                  <a:pt x="400" y="120"/>
                </a:cubicBezTo>
                <a:cubicBezTo>
                  <a:pt x="407" y="111"/>
                  <a:pt x="407" y="111"/>
                  <a:pt x="407" y="111"/>
                </a:cubicBezTo>
                <a:lnTo>
                  <a:pt x="413" y="117"/>
                </a:lnTo>
                <a:close/>
                <a:moveTo>
                  <a:pt x="436" y="169"/>
                </a:moveTo>
                <a:cubicBezTo>
                  <a:pt x="431" y="197"/>
                  <a:pt x="431" y="197"/>
                  <a:pt x="431" y="197"/>
                </a:cubicBezTo>
                <a:cubicBezTo>
                  <a:pt x="422" y="206"/>
                  <a:pt x="422" y="206"/>
                  <a:pt x="422" y="206"/>
                </a:cubicBezTo>
                <a:cubicBezTo>
                  <a:pt x="418" y="202"/>
                  <a:pt x="418" y="202"/>
                  <a:pt x="418" y="202"/>
                </a:cubicBezTo>
                <a:cubicBezTo>
                  <a:pt x="424" y="164"/>
                  <a:pt x="424" y="164"/>
                  <a:pt x="424" y="164"/>
                </a:cubicBezTo>
                <a:cubicBezTo>
                  <a:pt x="430" y="160"/>
                  <a:pt x="430" y="160"/>
                  <a:pt x="430" y="160"/>
                </a:cubicBezTo>
                <a:lnTo>
                  <a:pt x="436" y="169"/>
                </a:lnTo>
                <a:close/>
                <a:moveTo>
                  <a:pt x="431" y="114"/>
                </a:moveTo>
                <a:cubicBezTo>
                  <a:pt x="425" y="151"/>
                  <a:pt x="425" y="151"/>
                  <a:pt x="425" y="151"/>
                </a:cubicBezTo>
                <a:cubicBezTo>
                  <a:pt x="430" y="157"/>
                  <a:pt x="430" y="157"/>
                  <a:pt x="430" y="157"/>
                </a:cubicBezTo>
                <a:cubicBezTo>
                  <a:pt x="439" y="149"/>
                  <a:pt x="439" y="149"/>
                  <a:pt x="439" y="149"/>
                </a:cubicBezTo>
                <a:cubicBezTo>
                  <a:pt x="443" y="120"/>
                  <a:pt x="443" y="120"/>
                  <a:pt x="443" y="120"/>
                </a:cubicBezTo>
                <a:cubicBezTo>
                  <a:pt x="436" y="111"/>
                  <a:pt x="436" y="111"/>
                  <a:pt x="436" y="111"/>
                </a:cubicBezTo>
                <a:lnTo>
                  <a:pt x="431" y="114"/>
                </a:lnTo>
                <a:close/>
                <a:moveTo>
                  <a:pt x="434" y="199"/>
                </a:moveTo>
                <a:cubicBezTo>
                  <a:pt x="461" y="199"/>
                  <a:pt x="461" y="199"/>
                  <a:pt x="461" y="199"/>
                </a:cubicBezTo>
                <a:cubicBezTo>
                  <a:pt x="469" y="208"/>
                  <a:pt x="469" y="208"/>
                  <a:pt x="469" y="208"/>
                </a:cubicBezTo>
                <a:cubicBezTo>
                  <a:pt x="466" y="211"/>
                  <a:pt x="466" y="211"/>
                  <a:pt x="466" y="211"/>
                </a:cubicBezTo>
                <a:cubicBezTo>
                  <a:pt x="428" y="211"/>
                  <a:pt x="428" y="211"/>
                  <a:pt x="428" y="211"/>
                </a:cubicBezTo>
                <a:cubicBezTo>
                  <a:pt x="425" y="208"/>
                  <a:pt x="425" y="208"/>
                  <a:pt x="425" y="208"/>
                </a:cubicBezTo>
                <a:lnTo>
                  <a:pt x="434" y="199"/>
                </a:lnTo>
                <a:close/>
                <a:moveTo>
                  <a:pt x="443" y="107"/>
                </a:moveTo>
                <a:cubicBezTo>
                  <a:pt x="478" y="107"/>
                  <a:pt x="478" y="107"/>
                  <a:pt x="478" y="107"/>
                </a:cubicBezTo>
                <a:cubicBezTo>
                  <a:pt x="479" y="108"/>
                  <a:pt x="479" y="108"/>
                  <a:pt x="479" y="108"/>
                </a:cubicBezTo>
                <a:cubicBezTo>
                  <a:pt x="472" y="119"/>
                  <a:pt x="472" y="119"/>
                  <a:pt x="472" y="119"/>
                </a:cubicBezTo>
                <a:cubicBezTo>
                  <a:pt x="446" y="119"/>
                  <a:pt x="446" y="119"/>
                  <a:pt x="446" y="119"/>
                </a:cubicBezTo>
                <a:cubicBezTo>
                  <a:pt x="439" y="110"/>
                  <a:pt x="439" y="110"/>
                  <a:pt x="439" y="110"/>
                </a:cubicBezTo>
                <a:lnTo>
                  <a:pt x="443" y="107"/>
                </a:lnTo>
                <a:close/>
                <a:moveTo>
                  <a:pt x="478" y="160"/>
                </a:moveTo>
                <a:cubicBezTo>
                  <a:pt x="481" y="163"/>
                  <a:pt x="481" y="163"/>
                  <a:pt x="481" y="163"/>
                </a:cubicBezTo>
                <a:cubicBezTo>
                  <a:pt x="475" y="202"/>
                  <a:pt x="475" y="202"/>
                  <a:pt x="475" y="202"/>
                </a:cubicBezTo>
                <a:cubicBezTo>
                  <a:pt x="470" y="206"/>
                  <a:pt x="470" y="206"/>
                  <a:pt x="470" y="206"/>
                </a:cubicBezTo>
                <a:cubicBezTo>
                  <a:pt x="463" y="196"/>
                  <a:pt x="463" y="196"/>
                  <a:pt x="463" y="196"/>
                </a:cubicBezTo>
                <a:cubicBezTo>
                  <a:pt x="467" y="170"/>
                  <a:pt x="467" y="170"/>
                  <a:pt x="467" y="170"/>
                </a:cubicBezTo>
                <a:lnTo>
                  <a:pt x="478" y="160"/>
                </a:lnTo>
                <a:close/>
                <a:moveTo>
                  <a:pt x="488" y="117"/>
                </a:moveTo>
                <a:cubicBezTo>
                  <a:pt x="482" y="154"/>
                  <a:pt x="482" y="154"/>
                  <a:pt x="482" y="154"/>
                </a:cubicBezTo>
                <a:cubicBezTo>
                  <a:pt x="478" y="157"/>
                  <a:pt x="478" y="157"/>
                  <a:pt x="478" y="157"/>
                </a:cubicBezTo>
                <a:cubicBezTo>
                  <a:pt x="470" y="149"/>
                  <a:pt x="470" y="149"/>
                  <a:pt x="470" y="149"/>
                </a:cubicBezTo>
                <a:cubicBezTo>
                  <a:pt x="475" y="120"/>
                  <a:pt x="475" y="120"/>
                  <a:pt x="475" y="120"/>
                </a:cubicBezTo>
                <a:cubicBezTo>
                  <a:pt x="482" y="111"/>
                  <a:pt x="482" y="111"/>
                  <a:pt x="482" y="111"/>
                </a:cubicBezTo>
                <a:lnTo>
                  <a:pt x="488" y="11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7" name="Freeform 54"/>
          <p:cNvSpPr>
            <a:spLocks noEditPoints="1"/>
          </p:cNvSpPr>
          <p:nvPr/>
        </p:nvSpPr>
        <p:spPr bwMode="auto">
          <a:xfrm>
            <a:off x="396005" y="2429989"/>
            <a:ext cx="558800" cy="395288"/>
          </a:xfrm>
          <a:custGeom>
            <a:avLst/>
            <a:gdLst>
              <a:gd name="T0" fmla="*/ 904 w 1172"/>
              <a:gd name="T1" fmla="*/ 423 h 832"/>
              <a:gd name="T2" fmla="*/ 875 w 1172"/>
              <a:gd name="T3" fmla="*/ 308 h 832"/>
              <a:gd name="T4" fmla="*/ 996 w 1172"/>
              <a:gd name="T5" fmla="*/ 308 h 832"/>
              <a:gd name="T6" fmla="*/ 965 w 1172"/>
              <a:gd name="T7" fmla="*/ 423 h 832"/>
              <a:gd name="T8" fmla="*/ 1018 w 1172"/>
              <a:gd name="T9" fmla="*/ 453 h 832"/>
              <a:gd name="T10" fmla="*/ 954 w 1172"/>
              <a:gd name="T11" fmla="*/ 477 h 832"/>
              <a:gd name="T12" fmla="*/ 1018 w 1172"/>
              <a:gd name="T13" fmla="*/ 506 h 832"/>
              <a:gd name="T14" fmla="*/ 954 w 1172"/>
              <a:gd name="T15" fmla="*/ 540 h 832"/>
              <a:gd name="T16" fmla="*/ 915 w 1172"/>
              <a:gd name="T17" fmla="*/ 506 h 832"/>
              <a:gd name="T18" fmla="*/ 852 w 1172"/>
              <a:gd name="T19" fmla="*/ 477 h 832"/>
              <a:gd name="T20" fmla="*/ 915 w 1172"/>
              <a:gd name="T21" fmla="*/ 453 h 832"/>
              <a:gd name="T22" fmla="*/ 852 w 1172"/>
              <a:gd name="T23" fmla="*/ 423 h 832"/>
              <a:gd name="T24" fmla="*/ 751 w 1172"/>
              <a:gd name="T25" fmla="*/ 416 h 832"/>
              <a:gd name="T26" fmla="*/ 1119 w 1172"/>
              <a:gd name="T27" fmla="*/ 416 h 832"/>
              <a:gd name="T28" fmla="*/ 935 w 1172"/>
              <a:gd name="T29" fmla="*/ 617 h 832"/>
              <a:gd name="T30" fmla="*/ 935 w 1172"/>
              <a:gd name="T31" fmla="*/ 215 h 832"/>
              <a:gd name="T32" fmla="*/ 935 w 1172"/>
              <a:gd name="T33" fmla="*/ 617 h 832"/>
              <a:gd name="T34" fmla="*/ 699 w 1172"/>
              <a:gd name="T35" fmla="*/ 416 h 832"/>
              <a:gd name="T36" fmla="*/ 1172 w 1172"/>
              <a:gd name="T37" fmla="*/ 416 h 832"/>
              <a:gd name="T38" fmla="*/ 599 w 1172"/>
              <a:gd name="T39" fmla="*/ 330 h 832"/>
              <a:gd name="T40" fmla="*/ 605 w 1172"/>
              <a:gd name="T41" fmla="*/ 396 h 832"/>
              <a:gd name="T42" fmla="*/ 472 w 1172"/>
              <a:gd name="T43" fmla="*/ 0 h 832"/>
              <a:gd name="T44" fmla="*/ 0 w 1172"/>
              <a:gd name="T45" fmla="*/ 832 h 832"/>
              <a:gd name="T46" fmla="*/ 145 w 1172"/>
              <a:gd name="T47" fmla="*/ 692 h 832"/>
              <a:gd name="T48" fmla="*/ 327 w 1172"/>
              <a:gd name="T49" fmla="*/ 832 h 832"/>
              <a:gd name="T50" fmla="*/ 472 w 1172"/>
              <a:gd name="T51" fmla="*/ 436 h 832"/>
              <a:gd name="T52" fmla="*/ 540 w 1172"/>
              <a:gd name="T53" fmla="*/ 501 h 832"/>
              <a:gd name="T54" fmla="*/ 684 w 1172"/>
              <a:gd name="T55" fmla="*/ 416 h 832"/>
              <a:gd name="T56" fmla="*/ 149 w 1172"/>
              <a:gd name="T57" fmla="*/ 632 h 832"/>
              <a:gd name="T58" fmla="*/ 66 w 1172"/>
              <a:gd name="T59" fmla="*/ 526 h 832"/>
              <a:gd name="T60" fmla="*/ 149 w 1172"/>
              <a:gd name="T61" fmla="*/ 632 h 832"/>
              <a:gd name="T62" fmla="*/ 66 w 1172"/>
              <a:gd name="T63" fmla="*/ 480 h 832"/>
              <a:gd name="T64" fmla="*/ 149 w 1172"/>
              <a:gd name="T65" fmla="*/ 375 h 832"/>
              <a:gd name="T66" fmla="*/ 149 w 1172"/>
              <a:gd name="T67" fmla="*/ 329 h 832"/>
              <a:gd name="T68" fmla="*/ 66 w 1172"/>
              <a:gd name="T69" fmla="*/ 223 h 832"/>
              <a:gd name="T70" fmla="*/ 149 w 1172"/>
              <a:gd name="T71" fmla="*/ 329 h 832"/>
              <a:gd name="T72" fmla="*/ 66 w 1172"/>
              <a:gd name="T73" fmla="*/ 178 h 832"/>
              <a:gd name="T74" fmla="*/ 149 w 1172"/>
              <a:gd name="T75" fmla="*/ 72 h 832"/>
              <a:gd name="T76" fmla="*/ 278 w 1172"/>
              <a:gd name="T77" fmla="*/ 632 h 832"/>
              <a:gd name="T78" fmla="*/ 194 w 1172"/>
              <a:gd name="T79" fmla="*/ 526 h 832"/>
              <a:gd name="T80" fmla="*/ 278 w 1172"/>
              <a:gd name="T81" fmla="*/ 632 h 832"/>
              <a:gd name="T82" fmla="*/ 194 w 1172"/>
              <a:gd name="T83" fmla="*/ 480 h 832"/>
              <a:gd name="T84" fmla="*/ 278 w 1172"/>
              <a:gd name="T85" fmla="*/ 375 h 832"/>
              <a:gd name="T86" fmla="*/ 278 w 1172"/>
              <a:gd name="T87" fmla="*/ 329 h 832"/>
              <a:gd name="T88" fmla="*/ 194 w 1172"/>
              <a:gd name="T89" fmla="*/ 223 h 832"/>
              <a:gd name="T90" fmla="*/ 278 w 1172"/>
              <a:gd name="T91" fmla="*/ 329 h 832"/>
              <a:gd name="T92" fmla="*/ 194 w 1172"/>
              <a:gd name="T93" fmla="*/ 178 h 832"/>
              <a:gd name="T94" fmla="*/ 278 w 1172"/>
              <a:gd name="T95" fmla="*/ 72 h 832"/>
              <a:gd name="T96" fmla="*/ 406 w 1172"/>
              <a:gd name="T97" fmla="*/ 632 h 832"/>
              <a:gd name="T98" fmla="*/ 323 w 1172"/>
              <a:gd name="T99" fmla="*/ 526 h 832"/>
              <a:gd name="T100" fmla="*/ 406 w 1172"/>
              <a:gd name="T101" fmla="*/ 632 h 832"/>
              <a:gd name="T102" fmla="*/ 323 w 1172"/>
              <a:gd name="T103" fmla="*/ 480 h 832"/>
              <a:gd name="T104" fmla="*/ 406 w 1172"/>
              <a:gd name="T105" fmla="*/ 375 h 832"/>
              <a:gd name="T106" fmla="*/ 406 w 1172"/>
              <a:gd name="T107" fmla="*/ 329 h 832"/>
              <a:gd name="T108" fmla="*/ 323 w 1172"/>
              <a:gd name="T109" fmla="*/ 223 h 832"/>
              <a:gd name="T110" fmla="*/ 406 w 1172"/>
              <a:gd name="T111" fmla="*/ 329 h 832"/>
              <a:gd name="T112" fmla="*/ 323 w 1172"/>
              <a:gd name="T113" fmla="*/ 178 h 832"/>
              <a:gd name="T114" fmla="*/ 406 w 1172"/>
              <a:gd name="T115" fmla="*/ 7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852" y="423"/>
                </a:moveTo>
                <a:cubicBezTo>
                  <a:pt x="904" y="423"/>
                  <a:pt x="904" y="423"/>
                  <a:pt x="904" y="423"/>
                </a:cubicBezTo>
                <a:cubicBezTo>
                  <a:pt x="828" y="308"/>
                  <a:pt x="828" y="308"/>
                  <a:pt x="828" y="308"/>
                </a:cubicBezTo>
                <a:cubicBezTo>
                  <a:pt x="875" y="308"/>
                  <a:pt x="875" y="308"/>
                  <a:pt x="875" y="308"/>
                </a:cubicBezTo>
                <a:cubicBezTo>
                  <a:pt x="935" y="405"/>
                  <a:pt x="935" y="405"/>
                  <a:pt x="935" y="405"/>
                </a:cubicBezTo>
                <a:cubicBezTo>
                  <a:pt x="996" y="308"/>
                  <a:pt x="996" y="308"/>
                  <a:pt x="996" y="308"/>
                </a:cubicBezTo>
                <a:cubicBezTo>
                  <a:pt x="1042" y="308"/>
                  <a:pt x="1042" y="308"/>
                  <a:pt x="1042" y="308"/>
                </a:cubicBezTo>
                <a:cubicBezTo>
                  <a:pt x="965" y="423"/>
                  <a:pt x="965" y="423"/>
                  <a:pt x="965" y="423"/>
                </a:cubicBezTo>
                <a:cubicBezTo>
                  <a:pt x="1018" y="423"/>
                  <a:pt x="1018" y="423"/>
                  <a:pt x="1018" y="423"/>
                </a:cubicBezTo>
                <a:cubicBezTo>
                  <a:pt x="1018" y="453"/>
                  <a:pt x="1018" y="453"/>
                  <a:pt x="1018" y="453"/>
                </a:cubicBezTo>
                <a:cubicBezTo>
                  <a:pt x="954" y="453"/>
                  <a:pt x="954" y="453"/>
                  <a:pt x="954" y="453"/>
                </a:cubicBezTo>
                <a:cubicBezTo>
                  <a:pt x="954" y="477"/>
                  <a:pt x="954" y="477"/>
                  <a:pt x="954" y="477"/>
                </a:cubicBezTo>
                <a:cubicBezTo>
                  <a:pt x="1018" y="477"/>
                  <a:pt x="1018" y="477"/>
                  <a:pt x="1018" y="477"/>
                </a:cubicBezTo>
                <a:cubicBezTo>
                  <a:pt x="1018" y="506"/>
                  <a:pt x="1018" y="506"/>
                  <a:pt x="1018" y="506"/>
                </a:cubicBezTo>
                <a:cubicBezTo>
                  <a:pt x="954" y="506"/>
                  <a:pt x="954" y="506"/>
                  <a:pt x="954" y="506"/>
                </a:cubicBezTo>
                <a:cubicBezTo>
                  <a:pt x="954" y="540"/>
                  <a:pt x="954" y="540"/>
                  <a:pt x="954" y="540"/>
                </a:cubicBezTo>
                <a:cubicBezTo>
                  <a:pt x="915" y="540"/>
                  <a:pt x="915" y="540"/>
                  <a:pt x="915" y="540"/>
                </a:cubicBezTo>
                <a:cubicBezTo>
                  <a:pt x="915" y="506"/>
                  <a:pt x="915" y="506"/>
                  <a:pt x="915" y="506"/>
                </a:cubicBezTo>
                <a:cubicBezTo>
                  <a:pt x="852" y="506"/>
                  <a:pt x="852" y="506"/>
                  <a:pt x="852" y="506"/>
                </a:cubicBezTo>
                <a:cubicBezTo>
                  <a:pt x="852" y="477"/>
                  <a:pt x="852" y="477"/>
                  <a:pt x="852" y="477"/>
                </a:cubicBezTo>
                <a:cubicBezTo>
                  <a:pt x="915" y="477"/>
                  <a:pt x="915" y="477"/>
                  <a:pt x="915" y="477"/>
                </a:cubicBezTo>
                <a:cubicBezTo>
                  <a:pt x="915" y="453"/>
                  <a:pt x="915" y="453"/>
                  <a:pt x="915" y="453"/>
                </a:cubicBezTo>
                <a:cubicBezTo>
                  <a:pt x="852" y="453"/>
                  <a:pt x="852" y="453"/>
                  <a:pt x="852" y="453"/>
                </a:cubicBezTo>
                <a:lnTo>
                  <a:pt x="852" y="423"/>
                </a:lnTo>
                <a:close/>
                <a:moveTo>
                  <a:pt x="935" y="232"/>
                </a:moveTo>
                <a:cubicBezTo>
                  <a:pt x="834" y="232"/>
                  <a:pt x="751" y="314"/>
                  <a:pt x="751" y="416"/>
                </a:cubicBezTo>
                <a:cubicBezTo>
                  <a:pt x="751" y="517"/>
                  <a:pt x="834" y="600"/>
                  <a:pt x="935" y="600"/>
                </a:cubicBezTo>
                <a:cubicBezTo>
                  <a:pt x="1037" y="600"/>
                  <a:pt x="1119" y="517"/>
                  <a:pt x="1119" y="416"/>
                </a:cubicBezTo>
                <a:cubicBezTo>
                  <a:pt x="1119" y="314"/>
                  <a:pt x="1037" y="232"/>
                  <a:pt x="935" y="232"/>
                </a:cubicBezTo>
                <a:moveTo>
                  <a:pt x="935" y="617"/>
                </a:moveTo>
                <a:cubicBezTo>
                  <a:pt x="825" y="617"/>
                  <a:pt x="734" y="526"/>
                  <a:pt x="734" y="416"/>
                </a:cubicBezTo>
                <a:cubicBezTo>
                  <a:pt x="734" y="305"/>
                  <a:pt x="825" y="215"/>
                  <a:pt x="935" y="215"/>
                </a:cubicBezTo>
                <a:cubicBezTo>
                  <a:pt x="1046" y="215"/>
                  <a:pt x="1136" y="305"/>
                  <a:pt x="1136" y="416"/>
                </a:cubicBezTo>
                <a:cubicBezTo>
                  <a:pt x="1136" y="526"/>
                  <a:pt x="1046" y="617"/>
                  <a:pt x="935" y="617"/>
                </a:cubicBezTo>
                <a:moveTo>
                  <a:pt x="935" y="180"/>
                </a:moveTo>
                <a:cubicBezTo>
                  <a:pt x="805" y="180"/>
                  <a:pt x="699" y="285"/>
                  <a:pt x="699" y="416"/>
                </a:cubicBezTo>
                <a:cubicBezTo>
                  <a:pt x="699" y="546"/>
                  <a:pt x="805" y="652"/>
                  <a:pt x="935" y="652"/>
                </a:cubicBezTo>
                <a:cubicBezTo>
                  <a:pt x="1066" y="652"/>
                  <a:pt x="1172" y="546"/>
                  <a:pt x="1172" y="416"/>
                </a:cubicBezTo>
                <a:cubicBezTo>
                  <a:pt x="1172" y="285"/>
                  <a:pt x="1066" y="180"/>
                  <a:pt x="935" y="180"/>
                </a:cubicBezTo>
                <a:moveTo>
                  <a:pt x="599" y="330"/>
                </a:moveTo>
                <a:cubicBezTo>
                  <a:pt x="540" y="330"/>
                  <a:pt x="540" y="330"/>
                  <a:pt x="540" y="330"/>
                </a:cubicBezTo>
                <a:cubicBezTo>
                  <a:pt x="605" y="396"/>
                  <a:pt x="605" y="396"/>
                  <a:pt x="605" y="396"/>
                </a:cubicBezTo>
                <a:cubicBezTo>
                  <a:pt x="472" y="396"/>
                  <a:pt x="472" y="396"/>
                  <a:pt x="472" y="396"/>
                </a:cubicBezTo>
                <a:cubicBezTo>
                  <a:pt x="472" y="0"/>
                  <a:pt x="472" y="0"/>
                  <a:pt x="472" y="0"/>
                </a:cubicBezTo>
                <a:cubicBezTo>
                  <a:pt x="0" y="0"/>
                  <a:pt x="0" y="0"/>
                  <a:pt x="0" y="0"/>
                </a:cubicBezTo>
                <a:cubicBezTo>
                  <a:pt x="0" y="832"/>
                  <a:pt x="0" y="832"/>
                  <a:pt x="0" y="832"/>
                </a:cubicBezTo>
                <a:cubicBezTo>
                  <a:pt x="145" y="832"/>
                  <a:pt x="145" y="832"/>
                  <a:pt x="145" y="832"/>
                </a:cubicBezTo>
                <a:cubicBezTo>
                  <a:pt x="145" y="692"/>
                  <a:pt x="145" y="692"/>
                  <a:pt x="145" y="692"/>
                </a:cubicBezTo>
                <a:cubicBezTo>
                  <a:pt x="327" y="692"/>
                  <a:pt x="327" y="692"/>
                  <a:pt x="327" y="692"/>
                </a:cubicBezTo>
                <a:cubicBezTo>
                  <a:pt x="327" y="832"/>
                  <a:pt x="327" y="832"/>
                  <a:pt x="327" y="832"/>
                </a:cubicBezTo>
                <a:cubicBezTo>
                  <a:pt x="472" y="832"/>
                  <a:pt x="472" y="832"/>
                  <a:pt x="472" y="832"/>
                </a:cubicBezTo>
                <a:cubicBezTo>
                  <a:pt x="472" y="436"/>
                  <a:pt x="472" y="436"/>
                  <a:pt x="472"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149" y="480"/>
                </a:moveTo>
                <a:cubicBezTo>
                  <a:pt x="66" y="480"/>
                  <a:pt x="66" y="480"/>
                  <a:pt x="66" y="480"/>
                </a:cubicBezTo>
                <a:cubicBezTo>
                  <a:pt x="66" y="375"/>
                  <a:pt x="66" y="375"/>
                  <a:pt x="66" y="375"/>
                </a:cubicBezTo>
                <a:cubicBezTo>
                  <a:pt x="149" y="375"/>
                  <a:pt x="149" y="375"/>
                  <a:pt x="149" y="375"/>
                </a:cubicBezTo>
                <a:lnTo>
                  <a:pt x="149" y="480"/>
                </a:lnTo>
                <a:close/>
                <a:moveTo>
                  <a:pt x="149" y="329"/>
                </a:moveTo>
                <a:cubicBezTo>
                  <a:pt x="66" y="329"/>
                  <a:pt x="66" y="329"/>
                  <a:pt x="66" y="329"/>
                </a:cubicBezTo>
                <a:cubicBezTo>
                  <a:pt x="66" y="223"/>
                  <a:pt x="66" y="223"/>
                  <a:pt x="66" y="223"/>
                </a:cubicBezTo>
                <a:cubicBezTo>
                  <a:pt x="149" y="223"/>
                  <a:pt x="149" y="223"/>
                  <a:pt x="149" y="223"/>
                </a:cubicBezTo>
                <a:lnTo>
                  <a:pt x="149" y="329"/>
                </a:lnTo>
                <a:close/>
                <a:moveTo>
                  <a:pt x="149" y="178"/>
                </a:moveTo>
                <a:cubicBezTo>
                  <a:pt x="66" y="178"/>
                  <a:pt x="66" y="178"/>
                  <a:pt x="66" y="178"/>
                </a:cubicBezTo>
                <a:cubicBezTo>
                  <a:pt x="66" y="72"/>
                  <a:pt x="66" y="72"/>
                  <a:pt x="66" y="72"/>
                </a:cubicBezTo>
                <a:cubicBezTo>
                  <a:pt x="149" y="72"/>
                  <a:pt x="149" y="72"/>
                  <a:pt x="149" y="72"/>
                </a:cubicBezTo>
                <a:lnTo>
                  <a:pt x="149" y="178"/>
                </a:lnTo>
                <a:close/>
                <a:moveTo>
                  <a:pt x="278" y="632"/>
                </a:moveTo>
                <a:cubicBezTo>
                  <a:pt x="194" y="632"/>
                  <a:pt x="194" y="632"/>
                  <a:pt x="194" y="632"/>
                </a:cubicBezTo>
                <a:cubicBezTo>
                  <a:pt x="194" y="526"/>
                  <a:pt x="194" y="526"/>
                  <a:pt x="194" y="526"/>
                </a:cubicBezTo>
                <a:cubicBezTo>
                  <a:pt x="278" y="526"/>
                  <a:pt x="278" y="526"/>
                  <a:pt x="278" y="526"/>
                </a:cubicBezTo>
                <a:lnTo>
                  <a:pt x="278" y="632"/>
                </a:lnTo>
                <a:close/>
                <a:moveTo>
                  <a:pt x="278" y="480"/>
                </a:moveTo>
                <a:cubicBezTo>
                  <a:pt x="194" y="480"/>
                  <a:pt x="194" y="480"/>
                  <a:pt x="194" y="480"/>
                </a:cubicBezTo>
                <a:cubicBezTo>
                  <a:pt x="194" y="375"/>
                  <a:pt x="194" y="375"/>
                  <a:pt x="194" y="375"/>
                </a:cubicBezTo>
                <a:cubicBezTo>
                  <a:pt x="278" y="375"/>
                  <a:pt x="278" y="375"/>
                  <a:pt x="278" y="375"/>
                </a:cubicBezTo>
                <a:lnTo>
                  <a:pt x="278" y="480"/>
                </a:lnTo>
                <a:close/>
                <a:moveTo>
                  <a:pt x="278" y="329"/>
                </a:moveTo>
                <a:cubicBezTo>
                  <a:pt x="194" y="329"/>
                  <a:pt x="194" y="329"/>
                  <a:pt x="194" y="329"/>
                </a:cubicBezTo>
                <a:cubicBezTo>
                  <a:pt x="194" y="223"/>
                  <a:pt x="194" y="223"/>
                  <a:pt x="194" y="223"/>
                </a:cubicBezTo>
                <a:cubicBezTo>
                  <a:pt x="278" y="223"/>
                  <a:pt x="278" y="223"/>
                  <a:pt x="278" y="223"/>
                </a:cubicBezTo>
                <a:lnTo>
                  <a:pt x="278" y="329"/>
                </a:lnTo>
                <a:close/>
                <a:moveTo>
                  <a:pt x="278" y="178"/>
                </a:moveTo>
                <a:cubicBezTo>
                  <a:pt x="194" y="178"/>
                  <a:pt x="194" y="178"/>
                  <a:pt x="194" y="178"/>
                </a:cubicBezTo>
                <a:cubicBezTo>
                  <a:pt x="194" y="72"/>
                  <a:pt x="194" y="72"/>
                  <a:pt x="194" y="72"/>
                </a:cubicBezTo>
                <a:cubicBezTo>
                  <a:pt x="278" y="72"/>
                  <a:pt x="278" y="72"/>
                  <a:pt x="278" y="72"/>
                </a:cubicBezTo>
                <a:lnTo>
                  <a:pt x="278" y="178"/>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406" y="480"/>
                </a:moveTo>
                <a:cubicBezTo>
                  <a:pt x="323" y="480"/>
                  <a:pt x="323" y="480"/>
                  <a:pt x="323" y="480"/>
                </a:cubicBezTo>
                <a:cubicBezTo>
                  <a:pt x="323" y="375"/>
                  <a:pt x="323" y="375"/>
                  <a:pt x="323" y="375"/>
                </a:cubicBezTo>
                <a:cubicBezTo>
                  <a:pt x="406" y="375"/>
                  <a:pt x="406" y="375"/>
                  <a:pt x="406" y="375"/>
                </a:cubicBezTo>
                <a:lnTo>
                  <a:pt x="406" y="480"/>
                </a:lnTo>
                <a:close/>
                <a:moveTo>
                  <a:pt x="406" y="329"/>
                </a:moveTo>
                <a:cubicBezTo>
                  <a:pt x="323" y="329"/>
                  <a:pt x="323" y="329"/>
                  <a:pt x="323" y="329"/>
                </a:cubicBezTo>
                <a:cubicBezTo>
                  <a:pt x="323" y="223"/>
                  <a:pt x="323" y="223"/>
                  <a:pt x="323" y="223"/>
                </a:cubicBezTo>
                <a:cubicBezTo>
                  <a:pt x="406" y="223"/>
                  <a:pt x="406" y="223"/>
                  <a:pt x="406" y="223"/>
                </a:cubicBezTo>
                <a:lnTo>
                  <a:pt x="406" y="329"/>
                </a:lnTo>
                <a:close/>
                <a:moveTo>
                  <a:pt x="406" y="178"/>
                </a:moveTo>
                <a:cubicBezTo>
                  <a:pt x="323" y="178"/>
                  <a:pt x="323" y="178"/>
                  <a:pt x="323" y="178"/>
                </a:cubicBezTo>
                <a:cubicBezTo>
                  <a:pt x="323" y="72"/>
                  <a:pt x="323" y="72"/>
                  <a:pt x="323" y="72"/>
                </a:cubicBezTo>
                <a:cubicBezTo>
                  <a:pt x="406" y="72"/>
                  <a:pt x="406" y="72"/>
                  <a:pt x="406" y="72"/>
                </a:cubicBezTo>
                <a:lnTo>
                  <a:pt x="406" y="17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8" name="Freeform 61"/>
          <p:cNvSpPr>
            <a:spLocks noEditPoints="1"/>
          </p:cNvSpPr>
          <p:nvPr/>
        </p:nvSpPr>
        <p:spPr bwMode="auto">
          <a:xfrm>
            <a:off x="1406970" y="2427734"/>
            <a:ext cx="558800" cy="395288"/>
          </a:xfrm>
          <a:custGeom>
            <a:avLst/>
            <a:gdLst>
              <a:gd name="T0" fmla="*/ 699 w 1172"/>
              <a:gd name="T1" fmla="*/ 832 h 832"/>
              <a:gd name="T2" fmla="*/ 845 w 1172"/>
              <a:gd name="T3" fmla="*/ 692 h 832"/>
              <a:gd name="T4" fmla="*/ 1026 w 1172"/>
              <a:gd name="T5" fmla="*/ 832 h 832"/>
              <a:gd name="T6" fmla="*/ 1172 w 1172"/>
              <a:gd name="T7" fmla="*/ 0 h 832"/>
              <a:gd name="T8" fmla="*/ 1022 w 1172"/>
              <a:gd name="T9" fmla="*/ 72 h 832"/>
              <a:gd name="T10" fmla="*/ 1106 w 1172"/>
              <a:gd name="T11" fmla="*/ 178 h 832"/>
              <a:gd name="T12" fmla="*/ 1022 w 1172"/>
              <a:gd name="T13" fmla="*/ 72 h 832"/>
              <a:gd name="T14" fmla="*/ 977 w 1172"/>
              <a:gd name="T15" fmla="*/ 72 h 832"/>
              <a:gd name="T16" fmla="*/ 894 w 1172"/>
              <a:gd name="T17" fmla="*/ 178 h 832"/>
              <a:gd name="T18" fmla="*/ 765 w 1172"/>
              <a:gd name="T19" fmla="*/ 72 h 832"/>
              <a:gd name="T20" fmla="*/ 849 w 1172"/>
              <a:gd name="T21" fmla="*/ 178 h 832"/>
              <a:gd name="T22" fmla="*/ 765 w 1172"/>
              <a:gd name="T23" fmla="*/ 72 h 832"/>
              <a:gd name="T24" fmla="*/ 1106 w 1172"/>
              <a:gd name="T25" fmla="*/ 223 h 832"/>
              <a:gd name="T26" fmla="*/ 1022 w 1172"/>
              <a:gd name="T27" fmla="*/ 329 h 832"/>
              <a:gd name="T28" fmla="*/ 894 w 1172"/>
              <a:gd name="T29" fmla="*/ 223 h 832"/>
              <a:gd name="T30" fmla="*/ 977 w 1172"/>
              <a:gd name="T31" fmla="*/ 329 h 832"/>
              <a:gd name="T32" fmla="*/ 894 w 1172"/>
              <a:gd name="T33" fmla="*/ 223 h 832"/>
              <a:gd name="T34" fmla="*/ 849 w 1172"/>
              <a:gd name="T35" fmla="*/ 223 h 832"/>
              <a:gd name="T36" fmla="*/ 765 w 1172"/>
              <a:gd name="T37" fmla="*/ 329 h 832"/>
              <a:gd name="T38" fmla="*/ 1022 w 1172"/>
              <a:gd name="T39" fmla="*/ 375 h 832"/>
              <a:gd name="T40" fmla="*/ 1106 w 1172"/>
              <a:gd name="T41" fmla="*/ 480 h 832"/>
              <a:gd name="T42" fmla="*/ 1022 w 1172"/>
              <a:gd name="T43" fmla="*/ 375 h 832"/>
              <a:gd name="T44" fmla="*/ 977 w 1172"/>
              <a:gd name="T45" fmla="*/ 375 h 832"/>
              <a:gd name="T46" fmla="*/ 894 w 1172"/>
              <a:gd name="T47" fmla="*/ 480 h 832"/>
              <a:gd name="T48" fmla="*/ 765 w 1172"/>
              <a:gd name="T49" fmla="*/ 375 h 832"/>
              <a:gd name="T50" fmla="*/ 849 w 1172"/>
              <a:gd name="T51" fmla="*/ 480 h 832"/>
              <a:gd name="T52" fmla="*/ 765 w 1172"/>
              <a:gd name="T53" fmla="*/ 375 h 832"/>
              <a:gd name="T54" fmla="*/ 1106 w 1172"/>
              <a:gd name="T55" fmla="*/ 526 h 832"/>
              <a:gd name="T56" fmla="*/ 1022 w 1172"/>
              <a:gd name="T57" fmla="*/ 632 h 832"/>
              <a:gd name="T58" fmla="*/ 894 w 1172"/>
              <a:gd name="T59" fmla="*/ 526 h 832"/>
              <a:gd name="T60" fmla="*/ 977 w 1172"/>
              <a:gd name="T61" fmla="*/ 632 h 832"/>
              <a:gd name="T62" fmla="*/ 894 w 1172"/>
              <a:gd name="T63" fmla="*/ 526 h 832"/>
              <a:gd name="T64" fmla="*/ 849 w 1172"/>
              <a:gd name="T65" fmla="*/ 526 h 832"/>
              <a:gd name="T66" fmla="*/ 765 w 1172"/>
              <a:gd name="T67" fmla="*/ 632 h 832"/>
              <a:gd name="T68" fmla="*/ 236 w 1172"/>
              <a:gd name="T69" fmla="*/ 232 h 832"/>
              <a:gd name="T70" fmla="*/ 236 w 1172"/>
              <a:gd name="T71" fmla="*/ 600 h 832"/>
              <a:gd name="T72" fmla="*/ 236 w 1172"/>
              <a:gd name="T73" fmla="*/ 232 h 832"/>
              <a:gd name="T74" fmla="*/ 320 w 1172"/>
              <a:gd name="T75" fmla="*/ 453 h 832"/>
              <a:gd name="T76" fmla="*/ 256 w 1172"/>
              <a:gd name="T77" fmla="*/ 477 h 832"/>
              <a:gd name="T78" fmla="*/ 320 w 1172"/>
              <a:gd name="T79" fmla="*/ 506 h 832"/>
              <a:gd name="T80" fmla="*/ 256 w 1172"/>
              <a:gd name="T81" fmla="*/ 540 h 832"/>
              <a:gd name="T82" fmla="*/ 217 w 1172"/>
              <a:gd name="T83" fmla="*/ 506 h 832"/>
              <a:gd name="T84" fmla="*/ 153 w 1172"/>
              <a:gd name="T85" fmla="*/ 477 h 832"/>
              <a:gd name="T86" fmla="*/ 217 w 1172"/>
              <a:gd name="T87" fmla="*/ 453 h 832"/>
              <a:gd name="T88" fmla="*/ 153 w 1172"/>
              <a:gd name="T89" fmla="*/ 423 h 832"/>
              <a:gd name="T90" fmla="*/ 130 w 1172"/>
              <a:gd name="T91" fmla="*/ 308 h 832"/>
              <a:gd name="T92" fmla="*/ 236 w 1172"/>
              <a:gd name="T93" fmla="*/ 405 h 832"/>
              <a:gd name="T94" fmla="*/ 344 w 1172"/>
              <a:gd name="T95" fmla="*/ 308 h 832"/>
              <a:gd name="T96" fmla="*/ 320 w 1172"/>
              <a:gd name="T97" fmla="*/ 423 h 832"/>
              <a:gd name="T98" fmla="*/ 540 w 1172"/>
              <a:gd name="T99" fmla="*/ 330 h 832"/>
              <a:gd name="T100" fmla="*/ 471 w 1172"/>
              <a:gd name="T101" fmla="*/ 396 h 832"/>
              <a:gd name="T102" fmla="*/ 0 w 1172"/>
              <a:gd name="T103" fmla="*/ 416 h 832"/>
              <a:gd name="T104" fmla="*/ 471 w 1172"/>
              <a:gd name="T105" fmla="*/ 436 h 832"/>
              <a:gd name="T106" fmla="*/ 540 w 1172"/>
              <a:gd name="T107" fmla="*/ 501 h 832"/>
              <a:gd name="T108" fmla="*/ 684 w 1172"/>
              <a:gd name="T109" fmla="*/ 416 h 832"/>
              <a:gd name="T110" fmla="*/ 236 w 1172"/>
              <a:gd name="T111" fmla="*/ 617 h 832"/>
              <a:gd name="T112" fmla="*/ 236 w 1172"/>
              <a:gd name="T113" fmla="*/ 215 h 832"/>
              <a:gd name="T114" fmla="*/ 236 w 1172"/>
              <a:gd name="T115" fmla="*/ 61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699" y="0"/>
                </a:moveTo>
                <a:cubicBezTo>
                  <a:pt x="699" y="832"/>
                  <a:pt x="699" y="832"/>
                  <a:pt x="699" y="832"/>
                </a:cubicBezTo>
                <a:cubicBezTo>
                  <a:pt x="845" y="832"/>
                  <a:pt x="845" y="832"/>
                  <a:pt x="845" y="832"/>
                </a:cubicBezTo>
                <a:cubicBezTo>
                  <a:pt x="845" y="692"/>
                  <a:pt x="845" y="692"/>
                  <a:pt x="845" y="692"/>
                </a:cubicBezTo>
                <a:cubicBezTo>
                  <a:pt x="1026" y="692"/>
                  <a:pt x="1026" y="692"/>
                  <a:pt x="1026" y="692"/>
                </a:cubicBezTo>
                <a:cubicBezTo>
                  <a:pt x="1026" y="832"/>
                  <a:pt x="1026" y="832"/>
                  <a:pt x="1026" y="832"/>
                </a:cubicBezTo>
                <a:cubicBezTo>
                  <a:pt x="1172" y="832"/>
                  <a:pt x="1172" y="832"/>
                  <a:pt x="1172" y="832"/>
                </a:cubicBezTo>
                <a:cubicBezTo>
                  <a:pt x="1172" y="0"/>
                  <a:pt x="1172" y="0"/>
                  <a:pt x="1172" y="0"/>
                </a:cubicBezTo>
                <a:lnTo>
                  <a:pt x="699" y="0"/>
                </a:lnTo>
                <a:close/>
                <a:moveTo>
                  <a:pt x="1022" y="72"/>
                </a:moveTo>
                <a:cubicBezTo>
                  <a:pt x="1106" y="72"/>
                  <a:pt x="1106" y="72"/>
                  <a:pt x="1106" y="72"/>
                </a:cubicBezTo>
                <a:cubicBezTo>
                  <a:pt x="1106" y="178"/>
                  <a:pt x="1106" y="178"/>
                  <a:pt x="1106" y="178"/>
                </a:cubicBezTo>
                <a:cubicBezTo>
                  <a:pt x="1022" y="178"/>
                  <a:pt x="1022" y="178"/>
                  <a:pt x="1022" y="178"/>
                </a:cubicBezTo>
                <a:lnTo>
                  <a:pt x="1022" y="72"/>
                </a:lnTo>
                <a:close/>
                <a:moveTo>
                  <a:pt x="894" y="72"/>
                </a:moveTo>
                <a:cubicBezTo>
                  <a:pt x="977" y="72"/>
                  <a:pt x="977" y="72"/>
                  <a:pt x="977" y="72"/>
                </a:cubicBezTo>
                <a:cubicBezTo>
                  <a:pt x="977" y="178"/>
                  <a:pt x="977" y="178"/>
                  <a:pt x="977" y="178"/>
                </a:cubicBezTo>
                <a:cubicBezTo>
                  <a:pt x="894" y="178"/>
                  <a:pt x="894" y="178"/>
                  <a:pt x="894" y="178"/>
                </a:cubicBezTo>
                <a:lnTo>
                  <a:pt x="894" y="72"/>
                </a:lnTo>
                <a:close/>
                <a:moveTo>
                  <a:pt x="765" y="72"/>
                </a:moveTo>
                <a:cubicBezTo>
                  <a:pt x="849" y="72"/>
                  <a:pt x="849" y="72"/>
                  <a:pt x="849" y="72"/>
                </a:cubicBezTo>
                <a:cubicBezTo>
                  <a:pt x="849" y="178"/>
                  <a:pt x="849" y="178"/>
                  <a:pt x="849" y="178"/>
                </a:cubicBezTo>
                <a:cubicBezTo>
                  <a:pt x="765" y="178"/>
                  <a:pt x="765" y="178"/>
                  <a:pt x="765" y="178"/>
                </a:cubicBezTo>
                <a:lnTo>
                  <a:pt x="765" y="72"/>
                </a:lnTo>
                <a:close/>
                <a:moveTo>
                  <a:pt x="1022" y="223"/>
                </a:moveTo>
                <a:cubicBezTo>
                  <a:pt x="1106" y="223"/>
                  <a:pt x="1106" y="223"/>
                  <a:pt x="1106" y="223"/>
                </a:cubicBezTo>
                <a:cubicBezTo>
                  <a:pt x="1106" y="329"/>
                  <a:pt x="1106" y="329"/>
                  <a:pt x="1106" y="329"/>
                </a:cubicBezTo>
                <a:cubicBezTo>
                  <a:pt x="1022" y="329"/>
                  <a:pt x="1022" y="329"/>
                  <a:pt x="1022" y="329"/>
                </a:cubicBezTo>
                <a:lnTo>
                  <a:pt x="1022" y="223"/>
                </a:lnTo>
                <a:close/>
                <a:moveTo>
                  <a:pt x="894" y="223"/>
                </a:moveTo>
                <a:cubicBezTo>
                  <a:pt x="977" y="223"/>
                  <a:pt x="977" y="223"/>
                  <a:pt x="977" y="223"/>
                </a:cubicBezTo>
                <a:cubicBezTo>
                  <a:pt x="977" y="329"/>
                  <a:pt x="977" y="329"/>
                  <a:pt x="977" y="329"/>
                </a:cubicBezTo>
                <a:cubicBezTo>
                  <a:pt x="894" y="329"/>
                  <a:pt x="894" y="329"/>
                  <a:pt x="894" y="329"/>
                </a:cubicBezTo>
                <a:lnTo>
                  <a:pt x="894" y="223"/>
                </a:lnTo>
                <a:close/>
                <a:moveTo>
                  <a:pt x="765" y="223"/>
                </a:moveTo>
                <a:cubicBezTo>
                  <a:pt x="849" y="223"/>
                  <a:pt x="849" y="223"/>
                  <a:pt x="849" y="223"/>
                </a:cubicBezTo>
                <a:cubicBezTo>
                  <a:pt x="849" y="329"/>
                  <a:pt x="849" y="329"/>
                  <a:pt x="849" y="329"/>
                </a:cubicBezTo>
                <a:cubicBezTo>
                  <a:pt x="765" y="329"/>
                  <a:pt x="765" y="329"/>
                  <a:pt x="765" y="329"/>
                </a:cubicBezTo>
                <a:lnTo>
                  <a:pt x="765" y="223"/>
                </a:lnTo>
                <a:close/>
                <a:moveTo>
                  <a:pt x="1022" y="375"/>
                </a:moveTo>
                <a:cubicBezTo>
                  <a:pt x="1106" y="375"/>
                  <a:pt x="1106" y="375"/>
                  <a:pt x="1106" y="375"/>
                </a:cubicBezTo>
                <a:cubicBezTo>
                  <a:pt x="1106" y="480"/>
                  <a:pt x="1106" y="480"/>
                  <a:pt x="1106" y="480"/>
                </a:cubicBezTo>
                <a:cubicBezTo>
                  <a:pt x="1022" y="480"/>
                  <a:pt x="1022" y="480"/>
                  <a:pt x="1022" y="480"/>
                </a:cubicBezTo>
                <a:lnTo>
                  <a:pt x="1022" y="375"/>
                </a:lnTo>
                <a:close/>
                <a:moveTo>
                  <a:pt x="894" y="375"/>
                </a:moveTo>
                <a:cubicBezTo>
                  <a:pt x="977" y="375"/>
                  <a:pt x="977" y="375"/>
                  <a:pt x="977" y="375"/>
                </a:cubicBezTo>
                <a:cubicBezTo>
                  <a:pt x="977" y="480"/>
                  <a:pt x="977" y="480"/>
                  <a:pt x="977" y="480"/>
                </a:cubicBezTo>
                <a:cubicBezTo>
                  <a:pt x="894" y="480"/>
                  <a:pt x="894" y="480"/>
                  <a:pt x="894" y="480"/>
                </a:cubicBezTo>
                <a:lnTo>
                  <a:pt x="894" y="375"/>
                </a:lnTo>
                <a:close/>
                <a:moveTo>
                  <a:pt x="765" y="375"/>
                </a:moveTo>
                <a:cubicBezTo>
                  <a:pt x="849" y="375"/>
                  <a:pt x="849" y="375"/>
                  <a:pt x="849" y="375"/>
                </a:cubicBezTo>
                <a:cubicBezTo>
                  <a:pt x="849" y="480"/>
                  <a:pt x="849" y="480"/>
                  <a:pt x="849" y="480"/>
                </a:cubicBezTo>
                <a:cubicBezTo>
                  <a:pt x="765" y="480"/>
                  <a:pt x="765" y="480"/>
                  <a:pt x="765" y="480"/>
                </a:cubicBezTo>
                <a:lnTo>
                  <a:pt x="765" y="375"/>
                </a:lnTo>
                <a:close/>
                <a:moveTo>
                  <a:pt x="1022" y="526"/>
                </a:moveTo>
                <a:cubicBezTo>
                  <a:pt x="1106" y="526"/>
                  <a:pt x="1106" y="526"/>
                  <a:pt x="1106" y="526"/>
                </a:cubicBezTo>
                <a:cubicBezTo>
                  <a:pt x="1106" y="632"/>
                  <a:pt x="1106" y="632"/>
                  <a:pt x="1106" y="632"/>
                </a:cubicBezTo>
                <a:cubicBezTo>
                  <a:pt x="1022" y="632"/>
                  <a:pt x="1022" y="632"/>
                  <a:pt x="1022" y="632"/>
                </a:cubicBezTo>
                <a:lnTo>
                  <a:pt x="1022" y="526"/>
                </a:lnTo>
                <a:close/>
                <a:moveTo>
                  <a:pt x="894" y="526"/>
                </a:moveTo>
                <a:cubicBezTo>
                  <a:pt x="977" y="526"/>
                  <a:pt x="977" y="526"/>
                  <a:pt x="977" y="526"/>
                </a:cubicBezTo>
                <a:cubicBezTo>
                  <a:pt x="977" y="632"/>
                  <a:pt x="977" y="632"/>
                  <a:pt x="977" y="632"/>
                </a:cubicBezTo>
                <a:cubicBezTo>
                  <a:pt x="894" y="632"/>
                  <a:pt x="894" y="632"/>
                  <a:pt x="894" y="632"/>
                </a:cubicBezTo>
                <a:lnTo>
                  <a:pt x="894" y="526"/>
                </a:lnTo>
                <a:close/>
                <a:moveTo>
                  <a:pt x="765" y="526"/>
                </a:moveTo>
                <a:cubicBezTo>
                  <a:pt x="849" y="526"/>
                  <a:pt x="849" y="526"/>
                  <a:pt x="849" y="526"/>
                </a:cubicBezTo>
                <a:cubicBezTo>
                  <a:pt x="849" y="632"/>
                  <a:pt x="849" y="632"/>
                  <a:pt x="849" y="632"/>
                </a:cubicBezTo>
                <a:cubicBezTo>
                  <a:pt x="765" y="632"/>
                  <a:pt x="765" y="632"/>
                  <a:pt x="765" y="632"/>
                </a:cubicBezTo>
                <a:lnTo>
                  <a:pt x="765" y="526"/>
                </a:lnTo>
                <a:close/>
                <a:moveTo>
                  <a:pt x="236" y="232"/>
                </a:moveTo>
                <a:cubicBezTo>
                  <a:pt x="135" y="232"/>
                  <a:pt x="52" y="314"/>
                  <a:pt x="52" y="416"/>
                </a:cubicBezTo>
                <a:cubicBezTo>
                  <a:pt x="52" y="517"/>
                  <a:pt x="135" y="600"/>
                  <a:pt x="236" y="600"/>
                </a:cubicBezTo>
                <a:cubicBezTo>
                  <a:pt x="338" y="600"/>
                  <a:pt x="420" y="517"/>
                  <a:pt x="420" y="416"/>
                </a:cubicBezTo>
                <a:cubicBezTo>
                  <a:pt x="420" y="314"/>
                  <a:pt x="338" y="232"/>
                  <a:pt x="236"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3" y="506"/>
                  <a:pt x="153" y="506"/>
                  <a:pt x="153" y="506"/>
                </a:cubicBezTo>
                <a:cubicBezTo>
                  <a:pt x="153" y="477"/>
                  <a:pt x="153" y="477"/>
                  <a:pt x="153" y="477"/>
                </a:cubicBezTo>
                <a:cubicBezTo>
                  <a:pt x="217" y="477"/>
                  <a:pt x="217" y="477"/>
                  <a:pt x="217" y="477"/>
                </a:cubicBezTo>
                <a:cubicBezTo>
                  <a:pt x="217" y="453"/>
                  <a:pt x="217" y="453"/>
                  <a:pt x="217" y="453"/>
                </a:cubicBezTo>
                <a:cubicBezTo>
                  <a:pt x="153" y="453"/>
                  <a:pt x="153" y="453"/>
                  <a:pt x="153" y="453"/>
                </a:cubicBezTo>
                <a:cubicBezTo>
                  <a:pt x="153" y="423"/>
                  <a:pt x="153" y="423"/>
                  <a:pt x="153" y="423"/>
                </a:cubicBezTo>
                <a:cubicBezTo>
                  <a:pt x="206" y="423"/>
                  <a:pt x="206" y="423"/>
                  <a:pt x="206" y="423"/>
                </a:cubicBezTo>
                <a:cubicBezTo>
                  <a:pt x="130" y="308"/>
                  <a:pt x="130" y="308"/>
                  <a:pt x="130" y="308"/>
                </a:cubicBezTo>
                <a:cubicBezTo>
                  <a:pt x="175" y="308"/>
                  <a:pt x="175" y="308"/>
                  <a:pt x="175" y="308"/>
                </a:cubicBezTo>
                <a:cubicBezTo>
                  <a:pt x="236" y="405"/>
                  <a:pt x="236" y="405"/>
                  <a:pt x="236" y="405"/>
                </a:cubicBezTo>
                <a:cubicBezTo>
                  <a:pt x="296" y="308"/>
                  <a:pt x="296" y="308"/>
                  <a:pt x="296" y="308"/>
                </a:cubicBezTo>
                <a:cubicBezTo>
                  <a:pt x="344" y="308"/>
                  <a:pt x="344" y="308"/>
                  <a:pt x="344" y="308"/>
                </a:cubicBezTo>
                <a:cubicBezTo>
                  <a:pt x="268" y="423"/>
                  <a:pt x="268" y="423"/>
                  <a:pt x="268" y="423"/>
                </a:cubicBezTo>
                <a:lnTo>
                  <a:pt x="320" y="423"/>
                </a:lnTo>
                <a:close/>
                <a:moveTo>
                  <a:pt x="599" y="330"/>
                </a:moveTo>
                <a:cubicBezTo>
                  <a:pt x="540" y="330"/>
                  <a:pt x="540" y="330"/>
                  <a:pt x="540" y="330"/>
                </a:cubicBezTo>
                <a:cubicBezTo>
                  <a:pt x="605" y="396"/>
                  <a:pt x="605" y="396"/>
                  <a:pt x="605" y="396"/>
                </a:cubicBezTo>
                <a:cubicBezTo>
                  <a:pt x="471" y="396"/>
                  <a:pt x="471" y="396"/>
                  <a:pt x="471" y="396"/>
                </a:cubicBezTo>
                <a:cubicBezTo>
                  <a:pt x="461" y="275"/>
                  <a:pt x="360" y="180"/>
                  <a:pt x="236" y="180"/>
                </a:cubicBezTo>
                <a:cubicBezTo>
                  <a:pt x="106" y="180"/>
                  <a:pt x="0" y="285"/>
                  <a:pt x="0" y="416"/>
                </a:cubicBezTo>
                <a:cubicBezTo>
                  <a:pt x="0" y="546"/>
                  <a:pt x="106" y="652"/>
                  <a:pt x="236" y="652"/>
                </a:cubicBezTo>
                <a:cubicBezTo>
                  <a:pt x="360" y="652"/>
                  <a:pt x="461" y="557"/>
                  <a:pt x="471"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236" y="617"/>
                </a:moveTo>
                <a:cubicBezTo>
                  <a:pt x="126" y="617"/>
                  <a:pt x="35" y="526"/>
                  <a:pt x="35" y="416"/>
                </a:cubicBezTo>
                <a:cubicBezTo>
                  <a:pt x="35" y="305"/>
                  <a:pt x="126" y="215"/>
                  <a:pt x="236" y="215"/>
                </a:cubicBezTo>
                <a:cubicBezTo>
                  <a:pt x="347" y="215"/>
                  <a:pt x="437" y="305"/>
                  <a:pt x="437" y="416"/>
                </a:cubicBezTo>
                <a:cubicBezTo>
                  <a:pt x="437" y="526"/>
                  <a:pt x="347" y="617"/>
                  <a:pt x="236" y="61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9" name="Freeform 66"/>
          <p:cNvSpPr>
            <a:spLocks noEditPoints="1"/>
          </p:cNvSpPr>
          <p:nvPr/>
        </p:nvSpPr>
        <p:spPr bwMode="auto">
          <a:xfrm>
            <a:off x="2501138" y="2448363"/>
            <a:ext cx="539750" cy="395288"/>
          </a:xfrm>
          <a:custGeom>
            <a:avLst/>
            <a:gdLst>
              <a:gd name="T0" fmla="*/ 0 w 1133"/>
              <a:gd name="T1" fmla="*/ 832 h 832"/>
              <a:gd name="T2" fmla="*/ 145 w 1133"/>
              <a:gd name="T3" fmla="*/ 693 h 832"/>
              <a:gd name="T4" fmla="*/ 326 w 1133"/>
              <a:gd name="T5" fmla="*/ 832 h 832"/>
              <a:gd name="T6" fmla="*/ 472 w 1133"/>
              <a:gd name="T7" fmla="*/ 0 h 832"/>
              <a:gd name="T8" fmla="*/ 149 w 1133"/>
              <a:gd name="T9" fmla="*/ 178 h 832"/>
              <a:gd name="T10" fmla="*/ 66 w 1133"/>
              <a:gd name="T11" fmla="*/ 73 h 832"/>
              <a:gd name="T12" fmla="*/ 149 w 1133"/>
              <a:gd name="T13" fmla="*/ 178 h 832"/>
              <a:gd name="T14" fmla="*/ 194 w 1133"/>
              <a:gd name="T15" fmla="*/ 178 h 832"/>
              <a:gd name="T16" fmla="*/ 277 w 1133"/>
              <a:gd name="T17" fmla="*/ 73 h 832"/>
              <a:gd name="T18" fmla="*/ 406 w 1133"/>
              <a:gd name="T19" fmla="*/ 178 h 832"/>
              <a:gd name="T20" fmla="*/ 323 w 1133"/>
              <a:gd name="T21" fmla="*/ 73 h 832"/>
              <a:gd name="T22" fmla="*/ 406 w 1133"/>
              <a:gd name="T23" fmla="*/ 178 h 832"/>
              <a:gd name="T24" fmla="*/ 66 w 1133"/>
              <a:gd name="T25" fmla="*/ 330 h 832"/>
              <a:gd name="T26" fmla="*/ 149 w 1133"/>
              <a:gd name="T27" fmla="*/ 224 h 832"/>
              <a:gd name="T28" fmla="*/ 277 w 1133"/>
              <a:gd name="T29" fmla="*/ 330 h 832"/>
              <a:gd name="T30" fmla="*/ 194 w 1133"/>
              <a:gd name="T31" fmla="*/ 224 h 832"/>
              <a:gd name="T32" fmla="*/ 277 w 1133"/>
              <a:gd name="T33" fmla="*/ 330 h 832"/>
              <a:gd name="T34" fmla="*/ 323 w 1133"/>
              <a:gd name="T35" fmla="*/ 330 h 832"/>
              <a:gd name="T36" fmla="*/ 406 w 1133"/>
              <a:gd name="T37" fmla="*/ 224 h 832"/>
              <a:gd name="T38" fmla="*/ 149 w 1133"/>
              <a:gd name="T39" fmla="*/ 481 h 832"/>
              <a:gd name="T40" fmla="*/ 66 w 1133"/>
              <a:gd name="T41" fmla="*/ 375 h 832"/>
              <a:gd name="T42" fmla="*/ 149 w 1133"/>
              <a:gd name="T43" fmla="*/ 481 h 832"/>
              <a:gd name="T44" fmla="*/ 194 w 1133"/>
              <a:gd name="T45" fmla="*/ 481 h 832"/>
              <a:gd name="T46" fmla="*/ 277 w 1133"/>
              <a:gd name="T47" fmla="*/ 375 h 832"/>
              <a:gd name="T48" fmla="*/ 406 w 1133"/>
              <a:gd name="T49" fmla="*/ 481 h 832"/>
              <a:gd name="T50" fmla="*/ 323 w 1133"/>
              <a:gd name="T51" fmla="*/ 375 h 832"/>
              <a:gd name="T52" fmla="*/ 406 w 1133"/>
              <a:gd name="T53" fmla="*/ 481 h 832"/>
              <a:gd name="T54" fmla="*/ 66 w 1133"/>
              <a:gd name="T55" fmla="*/ 632 h 832"/>
              <a:gd name="T56" fmla="*/ 149 w 1133"/>
              <a:gd name="T57" fmla="*/ 526 h 832"/>
              <a:gd name="T58" fmla="*/ 277 w 1133"/>
              <a:gd name="T59" fmla="*/ 632 h 832"/>
              <a:gd name="T60" fmla="*/ 194 w 1133"/>
              <a:gd name="T61" fmla="*/ 526 h 832"/>
              <a:gd name="T62" fmla="*/ 277 w 1133"/>
              <a:gd name="T63" fmla="*/ 632 h 832"/>
              <a:gd name="T64" fmla="*/ 323 w 1133"/>
              <a:gd name="T65" fmla="*/ 632 h 832"/>
              <a:gd name="T66" fmla="*/ 406 w 1133"/>
              <a:gd name="T67" fmla="*/ 526 h 832"/>
              <a:gd name="T68" fmla="*/ 1093 w 1133"/>
              <a:gd name="T69" fmla="*/ 665 h 832"/>
              <a:gd name="T70" fmla="*/ 1012 w 1133"/>
              <a:gd name="T71" fmla="*/ 623 h 832"/>
              <a:gd name="T72" fmla="*/ 1093 w 1133"/>
              <a:gd name="T73" fmla="*/ 665 h 832"/>
              <a:gd name="T74" fmla="*/ 851 w 1133"/>
              <a:gd name="T75" fmla="*/ 665 h 832"/>
              <a:gd name="T76" fmla="*/ 932 w 1133"/>
              <a:gd name="T77" fmla="*/ 623 h 832"/>
              <a:gd name="T78" fmla="*/ 770 w 1133"/>
              <a:gd name="T79" fmla="*/ 665 h 832"/>
              <a:gd name="T80" fmla="*/ 689 w 1133"/>
              <a:gd name="T81" fmla="*/ 623 h 832"/>
              <a:gd name="T82" fmla="*/ 770 w 1133"/>
              <a:gd name="T83" fmla="*/ 665 h 832"/>
              <a:gd name="T84" fmla="*/ 972 w 1133"/>
              <a:gd name="T85" fmla="*/ 455 h 832"/>
              <a:gd name="T86" fmla="*/ 810 w 1133"/>
              <a:gd name="T87" fmla="*/ 455 h 832"/>
              <a:gd name="T88" fmla="*/ 649 w 1133"/>
              <a:gd name="T89" fmla="*/ 455 h 832"/>
              <a:gd name="T90" fmla="*/ 559 w 1133"/>
              <a:gd name="T91" fmla="*/ 832 h 832"/>
              <a:gd name="T92" fmla="*/ 1133 w 1133"/>
              <a:gd name="T93" fmla="*/ 455 h 832"/>
              <a:gd name="T94" fmla="*/ 972 w 1133"/>
              <a:gd name="T95" fmla="*/ 125 h 832"/>
              <a:gd name="T96" fmla="*/ 782 w 1133"/>
              <a:gd name="T97" fmla="*/ 221 h 832"/>
              <a:gd name="T98" fmla="*/ 665 w 1133"/>
              <a:gd name="T99" fmla="*/ 310 h 832"/>
              <a:gd name="T100" fmla="*/ 604 w 1133"/>
              <a:gd name="T101" fmla="*/ 394 h 832"/>
              <a:gd name="T102" fmla="*/ 604 w 1133"/>
              <a:gd name="T103" fmla="*/ 265 h 832"/>
              <a:gd name="T104" fmla="*/ 594 w 1133"/>
              <a:gd name="T105" fmla="*/ 219 h 832"/>
              <a:gd name="T106" fmla="*/ 734 w 1133"/>
              <a:gd name="T107" fmla="*/ 138 h 832"/>
              <a:gd name="T108" fmla="*/ 853 w 1133"/>
              <a:gd name="T109" fmla="*/ 5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3" h="832">
                <a:moveTo>
                  <a:pt x="0" y="0"/>
                </a:moveTo>
                <a:cubicBezTo>
                  <a:pt x="0" y="832"/>
                  <a:pt x="0" y="832"/>
                  <a:pt x="0" y="832"/>
                </a:cubicBezTo>
                <a:cubicBezTo>
                  <a:pt x="145" y="832"/>
                  <a:pt x="145" y="832"/>
                  <a:pt x="145" y="832"/>
                </a:cubicBezTo>
                <a:cubicBezTo>
                  <a:pt x="145" y="693"/>
                  <a:pt x="145" y="693"/>
                  <a:pt x="145" y="693"/>
                </a:cubicBezTo>
                <a:cubicBezTo>
                  <a:pt x="326" y="693"/>
                  <a:pt x="326" y="693"/>
                  <a:pt x="326" y="693"/>
                </a:cubicBezTo>
                <a:cubicBezTo>
                  <a:pt x="326" y="832"/>
                  <a:pt x="326" y="832"/>
                  <a:pt x="326" y="832"/>
                </a:cubicBezTo>
                <a:cubicBezTo>
                  <a:pt x="472" y="832"/>
                  <a:pt x="472" y="832"/>
                  <a:pt x="472" y="832"/>
                </a:cubicBezTo>
                <a:cubicBezTo>
                  <a:pt x="472" y="0"/>
                  <a:pt x="472" y="0"/>
                  <a:pt x="472" y="0"/>
                </a:cubicBezTo>
                <a:lnTo>
                  <a:pt x="0" y="0"/>
                </a:lnTo>
                <a:close/>
                <a:moveTo>
                  <a:pt x="149" y="178"/>
                </a:moveTo>
                <a:cubicBezTo>
                  <a:pt x="66" y="178"/>
                  <a:pt x="66" y="178"/>
                  <a:pt x="66" y="178"/>
                </a:cubicBezTo>
                <a:cubicBezTo>
                  <a:pt x="66" y="73"/>
                  <a:pt x="66" y="73"/>
                  <a:pt x="66" y="73"/>
                </a:cubicBezTo>
                <a:cubicBezTo>
                  <a:pt x="149" y="73"/>
                  <a:pt x="149" y="73"/>
                  <a:pt x="149" y="73"/>
                </a:cubicBezTo>
                <a:lnTo>
                  <a:pt x="149" y="178"/>
                </a:lnTo>
                <a:close/>
                <a:moveTo>
                  <a:pt x="277" y="178"/>
                </a:moveTo>
                <a:cubicBezTo>
                  <a:pt x="194" y="178"/>
                  <a:pt x="194" y="178"/>
                  <a:pt x="194" y="178"/>
                </a:cubicBezTo>
                <a:cubicBezTo>
                  <a:pt x="194" y="73"/>
                  <a:pt x="194" y="73"/>
                  <a:pt x="194" y="73"/>
                </a:cubicBezTo>
                <a:cubicBezTo>
                  <a:pt x="277" y="73"/>
                  <a:pt x="277" y="73"/>
                  <a:pt x="277" y="73"/>
                </a:cubicBezTo>
                <a:lnTo>
                  <a:pt x="277" y="178"/>
                </a:lnTo>
                <a:close/>
                <a:moveTo>
                  <a:pt x="406" y="178"/>
                </a:moveTo>
                <a:cubicBezTo>
                  <a:pt x="323" y="178"/>
                  <a:pt x="323" y="178"/>
                  <a:pt x="323" y="178"/>
                </a:cubicBezTo>
                <a:cubicBezTo>
                  <a:pt x="323" y="73"/>
                  <a:pt x="323" y="73"/>
                  <a:pt x="323" y="73"/>
                </a:cubicBezTo>
                <a:cubicBezTo>
                  <a:pt x="406" y="73"/>
                  <a:pt x="406" y="73"/>
                  <a:pt x="406" y="73"/>
                </a:cubicBezTo>
                <a:lnTo>
                  <a:pt x="406" y="178"/>
                </a:lnTo>
                <a:close/>
                <a:moveTo>
                  <a:pt x="149" y="330"/>
                </a:moveTo>
                <a:cubicBezTo>
                  <a:pt x="66" y="330"/>
                  <a:pt x="66" y="330"/>
                  <a:pt x="66" y="330"/>
                </a:cubicBezTo>
                <a:cubicBezTo>
                  <a:pt x="66" y="224"/>
                  <a:pt x="66" y="224"/>
                  <a:pt x="66" y="224"/>
                </a:cubicBezTo>
                <a:cubicBezTo>
                  <a:pt x="149" y="224"/>
                  <a:pt x="149" y="224"/>
                  <a:pt x="149" y="224"/>
                </a:cubicBezTo>
                <a:lnTo>
                  <a:pt x="149" y="330"/>
                </a:lnTo>
                <a:close/>
                <a:moveTo>
                  <a:pt x="277" y="330"/>
                </a:moveTo>
                <a:cubicBezTo>
                  <a:pt x="194" y="330"/>
                  <a:pt x="194" y="330"/>
                  <a:pt x="194" y="330"/>
                </a:cubicBezTo>
                <a:cubicBezTo>
                  <a:pt x="194" y="224"/>
                  <a:pt x="194" y="224"/>
                  <a:pt x="194" y="224"/>
                </a:cubicBezTo>
                <a:cubicBezTo>
                  <a:pt x="277" y="224"/>
                  <a:pt x="277" y="224"/>
                  <a:pt x="277" y="224"/>
                </a:cubicBezTo>
                <a:lnTo>
                  <a:pt x="277" y="330"/>
                </a:lnTo>
                <a:close/>
                <a:moveTo>
                  <a:pt x="406" y="330"/>
                </a:moveTo>
                <a:cubicBezTo>
                  <a:pt x="323" y="330"/>
                  <a:pt x="323" y="330"/>
                  <a:pt x="323" y="330"/>
                </a:cubicBezTo>
                <a:cubicBezTo>
                  <a:pt x="323" y="224"/>
                  <a:pt x="323" y="224"/>
                  <a:pt x="323" y="224"/>
                </a:cubicBezTo>
                <a:cubicBezTo>
                  <a:pt x="406" y="224"/>
                  <a:pt x="406" y="224"/>
                  <a:pt x="406" y="224"/>
                </a:cubicBezTo>
                <a:lnTo>
                  <a:pt x="406" y="330"/>
                </a:lnTo>
                <a:close/>
                <a:moveTo>
                  <a:pt x="149" y="481"/>
                </a:moveTo>
                <a:cubicBezTo>
                  <a:pt x="66" y="481"/>
                  <a:pt x="66" y="481"/>
                  <a:pt x="66" y="481"/>
                </a:cubicBezTo>
                <a:cubicBezTo>
                  <a:pt x="66" y="375"/>
                  <a:pt x="66" y="375"/>
                  <a:pt x="66" y="375"/>
                </a:cubicBezTo>
                <a:cubicBezTo>
                  <a:pt x="149" y="375"/>
                  <a:pt x="149" y="375"/>
                  <a:pt x="149" y="375"/>
                </a:cubicBezTo>
                <a:lnTo>
                  <a:pt x="149" y="481"/>
                </a:lnTo>
                <a:close/>
                <a:moveTo>
                  <a:pt x="277" y="481"/>
                </a:moveTo>
                <a:cubicBezTo>
                  <a:pt x="194" y="481"/>
                  <a:pt x="194" y="481"/>
                  <a:pt x="194" y="481"/>
                </a:cubicBezTo>
                <a:cubicBezTo>
                  <a:pt x="194" y="375"/>
                  <a:pt x="194" y="375"/>
                  <a:pt x="194" y="375"/>
                </a:cubicBezTo>
                <a:cubicBezTo>
                  <a:pt x="277" y="375"/>
                  <a:pt x="277" y="375"/>
                  <a:pt x="277" y="375"/>
                </a:cubicBezTo>
                <a:lnTo>
                  <a:pt x="277" y="481"/>
                </a:lnTo>
                <a:close/>
                <a:moveTo>
                  <a:pt x="406" y="481"/>
                </a:moveTo>
                <a:cubicBezTo>
                  <a:pt x="323" y="481"/>
                  <a:pt x="323" y="481"/>
                  <a:pt x="323" y="481"/>
                </a:cubicBezTo>
                <a:cubicBezTo>
                  <a:pt x="323" y="375"/>
                  <a:pt x="323" y="375"/>
                  <a:pt x="323" y="375"/>
                </a:cubicBezTo>
                <a:cubicBezTo>
                  <a:pt x="406" y="375"/>
                  <a:pt x="406" y="375"/>
                  <a:pt x="406" y="375"/>
                </a:cubicBezTo>
                <a:lnTo>
                  <a:pt x="406" y="481"/>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277" y="632"/>
                </a:moveTo>
                <a:cubicBezTo>
                  <a:pt x="194" y="632"/>
                  <a:pt x="194" y="632"/>
                  <a:pt x="194" y="632"/>
                </a:cubicBezTo>
                <a:cubicBezTo>
                  <a:pt x="194" y="526"/>
                  <a:pt x="194" y="526"/>
                  <a:pt x="194" y="526"/>
                </a:cubicBezTo>
                <a:cubicBezTo>
                  <a:pt x="277" y="526"/>
                  <a:pt x="277" y="526"/>
                  <a:pt x="277" y="526"/>
                </a:cubicBezTo>
                <a:lnTo>
                  <a:pt x="277" y="632"/>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1093" y="665"/>
                </a:moveTo>
                <a:cubicBezTo>
                  <a:pt x="1012" y="665"/>
                  <a:pt x="1012" y="665"/>
                  <a:pt x="1012" y="665"/>
                </a:cubicBezTo>
                <a:cubicBezTo>
                  <a:pt x="1012" y="623"/>
                  <a:pt x="1012" y="623"/>
                  <a:pt x="1012" y="623"/>
                </a:cubicBezTo>
                <a:cubicBezTo>
                  <a:pt x="1093" y="623"/>
                  <a:pt x="1093" y="623"/>
                  <a:pt x="1093" y="623"/>
                </a:cubicBezTo>
                <a:lnTo>
                  <a:pt x="1093" y="665"/>
                </a:lnTo>
                <a:close/>
                <a:moveTo>
                  <a:pt x="932" y="665"/>
                </a:moveTo>
                <a:cubicBezTo>
                  <a:pt x="851" y="665"/>
                  <a:pt x="851" y="665"/>
                  <a:pt x="851" y="665"/>
                </a:cubicBezTo>
                <a:cubicBezTo>
                  <a:pt x="851" y="623"/>
                  <a:pt x="851" y="623"/>
                  <a:pt x="851" y="623"/>
                </a:cubicBezTo>
                <a:cubicBezTo>
                  <a:pt x="932" y="623"/>
                  <a:pt x="932" y="623"/>
                  <a:pt x="932" y="623"/>
                </a:cubicBezTo>
                <a:lnTo>
                  <a:pt x="932" y="665"/>
                </a:lnTo>
                <a:close/>
                <a:moveTo>
                  <a:pt x="770" y="665"/>
                </a:moveTo>
                <a:cubicBezTo>
                  <a:pt x="689" y="665"/>
                  <a:pt x="689" y="665"/>
                  <a:pt x="689" y="665"/>
                </a:cubicBezTo>
                <a:cubicBezTo>
                  <a:pt x="689" y="623"/>
                  <a:pt x="689" y="623"/>
                  <a:pt x="689" y="623"/>
                </a:cubicBezTo>
                <a:cubicBezTo>
                  <a:pt x="770" y="623"/>
                  <a:pt x="770" y="623"/>
                  <a:pt x="770" y="623"/>
                </a:cubicBezTo>
                <a:lnTo>
                  <a:pt x="770" y="665"/>
                </a:lnTo>
                <a:close/>
                <a:moveTo>
                  <a:pt x="972" y="565"/>
                </a:moveTo>
                <a:cubicBezTo>
                  <a:pt x="972" y="455"/>
                  <a:pt x="972" y="455"/>
                  <a:pt x="972" y="455"/>
                </a:cubicBezTo>
                <a:cubicBezTo>
                  <a:pt x="810" y="565"/>
                  <a:pt x="810" y="565"/>
                  <a:pt x="810" y="565"/>
                </a:cubicBezTo>
                <a:cubicBezTo>
                  <a:pt x="810" y="455"/>
                  <a:pt x="810" y="455"/>
                  <a:pt x="810" y="455"/>
                </a:cubicBezTo>
                <a:cubicBezTo>
                  <a:pt x="649" y="565"/>
                  <a:pt x="649" y="565"/>
                  <a:pt x="649" y="565"/>
                </a:cubicBezTo>
                <a:cubicBezTo>
                  <a:pt x="649" y="455"/>
                  <a:pt x="649" y="455"/>
                  <a:pt x="649" y="455"/>
                </a:cubicBezTo>
                <a:cubicBezTo>
                  <a:pt x="559" y="455"/>
                  <a:pt x="559" y="455"/>
                  <a:pt x="559" y="455"/>
                </a:cubicBezTo>
                <a:cubicBezTo>
                  <a:pt x="559" y="832"/>
                  <a:pt x="559" y="832"/>
                  <a:pt x="559" y="832"/>
                </a:cubicBezTo>
                <a:cubicBezTo>
                  <a:pt x="1133" y="832"/>
                  <a:pt x="1133" y="832"/>
                  <a:pt x="1133" y="832"/>
                </a:cubicBezTo>
                <a:cubicBezTo>
                  <a:pt x="1133" y="455"/>
                  <a:pt x="1133" y="455"/>
                  <a:pt x="1133" y="455"/>
                </a:cubicBezTo>
                <a:lnTo>
                  <a:pt x="972" y="565"/>
                </a:lnTo>
                <a:close/>
                <a:moveTo>
                  <a:pt x="972" y="125"/>
                </a:moveTo>
                <a:cubicBezTo>
                  <a:pt x="972" y="191"/>
                  <a:pt x="919" y="245"/>
                  <a:pt x="853" y="245"/>
                </a:cubicBezTo>
                <a:cubicBezTo>
                  <a:pt x="826" y="245"/>
                  <a:pt x="802" y="236"/>
                  <a:pt x="782" y="221"/>
                </a:cubicBezTo>
                <a:cubicBezTo>
                  <a:pt x="781" y="272"/>
                  <a:pt x="739" y="313"/>
                  <a:pt x="688" y="313"/>
                </a:cubicBezTo>
                <a:cubicBezTo>
                  <a:pt x="680" y="313"/>
                  <a:pt x="673" y="312"/>
                  <a:pt x="665" y="310"/>
                </a:cubicBezTo>
                <a:cubicBezTo>
                  <a:pt x="667" y="316"/>
                  <a:pt x="668" y="323"/>
                  <a:pt x="668" y="329"/>
                </a:cubicBezTo>
                <a:cubicBezTo>
                  <a:pt x="668" y="365"/>
                  <a:pt x="639" y="394"/>
                  <a:pt x="604" y="394"/>
                </a:cubicBezTo>
                <a:cubicBezTo>
                  <a:pt x="568" y="394"/>
                  <a:pt x="539" y="365"/>
                  <a:pt x="539" y="329"/>
                </a:cubicBezTo>
                <a:cubicBezTo>
                  <a:pt x="539" y="294"/>
                  <a:pt x="568" y="265"/>
                  <a:pt x="604" y="265"/>
                </a:cubicBezTo>
                <a:cubicBezTo>
                  <a:pt x="605" y="265"/>
                  <a:pt x="605" y="265"/>
                  <a:pt x="606" y="265"/>
                </a:cubicBezTo>
                <a:cubicBezTo>
                  <a:pt x="598" y="251"/>
                  <a:pt x="594" y="236"/>
                  <a:pt x="594" y="219"/>
                </a:cubicBezTo>
                <a:cubicBezTo>
                  <a:pt x="594" y="167"/>
                  <a:pt x="636" y="125"/>
                  <a:pt x="688" y="125"/>
                </a:cubicBezTo>
                <a:cubicBezTo>
                  <a:pt x="705" y="125"/>
                  <a:pt x="720" y="130"/>
                  <a:pt x="734" y="138"/>
                </a:cubicBezTo>
                <a:cubicBezTo>
                  <a:pt x="734" y="134"/>
                  <a:pt x="733" y="129"/>
                  <a:pt x="733" y="125"/>
                </a:cubicBezTo>
                <a:cubicBezTo>
                  <a:pt x="733" y="59"/>
                  <a:pt x="786" y="5"/>
                  <a:pt x="853" y="5"/>
                </a:cubicBezTo>
                <a:cubicBezTo>
                  <a:pt x="919" y="5"/>
                  <a:pt x="972" y="59"/>
                  <a:pt x="972" y="125"/>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0" name="Freeform 67"/>
          <p:cNvSpPr>
            <a:spLocks noEditPoints="1"/>
          </p:cNvSpPr>
          <p:nvPr/>
        </p:nvSpPr>
        <p:spPr bwMode="auto">
          <a:xfrm>
            <a:off x="3888393" y="2370008"/>
            <a:ext cx="501650" cy="384175"/>
          </a:xfrm>
          <a:custGeom>
            <a:avLst/>
            <a:gdLst>
              <a:gd name="T0" fmla="*/ 0 w 1052"/>
              <a:gd name="T1" fmla="*/ 353 h 807"/>
              <a:gd name="T2" fmla="*/ 140 w 1052"/>
              <a:gd name="T3" fmla="*/ 353 h 807"/>
              <a:gd name="T4" fmla="*/ 70 w 1052"/>
              <a:gd name="T5" fmla="*/ 685 h 807"/>
              <a:gd name="T6" fmla="*/ 70 w 1052"/>
              <a:gd name="T7" fmla="*/ 710 h 807"/>
              <a:gd name="T8" fmla="*/ 70 w 1052"/>
              <a:gd name="T9" fmla="*/ 807 h 807"/>
              <a:gd name="T10" fmla="*/ 920 w 1052"/>
              <a:gd name="T11" fmla="*/ 771 h 807"/>
              <a:gd name="T12" fmla="*/ 140 w 1052"/>
              <a:gd name="T13" fmla="*/ 758 h 807"/>
              <a:gd name="T14" fmla="*/ 940 w 1052"/>
              <a:gd name="T15" fmla="*/ 432 h 807"/>
              <a:gd name="T16" fmla="*/ 851 w 1052"/>
              <a:gd name="T17" fmla="*/ 558 h 807"/>
              <a:gd name="T18" fmla="*/ 851 w 1052"/>
              <a:gd name="T19" fmla="*/ 403 h 807"/>
              <a:gd name="T20" fmla="*/ 163 w 1052"/>
              <a:gd name="T21" fmla="*/ 364 h 807"/>
              <a:gd name="T22" fmla="*/ 1035 w 1052"/>
              <a:gd name="T23" fmla="*/ 747 h 807"/>
              <a:gd name="T24" fmla="*/ 961 w 1052"/>
              <a:gd name="T25" fmla="*/ 364 h 807"/>
              <a:gd name="T26" fmla="*/ 999 w 1052"/>
              <a:gd name="T27" fmla="*/ 0 h 807"/>
              <a:gd name="T28" fmla="*/ 870 w 1052"/>
              <a:gd name="T29" fmla="*/ 498 h 807"/>
              <a:gd name="T30" fmla="*/ 1052 w 1052"/>
              <a:gd name="T31" fmla="*/ 17 h 807"/>
              <a:gd name="T32" fmla="*/ 806 w 1052"/>
              <a:gd name="T33" fmla="*/ 567 h 807"/>
              <a:gd name="T34" fmla="*/ 777 w 1052"/>
              <a:gd name="T35" fmla="*/ 486 h 807"/>
              <a:gd name="T36" fmla="*/ 806 w 1052"/>
              <a:gd name="T37" fmla="*/ 567 h 807"/>
              <a:gd name="T38" fmla="*/ 713 w 1052"/>
              <a:gd name="T39" fmla="*/ 567 h 807"/>
              <a:gd name="T40" fmla="*/ 742 w 1052"/>
              <a:gd name="T41" fmla="*/ 486 h 807"/>
              <a:gd name="T42" fmla="*/ 678 w 1052"/>
              <a:gd name="T43" fmla="*/ 567 h 807"/>
              <a:gd name="T44" fmla="*/ 648 w 1052"/>
              <a:gd name="T45" fmla="*/ 486 h 807"/>
              <a:gd name="T46" fmla="*/ 678 w 1052"/>
              <a:gd name="T47" fmla="*/ 567 h 807"/>
              <a:gd name="T48" fmla="*/ 584 w 1052"/>
              <a:gd name="T49" fmla="*/ 567 h 807"/>
              <a:gd name="T50" fmla="*/ 614 w 1052"/>
              <a:gd name="T51" fmla="*/ 486 h 807"/>
              <a:gd name="T52" fmla="*/ 550 w 1052"/>
              <a:gd name="T53" fmla="*/ 567 h 807"/>
              <a:gd name="T54" fmla="*/ 520 w 1052"/>
              <a:gd name="T55" fmla="*/ 486 h 807"/>
              <a:gd name="T56" fmla="*/ 550 w 1052"/>
              <a:gd name="T57" fmla="*/ 567 h 807"/>
              <a:gd name="T58" fmla="*/ 456 w 1052"/>
              <a:gd name="T59" fmla="*/ 567 h 807"/>
              <a:gd name="T60" fmla="*/ 485 w 1052"/>
              <a:gd name="T61" fmla="*/ 486 h 807"/>
              <a:gd name="T62" fmla="*/ 421 w 1052"/>
              <a:gd name="T63" fmla="*/ 567 h 807"/>
              <a:gd name="T64" fmla="*/ 391 w 1052"/>
              <a:gd name="T65" fmla="*/ 486 h 807"/>
              <a:gd name="T66" fmla="*/ 421 w 1052"/>
              <a:gd name="T67" fmla="*/ 567 h 807"/>
              <a:gd name="T68" fmla="*/ 273 w 1052"/>
              <a:gd name="T69" fmla="*/ 632 h 807"/>
              <a:gd name="T70" fmla="*/ 925 w 1052"/>
              <a:gd name="T71" fmla="*/ 607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2" h="807">
                <a:moveTo>
                  <a:pt x="0" y="709"/>
                </a:moveTo>
                <a:cubicBezTo>
                  <a:pt x="0" y="353"/>
                  <a:pt x="0" y="353"/>
                  <a:pt x="0" y="353"/>
                </a:cubicBezTo>
                <a:cubicBezTo>
                  <a:pt x="0" y="327"/>
                  <a:pt x="31" y="305"/>
                  <a:pt x="70" y="305"/>
                </a:cubicBezTo>
                <a:cubicBezTo>
                  <a:pt x="108" y="305"/>
                  <a:pt x="140" y="327"/>
                  <a:pt x="140" y="353"/>
                </a:cubicBezTo>
                <a:cubicBezTo>
                  <a:pt x="140" y="710"/>
                  <a:pt x="140" y="710"/>
                  <a:pt x="140" y="710"/>
                </a:cubicBezTo>
                <a:cubicBezTo>
                  <a:pt x="122" y="695"/>
                  <a:pt x="98" y="685"/>
                  <a:pt x="70" y="685"/>
                </a:cubicBezTo>
                <a:cubicBezTo>
                  <a:pt x="42" y="685"/>
                  <a:pt x="17" y="694"/>
                  <a:pt x="0" y="709"/>
                </a:cubicBezTo>
                <a:moveTo>
                  <a:pt x="70" y="710"/>
                </a:moveTo>
                <a:cubicBezTo>
                  <a:pt x="31" y="710"/>
                  <a:pt x="0" y="731"/>
                  <a:pt x="0" y="758"/>
                </a:cubicBezTo>
                <a:cubicBezTo>
                  <a:pt x="0" y="785"/>
                  <a:pt x="31" y="807"/>
                  <a:pt x="70" y="807"/>
                </a:cubicBezTo>
                <a:cubicBezTo>
                  <a:pt x="920" y="807"/>
                  <a:pt x="920" y="807"/>
                  <a:pt x="920" y="807"/>
                </a:cubicBezTo>
                <a:cubicBezTo>
                  <a:pt x="920" y="771"/>
                  <a:pt x="920" y="771"/>
                  <a:pt x="920" y="771"/>
                </a:cubicBezTo>
                <a:cubicBezTo>
                  <a:pt x="140" y="771"/>
                  <a:pt x="140" y="771"/>
                  <a:pt x="140" y="771"/>
                </a:cubicBezTo>
                <a:cubicBezTo>
                  <a:pt x="140" y="758"/>
                  <a:pt x="140" y="758"/>
                  <a:pt x="140" y="758"/>
                </a:cubicBezTo>
                <a:cubicBezTo>
                  <a:pt x="140" y="731"/>
                  <a:pt x="108" y="710"/>
                  <a:pt x="70" y="710"/>
                </a:cubicBezTo>
                <a:moveTo>
                  <a:pt x="940" y="432"/>
                </a:moveTo>
                <a:cubicBezTo>
                  <a:pt x="885" y="509"/>
                  <a:pt x="885" y="509"/>
                  <a:pt x="885" y="509"/>
                </a:cubicBezTo>
                <a:cubicBezTo>
                  <a:pt x="851" y="558"/>
                  <a:pt x="851" y="558"/>
                  <a:pt x="851" y="558"/>
                </a:cubicBezTo>
                <a:cubicBezTo>
                  <a:pt x="851" y="498"/>
                  <a:pt x="851" y="498"/>
                  <a:pt x="851" y="498"/>
                </a:cubicBezTo>
                <a:cubicBezTo>
                  <a:pt x="851" y="403"/>
                  <a:pt x="851" y="403"/>
                  <a:pt x="851" y="403"/>
                </a:cubicBezTo>
                <a:cubicBezTo>
                  <a:pt x="863" y="364"/>
                  <a:pt x="863" y="364"/>
                  <a:pt x="863" y="364"/>
                </a:cubicBezTo>
                <a:cubicBezTo>
                  <a:pt x="163" y="364"/>
                  <a:pt x="163" y="364"/>
                  <a:pt x="163" y="364"/>
                </a:cubicBezTo>
                <a:cubicBezTo>
                  <a:pt x="163" y="747"/>
                  <a:pt x="163" y="747"/>
                  <a:pt x="163" y="747"/>
                </a:cubicBezTo>
                <a:cubicBezTo>
                  <a:pt x="1035" y="747"/>
                  <a:pt x="1035" y="747"/>
                  <a:pt x="1035" y="747"/>
                </a:cubicBezTo>
                <a:cubicBezTo>
                  <a:pt x="1035" y="364"/>
                  <a:pt x="1035" y="364"/>
                  <a:pt x="1035" y="364"/>
                </a:cubicBezTo>
                <a:cubicBezTo>
                  <a:pt x="961" y="364"/>
                  <a:pt x="961" y="364"/>
                  <a:pt x="961" y="364"/>
                </a:cubicBezTo>
                <a:lnTo>
                  <a:pt x="940" y="432"/>
                </a:lnTo>
                <a:close/>
                <a:moveTo>
                  <a:pt x="999" y="0"/>
                </a:moveTo>
                <a:cubicBezTo>
                  <a:pt x="870" y="406"/>
                  <a:pt x="870" y="406"/>
                  <a:pt x="870" y="406"/>
                </a:cubicBezTo>
                <a:cubicBezTo>
                  <a:pt x="870" y="498"/>
                  <a:pt x="870" y="498"/>
                  <a:pt x="870" y="498"/>
                </a:cubicBezTo>
                <a:cubicBezTo>
                  <a:pt x="923" y="423"/>
                  <a:pt x="923" y="423"/>
                  <a:pt x="923" y="423"/>
                </a:cubicBezTo>
                <a:cubicBezTo>
                  <a:pt x="1052" y="17"/>
                  <a:pt x="1052" y="17"/>
                  <a:pt x="1052" y="17"/>
                </a:cubicBezTo>
                <a:lnTo>
                  <a:pt x="999" y="0"/>
                </a:lnTo>
                <a:close/>
                <a:moveTo>
                  <a:pt x="806" y="567"/>
                </a:moveTo>
                <a:cubicBezTo>
                  <a:pt x="777" y="567"/>
                  <a:pt x="777" y="567"/>
                  <a:pt x="777" y="567"/>
                </a:cubicBezTo>
                <a:cubicBezTo>
                  <a:pt x="777" y="486"/>
                  <a:pt x="777" y="486"/>
                  <a:pt x="777" y="486"/>
                </a:cubicBezTo>
                <a:cubicBezTo>
                  <a:pt x="806" y="486"/>
                  <a:pt x="806" y="486"/>
                  <a:pt x="806" y="486"/>
                </a:cubicBezTo>
                <a:lnTo>
                  <a:pt x="806" y="567"/>
                </a:lnTo>
                <a:close/>
                <a:moveTo>
                  <a:pt x="742" y="567"/>
                </a:moveTo>
                <a:cubicBezTo>
                  <a:pt x="713" y="567"/>
                  <a:pt x="713" y="567"/>
                  <a:pt x="713" y="567"/>
                </a:cubicBezTo>
                <a:cubicBezTo>
                  <a:pt x="713" y="486"/>
                  <a:pt x="713" y="486"/>
                  <a:pt x="713" y="486"/>
                </a:cubicBezTo>
                <a:cubicBezTo>
                  <a:pt x="742" y="486"/>
                  <a:pt x="742" y="486"/>
                  <a:pt x="742" y="486"/>
                </a:cubicBezTo>
                <a:lnTo>
                  <a:pt x="742" y="567"/>
                </a:lnTo>
                <a:close/>
                <a:moveTo>
                  <a:pt x="678" y="567"/>
                </a:moveTo>
                <a:cubicBezTo>
                  <a:pt x="648" y="567"/>
                  <a:pt x="648" y="567"/>
                  <a:pt x="648" y="567"/>
                </a:cubicBezTo>
                <a:cubicBezTo>
                  <a:pt x="648" y="486"/>
                  <a:pt x="648" y="486"/>
                  <a:pt x="648" y="486"/>
                </a:cubicBezTo>
                <a:cubicBezTo>
                  <a:pt x="678" y="486"/>
                  <a:pt x="678" y="486"/>
                  <a:pt x="678" y="486"/>
                </a:cubicBezTo>
                <a:lnTo>
                  <a:pt x="678" y="567"/>
                </a:lnTo>
                <a:close/>
                <a:moveTo>
                  <a:pt x="614" y="567"/>
                </a:moveTo>
                <a:cubicBezTo>
                  <a:pt x="584" y="567"/>
                  <a:pt x="584" y="567"/>
                  <a:pt x="584" y="567"/>
                </a:cubicBezTo>
                <a:cubicBezTo>
                  <a:pt x="584" y="486"/>
                  <a:pt x="584" y="486"/>
                  <a:pt x="584" y="486"/>
                </a:cubicBezTo>
                <a:cubicBezTo>
                  <a:pt x="614" y="486"/>
                  <a:pt x="614" y="486"/>
                  <a:pt x="614" y="486"/>
                </a:cubicBezTo>
                <a:lnTo>
                  <a:pt x="614" y="567"/>
                </a:lnTo>
                <a:close/>
                <a:moveTo>
                  <a:pt x="550" y="567"/>
                </a:moveTo>
                <a:cubicBezTo>
                  <a:pt x="520" y="567"/>
                  <a:pt x="520" y="567"/>
                  <a:pt x="520" y="567"/>
                </a:cubicBezTo>
                <a:cubicBezTo>
                  <a:pt x="520" y="486"/>
                  <a:pt x="520" y="486"/>
                  <a:pt x="520" y="486"/>
                </a:cubicBezTo>
                <a:cubicBezTo>
                  <a:pt x="550" y="486"/>
                  <a:pt x="550" y="486"/>
                  <a:pt x="550" y="486"/>
                </a:cubicBezTo>
                <a:lnTo>
                  <a:pt x="550" y="567"/>
                </a:lnTo>
                <a:close/>
                <a:moveTo>
                  <a:pt x="485" y="567"/>
                </a:moveTo>
                <a:cubicBezTo>
                  <a:pt x="456" y="567"/>
                  <a:pt x="456" y="567"/>
                  <a:pt x="456" y="567"/>
                </a:cubicBezTo>
                <a:cubicBezTo>
                  <a:pt x="456" y="486"/>
                  <a:pt x="456" y="486"/>
                  <a:pt x="456" y="486"/>
                </a:cubicBezTo>
                <a:cubicBezTo>
                  <a:pt x="485" y="486"/>
                  <a:pt x="485" y="486"/>
                  <a:pt x="485" y="486"/>
                </a:cubicBezTo>
                <a:lnTo>
                  <a:pt x="485" y="567"/>
                </a:lnTo>
                <a:close/>
                <a:moveTo>
                  <a:pt x="421" y="567"/>
                </a:moveTo>
                <a:cubicBezTo>
                  <a:pt x="391" y="567"/>
                  <a:pt x="391" y="567"/>
                  <a:pt x="391" y="567"/>
                </a:cubicBezTo>
                <a:cubicBezTo>
                  <a:pt x="391" y="486"/>
                  <a:pt x="391" y="486"/>
                  <a:pt x="391" y="486"/>
                </a:cubicBezTo>
                <a:cubicBezTo>
                  <a:pt x="421" y="486"/>
                  <a:pt x="421" y="486"/>
                  <a:pt x="421" y="486"/>
                </a:cubicBezTo>
                <a:lnTo>
                  <a:pt x="421" y="567"/>
                </a:lnTo>
                <a:close/>
                <a:moveTo>
                  <a:pt x="925" y="632"/>
                </a:moveTo>
                <a:cubicBezTo>
                  <a:pt x="273" y="632"/>
                  <a:pt x="273" y="632"/>
                  <a:pt x="273" y="632"/>
                </a:cubicBezTo>
                <a:cubicBezTo>
                  <a:pt x="273" y="607"/>
                  <a:pt x="273" y="607"/>
                  <a:pt x="273" y="607"/>
                </a:cubicBezTo>
                <a:cubicBezTo>
                  <a:pt x="925" y="607"/>
                  <a:pt x="925" y="607"/>
                  <a:pt x="925" y="607"/>
                </a:cubicBezTo>
                <a:lnTo>
                  <a:pt x="925" y="63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1" name="Freeform 68"/>
          <p:cNvSpPr>
            <a:spLocks noEditPoints="1"/>
          </p:cNvSpPr>
          <p:nvPr/>
        </p:nvSpPr>
        <p:spPr bwMode="auto">
          <a:xfrm>
            <a:off x="5472569" y="1075777"/>
            <a:ext cx="254328" cy="199829"/>
          </a:xfrm>
          <a:custGeom>
            <a:avLst/>
            <a:gdLst>
              <a:gd name="T0" fmla="*/ 736 w 842"/>
              <a:gd name="T1" fmla="*/ 262 h 661"/>
              <a:gd name="T2" fmla="*/ 729 w 842"/>
              <a:gd name="T3" fmla="*/ 262 h 661"/>
              <a:gd name="T4" fmla="*/ 647 w 842"/>
              <a:gd name="T5" fmla="*/ 286 h 661"/>
              <a:gd name="T6" fmla="*/ 564 w 842"/>
              <a:gd name="T7" fmla="*/ 262 h 661"/>
              <a:gd name="T8" fmla="*/ 557 w 842"/>
              <a:gd name="T9" fmla="*/ 262 h 661"/>
              <a:gd name="T10" fmla="*/ 451 w 842"/>
              <a:gd name="T11" fmla="*/ 364 h 661"/>
              <a:gd name="T12" fmla="*/ 451 w 842"/>
              <a:gd name="T13" fmla="*/ 661 h 661"/>
              <a:gd name="T14" fmla="*/ 512 w 842"/>
              <a:gd name="T15" fmla="*/ 661 h 661"/>
              <a:gd name="T16" fmla="*/ 512 w 842"/>
              <a:gd name="T17" fmla="*/ 377 h 661"/>
              <a:gd name="T18" fmla="*/ 527 w 842"/>
              <a:gd name="T19" fmla="*/ 377 h 661"/>
              <a:gd name="T20" fmla="*/ 527 w 842"/>
              <a:gd name="T21" fmla="*/ 661 h 661"/>
              <a:gd name="T22" fmla="*/ 766 w 842"/>
              <a:gd name="T23" fmla="*/ 661 h 661"/>
              <a:gd name="T24" fmla="*/ 766 w 842"/>
              <a:gd name="T25" fmla="*/ 377 h 661"/>
              <a:gd name="T26" fmla="*/ 781 w 842"/>
              <a:gd name="T27" fmla="*/ 377 h 661"/>
              <a:gd name="T28" fmla="*/ 781 w 842"/>
              <a:gd name="T29" fmla="*/ 661 h 661"/>
              <a:gd name="T30" fmla="*/ 842 w 842"/>
              <a:gd name="T31" fmla="*/ 661 h 661"/>
              <a:gd name="T32" fmla="*/ 842 w 842"/>
              <a:gd name="T33" fmla="*/ 364 h 661"/>
              <a:gd name="T34" fmla="*/ 736 w 842"/>
              <a:gd name="T35" fmla="*/ 262 h 661"/>
              <a:gd name="T36" fmla="*/ 647 w 842"/>
              <a:gd name="T37" fmla="*/ 235 h 661"/>
              <a:gd name="T38" fmla="*/ 718 w 842"/>
              <a:gd name="T39" fmla="*/ 210 h 661"/>
              <a:gd name="T40" fmla="*/ 764 w 842"/>
              <a:gd name="T41" fmla="*/ 229 h 661"/>
              <a:gd name="T42" fmla="*/ 764 w 842"/>
              <a:gd name="T43" fmla="*/ 210 h 661"/>
              <a:gd name="T44" fmla="*/ 764 w 842"/>
              <a:gd name="T45" fmla="*/ 194 h 661"/>
              <a:gd name="T46" fmla="*/ 764 w 842"/>
              <a:gd name="T47" fmla="*/ 117 h 661"/>
              <a:gd name="T48" fmla="*/ 647 w 842"/>
              <a:gd name="T49" fmla="*/ 0 h 661"/>
              <a:gd name="T50" fmla="*/ 529 w 842"/>
              <a:gd name="T51" fmla="*/ 117 h 661"/>
              <a:gd name="T52" fmla="*/ 529 w 842"/>
              <a:gd name="T53" fmla="*/ 194 h 661"/>
              <a:gd name="T54" fmla="*/ 529 w 842"/>
              <a:gd name="T55" fmla="*/ 210 h 661"/>
              <a:gd name="T56" fmla="*/ 529 w 842"/>
              <a:gd name="T57" fmla="*/ 229 h 661"/>
              <a:gd name="T58" fmla="*/ 575 w 842"/>
              <a:gd name="T59" fmla="*/ 210 h 661"/>
              <a:gd name="T60" fmla="*/ 647 w 842"/>
              <a:gd name="T61" fmla="*/ 235 h 661"/>
              <a:gd name="T62" fmla="*/ 285 w 842"/>
              <a:gd name="T63" fmla="*/ 262 h 661"/>
              <a:gd name="T64" fmla="*/ 231 w 842"/>
              <a:gd name="T65" fmla="*/ 262 h 661"/>
              <a:gd name="T66" fmla="*/ 201 w 842"/>
              <a:gd name="T67" fmla="*/ 314 h 661"/>
              <a:gd name="T68" fmla="*/ 240 w 842"/>
              <a:gd name="T69" fmla="*/ 450 h 661"/>
              <a:gd name="T70" fmla="*/ 196 w 842"/>
              <a:gd name="T71" fmla="*/ 497 h 661"/>
              <a:gd name="T72" fmla="*/ 151 w 842"/>
              <a:gd name="T73" fmla="*/ 450 h 661"/>
              <a:gd name="T74" fmla="*/ 190 w 842"/>
              <a:gd name="T75" fmla="*/ 314 h 661"/>
              <a:gd name="T76" fmla="*/ 160 w 842"/>
              <a:gd name="T77" fmla="*/ 262 h 661"/>
              <a:gd name="T78" fmla="*/ 106 w 842"/>
              <a:gd name="T79" fmla="*/ 262 h 661"/>
              <a:gd name="T80" fmla="*/ 0 w 842"/>
              <a:gd name="T81" fmla="*/ 364 h 661"/>
              <a:gd name="T82" fmla="*/ 0 w 842"/>
              <a:gd name="T83" fmla="*/ 661 h 661"/>
              <a:gd name="T84" fmla="*/ 61 w 842"/>
              <a:gd name="T85" fmla="*/ 661 h 661"/>
              <a:gd name="T86" fmla="*/ 61 w 842"/>
              <a:gd name="T87" fmla="*/ 377 h 661"/>
              <a:gd name="T88" fmla="*/ 76 w 842"/>
              <a:gd name="T89" fmla="*/ 377 h 661"/>
              <a:gd name="T90" fmla="*/ 76 w 842"/>
              <a:gd name="T91" fmla="*/ 661 h 661"/>
              <a:gd name="T92" fmla="*/ 315 w 842"/>
              <a:gd name="T93" fmla="*/ 661 h 661"/>
              <a:gd name="T94" fmla="*/ 315 w 842"/>
              <a:gd name="T95" fmla="*/ 377 h 661"/>
              <a:gd name="T96" fmla="*/ 330 w 842"/>
              <a:gd name="T97" fmla="*/ 377 h 661"/>
              <a:gd name="T98" fmla="*/ 330 w 842"/>
              <a:gd name="T99" fmla="*/ 661 h 661"/>
              <a:gd name="T100" fmla="*/ 391 w 842"/>
              <a:gd name="T101" fmla="*/ 661 h 661"/>
              <a:gd name="T102" fmla="*/ 391 w 842"/>
              <a:gd name="T103" fmla="*/ 364 h 661"/>
              <a:gd name="T104" fmla="*/ 285 w 842"/>
              <a:gd name="T105" fmla="*/ 262 h 661"/>
              <a:gd name="T106" fmla="*/ 196 w 842"/>
              <a:gd name="T107" fmla="*/ 0 h 661"/>
              <a:gd name="T108" fmla="*/ 78 w 842"/>
              <a:gd name="T109" fmla="*/ 117 h 661"/>
              <a:gd name="T110" fmla="*/ 196 w 842"/>
              <a:gd name="T111" fmla="*/ 235 h 661"/>
              <a:gd name="T112" fmla="*/ 313 w 842"/>
              <a:gd name="T113" fmla="*/ 117 h 661"/>
              <a:gd name="T114" fmla="*/ 196 w 842"/>
              <a:gd name="T11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42" h="661">
                <a:moveTo>
                  <a:pt x="736" y="262"/>
                </a:moveTo>
                <a:cubicBezTo>
                  <a:pt x="729" y="262"/>
                  <a:pt x="729" y="262"/>
                  <a:pt x="729" y="262"/>
                </a:cubicBezTo>
                <a:cubicBezTo>
                  <a:pt x="734" y="313"/>
                  <a:pt x="701" y="358"/>
                  <a:pt x="647" y="286"/>
                </a:cubicBezTo>
                <a:cubicBezTo>
                  <a:pt x="592" y="358"/>
                  <a:pt x="559" y="313"/>
                  <a:pt x="564" y="262"/>
                </a:cubicBezTo>
                <a:cubicBezTo>
                  <a:pt x="557" y="262"/>
                  <a:pt x="557" y="262"/>
                  <a:pt x="557" y="262"/>
                </a:cubicBezTo>
                <a:cubicBezTo>
                  <a:pt x="501" y="262"/>
                  <a:pt x="455" y="308"/>
                  <a:pt x="451" y="364"/>
                </a:cubicBezTo>
                <a:cubicBezTo>
                  <a:pt x="451" y="661"/>
                  <a:pt x="451" y="661"/>
                  <a:pt x="451" y="661"/>
                </a:cubicBezTo>
                <a:cubicBezTo>
                  <a:pt x="512" y="661"/>
                  <a:pt x="512" y="661"/>
                  <a:pt x="512" y="661"/>
                </a:cubicBezTo>
                <a:cubicBezTo>
                  <a:pt x="512" y="377"/>
                  <a:pt x="512" y="377"/>
                  <a:pt x="512" y="377"/>
                </a:cubicBezTo>
                <a:cubicBezTo>
                  <a:pt x="527" y="377"/>
                  <a:pt x="527" y="377"/>
                  <a:pt x="527" y="377"/>
                </a:cubicBezTo>
                <a:cubicBezTo>
                  <a:pt x="527" y="661"/>
                  <a:pt x="527" y="661"/>
                  <a:pt x="527" y="661"/>
                </a:cubicBezTo>
                <a:cubicBezTo>
                  <a:pt x="766" y="661"/>
                  <a:pt x="766" y="661"/>
                  <a:pt x="766" y="661"/>
                </a:cubicBezTo>
                <a:cubicBezTo>
                  <a:pt x="766" y="377"/>
                  <a:pt x="766" y="377"/>
                  <a:pt x="766" y="377"/>
                </a:cubicBezTo>
                <a:cubicBezTo>
                  <a:pt x="781" y="377"/>
                  <a:pt x="781" y="377"/>
                  <a:pt x="781" y="377"/>
                </a:cubicBezTo>
                <a:cubicBezTo>
                  <a:pt x="781" y="661"/>
                  <a:pt x="781" y="661"/>
                  <a:pt x="781" y="661"/>
                </a:cubicBezTo>
                <a:cubicBezTo>
                  <a:pt x="842" y="661"/>
                  <a:pt x="842" y="661"/>
                  <a:pt x="842" y="661"/>
                </a:cubicBezTo>
                <a:cubicBezTo>
                  <a:pt x="842" y="364"/>
                  <a:pt x="842" y="364"/>
                  <a:pt x="842" y="364"/>
                </a:cubicBezTo>
                <a:cubicBezTo>
                  <a:pt x="838" y="308"/>
                  <a:pt x="792" y="262"/>
                  <a:pt x="736" y="262"/>
                </a:cubicBezTo>
                <a:moveTo>
                  <a:pt x="647" y="235"/>
                </a:moveTo>
                <a:cubicBezTo>
                  <a:pt x="673" y="235"/>
                  <a:pt x="698" y="225"/>
                  <a:pt x="718" y="210"/>
                </a:cubicBezTo>
                <a:cubicBezTo>
                  <a:pt x="764" y="229"/>
                  <a:pt x="764" y="229"/>
                  <a:pt x="764" y="229"/>
                </a:cubicBezTo>
                <a:cubicBezTo>
                  <a:pt x="764" y="210"/>
                  <a:pt x="764" y="210"/>
                  <a:pt x="764" y="210"/>
                </a:cubicBezTo>
                <a:cubicBezTo>
                  <a:pt x="764" y="194"/>
                  <a:pt x="764" y="194"/>
                  <a:pt x="764" y="194"/>
                </a:cubicBezTo>
                <a:cubicBezTo>
                  <a:pt x="764" y="117"/>
                  <a:pt x="764" y="117"/>
                  <a:pt x="764" y="117"/>
                </a:cubicBezTo>
                <a:cubicBezTo>
                  <a:pt x="764" y="52"/>
                  <a:pt x="711" y="0"/>
                  <a:pt x="647" y="0"/>
                </a:cubicBezTo>
                <a:cubicBezTo>
                  <a:pt x="582" y="0"/>
                  <a:pt x="529" y="52"/>
                  <a:pt x="529" y="117"/>
                </a:cubicBezTo>
                <a:cubicBezTo>
                  <a:pt x="529" y="194"/>
                  <a:pt x="529" y="194"/>
                  <a:pt x="529" y="194"/>
                </a:cubicBezTo>
                <a:cubicBezTo>
                  <a:pt x="529" y="210"/>
                  <a:pt x="529" y="210"/>
                  <a:pt x="529" y="210"/>
                </a:cubicBezTo>
                <a:cubicBezTo>
                  <a:pt x="529" y="229"/>
                  <a:pt x="529" y="229"/>
                  <a:pt x="529" y="229"/>
                </a:cubicBezTo>
                <a:cubicBezTo>
                  <a:pt x="575" y="210"/>
                  <a:pt x="575" y="210"/>
                  <a:pt x="575" y="210"/>
                </a:cubicBezTo>
                <a:cubicBezTo>
                  <a:pt x="595" y="225"/>
                  <a:pt x="619" y="235"/>
                  <a:pt x="647" y="235"/>
                </a:cubicBezTo>
                <a:moveTo>
                  <a:pt x="285" y="262"/>
                </a:moveTo>
                <a:cubicBezTo>
                  <a:pt x="231" y="262"/>
                  <a:pt x="231" y="262"/>
                  <a:pt x="231" y="262"/>
                </a:cubicBezTo>
                <a:cubicBezTo>
                  <a:pt x="201" y="314"/>
                  <a:pt x="201" y="314"/>
                  <a:pt x="201" y="314"/>
                </a:cubicBezTo>
                <a:cubicBezTo>
                  <a:pt x="240" y="450"/>
                  <a:pt x="240" y="450"/>
                  <a:pt x="240" y="450"/>
                </a:cubicBezTo>
                <a:cubicBezTo>
                  <a:pt x="196" y="497"/>
                  <a:pt x="196" y="497"/>
                  <a:pt x="196" y="497"/>
                </a:cubicBezTo>
                <a:cubicBezTo>
                  <a:pt x="151" y="450"/>
                  <a:pt x="151" y="450"/>
                  <a:pt x="151" y="450"/>
                </a:cubicBezTo>
                <a:cubicBezTo>
                  <a:pt x="190" y="314"/>
                  <a:pt x="190" y="314"/>
                  <a:pt x="190" y="314"/>
                </a:cubicBezTo>
                <a:cubicBezTo>
                  <a:pt x="160" y="262"/>
                  <a:pt x="160" y="262"/>
                  <a:pt x="160" y="262"/>
                </a:cubicBezTo>
                <a:cubicBezTo>
                  <a:pt x="106" y="262"/>
                  <a:pt x="106" y="262"/>
                  <a:pt x="106" y="262"/>
                </a:cubicBezTo>
                <a:cubicBezTo>
                  <a:pt x="50" y="262"/>
                  <a:pt x="5" y="308"/>
                  <a:pt x="0" y="364"/>
                </a:cubicBezTo>
                <a:cubicBezTo>
                  <a:pt x="0" y="661"/>
                  <a:pt x="0" y="661"/>
                  <a:pt x="0" y="661"/>
                </a:cubicBezTo>
                <a:cubicBezTo>
                  <a:pt x="61" y="661"/>
                  <a:pt x="61" y="661"/>
                  <a:pt x="61" y="661"/>
                </a:cubicBezTo>
                <a:cubicBezTo>
                  <a:pt x="61" y="377"/>
                  <a:pt x="61" y="377"/>
                  <a:pt x="61" y="377"/>
                </a:cubicBezTo>
                <a:cubicBezTo>
                  <a:pt x="76" y="377"/>
                  <a:pt x="76" y="377"/>
                  <a:pt x="76" y="377"/>
                </a:cubicBezTo>
                <a:cubicBezTo>
                  <a:pt x="76" y="661"/>
                  <a:pt x="76" y="661"/>
                  <a:pt x="76" y="661"/>
                </a:cubicBezTo>
                <a:cubicBezTo>
                  <a:pt x="315" y="661"/>
                  <a:pt x="315" y="661"/>
                  <a:pt x="315" y="661"/>
                </a:cubicBezTo>
                <a:cubicBezTo>
                  <a:pt x="315" y="377"/>
                  <a:pt x="315" y="377"/>
                  <a:pt x="315" y="377"/>
                </a:cubicBezTo>
                <a:cubicBezTo>
                  <a:pt x="330" y="377"/>
                  <a:pt x="330" y="377"/>
                  <a:pt x="330" y="377"/>
                </a:cubicBezTo>
                <a:cubicBezTo>
                  <a:pt x="330" y="661"/>
                  <a:pt x="330" y="661"/>
                  <a:pt x="330" y="661"/>
                </a:cubicBezTo>
                <a:cubicBezTo>
                  <a:pt x="391" y="661"/>
                  <a:pt x="391" y="661"/>
                  <a:pt x="391" y="661"/>
                </a:cubicBezTo>
                <a:cubicBezTo>
                  <a:pt x="391" y="364"/>
                  <a:pt x="391" y="364"/>
                  <a:pt x="391" y="364"/>
                </a:cubicBezTo>
                <a:cubicBezTo>
                  <a:pt x="387" y="308"/>
                  <a:pt x="341" y="262"/>
                  <a:pt x="285" y="262"/>
                </a:cubicBezTo>
                <a:moveTo>
                  <a:pt x="196" y="0"/>
                </a:moveTo>
                <a:cubicBezTo>
                  <a:pt x="131" y="0"/>
                  <a:pt x="78" y="52"/>
                  <a:pt x="78" y="117"/>
                </a:cubicBezTo>
                <a:cubicBezTo>
                  <a:pt x="78" y="182"/>
                  <a:pt x="131" y="235"/>
                  <a:pt x="196" y="235"/>
                </a:cubicBezTo>
                <a:cubicBezTo>
                  <a:pt x="260" y="235"/>
                  <a:pt x="313" y="182"/>
                  <a:pt x="313" y="117"/>
                </a:cubicBezTo>
                <a:cubicBezTo>
                  <a:pt x="313" y="52"/>
                  <a:pt x="260" y="0"/>
                  <a:pt x="196" y="0"/>
                </a:cubicBezTo>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2" name="Freeform 61"/>
          <p:cNvSpPr>
            <a:spLocks noEditPoints="1"/>
          </p:cNvSpPr>
          <p:nvPr/>
        </p:nvSpPr>
        <p:spPr bwMode="auto">
          <a:xfrm>
            <a:off x="5203114" y="2355726"/>
            <a:ext cx="492125" cy="468313"/>
          </a:xfrm>
          <a:custGeom>
            <a:avLst/>
            <a:gdLst>
              <a:gd name="T0" fmla="*/ 658 w 1034"/>
              <a:gd name="T1" fmla="*/ 420 h 982"/>
              <a:gd name="T2" fmla="*/ 603 w 1034"/>
              <a:gd name="T3" fmla="*/ 281 h 982"/>
              <a:gd name="T4" fmla="*/ 430 w 1034"/>
              <a:gd name="T5" fmla="*/ 281 h 982"/>
              <a:gd name="T6" fmla="*/ 376 w 1034"/>
              <a:gd name="T7" fmla="*/ 420 h 982"/>
              <a:gd name="T8" fmla="*/ 491 w 1034"/>
              <a:gd name="T9" fmla="*/ 189 h 982"/>
              <a:gd name="T10" fmla="*/ 517 w 1034"/>
              <a:gd name="T11" fmla="*/ 359 h 982"/>
              <a:gd name="T12" fmla="*/ 543 w 1034"/>
              <a:gd name="T13" fmla="*/ 189 h 982"/>
              <a:gd name="T14" fmla="*/ 432 w 1034"/>
              <a:gd name="T15" fmla="*/ 85 h 982"/>
              <a:gd name="T16" fmla="*/ 517 w 1034"/>
              <a:gd name="T17" fmla="*/ 0 h 982"/>
              <a:gd name="T18" fmla="*/ 506 w 1034"/>
              <a:gd name="T19" fmla="*/ 438 h 982"/>
              <a:gd name="T20" fmla="*/ 130 w 1034"/>
              <a:gd name="T21" fmla="*/ 544 h 982"/>
              <a:gd name="T22" fmla="*/ 506 w 1034"/>
              <a:gd name="T23" fmla="*/ 502 h 982"/>
              <a:gd name="T24" fmla="*/ 528 w 1034"/>
              <a:gd name="T25" fmla="*/ 502 h 982"/>
              <a:gd name="T26" fmla="*/ 904 w 1034"/>
              <a:gd name="T27" fmla="*/ 544 h 982"/>
              <a:gd name="T28" fmla="*/ 957 w 1034"/>
              <a:gd name="T29" fmla="*/ 752 h 982"/>
              <a:gd name="T30" fmla="*/ 924 w 1034"/>
              <a:gd name="T31" fmla="*/ 888 h 982"/>
              <a:gd name="T32" fmla="*/ 888 w 1034"/>
              <a:gd name="T33" fmla="*/ 789 h 982"/>
              <a:gd name="T34" fmla="*/ 751 w 1034"/>
              <a:gd name="T35" fmla="*/ 825 h 982"/>
              <a:gd name="T36" fmla="*/ 795 w 1034"/>
              <a:gd name="T37" fmla="*/ 844 h 982"/>
              <a:gd name="T38" fmla="*/ 979 w 1034"/>
              <a:gd name="T39" fmla="*/ 982 h 982"/>
              <a:gd name="T40" fmla="*/ 990 w 1034"/>
              <a:gd name="T41" fmla="*/ 982 h 982"/>
              <a:gd name="T42" fmla="*/ 957 w 1034"/>
              <a:gd name="T43" fmla="*/ 752 h 982"/>
              <a:gd name="T44" fmla="*/ 892 w 1034"/>
              <a:gd name="T45" fmla="*/ 732 h 982"/>
              <a:gd name="T46" fmla="*/ 206 w 1034"/>
              <a:gd name="T47" fmla="*/ 752 h 982"/>
              <a:gd name="T48" fmla="*/ 173 w 1034"/>
              <a:gd name="T49" fmla="*/ 888 h 982"/>
              <a:gd name="T50" fmla="*/ 137 w 1034"/>
              <a:gd name="T51" fmla="*/ 789 h 982"/>
              <a:gd name="T52" fmla="*/ 0 w 1034"/>
              <a:gd name="T53" fmla="*/ 825 h 982"/>
              <a:gd name="T54" fmla="*/ 44 w 1034"/>
              <a:gd name="T55" fmla="*/ 844 h 982"/>
              <a:gd name="T56" fmla="*/ 228 w 1034"/>
              <a:gd name="T57" fmla="*/ 982 h 982"/>
              <a:gd name="T58" fmla="*/ 238 w 1034"/>
              <a:gd name="T59" fmla="*/ 982 h 982"/>
              <a:gd name="T60" fmla="*/ 206 w 1034"/>
              <a:gd name="T61" fmla="*/ 752 h 982"/>
              <a:gd name="T62" fmla="*/ 141 w 1034"/>
              <a:gd name="T63" fmla="*/ 732 h 982"/>
              <a:gd name="T64" fmla="*/ 582 w 1034"/>
              <a:gd name="T65" fmla="*/ 752 h 982"/>
              <a:gd name="T66" fmla="*/ 457 w 1034"/>
              <a:gd name="T67" fmla="*/ 752 h 982"/>
              <a:gd name="T68" fmla="*/ 376 w 1034"/>
              <a:gd name="T69" fmla="*/ 982 h 982"/>
              <a:gd name="T70" fmla="*/ 430 w 1034"/>
              <a:gd name="T71" fmla="*/ 844 h 982"/>
              <a:gd name="T72" fmla="*/ 603 w 1034"/>
              <a:gd name="T73" fmla="*/ 844 h 982"/>
              <a:gd name="T74" fmla="*/ 658 w 1034"/>
              <a:gd name="T75" fmla="*/ 982 h 982"/>
              <a:gd name="T76" fmla="*/ 517 w 1034"/>
              <a:gd name="T77" fmla="*/ 732 h 982"/>
              <a:gd name="T78" fmla="*/ 602 w 1034"/>
              <a:gd name="T79" fmla="*/ 714 h 982"/>
              <a:gd name="T80" fmla="*/ 517 w 1034"/>
              <a:gd name="T81" fmla="*/ 562 h 982"/>
              <a:gd name="T82" fmla="*/ 432 w 1034"/>
              <a:gd name="T83" fmla="*/ 714 h 982"/>
              <a:gd name="T84" fmla="*/ 517 w 1034"/>
              <a:gd name="T85" fmla="*/ 73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4" h="982">
                <a:moveTo>
                  <a:pt x="582" y="189"/>
                </a:moveTo>
                <a:cubicBezTo>
                  <a:pt x="622" y="189"/>
                  <a:pt x="655" y="222"/>
                  <a:pt x="658" y="263"/>
                </a:cubicBezTo>
                <a:cubicBezTo>
                  <a:pt x="658" y="420"/>
                  <a:pt x="658" y="420"/>
                  <a:pt x="658" y="420"/>
                </a:cubicBezTo>
                <a:cubicBezTo>
                  <a:pt x="614" y="420"/>
                  <a:pt x="614" y="420"/>
                  <a:pt x="614" y="420"/>
                </a:cubicBezTo>
                <a:cubicBezTo>
                  <a:pt x="614" y="281"/>
                  <a:pt x="614" y="281"/>
                  <a:pt x="614" y="281"/>
                </a:cubicBezTo>
                <a:cubicBezTo>
                  <a:pt x="603" y="281"/>
                  <a:pt x="603" y="281"/>
                  <a:pt x="603" y="281"/>
                </a:cubicBezTo>
                <a:cubicBezTo>
                  <a:pt x="603" y="420"/>
                  <a:pt x="603" y="420"/>
                  <a:pt x="603" y="420"/>
                </a:cubicBezTo>
                <a:cubicBezTo>
                  <a:pt x="430" y="420"/>
                  <a:pt x="430" y="420"/>
                  <a:pt x="430" y="420"/>
                </a:cubicBezTo>
                <a:cubicBezTo>
                  <a:pt x="430" y="281"/>
                  <a:pt x="430" y="281"/>
                  <a:pt x="430" y="281"/>
                </a:cubicBezTo>
                <a:cubicBezTo>
                  <a:pt x="420" y="281"/>
                  <a:pt x="420" y="281"/>
                  <a:pt x="420" y="281"/>
                </a:cubicBezTo>
                <a:cubicBezTo>
                  <a:pt x="420" y="420"/>
                  <a:pt x="420" y="420"/>
                  <a:pt x="420" y="420"/>
                </a:cubicBezTo>
                <a:cubicBezTo>
                  <a:pt x="376" y="420"/>
                  <a:pt x="376" y="420"/>
                  <a:pt x="376" y="420"/>
                </a:cubicBezTo>
                <a:cubicBezTo>
                  <a:pt x="376" y="263"/>
                  <a:pt x="376" y="263"/>
                  <a:pt x="376" y="263"/>
                </a:cubicBezTo>
                <a:cubicBezTo>
                  <a:pt x="379" y="222"/>
                  <a:pt x="412" y="189"/>
                  <a:pt x="452" y="189"/>
                </a:cubicBezTo>
                <a:cubicBezTo>
                  <a:pt x="491" y="189"/>
                  <a:pt x="491" y="189"/>
                  <a:pt x="491" y="189"/>
                </a:cubicBezTo>
                <a:cubicBezTo>
                  <a:pt x="513" y="227"/>
                  <a:pt x="513" y="227"/>
                  <a:pt x="513" y="227"/>
                </a:cubicBezTo>
                <a:cubicBezTo>
                  <a:pt x="485" y="325"/>
                  <a:pt x="485" y="325"/>
                  <a:pt x="485" y="325"/>
                </a:cubicBezTo>
                <a:cubicBezTo>
                  <a:pt x="517" y="359"/>
                  <a:pt x="517" y="359"/>
                  <a:pt x="517" y="359"/>
                </a:cubicBezTo>
                <a:cubicBezTo>
                  <a:pt x="549" y="325"/>
                  <a:pt x="549" y="325"/>
                  <a:pt x="549" y="325"/>
                </a:cubicBezTo>
                <a:cubicBezTo>
                  <a:pt x="521" y="227"/>
                  <a:pt x="521" y="227"/>
                  <a:pt x="521" y="227"/>
                </a:cubicBezTo>
                <a:cubicBezTo>
                  <a:pt x="543" y="189"/>
                  <a:pt x="543" y="189"/>
                  <a:pt x="543" y="189"/>
                </a:cubicBezTo>
                <a:cubicBezTo>
                  <a:pt x="582" y="189"/>
                  <a:pt x="582" y="189"/>
                  <a:pt x="582" y="189"/>
                </a:cubicBezTo>
                <a:moveTo>
                  <a:pt x="517" y="0"/>
                </a:moveTo>
                <a:cubicBezTo>
                  <a:pt x="470" y="0"/>
                  <a:pt x="432" y="38"/>
                  <a:pt x="432" y="85"/>
                </a:cubicBezTo>
                <a:cubicBezTo>
                  <a:pt x="432" y="131"/>
                  <a:pt x="470" y="170"/>
                  <a:pt x="517" y="170"/>
                </a:cubicBezTo>
                <a:cubicBezTo>
                  <a:pt x="564" y="170"/>
                  <a:pt x="602" y="131"/>
                  <a:pt x="602" y="85"/>
                </a:cubicBezTo>
                <a:cubicBezTo>
                  <a:pt x="602" y="38"/>
                  <a:pt x="564" y="0"/>
                  <a:pt x="517" y="0"/>
                </a:cubicBezTo>
                <a:moveTo>
                  <a:pt x="528" y="480"/>
                </a:moveTo>
                <a:cubicBezTo>
                  <a:pt x="528" y="438"/>
                  <a:pt x="528" y="438"/>
                  <a:pt x="528" y="438"/>
                </a:cubicBezTo>
                <a:cubicBezTo>
                  <a:pt x="506" y="438"/>
                  <a:pt x="506" y="438"/>
                  <a:pt x="506" y="438"/>
                </a:cubicBezTo>
                <a:cubicBezTo>
                  <a:pt x="506" y="480"/>
                  <a:pt x="506" y="480"/>
                  <a:pt x="506" y="480"/>
                </a:cubicBezTo>
                <a:cubicBezTo>
                  <a:pt x="130" y="480"/>
                  <a:pt x="130" y="480"/>
                  <a:pt x="130" y="480"/>
                </a:cubicBezTo>
                <a:cubicBezTo>
                  <a:pt x="130" y="544"/>
                  <a:pt x="130" y="544"/>
                  <a:pt x="130" y="544"/>
                </a:cubicBezTo>
                <a:cubicBezTo>
                  <a:pt x="153" y="544"/>
                  <a:pt x="153" y="544"/>
                  <a:pt x="153" y="544"/>
                </a:cubicBezTo>
                <a:cubicBezTo>
                  <a:pt x="153" y="502"/>
                  <a:pt x="153" y="502"/>
                  <a:pt x="153" y="502"/>
                </a:cubicBezTo>
                <a:cubicBezTo>
                  <a:pt x="506" y="502"/>
                  <a:pt x="506" y="502"/>
                  <a:pt x="506" y="502"/>
                </a:cubicBezTo>
                <a:cubicBezTo>
                  <a:pt x="506" y="544"/>
                  <a:pt x="506" y="544"/>
                  <a:pt x="506" y="544"/>
                </a:cubicBezTo>
                <a:cubicBezTo>
                  <a:pt x="528" y="544"/>
                  <a:pt x="528" y="544"/>
                  <a:pt x="528" y="544"/>
                </a:cubicBezTo>
                <a:cubicBezTo>
                  <a:pt x="528" y="502"/>
                  <a:pt x="528" y="502"/>
                  <a:pt x="528" y="502"/>
                </a:cubicBezTo>
                <a:cubicBezTo>
                  <a:pt x="881" y="502"/>
                  <a:pt x="881" y="502"/>
                  <a:pt x="881" y="502"/>
                </a:cubicBezTo>
                <a:cubicBezTo>
                  <a:pt x="881" y="544"/>
                  <a:pt x="881" y="544"/>
                  <a:pt x="881" y="544"/>
                </a:cubicBezTo>
                <a:cubicBezTo>
                  <a:pt x="904" y="544"/>
                  <a:pt x="904" y="544"/>
                  <a:pt x="904" y="544"/>
                </a:cubicBezTo>
                <a:cubicBezTo>
                  <a:pt x="904" y="480"/>
                  <a:pt x="904" y="480"/>
                  <a:pt x="904" y="480"/>
                </a:cubicBezTo>
                <a:lnTo>
                  <a:pt x="528" y="480"/>
                </a:lnTo>
                <a:close/>
                <a:moveTo>
                  <a:pt x="957" y="752"/>
                </a:moveTo>
                <a:cubicBezTo>
                  <a:pt x="918" y="752"/>
                  <a:pt x="918" y="752"/>
                  <a:pt x="918" y="752"/>
                </a:cubicBezTo>
                <a:cubicBezTo>
                  <a:pt x="897" y="789"/>
                  <a:pt x="897" y="789"/>
                  <a:pt x="897" y="789"/>
                </a:cubicBezTo>
                <a:cubicBezTo>
                  <a:pt x="924" y="888"/>
                  <a:pt x="924" y="888"/>
                  <a:pt x="924" y="888"/>
                </a:cubicBezTo>
                <a:cubicBezTo>
                  <a:pt x="892" y="922"/>
                  <a:pt x="892" y="922"/>
                  <a:pt x="892" y="922"/>
                </a:cubicBezTo>
                <a:cubicBezTo>
                  <a:pt x="860" y="888"/>
                  <a:pt x="860" y="888"/>
                  <a:pt x="860" y="888"/>
                </a:cubicBezTo>
                <a:cubicBezTo>
                  <a:pt x="888" y="789"/>
                  <a:pt x="888" y="789"/>
                  <a:pt x="888" y="789"/>
                </a:cubicBezTo>
                <a:cubicBezTo>
                  <a:pt x="867" y="752"/>
                  <a:pt x="867" y="752"/>
                  <a:pt x="867" y="752"/>
                </a:cubicBezTo>
                <a:cubicBezTo>
                  <a:pt x="828" y="752"/>
                  <a:pt x="828" y="752"/>
                  <a:pt x="828" y="752"/>
                </a:cubicBezTo>
                <a:cubicBezTo>
                  <a:pt x="787" y="752"/>
                  <a:pt x="754" y="785"/>
                  <a:pt x="751" y="825"/>
                </a:cubicBezTo>
                <a:cubicBezTo>
                  <a:pt x="751" y="982"/>
                  <a:pt x="751" y="982"/>
                  <a:pt x="751" y="982"/>
                </a:cubicBezTo>
                <a:cubicBezTo>
                  <a:pt x="795" y="982"/>
                  <a:pt x="795" y="982"/>
                  <a:pt x="795" y="982"/>
                </a:cubicBezTo>
                <a:cubicBezTo>
                  <a:pt x="795" y="844"/>
                  <a:pt x="795" y="844"/>
                  <a:pt x="795" y="844"/>
                </a:cubicBezTo>
                <a:cubicBezTo>
                  <a:pt x="806" y="844"/>
                  <a:pt x="806" y="844"/>
                  <a:pt x="806" y="844"/>
                </a:cubicBezTo>
                <a:cubicBezTo>
                  <a:pt x="806" y="982"/>
                  <a:pt x="806" y="982"/>
                  <a:pt x="806" y="982"/>
                </a:cubicBezTo>
                <a:cubicBezTo>
                  <a:pt x="979" y="982"/>
                  <a:pt x="979" y="982"/>
                  <a:pt x="979" y="982"/>
                </a:cubicBezTo>
                <a:cubicBezTo>
                  <a:pt x="979" y="844"/>
                  <a:pt x="979" y="844"/>
                  <a:pt x="979" y="844"/>
                </a:cubicBezTo>
                <a:cubicBezTo>
                  <a:pt x="990" y="844"/>
                  <a:pt x="990" y="844"/>
                  <a:pt x="990" y="844"/>
                </a:cubicBezTo>
                <a:cubicBezTo>
                  <a:pt x="990" y="982"/>
                  <a:pt x="990" y="982"/>
                  <a:pt x="990" y="982"/>
                </a:cubicBezTo>
                <a:cubicBezTo>
                  <a:pt x="1034" y="982"/>
                  <a:pt x="1034" y="982"/>
                  <a:pt x="1034" y="982"/>
                </a:cubicBezTo>
                <a:cubicBezTo>
                  <a:pt x="1034" y="825"/>
                  <a:pt x="1034" y="825"/>
                  <a:pt x="1034" y="825"/>
                </a:cubicBezTo>
                <a:cubicBezTo>
                  <a:pt x="1031" y="785"/>
                  <a:pt x="998" y="752"/>
                  <a:pt x="957" y="752"/>
                </a:cubicBezTo>
                <a:moveTo>
                  <a:pt x="892" y="562"/>
                </a:moveTo>
                <a:cubicBezTo>
                  <a:pt x="846" y="562"/>
                  <a:pt x="808" y="600"/>
                  <a:pt x="808" y="647"/>
                </a:cubicBezTo>
                <a:cubicBezTo>
                  <a:pt x="808" y="694"/>
                  <a:pt x="846" y="732"/>
                  <a:pt x="892" y="732"/>
                </a:cubicBezTo>
                <a:cubicBezTo>
                  <a:pt x="939" y="732"/>
                  <a:pt x="977" y="694"/>
                  <a:pt x="977" y="647"/>
                </a:cubicBezTo>
                <a:cubicBezTo>
                  <a:pt x="977" y="600"/>
                  <a:pt x="939" y="562"/>
                  <a:pt x="892" y="562"/>
                </a:cubicBezTo>
                <a:moveTo>
                  <a:pt x="206" y="752"/>
                </a:moveTo>
                <a:cubicBezTo>
                  <a:pt x="167" y="752"/>
                  <a:pt x="167" y="752"/>
                  <a:pt x="167" y="752"/>
                </a:cubicBezTo>
                <a:cubicBezTo>
                  <a:pt x="146" y="789"/>
                  <a:pt x="146" y="789"/>
                  <a:pt x="146" y="789"/>
                </a:cubicBezTo>
                <a:cubicBezTo>
                  <a:pt x="173" y="888"/>
                  <a:pt x="173" y="888"/>
                  <a:pt x="173" y="888"/>
                </a:cubicBezTo>
                <a:cubicBezTo>
                  <a:pt x="141" y="922"/>
                  <a:pt x="141" y="922"/>
                  <a:pt x="141" y="922"/>
                </a:cubicBezTo>
                <a:cubicBezTo>
                  <a:pt x="109" y="888"/>
                  <a:pt x="109" y="888"/>
                  <a:pt x="109" y="888"/>
                </a:cubicBezTo>
                <a:cubicBezTo>
                  <a:pt x="137" y="789"/>
                  <a:pt x="137" y="789"/>
                  <a:pt x="137" y="789"/>
                </a:cubicBezTo>
                <a:cubicBezTo>
                  <a:pt x="116" y="752"/>
                  <a:pt x="116" y="752"/>
                  <a:pt x="116" y="752"/>
                </a:cubicBezTo>
                <a:cubicBezTo>
                  <a:pt x="77" y="752"/>
                  <a:pt x="77" y="752"/>
                  <a:pt x="77" y="752"/>
                </a:cubicBezTo>
                <a:cubicBezTo>
                  <a:pt x="36" y="752"/>
                  <a:pt x="3" y="785"/>
                  <a:pt x="0" y="825"/>
                </a:cubicBezTo>
                <a:cubicBezTo>
                  <a:pt x="0" y="982"/>
                  <a:pt x="0" y="982"/>
                  <a:pt x="0" y="982"/>
                </a:cubicBezTo>
                <a:cubicBezTo>
                  <a:pt x="44" y="982"/>
                  <a:pt x="44" y="982"/>
                  <a:pt x="44" y="982"/>
                </a:cubicBezTo>
                <a:cubicBezTo>
                  <a:pt x="44" y="844"/>
                  <a:pt x="44" y="844"/>
                  <a:pt x="44" y="844"/>
                </a:cubicBezTo>
                <a:cubicBezTo>
                  <a:pt x="55" y="844"/>
                  <a:pt x="55" y="844"/>
                  <a:pt x="55" y="844"/>
                </a:cubicBezTo>
                <a:cubicBezTo>
                  <a:pt x="55" y="982"/>
                  <a:pt x="55" y="982"/>
                  <a:pt x="55" y="982"/>
                </a:cubicBezTo>
                <a:cubicBezTo>
                  <a:pt x="228" y="982"/>
                  <a:pt x="228" y="982"/>
                  <a:pt x="228" y="982"/>
                </a:cubicBezTo>
                <a:cubicBezTo>
                  <a:pt x="228" y="844"/>
                  <a:pt x="228" y="844"/>
                  <a:pt x="228" y="844"/>
                </a:cubicBezTo>
                <a:cubicBezTo>
                  <a:pt x="238" y="844"/>
                  <a:pt x="238" y="844"/>
                  <a:pt x="238" y="844"/>
                </a:cubicBezTo>
                <a:cubicBezTo>
                  <a:pt x="238" y="982"/>
                  <a:pt x="238" y="982"/>
                  <a:pt x="238" y="982"/>
                </a:cubicBezTo>
                <a:cubicBezTo>
                  <a:pt x="283" y="982"/>
                  <a:pt x="283" y="982"/>
                  <a:pt x="283" y="982"/>
                </a:cubicBezTo>
                <a:cubicBezTo>
                  <a:pt x="283" y="825"/>
                  <a:pt x="283" y="825"/>
                  <a:pt x="283" y="825"/>
                </a:cubicBezTo>
                <a:cubicBezTo>
                  <a:pt x="279" y="785"/>
                  <a:pt x="247" y="752"/>
                  <a:pt x="206" y="752"/>
                </a:cubicBezTo>
                <a:moveTo>
                  <a:pt x="141" y="562"/>
                </a:moveTo>
                <a:cubicBezTo>
                  <a:pt x="94" y="562"/>
                  <a:pt x="56" y="600"/>
                  <a:pt x="56" y="647"/>
                </a:cubicBezTo>
                <a:cubicBezTo>
                  <a:pt x="56" y="694"/>
                  <a:pt x="94" y="732"/>
                  <a:pt x="141" y="732"/>
                </a:cubicBezTo>
                <a:cubicBezTo>
                  <a:pt x="188" y="732"/>
                  <a:pt x="226" y="694"/>
                  <a:pt x="226" y="647"/>
                </a:cubicBezTo>
                <a:cubicBezTo>
                  <a:pt x="226" y="600"/>
                  <a:pt x="188" y="562"/>
                  <a:pt x="141" y="562"/>
                </a:cubicBezTo>
                <a:moveTo>
                  <a:pt x="582" y="752"/>
                </a:moveTo>
                <a:cubicBezTo>
                  <a:pt x="576" y="752"/>
                  <a:pt x="576" y="752"/>
                  <a:pt x="576" y="752"/>
                </a:cubicBezTo>
                <a:cubicBezTo>
                  <a:pt x="580" y="789"/>
                  <a:pt x="556" y="822"/>
                  <a:pt x="517" y="769"/>
                </a:cubicBezTo>
                <a:cubicBezTo>
                  <a:pt x="478" y="822"/>
                  <a:pt x="453" y="789"/>
                  <a:pt x="457" y="752"/>
                </a:cubicBezTo>
                <a:cubicBezTo>
                  <a:pt x="452" y="752"/>
                  <a:pt x="452" y="752"/>
                  <a:pt x="452" y="752"/>
                </a:cubicBezTo>
                <a:cubicBezTo>
                  <a:pt x="412" y="752"/>
                  <a:pt x="379" y="785"/>
                  <a:pt x="376" y="826"/>
                </a:cubicBezTo>
                <a:cubicBezTo>
                  <a:pt x="376" y="982"/>
                  <a:pt x="376" y="982"/>
                  <a:pt x="376" y="982"/>
                </a:cubicBezTo>
                <a:cubicBezTo>
                  <a:pt x="420" y="982"/>
                  <a:pt x="420" y="982"/>
                  <a:pt x="420" y="982"/>
                </a:cubicBezTo>
                <a:cubicBezTo>
                  <a:pt x="420" y="844"/>
                  <a:pt x="420" y="844"/>
                  <a:pt x="420" y="844"/>
                </a:cubicBezTo>
                <a:cubicBezTo>
                  <a:pt x="430" y="844"/>
                  <a:pt x="430" y="844"/>
                  <a:pt x="430" y="844"/>
                </a:cubicBezTo>
                <a:cubicBezTo>
                  <a:pt x="430" y="982"/>
                  <a:pt x="430" y="982"/>
                  <a:pt x="430" y="982"/>
                </a:cubicBezTo>
                <a:cubicBezTo>
                  <a:pt x="603" y="982"/>
                  <a:pt x="603" y="982"/>
                  <a:pt x="603" y="982"/>
                </a:cubicBezTo>
                <a:cubicBezTo>
                  <a:pt x="603" y="844"/>
                  <a:pt x="603" y="844"/>
                  <a:pt x="603" y="844"/>
                </a:cubicBezTo>
                <a:cubicBezTo>
                  <a:pt x="614" y="844"/>
                  <a:pt x="614" y="844"/>
                  <a:pt x="614" y="844"/>
                </a:cubicBezTo>
                <a:cubicBezTo>
                  <a:pt x="614" y="982"/>
                  <a:pt x="614" y="982"/>
                  <a:pt x="614" y="982"/>
                </a:cubicBezTo>
                <a:cubicBezTo>
                  <a:pt x="658" y="982"/>
                  <a:pt x="658" y="982"/>
                  <a:pt x="658" y="982"/>
                </a:cubicBezTo>
                <a:cubicBezTo>
                  <a:pt x="658" y="826"/>
                  <a:pt x="658" y="826"/>
                  <a:pt x="658" y="826"/>
                </a:cubicBezTo>
                <a:cubicBezTo>
                  <a:pt x="655" y="785"/>
                  <a:pt x="622" y="752"/>
                  <a:pt x="582" y="752"/>
                </a:cubicBezTo>
                <a:moveTo>
                  <a:pt x="517" y="732"/>
                </a:moveTo>
                <a:cubicBezTo>
                  <a:pt x="536" y="732"/>
                  <a:pt x="554" y="726"/>
                  <a:pt x="569" y="714"/>
                </a:cubicBezTo>
                <a:cubicBezTo>
                  <a:pt x="602" y="728"/>
                  <a:pt x="602" y="728"/>
                  <a:pt x="602" y="728"/>
                </a:cubicBezTo>
                <a:cubicBezTo>
                  <a:pt x="602" y="714"/>
                  <a:pt x="602" y="714"/>
                  <a:pt x="602" y="714"/>
                </a:cubicBezTo>
                <a:cubicBezTo>
                  <a:pt x="602" y="703"/>
                  <a:pt x="602" y="703"/>
                  <a:pt x="602" y="703"/>
                </a:cubicBezTo>
                <a:cubicBezTo>
                  <a:pt x="602" y="647"/>
                  <a:pt x="602" y="647"/>
                  <a:pt x="602" y="647"/>
                </a:cubicBezTo>
                <a:cubicBezTo>
                  <a:pt x="602" y="600"/>
                  <a:pt x="564" y="562"/>
                  <a:pt x="517" y="562"/>
                </a:cubicBezTo>
                <a:cubicBezTo>
                  <a:pt x="470" y="562"/>
                  <a:pt x="432" y="600"/>
                  <a:pt x="432" y="647"/>
                </a:cubicBezTo>
                <a:cubicBezTo>
                  <a:pt x="432" y="703"/>
                  <a:pt x="432" y="703"/>
                  <a:pt x="432" y="703"/>
                </a:cubicBezTo>
                <a:cubicBezTo>
                  <a:pt x="432" y="714"/>
                  <a:pt x="432" y="714"/>
                  <a:pt x="432" y="714"/>
                </a:cubicBezTo>
                <a:cubicBezTo>
                  <a:pt x="432" y="728"/>
                  <a:pt x="432" y="728"/>
                  <a:pt x="432" y="728"/>
                </a:cubicBezTo>
                <a:cubicBezTo>
                  <a:pt x="465" y="714"/>
                  <a:pt x="465" y="714"/>
                  <a:pt x="465" y="714"/>
                </a:cubicBezTo>
                <a:cubicBezTo>
                  <a:pt x="479" y="726"/>
                  <a:pt x="497" y="732"/>
                  <a:pt x="517" y="732"/>
                </a:cubicBezTo>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nvGrpSpPr>
          <p:cNvPr id="71" name="グループ化 70">
            <a:extLst>
              <a:ext uri="{FF2B5EF4-FFF2-40B4-BE49-F238E27FC236}">
                <a16:creationId xmlns:a16="http://schemas.microsoft.com/office/drawing/2014/main" id="{D4F16853-A663-EE3A-96F0-394CE7802AE4}"/>
              </a:ext>
            </a:extLst>
          </p:cNvPr>
          <p:cNvGrpSpPr/>
          <p:nvPr/>
        </p:nvGrpSpPr>
        <p:grpSpPr>
          <a:xfrm>
            <a:off x="3177923" y="3610380"/>
            <a:ext cx="2654217" cy="509542"/>
            <a:chOff x="3177923" y="3615866"/>
            <a:chExt cx="2654217" cy="509542"/>
          </a:xfrm>
        </p:grpSpPr>
        <p:sp>
          <p:nvSpPr>
            <p:cNvPr id="25" name="正方形/長方形 24"/>
            <p:cNvSpPr/>
            <p:nvPr/>
          </p:nvSpPr>
          <p:spPr>
            <a:xfrm>
              <a:off x="3177923" y="3615866"/>
              <a:ext cx="2654217" cy="509542"/>
            </a:xfrm>
            <a:prstGeom prst="rect">
              <a:avLst/>
            </a:prstGeom>
            <a:solidFill>
              <a:srgbClr val="CE67A4"/>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solidFill>
                  <a:effectLst/>
                  <a:uLnTx/>
                  <a:uFillTx/>
                  <a:latin typeface="メイリオ"/>
                  <a:ea typeface="メイリオ"/>
                  <a:cs typeface="+mn-cs"/>
                </a:rPr>
                <a:t>　　</a:t>
              </a: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グループ経営管理</a:t>
              </a:r>
              <a:r>
                <a:rPr kumimoji="0" lang="en-US" altLang="ja-JP" sz="1400" b="1" kern="0">
                  <a:solidFill>
                    <a:prstClr val="white"/>
                  </a:solidFill>
                  <a:latin typeface="メイリオ"/>
                  <a:ea typeface="メイリオ"/>
                </a:rPr>
                <a:t>(BI)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8" name="Freeform 336"/>
            <p:cNvSpPr>
              <a:spLocks noEditPoints="1"/>
            </p:cNvSpPr>
            <p:nvPr/>
          </p:nvSpPr>
          <p:spPr bwMode="auto">
            <a:xfrm>
              <a:off x="3332381" y="3733270"/>
              <a:ext cx="281742" cy="228458"/>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70" name="グループ化 69">
            <a:extLst>
              <a:ext uri="{FF2B5EF4-FFF2-40B4-BE49-F238E27FC236}">
                <a16:creationId xmlns:a16="http://schemas.microsoft.com/office/drawing/2014/main" id="{8C3F4C5C-0669-A3BD-5364-4E861752CB03}"/>
              </a:ext>
            </a:extLst>
          </p:cNvPr>
          <p:cNvGrpSpPr/>
          <p:nvPr/>
        </p:nvGrpSpPr>
        <p:grpSpPr>
          <a:xfrm>
            <a:off x="3186788" y="4263938"/>
            <a:ext cx="2645352" cy="507566"/>
            <a:chOff x="3177924" y="4233816"/>
            <a:chExt cx="2645352" cy="507566"/>
          </a:xfrm>
        </p:grpSpPr>
        <p:sp>
          <p:nvSpPr>
            <p:cNvPr id="26" name="正方形/長方形 25"/>
            <p:cNvSpPr/>
            <p:nvPr/>
          </p:nvSpPr>
          <p:spPr>
            <a:xfrm>
              <a:off x="3177924" y="4233816"/>
              <a:ext cx="2645352" cy="507566"/>
            </a:xfrm>
            <a:prstGeom prst="rect">
              <a:avLst/>
            </a:prstGeom>
            <a:solidFill>
              <a:srgbClr val="8FC31F"/>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solidFill>
                  <a:effectLst/>
                  <a:uLnTx/>
                  <a:uFillTx/>
                  <a:latin typeface="メイリオ"/>
                  <a:ea typeface="メイリオ"/>
                  <a:cs typeface="+mn-cs"/>
                </a:rPr>
                <a:t>　　</a:t>
              </a: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システム連携ツール</a:t>
              </a:r>
            </a:p>
          </p:txBody>
        </p:sp>
        <p:pic>
          <p:nvPicPr>
            <p:cNvPr id="31" name="図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2381" y="4373500"/>
              <a:ext cx="272204" cy="193567"/>
            </a:xfrm>
            <a:prstGeom prst="rect">
              <a:avLst/>
            </a:prstGeom>
          </p:spPr>
        </p:pic>
      </p:grpSp>
      <p:sp>
        <p:nvSpPr>
          <p:cNvPr id="32" name="テキスト ボックス 31"/>
          <p:cNvSpPr txBox="1"/>
          <p:nvPr/>
        </p:nvSpPr>
        <p:spPr>
          <a:xfrm>
            <a:off x="590101" y="1763641"/>
            <a:ext cx="150172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統合会計</a:t>
            </a:r>
          </a:p>
        </p:txBody>
      </p:sp>
      <p:sp>
        <p:nvSpPr>
          <p:cNvPr id="33" name="テキスト ボックス 32"/>
          <p:cNvSpPr txBox="1"/>
          <p:nvPr/>
        </p:nvSpPr>
        <p:spPr>
          <a:xfrm>
            <a:off x="2250140" y="1798359"/>
            <a:ext cx="117455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固定資産</a:t>
            </a:r>
          </a:p>
        </p:txBody>
      </p:sp>
      <p:sp>
        <p:nvSpPr>
          <p:cNvPr id="34" name="テキスト ボックス 33"/>
          <p:cNvSpPr txBox="1"/>
          <p:nvPr/>
        </p:nvSpPr>
        <p:spPr>
          <a:xfrm>
            <a:off x="3837198" y="1797456"/>
            <a:ext cx="8056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手形</a:t>
            </a:r>
          </a:p>
        </p:txBody>
      </p:sp>
      <p:sp>
        <p:nvSpPr>
          <p:cNvPr id="35" name="テキスト ボックス 34"/>
          <p:cNvSpPr txBox="1"/>
          <p:nvPr/>
        </p:nvSpPr>
        <p:spPr>
          <a:xfrm>
            <a:off x="5118976" y="1665604"/>
            <a:ext cx="91594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人事</a:t>
            </a:r>
          </a:p>
        </p:txBody>
      </p:sp>
      <p:sp>
        <p:nvSpPr>
          <p:cNvPr id="38" name="テキスト ボックス 37"/>
          <p:cNvSpPr txBox="1"/>
          <p:nvPr/>
        </p:nvSpPr>
        <p:spPr>
          <a:xfrm>
            <a:off x="1689553" y="998266"/>
            <a:ext cx="229573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srgbClr val="008CCF">
                    <a:lumMod val="50000"/>
                  </a:srgbClr>
                </a:solidFill>
                <a:effectLst/>
                <a:uLnTx/>
                <a:uFillTx/>
              </a:rPr>
              <a:t>会計ソリューション</a:t>
            </a:r>
          </a:p>
        </p:txBody>
      </p:sp>
      <p:sp>
        <p:nvSpPr>
          <p:cNvPr id="39" name="テキスト ボックス 38"/>
          <p:cNvSpPr txBox="1"/>
          <p:nvPr/>
        </p:nvSpPr>
        <p:spPr>
          <a:xfrm>
            <a:off x="5883217" y="998266"/>
            <a:ext cx="29007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srgbClr val="EE5500"/>
                </a:solidFill>
                <a:effectLst/>
                <a:uLnTx/>
                <a:uFillTx/>
              </a:rPr>
              <a:t>人事給与ソリューション</a:t>
            </a:r>
          </a:p>
        </p:txBody>
      </p:sp>
      <p:sp>
        <p:nvSpPr>
          <p:cNvPr id="40" name="テキスト ボックス 39"/>
          <p:cNvSpPr txBox="1"/>
          <p:nvPr/>
        </p:nvSpPr>
        <p:spPr>
          <a:xfrm>
            <a:off x="3512828" y="3214581"/>
            <a:ext cx="229573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black">
                    <a:lumMod val="65000"/>
                    <a:lumOff val="35000"/>
                  </a:prstClr>
                </a:solidFill>
                <a:effectLst/>
                <a:uLnTx/>
                <a:uFillTx/>
              </a:rPr>
              <a:t>オプション製品</a:t>
            </a:r>
          </a:p>
        </p:txBody>
      </p:sp>
      <p:sp>
        <p:nvSpPr>
          <p:cNvPr id="41" name="Freeform 20"/>
          <p:cNvSpPr>
            <a:spLocks noEditPoints="1"/>
          </p:cNvSpPr>
          <p:nvPr/>
        </p:nvSpPr>
        <p:spPr bwMode="auto">
          <a:xfrm>
            <a:off x="3157554" y="3234734"/>
            <a:ext cx="267144" cy="270730"/>
          </a:xfrm>
          <a:custGeom>
            <a:avLst/>
            <a:gdLst>
              <a:gd name="T0" fmla="*/ 321 w 496"/>
              <a:gd name="T1" fmla="*/ 288 h 503"/>
              <a:gd name="T2" fmla="*/ 330 w 496"/>
              <a:gd name="T3" fmla="*/ 279 h 503"/>
              <a:gd name="T4" fmla="*/ 316 w 496"/>
              <a:gd name="T5" fmla="*/ 265 h 503"/>
              <a:gd name="T6" fmla="*/ 290 w 496"/>
              <a:gd name="T7" fmla="*/ 290 h 503"/>
              <a:gd name="T8" fmla="*/ 277 w 496"/>
              <a:gd name="T9" fmla="*/ 276 h 503"/>
              <a:gd name="T10" fmla="*/ 336 w 496"/>
              <a:gd name="T11" fmla="*/ 214 h 503"/>
              <a:gd name="T12" fmla="*/ 336 w 496"/>
              <a:gd name="T13" fmla="*/ 214 h 503"/>
              <a:gd name="T14" fmla="*/ 378 w 496"/>
              <a:gd name="T15" fmla="*/ 203 h 503"/>
              <a:gd name="T16" fmla="*/ 378 w 496"/>
              <a:gd name="T17" fmla="*/ 203 h 503"/>
              <a:gd name="T18" fmla="*/ 381 w 496"/>
              <a:gd name="T19" fmla="*/ 203 h 503"/>
              <a:gd name="T20" fmla="*/ 381 w 496"/>
              <a:gd name="T21" fmla="*/ 203 h 503"/>
              <a:gd name="T22" fmla="*/ 467 w 496"/>
              <a:gd name="T23" fmla="*/ 176 h 503"/>
              <a:gd name="T24" fmla="*/ 495 w 496"/>
              <a:gd name="T25" fmla="*/ 102 h 503"/>
              <a:gd name="T26" fmla="*/ 433 w 496"/>
              <a:gd name="T27" fmla="*/ 146 h 503"/>
              <a:gd name="T28" fmla="*/ 377 w 496"/>
              <a:gd name="T29" fmla="*/ 119 h 503"/>
              <a:gd name="T30" fmla="*/ 372 w 496"/>
              <a:gd name="T31" fmla="*/ 58 h 503"/>
              <a:gd name="T32" fmla="*/ 435 w 496"/>
              <a:gd name="T33" fmla="*/ 15 h 503"/>
              <a:gd name="T34" fmla="*/ 327 w 496"/>
              <a:gd name="T35" fmla="*/ 36 h 503"/>
              <a:gd name="T36" fmla="*/ 299 w 496"/>
              <a:gd name="T37" fmla="*/ 122 h 503"/>
              <a:gd name="T38" fmla="*/ 299 w 496"/>
              <a:gd name="T39" fmla="*/ 122 h 503"/>
              <a:gd name="T40" fmla="*/ 300 w 496"/>
              <a:gd name="T41" fmla="*/ 124 h 503"/>
              <a:gd name="T42" fmla="*/ 300 w 496"/>
              <a:gd name="T43" fmla="*/ 125 h 503"/>
              <a:gd name="T44" fmla="*/ 289 w 496"/>
              <a:gd name="T45" fmla="*/ 167 h 503"/>
              <a:gd name="T46" fmla="*/ 226 w 496"/>
              <a:gd name="T47" fmla="*/ 226 h 503"/>
              <a:gd name="T48" fmla="*/ 115 w 496"/>
              <a:gd name="T49" fmla="*/ 114 h 503"/>
              <a:gd name="T50" fmla="*/ 100 w 496"/>
              <a:gd name="T51" fmla="*/ 74 h 503"/>
              <a:gd name="T52" fmla="*/ 31 w 496"/>
              <a:gd name="T53" fmla="*/ 28 h 503"/>
              <a:gd name="T54" fmla="*/ 14 w 496"/>
              <a:gd name="T55" fmla="*/ 44 h 503"/>
              <a:gd name="T56" fmla="*/ 60 w 496"/>
              <a:gd name="T57" fmla="*/ 114 h 503"/>
              <a:gd name="T58" fmla="*/ 101 w 496"/>
              <a:gd name="T59" fmla="*/ 128 h 503"/>
              <a:gd name="T60" fmla="*/ 212 w 496"/>
              <a:gd name="T61" fmla="*/ 239 h 503"/>
              <a:gd name="T62" fmla="*/ 17 w 496"/>
              <a:gd name="T63" fmla="*/ 421 h 503"/>
              <a:gd name="T64" fmla="*/ 17 w 496"/>
              <a:gd name="T65" fmla="*/ 485 h 503"/>
              <a:gd name="T66" fmla="*/ 82 w 496"/>
              <a:gd name="T67" fmla="*/ 485 h 503"/>
              <a:gd name="T68" fmla="*/ 264 w 496"/>
              <a:gd name="T69" fmla="*/ 291 h 503"/>
              <a:gd name="T70" fmla="*/ 277 w 496"/>
              <a:gd name="T71" fmla="*/ 304 h 503"/>
              <a:gd name="T72" fmla="*/ 251 w 496"/>
              <a:gd name="T73" fmla="*/ 329 h 503"/>
              <a:gd name="T74" fmla="*/ 266 w 496"/>
              <a:gd name="T75" fmla="*/ 343 h 503"/>
              <a:gd name="T76" fmla="*/ 275 w 496"/>
              <a:gd name="T77" fmla="*/ 334 h 503"/>
              <a:gd name="T78" fmla="*/ 408 w 496"/>
              <a:gd name="T79" fmla="*/ 485 h 503"/>
              <a:gd name="T80" fmla="*/ 472 w 496"/>
              <a:gd name="T81" fmla="*/ 485 h 503"/>
              <a:gd name="T82" fmla="*/ 472 w 496"/>
              <a:gd name="T83" fmla="*/ 421 h 503"/>
              <a:gd name="T84" fmla="*/ 321 w 496"/>
              <a:gd name="T85" fmla="*/ 288 h 503"/>
              <a:gd name="T86" fmla="*/ 63 w 496"/>
              <a:gd name="T87" fmla="*/ 467 h 503"/>
              <a:gd name="T88" fmla="*/ 36 w 496"/>
              <a:gd name="T89" fmla="*/ 467 h 503"/>
              <a:gd name="T90" fmla="*/ 36 w 496"/>
              <a:gd name="T91" fmla="*/ 440 h 503"/>
              <a:gd name="T92" fmla="*/ 63 w 496"/>
              <a:gd name="T93" fmla="*/ 440 h 503"/>
              <a:gd name="T94" fmla="*/ 63 w 496"/>
              <a:gd name="T95" fmla="*/ 467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6" h="503">
                <a:moveTo>
                  <a:pt x="321" y="288"/>
                </a:moveTo>
                <a:cubicBezTo>
                  <a:pt x="330" y="279"/>
                  <a:pt x="330" y="279"/>
                  <a:pt x="330" y="279"/>
                </a:cubicBezTo>
                <a:cubicBezTo>
                  <a:pt x="316" y="265"/>
                  <a:pt x="316" y="265"/>
                  <a:pt x="316" y="265"/>
                </a:cubicBezTo>
                <a:cubicBezTo>
                  <a:pt x="290" y="290"/>
                  <a:pt x="290" y="290"/>
                  <a:pt x="290" y="290"/>
                </a:cubicBezTo>
                <a:cubicBezTo>
                  <a:pt x="277" y="276"/>
                  <a:pt x="277" y="276"/>
                  <a:pt x="277" y="276"/>
                </a:cubicBezTo>
                <a:cubicBezTo>
                  <a:pt x="336" y="214"/>
                  <a:pt x="336" y="214"/>
                  <a:pt x="336" y="214"/>
                </a:cubicBezTo>
                <a:cubicBezTo>
                  <a:pt x="336" y="214"/>
                  <a:pt x="336" y="214"/>
                  <a:pt x="336" y="214"/>
                </a:cubicBezTo>
                <a:cubicBezTo>
                  <a:pt x="346" y="202"/>
                  <a:pt x="362" y="200"/>
                  <a:pt x="378" y="203"/>
                </a:cubicBezTo>
                <a:cubicBezTo>
                  <a:pt x="378" y="203"/>
                  <a:pt x="378" y="203"/>
                  <a:pt x="378" y="203"/>
                </a:cubicBezTo>
                <a:cubicBezTo>
                  <a:pt x="379" y="203"/>
                  <a:pt x="380" y="203"/>
                  <a:pt x="381" y="203"/>
                </a:cubicBezTo>
                <a:cubicBezTo>
                  <a:pt x="381" y="203"/>
                  <a:pt x="381" y="203"/>
                  <a:pt x="381" y="203"/>
                </a:cubicBezTo>
                <a:cubicBezTo>
                  <a:pt x="411" y="208"/>
                  <a:pt x="443" y="199"/>
                  <a:pt x="467" y="176"/>
                </a:cubicBezTo>
                <a:cubicBezTo>
                  <a:pt x="487" y="155"/>
                  <a:pt x="496" y="129"/>
                  <a:pt x="495" y="102"/>
                </a:cubicBezTo>
                <a:cubicBezTo>
                  <a:pt x="433" y="146"/>
                  <a:pt x="433" y="146"/>
                  <a:pt x="433" y="146"/>
                </a:cubicBezTo>
                <a:cubicBezTo>
                  <a:pt x="377" y="119"/>
                  <a:pt x="377" y="119"/>
                  <a:pt x="377" y="119"/>
                </a:cubicBezTo>
                <a:cubicBezTo>
                  <a:pt x="372" y="58"/>
                  <a:pt x="372" y="58"/>
                  <a:pt x="372" y="58"/>
                </a:cubicBezTo>
                <a:cubicBezTo>
                  <a:pt x="435" y="15"/>
                  <a:pt x="435" y="15"/>
                  <a:pt x="435" y="15"/>
                </a:cubicBezTo>
                <a:cubicBezTo>
                  <a:pt x="399" y="0"/>
                  <a:pt x="356" y="7"/>
                  <a:pt x="327" y="36"/>
                </a:cubicBezTo>
                <a:cubicBezTo>
                  <a:pt x="304" y="59"/>
                  <a:pt x="294" y="92"/>
                  <a:pt x="299" y="122"/>
                </a:cubicBezTo>
                <a:cubicBezTo>
                  <a:pt x="299" y="122"/>
                  <a:pt x="299" y="122"/>
                  <a:pt x="299" y="122"/>
                </a:cubicBezTo>
                <a:cubicBezTo>
                  <a:pt x="300" y="123"/>
                  <a:pt x="300" y="123"/>
                  <a:pt x="300" y="124"/>
                </a:cubicBezTo>
                <a:cubicBezTo>
                  <a:pt x="300" y="124"/>
                  <a:pt x="300" y="125"/>
                  <a:pt x="300" y="125"/>
                </a:cubicBezTo>
                <a:cubicBezTo>
                  <a:pt x="303" y="141"/>
                  <a:pt x="300" y="157"/>
                  <a:pt x="289" y="167"/>
                </a:cubicBezTo>
                <a:cubicBezTo>
                  <a:pt x="226" y="226"/>
                  <a:pt x="226" y="226"/>
                  <a:pt x="226" y="226"/>
                </a:cubicBezTo>
                <a:cubicBezTo>
                  <a:pt x="115" y="114"/>
                  <a:pt x="115" y="114"/>
                  <a:pt x="115" y="114"/>
                </a:cubicBezTo>
                <a:cubicBezTo>
                  <a:pt x="100" y="74"/>
                  <a:pt x="100" y="74"/>
                  <a:pt x="100" y="74"/>
                </a:cubicBezTo>
                <a:cubicBezTo>
                  <a:pt x="31" y="28"/>
                  <a:pt x="31" y="28"/>
                  <a:pt x="31" y="28"/>
                </a:cubicBezTo>
                <a:cubicBezTo>
                  <a:pt x="14" y="44"/>
                  <a:pt x="14" y="44"/>
                  <a:pt x="14" y="44"/>
                </a:cubicBezTo>
                <a:cubicBezTo>
                  <a:pt x="60" y="114"/>
                  <a:pt x="60" y="114"/>
                  <a:pt x="60" y="114"/>
                </a:cubicBezTo>
                <a:cubicBezTo>
                  <a:pt x="101" y="128"/>
                  <a:pt x="101" y="128"/>
                  <a:pt x="101" y="128"/>
                </a:cubicBezTo>
                <a:cubicBezTo>
                  <a:pt x="212" y="239"/>
                  <a:pt x="212" y="239"/>
                  <a:pt x="212" y="239"/>
                </a:cubicBezTo>
                <a:cubicBezTo>
                  <a:pt x="17" y="421"/>
                  <a:pt x="17" y="421"/>
                  <a:pt x="17" y="421"/>
                </a:cubicBezTo>
                <a:cubicBezTo>
                  <a:pt x="0" y="439"/>
                  <a:pt x="0" y="468"/>
                  <a:pt x="17" y="485"/>
                </a:cubicBezTo>
                <a:cubicBezTo>
                  <a:pt x="35" y="503"/>
                  <a:pt x="64" y="503"/>
                  <a:pt x="82" y="485"/>
                </a:cubicBezTo>
                <a:cubicBezTo>
                  <a:pt x="264" y="291"/>
                  <a:pt x="264" y="291"/>
                  <a:pt x="264" y="291"/>
                </a:cubicBezTo>
                <a:cubicBezTo>
                  <a:pt x="277" y="304"/>
                  <a:pt x="277" y="304"/>
                  <a:pt x="277" y="304"/>
                </a:cubicBezTo>
                <a:cubicBezTo>
                  <a:pt x="251" y="329"/>
                  <a:pt x="251" y="329"/>
                  <a:pt x="251" y="329"/>
                </a:cubicBezTo>
                <a:cubicBezTo>
                  <a:pt x="266" y="343"/>
                  <a:pt x="266" y="343"/>
                  <a:pt x="266" y="343"/>
                </a:cubicBezTo>
                <a:cubicBezTo>
                  <a:pt x="275" y="334"/>
                  <a:pt x="275" y="334"/>
                  <a:pt x="275" y="334"/>
                </a:cubicBezTo>
                <a:cubicBezTo>
                  <a:pt x="408" y="485"/>
                  <a:pt x="408" y="485"/>
                  <a:pt x="408" y="485"/>
                </a:cubicBezTo>
                <a:cubicBezTo>
                  <a:pt x="426" y="503"/>
                  <a:pt x="454" y="503"/>
                  <a:pt x="472" y="485"/>
                </a:cubicBezTo>
                <a:cubicBezTo>
                  <a:pt x="490" y="468"/>
                  <a:pt x="490" y="439"/>
                  <a:pt x="472" y="421"/>
                </a:cubicBezTo>
                <a:lnTo>
                  <a:pt x="321" y="288"/>
                </a:lnTo>
                <a:close/>
                <a:moveTo>
                  <a:pt x="63" y="467"/>
                </a:moveTo>
                <a:cubicBezTo>
                  <a:pt x="56" y="474"/>
                  <a:pt x="43" y="474"/>
                  <a:pt x="36" y="467"/>
                </a:cubicBezTo>
                <a:cubicBezTo>
                  <a:pt x="28" y="459"/>
                  <a:pt x="28" y="447"/>
                  <a:pt x="36" y="440"/>
                </a:cubicBezTo>
                <a:cubicBezTo>
                  <a:pt x="43" y="432"/>
                  <a:pt x="56" y="432"/>
                  <a:pt x="63" y="440"/>
                </a:cubicBezTo>
                <a:cubicBezTo>
                  <a:pt x="71" y="447"/>
                  <a:pt x="71" y="459"/>
                  <a:pt x="63" y="467"/>
                </a:cubicBezTo>
                <a:close/>
              </a:path>
            </a:pathLst>
          </a:custGeom>
          <a:solidFill>
            <a:sysClr val="windowText" lastClr="000000">
              <a:lumMod val="65000"/>
              <a:lumOff val="3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3" name="角丸四角形 42"/>
          <p:cNvSpPr/>
          <p:nvPr/>
        </p:nvSpPr>
        <p:spPr>
          <a:xfrm>
            <a:off x="5961979" y="1432654"/>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44" name="角丸四角形 43"/>
          <p:cNvSpPr/>
          <p:nvPr/>
        </p:nvSpPr>
        <p:spPr>
          <a:xfrm>
            <a:off x="7794312" y="1435545"/>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45" name="角丸四角形 44"/>
          <p:cNvSpPr/>
          <p:nvPr/>
        </p:nvSpPr>
        <p:spPr>
          <a:xfrm>
            <a:off x="6884309" y="1433126"/>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3" name="Freeform 58"/>
          <p:cNvSpPr>
            <a:spLocks noEditPoints="1"/>
          </p:cNvSpPr>
          <p:nvPr/>
        </p:nvSpPr>
        <p:spPr bwMode="auto">
          <a:xfrm>
            <a:off x="6027710" y="2423938"/>
            <a:ext cx="539750" cy="395288"/>
          </a:xfrm>
          <a:custGeom>
            <a:avLst/>
            <a:gdLst>
              <a:gd name="T0" fmla="*/ 53 w 1132"/>
              <a:gd name="T1" fmla="*/ 416 h 832"/>
              <a:gd name="T2" fmla="*/ 420 w 1132"/>
              <a:gd name="T3" fmla="*/ 416 h 832"/>
              <a:gd name="T4" fmla="*/ 320 w 1132"/>
              <a:gd name="T5" fmla="*/ 423 h 832"/>
              <a:gd name="T6" fmla="*/ 256 w 1132"/>
              <a:gd name="T7" fmla="*/ 453 h 832"/>
              <a:gd name="T8" fmla="*/ 320 w 1132"/>
              <a:gd name="T9" fmla="*/ 477 h 832"/>
              <a:gd name="T10" fmla="*/ 256 w 1132"/>
              <a:gd name="T11" fmla="*/ 506 h 832"/>
              <a:gd name="T12" fmla="*/ 217 w 1132"/>
              <a:gd name="T13" fmla="*/ 540 h 832"/>
              <a:gd name="T14" fmla="*/ 154 w 1132"/>
              <a:gd name="T15" fmla="*/ 506 h 832"/>
              <a:gd name="T16" fmla="*/ 217 w 1132"/>
              <a:gd name="T17" fmla="*/ 477 h 832"/>
              <a:gd name="T18" fmla="*/ 154 w 1132"/>
              <a:gd name="T19" fmla="*/ 453 h 832"/>
              <a:gd name="T20" fmla="*/ 206 w 1132"/>
              <a:gd name="T21" fmla="*/ 423 h 832"/>
              <a:gd name="T22" fmla="*/ 176 w 1132"/>
              <a:gd name="T23" fmla="*/ 309 h 832"/>
              <a:gd name="T24" fmla="*/ 297 w 1132"/>
              <a:gd name="T25" fmla="*/ 309 h 832"/>
              <a:gd name="T26" fmla="*/ 268 w 1132"/>
              <a:gd name="T27" fmla="*/ 423 h 832"/>
              <a:gd name="T28" fmla="*/ 554 w 1132"/>
              <a:gd name="T29" fmla="*/ 330 h 832"/>
              <a:gd name="T30" fmla="*/ 560 w 1132"/>
              <a:gd name="T31" fmla="*/ 396 h 832"/>
              <a:gd name="T32" fmla="*/ 237 w 1132"/>
              <a:gd name="T33" fmla="*/ 180 h 832"/>
              <a:gd name="T34" fmla="*/ 237 w 1132"/>
              <a:gd name="T35" fmla="*/ 652 h 832"/>
              <a:gd name="T36" fmla="*/ 560 w 1132"/>
              <a:gd name="T37" fmla="*/ 436 h 832"/>
              <a:gd name="T38" fmla="*/ 554 w 1132"/>
              <a:gd name="T39" fmla="*/ 501 h 832"/>
              <a:gd name="T40" fmla="*/ 554 w 1132"/>
              <a:gd name="T41" fmla="*/ 330 h 832"/>
              <a:gd name="T42" fmla="*/ 36 w 1132"/>
              <a:gd name="T43" fmla="*/ 416 h 832"/>
              <a:gd name="T44" fmla="*/ 437 w 1132"/>
              <a:gd name="T45" fmla="*/ 416 h 832"/>
              <a:gd name="T46" fmla="*/ 999 w 1132"/>
              <a:gd name="T47" fmla="*/ 330 h 832"/>
              <a:gd name="T48" fmla="*/ 1132 w 1132"/>
              <a:gd name="T49" fmla="*/ 832 h 832"/>
              <a:gd name="T50" fmla="*/ 1055 w 1132"/>
              <a:gd name="T51" fmla="*/ 474 h 832"/>
              <a:gd name="T52" fmla="*/ 1037 w 1132"/>
              <a:gd name="T53" fmla="*/ 832 h 832"/>
              <a:gd name="T54" fmla="*/ 735 w 1132"/>
              <a:gd name="T55" fmla="*/ 474 h 832"/>
              <a:gd name="T56" fmla="*/ 717 w 1132"/>
              <a:gd name="T57" fmla="*/ 832 h 832"/>
              <a:gd name="T58" fmla="*/ 641 w 1132"/>
              <a:gd name="T59" fmla="*/ 458 h 832"/>
              <a:gd name="T60" fmla="*/ 842 w 1132"/>
              <a:gd name="T61" fmla="*/ 330 h 832"/>
              <a:gd name="T62" fmla="*/ 831 w 1132"/>
              <a:gd name="T63" fmla="*/ 567 h 832"/>
              <a:gd name="T64" fmla="*/ 942 w 1132"/>
              <a:gd name="T65" fmla="*/ 567 h 832"/>
              <a:gd name="T66" fmla="*/ 931 w 1132"/>
              <a:gd name="T67" fmla="*/ 330 h 832"/>
              <a:gd name="T68" fmla="*/ 886 w 1132"/>
              <a:gd name="T69" fmla="*/ 0 h 832"/>
              <a:gd name="T70" fmla="*/ 886 w 1132"/>
              <a:gd name="T71" fmla="*/ 296 h 832"/>
              <a:gd name="T72" fmla="*/ 886 w 1132"/>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2" h="832">
                <a:moveTo>
                  <a:pt x="237" y="232"/>
                </a:moveTo>
                <a:cubicBezTo>
                  <a:pt x="135" y="232"/>
                  <a:pt x="53" y="314"/>
                  <a:pt x="53" y="416"/>
                </a:cubicBezTo>
                <a:cubicBezTo>
                  <a:pt x="53" y="517"/>
                  <a:pt x="135" y="600"/>
                  <a:pt x="237" y="600"/>
                </a:cubicBezTo>
                <a:cubicBezTo>
                  <a:pt x="338" y="600"/>
                  <a:pt x="420" y="517"/>
                  <a:pt x="420" y="416"/>
                </a:cubicBezTo>
                <a:cubicBezTo>
                  <a:pt x="420" y="314"/>
                  <a:pt x="338" y="232"/>
                  <a:pt x="237"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4" y="506"/>
                  <a:pt x="154" y="506"/>
                  <a:pt x="154" y="506"/>
                </a:cubicBezTo>
                <a:cubicBezTo>
                  <a:pt x="154" y="477"/>
                  <a:pt x="154" y="477"/>
                  <a:pt x="154" y="477"/>
                </a:cubicBezTo>
                <a:cubicBezTo>
                  <a:pt x="217" y="477"/>
                  <a:pt x="217" y="477"/>
                  <a:pt x="217" y="477"/>
                </a:cubicBezTo>
                <a:cubicBezTo>
                  <a:pt x="217" y="453"/>
                  <a:pt x="217" y="453"/>
                  <a:pt x="217" y="453"/>
                </a:cubicBezTo>
                <a:cubicBezTo>
                  <a:pt x="154" y="453"/>
                  <a:pt x="154" y="453"/>
                  <a:pt x="154" y="453"/>
                </a:cubicBezTo>
                <a:cubicBezTo>
                  <a:pt x="154" y="423"/>
                  <a:pt x="154" y="423"/>
                  <a:pt x="154" y="423"/>
                </a:cubicBezTo>
                <a:cubicBezTo>
                  <a:pt x="206" y="423"/>
                  <a:pt x="206" y="423"/>
                  <a:pt x="206" y="423"/>
                </a:cubicBezTo>
                <a:cubicBezTo>
                  <a:pt x="130" y="309"/>
                  <a:pt x="130" y="309"/>
                  <a:pt x="130" y="309"/>
                </a:cubicBezTo>
                <a:cubicBezTo>
                  <a:pt x="176" y="309"/>
                  <a:pt x="176" y="309"/>
                  <a:pt x="176" y="309"/>
                </a:cubicBezTo>
                <a:cubicBezTo>
                  <a:pt x="237" y="406"/>
                  <a:pt x="237" y="406"/>
                  <a:pt x="237" y="406"/>
                </a:cubicBezTo>
                <a:cubicBezTo>
                  <a:pt x="297" y="309"/>
                  <a:pt x="297" y="309"/>
                  <a:pt x="297" y="309"/>
                </a:cubicBezTo>
                <a:cubicBezTo>
                  <a:pt x="344" y="309"/>
                  <a:pt x="344" y="309"/>
                  <a:pt x="344" y="309"/>
                </a:cubicBezTo>
                <a:cubicBezTo>
                  <a:pt x="268" y="423"/>
                  <a:pt x="268" y="423"/>
                  <a:pt x="268" y="423"/>
                </a:cubicBezTo>
                <a:lnTo>
                  <a:pt x="320" y="423"/>
                </a:lnTo>
                <a:close/>
                <a:moveTo>
                  <a:pt x="554" y="330"/>
                </a:moveTo>
                <a:cubicBezTo>
                  <a:pt x="495" y="330"/>
                  <a:pt x="495" y="330"/>
                  <a:pt x="495" y="330"/>
                </a:cubicBezTo>
                <a:cubicBezTo>
                  <a:pt x="560" y="396"/>
                  <a:pt x="560" y="396"/>
                  <a:pt x="560" y="396"/>
                </a:cubicBezTo>
                <a:cubicBezTo>
                  <a:pt x="472" y="396"/>
                  <a:pt x="472" y="396"/>
                  <a:pt x="472" y="396"/>
                </a:cubicBezTo>
                <a:cubicBezTo>
                  <a:pt x="462" y="275"/>
                  <a:pt x="360" y="180"/>
                  <a:pt x="237" y="180"/>
                </a:cubicBezTo>
                <a:cubicBezTo>
                  <a:pt x="106" y="180"/>
                  <a:pt x="0" y="285"/>
                  <a:pt x="0" y="416"/>
                </a:cubicBezTo>
                <a:cubicBezTo>
                  <a:pt x="0" y="546"/>
                  <a:pt x="106" y="652"/>
                  <a:pt x="237" y="652"/>
                </a:cubicBezTo>
                <a:cubicBezTo>
                  <a:pt x="360" y="652"/>
                  <a:pt x="462" y="557"/>
                  <a:pt x="472" y="436"/>
                </a:cubicBezTo>
                <a:cubicBezTo>
                  <a:pt x="560" y="436"/>
                  <a:pt x="560" y="436"/>
                  <a:pt x="560" y="436"/>
                </a:cubicBezTo>
                <a:cubicBezTo>
                  <a:pt x="495" y="501"/>
                  <a:pt x="495" y="501"/>
                  <a:pt x="495" y="501"/>
                </a:cubicBezTo>
                <a:cubicBezTo>
                  <a:pt x="554" y="501"/>
                  <a:pt x="554" y="501"/>
                  <a:pt x="554" y="501"/>
                </a:cubicBezTo>
                <a:cubicBezTo>
                  <a:pt x="639" y="416"/>
                  <a:pt x="639" y="416"/>
                  <a:pt x="639" y="416"/>
                </a:cubicBezTo>
                <a:lnTo>
                  <a:pt x="554" y="330"/>
                </a:lnTo>
                <a:close/>
                <a:moveTo>
                  <a:pt x="237" y="617"/>
                </a:moveTo>
                <a:cubicBezTo>
                  <a:pt x="126" y="617"/>
                  <a:pt x="36" y="527"/>
                  <a:pt x="36" y="416"/>
                </a:cubicBezTo>
                <a:cubicBezTo>
                  <a:pt x="36" y="305"/>
                  <a:pt x="126" y="215"/>
                  <a:pt x="237" y="215"/>
                </a:cubicBezTo>
                <a:cubicBezTo>
                  <a:pt x="347" y="215"/>
                  <a:pt x="437" y="305"/>
                  <a:pt x="437" y="416"/>
                </a:cubicBezTo>
                <a:cubicBezTo>
                  <a:pt x="437" y="527"/>
                  <a:pt x="347" y="617"/>
                  <a:pt x="237" y="617"/>
                </a:cubicBezTo>
                <a:close/>
                <a:moveTo>
                  <a:pt x="999" y="330"/>
                </a:moveTo>
                <a:cubicBezTo>
                  <a:pt x="1069" y="330"/>
                  <a:pt x="1126" y="387"/>
                  <a:pt x="1132" y="458"/>
                </a:cubicBezTo>
                <a:cubicBezTo>
                  <a:pt x="1132" y="832"/>
                  <a:pt x="1132" y="832"/>
                  <a:pt x="1132" y="832"/>
                </a:cubicBezTo>
                <a:cubicBezTo>
                  <a:pt x="1055" y="832"/>
                  <a:pt x="1055" y="832"/>
                  <a:pt x="1055" y="832"/>
                </a:cubicBezTo>
                <a:cubicBezTo>
                  <a:pt x="1055" y="474"/>
                  <a:pt x="1055" y="474"/>
                  <a:pt x="1055" y="474"/>
                </a:cubicBezTo>
                <a:cubicBezTo>
                  <a:pt x="1037" y="474"/>
                  <a:pt x="1037" y="474"/>
                  <a:pt x="1037" y="474"/>
                </a:cubicBezTo>
                <a:cubicBezTo>
                  <a:pt x="1037" y="832"/>
                  <a:pt x="1037" y="832"/>
                  <a:pt x="1037" y="832"/>
                </a:cubicBezTo>
                <a:cubicBezTo>
                  <a:pt x="735" y="832"/>
                  <a:pt x="735" y="832"/>
                  <a:pt x="735" y="832"/>
                </a:cubicBezTo>
                <a:cubicBezTo>
                  <a:pt x="735" y="474"/>
                  <a:pt x="735" y="474"/>
                  <a:pt x="735" y="474"/>
                </a:cubicBezTo>
                <a:cubicBezTo>
                  <a:pt x="717" y="474"/>
                  <a:pt x="717" y="474"/>
                  <a:pt x="717" y="474"/>
                </a:cubicBezTo>
                <a:cubicBezTo>
                  <a:pt x="717" y="832"/>
                  <a:pt x="717" y="832"/>
                  <a:pt x="717" y="832"/>
                </a:cubicBezTo>
                <a:cubicBezTo>
                  <a:pt x="641" y="832"/>
                  <a:pt x="641" y="832"/>
                  <a:pt x="641" y="832"/>
                </a:cubicBezTo>
                <a:cubicBezTo>
                  <a:pt x="641" y="458"/>
                  <a:pt x="641" y="458"/>
                  <a:pt x="641" y="458"/>
                </a:cubicBezTo>
                <a:cubicBezTo>
                  <a:pt x="646" y="387"/>
                  <a:pt x="703" y="330"/>
                  <a:pt x="774" y="330"/>
                </a:cubicBezTo>
                <a:cubicBezTo>
                  <a:pt x="842" y="330"/>
                  <a:pt x="842" y="330"/>
                  <a:pt x="842" y="330"/>
                </a:cubicBezTo>
                <a:cubicBezTo>
                  <a:pt x="879" y="395"/>
                  <a:pt x="879" y="395"/>
                  <a:pt x="879" y="395"/>
                </a:cubicBezTo>
                <a:cubicBezTo>
                  <a:pt x="831" y="567"/>
                  <a:pt x="831" y="567"/>
                  <a:pt x="831" y="567"/>
                </a:cubicBezTo>
                <a:cubicBezTo>
                  <a:pt x="886" y="626"/>
                  <a:pt x="886" y="626"/>
                  <a:pt x="886" y="626"/>
                </a:cubicBezTo>
                <a:cubicBezTo>
                  <a:pt x="942" y="567"/>
                  <a:pt x="942" y="567"/>
                  <a:pt x="942" y="567"/>
                </a:cubicBezTo>
                <a:cubicBezTo>
                  <a:pt x="894" y="395"/>
                  <a:pt x="894" y="395"/>
                  <a:pt x="894" y="395"/>
                </a:cubicBezTo>
                <a:cubicBezTo>
                  <a:pt x="931" y="330"/>
                  <a:pt x="931" y="330"/>
                  <a:pt x="931" y="330"/>
                </a:cubicBezTo>
                <a:cubicBezTo>
                  <a:pt x="999" y="330"/>
                  <a:pt x="999" y="330"/>
                  <a:pt x="999" y="330"/>
                </a:cubicBezTo>
                <a:moveTo>
                  <a:pt x="886" y="0"/>
                </a:moveTo>
                <a:cubicBezTo>
                  <a:pt x="968" y="0"/>
                  <a:pt x="1034" y="66"/>
                  <a:pt x="1034" y="148"/>
                </a:cubicBezTo>
                <a:cubicBezTo>
                  <a:pt x="1034" y="230"/>
                  <a:pt x="968" y="296"/>
                  <a:pt x="886" y="296"/>
                </a:cubicBezTo>
                <a:cubicBezTo>
                  <a:pt x="805" y="296"/>
                  <a:pt x="739" y="230"/>
                  <a:pt x="739" y="148"/>
                </a:cubicBezTo>
                <a:cubicBezTo>
                  <a:pt x="739" y="66"/>
                  <a:pt x="805" y="0"/>
                  <a:pt x="886" y="0"/>
                </a:cubicBezTo>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6" name="テキスト ボックス 35"/>
          <p:cNvSpPr txBox="1"/>
          <p:nvPr/>
        </p:nvSpPr>
        <p:spPr>
          <a:xfrm>
            <a:off x="6064787" y="1649688"/>
            <a:ext cx="88347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給与</a:t>
            </a:r>
          </a:p>
        </p:txBody>
      </p:sp>
      <p:sp>
        <p:nvSpPr>
          <p:cNvPr id="37" name="テキスト ボックス 36"/>
          <p:cNvSpPr txBox="1"/>
          <p:nvPr/>
        </p:nvSpPr>
        <p:spPr>
          <a:xfrm>
            <a:off x="6840164" y="1623793"/>
            <a:ext cx="90018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rPr>
              <a:t>人事諸届</a:t>
            </a:r>
            <a:endParaRPr kumimoji="0" lang="en-US" altLang="ja-JP" sz="1400" b="1" i="0" u="none" strike="noStrike" kern="0" cap="none" spc="0" normalizeH="0" baseline="0" noProof="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rPr>
              <a:t>・照会</a:t>
            </a:r>
          </a:p>
        </p:txBody>
      </p:sp>
      <p:sp>
        <p:nvSpPr>
          <p:cNvPr id="42" name="Freeform 6"/>
          <p:cNvSpPr>
            <a:spLocks noEditPoints="1"/>
          </p:cNvSpPr>
          <p:nvPr/>
        </p:nvSpPr>
        <p:spPr bwMode="auto">
          <a:xfrm>
            <a:off x="7130149" y="2432141"/>
            <a:ext cx="384175" cy="365125"/>
          </a:xfrm>
          <a:custGeom>
            <a:avLst/>
            <a:gdLst>
              <a:gd name="T0" fmla="*/ 323 w 403"/>
              <a:gd name="T1" fmla="*/ 382 h 382"/>
              <a:gd name="T2" fmla="*/ 76 w 403"/>
              <a:gd name="T3" fmla="*/ 378 h 382"/>
              <a:gd name="T4" fmla="*/ 79 w 403"/>
              <a:gd name="T5" fmla="*/ 364 h 382"/>
              <a:gd name="T6" fmla="*/ 327 w 403"/>
              <a:gd name="T7" fmla="*/ 368 h 382"/>
              <a:gd name="T8" fmla="*/ 315 w 403"/>
              <a:gd name="T9" fmla="*/ 370 h 382"/>
              <a:gd name="T10" fmla="*/ 296 w 403"/>
              <a:gd name="T11" fmla="*/ 376 h 382"/>
              <a:gd name="T12" fmla="*/ 315 w 403"/>
              <a:gd name="T13" fmla="*/ 370 h 382"/>
              <a:gd name="T14" fmla="*/ 266 w 403"/>
              <a:gd name="T15" fmla="*/ 370 h 382"/>
              <a:gd name="T16" fmla="*/ 285 w 403"/>
              <a:gd name="T17" fmla="*/ 376 h 382"/>
              <a:gd name="T18" fmla="*/ 326 w 403"/>
              <a:gd name="T19" fmla="*/ 227 h 382"/>
              <a:gd name="T20" fmla="*/ 84 w 403"/>
              <a:gd name="T21" fmla="*/ 220 h 382"/>
              <a:gd name="T22" fmla="*/ 77 w 403"/>
              <a:gd name="T23" fmla="*/ 349 h 382"/>
              <a:gd name="T24" fmla="*/ 318 w 403"/>
              <a:gd name="T25" fmla="*/ 356 h 382"/>
              <a:gd name="T26" fmla="*/ 326 w 403"/>
              <a:gd name="T27" fmla="*/ 227 h 382"/>
              <a:gd name="T28" fmla="*/ 128 w 403"/>
              <a:gd name="T29" fmla="*/ 74 h 382"/>
              <a:gd name="T30" fmla="*/ 275 w 403"/>
              <a:gd name="T31" fmla="*/ 74 h 382"/>
              <a:gd name="T32" fmla="*/ 177 w 403"/>
              <a:gd name="T33" fmla="*/ 161 h 382"/>
              <a:gd name="T34" fmla="*/ 55 w 403"/>
              <a:gd name="T35" fmla="*/ 208 h 382"/>
              <a:gd name="T36" fmla="*/ 47 w 403"/>
              <a:gd name="T37" fmla="*/ 355 h 382"/>
              <a:gd name="T38" fmla="*/ 69 w 403"/>
              <a:gd name="T39" fmla="*/ 349 h 382"/>
              <a:gd name="T40" fmla="*/ 52 w 403"/>
              <a:gd name="T41" fmla="*/ 296 h 382"/>
              <a:gd name="T42" fmla="*/ 69 w 403"/>
              <a:gd name="T43" fmla="*/ 285 h 382"/>
              <a:gd name="T44" fmla="*/ 84 w 403"/>
              <a:gd name="T45" fmla="*/ 212 h 382"/>
              <a:gd name="T46" fmla="*/ 193 w 403"/>
              <a:gd name="T47" fmla="*/ 197 h 382"/>
              <a:gd name="T48" fmla="*/ 392 w 403"/>
              <a:gd name="T49" fmla="*/ 306 h 382"/>
              <a:gd name="T50" fmla="*/ 275 w 403"/>
              <a:gd name="T51" fmla="*/ 161 h 382"/>
              <a:gd name="T52" fmla="*/ 210 w 403"/>
              <a:gd name="T53" fmla="*/ 197 h 382"/>
              <a:gd name="T54" fmla="*/ 318 w 403"/>
              <a:gd name="T55" fmla="*/ 212 h 382"/>
              <a:gd name="T56" fmla="*/ 334 w 403"/>
              <a:gd name="T57" fmla="*/ 285 h 382"/>
              <a:gd name="T58" fmla="*/ 351 w 403"/>
              <a:gd name="T59" fmla="*/ 296 h 382"/>
              <a:gd name="T60" fmla="*/ 334 w 403"/>
              <a:gd name="T61" fmla="*/ 349 h 382"/>
              <a:gd name="T62" fmla="*/ 355 w 403"/>
              <a:gd name="T63" fmla="*/ 355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3" h="382">
                <a:moveTo>
                  <a:pt x="327" y="378"/>
                </a:moveTo>
                <a:cubicBezTo>
                  <a:pt x="327" y="380"/>
                  <a:pt x="325" y="382"/>
                  <a:pt x="323" y="382"/>
                </a:cubicBezTo>
                <a:cubicBezTo>
                  <a:pt x="79" y="382"/>
                  <a:pt x="79" y="382"/>
                  <a:pt x="79" y="382"/>
                </a:cubicBezTo>
                <a:cubicBezTo>
                  <a:pt x="77" y="382"/>
                  <a:pt x="76" y="380"/>
                  <a:pt x="76" y="378"/>
                </a:cubicBezTo>
                <a:cubicBezTo>
                  <a:pt x="76" y="368"/>
                  <a:pt x="76" y="368"/>
                  <a:pt x="76" y="368"/>
                </a:cubicBezTo>
                <a:cubicBezTo>
                  <a:pt x="76" y="366"/>
                  <a:pt x="77" y="364"/>
                  <a:pt x="79" y="364"/>
                </a:cubicBezTo>
                <a:cubicBezTo>
                  <a:pt x="323" y="364"/>
                  <a:pt x="323" y="364"/>
                  <a:pt x="323" y="364"/>
                </a:cubicBezTo>
                <a:cubicBezTo>
                  <a:pt x="325" y="364"/>
                  <a:pt x="327" y="366"/>
                  <a:pt x="327" y="368"/>
                </a:cubicBezTo>
                <a:lnTo>
                  <a:pt x="327" y="378"/>
                </a:lnTo>
                <a:close/>
                <a:moveTo>
                  <a:pt x="315" y="370"/>
                </a:moveTo>
                <a:cubicBezTo>
                  <a:pt x="296" y="370"/>
                  <a:pt x="296" y="370"/>
                  <a:pt x="296" y="370"/>
                </a:cubicBezTo>
                <a:cubicBezTo>
                  <a:pt x="296" y="376"/>
                  <a:pt x="296" y="376"/>
                  <a:pt x="296" y="376"/>
                </a:cubicBezTo>
                <a:cubicBezTo>
                  <a:pt x="315" y="376"/>
                  <a:pt x="315" y="376"/>
                  <a:pt x="315" y="376"/>
                </a:cubicBezTo>
                <a:lnTo>
                  <a:pt x="315" y="370"/>
                </a:lnTo>
                <a:close/>
                <a:moveTo>
                  <a:pt x="285" y="370"/>
                </a:moveTo>
                <a:cubicBezTo>
                  <a:pt x="266" y="370"/>
                  <a:pt x="266" y="370"/>
                  <a:pt x="266" y="370"/>
                </a:cubicBezTo>
                <a:cubicBezTo>
                  <a:pt x="266" y="376"/>
                  <a:pt x="266" y="376"/>
                  <a:pt x="266" y="376"/>
                </a:cubicBezTo>
                <a:cubicBezTo>
                  <a:pt x="285" y="376"/>
                  <a:pt x="285" y="376"/>
                  <a:pt x="285" y="376"/>
                </a:cubicBezTo>
                <a:lnTo>
                  <a:pt x="285" y="370"/>
                </a:lnTo>
                <a:close/>
                <a:moveTo>
                  <a:pt x="326" y="227"/>
                </a:moveTo>
                <a:cubicBezTo>
                  <a:pt x="326" y="223"/>
                  <a:pt x="322" y="220"/>
                  <a:pt x="318" y="220"/>
                </a:cubicBezTo>
                <a:cubicBezTo>
                  <a:pt x="84" y="220"/>
                  <a:pt x="84" y="220"/>
                  <a:pt x="84" y="220"/>
                </a:cubicBezTo>
                <a:cubicBezTo>
                  <a:pt x="80" y="220"/>
                  <a:pt x="77" y="223"/>
                  <a:pt x="77" y="227"/>
                </a:cubicBezTo>
                <a:cubicBezTo>
                  <a:pt x="77" y="349"/>
                  <a:pt x="77" y="349"/>
                  <a:pt x="77" y="349"/>
                </a:cubicBezTo>
                <a:cubicBezTo>
                  <a:pt x="77" y="353"/>
                  <a:pt x="80" y="356"/>
                  <a:pt x="84" y="356"/>
                </a:cubicBezTo>
                <a:cubicBezTo>
                  <a:pt x="318" y="356"/>
                  <a:pt x="318" y="356"/>
                  <a:pt x="318" y="356"/>
                </a:cubicBezTo>
                <a:cubicBezTo>
                  <a:pt x="322" y="356"/>
                  <a:pt x="326" y="353"/>
                  <a:pt x="326" y="349"/>
                </a:cubicBezTo>
                <a:lnTo>
                  <a:pt x="326" y="227"/>
                </a:lnTo>
                <a:close/>
                <a:moveTo>
                  <a:pt x="201" y="0"/>
                </a:moveTo>
                <a:cubicBezTo>
                  <a:pt x="161" y="0"/>
                  <a:pt x="128" y="33"/>
                  <a:pt x="128" y="74"/>
                </a:cubicBezTo>
                <a:cubicBezTo>
                  <a:pt x="128" y="114"/>
                  <a:pt x="161" y="147"/>
                  <a:pt x="201" y="147"/>
                </a:cubicBezTo>
                <a:cubicBezTo>
                  <a:pt x="242" y="147"/>
                  <a:pt x="275" y="114"/>
                  <a:pt x="275" y="74"/>
                </a:cubicBezTo>
                <a:cubicBezTo>
                  <a:pt x="275" y="33"/>
                  <a:pt x="242" y="0"/>
                  <a:pt x="201" y="0"/>
                </a:cubicBezTo>
                <a:close/>
                <a:moveTo>
                  <a:pt x="177" y="161"/>
                </a:moveTo>
                <a:cubicBezTo>
                  <a:pt x="128" y="161"/>
                  <a:pt x="128" y="161"/>
                  <a:pt x="128" y="161"/>
                </a:cubicBezTo>
                <a:cubicBezTo>
                  <a:pt x="88" y="161"/>
                  <a:pt x="70" y="177"/>
                  <a:pt x="55" y="208"/>
                </a:cubicBezTo>
                <a:cubicBezTo>
                  <a:pt x="41" y="239"/>
                  <a:pt x="25" y="274"/>
                  <a:pt x="11" y="306"/>
                </a:cubicBezTo>
                <a:cubicBezTo>
                  <a:pt x="0" y="332"/>
                  <a:pt x="21" y="359"/>
                  <a:pt x="47" y="355"/>
                </a:cubicBezTo>
                <a:cubicBezTo>
                  <a:pt x="55" y="354"/>
                  <a:pt x="63" y="353"/>
                  <a:pt x="70" y="352"/>
                </a:cubicBezTo>
                <a:cubicBezTo>
                  <a:pt x="69" y="351"/>
                  <a:pt x="69" y="350"/>
                  <a:pt x="69" y="349"/>
                </a:cubicBezTo>
                <a:cubicBezTo>
                  <a:pt x="69" y="293"/>
                  <a:pt x="69" y="293"/>
                  <a:pt x="69" y="293"/>
                </a:cubicBezTo>
                <a:cubicBezTo>
                  <a:pt x="52" y="296"/>
                  <a:pt x="52" y="296"/>
                  <a:pt x="52" y="296"/>
                </a:cubicBezTo>
                <a:cubicBezTo>
                  <a:pt x="51" y="288"/>
                  <a:pt x="51" y="288"/>
                  <a:pt x="51" y="288"/>
                </a:cubicBezTo>
                <a:cubicBezTo>
                  <a:pt x="69" y="285"/>
                  <a:pt x="69" y="285"/>
                  <a:pt x="69" y="285"/>
                </a:cubicBezTo>
                <a:cubicBezTo>
                  <a:pt x="69" y="227"/>
                  <a:pt x="69" y="227"/>
                  <a:pt x="69" y="227"/>
                </a:cubicBezTo>
                <a:cubicBezTo>
                  <a:pt x="69" y="219"/>
                  <a:pt x="76" y="212"/>
                  <a:pt x="84" y="212"/>
                </a:cubicBezTo>
                <a:cubicBezTo>
                  <a:pt x="187" y="212"/>
                  <a:pt x="187" y="212"/>
                  <a:pt x="187" y="212"/>
                </a:cubicBezTo>
                <a:cubicBezTo>
                  <a:pt x="193" y="197"/>
                  <a:pt x="193" y="197"/>
                  <a:pt x="193" y="197"/>
                </a:cubicBezTo>
                <a:lnTo>
                  <a:pt x="177" y="161"/>
                </a:lnTo>
                <a:close/>
                <a:moveTo>
                  <a:pt x="392" y="306"/>
                </a:moveTo>
                <a:cubicBezTo>
                  <a:pt x="378" y="274"/>
                  <a:pt x="362" y="239"/>
                  <a:pt x="347" y="208"/>
                </a:cubicBezTo>
                <a:cubicBezTo>
                  <a:pt x="333" y="177"/>
                  <a:pt x="315" y="161"/>
                  <a:pt x="275" y="161"/>
                </a:cubicBezTo>
                <a:cubicBezTo>
                  <a:pt x="226" y="161"/>
                  <a:pt x="226" y="161"/>
                  <a:pt x="226" y="161"/>
                </a:cubicBezTo>
                <a:cubicBezTo>
                  <a:pt x="210" y="197"/>
                  <a:pt x="210" y="197"/>
                  <a:pt x="210" y="197"/>
                </a:cubicBezTo>
                <a:cubicBezTo>
                  <a:pt x="215" y="212"/>
                  <a:pt x="215" y="212"/>
                  <a:pt x="215" y="212"/>
                </a:cubicBezTo>
                <a:cubicBezTo>
                  <a:pt x="318" y="212"/>
                  <a:pt x="318" y="212"/>
                  <a:pt x="318" y="212"/>
                </a:cubicBezTo>
                <a:cubicBezTo>
                  <a:pt x="327" y="212"/>
                  <a:pt x="334" y="219"/>
                  <a:pt x="334" y="227"/>
                </a:cubicBezTo>
                <a:cubicBezTo>
                  <a:pt x="334" y="285"/>
                  <a:pt x="334" y="285"/>
                  <a:pt x="334" y="285"/>
                </a:cubicBezTo>
                <a:cubicBezTo>
                  <a:pt x="352" y="288"/>
                  <a:pt x="352" y="288"/>
                  <a:pt x="352" y="288"/>
                </a:cubicBezTo>
                <a:cubicBezTo>
                  <a:pt x="351" y="296"/>
                  <a:pt x="351" y="296"/>
                  <a:pt x="351" y="296"/>
                </a:cubicBezTo>
                <a:cubicBezTo>
                  <a:pt x="334" y="293"/>
                  <a:pt x="334" y="293"/>
                  <a:pt x="334" y="293"/>
                </a:cubicBezTo>
                <a:cubicBezTo>
                  <a:pt x="334" y="349"/>
                  <a:pt x="334" y="349"/>
                  <a:pt x="334" y="349"/>
                </a:cubicBezTo>
                <a:cubicBezTo>
                  <a:pt x="334" y="350"/>
                  <a:pt x="333" y="351"/>
                  <a:pt x="333" y="352"/>
                </a:cubicBezTo>
                <a:cubicBezTo>
                  <a:pt x="340" y="353"/>
                  <a:pt x="348" y="354"/>
                  <a:pt x="355" y="355"/>
                </a:cubicBezTo>
                <a:cubicBezTo>
                  <a:pt x="382" y="359"/>
                  <a:pt x="403" y="332"/>
                  <a:pt x="392" y="30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 name="テキスト ボックス 45"/>
          <p:cNvSpPr txBox="1"/>
          <p:nvPr/>
        </p:nvSpPr>
        <p:spPr>
          <a:xfrm>
            <a:off x="7864927" y="1660062"/>
            <a:ext cx="88347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b="1" kern="0">
                <a:solidFill>
                  <a:prstClr val="white"/>
                </a:solidFill>
              </a:rPr>
              <a:t>勤怠</a:t>
            </a:r>
            <a:endParaRPr kumimoji="0" lang="ja-JP" altLang="en-US" sz="1800" b="1" i="0" u="none" strike="noStrike" kern="0" cap="none" spc="0" normalizeH="0" baseline="0" noProof="0">
              <a:ln>
                <a:noFill/>
              </a:ln>
              <a:solidFill>
                <a:prstClr val="white"/>
              </a:solidFill>
              <a:effectLst/>
              <a:uLnTx/>
              <a:uFillTx/>
            </a:endParaRPr>
          </a:p>
        </p:txBody>
      </p:sp>
      <p:sp>
        <p:nvSpPr>
          <p:cNvPr id="47" name="Freeform 13"/>
          <p:cNvSpPr>
            <a:spLocks noEditPoints="1"/>
          </p:cNvSpPr>
          <p:nvPr/>
        </p:nvSpPr>
        <p:spPr bwMode="auto">
          <a:xfrm>
            <a:off x="7981516" y="2391730"/>
            <a:ext cx="442912" cy="395288"/>
          </a:xfrm>
          <a:custGeom>
            <a:avLst/>
            <a:gdLst>
              <a:gd name="T0" fmla="*/ 336 w 466"/>
              <a:gd name="T1" fmla="*/ 261 h 416"/>
              <a:gd name="T2" fmla="*/ 336 w 466"/>
              <a:gd name="T3" fmla="*/ 0 h 416"/>
              <a:gd name="T4" fmla="*/ 336 w 466"/>
              <a:gd name="T5" fmla="*/ 15 h 416"/>
              <a:gd name="T6" fmla="*/ 336 w 466"/>
              <a:gd name="T7" fmla="*/ 246 h 416"/>
              <a:gd name="T8" fmla="*/ 336 w 466"/>
              <a:gd name="T9" fmla="*/ 15 h 416"/>
              <a:gd name="T10" fmla="*/ 394 w 466"/>
              <a:gd name="T11" fmla="*/ 64 h 416"/>
              <a:gd name="T12" fmla="*/ 336 w 466"/>
              <a:gd name="T13" fmla="*/ 117 h 416"/>
              <a:gd name="T14" fmla="*/ 298 w 466"/>
              <a:gd name="T15" fmla="*/ 80 h 416"/>
              <a:gd name="T16" fmla="*/ 286 w 466"/>
              <a:gd name="T17" fmla="*/ 93 h 416"/>
              <a:gd name="T18" fmla="*/ 322 w 466"/>
              <a:gd name="T19" fmla="*/ 130 h 416"/>
              <a:gd name="T20" fmla="*/ 349 w 466"/>
              <a:gd name="T21" fmla="*/ 130 h 416"/>
              <a:gd name="T22" fmla="*/ 402 w 466"/>
              <a:gd name="T23" fmla="*/ 72 h 416"/>
              <a:gd name="T24" fmla="*/ 342 w 466"/>
              <a:gd name="T25" fmla="*/ 130 h 416"/>
              <a:gd name="T26" fmla="*/ 329 w 466"/>
              <a:gd name="T27" fmla="*/ 130 h 416"/>
              <a:gd name="T28" fmla="*/ 342 w 466"/>
              <a:gd name="T29" fmla="*/ 130 h 416"/>
              <a:gd name="T30" fmla="*/ 164 w 466"/>
              <a:gd name="T31" fmla="*/ 185 h 416"/>
              <a:gd name="T32" fmla="*/ 44 w 466"/>
              <a:gd name="T33" fmla="*/ 185 h 416"/>
              <a:gd name="T34" fmla="*/ 233 w 466"/>
              <a:gd name="T35" fmla="*/ 384 h 416"/>
              <a:gd name="T36" fmla="*/ 186 w 466"/>
              <a:gd name="T37" fmla="*/ 390 h 416"/>
              <a:gd name="T38" fmla="*/ 186 w 466"/>
              <a:gd name="T39" fmla="*/ 405 h 416"/>
              <a:gd name="T40" fmla="*/ 208 w 466"/>
              <a:gd name="T41" fmla="*/ 416 h 416"/>
              <a:gd name="T42" fmla="*/ 224 w 466"/>
              <a:gd name="T43" fmla="*/ 405 h 416"/>
              <a:gd name="T44" fmla="*/ 397 w 466"/>
              <a:gd name="T45" fmla="*/ 416 h 416"/>
              <a:gd name="T46" fmla="*/ 412 w 466"/>
              <a:gd name="T47" fmla="*/ 405 h 416"/>
              <a:gd name="T48" fmla="*/ 446 w 466"/>
              <a:gd name="T49" fmla="*/ 397 h 416"/>
              <a:gd name="T50" fmla="*/ 347 w 466"/>
              <a:gd name="T51" fmla="*/ 390 h 416"/>
              <a:gd name="T52" fmla="*/ 379 w 466"/>
              <a:gd name="T53" fmla="*/ 290 h 416"/>
              <a:gd name="T54" fmla="*/ 338 w 466"/>
              <a:gd name="T55" fmla="*/ 380 h 416"/>
              <a:gd name="T56" fmla="*/ 233 w 466"/>
              <a:gd name="T57" fmla="*/ 384 h 416"/>
              <a:gd name="T58" fmla="*/ 16 w 466"/>
              <a:gd name="T59" fmla="*/ 308 h 416"/>
              <a:gd name="T60" fmla="*/ 1 w 466"/>
              <a:gd name="T61" fmla="*/ 309 h 416"/>
              <a:gd name="T62" fmla="*/ 22 w 466"/>
              <a:gd name="T63" fmla="*/ 416 h 416"/>
              <a:gd name="T64" fmla="*/ 159 w 466"/>
              <a:gd name="T65" fmla="*/ 344 h 416"/>
              <a:gd name="T66" fmla="*/ 201 w 466"/>
              <a:gd name="T67" fmla="*/ 366 h 416"/>
              <a:gd name="T68" fmla="*/ 290 w 466"/>
              <a:gd name="T69" fmla="*/ 345 h 416"/>
              <a:gd name="T70" fmla="*/ 207 w 466"/>
              <a:gd name="T71" fmla="*/ 323 h 416"/>
              <a:gd name="T72" fmla="*/ 92 w 466"/>
              <a:gd name="T73" fmla="*/ 259 h 416"/>
              <a:gd name="T74" fmla="*/ 40 w 466"/>
              <a:gd name="T75"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6" h="416">
                <a:moveTo>
                  <a:pt x="466" y="130"/>
                </a:moveTo>
                <a:cubicBezTo>
                  <a:pt x="466" y="202"/>
                  <a:pt x="408" y="261"/>
                  <a:pt x="336" y="261"/>
                </a:cubicBezTo>
                <a:cubicBezTo>
                  <a:pt x="263" y="261"/>
                  <a:pt x="205" y="202"/>
                  <a:pt x="205" y="130"/>
                </a:cubicBezTo>
                <a:cubicBezTo>
                  <a:pt x="205" y="58"/>
                  <a:pt x="263" y="0"/>
                  <a:pt x="336" y="0"/>
                </a:cubicBezTo>
                <a:cubicBezTo>
                  <a:pt x="408" y="0"/>
                  <a:pt x="466" y="58"/>
                  <a:pt x="466" y="130"/>
                </a:cubicBezTo>
                <a:close/>
                <a:moveTo>
                  <a:pt x="336" y="15"/>
                </a:moveTo>
                <a:cubicBezTo>
                  <a:pt x="272" y="15"/>
                  <a:pt x="220" y="67"/>
                  <a:pt x="220" y="130"/>
                </a:cubicBezTo>
                <a:cubicBezTo>
                  <a:pt x="220" y="194"/>
                  <a:pt x="272" y="246"/>
                  <a:pt x="336" y="246"/>
                </a:cubicBezTo>
                <a:cubicBezTo>
                  <a:pt x="399" y="246"/>
                  <a:pt x="451" y="194"/>
                  <a:pt x="451" y="130"/>
                </a:cubicBezTo>
                <a:cubicBezTo>
                  <a:pt x="451" y="67"/>
                  <a:pt x="399" y="15"/>
                  <a:pt x="336" y="15"/>
                </a:cubicBezTo>
                <a:close/>
                <a:moveTo>
                  <a:pt x="402" y="64"/>
                </a:moveTo>
                <a:cubicBezTo>
                  <a:pt x="400" y="62"/>
                  <a:pt x="397" y="62"/>
                  <a:pt x="394" y="64"/>
                </a:cubicBezTo>
                <a:cubicBezTo>
                  <a:pt x="341" y="118"/>
                  <a:pt x="341" y="118"/>
                  <a:pt x="341" y="118"/>
                </a:cubicBezTo>
                <a:cubicBezTo>
                  <a:pt x="339" y="117"/>
                  <a:pt x="337" y="117"/>
                  <a:pt x="336" y="117"/>
                </a:cubicBezTo>
                <a:cubicBezTo>
                  <a:pt x="335" y="117"/>
                  <a:pt x="335" y="117"/>
                  <a:pt x="334" y="117"/>
                </a:cubicBezTo>
                <a:cubicBezTo>
                  <a:pt x="298" y="80"/>
                  <a:pt x="298" y="80"/>
                  <a:pt x="298" y="80"/>
                </a:cubicBezTo>
                <a:cubicBezTo>
                  <a:pt x="294" y="77"/>
                  <a:pt x="289" y="77"/>
                  <a:pt x="286" y="80"/>
                </a:cubicBezTo>
                <a:cubicBezTo>
                  <a:pt x="282" y="84"/>
                  <a:pt x="282" y="89"/>
                  <a:pt x="286" y="93"/>
                </a:cubicBezTo>
                <a:cubicBezTo>
                  <a:pt x="322" y="129"/>
                  <a:pt x="322" y="129"/>
                  <a:pt x="322" y="129"/>
                </a:cubicBezTo>
                <a:cubicBezTo>
                  <a:pt x="322" y="130"/>
                  <a:pt x="322" y="130"/>
                  <a:pt x="322" y="130"/>
                </a:cubicBezTo>
                <a:cubicBezTo>
                  <a:pt x="322" y="138"/>
                  <a:pt x="328" y="144"/>
                  <a:pt x="336" y="144"/>
                </a:cubicBezTo>
                <a:cubicBezTo>
                  <a:pt x="343" y="144"/>
                  <a:pt x="349" y="138"/>
                  <a:pt x="349" y="130"/>
                </a:cubicBezTo>
                <a:cubicBezTo>
                  <a:pt x="349" y="129"/>
                  <a:pt x="349" y="127"/>
                  <a:pt x="348" y="125"/>
                </a:cubicBezTo>
                <a:cubicBezTo>
                  <a:pt x="402" y="72"/>
                  <a:pt x="402" y="72"/>
                  <a:pt x="402" y="72"/>
                </a:cubicBezTo>
                <a:cubicBezTo>
                  <a:pt x="404" y="69"/>
                  <a:pt x="404" y="66"/>
                  <a:pt x="402" y="64"/>
                </a:cubicBezTo>
                <a:close/>
                <a:moveTo>
                  <a:pt x="342" y="130"/>
                </a:moveTo>
                <a:cubicBezTo>
                  <a:pt x="342" y="134"/>
                  <a:pt x="339" y="137"/>
                  <a:pt x="336" y="137"/>
                </a:cubicBezTo>
                <a:cubicBezTo>
                  <a:pt x="332" y="137"/>
                  <a:pt x="329" y="134"/>
                  <a:pt x="329" y="130"/>
                </a:cubicBezTo>
                <a:cubicBezTo>
                  <a:pt x="329" y="127"/>
                  <a:pt x="332" y="124"/>
                  <a:pt x="336" y="124"/>
                </a:cubicBezTo>
                <a:cubicBezTo>
                  <a:pt x="339" y="124"/>
                  <a:pt x="342" y="127"/>
                  <a:pt x="342" y="130"/>
                </a:cubicBezTo>
                <a:close/>
                <a:moveTo>
                  <a:pt x="104" y="245"/>
                </a:moveTo>
                <a:cubicBezTo>
                  <a:pt x="137" y="245"/>
                  <a:pt x="164" y="218"/>
                  <a:pt x="164" y="185"/>
                </a:cubicBezTo>
                <a:cubicBezTo>
                  <a:pt x="164" y="152"/>
                  <a:pt x="137" y="125"/>
                  <a:pt x="104" y="125"/>
                </a:cubicBezTo>
                <a:cubicBezTo>
                  <a:pt x="71" y="125"/>
                  <a:pt x="44" y="152"/>
                  <a:pt x="44" y="185"/>
                </a:cubicBezTo>
                <a:cubicBezTo>
                  <a:pt x="44" y="218"/>
                  <a:pt x="71" y="245"/>
                  <a:pt x="104" y="245"/>
                </a:cubicBezTo>
                <a:close/>
                <a:moveTo>
                  <a:pt x="233" y="384"/>
                </a:moveTo>
                <a:cubicBezTo>
                  <a:pt x="259" y="390"/>
                  <a:pt x="259" y="390"/>
                  <a:pt x="259" y="390"/>
                </a:cubicBezTo>
                <a:cubicBezTo>
                  <a:pt x="186" y="390"/>
                  <a:pt x="186" y="390"/>
                  <a:pt x="186" y="390"/>
                </a:cubicBezTo>
                <a:cubicBezTo>
                  <a:pt x="181" y="390"/>
                  <a:pt x="178" y="393"/>
                  <a:pt x="178" y="397"/>
                </a:cubicBezTo>
                <a:cubicBezTo>
                  <a:pt x="178" y="402"/>
                  <a:pt x="181" y="405"/>
                  <a:pt x="186" y="405"/>
                </a:cubicBezTo>
                <a:cubicBezTo>
                  <a:pt x="208" y="405"/>
                  <a:pt x="208" y="405"/>
                  <a:pt x="208" y="405"/>
                </a:cubicBezTo>
                <a:cubicBezTo>
                  <a:pt x="208" y="416"/>
                  <a:pt x="208" y="416"/>
                  <a:pt x="208" y="416"/>
                </a:cubicBezTo>
                <a:cubicBezTo>
                  <a:pt x="224" y="416"/>
                  <a:pt x="224" y="416"/>
                  <a:pt x="224" y="416"/>
                </a:cubicBezTo>
                <a:cubicBezTo>
                  <a:pt x="224" y="405"/>
                  <a:pt x="224" y="405"/>
                  <a:pt x="224" y="405"/>
                </a:cubicBezTo>
                <a:cubicBezTo>
                  <a:pt x="397" y="405"/>
                  <a:pt x="397" y="405"/>
                  <a:pt x="397" y="405"/>
                </a:cubicBezTo>
                <a:cubicBezTo>
                  <a:pt x="397" y="416"/>
                  <a:pt x="397" y="416"/>
                  <a:pt x="397" y="416"/>
                </a:cubicBezTo>
                <a:cubicBezTo>
                  <a:pt x="412" y="416"/>
                  <a:pt x="412" y="416"/>
                  <a:pt x="412" y="416"/>
                </a:cubicBezTo>
                <a:cubicBezTo>
                  <a:pt x="412" y="405"/>
                  <a:pt x="412" y="405"/>
                  <a:pt x="412" y="405"/>
                </a:cubicBezTo>
                <a:cubicBezTo>
                  <a:pt x="439" y="405"/>
                  <a:pt x="439" y="405"/>
                  <a:pt x="439" y="405"/>
                </a:cubicBezTo>
                <a:cubicBezTo>
                  <a:pt x="443" y="405"/>
                  <a:pt x="446" y="402"/>
                  <a:pt x="446" y="397"/>
                </a:cubicBezTo>
                <a:cubicBezTo>
                  <a:pt x="446" y="393"/>
                  <a:pt x="443" y="390"/>
                  <a:pt x="439" y="390"/>
                </a:cubicBezTo>
                <a:cubicBezTo>
                  <a:pt x="347" y="390"/>
                  <a:pt x="347" y="390"/>
                  <a:pt x="347" y="390"/>
                </a:cubicBezTo>
                <a:cubicBezTo>
                  <a:pt x="347" y="382"/>
                  <a:pt x="347" y="382"/>
                  <a:pt x="347" y="382"/>
                </a:cubicBezTo>
                <a:cubicBezTo>
                  <a:pt x="379" y="290"/>
                  <a:pt x="379" y="290"/>
                  <a:pt x="379" y="290"/>
                </a:cubicBezTo>
                <a:cubicBezTo>
                  <a:pt x="370" y="287"/>
                  <a:pt x="370" y="287"/>
                  <a:pt x="370" y="287"/>
                </a:cubicBezTo>
                <a:cubicBezTo>
                  <a:pt x="338" y="380"/>
                  <a:pt x="338" y="380"/>
                  <a:pt x="338" y="380"/>
                </a:cubicBezTo>
                <a:cubicBezTo>
                  <a:pt x="233" y="380"/>
                  <a:pt x="233" y="380"/>
                  <a:pt x="233" y="380"/>
                </a:cubicBezTo>
                <a:lnTo>
                  <a:pt x="233" y="384"/>
                </a:lnTo>
                <a:close/>
                <a:moveTo>
                  <a:pt x="22" y="416"/>
                </a:moveTo>
                <a:cubicBezTo>
                  <a:pt x="16" y="308"/>
                  <a:pt x="16" y="308"/>
                  <a:pt x="16" y="308"/>
                </a:cubicBezTo>
                <a:cubicBezTo>
                  <a:pt x="16" y="304"/>
                  <a:pt x="12" y="301"/>
                  <a:pt x="8" y="301"/>
                </a:cubicBezTo>
                <a:cubicBezTo>
                  <a:pt x="4" y="301"/>
                  <a:pt x="0" y="305"/>
                  <a:pt x="1" y="309"/>
                </a:cubicBezTo>
                <a:cubicBezTo>
                  <a:pt x="7" y="416"/>
                  <a:pt x="7" y="416"/>
                  <a:pt x="7" y="416"/>
                </a:cubicBezTo>
                <a:lnTo>
                  <a:pt x="22" y="416"/>
                </a:lnTo>
                <a:close/>
                <a:moveTo>
                  <a:pt x="163" y="416"/>
                </a:moveTo>
                <a:cubicBezTo>
                  <a:pt x="159" y="344"/>
                  <a:pt x="159" y="344"/>
                  <a:pt x="159" y="344"/>
                </a:cubicBezTo>
                <a:cubicBezTo>
                  <a:pt x="190" y="363"/>
                  <a:pt x="190" y="363"/>
                  <a:pt x="190" y="363"/>
                </a:cubicBezTo>
                <a:cubicBezTo>
                  <a:pt x="193" y="365"/>
                  <a:pt x="197" y="366"/>
                  <a:pt x="201" y="366"/>
                </a:cubicBezTo>
                <a:cubicBezTo>
                  <a:pt x="268" y="366"/>
                  <a:pt x="268" y="366"/>
                  <a:pt x="268" y="366"/>
                </a:cubicBezTo>
                <a:cubicBezTo>
                  <a:pt x="280" y="366"/>
                  <a:pt x="290" y="357"/>
                  <a:pt x="290" y="345"/>
                </a:cubicBezTo>
                <a:cubicBezTo>
                  <a:pt x="290" y="333"/>
                  <a:pt x="280" y="323"/>
                  <a:pt x="268" y="323"/>
                </a:cubicBezTo>
                <a:cubicBezTo>
                  <a:pt x="207" y="323"/>
                  <a:pt x="207" y="323"/>
                  <a:pt x="207" y="323"/>
                </a:cubicBezTo>
                <a:cubicBezTo>
                  <a:pt x="146" y="285"/>
                  <a:pt x="146" y="285"/>
                  <a:pt x="146" y="285"/>
                </a:cubicBezTo>
                <a:cubicBezTo>
                  <a:pt x="134" y="268"/>
                  <a:pt x="114" y="258"/>
                  <a:pt x="92" y="259"/>
                </a:cubicBezTo>
                <a:cubicBezTo>
                  <a:pt x="59" y="261"/>
                  <a:pt x="33" y="290"/>
                  <a:pt x="35" y="324"/>
                </a:cubicBezTo>
                <a:cubicBezTo>
                  <a:pt x="40" y="416"/>
                  <a:pt x="40" y="416"/>
                  <a:pt x="40" y="416"/>
                </a:cubicBezTo>
                <a:lnTo>
                  <a:pt x="163" y="4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68" name="グループ化 67">
            <a:extLst>
              <a:ext uri="{FF2B5EF4-FFF2-40B4-BE49-F238E27FC236}">
                <a16:creationId xmlns:a16="http://schemas.microsoft.com/office/drawing/2014/main" id="{5014DA9B-82E8-F844-7BDC-D7BA86497F3A}"/>
              </a:ext>
            </a:extLst>
          </p:cNvPr>
          <p:cNvGrpSpPr/>
          <p:nvPr/>
        </p:nvGrpSpPr>
        <p:grpSpPr>
          <a:xfrm>
            <a:off x="287524" y="3607487"/>
            <a:ext cx="2803085" cy="508529"/>
            <a:chOff x="287524" y="3607487"/>
            <a:chExt cx="2803085" cy="508529"/>
          </a:xfrm>
        </p:grpSpPr>
        <p:sp>
          <p:nvSpPr>
            <p:cNvPr id="51" name="正方形/長方形 50">
              <a:extLst>
                <a:ext uri="{FF2B5EF4-FFF2-40B4-BE49-F238E27FC236}">
                  <a16:creationId xmlns:a16="http://schemas.microsoft.com/office/drawing/2014/main" id="{608B169D-53FE-EB8D-CB91-8237ACD5D562}"/>
                </a:ext>
              </a:extLst>
            </p:cNvPr>
            <p:cNvSpPr/>
            <p:nvPr/>
          </p:nvSpPr>
          <p:spPr>
            <a:xfrm>
              <a:off x="287524" y="3607487"/>
              <a:ext cx="2803085" cy="508529"/>
            </a:xfrm>
            <a:prstGeom prst="rect">
              <a:avLst/>
            </a:prstGeom>
            <a:solidFill>
              <a:srgbClr val="2E7DC2"/>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AI-OCR</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53" name="Freeform 56">
              <a:extLst>
                <a:ext uri="{FF2B5EF4-FFF2-40B4-BE49-F238E27FC236}">
                  <a16:creationId xmlns:a16="http://schemas.microsoft.com/office/drawing/2014/main" id="{41C73C48-DAB8-0943-BACE-D789B51B60BE}"/>
                </a:ext>
              </a:extLst>
            </p:cNvPr>
            <p:cNvSpPr>
              <a:spLocks noEditPoints="1"/>
            </p:cNvSpPr>
            <p:nvPr/>
          </p:nvSpPr>
          <p:spPr bwMode="auto">
            <a:xfrm>
              <a:off x="501454" y="3717862"/>
              <a:ext cx="254122" cy="250764"/>
            </a:xfrm>
            <a:custGeom>
              <a:avLst/>
              <a:gdLst>
                <a:gd name="T0" fmla="*/ 165 w 730"/>
                <a:gd name="T1" fmla="*/ 214 h 727"/>
                <a:gd name="T2" fmla="*/ 176 w 730"/>
                <a:gd name="T3" fmla="*/ 533 h 727"/>
                <a:gd name="T4" fmla="*/ 196 w 730"/>
                <a:gd name="T5" fmla="*/ 514 h 727"/>
                <a:gd name="T6" fmla="*/ 281 w 730"/>
                <a:gd name="T7" fmla="*/ 429 h 727"/>
                <a:gd name="T8" fmla="*/ 300 w 730"/>
                <a:gd name="T9" fmla="*/ 449 h 727"/>
                <a:gd name="T10" fmla="*/ 92 w 730"/>
                <a:gd name="T11" fmla="*/ 364 h 727"/>
                <a:gd name="T12" fmla="*/ 353 w 730"/>
                <a:gd name="T13" fmla="*/ 630 h 727"/>
                <a:gd name="T14" fmla="*/ 269 w 730"/>
                <a:gd name="T15" fmla="*/ 490 h 727"/>
                <a:gd name="T16" fmla="*/ 324 w 730"/>
                <a:gd name="T17" fmla="*/ 449 h 727"/>
                <a:gd name="T18" fmla="*/ 305 w 730"/>
                <a:gd name="T19" fmla="*/ 606 h 727"/>
                <a:gd name="T20" fmla="*/ 220 w 730"/>
                <a:gd name="T21" fmla="*/ 376 h 727"/>
                <a:gd name="T22" fmla="*/ 239 w 730"/>
                <a:gd name="T23" fmla="*/ 533 h 727"/>
                <a:gd name="T24" fmla="*/ 184 w 730"/>
                <a:gd name="T25" fmla="*/ 492 h 727"/>
                <a:gd name="T26" fmla="*/ 353 w 730"/>
                <a:gd name="T27" fmla="*/ 352 h 727"/>
                <a:gd name="T28" fmla="*/ 293 w 730"/>
                <a:gd name="T29" fmla="*/ 171 h 727"/>
                <a:gd name="T30" fmla="*/ 165 w 730"/>
                <a:gd name="T31" fmla="*/ 238 h 727"/>
                <a:gd name="T32" fmla="*/ 207 w 730"/>
                <a:gd name="T33" fmla="*/ 183 h 727"/>
                <a:gd name="T34" fmla="*/ 269 w 730"/>
                <a:gd name="T35" fmla="*/ 9 h 727"/>
                <a:gd name="T36" fmla="*/ 76 w 730"/>
                <a:gd name="T37" fmla="*/ 197 h 727"/>
                <a:gd name="T38" fmla="*/ 281 w 730"/>
                <a:gd name="T39" fmla="*/ 236 h 727"/>
                <a:gd name="T40" fmla="*/ 239 w 730"/>
                <a:gd name="T41" fmla="*/ 291 h 727"/>
                <a:gd name="T42" fmla="*/ 10 w 730"/>
                <a:gd name="T43" fmla="*/ 459 h 727"/>
                <a:gd name="T44" fmla="*/ 99 w 730"/>
                <a:gd name="T45" fmla="*/ 406 h 727"/>
                <a:gd name="T46" fmla="*/ 155 w 730"/>
                <a:gd name="T47" fmla="*/ 364 h 727"/>
                <a:gd name="T48" fmla="*/ 198 w 730"/>
                <a:gd name="T49" fmla="*/ 653 h 727"/>
                <a:gd name="T50" fmla="*/ 353 w 730"/>
                <a:gd name="T51" fmla="*/ 630 h 727"/>
                <a:gd name="T52" fmla="*/ 261 w 730"/>
                <a:gd name="T53" fmla="*/ 279 h 727"/>
                <a:gd name="T54" fmla="*/ 469 w 730"/>
                <a:gd name="T55" fmla="*/ 110 h 727"/>
                <a:gd name="T56" fmla="*/ 450 w 730"/>
                <a:gd name="T57" fmla="*/ 130 h 727"/>
                <a:gd name="T58" fmla="*/ 450 w 730"/>
                <a:gd name="T59" fmla="*/ 383 h 727"/>
                <a:gd name="T60" fmla="*/ 430 w 730"/>
                <a:gd name="T61" fmla="*/ 364 h 727"/>
                <a:gd name="T62" fmla="*/ 607 w 730"/>
                <a:gd name="T63" fmla="*/ 303 h 727"/>
                <a:gd name="T64" fmla="*/ 534 w 730"/>
                <a:gd name="T65" fmla="*/ 323 h 727"/>
                <a:gd name="T66" fmla="*/ 576 w 730"/>
                <a:gd name="T67" fmla="*/ 267 h 727"/>
                <a:gd name="T68" fmla="*/ 631 w 730"/>
                <a:gd name="T69" fmla="*/ 425 h 727"/>
                <a:gd name="T70" fmla="*/ 699 w 730"/>
                <a:gd name="T71" fmla="*/ 364 h 727"/>
                <a:gd name="T72" fmla="*/ 474 w 730"/>
                <a:gd name="T73" fmla="*/ 207 h 727"/>
                <a:gd name="T74" fmla="*/ 493 w 730"/>
                <a:gd name="T75" fmla="*/ 364 h 727"/>
                <a:gd name="T76" fmla="*/ 438 w 730"/>
                <a:gd name="T77" fmla="*/ 322 h 727"/>
                <a:gd name="T78" fmla="*/ 656 w 730"/>
                <a:gd name="T79" fmla="*/ 183 h 727"/>
                <a:gd name="T80" fmla="*/ 460 w 730"/>
                <a:gd name="T81" fmla="*/ 8 h 727"/>
                <a:gd name="T82" fmla="*/ 408 w 730"/>
                <a:gd name="T83" fmla="*/ 98 h 727"/>
                <a:gd name="T84" fmla="*/ 450 w 730"/>
                <a:gd name="T85" fmla="*/ 154 h 727"/>
                <a:gd name="T86" fmla="*/ 377 w 730"/>
                <a:gd name="T87" fmla="*/ 437 h 727"/>
                <a:gd name="T88" fmla="*/ 462 w 730"/>
                <a:gd name="T89" fmla="*/ 576 h 727"/>
                <a:gd name="T90" fmla="*/ 406 w 730"/>
                <a:gd name="T91" fmla="*/ 618 h 727"/>
                <a:gd name="T92" fmla="*/ 426 w 730"/>
                <a:gd name="T93" fmla="*/ 461 h 727"/>
                <a:gd name="T94" fmla="*/ 460 w 730"/>
                <a:gd name="T95" fmla="*/ 719 h 727"/>
                <a:gd name="T96" fmla="*/ 649 w 730"/>
                <a:gd name="T97" fmla="*/ 588 h 727"/>
                <a:gd name="T98" fmla="*/ 522 w 730"/>
                <a:gd name="T99" fmla="*/ 490 h 727"/>
                <a:gd name="T100" fmla="*/ 578 w 730"/>
                <a:gd name="T101" fmla="*/ 449 h 727"/>
                <a:gd name="T102" fmla="*/ 558 w 730"/>
                <a:gd name="T103" fmla="*/ 564 h 727"/>
                <a:gd name="T104" fmla="*/ 720 w 730"/>
                <a:gd name="T105" fmla="*/ 461 h 727"/>
                <a:gd name="T106" fmla="*/ 534 w 730"/>
                <a:gd name="T107" fmla="*/ 299 h 727"/>
                <a:gd name="T108" fmla="*/ 515 w 730"/>
                <a:gd name="T109" fmla="*/ 279 h 727"/>
                <a:gd name="T110" fmla="*/ 515 w 730"/>
                <a:gd name="T111" fmla="*/ 449 h 727"/>
                <a:gd name="T112" fmla="*/ 430 w 730"/>
                <a:gd name="T113" fmla="*/ 618 h 727"/>
                <a:gd name="T114" fmla="*/ 450 w 730"/>
                <a:gd name="T115" fmla="*/ 599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0" h="727">
                  <a:moveTo>
                    <a:pt x="165" y="175"/>
                  </a:moveTo>
                  <a:cubicBezTo>
                    <a:pt x="176" y="175"/>
                    <a:pt x="184" y="184"/>
                    <a:pt x="184" y="195"/>
                  </a:cubicBezTo>
                  <a:cubicBezTo>
                    <a:pt x="184" y="205"/>
                    <a:pt x="176" y="214"/>
                    <a:pt x="165" y="214"/>
                  </a:cubicBezTo>
                  <a:cubicBezTo>
                    <a:pt x="154" y="214"/>
                    <a:pt x="145" y="205"/>
                    <a:pt x="145" y="195"/>
                  </a:cubicBezTo>
                  <a:cubicBezTo>
                    <a:pt x="145" y="184"/>
                    <a:pt x="154" y="175"/>
                    <a:pt x="165" y="175"/>
                  </a:cubicBezTo>
                  <a:close/>
                  <a:moveTo>
                    <a:pt x="176" y="533"/>
                  </a:moveTo>
                  <a:cubicBezTo>
                    <a:pt x="176" y="544"/>
                    <a:pt x="185" y="553"/>
                    <a:pt x="196" y="553"/>
                  </a:cubicBezTo>
                  <a:cubicBezTo>
                    <a:pt x="207" y="553"/>
                    <a:pt x="215" y="544"/>
                    <a:pt x="215" y="533"/>
                  </a:cubicBezTo>
                  <a:cubicBezTo>
                    <a:pt x="215" y="523"/>
                    <a:pt x="207" y="514"/>
                    <a:pt x="196" y="514"/>
                  </a:cubicBezTo>
                  <a:cubicBezTo>
                    <a:pt x="185" y="514"/>
                    <a:pt x="176" y="523"/>
                    <a:pt x="176" y="533"/>
                  </a:cubicBezTo>
                  <a:close/>
                  <a:moveTo>
                    <a:pt x="300" y="449"/>
                  </a:moveTo>
                  <a:cubicBezTo>
                    <a:pt x="300" y="438"/>
                    <a:pt x="291" y="429"/>
                    <a:pt x="281" y="429"/>
                  </a:cubicBezTo>
                  <a:cubicBezTo>
                    <a:pt x="270" y="429"/>
                    <a:pt x="261" y="438"/>
                    <a:pt x="261" y="449"/>
                  </a:cubicBezTo>
                  <a:cubicBezTo>
                    <a:pt x="261" y="459"/>
                    <a:pt x="270" y="468"/>
                    <a:pt x="281" y="468"/>
                  </a:cubicBezTo>
                  <a:cubicBezTo>
                    <a:pt x="291" y="468"/>
                    <a:pt x="300" y="459"/>
                    <a:pt x="300" y="449"/>
                  </a:cubicBezTo>
                  <a:close/>
                  <a:moveTo>
                    <a:pt x="131" y="364"/>
                  </a:moveTo>
                  <a:cubicBezTo>
                    <a:pt x="131" y="353"/>
                    <a:pt x="122" y="345"/>
                    <a:pt x="111" y="345"/>
                  </a:cubicBezTo>
                  <a:cubicBezTo>
                    <a:pt x="100" y="345"/>
                    <a:pt x="92" y="353"/>
                    <a:pt x="92" y="364"/>
                  </a:cubicBezTo>
                  <a:cubicBezTo>
                    <a:pt x="92" y="375"/>
                    <a:pt x="100" y="383"/>
                    <a:pt x="111" y="383"/>
                  </a:cubicBezTo>
                  <a:cubicBezTo>
                    <a:pt x="122" y="383"/>
                    <a:pt x="131" y="375"/>
                    <a:pt x="131" y="364"/>
                  </a:cubicBezTo>
                  <a:close/>
                  <a:moveTo>
                    <a:pt x="353" y="630"/>
                  </a:moveTo>
                  <a:cubicBezTo>
                    <a:pt x="305" y="630"/>
                    <a:pt x="305" y="630"/>
                    <a:pt x="305" y="630"/>
                  </a:cubicBezTo>
                  <a:cubicBezTo>
                    <a:pt x="285" y="630"/>
                    <a:pt x="269" y="614"/>
                    <a:pt x="269" y="594"/>
                  </a:cubicBezTo>
                  <a:cubicBezTo>
                    <a:pt x="269" y="490"/>
                    <a:pt x="269" y="490"/>
                    <a:pt x="269" y="490"/>
                  </a:cubicBezTo>
                  <a:cubicBezTo>
                    <a:pt x="250" y="485"/>
                    <a:pt x="237" y="468"/>
                    <a:pt x="237" y="449"/>
                  </a:cubicBezTo>
                  <a:cubicBezTo>
                    <a:pt x="237" y="425"/>
                    <a:pt x="257" y="405"/>
                    <a:pt x="281" y="405"/>
                  </a:cubicBezTo>
                  <a:cubicBezTo>
                    <a:pt x="304" y="405"/>
                    <a:pt x="324" y="425"/>
                    <a:pt x="324" y="449"/>
                  </a:cubicBezTo>
                  <a:cubicBezTo>
                    <a:pt x="324" y="468"/>
                    <a:pt x="311" y="485"/>
                    <a:pt x="293" y="490"/>
                  </a:cubicBezTo>
                  <a:cubicBezTo>
                    <a:pt x="293" y="594"/>
                    <a:pt x="293" y="594"/>
                    <a:pt x="293" y="594"/>
                  </a:cubicBezTo>
                  <a:cubicBezTo>
                    <a:pt x="293" y="601"/>
                    <a:pt x="298" y="606"/>
                    <a:pt x="305" y="606"/>
                  </a:cubicBezTo>
                  <a:cubicBezTo>
                    <a:pt x="353" y="606"/>
                    <a:pt x="353" y="606"/>
                    <a:pt x="353" y="606"/>
                  </a:cubicBezTo>
                  <a:cubicBezTo>
                    <a:pt x="353" y="376"/>
                    <a:pt x="353" y="376"/>
                    <a:pt x="353" y="376"/>
                  </a:cubicBezTo>
                  <a:cubicBezTo>
                    <a:pt x="220" y="376"/>
                    <a:pt x="220" y="376"/>
                    <a:pt x="220" y="376"/>
                  </a:cubicBezTo>
                  <a:cubicBezTo>
                    <a:pt x="213" y="376"/>
                    <a:pt x="208" y="381"/>
                    <a:pt x="208" y="388"/>
                  </a:cubicBezTo>
                  <a:cubicBezTo>
                    <a:pt x="208" y="492"/>
                    <a:pt x="208" y="492"/>
                    <a:pt x="208" y="492"/>
                  </a:cubicBezTo>
                  <a:cubicBezTo>
                    <a:pt x="226" y="497"/>
                    <a:pt x="239" y="514"/>
                    <a:pt x="239" y="533"/>
                  </a:cubicBezTo>
                  <a:cubicBezTo>
                    <a:pt x="239" y="557"/>
                    <a:pt x="220" y="577"/>
                    <a:pt x="196" y="577"/>
                  </a:cubicBezTo>
                  <a:cubicBezTo>
                    <a:pt x="172" y="577"/>
                    <a:pt x="152" y="557"/>
                    <a:pt x="152" y="533"/>
                  </a:cubicBezTo>
                  <a:cubicBezTo>
                    <a:pt x="152" y="514"/>
                    <a:pt x="166" y="497"/>
                    <a:pt x="184" y="492"/>
                  </a:cubicBezTo>
                  <a:cubicBezTo>
                    <a:pt x="184" y="388"/>
                    <a:pt x="184" y="388"/>
                    <a:pt x="184" y="388"/>
                  </a:cubicBezTo>
                  <a:cubicBezTo>
                    <a:pt x="184" y="368"/>
                    <a:pt x="200" y="352"/>
                    <a:pt x="220" y="352"/>
                  </a:cubicBezTo>
                  <a:cubicBezTo>
                    <a:pt x="353" y="352"/>
                    <a:pt x="353" y="352"/>
                    <a:pt x="353" y="352"/>
                  </a:cubicBezTo>
                  <a:cubicBezTo>
                    <a:pt x="353" y="21"/>
                    <a:pt x="353" y="21"/>
                    <a:pt x="353" y="21"/>
                  </a:cubicBezTo>
                  <a:cubicBezTo>
                    <a:pt x="335" y="10"/>
                    <a:pt x="314" y="4"/>
                    <a:pt x="293" y="5"/>
                  </a:cubicBezTo>
                  <a:cubicBezTo>
                    <a:pt x="293" y="171"/>
                    <a:pt x="293" y="171"/>
                    <a:pt x="293" y="171"/>
                  </a:cubicBezTo>
                  <a:cubicBezTo>
                    <a:pt x="293" y="191"/>
                    <a:pt x="276" y="207"/>
                    <a:pt x="257" y="207"/>
                  </a:cubicBezTo>
                  <a:cubicBezTo>
                    <a:pt x="207" y="207"/>
                    <a:pt x="207" y="207"/>
                    <a:pt x="207" y="207"/>
                  </a:cubicBezTo>
                  <a:cubicBezTo>
                    <a:pt x="201" y="225"/>
                    <a:pt x="185" y="238"/>
                    <a:pt x="165" y="238"/>
                  </a:cubicBezTo>
                  <a:cubicBezTo>
                    <a:pt x="141" y="238"/>
                    <a:pt x="121" y="219"/>
                    <a:pt x="121" y="195"/>
                  </a:cubicBezTo>
                  <a:cubicBezTo>
                    <a:pt x="121" y="171"/>
                    <a:pt x="141" y="151"/>
                    <a:pt x="165" y="151"/>
                  </a:cubicBezTo>
                  <a:cubicBezTo>
                    <a:pt x="185" y="151"/>
                    <a:pt x="201" y="165"/>
                    <a:pt x="207" y="183"/>
                  </a:cubicBezTo>
                  <a:cubicBezTo>
                    <a:pt x="257" y="183"/>
                    <a:pt x="257" y="183"/>
                    <a:pt x="257" y="183"/>
                  </a:cubicBezTo>
                  <a:cubicBezTo>
                    <a:pt x="263" y="183"/>
                    <a:pt x="269" y="177"/>
                    <a:pt x="269" y="171"/>
                  </a:cubicBezTo>
                  <a:cubicBezTo>
                    <a:pt x="269" y="9"/>
                    <a:pt x="269" y="9"/>
                    <a:pt x="269" y="9"/>
                  </a:cubicBezTo>
                  <a:cubicBezTo>
                    <a:pt x="235" y="18"/>
                    <a:pt x="209" y="44"/>
                    <a:pt x="198" y="75"/>
                  </a:cubicBezTo>
                  <a:cubicBezTo>
                    <a:pt x="165" y="69"/>
                    <a:pt x="130" y="78"/>
                    <a:pt x="105" y="104"/>
                  </a:cubicBezTo>
                  <a:cubicBezTo>
                    <a:pt x="80" y="129"/>
                    <a:pt x="70" y="164"/>
                    <a:pt x="76" y="197"/>
                  </a:cubicBezTo>
                  <a:cubicBezTo>
                    <a:pt x="45" y="208"/>
                    <a:pt x="20" y="233"/>
                    <a:pt x="10" y="267"/>
                  </a:cubicBezTo>
                  <a:cubicBezTo>
                    <a:pt x="239" y="267"/>
                    <a:pt x="239" y="267"/>
                    <a:pt x="239" y="267"/>
                  </a:cubicBezTo>
                  <a:cubicBezTo>
                    <a:pt x="244" y="249"/>
                    <a:pt x="261" y="236"/>
                    <a:pt x="281" y="236"/>
                  </a:cubicBezTo>
                  <a:cubicBezTo>
                    <a:pt x="304" y="236"/>
                    <a:pt x="324" y="255"/>
                    <a:pt x="324" y="279"/>
                  </a:cubicBezTo>
                  <a:cubicBezTo>
                    <a:pt x="324" y="303"/>
                    <a:pt x="304" y="323"/>
                    <a:pt x="281" y="323"/>
                  </a:cubicBezTo>
                  <a:cubicBezTo>
                    <a:pt x="261" y="323"/>
                    <a:pt x="244" y="310"/>
                    <a:pt x="239" y="291"/>
                  </a:cubicBezTo>
                  <a:cubicBezTo>
                    <a:pt x="6" y="291"/>
                    <a:pt x="6" y="291"/>
                    <a:pt x="6" y="291"/>
                  </a:cubicBezTo>
                  <a:cubicBezTo>
                    <a:pt x="5" y="318"/>
                    <a:pt x="14" y="344"/>
                    <a:pt x="31" y="364"/>
                  </a:cubicBezTo>
                  <a:cubicBezTo>
                    <a:pt x="10" y="389"/>
                    <a:pt x="0" y="424"/>
                    <a:pt x="10" y="459"/>
                  </a:cubicBezTo>
                  <a:cubicBezTo>
                    <a:pt x="19" y="494"/>
                    <a:pt x="45" y="519"/>
                    <a:pt x="76" y="531"/>
                  </a:cubicBezTo>
                  <a:cubicBezTo>
                    <a:pt x="70" y="561"/>
                    <a:pt x="78" y="593"/>
                    <a:pt x="99" y="617"/>
                  </a:cubicBezTo>
                  <a:cubicBezTo>
                    <a:pt x="99" y="406"/>
                    <a:pt x="99" y="406"/>
                    <a:pt x="99" y="406"/>
                  </a:cubicBezTo>
                  <a:cubicBezTo>
                    <a:pt x="81" y="400"/>
                    <a:pt x="68" y="384"/>
                    <a:pt x="68" y="364"/>
                  </a:cubicBezTo>
                  <a:cubicBezTo>
                    <a:pt x="68" y="340"/>
                    <a:pt x="87" y="321"/>
                    <a:pt x="111" y="321"/>
                  </a:cubicBezTo>
                  <a:cubicBezTo>
                    <a:pt x="135" y="321"/>
                    <a:pt x="155" y="340"/>
                    <a:pt x="155" y="364"/>
                  </a:cubicBezTo>
                  <a:cubicBezTo>
                    <a:pt x="155" y="384"/>
                    <a:pt x="141" y="400"/>
                    <a:pt x="123" y="406"/>
                  </a:cubicBezTo>
                  <a:cubicBezTo>
                    <a:pt x="123" y="638"/>
                    <a:pt x="123" y="638"/>
                    <a:pt x="123" y="638"/>
                  </a:cubicBezTo>
                  <a:cubicBezTo>
                    <a:pt x="146" y="653"/>
                    <a:pt x="173" y="658"/>
                    <a:pt x="198" y="653"/>
                  </a:cubicBezTo>
                  <a:cubicBezTo>
                    <a:pt x="209" y="684"/>
                    <a:pt x="235" y="710"/>
                    <a:pt x="270" y="719"/>
                  </a:cubicBezTo>
                  <a:cubicBezTo>
                    <a:pt x="299" y="727"/>
                    <a:pt x="329" y="721"/>
                    <a:pt x="353" y="706"/>
                  </a:cubicBezTo>
                  <a:lnTo>
                    <a:pt x="353" y="630"/>
                  </a:lnTo>
                  <a:close/>
                  <a:moveTo>
                    <a:pt x="300" y="279"/>
                  </a:moveTo>
                  <a:cubicBezTo>
                    <a:pt x="300" y="269"/>
                    <a:pt x="291" y="260"/>
                    <a:pt x="281" y="260"/>
                  </a:cubicBezTo>
                  <a:cubicBezTo>
                    <a:pt x="270" y="260"/>
                    <a:pt x="261" y="269"/>
                    <a:pt x="261" y="279"/>
                  </a:cubicBezTo>
                  <a:cubicBezTo>
                    <a:pt x="261" y="290"/>
                    <a:pt x="270" y="299"/>
                    <a:pt x="281" y="299"/>
                  </a:cubicBezTo>
                  <a:cubicBezTo>
                    <a:pt x="291" y="299"/>
                    <a:pt x="300" y="290"/>
                    <a:pt x="300" y="279"/>
                  </a:cubicBezTo>
                  <a:close/>
                  <a:moveTo>
                    <a:pt x="469" y="110"/>
                  </a:moveTo>
                  <a:cubicBezTo>
                    <a:pt x="469" y="99"/>
                    <a:pt x="461" y="91"/>
                    <a:pt x="450" y="91"/>
                  </a:cubicBezTo>
                  <a:cubicBezTo>
                    <a:pt x="439" y="91"/>
                    <a:pt x="430" y="99"/>
                    <a:pt x="430" y="110"/>
                  </a:cubicBezTo>
                  <a:cubicBezTo>
                    <a:pt x="430" y="121"/>
                    <a:pt x="439" y="130"/>
                    <a:pt x="450" y="130"/>
                  </a:cubicBezTo>
                  <a:cubicBezTo>
                    <a:pt x="461" y="130"/>
                    <a:pt x="469" y="121"/>
                    <a:pt x="469" y="110"/>
                  </a:cubicBezTo>
                  <a:close/>
                  <a:moveTo>
                    <a:pt x="430" y="364"/>
                  </a:moveTo>
                  <a:cubicBezTo>
                    <a:pt x="430" y="375"/>
                    <a:pt x="439" y="383"/>
                    <a:pt x="450" y="383"/>
                  </a:cubicBezTo>
                  <a:cubicBezTo>
                    <a:pt x="461" y="383"/>
                    <a:pt x="469" y="375"/>
                    <a:pt x="469" y="364"/>
                  </a:cubicBezTo>
                  <a:cubicBezTo>
                    <a:pt x="469" y="353"/>
                    <a:pt x="461" y="345"/>
                    <a:pt x="450" y="345"/>
                  </a:cubicBezTo>
                  <a:cubicBezTo>
                    <a:pt x="439" y="345"/>
                    <a:pt x="430" y="353"/>
                    <a:pt x="430" y="364"/>
                  </a:cubicBezTo>
                  <a:close/>
                  <a:moveTo>
                    <a:pt x="643" y="461"/>
                  </a:moveTo>
                  <a:cubicBezTo>
                    <a:pt x="623" y="461"/>
                    <a:pt x="607" y="445"/>
                    <a:pt x="607" y="425"/>
                  </a:cubicBezTo>
                  <a:cubicBezTo>
                    <a:pt x="607" y="303"/>
                    <a:pt x="607" y="303"/>
                    <a:pt x="607" y="303"/>
                  </a:cubicBezTo>
                  <a:cubicBezTo>
                    <a:pt x="607" y="297"/>
                    <a:pt x="602" y="291"/>
                    <a:pt x="595" y="291"/>
                  </a:cubicBezTo>
                  <a:cubicBezTo>
                    <a:pt x="576" y="291"/>
                    <a:pt x="576" y="291"/>
                    <a:pt x="576" y="291"/>
                  </a:cubicBezTo>
                  <a:cubicBezTo>
                    <a:pt x="571" y="310"/>
                    <a:pt x="554" y="323"/>
                    <a:pt x="534" y="323"/>
                  </a:cubicBezTo>
                  <a:cubicBezTo>
                    <a:pt x="510" y="323"/>
                    <a:pt x="491" y="303"/>
                    <a:pt x="491" y="279"/>
                  </a:cubicBezTo>
                  <a:cubicBezTo>
                    <a:pt x="491" y="255"/>
                    <a:pt x="510" y="236"/>
                    <a:pt x="534" y="236"/>
                  </a:cubicBezTo>
                  <a:cubicBezTo>
                    <a:pt x="554" y="236"/>
                    <a:pt x="571" y="249"/>
                    <a:pt x="576" y="267"/>
                  </a:cubicBezTo>
                  <a:cubicBezTo>
                    <a:pt x="595" y="267"/>
                    <a:pt x="595" y="267"/>
                    <a:pt x="595" y="267"/>
                  </a:cubicBezTo>
                  <a:cubicBezTo>
                    <a:pt x="615" y="267"/>
                    <a:pt x="631" y="284"/>
                    <a:pt x="631" y="303"/>
                  </a:cubicBezTo>
                  <a:cubicBezTo>
                    <a:pt x="631" y="425"/>
                    <a:pt x="631" y="425"/>
                    <a:pt x="631" y="425"/>
                  </a:cubicBezTo>
                  <a:cubicBezTo>
                    <a:pt x="631" y="431"/>
                    <a:pt x="637" y="437"/>
                    <a:pt x="643" y="437"/>
                  </a:cubicBezTo>
                  <a:cubicBezTo>
                    <a:pt x="724" y="437"/>
                    <a:pt x="724" y="437"/>
                    <a:pt x="724" y="437"/>
                  </a:cubicBezTo>
                  <a:cubicBezTo>
                    <a:pt x="725" y="410"/>
                    <a:pt x="716" y="384"/>
                    <a:pt x="699" y="364"/>
                  </a:cubicBezTo>
                  <a:cubicBezTo>
                    <a:pt x="721" y="338"/>
                    <a:pt x="730" y="303"/>
                    <a:pt x="721" y="268"/>
                  </a:cubicBezTo>
                  <a:cubicBezTo>
                    <a:pt x="713" y="242"/>
                    <a:pt x="697" y="220"/>
                    <a:pt x="675" y="207"/>
                  </a:cubicBezTo>
                  <a:cubicBezTo>
                    <a:pt x="474" y="207"/>
                    <a:pt x="474" y="207"/>
                    <a:pt x="474" y="207"/>
                  </a:cubicBezTo>
                  <a:cubicBezTo>
                    <a:pt x="467" y="207"/>
                    <a:pt x="462" y="212"/>
                    <a:pt x="462" y="219"/>
                  </a:cubicBezTo>
                  <a:cubicBezTo>
                    <a:pt x="462" y="322"/>
                    <a:pt x="462" y="322"/>
                    <a:pt x="462" y="322"/>
                  </a:cubicBezTo>
                  <a:cubicBezTo>
                    <a:pt x="480" y="328"/>
                    <a:pt x="493" y="344"/>
                    <a:pt x="493" y="364"/>
                  </a:cubicBezTo>
                  <a:cubicBezTo>
                    <a:pt x="493" y="388"/>
                    <a:pt x="474" y="408"/>
                    <a:pt x="450" y="408"/>
                  </a:cubicBezTo>
                  <a:cubicBezTo>
                    <a:pt x="426" y="408"/>
                    <a:pt x="406" y="388"/>
                    <a:pt x="406" y="364"/>
                  </a:cubicBezTo>
                  <a:cubicBezTo>
                    <a:pt x="406" y="344"/>
                    <a:pt x="420" y="328"/>
                    <a:pt x="438" y="322"/>
                  </a:cubicBezTo>
                  <a:cubicBezTo>
                    <a:pt x="438" y="219"/>
                    <a:pt x="438" y="219"/>
                    <a:pt x="438" y="219"/>
                  </a:cubicBezTo>
                  <a:cubicBezTo>
                    <a:pt x="438" y="199"/>
                    <a:pt x="454" y="183"/>
                    <a:pt x="474" y="183"/>
                  </a:cubicBezTo>
                  <a:cubicBezTo>
                    <a:pt x="656" y="183"/>
                    <a:pt x="656" y="183"/>
                    <a:pt x="656" y="183"/>
                  </a:cubicBezTo>
                  <a:cubicBezTo>
                    <a:pt x="657" y="154"/>
                    <a:pt x="647" y="125"/>
                    <a:pt x="625" y="104"/>
                  </a:cubicBezTo>
                  <a:cubicBezTo>
                    <a:pt x="600" y="78"/>
                    <a:pt x="565" y="69"/>
                    <a:pt x="532" y="75"/>
                  </a:cubicBezTo>
                  <a:cubicBezTo>
                    <a:pt x="521" y="43"/>
                    <a:pt x="495" y="18"/>
                    <a:pt x="460" y="8"/>
                  </a:cubicBezTo>
                  <a:cubicBezTo>
                    <a:pt x="431" y="0"/>
                    <a:pt x="401" y="6"/>
                    <a:pt x="377" y="21"/>
                  </a:cubicBezTo>
                  <a:cubicBezTo>
                    <a:pt x="377" y="98"/>
                    <a:pt x="377" y="98"/>
                    <a:pt x="377" y="98"/>
                  </a:cubicBezTo>
                  <a:cubicBezTo>
                    <a:pt x="408" y="98"/>
                    <a:pt x="408" y="98"/>
                    <a:pt x="408" y="98"/>
                  </a:cubicBezTo>
                  <a:cubicBezTo>
                    <a:pt x="413" y="80"/>
                    <a:pt x="430" y="67"/>
                    <a:pt x="450" y="67"/>
                  </a:cubicBezTo>
                  <a:cubicBezTo>
                    <a:pt x="474" y="67"/>
                    <a:pt x="493" y="86"/>
                    <a:pt x="493" y="110"/>
                  </a:cubicBezTo>
                  <a:cubicBezTo>
                    <a:pt x="493" y="134"/>
                    <a:pt x="474" y="154"/>
                    <a:pt x="450" y="154"/>
                  </a:cubicBezTo>
                  <a:cubicBezTo>
                    <a:pt x="430" y="154"/>
                    <a:pt x="413" y="140"/>
                    <a:pt x="408" y="122"/>
                  </a:cubicBezTo>
                  <a:cubicBezTo>
                    <a:pt x="377" y="122"/>
                    <a:pt x="377" y="122"/>
                    <a:pt x="377" y="122"/>
                  </a:cubicBezTo>
                  <a:cubicBezTo>
                    <a:pt x="377" y="437"/>
                    <a:pt x="377" y="437"/>
                    <a:pt x="377" y="437"/>
                  </a:cubicBezTo>
                  <a:cubicBezTo>
                    <a:pt x="426" y="437"/>
                    <a:pt x="426" y="437"/>
                    <a:pt x="426" y="437"/>
                  </a:cubicBezTo>
                  <a:cubicBezTo>
                    <a:pt x="446" y="437"/>
                    <a:pt x="462" y="453"/>
                    <a:pt x="462" y="473"/>
                  </a:cubicBezTo>
                  <a:cubicBezTo>
                    <a:pt x="462" y="576"/>
                    <a:pt x="462" y="576"/>
                    <a:pt x="462" y="576"/>
                  </a:cubicBezTo>
                  <a:cubicBezTo>
                    <a:pt x="480" y="582"/>
                    <a:pt x="493" y="598"/>
                    <a:pt x="493" y="618"/>
                  </a:cubicBezTo>
                  <a:cubicBezTo>
                    <a:pt x="493" y="642"/>
                    <a:pt x="474" y="661"/>
                    <a:pt x="450" y="661"/>
                  </a:cubicBezTo>
                  <a:cubicBezTo>
                    <a:pt x="426" y="661"/>
                    <a:pt x="406" y="642"/>
                    <a:pt x="406" y="618"/>
                  </a:cubicBezTo>
                  <a:cubicBezTo>
                    <a:pt x="406" y="598"/>
                    <a:pt x="420" y="582"/>
                    <a:pt x="438" y="576"/>
                  </a:cubicBezTo>
                  <a:cubicBezTo>
                    <a:pt x="438" y="473"/>
                    <a:pt x="438" y="473"/>
                    <a:pt x="438" y="473"/>
                  </a:cubicBezTo>
                  <a:cubicBezTo>
                    <a:pt x="438" y="466"/>
                    <a:pt x="432" y="461"/>
                    <a:pt x="426" y="461"/>
                  </a:cubicBezTo>
                  <a:cubicBezTo>
                    <a:pt x="377" y="461"/>
                    <a:pt x="377" y="461"/>
                    <a:pt x="377" y="461"/>
                  </a:cubicBezTo>
                  <a:cubicBezTo>
                    <a:pt x="377" y="706"/>
                    <a:pt x="377" y="706"/>
                    <a:pt x="377" y="706"/>
                  </a:cubicBezTo>
                  <a:cubicBezTo>
                    <a:pt x="401" y="721"/>
                    <a:pt x="431" y="727"/>
                    <a:pt x="460" y="719"/>
                  </a:cubicBezTo>
                  <a:cubicBezTo>
                    <a:pt x="495" y="710"/>
                    <a:pt x="521" y="684"/>
                    <a:pt x="532" y="653"/>
                  </a:cubicBezTo>
                  <a:cubicBezTo>
                    <a:pt x="565" y="659"/>
                    <a:pt x="600" y="649"/>
                    <a:pt x="625" y="624"/>
                  </a:cubicBezTo>
                  <a:cubicBezTo>
                    <a:pt x="636" y="613"/>
                    <a:pt x="644" y="601"/>
                    <a:pt x="649" y="588"/>
                  </a:cubicBezTo>
                  <a:cubicBezTo>
                    <a:pt x="558" y="588"/>
                    <a:pt x="558" y="588"/>
                    <a:pt x="558" y="588"/>
                  </a:cubicBezTo>
                  <a:cubicBezTo>
                    <a:pt x="539" y="588"/>
                    <a:pt x="522" y="572"/>
                    <a:pt x="522" y="552"/>
                  </a:cubicBezTo>
                  <a:cubicBezTo>
                    <a:pt x="522" y="490"/>
                    <a:pt x="522" y="490"/>
                    <a:pt x="522" y="490"/>
                  </a:cubicBezTo>
                  <a:cubicBezTo>
                    <a:pt x="504" y="485"/>
                    <a:pt x="491" y="468"/>
                    <a:pt x="491" y="449"/>
                  </a:cubicBezTo>
                  <a:cubicBezTo>
                    <a:pt x="491" y="425"/>
                    <a:pt x="510" y="405"/>
                    <a:pt x="534" y="405"/>
                  </a:cubicBezTo>
                  <a:cubicBezTo>
                    <a:pt x="558" y="405"/>
                    <a:pt x="578" y="425"/>
                    <a:pt x="578" y="449"/>
                  </a:cubicBezTo>
                  <a:cubicBezTo>
                    <a:pt x="578" y="468"/>
                    <a:pt x="565" y="485"/>
                    <a:pt x="546" y="490"/>
                  </a:cubicBezTo>
                  <a:cubicBezTo>
                    <a:pt x="546" y="552"/>
                    <a:pt x="546" y="552"/>
                    <a:pt x="546" y="552"/>
                  </a:cubicBezTo>
                  <a:cubicBezTo>
                    <a:pt x="546" y="558"/>
                    <a:pt x="552" y="564"/>
                    <a:pt x="558" y="564"/>
                  </a:cubicBezTo>
                  <a:cubicBezTo>
                    <a:pt x="655" y="564"/>
                    <a:pt x="655" y="564"/>
                    <a:pt x="655" y="564"/>
                  </a:cubicBezTo>
                  <a:cubicBezTo>
                    <a:pt x="656" y="553"/>
                    <a:pt x="656" y="542"/>
                    <a:pt x="654" y="531"/>
                  </a:cubicBezTo>
                  <a:cubicBezTo>
                    <a:pt x="685" y="520"/>
                    <a:pt x="710" y="494"/>
                    <a:pt x="720" y="461"/>
                  </a:cubicBezTo>
                  <a:lnTo>
                    <a:pt x="643" y="461"/>
                  </a:lnTo>
                  <a:close/>
                  <a:moveTo>
                    <a:pt x="515" y="279"/>
                  </a:moveTo>
                  <a:cubicBezTo>
                    <a:pt x="515" y="290"/>
                    <a:pt x="524" y="299"/>
                    <a:pt x="534" y="299"/>
                  </a:cubicBezTo>
                  <a:cubicBezTo>
                    <a:pt x="545" y="299"/>
                    <a:pt x="554" y="290"/>
                    <a:pt x="554" y="279"/>
                  </a:cubicBezTo>
                  <a:cubicBezTo>
                    <a:pt x="554" y="269"/>
                    <a:pt x="545" y="260"/>
                    <a:pt x="534" y="260"/>
                  </a:cubicBezTo>
                  <a:cubicBezTo>
                    <a:pt x="524" y="260"/>
                    <a:pt x="515" y="269"/>
                    <a:pt x="515" y="279"/>
                  </a:cubicBezTo>
                  <a:close/>
                  <a:moveTo>
                    <a:pt x="554" y="449"/>
                  </a:moveTo>
                  <a:cubicBezTo>
                    <a:pt x="554" y="438"/>
                    <a:pt x="545" y="429"/>
                    <a:pt x="534" y="429"/>
                  </a:cubicBezTo>
                  <a:cubicBezTo>
                    <a:pt x="524" y="429"/>
                    <a:pt x="515" y="438"/>
                    <a:pt x="515" y="449"/>
                  </a:cubicBezTo>
                  <a:cubicBezTo>
                    <a:pt x="515" y="459"/>
                    <a:pt x="524" y="468"/>
                    <a:pt x="534" y="468"/>
                  </a:cubicBezTo>
                  <a:cubicBezTo>
                    <a:pt x="545" y="468"/>
                    <a:pt x="554" y="459"/>
                    <a:pt x="554" y="449"/>
                  </a:cubicBezTo>
                  <a:close/>
                  <a:moveTo>
                    <a:pt x="430" y="618"/>
                  </a:moveTo>
                  <a:cubicBezTo>
                    <a:pt x="430" y="629"/>
                    <a:pt x="439" y="637"/>
                    <a:pt x="450" y="637"/>
                  </a:cubicBezTo>
                  <a:cubicBezTo>
                    <a:pt x="461" y="637"/>
                    <a:pt x="469" y="629"/>
                    <a:pt x="469" y="618"/>
                  </a:cubicBezTo>
                  <a:cubicBezTo>
                    <a:pt x="469" y="607"/>
                    <a:pt x="461" y="599"/>
                    <a:pt x="450" y="599"/>
                  </a:cubicBezTo>
                  <a:cubicBezTo>
                    <a:pt x="439" y="599"/>
                    <a:pt x="430" y="607"/>
                    <a:pt x="430" y="61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66" name="正方形/長方形 65">
            <a:extLst>
              <a:ext uri="{FF2B5EF4-FFF2-40B4-BE49-F238E27FC236}">
                <a16:creationId xmlns:a16="http://schemas.microsoft.com/office/drawing/2014/main" id="{C803F7AB-25B2-8159-52D9-EA10C97D12EA}"/>
              </a:ext>
            </a:extLst>
          </p:cNvPr>
          <p:cNvSpPr/>
          <p:nvPr/>
        </p:nvSpPr>
        <p:spPr>
          <a:xfrm>
            <a:off x="5909375" y="4013287"/>
            <a:ext cx="2803085" cy="348755"/>
          </a:xfrm>
          <a:prstGeom prst="rect">
            <a:avLst/>
          </a:prstGeom>
          <a:solidFill>
            <a:srgbClr val="00ABC5"/>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　銀行マスタ</a:t>
            </a: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API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4" name="Oval 104">
            <a:extLst>
              <a:ext uri="{FF2B5EF4-FFF2-40B4-BE49-F238E27FC236}">
                <a16:creationId xmlns:a16="http://schemas.microsoft.com/office/drawing/2014/main" id="{A12B9A33-DE03-8B90-963A-5D28514047D7}"/>
              </a:ext>
            </a:extLst>
          </p:cNvPr>
          <p:cNvSpPr>
            <a:spLocks noChangeArrowheads="1"/>
          </p:cNvSpPr>
          <p:nvPr/>
        </p:nvSpPr>
        <p:spPr bwMode="auto">
          <a:xfrm>
            <a:off x="605778" y="4501111"/>
            <a:ext cx="15925" cy="15925"/>
          </a:xfrm>
          <a:prstGeom prst="ellipse">
            <a:avLst/>
          </a:prstGeom>
          <a:solidFill>
            <a:srgbClr val="00B7EE"/>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 name="正方形/長方形 29">
            <a:extLst>
              <a:ext uri="{FF2B5EF4-FFF2-40B4-BE49-F238E27FC236}">
                <a16:creationId xmlns:a16="http://schemas.microsoft.com/office/drawing/2014/main" id="{A875D3E0-A673-350B-7F82-092B4914DA67}"/>
              </a:ext>
            </a:extLst>
          </p:cNvPr>
          <p:cNvSpPr/>
          <p:nvPr/>
        </p:nvSpPr>
        <p:spPr>
          <a:xfrm>
            <a:off x="287524" y="4263938"/>
            <a:ext cx="2803085" cy="507566"/>
          </a:xfrm>
          <a:prstGeom prst="rect">
            <a:avLst/>
          </a:prstGeom>
          <a:solidFill>
            <a:srgbClr val="00B7EE"/>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kern="0">
                <a:solidFill>
                  <a:prstClr val="white"/>
                </a:solidFill>
                <a:latin typeface="メイリオ"/>
                <a:ea typeface="メイリオ"/>
              </a:rPr>
              <a:t>　デジタルインボイス</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63" name="Freeform 86">
            <a:extLst>
              <a:ext uri="{FF2B5EF4-FFF2-40B4-BE49-F238E27FC236}">
                <a16:creationId xmlns:a16="http://schemas.microsoft.com/office/drawing/2014/main" id="{1FFBE62A-80CD-D10D-0DA2-9D33CC9202DD}"/>
              </a:ext>
            </a:extLst>
          </p:cNvPr>
          <p:cNvSpPr>
            <a:spLocks noEditPoints="1"/>
          </p:cNvSpPr>
          <p:nvPr/>
        </p:nvSpPr>
        <p:spPr bwMode="auto">
          <a:xfrm>
            <a:off x="494642" y="4323626"/>
            <a:ext cx="254122" cy="354970"/>
          </a:xfrm>
          <a:custGeom>
            <a:avLst/>
            <a:gdLst>
              <a:gd name="T0" fmla="*/ 410 w 410"/>
              <a:gd name="T1" fmla="*/ 102 h 538"/>
              <a:gd name="T2" fmla="*/ 0 w 410"/>
              <a:gd name="T3" fmla="*/ 538 h 538"/>
              <a:gd name="T4" fmla="*/ 307 w 410"/>
              <a:gd name="T5" fmla="*/ 0 h 538"/>
              <a:gd name="T6" fmla="*/ 318 w 410"/>
              <a:gd name="T7" fmla="*/ 0 h 538"/>
              <a:gd name="T8" fmla="*/ 410 w 410"/>
              <a:gd name="T9" fmla="*/ 92 h 538"/>
              <a:gd name="T10" fmla="*/ 365 w 410"/>
              <a:gd name="T11" fmla="*/ 139 h 538"/>
              <a:gd name="T12" fmla="*/ 45 w 410"/>
              <a:gd name="T13" fmla="*/ 147 h 538"/>
              <a:gd name="T14" fmla="*/ 365 w 410"/>
              <a:gd name="T15" fmla="*/ 139 h 538"/>
              <a:gd name="T16" fmla="*/ 45 w 410"/>
              <a:gd name="T17" fmla="*/ 324 h 538"/>
              <a:gd name="T18" fmla="*/ 365 w 410"/>
              <a:gd name="T19" fmla="*/ 331 h 538"/>
              <a:gd name="T20" fmla="*/ 99 w 410"/>
              <a:gd name="T21" fmla="*/ 292 h 538"/>
              <a:gd name="T22" fmla="*/ 68 w 410"/>
              <a:gd name="T23" fmla="*/ 179 h 538"/>
              <a:gd name="T24" fmla="*/ 99 w 410"/>
              <a:gd name="T25" fmla="*/ 292 h 538"/>
              <a:gd name="T26" fmla="*/ 204 w 410"/>
              <a:gd name="T27" fmla="*/ 179 h 538"/>
              <a:gd name="T28" fmla="*/ 205 w 410"/>
              <a:gd name="T29" fmla="*/ 257 h 538"/>
              <a:gd name="T30" fmla="*/ 163 w 410"/>
              <a:gd name="T31" fmla="*/ 179 h 538"/>
              <a:gd name="T32" fmla="*/ 123 w 410"/>
              <a:gd name="T33" fmla="*/ 292 h 538"/>
              <a:gd name="T34" fmla="*/ 150 w 410"/>
              <a:gd name="T35" fmla="*/ 241 h 538"/>
              <a:gd name="T36" fmla="*/ 150 w 410"/>
              <a:gd name="T37" fmla="*/ 212 h 538"/>
              <a:gd name="T38" fmla="*/ 231 w 410"/>
              <a:gd name="T39" fmla="*/ 292 h 538"/>
              <a:gd name="T40" fmla="*/ 304 w 410"/>
              <a:gd name="T41" fmla="*/ 236 h 538"/>
              <a:gd name="T42" fmla="*/ 299 w 410"/>
              <a:gd name="T43" fmla="*/ 263 h 538"/>
              <a:gd name="T44" fmla="*/ 278 w 410"/>
              <a:gd name="T45" fmla="*/ 179 h 538"/>
              <a:gd name="T46" fmla="*/ 281 w 410"/>
              <a:gd name="T47" fmla="*/ 292 h 538"/>
              <a:gd name="T48" fmla="*/ 354 w 410"/>
              <a:gd name="T49" fmla="*/ 179 h 538"/>
              <a:gd name="T50" fmla="*/ 304 w 410"/>
              <a:gd name="T51" fmla="*/ 236 h 538"/>
              <a:gd name="T52" fmla="*/ 365 w 410"/>
              <a:gd name="T53" fmla="*/ 378 h 538"/>
              <a:gd name="T54" fmla="*/ 57 w 410"/>
              <a:gd name="T55" fmla="*/ 365 h 538"/>
              <a:gd name="T56" fmla="*/ 45 w 410"/>
              <a:gd name="T57" fmla="*/ 481 h 538"/>
              <a:gd name="T58" fmla="*/ 352 w 410"/>
              <a:gd name="T59" fmla="*/ 493 h 538"/>
              <a:gd name="T60" fmla="*/ 178 w 410"/>
              <a:gd name="T61" fmla="*/ 429 h 538"/>
              <a:gd name="T62" fmla="*/ 138 w 410"/>
              <a:gd name="T63" fmla="*/ 465 h 538"/>
              <a:gd name="T64" fmla="*/ 118 w 410"/>
              <a:gd name="T65" fmla="*/ 393 h 538"/>
              <a:gd name="T66" fmla="*/ 168 w 410"/>
              <a:gd name="T67" fmla="*/ 403 h 538"/>
              <a:gd name="T68" fmla="*/ 162 w 410"/>
              <a:gd name="T69" fmla="*/ 429 h 538"/>
              <a:gd name="T70" fmla="*/ 133 w 410"/>
              <a:gd name="T71" fmla="*/ 406 h 538"/>
              <a:gd name="T72" fmla="*/ 140 w 410"/>
              <a:gd name="T73" fmla="*/ 453 h 538"/>
              <a:gd name="T74" fmla="*/ 198 w 410"/>
              <a:gd name="T75" fmla="*/ 465 h 538"/>
              <a:gd name="T76" fmla="*/ 213 w 410"/>
              <a:gd name="T77" fmla="*/ 393 h 538"/>
              <a:gd name="T78" fmla="*/ 198 w 410"/>
              <a:gd name="T79" fmla="*/ 465 h 538"/>
              <a:gd name="T80" fmla="*/ 292 w 410"/>
              <a:gd name="T81" fmla="*/ 425 h 538"/>
              <a:gd name="T82" fmla="*/ 279 w 410"/>
              <a:gd name="T83" fmla="*/ 465 h 538"/>
              <a:gd name="T84" fmla="*/ 241 w 410"/>
              <a:gd name="T85" fmla="*/ 457 h 538"/>
              <a:gd name="T86" fmla="*/ 243 w 410"/>
              <a:gd name="T87" fmla="*/ 402 h 538"/>
              <a:gd name="T88" fmla="*/ 292 w 410"/>
              <a:gd name="T89" fmla="*/ 397 h 538"/>
              <a:gd name="T90" fmla="*/ 270 w 410"/>
              <a:gd name="T91" fmla="*/ 405 h 538"/>
              <a:gd name="T92" fmla="*/ 248 w 410"/>
              <a:gd name="T93" fmla="*/ 430 h 538"/>
              <a:gd name="T94" fmla="*/ 267 w 410"/>
              <a:gd name="T95" fmla="*/ 454 h 538"/>
              <a:gd name="T96" fmla="*/ 277 w 410"/>
              <a:gd name="T97" fmla="*/ 438 h 538"/>
              <a:gd name="T98" fmla="*/ 263 w 410"/>
              <a:gd name="T99" fmla="*/ 42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0" h="538">
                <a:moveTo>
                  <a:pt x="307" y="102"/>
                </a:moveTo>
                <a:cubicBezTo>
                  <a:pt x="410" y="102"/>
                  <a:pt x="410" y="102"/>
                  <a:pt x="410" y="102"/>
                </a:cubicBezTo>
                <a:cubicBezTo>
                  <a:pt x="410" y="538"/>
                  <a:pt x="410" y="538"/>
                  <a:pt x="410" y="538"/>
                </a:cubicBezTo>
                <a:cubicBezTo>
                  <a:pt x="0" y="538"/>
                  <a:pt x="0" y="538"/>
                  <a:pt x="0" y="538"/>
                </a:cubicBezTo>
                <a:cubicBezTo>
                  <a:pt x="0" y="0"/>
                  <a:pt x="0" y="0"/>
                  <a:pt x="0" y="0"/>
                </a:cubicBezTo>
                <a:cubicBezTo>
                  <a:pt x="307" y="0"/>
                  <a:pt x="307" y="0"/>
                  <a:pt x="307" y="0"/>
                </a:cubicBezTo>
                <a:lnTo>
                  <a:pt x="307" y="102"/>
                </a:lnTo>
                <a:close/>
                <a:moveTo>
                  <a:pt x="318" y="0"/>
                </a:moveTo>
                <a:cubicBezTo>
                  <a:pt x="318" y="92"/>
                  <a:pt x="318" y="92"/>
                  <a:pt x="318" y="92"/>
                </a:cubicBezTo>
                <a:cubicBezTo>
                  <a:pt x="410" y="92"/>
                  <a:pt x="410" y="92"/>
                  <a:pt x="410" y="92"/>
                </a:cubicBezTo>
                <a:lnTo>
                  <a:pt x="318" y="0"/>
                </a:lnTo>
                <a:close/>
                <a:moveTo>
                  <a:pt x="365" y="139"/>
                </a:moveTo>
                <a:cubicBezTo>
                  <a:pt x="45" y="139"/>
                  <a:pt x="45" y="139"/>
                  <a:pt x="45" y="139"/>
                </a:cubicBezTo>
                <a:cubicBezTo>
                  <a:pt x="45" y="147"/>
                  <a:pt x="45" y="147"/>
                  <a:pt x="45" y="147"/>
                </a:cubicBezTo>
                <a:cubicBezTo>
                  <a:pt x="365" y="147"/>
                  <a:pt x="365" y="147"/>
                  <a:pt x="365" y="147"/>
                </a:cubicBezTo>
                <a:lnTo>
                  <a:pt x="365" y="139"/>
                </a:lnTo>
                <a:close/>
                <a:moveTo>
                  <a:pt x="365" y="324"/>
                </a:moveTo>
                <a:cubicBezTo>
                  <a:pt x="45" y="324"/>
                  <a:pt x="45" y="324"/>
                  <a:pt x="45" y="324"/>
                </a:cubicBezTo>
                <a:cubicBezTo>
                  <a:pt x="45" y="331"/>
                  <a:pt x="45" y="331"/>
                  <a:pt x="45" y="331"/>
                </a:cubicBezTo>
                <a:cubicBezTo>
                  <a:pt x="365" y="331"/>
                  <a:pt x="365" y="331"/>
                  <a:pt x="365" y="331"/>
                </a:cubicBezTo>
                <a:lnTo>
                  <a:pt x="365" y="324"/>
                </a:lnTo>
                <a:close/>
                <a:moveTo>
                  <a:pt x="99" y="292"/>
                </a:moveTo>
                <a:cubicBezTo>
                  <a:pt x="99" y="179"/>
                  <a:pt x="99" y="179"/>
                  <a:pt x="99" y="179"/>
                </a:cubicBezTo>
                <a:cubicBezTo>
                  <a:pt x="68" y="179"/>
                  <a:pt x="68" y="179"/>
                  <a:pt x="68" y="179"/>
                </a:cubicBezTo>
                <a:cubicBezTo>
                  <a:pt x="68" y="292"/>
                  <a:pt x="68" y="292"/>
                  <a:pt x="68" y="292"/>
                </a:cubicBezTo>
                <a:lnTo>
                  <a:pt x="99" y="292"/>
                </a:lnTo>
                <a:close/>
                <a:moveTo>
                  <a:pt x="231" y="179"/>
                </a:moveTo>
                <a:cubicBezTo>
                  <a:pt x="204" y="179"/>
                  <a:pt x="204" y="179"/>
                  <a:pt x="204" y="179"/>
                </a:cubicBezTo>
                <a:cubicBezTo>
                  <a:pt x="204" y="230"/>
                  <a:pt x="204" y="230"/>
                  <a:pt x="204" y="230"/>
                </a:cubicBezTo>
                <a:cubicBezTo>
                  <a:pt x="204" y="237"/>
                  <a:pt x="204" y="246"/>
                  <a:pt x="205" y="257"/>
                </a:cubicBezTo>
                <a:cubicBezTo>
                  <a:pt x="205" y="257"/>
                  <a:pt x="205" y="257"/>
                  <a:pt x="205" y="257"/>
                </a:cubicBezTo>
                <a:cubicBezTo>
                  <a:pt x="163" y="179"/>
                  <a:pt x="163" y="179"/>
                  <a:pt x="163" y="179"/>
                </a:cubicBezTo>
                <a:cubicBezTo>
                  <a:pt x="123" y="179"/>
                  <a:pt x="123" y="179"/>
                  <a:pt x="123" y="179"/>
                </a:cubicBezTo>
                <a:cubicBezTo>
                  <a:pt x="123" y="292"/>
                  <a:pt x="123" y="292"/>
                  <a:pt x="123" y="292"/>
                </a:cubicBezTo>
                <a:cubicBezTo>
                  <a:pt x="150" y="292"/>
                  <a:pt x="150" y="292"/>
                  <a:pt x="150" y="292"/>
                </a:cubicBezTo>
                <a:cubicBezTo>
                  <a:pt x="150" y="241"/>
                  <a:pt x="150" y="241"/>
                  <a:pt x="150" y="241"/>
                </a:cubicBezTo>
                <a:cubicBezTo>
                  <a:pt x="150" y="234"/>
                  <a:pt x="150" y="225"/>
                  <a:pt x="149" y="212"/>
                </a:cubicBezTo>
                <a:cubicBezTo>
                  <a:pt x="150" y="212"/>
                  <a:pt x="150" y="212"/>
                  <a:pt x="150" y="212"/>
                </a:cubicBezTo>
                <a:cubicBezTo>
                  <a:pt x="191" y="292"/>
                  <a:pt x="191" y="292"/>
                  <a:pt x="191" y="292"/>
                </a:cubicBezTo>
                <a:cubicBezTo>
                  <a:pt x="231" y="292"/>
                  <a:pt x="231" y="292"/>
                  <a:pt x="231" y="292"/>
                </a:cubicBezTo>
                <a:lnTo>
                  <a:pt x="231" y="179"/>
                </a:lnTo>
                <a:close/>
                <a:moveTo>
                  <a:pt x="304" y="236"/>
                </a:moveTo>
                <a:cubicBezTo>
                  <a:pt x="303" y="240"/>
                  <a:pt x="302" y="244"/>
                  <a:pt x="301" y="249"/>
                </a:cubicBezTo>
                <a:cubicBezTo>
                  <a:pt x="300" y="255"/>
                  <a:pt x="299" y="259"/>
                  <a:pt x="299" y="263"/>
                </a:cubicBezTo>
                <a:cubicBezTo>
                  <a:pt x="299" y="258"/>
                  <a:pt x="297" y="249"/>
                  <a:pt x="294" y="236"/>
                </a:cubicBezTo>
                <a:cubicBezTo>
                  <a:pt x="278" y="179"/>
                  <a:pt x="278" y="179"/>
                  <a:pt x="278" y="179"/>
                </a:cubicBezTo>
                <a:cubicBezTo>
                  <a:pt x="244" y="179"/>
                  <a:pt x="244" y="179"/>
                  <a:pt x="244" y="179"/>
                </a:cubicBezTo>
                <a:cubicBezTo>
                  <a:pt x="281" y="292"/>
                  <a:pt x="281" y="292"/>
                  <a:pt x="281" y="292"/>
                </a:cubicBezTo>
                <a:cubicBezTo>
                  <a:pt x="317" y="292"/>
                  <a:pt x="317" y="292"/>
                  <a:pt x="317" y="292"/>
                </a:cubicBezTo>
                <a:cubicBezTo>
                  <a:pt x="354" y="179"/>
                  <a:pt x="354" y="179"/>
                  <a:pt x="354" y="179"/>
                </a:cubicBezTo>
                <a:cubicBezTo>
                  <a:pt x="320" y="179"/>
                  <a:pt x="320" y="179"/>
                  <a:pt x="320" y="179"/>
                </a:cubicBezTo>
                <a:lnTo>
                  <a:pt x="304" y="236"/>
                </a:lnTo>
                <a:close/>
                <a:moveTo>
                  <a:pt x="365" y="481"/>
                </a:moveTo>
                <a:cubicBezTo>
                  <a:pt x="365" y="378"/>
                  <a:pt x="365" y="378"/>
                  <a:pt x="365" y="378"/>
                </a:cubicBezTo>
                <a:cubicBezTo>
                  <a:pt x="365" y="371"/>
                  <a:pt x="359" y="365"/>
                  <a:pt x="352" y="365"/>
                </a:cubicBezTo>
                <a:cubicBezTo>
                  <a:pt x="57" y="365"/>
                  <a:pt x="57" y="365"/>
                  <a:pt x="57" y="365"/>
                </a:cubicBezTo>
                <a:cubicBezTo>
                  <a:pt x="50" y="365"/>
                  <a:pt x="45" y="371"/>
                  <a:pt x="45" y="378"/>
                </a:cubicBezTo>
                <a:cubicBezTo>
                  <a:pt x="45" y="481"/>
                  <a:pt x="45" y="481"/>
                  <a:pt x="45" y="481"/>
                </a:cubicBezTo>
                <a:cubicBezTo>
                  <a:pt x="45" y="488"/>
                  <a:pt x="50" y="493"/>
                  <a:pt x="57" y="493"/>
                </a:cubicBezTo>
                <a:cubicBezTo>
                  <a:pt x="352" y="493"/>
                  <a:pt x="352" y="493"/>
                  <a:pt x="352" y="493"/>
                </a:cubicBezTo>
                <a:cubicBezTo>
                  <a:pt x="359" y="493"/>
                  <a:pt x="365" y="488"/>
                  <a:pt x="365" y="481"/>
                </a:cubicBezTo>
                <a:close/>
                <a:moveTo>
                  <a:pt x="178" y="429"/>
                </a:moveTo>
                <a:cubicBezTo>
                  <a:pt x="178" y="440"/>
                  <a:pt x="174" y="450"/>
                  <a:pt x="168" y="456"/>
                </a:cubicBezTo>
                <a:cubicBezTo>
                  <a:pt x="161" y="462"/>
                  <a:pt x="151" y="465"/>
                  <a:pt x="138" y="465"/>
                </a:cubicBezTo>
                <a:cubicBezTo>
                  <a:pt x="118" y="465"/>
                  <a:pt x="118" y="465"/>
                  <a:pt x="118" y="465"/>
                </a:cubicBezTo>
                <a:cubicBezTo>
                  <a:pt x="118" y="393"/>
                  <a:pt x="118" y="393"/>
                  <a:pt x="118" y="393"/>
                </a:cubicBezTo>
                <a:cubicBezTo>
                  <a:pt x="141" y="393"/>
                  <a:pt x="141" y="393"/>
                  <a:pt x="141" y="393"/>
                </a:cubicBezTo>
                <a:cubicBezTo>
                  <a:pt x="152" y="393"/>
                  <a:pt x="162" y="396"/>
                  <a:pt x="168" y="403"/>
                </a:cubicBezTo>
                <a:cubicBezTo>
                  <a:pt x="175" y="409"/>
                  <a:pt x="178" y="417"/>
                  <a:pt x="178" y="429"/>
                </a:cubicBezTo>
                <a:close/>
                <a:moveTo>
                  <a:pt x="162" y="429"/>
                </a:moveTo>
                <a:cubicBezTo>
                  <a:pt x="162" y="414"/>
                  <a:pt x="155" y="406"/>
                  <a:pt x="141" y="406"/>
                </a:cubicBezTo>
                <a:cubicBezTo>
                  <a:pt x="133" y="406"/>
                  <a:pt x="133" y="406"/>
                  <a:pt x="133" y="406"/>
                </a:cubicBezTo>
                <a:cubicBezTo>
                  <a:pt x="133" y="453"/>
                  <a:pt x="133" y="453"/>
                  <a:pt x="133" y="453"/>
                </a:cubicBezTo>
                <a:cubicBezTo>
                  <a:pt x="140" y="453"/>
                  <a:pt x="140" y="453"/>
                  <a:pt x="140" y="453"/>
                </a:cubicBezTo>
                <a:cubicBezTo>
                  <a:pt x="155" y="453"/>
                  <a:pt x="162" y="445"/>
                  <a:pt x="162" y="429"/>
                </a:cubicBezTo>
                <a:close/>
                <a:moveTo>
                  <a:pt x="198" y="465"/>
                </a:moveTo>
                <a:cubicBezTo>
                  <a:pt x="198" y="393"/>
                  <a:pt x="198" y="393"/>
                  <a:pt x="198" y="393"/>
                </a:cubicBezTo>
                <a:cubicBezTo>
                  <a:pt x="213" y="393"/>
                  <a:pt x="213" y="393"/>
                  <a:pt x="213" y="393"/>
                </a:cubicBezTo>
                <a:cubicBezTo>
                  <a:pt x="213" y="465"/>
                  <a:pt x="213" y="465"/>
                  <a:pt x="213" y="465"/>
                </a:cubicBezTo>
                <a:lnTo>
                  <a:pt x="198" y="465"/>
                </a:lnTo>
                <a:close/>
                <a:moveTo>
                  <a:pt x="263" y="425"/>
                </a:moveTo>
                <a:cubicBezTo>
                  <a:pt x="292" y="425"/>
                  <a:pt x="292" y="425"/>
                  <a:pt x="292" y="425"/>
                </a:cubicBezTo>
                <a:cubicBezTo>
                  <a:pt x="292" y="462"/>
                  <a:pt x="292" y="462"/>
                  <a:pt x="292" y="462"/>
                </a:cubicBezTo>
                <a:cubicBezTo>
                  <a:pt x="287" y="464"/>
                  <a:pt x="283" y="465"/>
                  <a:pt x="279" y="465"/>
                </a:cubicBezTo>
                <a:cubicBezTo>
                  <a:pt x="275" y="466"/>
                  <a:pt x="270" y="466"/>
                  <a:pt x="266" y="466"/>
                </a:cubicBezTo>
                <a:cubicBezTo>
                  <a:pt x="255" y="466"/>
                  <a:pt x="247" y="463"/>
                  <a:pt x="241" y="457"/>
                </a:cubicBezTo>
                <a:cubicBezTo>
                  <a:pt x="235" y="450"/>
                  <a:pt x="233" y="441"/>
                  <a:pt x="233" y="429"/>
                </a:cubicBezTo>
                <a:cubicBezTo>
                  <a:pt x="233" y="418"/>
                  <a:pt x="236" y="409"/>
                  <a:pt x="243" y="402"/>
                </a:cubicBezTo>
                <a:cubicBezTo>
                  <a:pt x="249" y="396"/>
                  <a:pt x="258" y="392"/>
                  <a:pt x="270" y="392"/>
                </a:cubicBezTo>
                <a:cubicBezTo>
                  <a:pt x="278" y="392"/>
                  <a:pt x="285" y="394"/>
                  <a:pt x="292" y="397"/>
                </a:cubicBezTo>
                <a:cubicBezTo>
                  <a:pt x="287" y="409"/>
                  <a:pt x="287" y="409"/>
                  <a:pt x="287" y="409"/>
                </a:cubicBezTo>
                <a:cubicBezTo>
                  <a:pt x="281" y="406"/>
                  <a:pt x="276" y="405"/>
                  <a:pt x="270" y="405"/>
                </a:cubicBezTo>
                <a:cubicBezTo>
                  <a:pt x="264" y="405"/>
                  <a:pt x="258" y="407"/>
                  <a:pt x="254" y="412"/>
                </a:cubicBezTo>
                <a:cubicBezTo>
                  <a:pt x="250" y="416"/>
                  <a:pt x="248" y="422"/>
                  <a:pt x="248" y="430"/>
                </a:cubicBezTo>
                <a:cubicBezTo>
                  <a:pt x="248" y="437"/>
                  <a:pt x="250" y="443"/>
                  <a:pt x="253" y="447"/>
                </a:cubicBezTo>
                <a:cubicBezTo>
                  <a:pt x="256" y="452"/>
                  <a:pt x="261" y="454"/>
                  <a:pt x="267" y="454"/>
                </a:cubicBezTo>
                <a:cubicBezTo>
                  <a:pt x="270" y="454"/>
                  <a:pt x="274" y="453"/>
                  <a:pt x="277" y="453"/>
                </a:cubicBezTo>
                <a:cubicBezTo>
                  <a:pt x="277" y="438"/>
                  <a:pt x="277" y="438"/>
                  <a:pt x="277" y="438"/>
                </a:cubicBezTo>
                <a:cubicBezTo>
                  <a:pt x="263" y="438"/>
                  <a:pt x="263" y="438"/>
                  <a:pt x="263" y="438"/>
                </a:cubicBezTo>
                <a:lnTo>
                  <a:pt x="263" y="4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schemeClr val="tx1">
                  <a:lumMod val="85000"/>
                  <a:lumOff val="15000"/>
                </a:schemeClr>
              </a:solidFill>
            </a:endParaRPr>
          </a:p>
        </p:txBody>
      </p:sp>
      <p:sp>
        <p:nvSpPr>
          <p:cNvPr id="13" name="正方形/長方形 12">
            <a:extLst>
              <a:ext uri="{FF2B5EF4-FFF2-40B4-BE49-F238E27FC236}">
                <a16:creationId xmlns:a16="http://schemas.microsoft.com/office/drawing/2014/main" id="{4CDAA650-CF8C-7E07-93EA-6472A0DC8229}"/>
              </a:ext>
            </a:extLst>
          </p:cNvPr>
          <p:cNvSpPr/>
          <p:nvPr/>
        </p:nvSpPr>
        <p:spPr>
          <a:xfrm>
            <a:off x="5910405" y="3610800"/>
            <a:ext cx="2803085" cy="348755"/>
          </a:xfrm>
          <a:prstGeom prst="rect">
            <a:avLst/>
          </a:prstGeom>
          <a:solidFill>
            <a:srgbClr val="00ABC5"/>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　取引先マスタ</a:t>
            </a: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API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7" name="正方形/長方形 26">
            <a:extLst>
              <a:ext uri="{FF2B5EF4-FFF2-40B4-BE49-F238E27FC236}">
                <a16:creationId xmlns:a16="http://schemas.microsoft.com/office/drawing/2014/main" id="{3E42002B-F559-1F03-7EF8-386C34EA136E}"/>
              </a:ext>
            </a:extLst>
          </p:cNvPr>
          <p:cNvSpPr/>
          <p:nvPr/>
        </p:nvSpPr>
        <p:spPr>
          <a:xfrm>
            <a:off x="5905448" y="4422811"/>
            <a:ext cx="2803085" cy="348755"/>
          </a:xfrm>
          <a:prstGeom prst="rect">
            <a:avLst/>
          </a:prstGeom>
          <a:solidFill>
            <a:srgbClr val="00ABC5"/>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　銀行口座</a:t>
            </a: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API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9" name="Freeform 15">
            <a:extLst>
              <a:ext uri="{FF2B5EF4-FFF2-40B4-BE49-F238E27FC236}">
                <a16:creationId xmlns:a16="http://schemas.microsoft.com/office/drawing/2014/main" id="{62FC90C0-305F-DCEF-6C98-9BD430ACD08B}"/>
              </a:ext>
            </a:extLst>
          </p:cNvPr>
          <p:cNvSpPr>
            <a:spLocks noEditPoints="1"/>
          </p:cNvSpPr>
          <p:nvPr/>
        </p:nvSpPr>
        <p:spPr bwMode="auto">
          <a:xfrm>
            <a:off x="6128286" y="3667451"/>
            <a:ext cx="252000" cy="252000"/>
          </a:xfrm>
          <a:custGeom>
            <a:avLst/>
            <a:gdLst>
              <a:gd name="T0" fmla="*/ 800 w 907"/>
              <a:gd name="T1" fmla="*/ 589 h 907"/>
              <a:gd name="T2" fmla="*/ 821 w 907"/>
              <a:gd name="T3" fmla="*/ 724 h 907"/>
              <a:gd name="T4" fmla="*/ 706 w 907"/>
              <a:gd name="T5" fmla="*/ 690 h 907"/>
              <a:gd name="T6" fmla="*/ 686 w 907"/>
              <a:gd name="T7" fmla="*/ 744 h 907"/>
              <a:gd name="T8" fmla="*/ 637 w 907"/>
              <a:gd name="T9" fmla="*/ 872 h 907"/>
              <a:gd name="T10" fmla="*/ 557 w 907"/>
              <a:gd name="T11" fmla="*/ 784 h 907"/>
              <a:gd name="T12" fmla="*/ 510 w 907"/>
              <a:gd name="T13" fmla="*/ 821 h 907"/>
              <a:gd name="T14" fmla="*/ 403 w 907"/>
              <a:gd name="T15" fmla="*/ 907 h 907"/>
              <a:gd name="T16" fmla="*/ 376 w 907"/>
              <a:gd name="T17" fmla="*/ 791 h 907"/>
              <a:gd name="T18" fmla="*/ 318 w 907"/>
              <a:gd name="T19" fmla="*/ 800 h 907"/>
              <a:gd name="T20" fmla="*/ 183 w 907"/>
              <a:gd name="T21" fmla="*/ 821 h 907"/>
              <a:gd name="T22" fmla="*/ 217 w 907"/>
              <a:gd name="T23" fmla="*/ 706 h 907"/>
              <a:gd name="T24" fmla="*/ 164 w 907"/>
              <a:gd name="T25" fmla="*/ 686 h 907"/>
              <a:gd name="T26" fmla="*/ 36 w 907"/>
              <a:gd name="T27" fmla="*/ 637 h 907"/>
              <a:gd name="T28" fmla="*/ 123 w 907"/>
              <a:gd name="T29" fmla="*/ 557 h 907"/>
              <a:gd name="T30" fmla="*/ 86 w 907"/>
              <a:gd name="T31" fmla="*/ 510 h 907"/>
              <a:gd name="T32" fmla="*/ 0 w 907"/>
              <a:gd name="T33" fmla="*/ 403 h 907"/>
              <a:gd name="T34" fmla="*/ 117 w 907"/>
              <a:gd name="T35" fmla="*/ 376 h 907"/>
              <a:gd name="T36" fmla="*/ 107 w 907"/>
              <a:gd name="T37" fmla="*/ 319 h 907"/>
              <a:gd name="T38" fmla="*/ 86 w 907"/>
              <a:gd name="T39" fmla="*/ 183 h 907"/>
              <a:gd name="T40" fmla="*/ 201 w 907"/>
              <a:gd name="T41" fmla="*/ 217 h 907"/>
              <a:gd name="T42" fmla="*/ 221 w 907"/>
              <a:gd name="T43" fmla="*/ 164 h 907"/>
              <a:gd name="T44" fmla="*/ 270 w 907"/>
              <a:gd name="T45" fmla="*/ 36 h 907"/>
              <a:gd name="T46" fmla="*/ 350 w 907"/>
              <a:gd name="T47" fmla="*/ 123 h 907"/>
              <a:gd name="T48" fmla="*/ 398 w 907"/>
              <a:gd name="T49" fmla="*/ 86 h 907"/>
              <a:gd name="T50" fmla="*/ 504 w 907"/>
              <a:gd name="T51" fmla="*/ 0 h 907"/>
              <a:gd name="T52" fmla="*/ 531 w 907"/>
              <a:gd name="T53" fmla="*/ 117 h 907"/>
              <a:gd name="T54" fmla="*/ 589 w 907"/>
              <a:gd name="T55" fmla="*/ 108 h 907"/>
              <a:gd name="T56" fmla="*/ 724 w 907"/>
              <a:gd name="T57" fmla="*/ 86 h 907"/>
              <a:gd name="T58" fmla="*/ 690 w 907"/>
              <a:gd name="T59" fmla="*/ 201 h 907"/>
              <a:gd name="T60" fmla="*/ 744 w 907"/>
              <a:gd name="T61" fmla="*/ 221 h 907"/>
              <a:gd name="T62" fmla="*/ 871 w 907"/>
              <a:gd name="T63" fmla="*/ 270 h 907"/>
              <a:gd name="T64" fmla="*/ 784 w 907"/>
              <a:gd name="T65" fmla="*/ 350 h 907"/>
              <a:gd name="T66" fmla="*/ 821 w 907"/>
              <a:gd name="T67" fmla="*/ 398 h 907"/>
              <a:gd name="T68" fmla="*/ 907 w 907"/>
              <a:gd name="T69" fmla="*/ 504 h 907"/>
              <a:gd name="T70" fmla="*/ 791 w 907"/>
              <a:gd name="T71" fmla="*/ 531 h 907"/>
              <a:gd name="T72" fmla="*/ 454 w 907"/>
              <a:gd name="T73" fmla="*/ 226 h 907"/>
              <a:gd name="T74" fmla="*/ 454 w 907"/>
              <a:gd name="T75" fmla="*/ 682 h 907"/>
              <a:gd name="T76" fmla="*/ 454 w 907"/>
              <a:gd name="T77" fmla="*/ 226 h 907"/>
              <a:gd name="T78" fmla="*/ 428 w 907"/>
              <a:gd name="T79" fmla="*/ 406 h 907"/>
              <a:gd name="T80" fmla="*/ 391 w 907"/>
              <a:gd name="T81" fmla="*/ 359 h 907"/>
              <a:gd name="T82" fmla="*/ 320 w 907"/>
              <a:gd name="T83" fmla="*/ 399 h 907"/>
              <a:gd name="T84" fmla="*/ 331 w 907"/>
              <a:gd name="T85" fmla="*/ 507 h 907"/>
              <a:gd name="T86" fmla="*/ 435 w 907"/>
              <a:gd name="T87" fmla="*/ 520 h 907"/>
              <a:gd name="T88" fmla="*/ 414 w 907"/>
              <a:gd name="T89" fmla="*/ 490 h 907"/>
              <a:gd name="T90" fmla="*/ 357 w 907"/>
              <a:gd name="T91" fmla="*/ 445 h 907"/>
              <a:gd name="T92" fmla="*/ 390 w 907"/>
              <a:gd name="T93" fmla="*/ 396 h 907"/>
              <a:gd name="T94" fmla="*/ 568 w 907"/>
              <a:gd name="T95" fmla="*/ 449 h 907"/>
              <a:gd name="T96" fmla="*/ 510 w 907"/>
              <a:gd name="T97" fmla="*/ 414 h 907"/>
              <a:gd name="T98" fmla="*/ 509 w 907"/>
              <a:gd name="T99" fmla="*/ 398 h 907"/>
              <a:gd name="T100" fmla="*/ 562 w 907"/>
              <a:gd name="T101" fmla="*/ 405 h 907"/>
              <a:gd name="T102" fmla="*/ 523 w 907"/>
              <a:gd name="T103" fmla="*/ 359 h 907"/>
              <a:gd name="T104" fmla="*/ 461 w 907"/>
              <a:gd name="T105" fmla="*/ 408 h 907"/>
              <a:gd name="T106" fmla="*/ 477 w 907"/>
              <a:gd name="T107" fmla="*/ 445 h 907"/>
              <a:gd name="T108" fmla="*/ 523 w 907"/>
              <a:gd name="T109" fmla="*/ 469 h 907"/>
              <a:gd name="T110" fmla="*/ 531 w 907"/>
              <a:gd name="T111" fmla="*/ 481 h 907"/>
              <a:gd name="T112" fmla="*/ 512 w 907"/>
              <a:gd name="T113" fmla="*/ 493 h 907"/>
              <a:gd name="T114" fmla="*/ 460 w 907"/>
              <a:gd name="T115" fmla="*/ 479 h 907"/>
              <a:gd name="T116" fmla="*/ 483 w 907"/>
              <a:gd name="T117" fmla="*/ 527 h 907"/>
              <a:gd name="T118" fmla="*/ 546 w 907"/>
              <a:gd name="T119" fmla="*/ 523 h 907"/>
              <a:gd name="T120" fmla="*/ 576 w 907"/>
              <a:gd name="T121" fmla="*/ 47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907">
                <a:moveTo>
                  <a:pt x="784" y="557"/>
                </a:moveTo>
                <a:cubicBezTo>
                  <a:pt x="782" y="569"/>
                  <a:pt x="787" y="580"/>
                  <a:pt x="800" y="589"/>
                </a:cubicBezTo>
                <a:cubicBezTo>
                  <a:pt x="871" y="637"/>
                  <a:pt x="871" y="637"/>
                  <a:pt x="871" y="637"/>
                </a:cubicBezTo>
                <a:cubicBezTo>
                  <a:pt x="821" y="724"/>
                  <a:pt x="821" y="724"/>
                  <a:pt x="821" y="724"/>
                </a:cubicBezTo>
                <a:cubicBezTo>
                  <a:pt x="744" y="686"/>
                  <a:pt x="744" y="686"/>
                  <a:pt x="744" y="686"/>
                </a:cubicBezTo>
                <a:cubicBezTo>
                  <a:pt x="729" y="678"/>
                  <a:pt x="715" y="680"/>
                  <a:pt x="706" y="690"/>
                </a:cubicBezTo>
                <a:cubicBezTo>
                  <a:pt x="701" y="695"/>
                  <a:pt x="695" y="701"/>
                  <a:pt x="690" y="706"/>
                </a:cubicBezTo>
                <a:cubicBezTo>
                  <a:pt x="680" y="715"/>
                  <a:pt x="678" y="729"/>
                  <a:pt x="686" y="744"/>
                </a:cubicBezTo>
                <a:cubicBezTo>
                  <a:pt x="724" y="821"/>
                  <a:pt x="724" y="821"/>
                  <a:pt x="724" y="821"/>
                </a:cubicBezTo>
                <a:cubicBezTo>
                  <a:pt x="637" y="872"/>
                  <a:pt x="637" y="872"/>
                  <a:pt x="637" y="872"/>
                </a:cubicBezTo>
                <a:cubicBezTo>
                  <a:pt x="589" y="800"/>
                  <a:pt x="589" y="800"/>
                  <a:pt x="589" y="800"/>
                </a:cubicBezTo>
                <a:cubicBezTo>
                  <a:pt x="580" y="787"/>
                  <a:pt x="569" y="782"/>
                  <a:pt x="557" y="784"/>
                </a:cubicBezTo>
                <a:cubicBezTo>
                  <a:pt x="549" y="786"/>
                  <a:pt x="540" y="789"/>
                  <a:pt x="531" y="791"/>
                </a:cubicBezTo>
                <a:cubicBezTo>
                  <a:pt x="518" y="794"/>
                  <a:pt x="510" y="805"/>
                  <a:pt x="510" y="821"/>
                </a:cubicBezTo>
                <a:cubicBezTo>
                  <a:pt x="504" y="907"/>
                  <a:pt x="504" y="907"/>
                  <a:pt x="504" y="907"/>
                </a:cubicBezTo>
                <a:cubicBezTo>
                  <a:pt x="403" y="907"/>
                  <a:pt x="403" y="907"/>
                  <a:pt x="403" y="907"/>
                </a:cubicBezTo>
                <a:cubicBezTo>
                  <a:pt x="398" y="821"/>
                  <a:pt x="398" y="821"/>
                  <a:pt x="398" y="821"/>
                </a:cubicBezTo>
                <a:cubicBezTo>
                  <a:pt x="397" y="805"/>
                  <a:pt x="389" y="794"/>
                  <a:pt x="376" y="791"/>
                </a:cubicBezTo>
                <a:cubicBezTo>
                  <a:pt x="367" y="789"/>
                  <a:pt x="359" y="786"/>
                  <a:pt x="350" y="784"/>
                </a:cubicBezTo>
                <a:cubicBezTo>
                  <a:pt x="338" y="782"/>
                  <a:pt x="327" y="787"/>
                  <a:pt x="318" y="800"/>
                </a:cubicBezTo>
                <a:cubicBezTo>
                  <a:pt x="270" y="872"/>
                  <a:pt x="270" y="872"/>
                  <a:pt x="270" y="872"/>
                </a:cubicBezTo>
                <a:cubicBezTo>
                  <a:pt x="183" y="821"/>
                  <a:pt x="183" y="821"/>
                  <a:pt x="183" y="821"/>
                </a:cubicBezTo>
                <a:cubicBezTo>
                  <a:pt x="221" y="744"/>
                  <a:pt x="221" y="744"/>
                  <a:pt x="221" y="744"/>
                </a:cubicBezTo>
                <a:cubicBezTo>
                  <a:pt x="229" y="729"/>
                  <a:pt x="227" y="715"/>
                  <a:pt x="217" y="706"/>
                </a:cubicBezTo>
                <a:cubicBezTo>
                  <a:pt x="212" y="701"/>
                  <a:pt x="206" y="695"/>
                  <a:pt x="201" y="690"/>
                </a:cubicBezTo>
                <a:cubicBezTo>
                  <a:pt x="192" y="680"/>
                  <a:pt x="178" y="678"/>
                  <a:pt x="164" y="686"/>
                </a:cubicBezTo>
                <a:cubicBezTo>
                  <a:pt x="86" y="724"/>
                  <a:pt x="86" y="724"/>
                  <a:pt x="86" y="724"/>
                </a:cubicBezTo>
                <a:cubicBezTo>
                  <a:pt x="36" y="637"/>
                  <a:pt x="36" y="637"/>
                  <a:pt x="36" y="637"/>
                </a:cubicBezTo>
                <a:cubicBezTo>
                  <a:pt x="107" y="589"/>
                  <a:pt x="107" y="589"/>
                  <a:pt x="107" y="589"/>
                </a:cubicBezTo>
                <a:cubicBezTo>
                  <a:pt x="121" y="580"/>
                  <a:pt x="125" y="569"/>
                  <a:pt x="123" y="557"/>
                </a:cubicBezTo>
                <a:cubicBezTo>
                  <a:pt x="121" y="549"/>
                  <a:pt x="119" y="540"/>
                  <a:pt x="117" y="531"/>
                </a:cubicBezTo>
                <a:cubicBezTo>
                  <a:pt x="113" y="519"/>
                  <a:pt x="103" y="510"/>
                  <a:pt x="86" y="510"/>
                </a:cubicBezTo>
                <a:cubicBezTo>
                  <a:pt x="0" y="504"/>
                  <a:pt x="0" y="504"/>
                  <a:pt x="0" y="504"/>
                </a:cubicBezTo>
                <a:cubicBezTo>
                  <a:pt x="0" y="403"/>
                  <a:pt x="0" y="403"/>
                  <a:pt x="0" y="403"/>
                </a:cubicBezTo>
                <a:cubicBezTo>
                  <a:pt x="86" y="398"/>
                  <a:pt x="86" y="398"/>
                  <a:pt x="86" y="398"/>
                </a:cubicBezTo>
                <a:cubicBezTo>
                  <a:pt x="103" y="397"/>
                  <a:pt x="113" y="389"/>
                  <a:pt x="117" y="376"/>
                </a:cubicBezTo>
                <a:cubicBezTo>
                  <a:pt x="119" y="367"/>
                  <a:pt x="121" y="359"/>
                  <a:pt x="123" y="350"/>
                </a:cubicBezTo>
                <a:cubicBezTo>
                  <a:pt x="125" y="338"/>
                  <a:pt x="121" y="327"/>
                  <a:pt x="107" y="319"/>
                </a:cubicBezTo>
                <a:cubicBezTo>
                  <a:pt x="36" y="270"/>
                  <a:pt x="36" y="270"/>
                  <a:pt x="36" y="270"/>
                </a:cubicBezTo>
                <a:cubicBezTo>
                  <a:pt x="86" y="183"/>
                  <a:pt x="86" y="183"/>
                  <a:pt x="86" y="183"/>
                </a:cubicBezTo>
                <a:cubicBezTo>
                  <a:pt x="164" y="221"/>
                  <a:pt x="164" y="221"/>
                  <a:pt x="164" y="221"/>
                </a:cubicBezTo>
                <a:cubicBezTo>
                  <a:pt x="178" y="229"/>
                  <a:pt x="192" y="227"/>
                  <a:pt x="201" y="217"/>
                </a:cubicBezTo>
                <a:cubicBezTo>
                  <a:pt x="206" y="212"/>
                  <a:pt x="212" y="206"/>
                  <a:pt x="217" y="201"/>
                </a:cubicBezTo>
                <a:cubicBezTo>
                  <a:pt x="227" y="192"/>
                  <a:pt x="229" y="178"/>
                  <a:pt x="221" y="164"/>
                </a:cubicBezTo>
                <a:cubicBezTo>
                  <a:pt x="183" y="86"/>
                  <a:pt x="183" y="86"/>
                  <a:pt x="183" y="86"/>
                </a:cubicBezTo>
                <a:cubicBezTo>
                  <a:pt x="270" y="36"/>
                  <a:pt x="270" y="36"/>
                  <a:pt x="270" y="36"/>
                </a:cubicBezTo>
                <a:cubicBezTo>
                  <a:pt x="318" y="108"/>
                  <a:pt x="318" y="108"/>
                  <a:pt x="318" y="108"/>
                </a:cubicBezTo>
                <a:cubicBezTo>
                  <a:pt x="327" y="121"/>
                  <a:pt x="338" y="125"/>
                  <a:pt x="350" y="123"/>
                </a:cubicBezTo>
                <a:cubicBezTo>
                  <a:pt x="359" y="121"/>
                  <a:pt x="367" y="119"/>
                  <a:pt x="376" y="117"/>
                </a:cubicBezTo>
                <a:cubicBezTo>
                  <a:pt x="389" y="113"/>
                  <a:pt x="397" y="103"/>
                  <a:pt x="398" y="86"/>
                </a:cubicBezTo>
                <a:cubicBezTo>
                  <a:pt x="403" y="0"/>
                  <a:pt x="403" y="0"/>
                  <a:pt x="403" y="0"/>
                </a:cubicBezTo>
                <a:cubicBezTo>
                  <a:pt x="504" y="0"/>
                  <a:pt x="504" y="0"/>
                  <a:pt x="504" y="0"/>
                </a:cubicBezTo>
                <a:cubicBezTo>
                  <a:pt x="510" y="86"/>
                  <a:pt x="510" y="86"/>
                  <a:pt x="510" y="86"/>
                </a:cubicBezTo>
                <a:cubicBezTo>
                  <a:pt x="510" y="103"/>
                  <a:pt x="518" y="113"/>
                  <a:pt x="531" y="117"/>
                </a:cubicBezTo>
                <a:cubicBezTo>
                  <a:pt x="540" y="119"/>
                  <a:pt x="549" y="121"/>
                  <a:pt x="557" y="123"/>
                </a:cubicBezTo>
                <a:cubicBezTo>
                  <a:pt x="569" y="125"/>
                  <a:pt x="580" y="121"/>
                  <a:pt x="589" y="108"/>
                </a:cubicBezTo>
                <a:cubicBezTo>
                  <a:pt x="637" y="36"/>
                  <a:pt x="637" y="36"/>
                  <a:pt x="637" y="36"/>
                </a:cubicBezTo>
                <a:cubicBezTo>
                  <a:pt x="724" y="86"/>
                  <a:pt x="724" y="86"/>
                  <a:pt x="724" y="86"/>
                </a:cubicBezTo>
                <a:cubicBezTo>
                  <a:pt x="686" y="164"/>
                  <a:pt x="686" y="164"/>
                  <a:pt x="686" y="164"/>
                </a:cubicBezTo>
                <a:cubicBezTo>
                  <a:pt x="678" y="178"/>
                  <a:pt x="680" y="192"/>
                  <a:pt x="690" y="201"/>
                </a:cubicBezTo>
                <a:cubicBezTo>
                  <a:pt x="695" y="206"/>
                  <a:pt x="701" y="212"/>
                  <a:pt x="706" y="217"/>
                </a:cubicBezTo>
                <a:cubicBezTo>
                  <a:pt x="715" y="227"/>
                  <a:pt x="729" y="229"/>
                  <a:pt x="744" y="221"/>
                </a:cubicBezTo>
                <a:cubicBezTo>
                  <a:pt x="821" y="183"/>
                  <a:pt x="821" y="183"/>
                  <a:pt x="821" y="183"/>
                </a:cubicBezTo>
                <a:cubicBezTo>
                  <a:pt x="871" y="270"/>
                  <a:pt x="871" y="270"/>
                  <a:pt x="871" y="270"/>
                </a:cubicBezTo>
                <a:cubicBezTo>
                  <a:pt x="800" y="319"/>
                  <a:pt x="800" y="319"/>
                  <a:pt x="800" y="319"/>
                </a:cubicBezTo>
                <a:cubicBezTo>
                  <a:pt x="787" y="327"/>
                  <a:pt x="782" y="338"/>
                  <a:pt x="784" y="350"/>
                </a:cubicBezTo>
                <a:cubicBezTo>
                  <a:pt x="786" y="359"/>
                  <a:pt x="789" y="367"/>
                  <a:pt x="791" y="376"/>
                </a:cubicBezTo>
                <a:cubicBezTo>
                  <a:pt x="794" y="389"/>
                  <a:pt x="805" y="397"/>
                  <a:pt x="821" y="398"/>
                </a:cubicBezTo>
                <a:cubicBezTo>
                  <a:pt x="907" y="403"/>
                  <a:pt x="907" y="403"/>
                  <a:pt x="907" y="403"/>
                </a:cubicBezTo>
                <a:cubicBezTo>
                  <a:pt x="907" y="504"/>
                  <a:pt x="907" y="504"/>
                  <a:pt x="907" y="504"/>
                </a:cubicBezTo>
                <a:cubicBezTo>
                  <a:pt x="821" y="510"/>
                  <a:pt x="821" y="510"/>
                  <a:pt x="821" y="510"/>
                </a:cubicBezTo>
                <a:cubicBezTo>
                  <a:pt x="805" y="510"/>
                  <a:pt x="794" y="519"/>
                  <a:pt x="791" y="531"/>
                </a:cubicBezTo>
                <a:cubicBezTo>
                  <a:pt x="789" y="540"/>
                  <a:pt x="786" y="549"/>
                  <a:pt x="784" y="557"/>
                </a:cubicBezTo>
                <a:close/>
                <a:moveTo>
                  <a:pt x="454" y="226"/>
                </a:moveTo>
                <a:cubicBezTo>
                  <a:pt x="328" y="226"/>
                  <a:pt x="226" y="328"/>
                  <a:pt x="226" y="454"/>
                </a:cubicBezTo>
                <a:cubicBezTo>
                  <a:pt x="226" y="580"/>
                  <a:pt x="328" y="682"/>
                  <a:pt x="454" y="682"/>
                </a:cubicBezTo>
                <a:cubicBezTo>
                  <a:pt x="579" y="682"/>
                  <a:pt x="682" y="580"/>
                  <a:pt x="682" y="454"/>
                </a:cubicBezTo>
                <a:cubicBezTo>
                  <a:pt x="682" y="328"/>
                  <a:pt x="579" y="226"/>
                  <a:pt x="454" y="226"/>
                </a:cubicBezTo>
                <a:close/>
                <a:moveTo>
                  <a:pt x="410" y="399"/>
                </a:moveTo>
                <a:cubicBezTo>
                  <a:pt x="416" y="401"/>
                  <a:pt x="422" y="403"/>
                  <a:pt x="428" y="406"/>
                </a:cubicBezTo>
                <a:cubicBezTo>
                  <a:pt x="442" y="371"/>
                  <a:pt x="442" y="371"/>
                  <a:pt x="442" y="371"/>
                </a:cubicBezTo>
                <a:cubicBezTo>
                  <a:pt x="426" y="363"/>
                  <a:pt x="409" y="359"/>
                  <a:pt x="391" y="359"/>
                </a:cubicBezTo>
                <a:cubicBezTo>
                  <a:pt x="374" y="359"/>
                  <a:pt x="360" y="363"/>
                  <a:pt x="348" y="370"/>
                </a:cubicBezTo>
                <a:cubicBezTo>
                  <a:pt x="336" y="377"/>
                  <a:pt x="327" y="387"/>
                  <a:pt x="320" y="399"/>
                </a:cubicBezTo>
                <a:cubicBezTo>
                  <a:pt x="314" y="412"/>
                  <a:pt x="311" y="428"/>
                  <a:pt x="311" y="445"/>
                </a:cubicBezTo>
                <a:cubicBezTo>
                  <a:pt x="311" y="472"/>
                  <a:pt x="317" y="493"/>
                  <a:pt x="331" y="507"/>
                </a:cubicBezTo>
                <a:cubicBezTo>
                  <a:pt x="344" y="522"/>
                  <a:pt x="363" y="529"/>
                  <a:pt x="388" y="529"/>
                </a:cubicBezTo>
                <a:cubicBezTo>
                  <a:pt x="405" y="529"/>
                  <a:pt x="421" y="526"/>
                  <a:pt x="435" y="520"/>
                </a:cubicBezTo>
                <a:cubicBezTo>
                  <a:pt x="435" y="482"/>
                  <a:pt x="435" y="482"/>
                  <a:pt x="435" y="482"/>
                </a:cubicBezTo>
                <a:cubicBezTo>
                  <a:pt x="428" y="485"/>
                  <a:pt x="421" y="488"/>
                  <a:pt x="414" y="490"/>
                </a:cubicBezTo>
                <a:cubicBezTo>
                  <a:pt x="407" y="492"/>
                  <a:pt x="400" y="493"/>
                  <a:pt x="393" y="493"/>
                </a:cubicBezTo>
                <a:cubicBezTo>
                  <a:pt x="369" y="493"/>
                  <a:pt x="357" y="477"/>
                  <a:pt x="357" y="445"/>
                </a:cubicBezTo>
                <a:cubicBezTo>
                  <a:pt x="357" y="430"/>
                  <a:pt x="360" y="418"/>
                  <a:pt x="365" y="409"/>
                </a:cubicBezTo>
                <a:cubicBezTo>
                  <a:pt x="371" y="400"/>
                  <a:pt x="380" y="396"/>
                  <a:pt x="390" y="396"/>
                </a:cubicBezTo>
                <a:cubicBezTo>
                  <a:pt x="397" y="396"/>
                  <a:pt x="404" y="397"/>
                  <a:pt x="410" y="399"/>
                </a:cubicBezTo>
                <a:close/>
                <a:moveTo>
                  <a:pt x="568" y="449"/>
                </a:moveTo>
                <a:cubicBezTo>
                  <a:pt x="562" y="442"/>
                  <a:pt x="552" y="435"/>
                  <a:pt x="538" y="428"/>
                </a:cubicBezTo>
                <a:cubicBezTo>
                  <a:pt x="523" y="421"/>
                  <a:pt x="514" y="417"/>
                  <a:pt x="510" y="414"/>
                </a:cubicBezTo>
                <a:cubicBezTo>
                  <a:pt x="507" y="412"/>
                  <a:pt x="505" y="409"/>
                  <a:pt x="505" y="405"/>
                </a:cubicBezTo>
                <a:cubicBezTo>
                  <a:pt x="505" y="402"/>
                  <a:pt x="507" y="400"/>
                  <a:pt x="509" y="398"/>
                </a:cubicBezTo>
                <a:cubicBezTo>
                  <a:pt x="512" y="396"/>
                  <a:pt x="516" y="395"/>
                  <a:pt x="522" y="395"/>
                </a:cubicBezTo>
                <a:cubicBezTo>
                  <a:pt x="533" y="395"/>
                  <a:pt x="547" y="398"/>
                  <a:pt x="562" y="405"/>
                </a:cubicBezTo>
                <a:cubicBezTo>
                  <a:pt x="576" y="371"/>
                  <a:pt x="576" y="371"/>
                  <a:pt x="576" y="371"/>
                </a:cubicBezTo>
                <a:cubicBezTo>
                  <a:pt x="558" y="363"/>
                  <a:pt x="541" y="359"/>
                  <a:pt x="523" y="359"/>
                </a:cubicBezTo>
                <a:cubicBezTo>
                  <a:pt x="504" y="359"/>
                  <a:pt x="489" y="363"/>
                  <a:pt x="478" y="372"/>
                </a:cubicBezTo>
                <a:cubicBezTo>
                  <a:pt x="467" y="380"/>
                  <a:pt x="461" y="392"/>
                  <a:pt x="461" y="408"/>
                </a:cubicBezTo>
                <a:cubicBezTo>
                  <a:pt x="461" y="416"/>
                  <a:pt x="462" y="423"/>
                  <a:pt x="465" y="429"/>
                </a:cubicBezTo>
                <a:cubicBezTo>
                  <a:pt x="468" y="435"/>
                  <a:pt x="472" y="440"/>
                  <a:pt x="477" y="445"/>
                </a:cubicBezTo>
                <a:cubicBezTo>
                  <a:pt x="482" y="449"/>
                  <a:pt x="490" y="454"/>
                  <a:pt x="501" y="459"/>
                </a:cubicBezTo>
                <a:cubicBezTo>
                  <a:pt x="513" y="464"/>
                  <a:pt x="521" y="468"/>
                  <a:pt x="523" y="469"/>
                </a:cubicBezTo>
                <a:cubicBezTo>
                  <a:pt x="526" y="471"/>
                  <a:pt x="528" y="473"/>
                  <a:pt x="529" y="475"/>
                </a:cubicBezTo>
                <a:cubicBezTo>
                  <a:pt x="531" y="476"/>
                  <a:pt x="531" y="478"/>
                  <a:pt x="531" y="481"/>
                </a:cubicBezTo>
                <a:cubicBezTo>
                  <a:pt x="531" y="484"/>
                  <a:pt x="530" y="487"/>
                  <a:pt x="526" y="489"/>
                </a:cubicBezTo>
                <a:cubicBezTo>
                  <a:pt x="523" y="492"/>
                  <a:pt x="519" y="493"/>
                  <a:pt x="512" y="493"/>
                </a:cubicBezTo>
                <a:cubicBezTo>
                  <a:pt x="504" y="493"/>
                  <a:pt x="496" y="492"/>
                  <a:pt x="487" y="489"/>
                </a:cubicBezTo>
                <a:cubicBezTo>
                  <a:pt x="477" y="487"/>
                  <a:pt x="468" y="483"/>
                  <a:pt x="460" y="479"/>
                </a:cubicBezTo>
                <a:cubicBezTo>
                  <a:pt x="460" y="519"/>
                  <a:pt x="460" y="519"/>
                  <a:pt x="460" y="519"/>
                </a:cubicBezTo>
                <a:cubicBezTo>
                  <a:pt x="468" y="523"/>
                  <a:pt x="476" y="525"/>
                  <a:pt x="483" y="527"/>
                </a:cubicBezTo>
                <a:cubicBezTo>
                  <a:pt x="491" y="528"/>
                  <a:pt x="500" y="529"/>
                  <a:pt x="511" y="529"/>
                </a:cubicBezTo>
                <a:cubicBezTo>
                  <a:pt x="524" y="529"/>
                  <a:pt x="536" y="527"/>
                  <a:pt x="546" y="523"/>
                </a:cubicBezTo>
                <a:cubicBezTo>
                  <a:pt x="555" y="518"/>
                  <a:pt x="563" y="512"/>
                  <a:pt x="568" y="504"/>
                </a:cubicBezTo>
                <a:cubicBezTo>
                  <a:pt x="573" y="496"/>
                  <a:pt x="576" y="487"/>
                  <a:pt x="576" y="477"/>
                </a:cubicBezTo>
                <a:cubicBezTo>
                  <a:pt x="576" y="466"/>
                  <a:pt x="573" y="456"/>
                  <a:pt x="568" y="44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dist"/>
            <a:endParaRPr lang="ja-JP" altLang="en-US"/>
          </a:p>
        </p:txBody>
      </p:sp>
      <p:sp>
        <p:nvSpPr>
          <p:cNvPr id="49" name="Freeform 105">
            <a:extLst>
              <a:ext uri="{FF2B5EF4-FFF2-40B4-BE49-F238E27FC236}">
                <a16:creationId xmlns:a16="http://schemas.microsoft.com/office/drawing/2014/main" id="{74FF7104-64F2-AF51-F763-9D3D6754ECEC}"/>
              </a:ext>
            </a:extLst>
          </p:cNvPr>
          <p:cNvSpPr>
            <a:spLocks noEditPoints="1"/>
          </p:cNvSpPr>
          <p:nvPr/>
        </p:nvSpPr>
        <p:spPr bwMode="auto">
          <a:xfrm>
            <a:off x="6125850" y="4479477"/>
            <a:ext cx="252000" cy="252000"/>
          </a:xfrm>
          <a:custGeom>
            <a:avLst/>
            <a:gdLst>
              <a:gd name="T0" fmla="*/ 400 w 454"/>
              <a:gd name="T1" fmla="*/ 295 h 454"/>
              <a:gd name="T2" fmla="*/ 411 w 454"/>
              <a:gd name="T3" fmla="*/ 362 h 454"/>
              <a:gd name="T4" fmla="*/ 353 w 454"/>
              <a:gd name="T5" fmla="*/ 345 h 454"/>
              <a:gd name="T6" fmla="*/ 343 w 454"/>
              <a:gd name="T7" fmla="*/ 372 h 454"/>
              <a:gd name="T8" fmla="*/ 319 w 454"/>
              <a:gd name="T9" fmla="*/ 436 h 454"/>
              <a:gd name="T10" fmla="*/ 279 w 454"/>
              <a:gd name="T11" fmla="*/ 392 h 454"/>
              <a:gd name="T12" fmla="*/ 255 w 454"/>
              <a:gd name="T13" fmla="*/ 411 h 454"/>
              <a:gd name="T14" fmla="*/ 202 w 454"/>
              <a:gd name="T15" fmla="*/ 454 h 454"/>
              <a:gd name="T16" fmla="*/ 188 w 454"/>
              <a:gd name="T17" fmla="*/ 396 h 454"/>
              <a:gd name="T18" fmla="*/ 159 w 454"/>
              <a:gd name="T19" fmla="*/ 400 h 454"/>
              <a:gd name="T20" fmla="*/ 92 w 454"/>
              <a:gd name="T21" fmla="*/ 411 h 454"/>
              <a:gd name="T22" fmla="*/ 109 w 454"/>
              <a:gd name="T23" fmla="*/ 353 h 454"/>
              <a:gd name="T24" fmla="*/ 82 w 454"/>
              <a:gd name="T25" fmla="*/ 343 h 454"/>
              <a:gd name="T26" fmla="*/ 18 w 454"/>
              <a:gd name="T27" fmla="*/ 319 h 454"/>
              <a:gd name="T28" fmla="*/ 62 w 454"/>
              <a:gd name="T29" fmla="*/ 279 h 454"/>
              <a:gd name="T30" fmla="*/ 43 w 454"/>
              <a:gd name="T31" fmla="*/ 255 h 454"/>
              <a:gd name="T32" fmla="*/ 0 w 454"/>
              <a:gd name="T33" fmla="*/ 202 h 454"/>
              <a:gd name="T34" fmla="*/ 58 w 454"/>
              <a:gd name="T35" fmla="*/ 188 h 454"/>
              <a:gd name="T36" fmla="*/ 54 w 454"/>
              <a:gd name="T37" fmla="*/ 160 h 454"/>
              <a:gd name="T38" fmla="*/ 43 w 454"/>
              <a:gd name="T39" fmla="*/ 92 h 454"/>
              <a:gd name="T40" fmla="*/ 101 w 454"/>
              <a:gd name="T41" fmla="*/ 109 h 454"/>
              <a:gd name="T42" fmla="*/ 111 w 454"/>
              <a:gd name="T43" fmla="*/ 82 h 454"/>
              <a:gd name="T44" fmla="*/ 135 w 454"/>
              <a:gd name="T45" fmla="*/ 18 h 454"/>
              <a:gd name="T46" fmla="*/ 175 w 454"/>
              <a:gd name="T47" fmla="*/ 62 h 454"/>
              <a:gd name="T48" fmla="*/ 199 w 454"/>
              <a:gd name="T49" fmla="*/ 44 h 454"/>
              <a:gd name="T50" fmla="*/ 252 w 454"/>
              <a:gd name="T51" fmla="*/ 0 h 454"/>
              <a:gd name="T52" fmla="*/ 266 w 454"/>
              <a:gd name="T53" fmla="*/ 59 h 454"/>
              <a:gd name="T54" fmla="*/ 294 w 454"/>
              <a:gd name="T55" fmla="*/ 54 h 454"/>
              <a:gd name="T56" fmla="*/ 362 w 454"/>
              <a:gd name="T57" fmla="*/ 43 h 454"/>
              <a:gd name="T58" fmla="*/ 345 w 454"/>
              <a:gd name="T59" fmla="*/ 101 h 454"/>
              <a:gd name="T60" fmla="*/ 372 w 454"/>
              <a:gd name="T61" fmla="*/ 111 h 454"/>
              <a:gd name="T62" fmla="*/ 436 w 454"/>
              <a:gd name="T63" fmla="*/ 136 h 454"/>
              <a:gd name="T64" fmla="*/ 392 w 454"/>
              <a:gd name="T65" fmla="*/ 175 h 454"/>
              <a:gd name="T66" fmla="*/ 411 w 454"/>
              <a:gd name="T67" fmla="*/ 199 h 454"/>
              <a:gd name="T68" fmla="*/ 454 w 454"/>
              <a:gd name="T69" fmla="*/ 252 h 454"/>
              <a:gd name="T70" fmla="*/ 395 w 454"/>
              <a:gd name="T71" fmla="*/ 266 h 454"/>
              <a:gd name="T72" fmla="*/ 227 w 454"/>
              <a:gd name="T73" fmla="*/ 113 h 454"/>
              <a:gd name="T74" fmla="*/ 227 w 454"/>
              <a:gd name="T75" fmla="*/ 341 h 454"/>
              <a:gd name="T76" fmla="*/ 227 w 454"/>
              <a:gd name="T77" fmla="*/ 113 h 454"/>
              <a:gd name="T78" fmla="*/ 184 w 454"/>
              <a:gd name="T79" fmla="*/ 181 h 454"/>
              <a:gd name="T80" fmla="*/ 217 w 454"/>
              <a:gd name="T81" fmla="*/ 202 h 454"/>
              <a:gd name="T82" fmla="*/ 204 w 454"/>
              <a:gd name="T83" fmla="*/ 220 h 454"/>
              <a:gd name="T84" fmla="*/ 215 w 454"/>
              <a:gd name="T85" fmla="*/ 227 h 454"/>
              <a:gd name="T86" fmla="*/ 210 w 454"/>
              <a:gd name="T87" fmla="*/ 257 h 454"/>
              <a:gd name="T88" fmla="*/ 155 w 454"/>
              <a:gd name="T89" fmla="*/ 264 h 454"/>
              <a:gd name="T90" fmla="*/ 177 w 454"/>
              <a:gd name="T91" fmla="*/ 213 h 454"/>
              <a:gd name="T92" fmla="*/ 191 w 454"/>
              <a:gd name="T93" fmla="*/ 211 h 454"/>
              <a:gd name="T94" fmla="*/ 183 w 454"/>
              <a:gd name="T95" fmla="*/ 198 h 454"/>
              <a:gd name="T96" fmla="*/ 177 w 454"/>
              <a:gd name="T97" fmla="*/ 213 h 454"/>
              <a:gd name="T98" fmla="*/ 177 w 454"/>
              <a:gd name="T99" fmla="*/ 247 h 454"/>
              <a:gd name="T100" fmla="*/ 195 w 454"/>
              <a:gd name="T101" fmla="*/ 238 h 454"/>
              <a:gd name="T102" fmla="*/ 184 w 454"/>
              <a:gd name="T103" fmla="*/ 229 h 454"/>
              <a:gd name="T104" fmla="*/ 284 w 454"/>
              <a:gd name="T105" fmla="*/ 264 h 454"/>
              <a:gd name="T106" fmla="*/ 253 w 454"/>
              <a:gd name="T107" fmla="*/ 248 h 454"/>
              <a:gd name="T108" fmla="*/ 224 w 454"/>
              <a:gd name="T109" fmla="*/ 264 h 454"/>
              <a:gd name="T110" fmla="*/ 281 w 454"/>
              <a:gd name="T111" fmla="*/ 181 h 454"/>
              <a:gd name="T112" fmla="*/ 284 w 454"/>
              <a:gd name="T113" fmla="*/ 264 h 454"/>
              <a:gd name="T114" fmla="*/ 271 w 454"/>
              <a:gd name="T115" fmla="*/ 216 h 454"/>
              <a:gd name="T116" fmla="*/ 266 w 454"/>
              <a:gd name="T117" fmla="*/ 194 h 454"/>
              <a:gd name="T118" fmla="*/ 257 w 454"/>
              <a:gd name="T119" fmla="*/ 23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4" h="454">
                <a:moveTo>
                  <a:pt x="392" y="279"/>
                </a:moveTo>
                <a:cubicBezTo>
                  <a:pt x="391" y="285"/>
                  <a:pt x="393" y="291"/>
                  <a:pt x="400" y="295"/>
                </a:cubicBezTo>
                <a:cubicBezTo>
                  <a:pt x="436" y="319"/>
                  <a:pt x="436" y="319"/>
                  <a:pt x="436" y="319"/>
                </a:cubicBezTo>
                <a:cubicBezTo>
                  <a:pt x="411" y="362"/>
                  <a:pt x="411" y="362"/>
                  <a:pt x="411" y="362"/>
                </a:cubicBezTo>
                <a:cubicBezTo>
                  <a:pt x="372" y="343"/>
                  <a:pt x="372" y="343"/>
                  <a:pt x="372" y="343"/>
                </a:cubicBezTo>
                <a:cubicBezTo>
                  <a:pt x="365" y="339"/>
                  <a:pt x="358" y="340"/>
                  <a:pt x="353" y="345"/>
                </a:cubicBezTo>
                <a:cubicBezTo>
                  <a:pt x="350" y="348"/>
                  <a:pt x="348" y="351"/>
                  <a:pt x="345" y="353"/>
                </a:cubicBezTo>
                <a:cubicBezTo>
                  <a:pt x="340" y="358"/>
                  <a:pt x="339" y="365"/>
                  <a:pt x="343" y="372"/>
                </a:cubicBezTo>
                <a:cubicBezTo>
                  <a:pt x="362" y="411"/>
                  <a:pt x="362" y="411"/>
                  <a:pt x="362" y="411"/>
                </a:cubicBezTo>
                <a:cubicBezTo>
                  <a:pt x="319" y="436"/>
                  <a:pt x="319" y="436"/>
                  <a:pt x="319" y="436"/>
                </a:cubicBezTo>
                <a:cubicBezTo>
                  <a:pt x="294" y="400"/>
                  <a:pt x="294" y="400"/>
                  <a:pt x="294" y="400"/>
                </a:cubicBezTo>
                <a:cubicBezTo>
                  <a:pt x="290" y="394"/>
                  <a:pt x="285" y="391"/>
                  <a:pt x="279" y="392"/>
                </a:cubicBezTo>
                <a:cubicBezTo>
                  <a:pt x="274" y="394"/>
                  <a:pt x="270" y="395"/>
                  <a:pt x="266" y="396"/>
                </a:cubicBezTo>
                <a:cubicBezTo>
                  <a:pt x="259" y="397"/>
                  <a:pt x="255" y="403"/>
                  <a:pt x="255" y="411"/>
                </a:cubicBezTo>
                <a:cubicBezTo>
                  <a:pt x="252" y="454"/>
                  <a:pt x="252" y="454"/>
                  <a:pt x="252" y="454"/>
                </a:cubicBezTo>
                <a:cubicBezTo>
                  <a:pt x="202" y="454"/>
                  <a:pt x="202" y="454"/>
                  <a:pt x="202" y="454"/>
                </a:cubicBezTo>
                <a:cubicBezTo>
                  <a:pt x="199" y="411"/>
                  <a:pt x="199" y="411"/>
                  <a:pt x="199" y="411"/>
                </a:cubicBezTo>
                <a:cubicBezTo>
                  <a:pt x="199" y="403"/>
                  <a:pt x="194" y="397"/>
                  <a:pt x="188" y="396"/>
                </a:cubicBezTo>
                <a:cubicBezTo>
                  <a:pt x="184" y="395"/>
                  <a:pt x="179" y="394"/>
                  <a:pt x="175" y="392"/>
                </a:cubicBezTo>
                <a:cubicBezTo>
                  <a:pt x="169" y="391"/>
                  <a:pt x="163" y="394"/>
                  <a:pt x="159" y="400"/>
                </a:cubicBezTo>
                <a:cubicBezTo>
                  <a:pt x="135" y="436"/>
                  <a:pt x="135" y="436"/>
                  <a:pt x="135" y="436"/>
                </a:cubicBezTo>
                <a:cubicBezTo>
                  <a:pt x="92" y="411"/>
                  <a:pt x="92" y="411"/>
                  <a:pt x="92" y="411"/>
                </a:cubicBezTo>
                <a:cubicBezTo>
                  <a:pt x="111" y="372"/>
                  <a:pt x="111" y="372"/>
                  <a:pt x="111" y="372"/>
                </a:cubicBezTo>
                <a:cubicBezTo>
                  <a:pt x="115" y="365"/>
                  <a:pt x="114" y="358"/>
                  <a:pt x="109" y="353"/>
                </a:cubicBezTo>
                <a:cubicBezTo>
                  <a:pt x="106" y="351"/>
                  <a:pt x="103" y="348"/>
                  <a:pt x="101" y="345"/>
                </a:cubicBezTo>
                <a:cubicBezTo>
                  <a:pt x="96" y="340"/>
                  <a:pt x="89" y="339"/>
                  <a:pt x="82" y="343"/>
                </a:cubicBezTo>
                <a:cubicBezTo>
                  <a:pt x="43" y="362"/>
                  <a:pt x="43" y="362"/>
                  <a:pt x="43" y="362"/>
                </a:cubicBezTo>
                <a:cubicBezTo>
                  <a:pt x="18" y="319"/>
                  <a:pt x="18" y="319"/>
                  <a:pt x="18" y="319"/>
                </a:cubicBezTo>
                <a:cubicBezTo>
                  <a:pt x="54" y="295"/>
                  <a:pt x="54" y="295"/>
                  <a:pt x="54" y="295"/>
                </a:cubicBezTo>
                <a:cubicBezTo>
                  <a:pt x="60" y="291"/>
                  <a:pt x="63" y="285"/>
                  <a:pt x="62" y="279"/>
                </a:cubicBezTo>
                <a:cubicBezTo>
                  <a:pt x="60" y="275"/>
                  <a:pt x="59" y="270"/>
                  <a:pt x="58" y="266"/>
                </a:cubicBezTo>
                <a:cubicBezTo>
                  <a:pt x="57" y="260"/>
                  <a:pt x="51" y="256"/>
                  <a:pt x="43" y="255"/>
                </a:cubicBezTo>
                <a:cubicBezTo>
                  <a:pt x="0" y="252"/>
                  <a:pt x="0" y="252"/>
                  <a:pt x="0" y="252"/>
                </a:cubicBezTo>
                <a:cubicBezTo>
                  <a:pt x="0" y="202"/>
                  <a:pt x="0" y="202"/>
                  <a:pt x="0" y="202"/>
                </a:cubicBezTo>
                <a:cubicBezTo>
                  <a:pt x="43" y="199"/>
                  <a:pt x="43" y="199"/>
                  <a:pt x="43" y="199"/>
                </a:cubicBezTo>
                <a:cubicBezTo>
                  <a:pt x="51" y="199"/>
                  <a:pt x="57" y="195"/>
                  <a:pt x="58" y="188"/>
                </a:cubicBezTo>
                <a:cubicBezTo>
                  <a:pt x="59" y="184"/>
                  <a:pt x="60" y="180"/>
                  <a:pt x="62" y="175"/>
                </a:cubicBezTo>
                <a:cubicBezTo>
                  <a:pt x="63" y="169"/>
                  <a:pt x="60" y="164"/>
                  <a:pt x="54" y="160"/>
                </a:cubicBezTo>
                <a:cubicBezTo>
                  <a:pt x="18" y="136"/>
                  <a:pt x="18" y="136"/>
                  <a:pt x="18" y="136"/>
                </a:cubicBezTo>
                <a:cubicBezTo>
                  <a:pt x="43" y="92"/>
                  <a:pt x="43" y="92"/>
                  <a:pt x="43" y="92"/>
                </a:cubicBezTo>
                <a:cubicBezTo>
                  <a:pt x="82" y="111"/>
                  <a:pt x="82" y="111"/>
                  <a:pt x="82" y="111"/>
                </a:cubicBezTo>
                <a:cubicBezTo>
                  <a:pt x="89" y="115"/>
                  <a:pt x="96" y="114"/>
                  <a:pt x="101" y="109"/>
                </a:cubicBezTo>
                <a:cubicBezTo>
                  <a:pt x="103" y="106"/>
                  <a:pt x="106" y="104"/>
                  <a:pt x="109" y="101"/>
                </a:cubicBezTo>
                <a:cubicBezTo>
                  <a:pt x="114" y="96"/>
                  <a:pt x="115" y="90"/>
                  <a:pt x="111" y="82"/>
                </a:cubicBezTo>
                <a:cubicBezTo>
                  <a:pt x="92" y="43"/>
                  <a:pt x="92" y="43"/>
                  <a:pt x="92" y="43"/>
                </a:cubicBezTo>
                <a:cubicBezTo>
                  <a:pt x="135" y="18"/>
                  <a:pt x="135" y="18"/>
                  <a:pt x="135" y="18"/>
                </a:cubicBezTo>
                <a:cubicBezTo>
                  <a:pt x="159" y="54"/>
                  <a:pt x="159" y="54"/>
                  <a:pt x="159" y="54"/>
                </a:cubicBezTo>
                <a:cubicBezTo>
                  <a:pt x="163" y="61"/>
                  <a:pt x="169" y="63"/>
                  <a:pt x="175" y="62"/>
                </a:cubicBezTo>
                <a:cubicBezTo>
                  <a:pt x="179" y="61"/>
                  <a:pt x="184" y="60"/>
                  <a:pt x="188" y="59"/>
                </a:cubicBezTo>
                <a:cubicBezTo>
                  <a:pt x="194" y="57"/>
                  <a:pt x="199" y="52"/>
                  <a:pt x="199" y="44"/>
                </a:cubicBezTo>
                <a:cubicBezTo>
                  <a:pt x="202" y="0"/>
                  <a:pt x="202" y="0"/>
                  <a:pt x="202" y="0"/>
                </a:cubicBezTo>
                <a:cubicBezTo>
                  <a:pt x="252" y="0"/>
                  <a:pt x="252" y="0"/>
                  <a:pt x="252" y="0"/>
                </a:cubicBezTo>
                <a:cubicBezTo>
                  <a:pt x="255" y="44"/>
                  <a:pt x="255" y="44"/>
                  <a:pt x="255" y="44"/>
                </a:cubicBezTo>
                <a:cubicBezTo>
                  <a:pt x="255" y="52"/>
                  <a:pt x="259" y="57"/>
                  <a:pt x="266" y="59"/>
                </a:cubicBezTo>
                <a:cubicBezTo>
                  <a:pt x="270" y="60"/>
                  <a:pt x="274" y="61"/>
                  <a:pt x="279" y="62"/>
                </a:cubicBezTo>
                <a:cubicBezTo>
                  <a:pt x="285" y="63"/>
                  <a:pt x="290" y="61"/>
                  <a:pt x="294" y="54"/>
                </a:cubicBezTo>
                <a:cubicBezTo>
                  <a:pt x="319" y="18"/>
                  <a:pt x="319" y="18"/>
                  <a:pt x="319" y="18"/>
                </a:cubicBezTo>
                <a:cubicBezTo>
                  <a:pt x="362" y="43"/>
                  <a:pt x="362" y="43"/>
                  <a:pt x="362" y="43"/>
                </a:cubicBezTo>
                <a:cubicBezTo>
                  <a:pt x="343" y="82"/>
                  <a:pt x="343" y="82"/>
                  <a:pt x="343" y="82"/>
                </a:cubicBezTo>
                <a:cubicBezTo>
                  <a:pt x="339" y="90"/>
                  <a:pt x="340" y="96"/>
                  <a:pt x="345" y="101"/>
                </a:cubicBezTo>
                <a:cubicBezTo>
                  <a:pt x="348" y="104"/>
                  <a:pt x="350" y="106"/>
                  <a:pt x="353" y="109"/>
                </a:cubicBezTo>
                <a:cubicBezTo>
                  <a:pt x="358" y="114"/>
                  <a:pt x="365" y="115"/>
                  <a:pt x="372" y="111"/>
                </a:cubicBezTo>
                <a:cubicBezTo>
                  <a:pt x="411" y="92"/>
                  <a:pt x="411" y="92"/>
                  <a:pt x="411" y="92"/>
                </a:cubicBezTo>
                <a:cubicBezTo>
                  <a:pt x="436" y="136"/>
                  <a:pt x="436" y="136"/>
                  <a:pt x="436" y="136"/>
                </a:cubicBezTo>
                <a:cubicBezTo>
                  <a:pt x="400" y="160"/>
                  <a:pt x="400" y="160"/>
                  <a:pt x="400" y="160"/>
                </a:cubicBezTo>
                <a:cubicBezTo>
                  <a:pt x="393" y="164"/>
                  <a:pt x="391" y="169"/>
                  <a:pt x="392" y="175"/>
                </a:cubicBezTo>
                <a:cubicBezTo>
                  <a:pt x="393" y="180"/>
                  <a:pt x="394" y="184"/>
                  <a:pt x="395" y="188"/>
                </a:cubicBezTo>
                <a:cubicBezTo>
                  <a:pt x="397" y="195"/>
                  <a:pt x="402" y="199"/>
                  <a:pt x="411" y="199"/>
                </a:cubicBezTo>
                <a:cubicBezTo>
                  <a:pt x="454" y="202"/>
                  <a:pt x="454" y="202"/>
                  <a:pt x="454" y="202"/>
                </a:cubicBezTo>
                <a:cubicBezTo>
                  <a:pt x="454" y="252"/>
                  <a:pt x="454" y="252"/>
                  <a:pt x="454" y="252"/>
                </a:cubicBezTo>
                <a:cubicBezTo>
                  <a:pt x="411" y="255"/>
                  <a:pt x="411" y="255"/>
                  <a:pt x="411" y="255"/>
                </a:cubicBezTo>
                <a:cubicBezTo>
                  <a:pt x="402" y="256"/>
                  <a:pt x="397" y="260"/>
                  <a:pt x="395" y="266"/>
                </a:cubicBezTo>
                <a:cubicBezTo>
                  <a:pt x="394" y="270"/>
                  <a:pt x="393" y="275"/>
                  <a:pt x="392" y="279"/>
                </a:cubicBezTo>
                <a:close/>
                <a:moveTo>
                  <a:pt x="227" y="113"/>
                </a:moveTo>
                <a:cubicBezTo>
                  <a:pt x="164" y="113"/>
                  <a:pt x="113" y="164"/>
                  <a:pt x="113" y="227"/>
                </a:cubicBezTo>
                <a:cubicBezTo>
                  <a:pt x="113" y="290"/>
                  <a:pt x="164" y="341"/>
                  <a:pt x="227" y="341"/>
                </a:cubicBezTo>
                <a:cubicBezTo>
                  <a:pt x="290" y="341"/>
                  <a:pt x="341" y="290"/>
                  <a:pt x="341" y="227"/>
                </a:cubicBezTo>
                <a:cubicBezTo>
                  <a:pt x="341" y="164"/>
                  <a:pt x="290" y="113"/>
                  <a:pt x="227" y="113"/>
                </a:cubicBezTo>
                <a:close/>
                <a:moveTo>
                  <a:pt x="155" y="181"/>
                </a:moveTo>
                <a:cubicBezTo>
                  <a:pt x="184" y="181"/>
                  <a:pt x="184" y="181"/>
                  <a:pt x="184" y="181"/>
                </a:cubicBezTo>
                <a:cubicBezTo>
                  <a:pt x="195" y="181"/>
                  <a:pt x="203" y="183"/>
                  <a:pt x="209" y="186"/>
                </a:cubicBezTo>
                <a:cubicBezTo>
                  <a:pt x="214" y="189"/>
                  <a:pt x="217" y="195"/>
                  <a:pt x="217" y="202"/>
                </a:cubicBezTo>
                <a:cubicBezTo>
                  <a:pt x="217" y="206"/>
                  <a:pt x="216" y="210"/>
                  <a:pt x="213" y="214"/>
                </a:cubicBezTo>
                <a:cubicBezTo>
                  <a:pt x="211" y="217"/>
                  <a:pt x="208" y="219"/>
                  <a:pt x="204" y="220"/>
                </a:cubicBezTo>
                <a:cubicBezTo>
                  <a:pt x="204" y="221"/>
                  <a:pt x="204" y="221"/>
                  <a:pt x="204" y="221"/>
                </a:cubicBezTo>
                <a:cubicBezTo>
                  <a:pt x="209" y="222"/>
                  <a:pt x="213" y="224"/>
                  <a:pt x="215" y="227"/>
                </a:cubicBezTo>
                <a:cubicBezTo>
                  <a:pt x="217" y="230"/>
                  <a:pt x="218" y="235"/>
                  <a:pt x="218" y="240"/>
                </a:cubicBezTo>
                <a:cubicBezTo>
                  <a:pt x="218" y="247"/>
                  <a:pt x="216" y="253"/>
                  <a:pt x="210" y="257"/>
                </a:cubicBezTo>
                <a:cubicBezTo>
                  <a:pt x="204" y="262"/>
                  <a:pt x="197" y="264"/>
                  <a:pt x="187" y="264"/>
                </a:cubicBezTo>
                <a:cubicBezTo>
                  <a:pt x="155" y="264"/>
                  <a:pt x="155" y="264"/>
                  <a:pt x="155" y="264"/>
                </a:cubicBezTo>
                <a:lnTo>
                  <a:pt x="155" y="181"/>
                </a:lnTo>
                <a:close/>
                <a:moveTo>
                  <a:pt x="177" y="213"/>
                </a:moveTo>
                <a:cubicBezTo>
                  <a:pt x="184" y="213"/>
                  <a:pt x="184" y="213"/>
                  <a:pt x="184" y="213"/>
                </a:cubicBezTo>
                <a:cubicBezTo>
                  <a:pt x="187" y="213"/>
                  <a:pt x="189" y="212"/>
                  <a:pt x="191" y="211"/>
                </a:cubicBezTo>
                <a:cubicBezTo>
                  <a:pt x="193" y="210"/>
                  <a:pt x="194" y="208"/>
                  <a:pt x="194" y="205"/>
                </a:cubicBezTo>
                <a:cubicBezTo>
                  <a:pt x="194" y="200"/>
                  <a:pt x="190" y="198"/>
                  <a:pt x="183" y="198"/>
                </a:cubicBezTo>
                <a:cubicBezTo>
                  <a:pt x="177" y="198"/>
                  <a:pt x="177" y="198"/>
                  <a:pt x="177" y="198"/>
                </a:cubicBezTo>
                <a:lnTo>
                  <a:pt x="177" y="213"/>
                </a:lnTo>
                <a:close/>
                <a:moveTo>
                  <a:pt x="177" y="229"/>
                </a:moveTo>
                <a:cubicBezTo>
                  <a:pt x="177" y="247"/>
                  <a:pt x="177" y="247"/>
                  <a:pt x="177" y="247"/>
                </a:cubicBezTo>
                <a:cubicBezTo>
                  <a:pt x="185" y="247"/>
                  <a:pt x="185" y="247"/>
                  <a:pt x="185" y="247"/>
                </a:cubicBezTo>
                <a:cubicBezTo>
                  <a:pt x="192" y="247"/>
                  <a:pt x="195" y="244"/>
                  <a:pt x="195" y="238"/>
                </a:cubicBezTo>
                <a:cubicBezTo>
                  <a:pt x="195" y="235"/>
                  <a:pt x="194" y="233"/>
                  <a:pt x="193" y="231"/>
                </a:cubicBezTo>
                <a:cubicBezTo>
                  <a:pt x="191" y="230"/>
                  <a:pt x="188" y="229"/>
                  <a:pt x="184" y="229"/>
                </a:cubicBezTo>
                <a:lnTo>
                  <a:pt x="177" y="229"/>
                </a:lnTo>
                <a:close/>
                <a:moveTo>
                  <a:pt x="284" y="264"/>
                </a:moveTo>
                <a:cubicBezTo>
                  <a:pt x="280" y="248"/>
                  <a:pt x="280" y="248"/>
                  <a:pt x="280" y="248"/>
                </a:cubicBezTo>
                <a:cubicBezTo>
                  <a:pt x="253" y="248"/>
                  <a:pt x="253" y="248"/>
                  <a:pt x="253" y="248"/>
                </a:cubicBezTo>
                <a:cubicBezTo>
                  <a:pt x="248" y="264"/>
                  <a:pt x="248" y="264"/>
                  <a:pt x="248" y="264"/>
                </a:cubicBezTo>
                <a:cubicBezTo>
                  <a:pt x="224" y="264"/>
                  <a:pt x="224" y="264"/>
                  <a:pt x="224" y="264"/>
                </a:cubicBezTo>
                <a:cubicBezTo>
                  <a:pt x="251" y="181"/>
                  <a:pt x="251" y="181"/>
                  <a:pt x="251" y="181"/>
                </a:cubicBezTo>
                <a:cubicBezTo>
                  <a:pt x="281" y="181"/>
                  <a:pt x="281" y="181"/>
                  <a:pt x="281" y="181"/>
                </a:cubicBezTo>
                <a:cubicBezTo>
                  <a:pt x="308" y="264"/>
                  <a:pt x="308" y="264"/>
                  <a:pt x="308" y="264"/>
                </a:cubicBezTo>
                <a:lnTo>
                  <a:pt x="284" y="264"/>
                </a:lnTo>
                <a:close/>
                <a:moveTo>
                  <a:pt x="275" y="230"/>
                </a:moveTo>
                <a:cubicBezTo>
                  <a:pt x="271" y="216"/>
                  <a:pt x="271" y="216"/>
                  <a:pt x="271" y="216"/>
                </a:cubicBezTo>
                <a:cubicBezTo>
                  <a:pt x="270" y="213"/>
                  <a:pt x="269" y="210"/>
                  <a:pt x="268" y="205"/>
                </a:cubicBezTo>
                <a:cubicBezTo>
                  <a:pt x="267" y="200"/>
                  <a:pt x="266" y="196"/>
                  <a:pt x="266" y="194"/>
                </a:cubicBezTo>
                <a:cubicBezTo>
                  <a:pt x="266" y="196"/>
                  <a:pt x="265" y="200"/>
                  <a:pt x="264" y="204"/>
                </a:cubicBezTo>
                <a:cubicBezTo>
                  <a:pt x="263" y="208"/>
                  <a:pt x="261" y="217"/>
                  <a:pt x="257" y="230"/>
                </a:cubicBezTo>
                <a:lnTo>
                  <a:pt x="275" y="2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dist"/>
            <a:endParaRPr lang="ja-JP" altLang="en-US"/>
          </a:p>
        </p:txBody>
      </p:sp>
      <p:sp>
        <p:nvSpPr>
          <p:cNvPr id="52" name="Freeform 14">
            <a:extLst>
              <a:ext uri="{FF2B5EF4-FFF2-40B4-BE49-F238E27FC236}">
                <a16:creationId xmlns:a16="http://schemas.microsoft.com/office/drawing/2014/main" id="{E7B3E159-4B6F-A726-422E-36F20CFC6BDF}"/>
              </a:ext>
            </a:extLst>
          </p:cNvPr>
          <p:cNvSpPr>
            <a:spLocks noEditPoints="1"/>
          </p:cNvSpPr>
          <p:nvPr/>
        </p:nvSpPr>
        <p:spPr bwMode="auto">
          <a:xfrm>
            <a:off x="6120172" y="4068706"/>
            <a:ext cx="252000" cy="252000"/>
          </a:xfrm>
          <a:custGeom>
            <a:avLst/>
            <a:gdLst>
              <a:gd name="T0" fmla="*/ 799 w 907"/>
              <a:gd name="T1" fmla="*/ 589 h 907"/>
              <a:gd name="T2" fmla="*/ 821 w 907"/>
              <a:gd name="T3" fmla="*/ 724 h 907"/>
              <a:gd name="T4" fmla="*/ 706 w 907"/>
              <a:gd name="T5" fmla="*/ 690 h 907"/>
              <a:gd name="T6" fmla="*/ 686 w 907"/>
              <a:gd name="T7" fmla="*/ 744 h 907"/>
              <a:gd name="T8" fmla="*/ 637 w 907"/>
              <a:gd name="T9" fmla="*/ 872 h 907"/>
              <a:gd name="T10" fmla="*/ 557 w 907"/>
              <a:gd name="T11" fmla="*/ 784 h 907"/>
              <a:gd name="T12" fmla="*/ 509 w 907"/>
              <a:gd name="T13" fmla="*/ 821 h 907"/>
              <a:gd name="T14" fmla="*/ 403 w 907"/>
              <a:gd name="T15" fmla="*/ 907 h 907"/>
              <a:gd name="T16" fmla="*/ 376 w 907"/>
              <a:gd name="T17" fmla="*/ 791 h 907"/>
              <a:gd name="T18" fmla="*/ 318 w 907"/>
              <a:gd name="T19" fmla="*/ 800 h 907"/>
              <a:gd name="T20" fmla="*/ 183 w 907"/>
              <a:gd name="T21" fmla="*/ 821 h 907"/>
              <a:gd name="T22" fmla="*/ 217 w 907"/>
              <a:gd name="T23" fmla="*/ 706 h 907"/>
              <a:gd name="T24" fmla="*/ 163 w 907"/>
              <a:gd name="T25" fmla="*/ 686 h 907"/>
              <a:gd name="T26" fmla="*/ 35 w 907"/>
              <a:gd name="T27" fmla="*/ 637 h 907"/>
              <a:gd name="T28" fmla="*/ 123 w 907"/>
              <a:gd name="T29" fmla="*/ 557 h 907"/>
              <a:gd name="T30" fmla="*/ 86 w 907"/>
              <a:gd name="T31" fmla="*/ 510 h 907"/>
              <a:gd name="T32" fmla="*/ 0 w 907"/>
              <a:gd name="T33" fmla="*/ 403 h 907"/>
              <a:gd name="T34" fmla="*/ 116 w 907"/>
              <a:gd name="T35" fmla="*/ 376 h 907"/>
              <a:gd name="T36" fmla="*/ 107 w 907"/>
              <a:gd name="T37" fmla="*/ 319 h 907"/>
              <a:gd name="T38" fmla="*/ 86 w 907"/>
              <a:gd name="T39" fmla="*/ 183 h 907"/>
              <a:gd name="T40" fmla="*/ 201 w 907"/>
              <a:gd name="T41" fmla="*/ 217 h 907"/>
              <a:gd name="T42" fmla="*/ 221 w 907"/>
              <a:gd name="T43" fmla="*/ 164 h 907"/>
              <a:gd name="T44" fmla="*/ 270 w 907"/>
              <a:gd name="T45" fmla="*/ 36 h 907"/>
              <a:gd name="T46" fmla="*/ 350 w 907"/>
              <a:gd name="T47" fmla="*/ 123 h 907"/>
              <a:gd name="T48" fmla="*/ 397 w 907"/>
              <a:gd name="T49" fmla="*/ 86 h 907"/>
              <a:gd name="T50" fmla="*/ 504 w 907"/>
              <a:gd name="T51" fmla="*/ 0 h 907"/>
              <a:gd name="T52" fmla="*/ 531 w 907"/>
              <a:gd name="T53" fmla="*/ 117 h 907"/>
              <a:gd name="T54" fmla="*/ 588 w 907"/>
              <a:gd name="T55" fmla="*/ 108 h 907"/>
              <a:gd name="T56" fmla="*/ 724 w 907"/>
              <a:gd name="T57" fmla="*/ 86 h 907"/>
              <a:gd name="T58" fmla="*/ 690 w 907"/>
              <a:gd name="T59" fmla="*/ 201 h 907"/>
              <a:gd name="T60" fmla="*/ 743 w 907"/>
              <a:gd name="T61" fmla="*/ 221 h 907"/>
              <a:gd name="T62" fmla="*/ 871 w 907"/>
              <a:gd name="T63" fmla="*/ 270 h 907"/>
              <a:gd name="T64" fmla="*/ 784 w 907"/>
              <a:gd name="T65" fmla="*/ 350 h 907"/>
              <a:gd name="T66" fmla="*/ 821 w 907"/>
              <a:gd name="T67" fmla="*/ 398 h 907"/>
              <a:gd name="T68" fmla="*/ 907 w 907"/>
              <a:gd name="T69" fmla="*/ 504 h 907"/>
              <a:gd name="T70" fmla="*/ 790 w 907"/>
              <a:gd name="T71" fmla="*/ 531 h 907"/>
              <a:gd name="T72" fmla="*/ 453 w 907"/>
              <a:gd name="T73" fmla="*/ 226 h 907"/>
              <a:gd name="T74" fmla="*/ 453 w 907"/>
              <a:gd name="T75" fmla="*/ 682 h 907"/>
              <a:gd name="T76" fmla="*/ 453 w 907"/>
              <a:gd name="T77" fmla="*/ 226 h 907"/>
              <a:gd name="T78" fmla="*/ 374 w 907"/>
              <a:gd name="T79" fmla="*/ 527 h 907"/>
              <a:gd name="T80" fmla="*/ 437 w 907"/>
              <a:gd name="T81" fmla="*/ 478 h 907"/>
              <a:gd name="T82" fmla="*/ 408 w 907"/>
              <a:gd name="T83" fmla="*/ 440 h 907"/>
              <a:gd name="T84" fmla="*/ 427 w 907"/>
              <a:gd name="T85" fmla="*/ 426 h 907"/>
              <a:gd name="T86" fmla="*/ 418 w 907"/>
              <a:gd name="T87" fmla="*/ 371 h 907"/>
              <a:gd name="T88" fmla="*/ 310 w 907"/>
              <a:gd name="T89" fmla="*/ 361 h 907"/>
              <a:gd name="T90" fmla="*/ 354 w 907"/>
              <a:gd name="T91" fmla="*/ 395 h 907"/>
              <a:gd name="T92" fmla="*/ 388 w 907"/>
              <a:gd name="T93" fmla="*/ 409 h 907"/>
              <a:gd name="T94" fmla="*/ 368 w 907"/>
              <a:gd name="T95" fmla="*/ 425 h 907"/>
              <a:gd name="T96" fmla="*/ 354 w 907"/>
              <a:gd name="T97" fmla="*/ 395 h 907"/>
              <a:gd name="T98" fmla="*/ 386 w 907"/>
              <a:gd name="T99" fmla="*/ 462 h 907"/>
              <a:gd name="T100" fmla="*/ 370 w 907"/>
              <a:gd name="T101" fmla="*/ 492 h 907"/>
              <a:gd name="T102" fmla="*/ 354 w 907"/>
              <a:gd name="T103" fmla="*/ 458 h 907"/>
              <a:gd name="T104" fmla="*/ 552 w 907"/>
              <a:gd name="T105" fmla="*/ 436 h 907"/>
              <a:gd name="T106" fmla="*/ 555 w 907"/>
              <a:gd name="T107" fmla="*/ 361 h 907"/>
              <a:gd name="T108" fmla="*/ 507 w 907"/>
              <a:gd name="T109" fmla="*/ 433 h 907"/>
              <a:gd name="T110" fmla="*/ 462 w 907"/>
              <a:gd name="T111" fmla="*/ 361 h 907"/>
              <a:gd name="T112" fmla="*/ 507 w 907"/>
              <a:gd name="T113" fmla="*/ 527 h 907"/>
              <a:gd name="T114" fmla="*/ 520 w 907"/>
              <a:gd name="T115" fmla="*/ 464 h 907"/>
              <a:gd name="T116" fmla="*/ 603 w 907"/>
              <a:gd name="T117" fmla="*/ 52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7" h="907">
                <a:moveTo>
                  <a:pt x="784" y="557"/>
                </a:moveTo>
                <a:cubicBezTo>
                  <a:pt x="781" y="569"/>
                  <a:pt x="786" y="580"/>
                  <a:pt x="799" y="589"/>
                </a:cubicBezTo>
                <a:cubicBezTo>
                  <a:pt x="871" y="637"/>
                  <a:pt x="871" y="637"/>
                  <a:pt x="871" y="637"/>
                </a:cubicBezTo>
                <a:cubicBezTo>
                  <a:pt x="821" y="724"/>
                  <a:pt x="821" y="724"/>
                  <a:pt x="821" y="724"/>
                </a:cubicBezTo>
                <a:cubicBezTo>
                  <a:pt x="743" y="686"/>
                  <a:pt x="743" y="686"/>
                  <a:pt x="743" y="686"/>
                </a:cubicBezTo>
                <a:cubicBezTo>
                  <a:pt x="729" y="678"/>
                  <a:pt x="715" y="680"/>
                  <a:pt x="706" y="690"/>
                </a:cubicBezTo>
                <a:cubicBezTo>
                  <a:pt x="701" y="695"/>
                  <a:pt x="695" y="701"/>
                  <a:pt x="690" y="706"/>
                </a:cubicBezTo>
                <a:cubicBezTo>
                  <a:pt x="680" y="715"/>
                  <a:pt x="678" y="729"/>
                  <a:pt x="686" y="744"/>
                </a:cubicBezTo>
                <a:cubicBezTo>
                  <a:pt x="724" y="821"/>
                  <a:pt x="724" y="821"/>
                  <a:pt x="724" y="821"/>
                </a:cubicBezTo>
                <a:cubicBezTo>
                  <a:pt x="637" y="872"/>
                  <a:pt x="637" y="872"/>
                  <a:pt x="637" y="872"/>
                </a:cubicBezTo>
                <a:cubicBezTo>
                  <a:pt x="588" y="800"/>
                  <a:pt x="588" y="800"/>
                  <a:pt x="588" y="800"/>
                </a:cubicBezTo>
                <a:cubicBezTo>
                  <a:pt x="580" y="787"/>
                  <a:pt x="569" y="782"/>
                  <a:pt x="557" y="784"/>
                </a:cubicBezTo>
                <a:cubicBezTo>
                  <a:pt x="548" y="786"/>
                  <a:pt x="540" y="789"/>
                  <a:pt x="531" y="791"/>
                </a:cubicBezTo>
                <a:cubicBezTo>
                  <a:pt x="518" y="794"/>
                  <a:pt x="510" y="805"/>
                  <a:pt x="509" y="821"/>
                </a:cubicBezTo>
                <a:cubicBezTo>
                  <a:pt x="504" y="907"/>
                  <a:pt x="504" y="907"/>
                  <a:pt x="504" y="907"/>
                </a:cubicBezTo>
                <a:cubicBezTo>
                  <a:pt x="403" y="907"/>
                  <a:pt x="403" y="907"/>
                  <a:pt x="403" y="907"/>
                </a:cubicBezTo>
                <a:cubicBezTo>
                  <a:pt x="397" y="821"/>
                  <a:pt x="397" y="821"/>
                  <a:pt x="397" y="821"/>
                </a:cubicBezTo>
                <a:cubicBezTo>
                  <a:pt x="397" y="805"/>
                  <a:pt x="388" y="794"/>
                  <a:pt x="376" y="791"/>
                </a:cubicBezTo>
                <a:cubicBezTo>
                  <a:pt x="367" y="789"/>
                  <a:pt x="358" y="786"/>
                  <a:pt x="350" y="784"/>
                </a:cubicBezTo>
                <a:cubicBezTo>
                  <a:pt x="338" y="782"/>
                  <a:pt x="326" y="787"/>
                  <a:pt x="318" y="800"/>
                </a:cubicBezTo>
                <a:cubicBezTo>
                  <a:pt x="270" y="872"/>
                  <a:pt x="270" y="872"/>
                  <a:pt x="270" y="872"/>
                </a:cubicBezTo>
                <a:cubicBezTo>
                  <a:pt x="183" y="821"/>
                  <a:pt x="183" y="821"/>
                  <a:pt x="183" y="821"/>
                </a:cubicBezTo>
                <a:cubicBezTo>
                  <a:pt x="221" y="744"/>
                  <a:pt x="221" y="744"/>
                  <a:pt x="221" y="744"/>
                </a:cubicBezTo>
                <a:cubicBezTo>
                  <a:pt x="229" y="729"/>
                  <a:pt x="227" y="715"/>
                  <a:pt x="217" y="706"/>
                </a:cubicBezTo>
                <a:cubicBezTo>
                  <a:pt x="212" y="701"/>
                  <a:pt x="206" y="695"/>
                  <a:pt x="201" y="690"/>
                </a:cubicBezTo>
                <a:cubicBezTo>
                  <a:pt x="192" y="680"/>
                  <a:pt x="178" y="678"/>
                  <a:pt x="163" y="686"/>
                </a:cubicBezTo>
                <a:cubicBezTo>
                  <a:pt x="86" y="724"/>
                  <a:pt x="86" y="724"/>
                  <a:pt x="86" y="724"/>
                </a:cubicBezTo>
                <a:cubicBezTo>
                  <a:pt x="35" y="637"/>
                  <a:pt x="35" y="637"/>
                  <a:pt x="35" y="637"/>
                </a:cubicBezTo>
                <a:cubicBezTo>
                  <a:pt x="107" y="589"/>
                  <a:pt x="107" y="589"/>
                  <a:pt x="107" y="589"/>
                </a:cubicBezTo>
                <a:cubicBezTo>
                  <a:pt x="120" y="580"/>
                  <a:pt x="125" y="569"/>
                  <a:pt x="123" y="557"/>
                </a:cubicBezTo>
                <a:cubicBezTo>
                  <a:pt x="121" y="549"/>
                  <a:pt x="118" y="540"/>
                  <a:pt x="116" y="531"/>
                </a:cubicBezTo>
                <a:cubicBezTo>
                  <a:pt x="113" y="519"/>
                  <a:pt x="102" y="510"/>
                  <a:pt x="86" y="510"/>
                </a:cubicBezTo>
                <a:cubicBezTo>
                  <a:pt x="0" y="504"/>
                  <a:pt x="0" y="504"/>
                  <a:pt x="0" y="504"/>
                </a:cubicBezTo>
                <a:cubicBezTo>
                  <a:pt x="0" y="403"/>
                  <a:pt x="0" y="403"/>
                  <a:pt x="0" y="403"/>
                </a:cubicBezTo>
                <a:cubicBezTo>
                  <a:pt x="86" y="398"/>
                  <a:pt x="86" y="398"/>
                  <a:pt x="86" y="398"/>
                </a:cubicBezTo>
                <a:cubicBezTo>
                  <a:pt x="102" y="397"/>
                  <a:pt x="113" y="389"/>
                  <a:pt x="116" y="376"/>
                </a:cubicBezTo>
                <a:cubicBezTo>
                  <a:pt x="118" y="367"/>
                  <a:pt x="121" y="359"/>
                  <a:pt x="123" y="350"/>
                </a:cubicBezTo>
                <a:cubicBezTo>
                  <a:pt x="125" y="338"/>
                  <a:pt x="120" y="327"/>
                  <a:pt x="107" y="319"/>
                </a:cubicBezTo>
                <a:cubicBezTo>
                  <a:pt x="35" y="270"/>
                  <a:pt x="35" y="270"/>
                  <a:pt x="35" y="270"/>
                </a:cubicBezTo>
                <a:cubicBezTo>
                  <a:pt x="86" y="183"/>
                  <a:pt x="86" y="183"/>
                  <a:pt x="86" y="183"/>
                </a:cubicBezTo>
                <a:cubicBezTo>
                  <a:pt x="163" y="221"/>
                  <a:pt x="163" y="221"/>
                  <a:pt x="163" y="221"/>
                </a:cubicBezTo>
                <a:cubicBezTo>
                  <a:pt x="178" y="229"/>
                  <a:pt x="192" y="227"/>
                  <a:pt x="201" y="217"/>
                </a:cubicBezTo>
                <a:cubicBezTo>
                  <a:pt x="206" y="212"/>
                  <a:pt x="212" y="206"/>
                  <a:pt x="217" y="201"/>
                </a:cubicBezTo>
                <a:cubicBezTo>
                  <a:pt x="227" y="192"/>
                  <a:pt x="229" y="178"/>
                  <a:pt x="221" y="164"/>
                </a:cubicBezTo>
                <a:cubicBezTo>
                  <a:pt x="183" y="86"/>
                  <a:pt x="183" y="86"/>
                  <a:pt x="183" y="86"/>
                </a:cubicBezTo>
                <a:cubicBezTo>
                  <a:pt x="270" y="36"/>
                  <a:pt x="270" y="36"/>
                  <a:pt x="270" y="36"/>
                </a:cubicBezTo>
                <a:cubicBezTo>
                  <a:pt x="318" y="108"/>
                  <a:pt x="318" y="108"/>
                  <a:pt x="318" y="108"/>
                </a:cubicBezTo>
                <a:cubicBezTo>
                  <a:pt x="326" y="121"/>
                  <a:pt x="338" y="125"/>
                  <a:pt x="350" y="123"/>
                </a:cubicBezTo>
                <a:cubicBezTo>
                  <a:pt x="358" y="121"/>
                  <a:pt x="367" y="119"/>
                  <a:pt x="376" y="117"/>
                </a:cubicBezTo>
                <a:cubicBezTo>
                  <a:pt x="388" y="113"/>
                  <a:pt x="397" y="103"/>
                  <a:pt x="397" y="86"/>
                </a:cubicBezTo>
                <a:cubicBezTo>
                  <a:pt x="403" y="0"/>
                  <a:pt x="403" y="0"/>
                  <a:pt x="403" y="0"/>
                </a:cubicBezTo>
                <a:cubicBezTo>
                  <a:pt x="504" y="0"/>
                  <a:pt x="504" y="0"/>
                  <a:pt x="504" y="0"/>
                </a:cubicBezTo>
                <a:cubicBezTo>
                  <a:pt x="509" y="86"/>
                  <a:pt x="509" y="86"/>
                  <a:pt x="509" y="86"/>
                </a:cubicBezTo>
                <a:cubicBezTo>
                  <a:pt x="510" y="103"/>
                  <a:pt x="518" y="113"/>
                  <a:pt x="531" y="117"/>
                </a:cubicBezTo>
                <a:cubicBezTo>
                  <a:pt x="540" y="119"/>
                  <a:pt x="548" y="121"/>
                  <a:pt x="557" y="123"/>
                </a:cubicBezTo>
                <a:cubicBezTo>
                  <a:pt x="569" y="125"/>
                  <a:pt x="580" y="121"/>
                  <a:pt x="588" y="108"/>
                </a:cubicBezTo>
                <a:cubicBezTo>
                  <a:pt x="637" y="36"/>
                  <a:pt x="637" y="36"/>
                  <a:pt x="637" y="36"/>
                </a:cubicBezTo>
                <a:cubicBezTo>
                  <a:pt x="724" y="86"/>
                  <a:pt x="724" y="86"/>
                  <a:pt x="724" y="86"/>
                </a:cubicBezTo>
                <a:cubicBezTo>
                  <a:pt x="686" y="164"/>
                  <a:pt x="686" y="164"/>
                  <a:pt x="686" y="164"/>
                </a:cubicBezTo>
                <a:cubicBezTo>
                  <a:pt x="678" y="178"/>
                  <a:pt x="680" y="192"/>
                  <a:pt x="690" y="201"/>
                </a:cubicBezTo>
                <a:cubicBezTo>
                  <a:pt x="695" y="206"/>
                  <a:pt x="701" y="212"/>
                  <a:pt x="706" y="217"/>
                </a:cubicBezTo>
                <a:cubicBezTo>
                  <a:pt x="715" y="227"/>
                  <a:pt x="729" y="229"/>
                  <a:pt x="743" y="221"/>
                </a:cubicBezTo>
                <a:cubicBezTo>
                  <a:pt x="821" y="183"/>
                  <a:pt x="821" y="183"/>
                  <a:pt x="821" y="183"/>
                </a:cubicBezTo>
                <a:cubicBezTo>
                  <a:pt x="871" y="270"/>
                  <a:pt x="871" y="270"/>
                  <a:pt x="871" y="270"/>
                </a:cubicBezTo>
                <a:cubicBezTo>
                  <a:pt x="799" y="319"/>
                  <a:pt x="799" y="319"/>
                  <a:pt x="799" y="319"/>
                </a:cubicBezTo>
                <a:cubicBezTo>
                  <a:pt x="786" y="327"/>
                  <a:pt x="781" y="338"/>
                  <a:pt x="784" y="350"/>
                </a:cubicBezTo>
                <a:cubicBezTo>
                  <a:pt x="786" y="359"/>
                  <a:pt x="788" y="367"/>
                  <a:pt x="790" y="376"/>
                </a:cubicBezTo>
                <a:cubicBezTo>
                  <a:pt x="794" y="389"/>
                  <a:pt x="804" y="397"/>
                  <a:pt x="821" y="398"/>
                </a:cubicBezTo>
                <a:cubicBezTo>
                  <a:pt x="907" y="403"/>
                  <a:pt x="907" y="403"/>
                  <a:pt x="907" y="403"/>
                </a:cubicBezTo>
                <a:cubicBezTo>
                  <a:pt x="907" y="504"/>
                  <a:pt x="907" y="504"/>
                  <a:pt x="907" y="504"/>
                </a:cubicBezTo>
                <a:cubicBezTo>
                  <a:pt x="821" y="510"/>
                  <a:pt x="821" y="510"/>
                  <a:pt x="821" y="510"/>
                </a:cubicBezTo>
                <a:cubicBezTo>
                  <a:pt x="804" y="510"/>
                  <a:pt x="794" y="519"/>
                  <a:pt x="790" y="531"/>
                </a:cubicBezTo>
                <a:cubicBezTo>
                  <a:pt x="788" y="540"/>
                  <a:pt x="786" y="549"/>
                  <a:pt x="784" y="557"/>
                </a:cubicBezTo>
                <a:close/>
                <a:moveTo>
                  <a:pt x="453" y="226"/>
                </a:moveTo>
                <a:cubicBezTo>
                  <a:pt x="327" y="226"/>
                  <a:pt x="225" y="328"/>
                  <a:pt x="225" y="454"/>
                </a:cubicBezTo>
                <a:cubicBezTo>
                  <a:pt x="225" y="580"/>
                  <a:pt x="327" y="682"/>
                  <a:pt x="453" y="682"/>
                </a:cubicBezTo>
                <a:cubicBezTo>
                  <a:pt x="579" y="682"/>
                  <a:pt x="681" y="580"/>
                  <a:pt x="681" y="454"/>
                </a:cubicBezTo>
                <a:cubicBezTo>
                  <a:pt x="681" y="328"/>
                  <a:pt x="579" y="226"/>
                  <a:pt x="453" y="226"/>
                </a:cubicBezTo>
                <a:close/>
                <a:moveTo>
                  <a:pt x="310" y="527"/>
                </a:moveTo>
                <a:cubicBezTo>
                  <a:pt x="374" y="527"/>
                  <a:pt x="374" y="527"/>
                  <a:pt x="374" y="527"/>
                </a:cubicBezTo>
                <a:cubicBezTo>
                  <a:pt x="394" y="527"/>
                  <a:pt x="409" y="523"/>
                  <a:pt x="420" y="514"/>
                </a:cubicBezTo>
                <a:cubicBezTo>
                  <a:pt x="432" y="505"/>
                  <a:pt x="437" y="494"/>
                  <a:pt x="437" y="478"/>
                </a:cubicBezTo>
                <a:cubicBezTo>
                  <a:pt x="437" y="468"/>
                  <a:pt x="435" y="460"/>
                  <a:pt x="430" y="454"/>
                </a:cubicBezTo>
                <a:cubicBezTo>
                  <a:pt x="426" y="447"/>
                  <a:pt x="418" y="443"/>
                  <a:pt x="408" y="440"/>
                </a:cubicBezTo>
                <a:cubicBezTo>
                  <a:pt x="408" y="439"/>
                  <a:pt x="408" y="439"/>
                  <a:pt x="408" y="439"/>
                </a:cubicBezTo>
                <a:cubicBezTo>
                  <a:pt x="416" y="437"/>
                  <a:pt x="422" y="433"/>
                  <a:pt x="427" y="426"/>
                </a:cubicBezTo>
                <a:cubicBezTo>
                  <a:pt x="432" y="420"/>
                  <a:pt x="434" y="412"/>
                  <a:pt x="434" y="403"/>
                </a:cubicBezTo>
                <a:cubicBezTo>
                  <a:pt x="434" y="389"/>
                  <a:pt x="428" y="378"/>
                  <a:pt x="418" y="371"/>
                </a:cubicBezTo>
                <a:cubicBezTo>
                  <a:pt x="407" y="365"/>
                  <a:pt x="390" y="361"/>
                  <a:pt x="368" y="361"/>
                </a:cubicBezTo>
                <a:cubicBezTo>
                  <a:pt x="310" y="361"/>
                  <a:pt x="310" y="361"/>
                  <a:pt x="310" y="361"/>
                </a:cubicBezTo>
                <a:lnTo>
                  <a:pt x="310" y="527"/>
                </a:lnTo>
                <a:close/>
                <a:moveTo>
                  <a:pt x="354" y="395"/>
                </a:moveTo>
                <a:cubicBezTo>
                  <a:pt x="367" y="395"/>
                  <a:pt x="367" y="395"/>
                  <a:pt x="367" y="395"/>
                </a:cubicBezTo>
                <a:cubicBezTo>
                  <a:pt x="381" y="395"/>
                  <a:pt x="388" y="400"/>
                  <a:pt x="388" y="409"/>
                </a:cubicBezTo>
                <a:cubicBezTo>
                  <a:pt x="388" y="414"/>
                  <a:pt x="386" y="418"/>
                  <a:pt x="383" y="421"/>
                </a:cubicBezTo>
                <a:cubicBezTo>
                  <a:pt x="379" y="424"/>
                  <a:pt x="374" y="425"/>
                  <a:pt x="368" y="425"/>
                </a:cubicBezTo>
                <a:cubicBezTo>
                  <a:pt x="354" y="425"/>
                  <a:pt x="354" y="425"/>
                  <a:pt x="354" y="425"/>
                </a:cubicBezTo>
                <a:lnTo>
                  <a:pt x="354" y="395"/>
                </a:lnTo>
                <a:close/>
                <a:moveTo>
                  <a:pt x="369" y="458"/>
                </a:moveTo>
                <a:cubicBezTo>
                  <a:pt x="376" y="458"/>
                  <a:pt x="382" y="459"/>
                  <a:pt x="386" y="462"/>
                </a:cubicBezTo>
                <a:cubicBezTo>
                  <a:pt x="389" y="465"/>
                  <a:pt x="391" y="469"/>
                  <a:pt x="391" y="475"/>
                </a:cubicBezTo>
                <a:cubicBezTo>
                  <a:pt x="391" y="487"/>
                  <a:pt x="384" y="492"/>
                  <a:pt x="370" y="492"/>
                </a:cubicBezTo>
                <a:cubicBezTo>
                  <a:pt x="354" y="492"/>
                  <a:pt x="354" y="492"/>
                  <a:pt x="354" y="492"/>
                </a:cubicBezTo>
                <a:cubicBezTo>
                  <a:pt x="354" y="458"/>
                  <a:pt x="354" y="458"/>
                  <a:pt x="354" y="458"/>
                </a:cubicBezTo>
                <a:lnTo>
                  <a:pt x="369" y="458"/>
                </a:lnTo>
                <a:close/>
                <a:moveTo>
                  <a:pt x="552" y="436"/>
                </a:moveTo>
                <a:cubicBezTo>
                  <a:pt x="604" y="361"/>
                  <a:pt x="604" y="361"/>
                  <a:pt x="604" y="361"/>
                </a:cubicBezTo>
                <a:cubicBezTo>
                  <a:pt x="555" y="361"/>
                  <a:pt x="555" y="361"/>
                  <a:pt x="555" y="361"/>
                </a:cubicBezTo>
                <a:cubicBezTo>
                  <a:pt x="521" y="412"/>
                  <a:pt x="521" y="412"/>
                  <a:pt x="521" y="412"/>
                </a:cubicBezTo>
                <a:cubicBezTo>
                  <a:pt x="514" y="422"/>
                  <a:pt x="509" y="429"/>
                  <a:pt x="507" y="433"/>
                </a:cubicBezTo>
                <a:cubicBezTo>
                  <a:pt x="507" y="361"/>
                  <a:pt x="507" y="361"/>
                  <a:pt x="507" y="361"/>
                </a:cubicBezTo>
                <a:cubicBezTo>
                  <a:pt x="462" y="361"/>
                  <a:pt x="462" y="361"/>
                  <a:pt x="462" y="361"/>
                </a:cubicBezTo>
                <a:cubicBezTo>
                  <a:pt x="462" y="527"/>
                  <a:pt x="462" y="527"/>
                  <a:pt x="462" y="527"/>
                </a:cubicBezTo>
                <a:cubicBezTo>
                  <a:pt x="507" y="527"/>
                  <a:pt x="507" y="527"/>
                  <a:pt x="507" y="527"/>
                </a:cubicBezTo>
                <a:cubicBezTo>
                  <a:pt x="507" y="472"/>
                  <a:pt x="507" y="472"/>
                  <a:pt x="507" y="472"/>
                </a:cubicBezTo>
                <a:cubicBezTo>
                  <a:pt x="520" y="464"/>
                  <a:pt x="520" y="464"/>
                  <a:pt x="520" y="464"/>
                </a:cubicBezTo>
                <a:cubicBezTo>
                  <a:pt x="553" y="527"/>
                  <a:pt x="553" y="527"/>
                  <a:pt x="553" y="527"/>
                </a:cubicBezTo>
                <a:cubicBezTo>
                  <a:pt x="603" y="527"/>
                  <a:pt x="603" y="527"/>
                  <a:pt x="603" y="527"/>
                </a:cubicBezTo>
                <a:lnTo>
                  <a:pt x="552" y="4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dist"/>
            <a:endParaRPr lang="ja-JP" altLang="en-US"/>
          </a:p>
        </p:txBody>
      </p:sp>
      <p:grpSp>
        <p:nvGrpSpPr>
          <p:cNvPr id="48" name="グループ化 47">
            <a:extLst>
              <a:ext uri="{FF2B5EF4-FFF2-40B4-BE49-F238E27FC236}">
                <a16:creationId xmlns:a16="http://schemas.microsoft.com/office/drawing/2014/main" id="{D1FED93E-BD4C-FFAF-97AC-2E4ADF94081C}"/>
              </a:ext>
            </a:extLst>
          </p:cNvPr>
          <p:cNvGrpSpPr/>
          <p:nvPr/>
        </p:nvGrpSpPr>
        <p:grpSpPr>
          <a:xfrm>
            <a:off x="6150373" y="555510"/>
            <a:ext cx="2647204" cy="216024"/>
            <a:chOff x="6150373" y="555510"/>
            <a:chExt cx="2647204" cy="216024"/>
          </a:xfrm>
        </p:grpSpPr>
        <p:sp>
          <p:nvSpPr>
            <p:cNvPr id="50" name="角丸四角形 40">
              <a:extLst>
                <a:ext uri="{FF2B5EF4-FFF2-40B4-BE49-F238E27FC236}">
                  <a16:creationId xmlns:a16="http://schemas.microsoft.com/office/drawing/2014/main" id="{9B7E7ACB-53AD-0019-74F6-83A6353092AA}"/>
                </a:ext>
              </a:extLst>
            </p:cNvPr>
            <p:cNvSpPr/>
            <p:nvPr/>
          </p:nvSpPr>
          <p:spPr>
            <a:xfrm>
              <a:off x="6150373" y="555510"/>
              <a:ext cx="2647204" cy="216024"/>
            </a:xfrm>
            <a:prstGeom prst="roundRect">
              <a:avLst/>
            </a:prstGeom>
            <a:solidFill>
              <a:schemeClr val="tx2"/>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defRPr/>
              </a:pP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Back</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Office</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Service</a:t>
              </a:r>
              <a:endParaRPr kumimoji="0" lang="en-US" altLang="ja-JP" sz="1200" b="1" kern="0">
                <a:solidFill>
                  <a:srgbClr val="FFFFFF"/>
                </a:solidFill>
                <a:cs typeface="メイリオ" pitchFamily="50" charset="-128"/>
              </a:endParaRPr>
            </a:p>
          </p:txBody>
        </p:sp>
        <p:grpSp>
          <p:nvGrpSpPr>
            <p:cNvPr id="54" name="グループ化 53">
              <a:extLst>
                <a:ext uri="{FF2B5EF4-FFF2-40B4-BE49-F238E27FC236}">
                  <a16:creationId xmlns:a16="http://schemas.microsoft.com/office/drawing/2014/main" id="{4F56C184-5891-4BC2-03AB-240CE9221AAF}"/>
                </a:ext>
              </a:extLst>
            </p:cNvPr>
            <p:cNvGrpSpPr/>
            <p:nvPr/>
          </p:nvGrpSpPr>
          <p:grpSpPr>
            <a:xfrm>
              <a:off x="6299836" y="564228"/>
              <a:ext cx="360396" cy="171318"/>
              <a:chOff x="4225841" y="2227809"/>
              <a:chExt cx="889467" cy="422818"/>
            </a:xfrm>
          </p:grpSpPr>
          <p:grpSp>
            <p:nvGrpSpPr>
              <p:cNvPr id="55" name="グループ化 315">
                <a:extLst>
                  <a:ext uri="{FF2B5EF4-FFF2-40B4-BE49-F238E27FC236}">
                    <a16:creationId xmlns:a16="http://schemas.microsoft.com/office/drawing/2014/main" id="{1C306082-5B01-3112-55DA-C0FE48AC48F7}"/>
                  </a:ext>
                </a:extLst>
              </p:cNvPr>
              <p:cNvGrpSpPr/>
              <p:nvPr/>
            </p:nvGrpSpPr>
            <p:grpSpPr>
              <a:xfrm>
                <a:off x="4476918" y="2227809"/>
                <a:ext cx="395796" cy="406775"/>
                <a:chOff x="4887516" y="3387725"/>
                <a:chExt cx="381000" cy="381000"/>
              </a:xfrm>
              <a:solidFill>
                <a:schemeClr val="bg1"/>
              </a:solidFill>
            </p:grpSpPr>
            <p:sp>
              <p:nvSpPr>
                <p:cNvPr id="61" name="Freeform 239">
                  <a:extLst>
                    <a:ext uri="{FF2B5EF4-FFF2-40B4-BE49-F238E27FC236}">
                      <a16:creationId xmlns:a16="http://schemas.microsoft.com/office/drawing/2014/main" id="{A76C2C75-1B23-54EA-9F60-D5F2E6530727}"/>
                    </a:ext>
                  </a:extLst>
                </p:cNvPr>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62" name="Freeform 240">
                  <a:extLst>
                    <a:ext uri="{FF2B5EF4-FFF2-40B4-BE49-F238E27FC236}">
                      <a16:creationId xmlns:a16="http://schemas.microsoft.com/office/drawing/2014/main" id="{3D7CA16F-D583-C6EB-9DD7-DE1F2333EFE6}"/>
                    </a:ext>
                  </a:extLst>
                </p:cNvPr>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64" name="Freeform 241">
                  <a:extLst>
                    <a:ext uri="{FF2B5EF4-FFF2-40B4-BE49-F238E27FC236}">
                      <a16:creationId xmlns:a16="http://schemas.microsoft.com/office/drawing/2014/main" id="{DF86DA8E-3982-48B7-313F-869CCD967CB7}"/>
                    </a:ext>
                  </a:extLst>
                </p:cNvPr>
                <p:cNvSpPr>
                  <a:spLocks/>
                </p:cNvSpPr>
                <p:nvPr/>
              </p:nvSpPr>
              <p:spPr bwMode="auto">
                <a:xfrm>
                  <a:off x="4887516" y="3495675"/>
                  <a:ext cx="101600" cy="273050"/>
                </a:xfrm>
                <a:custGeom>
                  <a:avLst/>
                  <a:gdLst/>
                  <a:ahLst/>
                  <a:cxnLst>
                    <a:cxn ang="0">
                      <a:pos x="60" y="84"/>
                    </a:cxn>
                    <a:cxn ang="0">
                      <a:pos x="60" y="12"/>
                    </a:cxn>
                    <a:cxn ang="0">
                      <a:pos x="60" y="12"/>
                    </a:cxn>
                    <a:cxn ang="0">
                      <a:pos x="62" y="0"/>
                    </a:cxn>
                    <a:cxn ang="0">
                      <a:pos x="62" y="0"/>
                    </a:cxn>
                    <a:cxn ang="0">
                      <a:pos x="60" y="0"/>
                    </a:cxn>
                    <a:cxn ang="0">
                      <a:pos x="22" y="0"/>
                    </a:cxn>
                    <a:cxn ang="0">
                      <a:pos x="22" y="0"/>
                    </a:cxn>
                    <a:cxn ang="0">
                      <a:pos x="14" y="2"/>
                    </a:cxn>
                    <a:cxn ang="0">
                      <a:pos x="6" y="6"/>
                    </a:cxn>
                    <a:cxn ang="0">
                      <a:pos x="2" y="14"/>
                    </a:cxn>
                    <a:cxn ang="0">
                      <a:pos x="0" y="22"/>
                    </a:cxn>
                    <a:cxn ang="0">
                      <a:pos x="0" y="38"/>
                    </a:cxn>
                    <a:cxn ang="0">
                      <a:pos x="0" y="74"/>
                    </a:cxn>
                    <a:cxn ang="0">
                      <a:pos x="18" y="74"/>
                    </a:cxn>
                    <a:cxn ang="0">
                      <a:pos x="18" y="172"/>
                    </a:cxn>
                    <a:cxn ang="0">
                      <a:pos x="64" y="172"/>
                    </a:cxn>
                    <a:cxn ang="0">
                      <a:pos x="64" y="84"/>
                    </a:cxn>
                    <a:cxn ang="0">
                      <a:pos x="60" y="84"/>
                    </a:cxn>
                  </a:cxnLst>
                  <a:rect l="0" t="0" r="r" b="b"/>
                  <a:pathLst>
                    <a:path w="64" h="172">
                      <a:moveTo>
                        <a:pt x="60" y="84"/>
                      </a:moveTo>
                      <a:lnTo>
                        <a:pt x="60" y="12"/>
                      </a:lnTo>
                      <a:lnTo>
                        <a:pt x="60" y="12"/>
                      </a:lnTo>
                      <a:lnTo>
                        <a:pt x="62" y="0"/>
                      </a:lnTo>
                      <a:lnTo>
                        <a:pt x="62" y="0"/>
                      </a:lnTo>
                      <a:lnTo>
                        <a:pt x="60" y="0"/>
                      </a:lnTo>
                      <a:lnTo>
                        <a:pt x="22" y="0"/>
                      </a:lnTo>
                      <a:lnTo>
                        <a:pt x="22" y="0"/>
                      </a:lnTo>
                      <a:lnTo>
                        <a:pt x="14" y="2"/>
                      </a:lnTo>
                      <a:lnTo>
                        <a:pt x="6" y="6"/>
                      </a:lnTo>
                      <a:lnTo>
                        <a:pt x="2" y="14"/>
                      </a:lnTo>
                      <a:lnTo>
                        <a:pt x="0" y="22"/>
                      </a:lnTo>
                      <a:lnTo>
                        <a:pt x="0" y="38"/>
                      </a:lnTo>
                      <a:lnTo>
                        <a:pt x="0" y="74"/>
                      </a:lnTo>
                      <a:lnTo>
                        <a:pt x="18" y="74"/>
                      </a:lnTo>
                      <a:lnTo>
                        <a:pt x="18" y="172"/>
                      </a:lnTo>
                      <a:lnTo>
                        <a:pt x="64" y="172"/>
                      </a:lnTo>
                      <a:lnTo>
                        <a:pt x="64" y="84"/>
                      </a:lnTo>
                      <a:lnTo>
                        <a:pt x="60"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65" name="Freeform 242">
                  <a:extLst>
                    <a:ext uri="{FF2B5EF4-FFF2-40B4-BE49-F238E27FC236}">
                      <a16:creationId xmlns:a16="http://schemas.microsoft.com/office/drawing/2014/main" id="{1D178FC3-F093-5EAB-8ED9-72078D5E12A2}"/>
                    </a:ext>
                  </a:extLst>
                </p:cNvPr>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67" name="Freeform 243">
                  <a:extLst>
                    <a:ext uri="{FF2B5EF4-FFF2-40B4-BE49-F238E27FC236}">
                      <a16:creationId xmlns:a16="http://schemas.microsoft.com/office/drawing/2014/main" id="{89100619-C9C0-2FEC-FA6B-E69D1FF253B6}"/>
                    </a:ext>
                  </a:extLst>
                </p:cNvPr>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69" name="Freeform 244">
                  <a:extLst>
                    <a:ext uri="{FF2B5EF4-FFF2-40B4-BE49-F238E27FC236}">
                      <a16:creationId xmlns:a16="http://schemas.microsoft.com/office/drawing/2014/main" id="{A3245D99-91F0-4AA0-7AD0-C473A72C0DD2}"/>
                    </a:ext>
                  </a:extLst>
                </p:cNvPr>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72" name="Freeform 245">
                  <a:extLst>
                    <a:ext uri="{FF2B5EF4-FFF2-40B4-BE49-F238E27FC236}">
                      <a16:creationId xmlns:a16="http://schemas.microsoft.com/office/drawing/2014/main" id="{7B79A232-AB31-C983-41CB-4D97C40F6D0C}"/>
                    </a:ext>
                  </a:extLst>
                </p:cNvPr>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73" name="Freeform 246">
                  <a:extLst>
                    <a:ext uri="{FF2B5EF4-FFF2-40B4-BE49-F238E27FC236}">
                      <a16:creationId xmlns:a16="http://schemas.microsoft.com/office/drawing/2014/main" id="{9C6C5465-D9E8-8D31-4811-0FBF5C5F5632}"/>
                    </a:ext>
                  </a:extLst>
                </p:cNvPr>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74" name="Freeform 247">
                  <a:extLst>
                    <a:ext uri="{FF2B5EF4-FFF2-40B4-BE49-F238E27FC236}">
                      <a16:creationId xmlns:a16="http://schemas.microsoft.com/office/drawing/2014/main" id="{02E66AC8-1180-8A76-C782-702A7737E44C}"/>
                    </a:ext>
                  </a:extLst>
                </p:cNvPr>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75" name="Freeform 248">
                  <a:extLst>
                    <a:ext uri="{FF2B5EF4-FFF2-40B4-BE49-F238E27FC236}">
                      <a16:creationId xmlns:a16="http://schemas.microsoft.com/office/drawing/2014/main" id="{F8A4E610-A174-3642-C940-FC2E5559262C}"/>
                    </a:ext>
                  </a:extLst>
                </p:cNvPr>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76" name="Freeform 249">
                  <a:extLst>
                    <a:ext uri="{FF2B5EF4-FFF2-40B4-BE49-F238E27FC236}">
                      <a16:creationId xmlns:a16="http://schemas.microsoft.com/office/drawing/2014/main" id="{05028511-1362-BA1A-A7A8-570E92E50538}"/>
                    </a:ext>
                  </a:extLst>
                </p:cNvPr>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sp>
            <p:nvSpPr>
              <p:cNvPr id="56" name="Freeform 204">
                <a:extLst>
                  <a:ext uri="{FF2B5EF4-FFF2-40B4-BE49-F238E27FC236}">
                    <a16:creationId xmlns:a16="http://schemas.microsoft.com/office/drawing/2014/main" id="{165A37F6-EFFC-4D36-7A68-02F3F3398C25}"/>
                  </a:ext>
                </a:extLst>
              </p:cNvPr>
              <p:cNvSpPr>
                <a:spLocks noEditPoints="1"/>
              </p:cNvSpPr>
              <p:nvPr/>
            </p:nvSpPr>
            <p:spPr bwMode="auto">
              <a:xfrm>
                <a:off x="4225841" y="2432391"/>
                <a:ext cx="213583" cy="218236"/>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nvGrpSpPr>
              <p:cNvPr id="57" name="グループ化 250">
                <a:extLst>
                  <a:ext uri="{FF2B5EF4-FFF2-40B4-BE49-F238E27FC236}">
                    <a16:creationId xmlns:a16="http://schemas.microsoft.com/office/drawing/2014/main" id="{4D9DBC7B-F854-3037-E02F-E158FC9A2E17}"/>
                  </a:ext>
                </a:extLst>
              </p:cNvPr>
              <p:cNvGrpSpPr/>
              <p:nvPr/>
            </p:nvGrpSpPr>
            <p:grpSpPr>
              <a:xfrm>
                <a:off x="4903183" y="2398771"/>
                <a:ext cx="212125" cy="226453"/>
                <a:chOff x="2182416" y="3387725"/>
                <a:chExt cx="381000" cy="381000"/>
              </a:xfrm>
              <a:solidFill>
                <a:schemeClr val="bg1"/>
              </a:solidFill>
            </p:grpSpPr>
            <p:sp>
              <p:nvSpPr>
                <p:cNvPr id="58" name="Freeform 220">
                  <a:extLst>
                    <a:ext uri="{FF2B5EF4-FFF2-40B4-BE49-F238E27FC236}">
                      <a16:creationId xmlns:a16="http://schemas.microsoft.com/office/drawing/2014/main" id="{AC375651-F94B-C7C6-67D1-2B50C62E9907}"/>
                    </a:ext>
                  </a:extLst>
                </p:cNvPr>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59" name="Freeform 221">
                  <a:extLst>
                    <a:ext uri="{FF2B5EF4-FFF2-40B4-BE49-F238E27FC236}">
                      <a16:creationId xmlns:a16="http://schemas.microsoft.com/office/drawing/2014/main" id="{00F1749A-1E6B-950E-123B-3B0E456B22BC}"/>
                    </a:ext>
                  </a:extLst>
                </p:cNvPr>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60" name="Freeform 222">
                  <a:extLst>
                    <a:ext uri="{FF2B5EF4-FFF2-40B4-BE49-F238E27FC236}">
                      <a16:creationId xmlns:a16="http://schemas.microsoft.com/office/drawing/2014/main" id="{DB38171E-866F-9E89-DC53-081451C7712D}"/>
                    </a:ext>
                  </a:extLst>
                </p:cNvPr>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grpSp>
      </p:grpSp>
    </p:spTree>
    <p:extLst>
      <p:ext uri="{BB962C8B-B14F-4D97-AF65-F5344CB8AC3E}">
        <p14:creationId xmlns:p14="http://schemas.microsoft.com/office/powerpoint/2010/main" val="3834794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15</a:t>
            </a:fld>
            <a:endParaRPr kumimoji="1" lang="ja-JP" altLang="en-US"/>
          </a:p>
        </p:txBody>
      </p:sp>
      <p:sp>
        <p:nvSpPr>
          <p:cNvPr id="3" name="タイトル 2"/>
          <p:cNvSpPr>
            <a:spLocks noGrp="1"/>
          </p:cNvSpPr>
          <p:nvPr>
            <p:ph type="title"/>
          </p:nvPr>
        </p:nvSpPr>
        <p:spPr/>
        <p:txBody>
          <a:bodyPr/>
          <a:lstStyle/>
          <a:p>
            <a:r>
              <a:rPr lang="ja-JP" altLang="en-US"/>
              <a:t>会計</a:t>
            </a:r>
            <a:r>
              <a:rPr lang="en-US" altLang="ja-JP"/>
              <a:t>/</a:t>
            </a:r>
            <a:r>
              <a:rPr lang="ja-JP" altLang="en-US"/>
              <a:t>人事業務に特化（ロードマップ）</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正方形/長方形 4"/>
          <p:cNvSpPr/>
          <p:nvPr/>
        </p:nvSpPr>
        <p:spPr>
          <a:xfrm>
            <a:off x="128793" y="915567"/>
            <a:ext cx="8871699" cy="18329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 name="右矢印 5"/>
          <p:cNvSpPr/>
          <p:nvPr/>
        </p:nvSpPr>
        <p:spPr>
          <a:xfrm>
            <a:off x="1068026" y="2020264"/>
            <a:ext cx="2459858" cy="181115"/>
          </a:xfrm>
          <a:prstGeom prst="rightArrow">
            <a:avLst/>
          </a:prstGeom>
          <a:solidFill>
            <a:schemeClr val="tx2">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1400"/>
          </a:p>
        </p:txBody>
      </p:sp>
      <p:sp>
        <p:nvSpPr>
          <p:cNvPr id="7" name="テキスト ボックス 6"/>
          <p:cNvSpPr txBox="1"/>
          <p:nvPr/>
        </p:nvSpPr>
        <p:spPr>
          <a:xfrm>
            <a:off x="107504" y="2539710"/>
            <a:ext cx="664504" cy="261610"/>
          </a:xfrm>
          <a:prstGeom prst="rect">
            <a:avLst/>
          </a:prstGeom>
          <a:noFill/>
        </p:spPr>
        <p:txBody>
          <a:bodyPr wrap="square" rtlCol="0">
            <a:spAutoFit/>
          </a:bodyPr>
          <a:lstStyle/>
          <a:p>
            <a:r>
              <a:rPr kumimoji="1" lang="en-US" altLang="ja-JP" sz="1100">
                <a:solidFill>
                  <a:schemeClr val="tx2">
                    <a:lumMod val="50000"/>
                  </a:schemeClr>
                </a:solidFill>
              </a:rPr>
              <a:t>1995</a:t>
            </a:r>
            <a:endParaRPr kumimoji="1" lang="ja-JP" altLang="en-US" sz="1100">
              <a:solidFill>
                <a:schemeClr val="tx2">
                  <a:lumMod val="50000"/>
                </a:schemeClr>
              </a:solidFill>
            </a:endParaRPr>
          </a:p>
        </p:txBody>
      </p:sp>
      <p:sp>
        <p:nvSpPr>
          <p:cNvPr id="8" name="角丸四角形 7"/>
          <p:cNvSpPr/>
          <p:nvPr/>
        </p:nvSpPr>
        <p:spPr>
          <a:xfrm>
            <a:off x="156003" y="2003556"/>
            <a:ext cx="912023" cy="240235"/>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t>GL</a:t>
            </a:r>
            <a:endParaRPr kumimoji="1" lang="ja-JP" altLang="en-US" sz="1400"/>
          </a:p>
        </p:txBody>
      </p:sp>
      <p:sp>
        <p:nvSpPr>
          <p:cNvPr id="9" name="角丸四角形 8"/>
          <p:cNvSpPr/>
          <p:nvPr/>
        </p:nvSpPr>
        <p:spPr>
          <a:xfrm>
            <a:off x="1471081" y="1611428"/>
            <a:ext cx="1047694" cy="240235"/>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a:latin typeface="Times New Roman" panose="02020603050405020304" pitchFamily="18" charset="0"/>
                <a:cs typeface="Times New Roman" panose="02020603050405020304" pitchFamily="18" charset="0"/>
              </a:rPr>
              <a:t>CORE</a:t>
            </a:r>
            <a:endParaRPr kumimoji="1" lang="ja-JP" altLang="en-US" sz="1400" b="1">
              <a:latin typeface="Times New Roman" panose="02020603050405020304" pitchFamily="18" charset="0"/>
              <a:cs typeface="Times New Roman" panose="02020603050405020304" pitchFamily="18" charset="0"/>
            </a:endParaRPr>
          </a:p>
        </p:txBody>
      </p:sp>
      <p:sp>
        <p:nvSpPr>
          <p:cNvPr id="10" name="角丸四角形 9"/>
          <p:cNvSpPr/>
          <p:nvPr/>
        </p:nvSpPr>
        <p:spPr>
          <a:xfrm>
            <a:off x="3924127" y="1095585"/>
            <a:ext cx="1267159" cy="35072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a:t>NX</a:t>
            </a:r>
            <a:endParaRPr kumimoji="1" lang="ja-JP" altLang="en-US" b="1"/>
          </a:p>
        </p:txBody>
      </p:sp>
      <p:sp>
        <p:nvSpPr>
          <p:cNvPr id="11" name="テキスト ボックス 10"/>
          <p:cNvSpPr txBox="1"/>
          <p:nvPr/>
        </p:nvSpPr>
        <p:spPr>
          <a:xfrm>
            <a:off x="8005789" y="2535746"/>
            <a:ext cx="664504" cy="261610"/>
          </a:xfrm>
          <a:prstGeom prst="rect">
            <a:avLst/>
          </a:prstGeom>
          <a:noFill/>
        </p:spPr>
        <p:txBody>
          <a:bodyPr wrap="square" rtlCol="0">
            <a:spAutoFit/>
          </a:bodyPr>
          <a:lstStyle/>
          <a:p>
            <a:r>
              <a:rPr kumimoji="1" lang="en-US" altLang="ja-JP" sz="1100">
                <a:solidFill>
                  <a:schemeClr val="tx2">
                    <a:lumMod val="50000"/>
                  </a:schemeClr>
                </a:solidFill>
              </a:rPr>
              <a:t>2026</a:t>
            </a:r>
            <a:endParaRPr kumimoji="1" lang="ja-JP" altLang="en-US" sz="1100">
              <a:solidFill>
                <a:schemeClr val="tx2">
                  <a:lumMod val="50000"/>
                </a:schemeClr>
              </a:solidFill>
            </a:endParaRPr>
          </a:p>
        </p:txBody>
      </p:sp>
      <p:sp>
        <p:nvSpPr>
          <p:cNvPr id="12" name="テキスト ボックス 11"/>
          <p:cNvSpPr txBox="1"/>
          <p:nvPr/>
        </p:nvSpPr>
        <p:spPr>
          <a:xfrm>
            <a:off x="1511660" y="1842088"/>
            <a:ext cx="1116304" cy="261610"/>
          </a:xfrm>
          <a:prstGeom prst="rect">
            <a:avLst/>
          </a:prstGeom>
          <a:noFill/>
        </p:spPr>
        <p:txBody>
          <a:bodyPr wrap="square" rtlCol="0">
            <a:spAutoFit/>
          </a:bodyPr>
          <a:lstStyle/>
          <a:p>
            <a:r>
              <a:rPr lang="en-US" altLang="ja-JP" sz="1050">
                <a:solidFill>
                  <a:schemeClr val="tx2">
                    <a:lumMod val="50000"/>
                  </a:schemeClr>
                </a:solidFill>
              </a:rPr>
              <a:t>1999</a:t>
            </a:r>
            <a:r>
              <a:rPr lang="ja-JP" altLang="en-US" sz="1050">
                <a:solidFill>
                  <a:schemeClr val="tx2">
                    <a:lumMod val="50000"/>
                  </a:schemeClr>
                </a:solidFill>
              </a:rPr>
              <a:t>年販売</a:t>
            </a:r>
            <a:endParaRPr kumimoji="1" lang="ja-JP" altLang="en-US" sz="1050">
              <a:solidFill>
                <a:schemeClr val="tx2">
                  <a:lumMod val="50000"/>
                </a:schemeClr>
              </a:solidFill>
            </a:endParaRPr>
          </a:p>
        </p:txBody>
      </p:sp>
      <p:cxnSp>
        <p:nvCxnSpPr>
          <p:cNvPr id="13" name="直線矢印コネクタ 12"/>
          <p:cNvCxnSpPr/>
          <p:nvPr/>
        </p:nvCxnSpPr>
        <p:spPr>
          <a:xfrm>
            <a:off x="200137" y="2505186"/>
            <a:ext cx="8728347" cy="8090"/>
          </a:xfrm>
          <a:prstGeom prst="straightConnector1">
            <a:avLst/>
          </a:prstGeom>
          <a:ln w="412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右矢印 13"/>
          <p:cNvSpPr/>
          <p:nvPr/>
        </p:nvSpPr>
        <p:spPr>
          <a:xfrm>
            <a:off x="2498288" y="1658387"/>
            <a:ext cx="5185308" cy="175103"/>
          </a:xfrm>
          <a:prstGeom prst="rightArrow">
            <a:avLst/>
          </a:prstGeom>
          <a:solidFill>
            <a:srgbClr val="00666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1400"/>
          </a:p>
        </p:txBody>
      </p:sp>
      <p:sp>
        <p:nvSpPr>
          <p:cNvPr id="15" name="右矢印 14"/>
          <p:cNvSpPr/>
          <p:nvPr/>
        </p:nvSpPr>
        <p:spPr>
          <a:xfrm>
            <a:off x="5191286" y="1178998"/>
            <a:ext cx="3449166" cy="183896"/>
          </a:xfrm>
          <a:prstGeom prst="rightArrow">
            <a:avLst/>
          </a:prstGeom>
          <a:solidFill>
            <a:srgbClr val="008CC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1400"/>
          </a:p>
        </p:txBody>
      </p:sp>
      <p:sp>
        <p:nvSpPr>
          <p:cNvPr id="16" name="正方形/長方形 15"/>
          <p:cNvSpPr/>
          <p:nvPr/>
        </p:nvSpPr>
        <p:spPr>
          <a:xfrm>
            <a:off x="142409" y="753021"/>
            <a:ext cx="3775012" cy="28052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ja-JP" sz="1400" b="1" err="1"/>
              <a:t>SuperStream</a:t>
            </a:r>
            <a:r>
              <a:rPr lang="ja-JP" altLang="en-US" sz="1400" b="1"/>
              <a:t> </a:t>
            </a:r>
            <a:r>
              <a:rPr lang="en-US" altLang="ja-JP" sz="1400" b="1"/>
              <a:t>Series</a:t>
            </a:r>
            <a:r>
              <a:rPr lang="ja-JP" altLang="en-US" sz="1400" b="1"/>
              <a:t> </a:t>
            </a:r>
            <a:r>
              <a:rPr lang="en-US" altLang="ja-JP" sz="1400" b="1"/>
              <a:t>Roadmap</a:t>
            </a:r>
            <a:endParaRPr kumimoji="1" lang="ja-JP" altLang="en-US" sz="1400" b="1"/>
          </a:p>
        </p:txBody>
      </p:sp>
      <p:sp>
        <p:nvSpPr>
          <p:cNvPr id="17" name="テキスト ボックス 16"/>
          <p:cNvSpPr txBox="1"/>
          <p:nvPr/>
        </p:nvSpPr>
        <p:spPr>
          <a:xfrm>
            <a:off x="164309" y="2233120"/>
            <a:ext cx="1048310" cy="261610"/>
          </a:xfrm>
          <a:prstGeom prst="rect">
            <a:avLst/>
          </a:prstGeom>
          <a:noFill/>
        </p:spPr>
        <p:txBody>
          <a:bodyPr wrap="square" rtlCol="0">
            <a:spAutoFit/>
          </a:bodyPr>
          <a:lstStyle/>
          <a:p>
            <a:r>
              <a:rPr lang="en-US" altLang="ja-JP" sz="1050">
                <a:solidFill>
                  <a:srgbClr val="00699B"/>
                </a:solidFill>
              </a:rPr>
              <a:t>1995</a:t>
            </a:r>
            <a:r>
              <a:rPr lang="ja-JP" altLang="en-US" sz="1050">
                <a:solidFill>
                  <a:srgbClr val="00699B"/>
                </a:solidFill>
              </a:rPr>
              <a:t>年販売</a:t>
            </a:r>
            <a:endParaRPr kumimoji="1" lang="ja-JP" altLang="en-US" sz="1050">
              <a:solidFill>
                <a:srgbClr val="00699B"/>
              </a:solidFill>
            </a:endParaRPr>
          </a:p>
        </p:txBody>
      </p:sp>
      <p:sp>
        <p:nvSpPr>
          <p:cNvPr id="18" name="テキスト ボックス 17"/>
          <p:cNvSpPr txBox="1"/>
          <p:nvPr/>
        </p:nvSpPr>
        <p:spPr>
          <a:xfrm>
            <a:off x="4085177" y="1446309"/>
            <a:ext cx="1116304" cy="261610"/>
          </a:xfrm>
          <a:prstGeom prst="rect">
            <a:avLst/>
          </a:prstGeom>
          <a:noFill/>
        </p:spPr>
        <p:txBody>
          <a:bodyPr wrap="square" rtlCol="0">
            <a:spAutoFit/>
          </a:bodyPr>
          <a:lstStyle/>
          <a:p>
            <a:r>
              <a:rPr lang="en-US" altLang="ja-JP" sz="1050">
                <a:solidFill>
                  <a:schemeClr val="tx2">
                    <a:lumMod val="50000"/>
                  </a:schemeClr>
                </a:solidFill>
              </a:rPr>
              <a:t>2009</a:t>
            </a:r>
            <a:r>
              <a:rPr lang="ja-JP" altLang="en-US" sz="1050">
                <a:solidFill>
                  <a:schemeClr val="tx2">
                    <a:lumMod val="50000"/>
                  </a:schemeClr>
                </a:solidFill>
              </a:rPr>
              <a:t>年販売</a:t>
            </a:r>
            <a:endParaRPr kumimoji="1" lang="ja-JP" altLang="en-US" sz="1050">
              <a:solidFill>
                <a:schemeClr val="tx2">
                  <a:lumMod val="50000"/>
                </a:schemeClr>
              </a:solidFill>
            </a:endParaRPr>
          </a:p>
        </p:txBody>
      </p:sp>
      <p:sp>
        <p:nvSpPr>
          <p:cNvPr id="19" name="テキスト ボックス 18"/>
          <p:cNvSpPr txBox="1"/>
          <p:nvPr/>
        </p:nvSpPr>
        <p:spPr>
          <a:xfrm>
            <a:off x="2483768" y="2557725"/>
            <a:ext cx="664504" cy="261610"/>
          </a:xfrm>
          <a:prstGeom prst="rect">
            <a:avLst/>
          </a:prstGeom>
          <a:noFill/>
        </p:spPr>
        <p:txBody>
          <a:bodyPr wrap="square" rtlCol="0">
            <a:spAutoFit/>
          </a:bodyPr>
          <a:lstStyle/>
          <a:p>
            <a:r>
              <a:rPr lang="en-US" altLang="ja-JP" sz="1100">
                <a:solidFill>
                  <a:schemeClr val="tx2">
                    <a:lumMod val="50000"/>
                  </a:schemeClr>
                </a:solidFill>
              </a:rPr>
              <a:t>2000</a:t>
            </a:r>
            <a:endParaRPr kumimoji="1" lang="ja-JP" altLang="en-US" sz="1100">
              <a:solidFill>
                <a:schemeClr val="tx2">
                  <a:lumMod val="50000"/>
                </a:schemeClr>
              </a:solidFill>
            </a:endParaRPr>
          </a:p>
        </p:txBody>
      </p:sp>
      <p:sp>
        <p:nvSpPr>
          <p:cNvPr id="20" name="テキスト ボックス 19"/>
          <p:cNvSpPr txBox="1"/>
          <p:nvPr/>
        </p:nvSpPr>
        <p:spPr>
          <a:xfrm>
            <a:off x="5328084" y="2557725"/>
            <a:ext cx="664504" cy="261610"/>
          </a:xfrm>
          <a:prstGeom prst="rect">
            <a:avLst/>
          </a:prstGeom>
          <a:noFill/>
        </p:spPr>
        <p:txBody>
          <a:bodyPr wrap="square" rtlCol="0">
            <a:spAutoFit/>
          </a:bodyPr>
          <a:lstStyle/>
          <a:p>
            <a:r>
              <a:rPr lang="en-US" altLang="ja-JP" sz="1100">
                <a:solidFill>
                  <a:schemeClr val="tx2">
                    <a:lumMod val="50000"/>
                  </a:schemeClr>
                </a:solidFill>
              </a:rPr>
              <a:t>2010</a:t>
            </a:r>
            <a:endParaRPr kumimoji="1" lang="ja-JP" altLang="en-US" sz="1100">
              <a:solidFill>
                <a:schemeClr val="tx2">
                  <a:lumMod val="50000"/>
                </a:schemeClr>
              </a:solidFill>
            </a:endParaRPr>
          </a:p>
        </p:txBody>
      </p:sp>
      <p:grpSp>
        <p:nvGrpSpPr>
          <p:cNvPr id="70" name="グループ化 69"/>
          <p:cNvGrpSpPr/>
          <p:nvPr/>
        </p:nvGrpSpPr>
        <p:grpSpPr>
          <a:xfrm>
            <a:off x="6150373" y="555510"/>
            <a:ext cx="2647204" cy="216024"/>
            <a:chOff x="6150373" y="555510"/>
            <a:chExt cx="2647204" cy="216024"/>
          </a:xfrm>
        </p:grpSpPr>
        <p:sp>
          <p:nvSpPr>
            <p:cNvPr id="71" name="角丸四角形 70"/>
            <p:cNvSpPr/>
            <p:nvPr/>
          </p:nvSpPr>
          <p:spPr>
            <a:xfrm>
              <a:off x="6150373" y="555510"/>
              <a:ext cx="2647204" cy="216024"/>
            </a:xfrm>
            <a:prstGeom prst="roundRect">
              <a:avLst/>
            </a:prstGeom>
            <a:solidFill>
              <a:schemeClr val="tx2"/>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defRPr/>
              </a:pP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Back</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Office</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Service</a:t>
              </a:r>
              <a:endParaRPr kumimoji="0" lang="en-US" altLang="ja-JP" sz="1200" b="1" kern="0">
                <a:solidFill>
                  <a:srgbClr val="FFFFFF"/>
                </a:solidFill>
                <a:cs typeface="メイリオ" pitchFamily="50" charset="-128"/>
              </a:endParaRPr>
            </a:p>
          </p:txBody>
        </p:sp>
        <p:grpSp>
          <p:nvGrpSpPr>
            <p:cNvPr id="72" name="グループ化 71"/>
            <p:cNvGrpSpPr/>
            <p:nvPr/>
          </p:nvGrpSpPr>
          <p:grpSpPr>
            <a:xfrm>
              <a:off x="6299836" y="564228"/>
              <a:ext cx="360396" cy="171318"/>
              <a:chOff x="4225841" y="2227809"/>
              <a:chExt cx="889467" cy="422818"/>
            </a:xfrm>
          </p:grpSpPr>
          <p:grpSp>
            <p:nvGrpSpPr>
              <p:cNvPr id="73" name="グループ化 315"/>
              <p:cNvGrpSpPr/>
              <p:nvPr/>
            </p:nvGrpSpPr>
            <p:grpSpPr>
              <a:xfrm>
                <a:off x="4476918" y="2227809"/>
                <a:ext cx="395796" cy="406775"/>
                <a:chOff x="4887516" y="3387725"/>
                <a:chExt cx="381000" cy="381000"/>
              </a:xfrm>
              <a:solidFill>
                <a:schemeClr val="bg1"/>
              </a:solidFill>
            </p:grpSpPr>
            <p:sp>
              <p:nvSpPr>
                <p:cNvPr id="79" name="Freeform 239"/>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0" name="Freeform 240"/>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1" name="Freeform 241"/>
                <p:cNvSpPr>
                  <a:spLocks/>
                </p:cNvSpPr>
                <p:nvPr/>
              </p:nvSpPr>
              <p:spPr bwMode="auto">
                <a:xfrm>
                  <a:off x="4887516" y="3495675"/>
                  <a:ext cx="101600" cy="273050"/>
                </a:xfrm>
                <a:custGeom>
                  <a:avLst/>
                  <a:gdLst/>
                  <a:ahLst/>
                  <a:cxnLst>
                    <a:cxn ang="0">
                      <a:pos x="60" y="84"/>
                    </a:cxn>
                    <a:cxn ang="0">
                      <a:pos x="60" y="12"/>
                    </a:cxn>
                    <a:cxn ang="0">
                      <a:pos x="60" y="12"/>
                    </a:cxn>
                    <a:cxn ang="0">
                      <a:pos x="62" y="0"/>
                    </a:cxn>
                    <a:cxn ang="0">
                      <a:pos x="62" y="0"/>
                    </a:cxn>
                    <a:cxn ang="0">
                      <a:pos x="60" y="0"/>
                    </a:cxn>
                    <a:cxn ang="0">
                      <a:pos x="22" y="0"/>
                    </a:cxn>
                    <a:cxn ang="0">
                      <a:pos x="22" y="0"/>
                    </a:cxn>
                    <a:cxn ang="0">
                      <a:pos x="14" y="2"/>
                    </a:cxn>
                    <a:cxn ang="0">
                      <a:pos x="6" y="6"/>
                    </a:cxn>
                    <a:cxn ang="0">
                      <a:pos x="2" y="14"/>
                    </a:cxn>
                    <a:cxn ang="0">
                      <a:pos x="0" y="22"/>
                    </a:cxn>
                    <a:cxn ang="0">
                      <a:pos x="0" y="38"/>
                    </a:cxn>
                    <a:cxn ang="0">
                      <a:pos x="0" y="74"/>
                    </a:cxn>
                    <a:cxn ang="0">
                      <a:pos x="18" y="74"/>
                    </a:cxn>
                    <a:cxn ang="0">
                      <a:pos x="18" y="172"/>
                    </a:cxn>
                    <a:cxn ang="0">
                      <a:pos x="64" y="172"/>
                    </a:cxn>
                    <a:cxn ang="0">
                      <a:pos x="64" y="84"/>
                    </a:cxn>
                    <a:cxn ang="0">
                      <a:pos x="60" y="84"/>
                    </a:cxn>
                  </a:cxnLst>
                  <a:rect l="0" t="0" r="r" b="b"/>
                  <a:pathLst>
                    <a:path w="64" h="172">
                      <a:moveTo>
                        <a:pt x="60" y="84"/>
                      </a:moveTo>
                      <a:lnTo>
                        <a:pt x="60" y="12"/>
                      </a:lnTo>
                      <a:lnTo>
                        <a:pt x="60" y="12"/>
                      </a:lnTo>
                      <a:lnTo>
                        <a:pt x="62" y="0"/>
                      </a:lnTo>
                      <a:lnTo>
                        <a:pt x="62" y="0"/>
                      </a:lnTo>
                      <a:lnTo>
                        <a:pt x="60" y="0"/>
                      </a:lnTo>
                      <a:lnTo>
                        <a:pt x="22" y="0"/>
                      </a:lnTo>
                      <a:lnTo>
                        <a:pt x="22" y="0"/>
                      </a:lnTo>
                      <a:lnTo>
                        <a:pt x="14" y="2"/>
                      </a:lnTo>
                      <a:lnTo>
                        <a:pt x="6" y="6"/>
                      </a:lnTo>
                      <a:lnTo>
                        <a:pt x="2" y="14"/>
                      </a:lnTo>
                      <a:lnTo>
                        <a:pt x="0" y="22"/>
                      </a:lnTo>
                      <a:lnTo>
                        <a:pt x="0" y="38"/>
                      </a:lnTo>
                      <a:lnTo>
                        <a:pt x="0" y="74"/>
                      </a:lnTo>
                      <a:lnTo>
                        <a:pt x="18" y="74"/>
                      </a:lnTo>
                      <a:lnTo>
                        <a:pt x="18" y="172"/>
                      </a:lnTo>
                      <a:lnTo>
                        <a:pt x="64" y="172"/>
                      </a:lnTo>
                      <a:lnTo>
                        <a:pt x="64" y="84"/>
                      </a:lnTo>
                      <a:lnTo>
                        <a:pt x="60"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2" name="Freeform 242"/>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3" name="Freeform 243"/>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4" name="Freeform 244"/>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5" name="Freeform 245"/>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6" name="Freeform 246"/>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7" name="Freeform 247"/>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8" name="Freeform 248"/>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9" name="Freeform 249"/>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sp>
            <p:nvSpPr>
              <p:cNvPr id="74" name="Freeform 204"/>
              <p:cNvSpPr>
                <a:spLocks noEditPoints="1"/>
              </p:cNvSpPr>
              <p:nvPr/>
            </p:nvSpPr>
            <p:spPr bwMode="auto">
              <a:xfrm>
                <a:off x="4225841" y="2432391"/>
                <a:ext cx="213583" cy="218236"/>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nvGrpSpPr>
              <p:cNvPr id="75" name="グループ化 250"/>
              <p:cNvGrpSpPr/>
              <p:nvPr/>
            </p:nvGrpSpPr>
            <p:grpSpPr>
              <a:xfrm>
                <a:off x="4903183" y="2398771"/>
                <a:ext cx="212125" cy="226453"/>
                <a:chOff x="2182416" y="3387725"/>
                <a:chExt cx="381000" cy="381000"/>
              </a:xfrm>
              <a:solidFill>
                <a:schemeClr val="bg1"/>
              </a:solidFill>
            </p:grpSpPr>
            <p:sp>
              <p:nvSpPr>
                <p:cNvPr id="76" name="Freeform 220"/>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77" name="Freeform 221"/>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78" name="Freeform 222"/>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grpSp>
      </p:grpSp>
      <p:sp>
        <p:nvSpPr>
          <p:cNvPr id="96" name="正方形/長方形 95"/>
          <p:cNvSpPr/>
          <p:nvPr/>
        </p:nvSpPr>
        <p:spPr>
          <a:xfrm>
            <a:off x="107935" y="3096912"/>
            <a:ext cx="8871698" cy="18277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cxnSp>
        <p:nvCxnSpPr>
          <p:cNvPr id="97" name="直線コネクタ 96"/>
          <p:cNvCxnSpPr/>
          <p:nvPr/>
        </p:nvCxnSpPr>
        <p:spPr>
          <a:xfrm flipH="1">
            <a:off x="1799692" y="3295957"/>
            <a:ext cx="11812" cy="1121351"/>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5254646" y="3259953"/>
            <a:ext cx="0" cy="1198696"/>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7123037" y="3295957"/>
            <a:ext cx="0" cy="1162692"/>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flipH="1">
            <a:off x="3511494" y="3295957"/>
            <a:ext cx="6914" cy="1162692"/>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01" name="正方形/長方形 100"/>
          <p:cNvSpPr/>
          <p:nvPr/>
        </p:nvSpPr>
        <p:spPr>
          <a:xfrm>
            <a:off x="96439" y="2882217"/>
            <a:ext cx="3991636" cy="24834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ja-JP" sz="1400" b="1"/>
              <a:t>SuperStream-NX</a:t>
            </a:r>
            <a:r>
              <a:rPr lang="en-US" altLang="ja-JP" sz="1400" b="1"/>
              <a:t> Series</a:t>
            </a:r>
            <a:r>
              <a:rPr lang="ja-JP" altLang="en-US" sz="1400" b="1"/>
              <a:t> </a:t>
            </a:r>
            <a:r>
              <a:rPr lang="en-US" altLang="ja-JP" sz="1400" b="1"/>
              <a:t>Roadmap</a:t>
            </a:r>
            <a:endParaRPr kumimoji="1" lang="ja-JP" altLang="en-US" sz="1400" b="1"/>
          </a:p>
        </p:txBody>
      </p:sp>
      <p:sp>
        <p:nvSpPr>
          <p:cNvPr id="102" name="右矢印 101"/>
          <p:cNvSpPr/>
          <p:nvPr/>
        </p:nvSpPr>
        <p:spPr>
          <a:xfrm>
            <a:off x="1697968" y="3311960"/>
            <a:ext cx="7236000" cy="127615"/>
          </a:xfrm>
          <a:prstGeom prst="rightArrow">
            <a:avLst/>
          </a:prstGeom>
          <a:solidFill>
            <a:srgbClr val="0097E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1400"/>
          </a:p>
        </p:txBody>
      </p:sp>
      <p:sp>
        <p:nvSpPr>
          <p:cNvPr id="103" name="角丸四角形 102"/>
          <p:cNvSpPr/>
          <p:nvPr/>
        </p:nvSpPr>
        <p:spPr>
          <a:xfrm>
            <a:off x="224018" y="3219822"/>
            <a:ext cx="1436682" cy="372523"/>
          </a:xfrm>
          <a:prstGeom prst="roundRect">
            <a:avLst/>
          </a:prstGeom>
          <a:solidFill>
            <a:srgbClr val="009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err="1"/>
              <a:t>SuperStream</a:t>
            </a:r>
            <a:r>
              <a:rPr kumimoji="1" lang="en-US" altLang="ja-JP" sz="1050"/>
              <a:t>-NX</a:t>
            </a:r>
            <a:endParaRPr kumimoji="1" lang="en-US" altLang="ja-JP" sz="1400"/>
          </a:p>
          <a:p>
            <a:pPr algn="ctr"/>
            <a:r>
              <a:rPr lang="ja-JP" altLang="en-US" sz="1100"/>
              <a:t>会計シリーズ</a:t>
            </a:r>
            <a:endParaRPr kumimoji="1" lang="ja-JP" altLang="en-US" sz="1100"/>
          </a:p>
        </p:txBody>
      </p:sp>
      <p:sp>
        <p:nvSpPr>
          <p:cNvPr id="104" name="角丸四角形 103"/>
          <p:cNvSpPr/>
          <p:nvPr/>
        </p:nvSpPr>
        <p:spPr>
          <a:xfrm>
            <a:off x="228346" y="3873538"/>
            <a:ext cx="1436682" cy="372523"/>
          </a:xfrm>
          <a:prstGeom prst="roundRect">
            <a:avLst/>
          </a:prstGeom>
          <a:solidFill>
            <a:srgbClr val="FB8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err="1"/>
              <a:t>SuperStream</a:t>
            </a:r>
            <a:r>
              <a:rPr kumimoji="1" lang="en-US" altLang="ja-JP" sz="1050"/>
              <a:t>-NX</a:t>
            </a:r>
            <a:endParaRPr kumimoji="1" lang="en-US" altLang="ja-JP" sz="1400"/>
          </a:p>
          <a:p>
            <a:pPr algn="ctr"/>
            <a:r>
              <a:rPr lang="ja-JP" altLang="en-US" sz="1100"/>
              <a:t>人給シリーズ</a:t>
            </a:r>
            <a:endParaRPr kumimoji="1" lang="ja-JP" altLang="en-US" sz="1100"/>
          </a:p>
        </p:txBody>
      </p:sp>
      <p:sp>
        <p:nvSpPr>
          <p:cNvPr id="105" name="右矢印 104"/>
          <p:cNvSpPr/>
          <p:nvPr/>
        </p:nvSpPr>
        <p:spPr>
          <a:xfrm>
            <a:off x="1690962" y="3898954"/>
            <a:ext cx="7236000" cy="126000"/>
          </a:xfrm>
          <a:prstGeom prst="rightArrow">
            <a:avLst/>
          </a:prstGeom>
          <a:solidFill>
            <a:srgbClr val="FB8F6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1400"/>
          </a:p>
        </p:txBody>
      </p:sp>
      <p:sp>
        <p:nvSpPr>
          <p:cNvPr id="106" name="二等辺三角形 87"/>
          <p:cNvSpPr>
            <a:spLocks noChangeArrowheads="1"/>
          </p:cNvSpPr>
          <p:nvPr/>
        </p:nvSpPr>
        <p:spPr bwMode="invGray">
          <a:xfrm flipV="1">
            <a:off x="2225962" y="3363838"/>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07" name="二等辺三角形 87"/>
          <p:cNvSpPr>
            <a:spLocks noChangeArrowheads="1"/>
          </p:cNvSpPr>
          <p:nvPr/>
        </p:nvSpPr>
        <p:spPr bwMode="invGray">
          <a:xfrm flipV="1">
            <a:off x="4052956" y="3363838"/>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08" name="二等辺三角形 87"/>
          <p:cNvSpPr>
            <a:spLocks noChangeArrowheads="1"/>
          </p:cNvSpPr>
          <p:nvPr/>
        </p:nvSpPr>
        <p:spPr bwMode="invGray">
          <a:xfrm flipV="1">
            <a:off x="6707708" y="2996361"/>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09" name="二等辺三角形 87"/>
          <p:cNvSpPr>
            <a:spLocks noChangeArrowheads="1"/>
          </p:cNvSpPr>
          <p:nvPr/>
        </p:nvSpPr>
        <p:spPr bwMode="invGray">
          <a:xfrm flipV="1">
            <a:off x="8000215" y="2999188"/>
            <a:ext cx="114777" cy="101364"/>
          </a:xfrm>
          <a:prstGeom prst="triangle">
            <a:avLst>
              <a:gd name="adj" fmla="val 50000"/>
            </a:avLst>
          </a:prstGeom>
          <a:solidFill>
            <a:schemeClr val="accent2"/>
          </a:solidFill>
          <a:ln w="25400" algn="ctr">
            <a:solidFill>
              <a:schemeClr val="bg1"/>
            </a:solidFill>
            <a:miter lim="800000"/>
            <a:headEnd/>
            <a:tailEnd/>
          </a:ln>
        </p:spPr>
        <p:txBody>
          <a:bodyPr rot="10800000" lIns="91428" tIns="45714" rIns="91428" bIns="45714" anchor="ctr"/>
          <a:lstStyle/>
          <a:p>
            <a:pPr algn="ctr"/>
            <a:endParaRPr lang="ja-JP" altLang="ja-JP" sz="1200">
              <a:latin typeface="メイリオ"/>
              <a:ea typeface="メイリオ"/>
              <a:cs typeface="メイリオ" panose="020B0604030504040204" pitchFamily="50" charset="-128"/>
            </a:endParaRPr>
          </a:p>
        </p:txBody>
      </p:sp>
      <p:sp>
        <p:nvSpPr>
          <p:cNvPr id="110" name="テキスト ボックス 109"/>
          <p:cNvSpPr txBox="1"/>
          <p:nvPr/>
        </p:nvSpPr>
        <p:spPr>
          <a:xfrm>
            <a:off x="6780212" y="2931627"/>
            <a:ext cx="1344216" cy="230832"/>
          </a:xfrm>
          <a:prstGeom prst="rect">
            <a:avLst/>
          </a:prstGeom>
          <a:noFill/>
        </p:spPr>
        <p:txBody>
          <a:bodyPr wrap="square" rtlCol="0">
            <a:spAutoFit/>
          </a:bodyPr>
          <a:lstStyle/>
          <a:p>
            <a:r>
              <a:rPr kumimoji="1" lang="ja-JP" altLang="en-US" sz="900">
                <a:solidFill>
                  <a:srgbClr val="CC0000"/>
                </a:solidFill>
              </a:rPr>
              <a:t>バージョンアップ</a:t>
            </a:r>
          </a:p>
        </p:txBody>
      </p:sp>
      <p:sp>
        <p:nvSpPr>
          <p:cNvPr id="111" name="テキスト ボックス 110"/>
          <p:cNvSpPr txBox="1"/>
          <p:nvPr/>
        </p:nvSpPr>
        <p:spPr>
          <a:xfrm>
            <a:off x="8057604" y="2928836"/>
            <a:ext cx="1222083" cy="230832"/>
          </a:xfrm>
          <a:prstGeom prst="rect">
            <a:avLst/>
          </a:prstGeom>
          <a:noFill/>
        </p:spPr>
        <p:txBody>
          <a:bodyPr wrap="square" rtlCol="0">
            <a:spAutoFit/>
          </a:bodyPr>
          <a:lstStyle/>
          <a:p>
            <a:r>
              <a:rPr lang="ja-JP" altLang="en-US" sz="900">
                <a:solidFill>
                  <a:srgbClr val="008CCF"/>
                </a:solidFill>
              </a:rPr>
              <a:t>主な法改正対応</a:t>
            </a:r>
            <a:endParaRPr kumimoji="1" lang="ja-JP" altLang="en-US" sz="900">
              <a:solidFill>
                <a:srgbClr val="008CCF"/>
              </a:solidFill>
            </a:endParaRPr>
          </a:p>
        </p:txBody>
      </p:sp>
      <p:sp>
        <p:nvSpPr>
          <p:cNvPr id="112" name="二等辺三角形 87"/>
          <p:cNvSpPr>
            <a:spLocks noChangeArrowheads="1"/>
          </p:cNvSpPr>
          <p:nvPr/>
        </p:nvSpPr>
        <p:spPr bwMode="invGray">
          <a:xfrm flipV="1">
            <a:off x="2224357" y="3963791"/>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13" name="二等辺三角形 87"/>
          <p:cNvSpPr>
            <a:spLocks noChangeArrowheads="1"/>
          </p:cNvSpPr>
          <p:nvPr/>
        </p:nvSpPr>
        <p:spPr bwMode="invGray">
          <a:xfrm flipV="1">
            <a:off x="4053323" y="3963791"/>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30" name="テキスト ボックス 129"/>
          <p:cNvSpPr txBox="1"/>
          <p:nvPr/>
        </p:nvSpPr>
        <p:spPr>
          <a:xfrm>
            <a:off x="1972800" y="4124049"/>
            <a:ext cx="655515" cy="200055"/>
          </a:xfrm>
          <a:prstGeom prst="rect">
            <a:avLst/>
          </a:prstGeom>
          <a:noFill/>
        </p:spPr>
        <p:txBody>
          <a:bodyPr wrap="square" rtlCol="0">
            <a:spAutoFit/>
          </a:bodyPr>
          <a:lstStyle/>
          <a:p>
            <a:r>
              <a:rPr kumimoji="1" lang="en-US" altLang="ja-JP" sz="700">
                <a:solidFill>
                  <a:srgbClr val="CC0000"/>
                </a:solidFill>
              </a:rPr>
              <a:t>2023/06</a:t>
            </a:r>
          </a:p>
        </p:txBody>
      </p:sp>
      <p:sp>
        <p:nvSpPr>
          <p:cNvPr id="131" name="二等辺三角形 87"/>
          <p:cNvSpPr>
            <a:spLocks noChangeArrowheads="1"/>
          </p:cNvSpPr>
          <p:nvPr/>
        </p:nvSpPr>
        <p:spPr bwMode="invGray">
          <a:xfrm flipV="1">
            <a:off x="2929056" y="3963791"/>
            <a:ext cx="114777" cy="101364"/>
          </a:xfrm>
          <a:prstGeom prst="triangle">
            <a:avLst>
              <a:gd name="adj" fmla="val 50000"/>
            </a:avLst>
          </a:prstGeom>
          <a:solidFill>
            <a:schemeClr val="accent2"/>
          </a:solidFill>
          <a:ln w="25400" algn="ctr">
            <a:solidFill>
              <a:schemeClr val="bg1"/>
            </a:solidFill>
            <a:miter lim="800000"/>
            <a:headEnd/>
            <a:tailEnd/>
          </a:ln>
        </p:spPr>
        <p:txBody>
          <a:bodyPr rot="10800000" lIns="91428" tIns="45714" rIns="91428" bIns="45714" anchor="ctr"/>
          <a:lstStyle/>
          <a:p>
            <a:pPr algn="ctr"/>
            <a:endParaRPr lang="ja-JP" altLang="ja-JP" sz="1200">
              <a:latin typeface="メイリオ"/>
              <a:ea typeface="メイリオ"/>
              <a:cs typeface="メイリオ" panose="020B0604030504040204" pitchFamily="50" charset="-128"/>
            </a:endParaRPr>
          </a:p>
        </p:txBody>
      </p:sp>
      <p:sp>
        <p:nvSpPr>
          <p:cNvPr id="132" name="テキスト ボックス 131"/>
          <p:cNvSpPr txBox="1"/>
          <p:nvPr/>
        </p:nvSpPr>
        <p:spPr>
          <a:xfrm>
            <a:off x="2699792" y="4248000"/>
            <a:ext cx="827931" cy="184666"/>
          </a:xfrm>
          <a:prstGeom prst="rect">
            <a:avLst/>
          </a:prstGeom>
          <a:noFill/>
        </p:spPr>
        <p:txBody>
          <a:bodyPr wrap="square" rtlCol="0">
            <a:spAutoFit/>
          </a:bodyPr>
          <a:lstStyle/>
          <a:p>
            <a:r>
              <a:rPr lang="ja-JP" altLang="en-US" sz="600">
                <a:solidFill>
                  <a:srgbClr val="008CCF"/>
                </a:solidFill>
              </a:rPr>
              <a:t>年末調整対応</a:t>
            </a:r>
            <a:endParaRPr lang="en-US" altLang="ja-JP" sz="600">
              <a:solidFill>
                <a:srgbClr val="008CCF"/>
              </a:solidFill>
            </a:endParaRPr>
          </a:p>
        </p:txBody>
      </p:sp>
      <p:sp>
        <p:nvSpPr>
          <p:cNvPr id="135" name="二等辺三角形 87"/>
          <p:cNvSpPr>
            <a:spLocks noChangeArrowheads="1"/>
          </p:cNvSpPr>
          <p:nvPr/>
        </p:nvSpPr>
        <p:spPr bwMode="invGray">
          <a:xfrm flipV="1">
            <a:off x="7518538" y="3363838"/>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36" name="二等辺三角形 87"/>
          <p:cNvSpPr>
            <a:spLocks noChangeArrowheads="1"/>
          </p:cNvSpPr>
          <p:nvPr/>
        </p:nvSpPr>
        <p:spPr bwMode="invGray">
          <a:xfrm flipV="1">
            <a:off x="7524328" y="3963791"/>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37" name="テキスト ボックス 136"/>
          <p:cNvSpPr txBox="1"/>
          <p:nvPr/>
        </p:nvSpPr>
        <p:spPr>
          <a:xfrm>
            <a:off x="3802524" y="3513600"/>
            <a:ext cx="655515" cy="200055"/>
          </a:xfrm>
          <a:prstGeom prst="rect">
            <a:avLst/>
          </a:prstGeom>
          <a:noFill/>
        </p:spPr>
        <p:txBody>
          <a:bodyPr wrap="square" rtlCol="0">
            <a:spAutoFit/>
          </a:bodyPr>
          <a:lstStyle/>
          <a:p>
            <a:r>
              <a:rPr kumimoji="1" lang="en-US" altLang="ja-JP" sz="700">
                <a:solidFill>
                  <a:srgbClr val="CC0000"/>
                </a:solidFill>
              </a:rPr>
              <a:t>2024/06</a:t>
            </a:r>
            <a:endParaRPr kumimoji="1" lang="ja-JP" altLang="en-US" sz="1200">
              <a:solidFill>
                <a:srgbClr val="CC0000"/>
              </a:solidFill>
            </a:endParaRPr>
          </a:p>
        </p:txBody>
      </p:sp>
      <p:sp>
        <p:nvSpPr>
          <p:cNvPr id="138" name="テキスト ボックス 137"/>
          <p:cNvSpPr txBox="1"/>
          <p:nvPr/>
        </p:nvSpPr>
        <p:spPr>
          <a:xfrm>
            <a:off x="7296193" y="4118400"/>
            <a:ext cx="655515" cy="200055"/>
          </a:xfrm>
          <a:prstGeom prst="rect">
            <a:avLst/>
          </a:prstGeom>
          <a:noFill/>
        </p:spPr>
        <p:txBody>
          <a:bodyPr wrap="square" rtlCol="0">
            <a:spAutoFit/>
          </a:bodyPr>
          <a:lstStyle/>
          <a:p>
            <a:r>
              <a:rPr kumimoji="1" lang="en-US" altLang="ja-JP" sz="700">
                <a:solidFill>
                  <a:srgbClr val="CC0000"/>
                </a:solidFill>
              </a:rPr>
              <a:t>2026/06</a:t>
            </a:r>
          </a:p>
        </p:txBody>
      </p:sp>
      <p:sp>
        <p:nvSpPr>
          <p:cNvPr id="140" name="テキスト ボックス 139"/>
          <p:cNvSpPr txBox="1"/>
          <p:nvPr/>
        </p:nvSpPr>
        <p:spPr>
          <a:xfrm>
            <a:off x="1972800" y="4248000"/>
            <a:ext cx="938092" cy="276999"/>
          </a:xfrm>
          <a:prstGeom prst="rect">
            <a:avLst/>
          </a:prstGeom>
          <a:noFill/>
        </p:spPr>
        <p:txBody>
          <a:bodyPr wrap="square" rtlCol="0">
            <a:spAutoFit/>
          </a:bodyPr>
          <a:lstStyle/>
          <a:p>
            <a:r>
              <a:rPr lang="en-US" altLang="ja-JP" sz="600">
                <a:solidFill>
                  <a:srgbClr val="008CCF"/>
                </a:solidFill>
              </a:rPr>
              <a:t>field/HR</a:t>
            </a:r>
          </a:p>
          <a:p>
            <a:r>
              <a:rPr lang="ja-JP" altLang="en-US" sz="600">
                <a:solidFill>
                  <a:srgbClr val="008CCF"/>
                </a:solidFill>
              </a:rPr>
              <a:t>モバイル対応</a:t>
            </a:r>
            <a:endParaRPr lang="en-US" altLang="ja-JP" sz="600">
              <a:solidFill>
                <a:srgbClr val="008CCF"/>
              </a:solidFill>
            </a:endParaRPr>
          </a:p>
        </p:txBody>
      </p:sp>
      <p:sp>
        <p:nvSpPr>
          <p:cNvPr id="141" name="二等辺三角形 87"/>
          <p:cNvSpPr>
            <a:spLocks noChangeArrowheads="1"/>
          </p:cNvSpPr>
          <p:nvPr/>
        </p:nvSpPr>
        <p:spPr bwMode="invGray">
          <a:xfrm flipV="1">
            <a:off x="4776845" y="3963791"/>
            <a:ext cx="114777" cy="101364"/>
          </a:xfrm>
          <a:prstGeom prst="triangle">
            <a:avLst>
              <a:gd name="adj" fmla="val 50000"/>
            </a:avLst>
          </a:prstGeom>
          <a:solidFill>
            <a:schemeClr val="accent2"/>
          </a:solidFill>
          <a:ln w="25400" algn="ctr">
            <a:solidFill>
              <a:schemeClr val="bg1"/>
            </a:solidFill>
            <a:miter lim="800000"/>
            <a:headEnd/>
            <a:tailEnd/>
          </a:ln>
        </p:spPr>
        <p:txBody>
          <a:bodyPr rot="10800000" lIns="91428" tIns="45714" rIns="91428" bIns="45714" anchor="ctr"/>
          <a:lstStyle/>
          <a:p>
            <a:pPr algn="ctr"/>
            <a:endParaRPr lang="ja-JP" altLang="ja-JP" sz="1200">
              <a:latin typeface="メイリオ"/>
              <a:ea typeface="メイリオ"/>
              <a:cs typeface="メイリオ" panose="020B0604030504040204" pitchFamily="50" charset="-128"/>
            </a:endParaRPr>
          </a:p>
        </p:txBody>
      </p:sp>
      <p:sp>
        <p:nvSpPr>
          <p:cNvPr id="142" name="テキスト ボックス 141"/>
          <p:cNvSpPr txBox="1"/>
          <p:nvPr/>
        </p:nvSpPr>
        <p:spPr>
          <a:xfrm>
            <a:off x="4647428" y="4248000"/>
            <a:ext cx="932684" cy="276999"/>
          </a:xfrm>
          <a:prstGeom prst="rect">
            <a:avLst/>
          </a:prstGeom>
          <a:noFill/>
        </p:spPr>
        <p:txBody>
          <a:bodyPr wrap="square" rtlCol="0">
            <a:spAutoFit/>
          </a:bodyPr>
          <a:lstStyle/>
          <a:p>
            <a:r>
              <a:rPr lang="ja-JP" altLang="en-US" sz="600">
                <a:solidFill>
                  <a:srgbClr val="008CCF"/>
                </a:solidFill>
              </a:rPr>
              <a:t>年末調整対応</a:t>
            </a:r>
            <a:endParaRPr lang="en-US" altLang="ja-JP" sz="600">
              <a:solidFill>
                <a:srgbClr val="008CCF"/>
              </a:solidFill>
            </a:endParaRPr>
          </a:p>
          <a:p>
            <a:r>
              <a:rPr lang="ja-JP" altLang="en-US" sz="600">
                <a:solidFill>
                  <a:srgbClr val="008CCF"/>
                </a:solidFill>
              </a:rPr>
              <a:t>電子申請強化</a:t>
            </a:r>
            <a:endParaRPr lang="en-US" altLang="ja-JP" sz="600">
              <a:solidFill>
                <a:srgbClr val="008CCF"/>
              </a:solidFill>
            </a:endParaRPr>
          </a:p>
        </p:txBody>
      </p:sp>
      <p:sp>
        <p:nvSpPr>
          <p:cNvPr id="144" name="二等辺三角形 87"/>
          <p:cNvSpPr>
            <a:spLocks noChangeArrowheads="1"/>
          </p:cNvSpPr>
          <p:nvPr/>
        </p:nvSpPr>
        <p:spPr bwMode="invGray">
          <a:xfrm flipV="1">
            <a:off x="5763700" y="3963791"/>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45" name="二等辺三角形 87"/>
          <p:cNvSpPr>
            <a:spLocks noChangeArrowheads="1"/>
          </p:cNvSpPr>
          <p:nvPr/>
        </p:nvSpPr>
        <p:spPr bwMode="invGray">
          <a:xfrm flipV="1">
            <a:off x="5757961" y="3363838"/>
            <a:ext cx="126255"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50" name="テキスト ボックス 149"/>
          <p:cNvSpPr txBox="1"/>
          <p:nvPr/>
        </p:nvSpPr>
        <p:spPr>
          <a:xfrm>
            <a:off x="1323334" y="4563243"/>
            <a:ext cx="908406" cy="307777"/>
          </a:xfrm>
          <a:prstGeom prst="rect">
            <a:avLst/>
          </a:prstGeom>
          <a:noFill/>
        </p:spPr>
        <p:txBody>
          <a:bodyPr wrap="square" rtlCol="0">
            <a:spAutoFit/>
          </a:bodyPr>
          <a:lstStyle/>
          <a:p>
            <a:r>
              <a:rPr kumimoji="1" lang="en-US" altLang="ja-JP" sz="1400">
                <a:solidFill>
                  <a:srgbClr val="008CCF"/>
                </a:solidFill>
              </a:rPr>
              <a:t>FY2023</a:t>
            </a:r>
            <a:endParaRPr kumimoji="1" lang="ja-JP" altLang="en-US" sz="1400">
              <a:solidFill>
                <a:srgbClr val="008CCF"/>
              </a:solidFill>
            </a:endParaRPr>
          </a:p>
        </p:txBody>
      </p:sp>
      <p:sp>
        <p:nvSpPr>
          <p:cNvPr id="151" name="テキスト ボックス 150"/>
          <p:cNvSpPr txBox="1"/>
          <p:nvPr/>
        </p:nvSpPr>
        <p:spPr>
          <a:xfrm>
            <a:off x="4810722" y="4563243"/>
            <a:ext cx="913406" cy="307777"/>
          </a:xfrm>
          <a:prstGeom prst="rect">
            <a:avLst/>
          </a:prstGeom>
          <a:noFill/>
        </p:spPr>
        <p:txBody>
          <a:bodyPr wrap="square" rtlCol="0">
            <a:spAutoFit/>
          </a:bodyPr>
          <a:lstStyle/>
          <a:p>
            <a:r>
              <a:rPr lang="en-US" altLang="ja-JP" sz="1400">
                <a:solidFill>
                  <a:srgbClr val="008CCF"/>
                </a:solidFill>
              </a:rPr>
              <a:t>FY2025</a:t>
            </a:r>
            <a:endParaRPr kumimoji="1" lang="ja-JP" altLang="en-US" sz="1400">
              <a:solidFill>
                <a:srgbClr val="008CCF"/>
              </a:solidFill>
            </a:endParaRPr>
          </a:p>
        </p:txBody>
      </p:sp>
      <p:sp>
        <p:nvSpPr>
          <p:cNvPr id="152" name="テキスト ボックス 151"/>
          <p:cNvSpPr txBox="1"/>
          <p:nvPr/>
        </p:nvSpPr>
        <p:spPr>
          <a:xfrm>
            <a:off x="6707708" y="4563243"/>
            <a:ext cx="906678" cy="307777"/>
          </a:xfrm>
          <a:prstGeom prst="rect">
            <a:avLst/>
          </a:prstGeom>
          <a:noFill/>
        </p:spPr>
        <p:txBody>
          <a:bodyPr wrap="square" rtlCol="0">
            <a:spAutoFit/>
          </a:bodyPr>
          <a:lstStyle/>
          <a:p>
            <a:r>
              <a:rPr kumimoji="1" lang="en-US" altLang="ja-JP" sz="1400">
                <a:solidFill>
                  <a:srgbClr val="008CCF"/>
                </a:solidFill>
              </a:rPr>
              <a:t>FY2026</a:t>
            </a:r>
            <a:endParaRPr kumimoji="1" lang="ja-JP" altLang="en-US" sz="1400">
              <a:solidFill>
                <a:srgbClr val="008CCF"/>
              </a:solidFill>
            </a:endParaRPr>
          </a:p>
        </p:txBody>
      </p:sp>
      <p:sp>
        <p:nvSpPr>
          <p:cNvPr id="153" name="テキスト ボックス 152"/>
          <p:cNvSpPr txBox="1"/>
          <p:nvPr/>
        </p:nvSpPr>
        <p:spPr>
          <a:xfrm>
            <a:off x="3063076" y="4563243"/>
            <a:ext cx="860852" cy="307777"/>
          </a:xfrm>
          <a:prstGeom prst="rect">
            <a:avLst/>
          </a:prstGeom>
          <a:noFill/>
        </p:spPr>
        <p:txBody>
          <a:bodyPr wrap="square" rtlCol="0">
            <a:spAutoFit/>
          </a:bodyPr>
          <a:lstStyle/>
          <a:p>
            <a:r>
              <a:rPr lang="en-US" altLang="ja-JP" sz="1400">
                <a:solidFill>
                  <a:srgbClr val="008CCF"/>
                </a:solidFill>
              </a:rPr>
              <a:t>FY2024</a:t>
            </a:r>
            <a:endParaRPr kumimoji="1" lang="ja-JP" altLang="en-US" sz="1400">
              <a:solidFill>
                <a:srgbClr val="008CCF"/>
              </a:solidFill>
            </a:endParaRPr>
          </a:p>
        </p:txBody>
      </p:sp>
      <p:cxnSp>
        <p:nvCxnSpPr>
          <p:cNvPr id="154" name="直線矢印コネクタ 153"/>
          <p:cNvCxnSpPr/>
          <p:nvPr/>
        </p:nvCxnSpPr>
        <p:spPr>
          <a:xfrm>
            <a:off x="1692444" y="4513363"/>
            <a:ext cx="7236000" cy="2603"/>
          </a:xfrm>
          <a:prstGeom prst="straightConnector1">
            <a:avLst/>
          </a:prstGeom>
          <a:ln w="41275">
            <a:solidFill>
              <a:srgbClr val="008CCF"/>
            </a:solidFill>
            <a:tailEnd type="triangle"/>
          </a:ln>
        </p:spPr>
        <p:style>
          <a:lnRef idx="1">
            <a:schemeClr val="accent1"/>
          </a:lnRef>
          <a:fillRef idx="0">
            <a:schemeClr val="accent1"/>
          </a:fillRef>
          <a:effectRef idx="0">
            <a:schemeClr val="accent1"/>
          </a:effectRef>
          <a:fontRef idx="minor">
            <a:schemeClr val="tx1"/>
          </a:fontRef>
        </p:style>
      </p:cxnSp>
      <p:sp>
        <p:nvSpPr>
          <p:cNvPr id="157" name="テキスト ボックス 156"/>
          <p:cNvSpPr txBox="1"/>
          <p:nvPr/>
        </p:nvSpPr>
        <p:spPr>
          <a:xfrm>
            <a:off x="7357048" y="4251600"/>
            <a:ext cx="938092" cy="184666"/>
          </a:xfrm>
          <a:prstGeom prst="rect">
            <a:avLst/>
          </a:prstGeom>
          <a:noFill/>
        </p:spPr>
        <p:txBody>
          <a:bodyPr wrap="square" rtlCol="0">
            <a:spAutoFit/>
          </a:bodyPr>
          <a:lstStyle/>
          <a:p>
            <a:r>
              <a:rPr lang="en-US" altLang="ja-JP" sz="600" err="1">
                <a:solidFill>
                  <a:srgbClr val="008CCF"/>
                </a:solidFill>
              </a:rPr>
              <a:t>VerUp</a:t>
            </a:r>
            <a:endParaRPr lang="en-US" altLang="ja-JP" sz="600">
              <a:solidFill>
                <a:srgbClr val="008CCF"/>
              </a:solidFill>
            </a:endParaRPr>
          </a:p>
        </p:txBody>
      </p:sp>
      <p:sp>
        <p:nvSpPr>
          <p:cNvPr id="202" name="テキスト ボックス 201"/>
          <p:cNvSpPr txBox="1"/>
          <p:nvPr/>
        </p:nvSpPr>
        <p:spPr>
          <a:xfrm>
            <a:off x="5415165" y="4924622"/>
            <a:ext cx="3240000" cy="200055"/>
          </a:xfrm>
          <a:prstGeom prst="rect">
            <a:avLst/>
          </a:prstGeom>
          <a:noFill/>
        </p:spPr>
        <p:txBody>
          <a:bodyPr wrap="square" rtlCol="0" anchor="ctr" anchorCtr="0">
            <a:spAutoFit/>
          </a:bodyPr>
          <a:lstStyle/>
          <a:p>
            <a:pPr algn="r"/>
            <a:r>
              <a:rPr lang="en-US" altLang="ja-JP" sz="700">
                <a:solidFill>
                  <a:srgbClr val="404040"/>
                </a:solidFill>
                <a:latin typeface="+mn-ea"/>
              </a:rPr>
              <a:t>※</a:t>
            </a:r>
            <a:r>
              <a:rPr lang="ja-JP" altLang="en-US" sz="700">
                <a:solidFill>
                  <a:srgbClr val="404040"/>
                </a:solidFill>
                <a:latin typeface="+mn-ea"/>
              </a:rPr>
              <a:t>予告なく変更になる場合がございます</a:t>
            </a:r>
          </a:p>
        </p:txBody>
      </p:sp>
      <p:sp>
        <p:nvSpPr>
          <p:cNvPr id="23" name="テキスト ボックス 22">
            <a:extLst>
              <a:ext uri="{FF2B5EF4-FFF2-40B4-BE49-F238E27FC236}">
                <a16:creationId xmlns:a16="http://schemas.microsoft.com/office/drawing/2014/main" id="{82BBBEE0-6883-6944-BE46-993CF5C336DC}"/>
              </a:ext>
            </a:extLst>
          </p:cNvPr>
          <p:cNvSpPr txBox="1"/>
          <p:nvPr/>
        </p:nvSpPr>
        <p:spPr>
          <a:xfrm>
            <a:off x="1972305" y="3513600"/>
            <a:ext cx="655515" cy="200055"/>
          </a:xfrm>
          <a:prstGeom prst="rect">
            <a:avLst/>
          </a:prstGeom>
          <a:noFill/>
        </p:spPr>
        <p:txBody>
          <a:bodyPr wrap="square" rtlCol="0">
            <a:spAutoFit/>
          </a:bodyPr>
          <a:lstStyle/>
          <a:p>
            <a:r>
              <a:rPr kumimoji="1" lang="en-US" altLang="ja-JP" sz="700">
                <a:solidFill>
                  <a:srgbClr val="CC0000"/>
                </a:solidFill>
              </a:rPr>
              <a:t>2023/06</a:t>
            </a:r>
            <a:endParaRPr kumimoji="1" lang="ja-JP" altLang="en-US" sz="1200">
              <a:solidFill>
                <a:srgbClr val="CC0000"/>
              </a:solidFill>
            </a:endParaRPr>
          </a:p>
        </p:txBody>
      </p:sp>
      <p:sp>
        <p:nvSpPr>
          <p:cNvPr id="24" name="テキスト ボックス 23">
            <a:extLst>
              <a:ext uri="{FF2B5EF4-FFF2-40B4-BE49-F238E27FC236}">
                <a16:creationId xmlns:a16="http://schemas.microsoft.com/office/drawing/2014/main" id="{996F6D42-7147-1FCB-471D-083E330912B4}"/>
              </a:ext>
            </a:extLst>
          </p:cNvPr>
          <p:cNvSpPr txBox="1"/>
          <p:nvPr/>
        </p:nvSpPr>
        <p:spPr>
          <a:xfrm>
            <a:off x="1972800" y="3627645"/>
            <a:ext cx="1306079" cy="276999"/>
          </a:xfrm>
          <a:prstGeom prst="rect">
            <a:avLst/>
          </a:prstGeom>
          <a:noFill/>
        </p:spPr>
        <p:txBody>
          <a:bodyPr wrap="square" rtlCol="0">
            <a:spAutoFit/>
          </a:bodyPr>
          <a:lstStyle/>
          <a:p>
            <a:r>
              <a:rPr lang="ja-JP" altLang="en-US" sz="600">
                <a:solidFill>
                  <a:srgbClr val="008CCF"/>
                </a:solidFill>
              </a:rPr>
              <a:t>インボイス対応 </a:t>
            </a:r>
            <a:r>
              <a:rPr lang="en-US" altLang="ja-JP" sz="600">
                <a:solidFill>
                  <a:schemeClr val="tx2"/>
                </a:solidFill>
                <a:latin typeface="メイリオ" pitchFamily="50" charset="-128"/>
                <a:ea typeface="メイリオ" pitchFamily="50" charset="-128"/>
                <a:cs typeface="メイリオ" pitchFamily="50" charset="-128"/>
              </a:rPr>
              <a:t>Phase.3</a:t>
            </a:r>
            <a:endParaRPr lang="en-US" altLang="ja-JP" sz="600">
              <a:solidFill>
                <a:schemeClr val="tx2"/>
              </a:solidFill>
            </a:endParaRPr>
          </a:p>
          <a:p>
            <a:r>
              <a:rPr lang="ja-JP" altLang="en-US" sz="600">
                <a:solidFill>
                  <a:srgbClr val="008CCF"/>
                </a:solidFill>
              </a:rPr>
              <a:t>電子取引対応 </a:t>
            </a:r>
            <a:r>
              <a:rPr lang="en-US" altLang="ja-JP" sz="600">
                <a:solidFill>
                  <a:schemeClr val="tx2"/>
                </a:solidFill>
                <a:latin typeface="メイリオ" pitchFamily="50" charset="-128"/>
                <a:ea typeface="メイリオ" pitchFamily="50" charset="-128"/>
                <a:cs typeface="メイリオ" pitchFamily="50" charset="-128"/>
              </a:rPr>
              <a:t>Phase.2</a:t>
            </a:r>
            <a:endParaRPr lang="en-US" altLang="ja-JP" sz="600">
              <a:solidFill>
                <a:schemeClr val="tx2"/>
              </a:solidFill>
            </a:endParaRPr>
          </a:p>
        </p:txBody>
      </p:sp>
      <p:sp>
        <p:nvSpPr>
          <p:cNvPr id="25" name="テキスト ボックス 24">
            <a:extLst>
              <a:ext uri="{FF2B5EF4-FFF2-40B4-BE49-F238E27FC236}">
                <a16:creationId xmlns:a16="http://schemas.microsoft.com/office/drawing/2014/main" id="{B08CF606-8FFA-A7F9-48E8-CFDB94EA616E}"/>
              </a:ext>
            </a:extLst>
          </p:cNvPr>
          <p:cNvSpPr txBox="1"/>
          <p:nvPr/>
        </p:nvSpPr>
        <p:spPr>
          <a:xfrm>
            <a:off x="3811885" y="3627645"/>
            <a:ext cx="1408187" cy="276999"/>
          </a:xfrm>
          <a:prstGeom prst="rect">
            <a:avLst/>
          </a:prstGeom>
          <a:noFill/>
        </p:spPr>
        <p:txBody>
          <a:bodyPr wrap="square" rtlCol="0">
            <a:spAutoFit/>
          </a:bodyPr>
          <a:lstStyle/>
          <a:p>
            <a:r>
              <a:rPr lang="ja-JP" altLang="en-US" sz="600">
                <a:solidFill>
                  <a:srgbClr val="008CCF"/>
                </a:solidFill>
              </a:rPr>
              <a:t>デジタルインボイス </a:t>
            </a:r>
            <a:r>
              <a:rPr lang="en-US" altLang="ja-JP" sz="600">
                <a:solidFill>
                  <a:schemeClr val="tx2"/>
                </a:solidFill>
                <a:latin typeface="メイリオ" pitchFamily="50" charset="-128"/>
                <a:ea typeface="メイリオ" pitchFamily="50" charset="-128"/>
                <a:cs typeface="メイリオ" pitchFamily="50" charset="-128"/>
              </a:rPr>
              <a:t>Phase.1</a:t>
            </a:r>
            <a:endParaRPr lang="en-US" altLang="ja-JP" sz="600">
              <a:solidFill>
                <a:schemeClr val="tx2"/>
              </a:solidFill>
            </a:endParaRPr>
          </a:p>
          <a:p>
            <a:r>
              <a:rPr lang="ja-JP" altLang="en-US" sz="600">
                <a:solidFill>
                  <a:srgbClr val="008CCF"/>
                </a:solidFill>
              </a:rPr>
              <a:t>月次更新・承認機能改善・予備入力</a:t>
            </a:r>
            <a:endParaRPr lang="en-US" altLang="ja-JP" sz="600">
              <a:solidFill>
                <a:schemeClr val="tx2"/>
              </a:solidFill>
            </a:endParaRPr>
          </a:p>
        </p:txBody>
      </p:sp>
      <p:sp>
        <p:nvSpPr>
          <p:cNvPr id="26" name="テキスト ボックス 25">
            <a:extLst>
              <a:ext uri="{FF2B5EF4-FFF2-40B4-BE49-F238E27FC236}">
                <a16:creationId xmlns:a16="http://schemas.microsoft.com/office/drawing/2014/main" id="{CEB46008-CB3E-18A1-F4EE-F1992065569B}"/>
              </a:ext>
            </a:extLst>
          </p:cNvPr>
          <p:cNvSpPr txBox="1"/>
          <p:nvPr/>
        </p:nvSpPr>
        <p:spPr>
          <a:xfrm>
            <a:off x="5530154" y="3513600"/>
            <a:ext cx="721067" cy="200055"/>
          </a:xfrm>
          <a:prstGeom prst="rect">
            <a:avLst/>
          </a:prstGeom>
          <a:noFill/>
        </p:spPr>
        <p:txBody>
          <a:bodyPr wrap="square" rtlCol="0">
            <a:spAutoFit/>
          </a:bodyPr>
          <a:lstStyle/>
          <a:p>
            <a:r>
              <a:rPr kumimoji="1" lang="en-US" altLang="ja-JP" sz="700">
                <a:solidFill>
                  <a:srgbClr val="CC0000"/>
                </a:solidFill>
              </a:rPr>
              <a:t>202</a:t>
            </a:r>
            <a:r>
              <a:rPr lang="en-US" altLang="ja-JP" sz="700">
                <a:solidFill>
                  <a:srgbClr val="CC0000"/>
                </a:solidFill>
              </a:rPr>
              <a:t>5</a:t>
            </a:r>
            <a:r>
              <a:rPr kumimoji="1" lang="en-US" altLang="ja-JP" sz="700">
                <a:solidFill>
                  <a:srgbClr val="CC0000"/>
                </a:solidFill>
              </a:rPr>
              <a:t>/06</a:t>
            </a:r>
            <a:endParaRPr kumimoji="1" lang="ja-JP" altLang="en-US" sz="1200">
              <a:solidFill>
                <a:srgbClr val="CC0000"/>
              </a:solidFill>
            </a:endParaRPr>
          </a:p>
        </p:txBody>
      </p:sp>
      <p:sp>
        <p:nvSpPr>
          <p:cNvPr id="27" name="テキスト ボックス 26">
            <a:extLst>
              <a:ext uri="{FF2B5EF4-FFF2-40B4-BE49-F238E27FC236}">
                <a16:creationId xmlns:a16="http://schemas.microsoft.com/office/drawing/2014/main" id="{BE0FA060-F00F-58DB-25F8-64AF835F8721}"/>
              </a:ext>
            </a:extLst>
          </p:cNvPr>
          <p:cNvSpPr txBox="1"/>
          <p:nvPr/>
        </p:nvSpPr>
        <p:spPr>
          <a:xfrm>
            <a:off x="5532153" y="3627645"/>
            <a:ext cx="1824895" cy="276999"/>
          </a:xfrm>
          <a:prstGeom prst="rect">
            <a:avLst/>
          </a:prstGeom>
          <a:noFill/>
        </p:spPr>
        <p:txBody>
          <a:bodyPr wrap="square" rtlCol="0">
            <a:spAutoFit/>
          </a:bodyPr>
          <a:lstStyle/>
          <a:p>
            <a:r>
              <a:rPr lang="ja-JP" altLang="en-US" sz="600">
                <a:solidFill>
                  <a:srgbClr val="008CCF"/>
                </a:solidFill>
              </a:rPr>
              <a:t>デジタルインボイス </a:t>
            </a:r>
            <a:r>
              <a:rPr lang="en-US" altLang="ja-JP" sz="600">
                <a:solidFill>
                  <a:schemeClr val="tx2"/>
                </a:solidFill>
                <a:latin typeface="メイリオ" pitchFamily="50" charset="-128"/>
                <a:ea typeface="メイリオ" pitchFamily="50" charset="-128"/>
                <a:cs typeface="メイリオ" pitchFamily="50" charset="-128"/>
              </a:rPr>
              <a:t>Phase.2</a:t>
            </a:r>
            <a:endParaRPr lang="en-US" altLang="ja-JP" sz="600">
              <a:solidFill>
                <a:schemeClr val="tx2"/>
              </a:solidFill>
            </a:endParaRPr>
          </a:p>
          <a:p>
            <a:r>
              <a:rPr lang="ja-JP" altLang="en-US" sz="600">
                <a:solidFill>
                  <a:srgbClr val="008CCF"/>
                </a:solidFill>
              </a:rPr>
              <a:t>承認機能改善・パスワード強化</a:t>
            </a:r>
            <a:endParaRPr lang="en-US" altLang="ja-JP" sz="600">
              <a:solidFill>
                <a:schemeClr val="tx2"/>
              </a:solidFill>
            </a:endParaRPr>
          </a:p>
        </p:txBody>
      </p:sp>
      <p:sp>
        <p:nvSpPr>
          <p:cNvPr id="28" name="テキスト ボックス 27">
            <a:extLst>
              <a:ext uri="{FF2B5EF4-FFF2-40B4-BE49-F238E27FC236}">
                <a16:creationId xmlns:a16="http://schemas.microsoft.com/office/drawing/2014/main" id="{F6B08788-7A6E-7AA3-5707-95FCD6FF96EE}"/>
              </a:ext>
            </a:extLst>
          </p:cNvPr>
          <p:cNvSpPr txBox="1"/>
          <p:nvPr/>
        </p:nvSpPr>
        <p:spPr>
          <a:xfrm>
            <a:off x="7313005" y="3513600"/>
            <a:ext cx="655515" cy="200055"/>
          </a:xfrm>
          <a:prstGeom prst="rect">
            <a:avLst/>
          </a:prstGeom>
          <a:noFill/>
        </p:spPr>
        <p:txBody>
          <a:bodyPr wrap="square" rtlCol="0">
            <a:spAutoFit/>
          </a:bodyPr>
          <a:lstStyle/>
          <a:p>
            <a:r>
              <a:rPr kumimoji="1" lang="en-US" altLang="ja-JP" sz="700">
                <a:solidFill>
                  <a:srgbClr val="CC0000"/>
                </a:solidFill>
              </a:rPr>
              <a:t>2026/06</a:t>
            </a:r>
            <a:endParaRPr kumimoji="1" lang="ja-JP" altLang="en-US" sz="1200">
              <a:solidFill>
                <a:srgbClr val="CC0000"/>
              </a:solidFill>
            </a:endParaRPr>
          </a:p>
        </p:txBody>
      </p:sp>
      <p:sp>
        <p:nvSpPr>
          <p:cNvPr id="29" name="テキスト ボックス 28">
            <a:extLst>
              <a:ext uri="{FF2B5EF4-FFF2-40B4-BE49-F238E27FC236}">
                <a16:creationId xmlns:a16="http://schemas.microsoft.com/office/drawing/2014/main" id="{648825E8-D4D1-6AFB-DCA1-33778360C8A8}"/>
              </a:ext>
            </a:extLst>
          </p:cNvPr>
          <p:cNvSpPr txBox="1"/>
          <p:nvPr/>
        </p:nvSpPr>
        <p:spPr>
          <a:xfrm>
            <a:off x="7312278" y="3627645"/>
            <a:ext cx="968134" cy="276999"/>
          </a:xfrm>
          <a:prstGeom prst="rect">
            <a:avLst/>
          </a:prstGeom>
          <a:noFill/>
        </p:spPr>
        <p:txBody>
          <a:bodyPr wrap="square" rtlCol="0">
            <a:spAutoFit/>
          </a:bodyPr>
          <a:lstStyle/>
          <a:p>
            <a:r>
              <a:rPr lang="ja-JP" altLang="en-US" sz="600">
                <a:solidFill>
                  <a:srgbClr val="008CCF"/>
                </a:solidFill>
              </a:rPr>
              <a:t>パフォーマンス改善</a:t>
            </a:r>
            <a:endParaRPr lang="en-US" altLang="ja-JP" sz="600">
              <a:solidFill>
                <a:schemeClr val="tx2"/>
              </a:solidFill>
            </a:endParaRPr>
          </a:p>
          <a:p>
            <a:r>
              <a:rPr lang="ja-JP" altLang="en-US" sz="600">
                <a:solidFill>
                  <a:srgbClr val="008CCF"/>
                </a:solidFill>
              </a:rPr>
              <a:t>品質改善</a:t>
            </a:r>
            <a:endParaRPr lang="zh-TW" altLang="en-US" sz="600">
              <a:solidFill>
                <a:srgbClr val="008CCF"/>
              </a:solidFill>
            </a:endParaRPr>
          </a:p>
        </p:txBody>
      </p:sp>
      <p:sp>
        <p:nvSpPr>
          <p:cNvPr id="30" name="テキスト ボックス 29">
            <a:extLst>
              <a:ext uri="{FF2B5EF4-FFF2-40B4-BE49-F238E27FC236}">
                <a16:creationId xmlns:a16="http://schemas.microsoft.com/office/drawing/2014/main" id="{176C214B-5719-C388-D174-CC75C6EACE95}"/>
              </a:ext>
            </a:extLst>
          </p:cNvPr>
          <p:cNvSpPr txBox="1"/>
          <p:nvPr/>
        </p:nvSpPr>
        <p:spPr>
          <a:xfrm>
            <a:off x="3800796" y="4119922"/>
            <a:ext cx="655515" cy="200055"/>
          </a:xfrm>
          <a:prstGeom prst="rect">
            <a:avLst/>
          </a:prstGeom>
          <a:noFill/>
        </p:spPr>
        <p:txBody>
          <a:bodyPr wrap="square" rtlCol="0">
            <a:spAutoFit/>
          </a:bodyPr>
          <a:lstStyle/>
          <a:p>
            <a:r>
              <a:rPr kumimoji="1" lang="en-US" altLang="ja-JP" sz="700">
                <a:solidFill>
                  <a:srgbClr val="CC0000"/>
                </a:solidFill>
              </a:rPr>
              <a:t>2024/06</a:t>
            </a:r>
          </a:p>
        </p:txBody>
      </p:sp>
      <p:sp>
        <p:nvSpPr>
          <p:cNvPr id="31" name="テキスト ボックス 30">
            <a:extLst>
              <a:ext uri="{FF2B5EF4-FFF2-40B4-BE49-F238E27FC236}">
                <a16:creationId xmlns:a16="http://schemas.microsoft.com/office/drawing/2014/main" id="{3ABDD215-2BB1-99FA-7128-20B894DF2176}"/>
              </a:ext>
            </a:extLst>
          </p:cNvPr>
          <p:cNvSpPr txBox="1"/>
          <p:nvPr/>
        </p:nvSpPr>
        <p:spPr>
          <a:xfrm>
            <a:off x="3780876" y="4248000"/>
            <a:ext cx="1169294" cy="276999"/>
          </a:xfrm>
          <a:prstGeom prst="rect">
            <a:avLst/>
          </a:prstGeom>
          <a:noFill/>
        </p:spPr>
        <p:txBody>
          <a:bodyPr wrap="square" rtlCol="0">
            <a:spAutoFit/>
          </a:bodyPr>
          <a:lstStyle/>
          <a:p>
            <a:r>
              <a:rPr lang="ja-JP" altLang="en-US" sz="600">
                <a:solidFill>
                  <a:srgbClr val="008CCF"/>
                </a:solidFill>
              </a:rPr>
              <a:t>地方税デジタル化対応</a:t>
            </a:r>
            <a:endParaRPr lang="en-US" altLang="ja-JP" sz="600">
              <a:solidFill>
                <a:srgbClr val="008CCF"/>
              </a:solidFill>
            </a:endParaRPr>
          </a:p>
          <a:p>
            <a:r>
              <a:rPr lang="en-US" altLang="ja-JP" sz="600">
                <a:solidFill>
                  <a:srgbClr val="008CCF"/>
                </a:solidFill>
              </a:rPr>
              <a:t>field/HR</a:t>
            </a:r>
            <a:r>
              <a:rPr lang="ja-JP" altLang="en-US" sz="600">
                <a:solidFill>
                  <a:srgbClr val="008CCF"/>
                </a:solidFill>
              </a:rPr>
              <a:t> 社員画面刷新</a:t>
            </a:r>
            <a:endParaRPr lang="en-US" altLang="ja-JP" sz="600">
              <a:solidFill>
                <a:srgbClr val="008CCF"/>
              </a:solidFill>
            </a:endParaRPr>
          </a:p>
        </p:txBody>
      </p:sp>
      <p:sp>
        <p:nvSpPr>
          <p:cNvPr id="32" name="テキスト ボックス 31">
            <a:extLst>
              <a:ext uri="{FF2B5EF4-FFF2-40B4-BE49-F238E27FC236}">
                <a16:creationId xmlns:a16="http://schemas.microsoft.com/office/drawing/2014/main" id="{8F5069F1-65A6-BB59-5BF5-4C33E7F67316}"/>
              </a:ext>
            </a:extLst>
          </p:cNvPr>
          <p:cNvSpPr txBox="1"/>
          <p:nvPr/>
        </p:nvSpPr>
        <p:spPr>
          <a:xfrm>
            <a:off x="5536665" y="4119922"/>
            <a:ext cx="655515" cy="200055"/>
          </a:xfrm>
          <a:prstGeom prst="rect">
            <a:avLst/>
          </a:prstGeom>
          <a:noFill/>
        </p:spPr>
        <p:txBody>
          <a:bodyPr wrap="square" rtlCol="0">
            <a:spAutoFit/>
          </a:bodyPr>
          <a:lstStyle/>
          <a:p>
            <a:r>
              <a:rPr kumimoji="1" lang="en-US" altLang="ja-JP" sz="700">
                <a:solidFill>
                  <a:srgbClr val="CC0000"/>
                </a:solidFill>
              </a:rPr>
              <a:t>2025/06</a:t>
            </a:r>
          </a:p>
        </p:txBody>
      </p:sp>
      <p:sp>
        <p:nvSpPr>
          <p:cNvPr id="33" name="テキスト ボックス 32">
            <a:extLst>
              <a:ext uri="{FF2B5EF4-FFF2-40B4-BE49-F238E27FC236}">
                <a16:creationId xmlns:a16="http://schemas.microsoft.com/office/drawing/2014/main" id="{BD9DFD3F-03A3-233A-4833-0AE09E7BDF91}"/>
              </a:ext>
            </a:extLst>
          </p:cNvPr>
          <p:cNvSpPr txBox="1"/>
          <p:nvPr/>
        </p:nvSpPr>
        <p:spPr>
          <a:xfrm>
            <a:off x="5541708" y="4248000"/>
            <a:ext cx="1190532" cy="276999"/>
          </a:xfrm>
          <a:prstGeom prst="rect">
            <a:avLst/>
          </a:prstGeom>
          <a:noFill/>
        </p:spPr>
        <p:txBody>
          <a:bodyPr wrap="square" rtlCol="0">
            <a:spAutoFit/>
          </a:bodyPr>
          <a:lstStyle/>
          <a:p>
            <a:r>
              <a:rPr lang="ja-JP" altLang="en-US" sz="600">
                <a:solidFill>
                  <a:srgbClr val="008CCF"/>
                </a:solidFill>
              </a:rPr>
              <a:t>パスワード強化</a:t>
            </a:r>
            <a:endParaRPr lang="en-US" altLang="ja-JP" sz="600">
              <a:solidFill>
                <a:srgbClr val="008CCF"/>
              </a:solidFill>
            </a:endParaRPr>
          </a:p>
          <a:p>
            <a:r>
              <a:rPr lang="ja-JP" altLang="en-US" sz="600">
                <a:solidFill>
                  <a:srgbClr val="008CCF"/>
                </a:solidFill>
              </a:rPr>
              <a:t>勤怠単独対応</a:t>
            </a:r>
          </a:p>
        </p:txBody>
      </p:sp>
      <p:sp>
        <p:nvSpPr>
          <p:cNvPr id="21" name="二等辺三角形 87">
            <a:extLst>
              <a:ext uri="{FF2B5EF4-FFF2-40B4-BE49-F238E27FC236}">
                <a16:creationId xmlns:a16="http://schemas.microsoft.com/office/drawing/2014/main" id="{5476FD44-5B98-C08D-544B-2E84ABA86DE4}"/>
              </a:ext>
            </a:extLst>
          </p:cNvPr>
          <p:cNvSpPr>
            <a:spLocks noChangeArrowheads="1"/>
          </p:cNvSpPr>
          <p:nvPr/>
        </p:nvSpPr>
        <p:spPr bwMode="invGray">
          <a:xfrm flipV="1">
            <a:off x="6743708" y="3963791"/>
            <a:ext cx="114777" cy="101364"/>
          </a:xfrm>
          <a:prstGeom prst="triangle">
            <a:avLst>
              <a:gd name="adj" fmla="val 50000"/>
            </a:avLst>
          </a:prstGeom>
          <a:solidFill>
            <a:schemeClr val="accent2"/>
          </a:solidFill>
          <a:ln w="25400" algn="ctr">
            <a:solidFill>
              <a:schemeClr val="bg1"/>
            </a:solidFill>
            <a:miter lim="800000"/>
            <a:headEnd/>
            <a:tailEnd/>
          </a:ln>
        </p:spPr>
        <p:txBody>
          <a:bodyPr rot="10800000" lIns="91428" tIns="45714" rIns="91428" bIns="45714" anchor="ctr"/>
          <a:lstStyle/>
          <a:p>
            <a:pPr algn="ctr"/>
            <a:endParaRPr lang="ja-JP" altLang="ja-JP" sz="1200">
              <a:latin typeface="メイリオ"/>
              <a:ea typeface="メイリオ"/>
              <a:cs typeface="メイリオ" panose="020B0604030504040204" pitchFamily="50" charset="-128"/>
            </a:endParaRPr>
          </a:p>
        </p:txBody>
      </p:sp>
      <p:sp>
        <p:nvSpPr>
          <p:cNvPr id="35" name="テキスト ボックス 34">
            <a:extLst>
              <a:ext uri="{FF2B5EF4-FFF2-40B4-BE49-F238E27FC236}">
                <a16:creationId xmlns:a16="http://schemas.microsoft.com/office/drawing/2014/main" id="{4066F659-6527-D619-82D9-A586EE563B97}"/>
              </a:ext>
            </a:extLst>
          </p:cNvPr>
          <p:cNvSpPr txBox="1"/>
          <p:nvPr/>
        </p:nvSpPr>
        <p:spPr>
          <a:xfrm>
            <a:off x="6447628" y="4248000"/>
            <a:ext cx="932684" cy="184666"/>
          </a:xfrm>
          <a:prstGeom prst="rect">
            <a:avLst/>
          </a:prstGeom>
          <a:noFill/>
        </p:spPr>
        <p:txBody>
          <a:bodyPr wrap="square" rtlCol="0">
            <a:spAutoFit/>
          </a:bodyPr>
          <a:lstStyle/>
          <a:p>
            <a:r>
              <a:rPr lang="ja-JP" altLang="en-US" sz="600">
                <a:solidFill>
                  <a:srgbClr val="008CCF"/>
                </a:solidFill>
              </a:rPr>
              <a:t>年末調整対応</a:t>
            </a:r>
            <a:endParaRPr lang="en-US" altLang="ja-JP" sz="600">
              <a:solidFill>
                <a:srgbClr val="008CCF"/>
              </a:solidFill>
            </a:endParaRPr>
          </a:p>
        </p:txBody>
      </p:sp>
      <p:sp>
        <p:nvSpPr>
          <p:cNvPr id="36" name="二等辺三角形 87">
            <a:extLst>
              <a:ext uri="{FF2B5EF4-FFF2-40B4-BE49-F238E27FC236}">
                <a16:creationId xmlns:a16="http://schemas.microsoft.com/office/drawing/2014/main" id="{907CCEF5-4858-241B-2E85-5EBADF767D51}"/>
              </a:ext>
            </a:extLst>
          </p:cNvPr>
          <p:cNvSpPr>
            <a:spLocks noChangeArrowheads="1"/>
          </p:cNvSpPr>
          <p:nvPr/>
        </p:nvSpPr>
        <p:spPr bwMode="invGray">
          <a:xfrm flipV="1">
            <a:off x="3551883" y="3963791"/>
            <a:ext cx="114777" cy="101364"/>
          </a:xfrm>
          <a:prstGeom prst="triangle">
            <a:avLst>
              <a:gd name="adj" fmla="val 50000"/>
            </a:avLst>
          </a:prstGeom>
          <a:solidFill>
            <a:schemeClr val="accent2"/>
          </a:solidFill>
          <a:ln w="25400" algn="ctr">
            <a:solidFill>
              <a:schemeClr val="bg1"/>
            </a:solidFill>
            <a:miter lim="800000"/>
            <a:headEnd/>
            <a:tailEnd/>
          </a:ln>
        </p:spPr>
        <p:txBody>
          <a:bodyPr rot="10800000" lIns="91428" tIns="45714" rIns="91428" bIns="45714" anchor="ctr"/>
          <a:lstStyle/>
          <a:p>
            <a:pPr algn="ctr"/>
            <a:endParaRPr lang="ja-JP" altLang="ja-JP" sz="1200">
              <a:latin typeface="メイリオ"/>
              <a:ea typeface="メイリオ"/>
              <a:cs typeface="メイリオ" panose="020B0604030504040204" pitchFamily="50" charset="-128"/>
            </a:endParaRPr>
          </a:p>
        </p:txBody>
      </p:sp>
      <p:sp>
        <p:nvSpPr>
          <p:cNvPr id="37" name="テキスト ボックス 36">
            <a:extLst>
              <a:ext uri="{FF2B5EF4-FFF2-40B4-BE49-F238E27FC236}">
                <a16:creationId xmlns:a16="http://schemas.microsoft.com/office/drawing/2014/main" id="{2C58716C-3FBE-C68B-ED49-7A3C398AB775}"/>
              </a:ext>
            </a:extLst>
          </p:cNvPr>
          <p:cNvSpPr txBox="1"/>
          <p:nvPr/>
        </p:nvSpPr>
        <p:spPr>
          <a:xfrm>
            <a:off x="3428930" y="4248000"/>
            <a:ext cx="551174" cy="276999"/>
          </a:xfrm>
          <a:prstGeom prst="rect">
            <a:avLst/>
          </a:prstGeom>
          <a:noFill/>
        </p:spPr>
        <p:txBody>
          <a:bodyPr wrap="square" rtlCol="0">
            <a:spAutoFit/>
          </a:bodyPr>
          <a:lstStyle/>
          <a:p>
            <a:r>
              <a:rPr lang="ja-JP" altLang="en-US" sz="600">
                <a:solidFill>
                  <a:srgbClr val="008CCF"/>
                </a:solidFill>
              </a:rPr>
              <a:t>定額減税対応</a:t>
            </a:r>
            <a:endParaRPr lang="en-US" altLang="ja-JP" sz="600">
              <a:solidFill>
                <a:srgbClr val="008CCF"/>
              </a:solidFill>
            </a:endParaRPr>
          </a:p>
        </p:txBody>
      </p:sp>
      <p:sp>
        <p:nvSpPr>
          <p:cNvPr id="34" name="二等辺三角形 87">
            <a:extLst>
              <a:ext uri="{FF2B5EF4-FFF2-40B4-BE49-F238E27FC236}">
                <a16:creationId xmlns:a16="http://schemas.microsoft.com/office/drawing/2014/main" id="{A83F00CD-81E2-65BE-68DA-CD17774DE3B5}"/>
              </a:ext>
            </a:extLst>
          </p:cNvPr>
          <p:cNvSpPr>
            <a:spLocks noChangeArrowheads="1"/>
          </p:cNvSpPr>
          <p:nvPr/>
        </p:nvSpPr>
        <p:spPr bwMode="invGray">
          <a:xfrm flipV="1">
            <a:off x="8424428" y="3963791"/>
            <a:ext cx="114777" cy="101364"/>
          </a:xfrm>
          <a:prstGeom prst="triangle">
            <a:avLst>
              <a:gd name="adj" fmla="val 50000"/>
            </a:avLst>
          </a:prstGeom>
          <a:solidFill>
            <a:schemeClr val="accent2"/>
          </a:solidFill>
          <a:ln w="25400" algn="ctr">
            <a:solidFill>
              <a:schemeClr val="bg1"/>
            </a:solidFill>
            <a:miter lim="800000"/>
            <a:headEnd/>
            <a:tailEnd/>
          </a:ln>
        </p:spPr>
        <p:txBody>
          <a:bodyPr rot="10800000" lIns="91428" tIns="45714" rIns="91428" bIns="45714" anchor="ctr"/>
          <a:lstStyle/>
          <a:p>
            <a:pPr algn="ctr"/>
            <a:endParaRPr lang="ja-JP" altLang="ja-JP" sz="1200">
              <a:latin typeface="メイリオ"/>
              <a:ea typeface="メイリオ"/>
              <a:cs typeface="メイリオ" panose="020B0604030504040204" pitchFamily="50" charset="-128"/>
            </a:endParaRPr>
          </a:p>
        </p:txBody>
      </p:sp>
      <p:sp>
        <p:nvSpPr>
          <p:cNvPr id="38" name="テキスト ボックス 37">
            <a:extLst>
              <a:ext uri="{FF2B5EF4-FFF2-40B4-BE49-F238E27FC236}">
                <a16:creationId xmlns:a16="http://schemas.microsoft.com/office/drawing/2014/main" id="{1720599C-166B-4998-BD5D-A601B9A54FF9}"/>
              </a:ext>
            </a:extLst>
          </p:cNvPr>
          <p:cNvSpPr txBox="1"/>
          <p:nvPr/>
        </p:nvSpPr>
        <p:spPr>
          <a:xfrm>
            <a:off x="8180588" y="4248106"/>
            <a:ext cx="932684" cy="184666"/>
          </a:xfrm>
          <a:prstGeom prst="rect">
            <a:avLst/>
          </a:prstGeom>
          <a:noFill/>
        </p:spPr>
        <p:txBody>
          <a:bodyPr wrap="square" rtlCol="0">
            <a:spAutoFit/>
          </a:bodyPr>
          <a:lstStyle/>
          <a:p>
            <a:r>
              <a:rPr lang="ja-JP" altLang="en-US" sz="600">
                <a:solidFill>
                  <a:srgbClr val="008CCF"/>
                </a:solidFill>
              </a:rPr>
              <a:t>年末調整対応</a:t>
            </a:r>
            <a:endParaRPr lang="en-US" altLang="ja-JP" sz="600">
              <a:solidFill>
                <a:srgbClr val="008CCF"/>
              </a:solidFill>
            </a:endParaRPr>
          </a:p>
        </p:txBody>
      </p:sp>
    </p:spTree>
    <p:extLst>
      <p:ext uri="{BB962C8B-B14F-4D97-AF65-F5344CB8AC3E}">
        <p14:creationId xmlns:p14="http://schemas.microsoft.com/office/powerpoint/2010/main" val="3681946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16</a:t>
            </a:fld>
            <a:endParaRPr kumimoji="1" lang="ja-JP" altLang="en-US"/>
          </a:p>
        </p:txBody>
      </p:sp>
      <p:sp>
        <p:nvSpPr>
          <p:cNvPr id="3" name="タイトル 2"/>
          <p:cNvSpPr>
            <a:spLocks noGrp="1"/>
          </p:cNvSpPr>
          <p:nvPr>
            <p:ph type="title"/>
          </p:nvPr>
        </p:nvSpPr>
        <p:spPr/>
        <p:txBody>
          <a:bodyPr/>
          <a:lstStyle/>
          <a:p>
            <a:r>
              <a:rPr lang="ja-JP" altLang="en-US"/>
              <a:t>会計</a:t>
            </a:r>
            <a:r>
              <a:rPr lang="en-US" altLang="ja-JP"/>
              <a:t>/</a:t>
            </a:r>
            <a:r>
              <a:rPr lang="ja-JP" altLang="en-US"/>
              <a:t>人事業務に特化（法改正対応一覧）</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31" name="正方形/長方形 30"/>
          <p:cNvSpPr/>
          <p:nvPr/>
        </p:nvSpPr>
        <p:spPr>
          <a:xfrm>
            <a:off x="179999" y="1188000"/>
            <a:ext cx="5760000" cy="3744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 name="正方形/長方形 31"/>
          <p:cNvSpPr/>
          <p:nvPr/>
        </p:nvSpPr>
        <p:spPr>
          <a:xfrm>
            <a:off x="180000" y="900000"/>
            <a:ext cx="5760000" cy="3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err="1">
                <a:latin typeface="+mn-ea"/>
              </a:rPr>
              <a:t>SuperStream</a:t>
            </a:r>
            <a:r>
              <a:rPr lang="en-US" altLang="ja-JP" sz="1400" b="1">
                <a:latin typeface="+mn-ea"/>
              </a:rPr>
              <a:t>-NX</a:t>
            </a:r>
            <a:r>
              <a:rPr lang="ja-JP" altLang="en-US" sz="1400" b="1">
                <a:latin typeface="+mn-ea"/>
              </a:rPr>
              <a:t>会計シリーズ</a:t>
            </a:r>
          </a:p>
        </p:txBody>
      </p:sp>
      <p:sp>
        <p:nvSpPr>
          <p:cNvPr id="33" name="Rectangle 3"/>
          <p:cNvSpPr>
            <a:spLocks noChangeArrowheads="1"/>
          </p:cNvSpPr>
          <p:nvPr/>
        </p:nvSpPr>
        <p:spPr bwMode="auto">
          <a:xfrm>
            <a:off x="288001" y="1635610"/>
            <a:ext cx="1080000" cy="2808000"/>
          </a:xfrm>
          <a:prstGeom prst="rect">
            <a:avLst/>
          </a:prstGeom>
          <a:noFill/>
          <a:ln w="9525">
            <a:noFill/>
            <a:miter lim="800000"/>
            <a:headEnd/>
            <a:tailEnd/>
          </a:ln>
          <a:effectLst/>
        </p:spPr>
        <p:txBody>
          <a:bodyPr wrap="none">
            <a:noAutofit/>
          </a:bodyPr>
          <a:lstStyle/>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1999</a:t>
            </a:r>
            <a:r>
              <a:rPr lang="ja-JP" altLang="en-US" sz="1000" dirty="0">
                <a:solidFill>
                  <a:prstClr val="black">
                    <a:lumMod val="75000"/>
                    <a:lumOff val="25000"/>
                  </a:prstClr>
                </a:solidFill>
                <a:latin typeface="メイリオ"/>
                <a:ea typeface="メイリオ"/>
                <a:cs typeface="メイリオ" pitchFamily="50" charset="-128"/>
              </a:rPr>
              <a:t>年</a:t>
            </a:r>
            <a:r>
              <a:rPr lang="en-US" altLang="ja-JP" sz="1000" dirty="0">
                <a:solidFill>
                  <a:prstClr val="black">
                    <a:lumMod val="75000"/>
                    <a:lumOff val="25000"/>
                  </a:prstClr>
                </a:solidFill>
                <a:latin typeface="メイリオ"/>
                <a:ea typeface="メイリオ"/>
                <a:cs typeface="メイリオ" pitchFamily="50" charset="-128"/>
              </a:rPr>
              <a:t>11</a:t>
            </a:r>
            <a:r>
              <a:rPr lang="ja-JP" altLang="en-US" sz="1000" dirty="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1999</a:t>
            </a:r>
            <a:r>
              <a:rPr lang="ja-JP" altLang="en-US" sz="1000" dirty="0">
                <a:solidFill>
                  <a:prstClr val="black">
                    <a:lumMod val="75000"/>
                    <a:lumOff val="25000"/>
                  </a:prstClr>
                </a:solidFill>
                <a:latin typeface="メイリオ"/>
                <a:ea typeface="メイリオ"/>
                <a:cs typeface="メイリオ" pitchFamily="50" charset="-128"/>
              </a:rPr>
              <a:t>年</a:t>
            </a:r>
            <a:r>
              <a:rPr lang="en-US" altLang="ja-JP" sz="1000" dirty="0">
                <a:solidFill>
                  <a:prstClr val="black">
                    <a:lumMod val="75000"/>
                    <a:lumOff val="25000"/>
                  </a:prstClr>
                </a:solidFill>
                <a:latin typeface="メイリオ"/>
                <a:ea typeface="メイリオ"/>
                <a:cs typeface="メイリオ" pitchFamily="50" charset="-128"/>
              </a:rPr>
              <a:t>11</a:t>
            </a:r>
            <a:r>
              <a:rPr lang="ja-JP" altLang="en-US" sz="1000" dirty="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2000</a:t>
            </a:r>
            <a:r>
              <a:rPr lang="ja-JP" altLang="en-US" sz="1000" dirty="0">
                <a:solidFill>
                  <a:prstClr val="black">
                    <a:lumMod val="75000"/>
                    <a:lumOff val="25000"/>
                  </a:prstClr>
                </a:solidFill>
                <a:latin typeface="メイリオ"/>
                <a:ea typeface="メイリオ"/>
                <a:cs typeface="メイリオ" pitchFamily="50" charset="-128"/>
              </a:rPr>
              <a:t>年  </a:t>
            </a:r>
            <a:r>
              <a:rPr lang="en-US" altLang="ja-JP" sz="1000" dirty="0">
                <a:solidFill>
                  <a:prstClr val="black">
                    <a:lumMod val="75000"/>
                    <a:lumOff val="25000"/>
                  </a:prstClr>
                </a:solidFill>
                <a:latin typeface="メイリオ"/>
                <a:ea typeface="メイリオ"/>
                <a:cs typeface="メイリオ" pitchFamily="50" charset="-128"/>
              </a:rPr>
              <a:t>2</a:t>
            </a:r>
            <a:r>
              <a:rPr lang="ja-JP" altLang="en-US" sz="1000" dirty="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2000</a:t>
            </a:r>
            <a:r>
              <a:rPr lang="ja-JP" altLang="en-US" sz="1000" dirty="0">
                <a:solidFill>
                  <a:prstClr val="black">
                    <a:lumMod val="75000"/>
                    <a:lumOff val="25000"/>
                  </a:prstClr>
                </a:solidFill>
                <a:latin typeface="メイリオ"/>
                <a:ea typeface="メイリオ"/>
                <a:cs typeface="メイリオ" pitchFamily="50" charset="-128"/>
              </a:rPr>
              <a:t>年  </a:t>
            </a:r>
            <a:r>
              <a:rPr lang="en-US" altLang="ja-JP" sz="1000" dirty="0">
                <a:solidFill>
                  <a:prstClr val="black">
                    <a:lumMod val="75000"/>
                    <a:lumOff val="25000"/>
                  </a:prstClr>
                </a:solidFill>
                <a:latin typeface="メイリオ"/>
                <a:ea typeface="メイリオ"/>
                <a:cs typeface="メイリオ" pitchFamily="50" charset="-128"/>
              </a:rPr>
              <a:t>7</a:t>
            </a:r>
            <a:r>
              <a:rPr lang="ja-JP" altLang="en-US" sz="1000" dirty="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2004</a:t>
            </a:r>
            <a:r>
              <a:rPr lang="ja-JP" altLang="en-US" sz="1000" dirty="0">
                <a:solidFill>
                  <a:prstClr val="black">
                    <a:lumMod val="75000"/>
                    <a:lumOff val="25000"/>
                  </a:prstClr>
                </a:solidFill>
                <a:latin typeface="メイリオ"/>
                <a:ea typeface="メイリオ"/>
                <a:cs typeface="メイリオ" pitchFamily="50" charset="-128"/>
              </a:rPr>
              <a:t>年  </a:t>
            </a:r>
            <a:r>
              <a:rPr lang="en-US" altLang="ja-JP" sz="1000" dirty="0">
                <a:solidFill>
                  <a:prstClr val="black">
                    <a:lumMod val="75000"/>
                    <a:lumOff val="25000"/>
                  </a:prstClr>
                </a:solidFill>
                <a:latin typeface="メイリオ"/>
                <a:ea typeface="メイリオ"/>
                <a:cs typeface="メイリオ" pitchFamily="50" charset="-128"/>
              </a:rPr>
              <a:t>8</a:t>
            </a:r>
            <a:r>
              <a:rPr lang="ja-JP" altLang="en-US" sz="1000" dirty="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2007</a:t>
            </a:r>
            <a:r>
              <a:rPr lang="ja-JP" altLang="en-US" sz="1000" dirty="0">
                <a:solidFill>
                  <a:prstClr val="black">
                    <a:lumMod val="75000"/>
                    <a:lumOff val="25000"/>
                  </a:prstClr>
                </a:solidFill>
                <a:latin typeface="メイリオ"/>
                <a:ea typeface="メイリオ"/>
                <a:cs typeface="メイリオ" pitchFamily="50" charset="-128"/>
              </a:rPr>
              <a:t>年  </a:t>
            </a:r>
            <a:r>
              <a:rPr lang="en-US" altLang="ja-JP" sz="1000" dirty="0">
                <a:solidFill>
                  <a:prstClr val="black">
                    <a:lumMod val="75000"/>
                    <a:lumOff val="25000"/>
                  </a:prstClr>
                </a:solidFill>
                <a:latin typeface="メイリオ"/>
                <a:ea typeface="メイリオ"/>
                <a:cs typeface="メイリオ" pitchFamily="50" charset="-128"/>
              </a:rPr>
              <a:t>5</a:t>
            </a:r>
            <a:r>
              <a:rPr lang="ja-JP" altLang="en-US" sz="1000" dirty="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2008</a:t>
            </a:r>
            <a:r>
              <a:rPr lang="ja-JP" altLang="en-US" sz="1000" dirty="0">
                <a:solidFill>
                  <a:prstClr val="black">
                    <a:lumMod val="75000"/>
                    <a:lumOff val="25000"/>
                  </a:prstClr>
                </a:solidFill>
                <a:latin typeface="メイリオ"/>
                <a:ea typeface="メイリオ"/>
                <a:cs typeface="メイリオ" pitchFamily="50" charset="-128"/>
              </a:rPr>
              <a:t>年  </a:t>
            </a:r>
            <a:r>
              <a:rPr lang="en-US" altLang="ja-JP" sz="1000" dirty="0">
                <a:solidFill>
                  <a:prstClr val="black">
                    <a:lumMod val="75000"/>
                    <a:lumOff val="25000"/>
                  </a:prstClr>
                </a:solidFill>
                <a:latin typeface="メイリオ"/>
                <a:ea typeface="メイリオ"/>
                <a:cs typeface="メイリオ" pitchFamily="50" charset="-128"/>
              </a:rPr>
              <a:t>1</a:t>
            </a:r>
            <a:r>
              <a:rPr lang="ja-JP" altLang="en-US" sz="1000" dirty="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2010</a:t>
            </a:r>
            <a:r>
              <a:rPr lang="ja-JP" altLang="en-US" sz="1000" dirty="0">
                <a:solidFill>
                  <a:prstClr val="black">
                    <a:lumMod val="75000"/>
                    <a:lumOff val="25000"/>
                  </a:prstClr>
                </a:solidFill>
                <a:latin typeface="メイリオ"/>
                <a:ea typeface="メイリオ"/>
                <a:cs typeface="メイリオ" pitchFamily="50" charset="-128"/>
              </a:rPr>
              <a:t>年  </a:t>
            </a:r>
            <a:r>
              <a:rPr lang="en-US" altLang="ja-JP" sz="1000" dirty="0">
                <a:solidFill>
                  <a:prstClr val="black">
                    <a:lumMod val="75000"/>
                    <a:lumOff val="25000"/>
                  </a:prstClr>
                </a:solidFill>
                <a:latin typeface="メイリオ"/>
                <a:ea typeface="メイリオ"/>
                <a:cs typeface="メイリオ" pitchFamily="50" charset="-128"/>
              </a:rPr>
              <a:t>2</a:t>
            </a:r>
            <a:r>
              <a:rPr lang="ja-JP" altLang="en-US" sz="1000" dirty="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2010</a:t>
            </a:r>
            <a:r>
              <a:rPr lang="ja-JP" altLang="en-US" sz="1000" dirty="0">
                <a:solidFill>
                  <a:prstClr val="black">
                    <a:lumMod val="75000"/>
                    <a:lumOff val="25000"/>
                  </a:prstClr>
                </a:solidFill>
                <a:latin typeface="メイリオ"/>
                <a:ea typeface="メイリオ"/>
                <a:cs typeface="メイリオ" pitchFamily="50" charset="-128"/>
              </a:rPr>
              <a:t>年  </a:t>
            </a:r>
            <a:r>
              <a:rPr lang="en-US" altLang="ja-JP" sz="1000" dirty="0">
                <a:solidFill>
                  <a:prstClr val="black">
                    <a:lumMod val="75000"/>
                    <a:lumOff val="25000"/>
                  </a:prstClr>
                </a:solidFill>
                <a:latin typeface="メイリオ"/>
                <a:ea typeface="メイリオ"/>
                <a:cs typeface="メイリオ" pitchFamily="50" charset="-128"/>
              </a:rPr>
              <a:t>8</a:t>
            </a:r>
            <a:r>
              <a:rPr lang="ja-JP" altLang="en-US" sz="1000" dirty="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2011</a:t>
            </a:r>
            <a:r>
              <a:rPr lang="ja-JP" altLang="en-US" sz="1000" dirty="0">
                <a:solidFill>
                  <a:prstClr val="black">
                    <a:lumMod val="75000"/>
                    <a:lumOff val="25000"/>
                  </a:prstClr>
                </a:solidFill>
                <a:latin typeface="メイリオ"/>
                <a:ea typeface="メイリオ"/>
                <a:cs typeface="メイリオ" pitchFamily="50" charset="-128"/>
              </a:rPr>
              <a:t>年  </a:t>
            </a:r>
            <a:r>
              <a:rPr lang="en-US" altLang="ja-JP" sz="1000" dirty="0">
                <a:solidFill>
                  <a:prstClr val="black">
                    <a:lumMod val="75000"/>
                    <a:lumOff val="25000"/>
                  </a:prstClr>
                </a:solidFill>
                <a:latin typeface="メイリオ"/>
                <a:ea typeface="メイリオ"/>
                <a:cs typeface="メイリオ" pitchFamily="50" charset="-128"/>
              </a:rPr>
              <a:t>1</a:t>
            </a:r>
            <a:r>
              <a:rPr lang="ja-JP" altLang="en-US" sz="1000" dirty="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2012</a:t>
            </a:r>
            <a:r>
              <a:rPr lang="ja-JP" altLang="en-US" sz="1000" dirty="0">
                <a:solidFill>
                  <a:prstClr val="black">
                    <a:lumMod val="75000"/>
                    <a:lumOff val="25000"/>
                  </a:prstClr>
                </a:solidFill>
                <a:latin typeface="メイリオ"/>
                <a:ea typeface="メイリオ"/>
                <a:cs typeface="メイリオ" pitchFamily="50" charset="-128"/>
              </a:rPr>
              <a:t>年  </a:t>
            </a:r>
            <a:r>
              <a:rPr lang="en-US" altLang="ja-JP" sz="1000" dirty="0">
                <a:solidFill>
                  <a:prstClr val="black">
                    <a:lumMod val="75000"/>
                    <a:lumOff val="25000"/>
                  </a:prstClr>
                </a:solidFill>
                <a:latin typeface="メイリオ"/>
                <a:ea typeface="メイリオ"/>
                <a:cs typeface="メイリオ" pitchFamily="50" charset="-128"/>
              </a:rPr>
              <a:t>6</a:t>
            </a:r>
            <a:r>
              <a:rPr lang="ja-JP" altLang="en-US" sz="1000" dirty="0">
                <a:solidFill>
                  <a:prstClr val="black">
                    <a:lumMod val="75000"/>
                    <a:lumOff val="25000"/>
                  </a:prstClr>
                </a:solidFill>
                <a:latin typeface="メイリオ"/>
                <a:ea typeface="メイリオ"/>
                <a:cs typeface="メイリオ" pitchFamily="50" charset="-128"/>
              </a:rPr>
              <a:t>月</a:t>
            </a:r>
            <a:endParaRPr lang="en-US" altLang="ja-JP" sz="1000" dirty="0">
              <a:solidFill>
                <a:prstClr val="black">
                  <a:lumMod val="75000"/>
                  <a:lumOff val="25000"/>
                </a:prstClr>
              </a:solidFill>
              <a:latin typeface="メイリオ"/>
              <a:ea typeface="メイリオ"/>
              <a:cs typeface="メイリオ" pitchFamily="50" charset="-128"/>
            </a:endParaRP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2019</a:t>
            </a:r>
            <a:r>
              <a:rPr lang="ja-JP" altLang="en-US" sz="1000" dirty="0">
                <a:solidFill>
                  <a:prstClr val="black">
                    <a:lumMod val="75000"/>
                    <a:lumOff val="25000"/>
                  </a:prstClr>
                </a:solidFill>
                <a:latin typeface="メイリオ"/>
                <a:ea typeface="メイリオ"/>
                <a:cs typeface="メイリオ" pitchFamily="50" charset="-128"/>
              </a:rPr>
              <a:t>年</a:t>
            </a:r>
            <a:r>
              <a:rPr lang="en-US" altLang="ja-JP" sz="1000" dirty="0">
                <a:solidFill>
                  <a:prstClr val="black">
                    <a:lumMod val="75000"/>
                    <a:lumOff val="25000"/>
                  </a:prstClr>
                </a:solidFill>
                <a:latin typeface="メイリオ"/>
                <a:ea typeface="メイリオ"/>
                <a:cs typeface="メイリオ" pitchFamily="50" charset="-128"/>
              </a:rPr>
              <a:t>10</a:t>
            </a:r>
            <a:r>
              <a:rPr lang="ja-JP" altLang="en-US" sz="1000" dirty="0">
                <a:solidFill>
                  <a:prstClr val="black">
                    <a:lumMod val="75000"/>
                    <a:lumOff val="25000"/>
                  </a:prstClr>
                </a:solidFill>
                <a:latin typeface="メイリオ"/>
                <a:ea typeface="メイリオ"/>
                <a:cs typeface="メイリオ" pitchFamily="50" charset="-128"/>
              </a:rPr>
              <a:t>月</a:t>
            </a:r>
            <a:endParaRPr lang="en-US" altLang="ja-JP" sz="1000" dirty="0">
              <a:solidFill>
                <a:prstClr val="black">
                  <a:lumMod val="75000"/>
                  <a:lumOff val="25000"/>
                </a:prstClr>
              </a:solidFill>
              <a:latin typeface="メイリオ"/>
              <a:ea typeface="メイリオ"/>
              <a:cs typeface="メイリオ" pitchFamily="50" charset="-128"/>
            </a:endParaRP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2020</a:t>
            </a:r>
            <a:r>
              <a:rPr lang="ja-JP" altLang="en-US" sz="1000" dirty="0">
                <a:solidFill>
                  <a:prstClr val="black">
                    <a:lumMod val="75000"/>
                    <a:lumOff val="25000"/>
                  </a:prstClr>
                </a:solidFill>
                <a:latin typeface="メイリオ"/>
                <a:ea typeface="メイリオ"/>
                <a:cs typeface="メイリオ" pitchFamily="50" charset="-128"/>
              </a:rPr>
              <a:t>年  </a:t>
            </a:r>
            <a:r>
              <a:rPr lang="en-US" altLang="ja-JP" sz="1000" dirty="0">
                <a:solidFill>
                  <a:prstClr val="black">
                    <a:lumMod val="75000"/>
                    <a:lumOff val="25000"/>
                  </a:prstClr>
                </a:solidFill>
                <a:latin typeface="メイリオ"/>
                <a:ea typeface="メイリオ"/>
                <a:cs typeface="メイリオ" pitchFamily="50" charset="-128"/>
              </a:rPr>
              <a:t>8</a:t>
            </a:r>
            <a:r>
              <a:rPr lang="ja-JP" altLang="en-US" sz="1000" dirty="0">
                <a:solidFill>
                  <a:prstClr val="black">
                    <a:lumMod val="75000"/>
                    <a:lumOff val="25000"/>
                  </a:prstClr>
                </a:solidFill>
                <a:latin typeface="メイリオ"/>
                <a:ea typeface="メイリオ"/>
                <a:cs typeface="メイリオ" pitchFamily="50" charset="-128"/>
              </a:rPr>
              <a:t>月</a:t>
            </a:r>
            <a:endParaRPr lang="en-US" altLang="ja-JP" sz="1000" dirty="0">
              <a:solidFill>
                <a:prstClr val="black">
                  <a:lumMod val="75000"/>
                  <a:lumOff val="25000"/>
                </a:prstClr>
              </a:solidFill>
              <a:latin typeface="メイリオ"/>
              <a:ea typeface="メイリオ"/>
              <a:cs typeface="メイリオ" pitchFamily="50" charset="-128"/>
            </a:endParaRPr>
          </a:p>
        </p:txBody>
      </p:sp>
      <p:sp>
        <p:nvSpPr>
          <p:cNvPr id="34" name="Rectangle 3"/>
          <p:cNvSpPr>
            <a:spLocks noChangeArrowheads="1"/>
          </p:cNvSpPr>
          <p:nvPr/>
        </p:nvSpPr>
        <p:spPr bwMode="auto">
          <a:xfrm>
            <a:off x="1241725" y="1640540"/>
            <a:ext cx="1871852" cy="2808000"/>
          </a:xfrm>
          <a:prstGeom prst="rect">
            <a:avLst/>
          </a:prstGeom>
          <a:noFill/>
          <a:ln w="9525">
            <a:noFill/>
            <a:miter lim="800000"/>
            <a:headEnd/>
            <a:tailEnd/>
          </a:ln>
          <a:effectLst/>
        </p:spPr>
        <p:txBody>
          <a:bodyPr wrap="none">
            <a:noAutofit/>
          </a:bodyPr>
          <a:lstStyle/>
          <a:p>
            <a:pPr>
              <a:spcBef>
                <a:spcPts val="300"/>
              </a:spcBef>
              <a:buClr>
                <a:prstClr val="black">
                  <a:lumMod val="75000"/>
                  <a:lumOff val="25000"/>
                </a:prstClr>
              </a:buClr>
              <a:buSzPct val="75000"/>
              <a:defRPr/>
            </a:pPr>
            <a:r>
              <a:rPr lang="ja-JP" altLang="en-US" sz="1000" dirty="0">
                <a:solidFill>
                  <a:prstClr val="black">
                    <a:lumMod val="75000"/>
                    <a:lumOff val="25000"/>
                  </a:prstClr>
                </a:solidFill>
                <a:latin typeface="メイリオ"/>
                <a:ea typeface="メイリオ"/>
                <a:cs typeface="メイリオ" pitchFamily="50" charset="-128"/>
              </a:rPr>
              <a:t>税効果会計対応</a:t>
            </a:r>
          </a:p>
          <a:p>
            <a:pPr>
              <a:spcBef>
                <a:spcPts val="300"/>
              </a:spcBef>
              <a:buClr>
                <a:prstClr val="black">
                  <a:lumMod val="75000"/>
                  <a:lumOff val="25000"/>
                </a:prstClr>
              </a:buClr>
              <a:buSzPct val="75000"/>
              <a:defRPr/>
            </a:pPr>
            <a:r>
              <a:rPr lang="ja-JP" altLang="en-US" sz="1000" dirty="0">
                <a:solidFill>
                  <a:prstClr val="black">
                    <a:lumMod val="75000"/>
                    <a:lumOff val="25000"/>
                  </a:prstClr>
                </a:solidFill>
                <a:latin typeface="メイリオ"/>
                <a:ea typeface="メイリオ"/>
                <a:cs typeface="メイリオ" pitchFamily="50" charset="-128"/>
              </a:rPr>
              <a:t>キャッシュフロー計算書対応</a:t>
            </a:r>
          </a:p>
          <a:p>
            <a:pPr>
              <a:spcBef>
                <a:spcPts val="300"/>
              </a:spcBef>
              <a:buClr>
                <a:prstClr val="black">
                  <a:lumMod val="75000"/>
                  <a:lumOff val="25000"/>
                </a:prstClr>
              </a:buClr>
              <a:buSzPct val="75000"/>
              <a:defRPr/>
            </a:pPr>
            <a:r>
              <a:rPr lang="ja-JP" altLang="en-US" sz="1000" dirty="0">
                <a:solidFill>
                  <a:prstClr val="black">
                    <a:lumMod val="75000"/>
                    <a:lumOff val="25000"/>
                  </a:prstClr>
                </a:solidFill>
                <a:latin typeface="メイリオ"/>
                <a:ea typeface="メイリオ"/>
                <a:cs typeface="メイリオ" pitchFamily="50" charset="-128"/>
              </a:rPr>
              <a:t>退職給付会計対応</a:t>
            </a:r>
          </a:p>
          <a:p>
            <a:pPr>
              <a:spcBef>
                <a:spcPts val="300"/>
              </a:spcBef>
              <a:buClr>
                <a:prstClr val="black">
                  <a:lumMod val="75000"/>
                  <a:lumOff val="25000"/>
                </a:prstClr>
              </a:buClr>
              <a:buSzPct val="75000"/>
              <a:defRPr/>
            </a:pPr>
            <a:r>
              <a:rPr lang="ja-JP" altLang="en-US" sz="1000" dirty="0">
                <a:solidFill>
                  <a:prstClr val="black">
                    <a:lumMod val="75000"/>
                    <a:lumOff val="25000"/>
                  </a:prstClr>
                </a:solidFill>
                <a:latin typeface="メイリオ"/>
                <a:ea typeface="メイリオ"/>
                <a:cs typeface="メイリオ" pitchFamily="50" charset="-128"/>
              </a:rPr>
              <a:t>有価証券時価会計対応</a:t>
            </a:r>
          </a:p>
          <a:p>
            <a:pPr>
              <a:spcBef>
                <a:spcPts val="300"/>
              </a:spcBef>
              <a:buClr>
                <a:prstClr val="black">
                  <a:lumMod val="75000"/>
                  <a:lumOff val="25000"/>
                </a:prstClr>
              </a:buClr>
              <a:buSzPct val="75000"/>
              <a:defRPr/>
            </a:pPr>
            <a:r>
              <a:rPr lang="ja-JP" altLang="en-US" sz="1000" dirty="0">
                <a:solidFill>
                  <a:prstClr val="black">
                    <a:lumMod val="75000"/>
                    <a:lumOff val="25000"/>
                  </a:prstClr>
                </a:solidFill>
                <a:latin typeface="メイリオ"/>
                <a:ea typeface="メイリオ"/>
                <a:cs typeface="メイリオ" pitchFamily="50" charset="-128"/>
              </a:rPr>
              <a:t>減損会計対応</a:t>
            </a:r>
          </a:p>
          <a:p>
            <a:pPr>
              <a:spcBef>
                <a:spcPts val="300"/>
              </a:spcBef>
              <a:buClr>
                <a:prstClr val="black">
                  <a:lumMod val="75000"/>
                  <a:lumOff val="25000"/>
                </a:prstClr>
              </a:buClr>
              <a:buSzPct val="75000"/>
              <a:defRPr/>
            </a:pPr>
            <a:r>
              <a:rPr lang="ja-JP" altLang="en-US" sz="1000" dirty="0">
                <a:solidFill>
                  <a:prstClr val="black">
                    <a:lumMod val="75000"/>
                    <a:lumOff val="25000"/>
                  </a:prstClr>
                </a:solidFill>
                <a:latin typeface="メイリオ"/>
                <a:ea typeface="メイリオ"/>
                <a:cs typeface="メイリオ" pitchFamily="50" charset="-128"/>
              </a:rPr>
              <a:t>減価償却制度改正対応</a:t>
            </a:r>
          </a:p>
          <a:p>
            <a:pPr>
              <a:spcBef>
                <a:spcPts val="300"/>
              </a:spcBef>
              <a:buClr>
                <a:prstClr val="black">
                  <a:lumMod val="75000"/>
                  <a:lumOff val="25000"/>
                </a:prstClr>
              </a:buClr>
              <a:buSzPct val="75000"/>
              <a:defRPr/>
            </a:pPr>
            <a:r>
              <a:rPr lang="ja-JP" altLang="en-US" sz="1000" dirty="0">
                <a:solidFill>
                  <a:prstClr val="black">
                    <a:lumMod val="75000"/>
                    <a:lumOff val="25000"/>
                  </a:prstClr>
                </a:solidFill>
                <a:latin typeface="メイリオ"/>
                <a:ea typeface="メイリオ"/>
                <a:cs typeface="メイリオ" pitchFamily="50" charset="-128"/>
              </a:rPr>
              <a:t>リースオンバランス対応</a:t>
            </a:r>
          </a:p>
          <a:p>
            <a:pPr>
              <a:spcBef>
                <a:spcPts val="300"/>
              </a:spcBef>
              <a:buClr>
                <a:prstClr val="black">
                  <a:lumMod val="75000"/>
                  <a:lumOff val="25000"/>
                </a:prstClr>
              </a:buClr>
              <a:buSzPct val="75000"/>
              <a:defRPr/>
            </a:pPr>
            <a:r>
              <a:rPr lang="ja-JP" altLang="en-US" sz="1000" dirty="0">
                <a:solidFill>
                  <a:prstClr val="black">
                    <a:lumMod val="75000"/>
                    <a:lumOff val="25000"/>
                  </a:prstClr>
                </a:solidFill>
                <a:latin typeface="メイリオ"/>
                <a:ea typeface="メイリオ"/>
                <a:cs typeface="メイリオ" pitchFamily="50" charset="-128"/>
              </a:rPr>
              <a:t>資産除去債務対応</a:t>
            </a:r>
          </a:p>
          <a:p>
            <a:pPr>
              <a:spcBef>
                <a:spcPts val="300"/>
              </a:spcBef>
              <a:buClr>
                <a:prstClr val="black">
                  <a:lumMod val="75000"/>
                  <a:lumOff val="25000"/>
                </a:prstClr>
              </a:buClr>
              <a:buSzPct val="75000"/>
              <a:defRPr/>
            </a:pPr>
            <a:r>
              <a:rPr lang="ja-JP" altLang="en-US" sz="1000" dirty="0">
                <a:solidFill>
                  <a:prstClr val="black">
                    <a:lumMod val="75000"/>
                    <a:lumOff val="25000"/>
                  </a:prstClr>
                </a:solidFill>
                <a:latin typeface="メイリオ"/>
                <a:ea typeface="メイリオ"/>
                <a:cs typeface="メイリオ" pitchFamily="50" charset="-128"/>
              </a:rPr>
              <a:t>包括利益対応</a:t>
            </a:r>
          </a:p>
          <a:p>
            <a:pPr>
              <a:spcBef>
                <a:spcPts val="300"/>
              </a:spcBef>
              <a:buClr>
                <a:prstClr val="black">
                  <a:lumMod val="75000"/>
                  <a:lumOff val="25000"/>
                </a:prstClr>
              </a:buClr>
              <a:buSzPct val="75000"/>
              <a:defRPr/>
            </a:pPr>
            <a:r>
              <a:rPr lang="ja-JP" altLang="en-US" sz="1000" dirty="0">
                <a:solidFill>
                  <a:prstClr val="black">
                    <a:lumMod val="75000"/>
                    <a:lumOff val="25000"/>
                  </a:prstClr>
                </a:solidFill>
                <a:latin typeface="メイリオ"/>
                <a:ea typeface="メイリオ"/>
                <a:cs typeface="メイリオ" pitchFamily="50" charset="-128"/>
              </a:rPr>
              <a:t>過年度遡及仕訳対応</a:t>
            </a: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IFRS</a:t>
            </a:r>
            <a:r>
              <a:rPr lang="ja-JP" altLang="en-US" sz="1000" dirty="0">
                <a:solidFill>
                  <a:prstClr val="black">
                    <a:lumMod val="75000"/>
                    <a:lumOff val="25000"/>
                  </a:prstClr>
                </a:solidFill>
                <a:latin typeface="メイリオ"/>
                <a:ea typeface="メイリオ"/>
                <a:cs typeface="メイリオ" pitchFamily="50" charset="-128"/>
              </a:rPr>
              <a:t>複数帳簿</a:t>
            </a:r>
            <a:endParaRPr lang="en-US" altLang="ja-JP" sz="1000" dirty="0">
              <a:solidFill>
                <a:prstClr val="black">
                  <a:lumMod val="75000"/>
                  <a:lumOff val="25000"/>
                </a:prstClr>
              </a:solidFill>
              <a:latin typeface="メイリオ"/>
              <a:ea typeface="メイリオ"/>
              <a:cs typeface="メイリオ" pitchFamily="50" charset="-128"/>
            </a:endParaRP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IFRS16</a:t>
            </a:r>
            <a:r>
              <a:rPr lang="ja-JP" altLang="en-US" sz="1000" dirty="0">
                <a:solidFill>
                  <a:prstClr val="black">
                    <a:lumMod val="75000"/>
                    <a:lumOff val="25000"/>
                  </a:prstClr>
                </a:solidFill>
                <a:latin typeface="メイリオ"/>
                <a:ea typeface="メイリオ"/>
                <a:cs typeface="メイリオ" pitchFamily="50" charset="-128"/>
              </a:rPr>
              <a:t>号対応（リース）</a:t>
            </a:r>
            <a:endParaRPr lang="en-US" altLang="ja-JP" sz="1000" dirty="0">
              <a:solidFill>
                <a:prstClr val="black">
                  <a:lumMod val="75000"/>
                  <a:lumOff val="25000"/>
                </a:prstClr>
              </a:solidFill>
              <a:latin typeface="メイリオ"/>
              <a:ea typeface="メイリオ"/>
              <a:cs typeface="メイリオ" pitchFamily="50" charset="-128"/>
            </a:endParaRPr>
          </a:p>
          <a:p>
            <a:pPr>
              <a:spcBef>
                <a:spcPts val="300"/>
              </a:spcBef>
              <a:buClr>
                <a:prstClr val="black">
                  <a:lumMod val="75000"/>
                  <a:lumOff val="25000"/>
                </a:prstClr>
              </a:buClr>
              <a:buSzPct val="75000"/>
              <a:defRPr/>
            </a:pPr>
            <a:r>
              <a:rPr lang="ja-JP" altLang="en-US" sz="1000" dirty="0">
                <a:solidFill>
                  <a:prstClr val="black">
                    <a:lumMod val="75000"/>
                    <a:lumOff val="25000"/>
                  </a:prstClr>
                </a:solidFill>
                <a:latin typeface="メイリオ"/>
                <a:ea typeface="メイリオ"/>
                <a:cs typeface="メイリオ" pitchFamily="50" charset="-128"/>
              </a:rPr>
              <a:t>新収益認識基準対応</a:t>
            </a:r>
            <a:endParaRPr lang="en-US" altLang="ja-JP" sz="1000" dirty="0">
              <a:solidFill>
                <a:prstClr val="black">
                  <a:lumMod val="75000"/>
                  <a:lumOff val="25000"/>
                </a:prstClr>
              </a:solidFill>
              <a:latin typeface="メイリオ"/>
              <a:ea typeface="メイリオ"/>
              <a:cs typeface="メイリオ" pitchFamily="50" charset="-128"/>
            </a:endParaRPr>
          </a:p>
        </p:txBody>
      </p:sp>
      <p:sp>
        <p:nvSpPr>
          <p:cNvPr id="35" name="正方形/長方形 34"/>
          <p:cNvSpPr/>
          <p:nvPr/>
        </p:nvSpPr>
        <p:spPr>
          <a:xfrm>
            <a:off x="252000" y="1332000"/>
            <a:ext cx="2808000" cy="252000"/>
          </a:xfrm>
          <a:prstGeom prst="rect">
            <a:avLst/>
          </a:prstGeom>
          <a:solidFill>
            <a:schemeClr val="tx2">
              <a:lumMod val="60000"/>
              <a:lumOff val="40000"/>
            </a:schemeClr>
          </a:soli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200" b="1"/>
              <a:t>国際会計基準とのコンバージェンス</a:t>
            </a:r>
          </a:p>
        </p:txBody>
      </p:sp>
      <p:sp>
        <p:nvSpPr>
          <p:cNvPr id="36" name="正方形/長方形 35"/>
          <p:cNvSpPr/>
          <p:nvPr/>
        </p:nvSpPr>
        <p:spPr>
          <a:xfrm>
            <a:off x="252000" y="1548000"/>
            <a:ext cx="2808000" cy="3312000"/>
          </a:xfrm>
          <a:prstGeom prst="rect">
            <a:avLst/>
          </a:prstGeom>
          <a:no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 name="Rectangle 3"/>
          <p:cNvSpPr>
            <a:spLocks noChangeArrowheads="1"/>
          </p:cNvSpPr>
          <p:nvPr/>
        </p:nvSpPr>
        <p:spPr bwMode="auto">
          <a:xfrm>
            <a:off x="3104083" y="1635646"/>
            <a:ext cx="1080000" cy="612000"/>
          </a:xfrm>
          <a:prstGeom prst="rect">
            <a:avLst/>
          </a:prstGeom>
          <a:noFill/>
          <a:ln w="9525">
            <a:noFill/>
            <a:miter lim="800000"/>
            <a:headEnd/>
            <a:tailEnd/>
          </a:ln>
          <a:effectLst/>
        </p:spPr>
        <p:txBody>
          <a:bodyPr wrap="none">
            <a:noAutofit/>
          </a:bodyPr>
          <a:lstStyle/>
          <a:p>
            <a:pPr>
              <a:spcBef>
                <a:spcPts val="200"/>
              </a:spcBef>
              <a:buClr>
                <a:sysClr val="windowText" lastClr="000000">
                  <a:lumMod val="75000"/>
                  <a:lumOff val="25000"/>
                </a:sysClr>
              </a:buClr>
              <a:buSzPct val="75000"/>
              <a:defRPr/>
            </a:pPr>
            <a:r>
              <a:rPr kumimoji="0" lang="en-US" altLang="ja-JP" sz="1050" kern="0">
                <a:solidFill>
                  <a:sysClr val="windowText" lastClr="000000">
                    <a:lumMod val="75000"/>
                    <a:lumOff val="25000"/>
                  </a:sysClr>
                </a:solidFill>
                <a:latin typeface="メイリオ" pitchFamily="50" charset="-128"/>
                <a:ea typeface="メイリオ" pitchFamily="50" charset="-128"/>
                <a:cs typeface="メイリオ" pitchFamily="50" charset="-128"/>
              </a:rPr>
              <a:t>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2007</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3</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2007</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7</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2008</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7</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u="sng" kern="0">
              <a:solidFill>
                <a:sysClr val="windowText" lastClr="000000">
                  <a:lumMod val="75000"/>
                  <a:lumOff val="25000"/>
                </a:sysClr>
              </a:solidFill>
              <a:latin typeface="メイリオ" pitchFamily="50" charset="-128"/>
              <a:ea typeface="メイリオ" pitchFamily="50" charset="-128"/>
              <a:cs typeface="メイリオ" pitchFamily="50" charset="-128"/>
            </a:endParaRPr>
          </a:p>
        </p:txBody>
      </p:sp>
      <p:sp>
        <p:nvSpPr>
          <p:cNvPr id="38" name="Rectangle 3"/>
          <p:cNvSpPr>
            <a:spLocks noChangeArrowheads="1"/>
          </p:cNvSpPr>
          <p:nvPr/>
        </p:nvSpPr>
        <p:spPr bwMode="auto">
          <a:xfrm>
            <a:off x="4103948" y="1635646"/>
            <a:ext cx="2196000" cy="612000"/>
          </a:xfrm>
          <a:prstGeom prst="rect">
            <a:avLst/>
          </a:prstGeom>
          <a:noFill/>
          <a:ln w="9525">
            <a:noFill/>
            <a:miter lim="800000"/>
            <a:headEnd/>
            <a:tailEnd/>
          </a:ln>
          <a:effectLst/>
        </p:spPr>
        <p:txBody>
          <a:bodyPr wrap="none">
            <a:noAutofit/>
          </a:bodyPr>
          <a:lstStyle/>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文書化支援ドキュメント提供</a:t>
            </a: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ログ管理機能の強化</a:t>
            </a: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パスワード管理機能の強化</a:t>
            </a:r>
            <a:endParaRPr kumimoji="0" lang="en-US" altLang="ja-JP" sz="1000" u="sng" kern="0">
              <a:solidFill>
                <a:sysClr val="windowText" lastClr="000000">
                  <a:lumMod val="75000"/>
                  <a:lumOff val="25000"/>
                </a:sysClr>
              </a:solidFill>
              <a:latin typeface="メイリオ" pitchFamily="50" charset="-128"/>
              <a:ea typeface="メイリオ" pitchFamily="50" charset="-128"/>
              <a:cs typeface="メイリオ" pitchFamily="50" charset="-128"/>
            </a:endParaRPr>
          </a:p>
        </p:txBody>
      </p:sp>
      <p:sp>
        <p:nvSpPr>
          <p:cNvPr id="39" name="正方形/長方形 38"/>
          <p:cNvSpPr/>
          <p:nvPr/>
        </p:nvSpPr>
        <p:spPr>
          <a:xfrm>
            <a:off x="3096000" y="1548000"/>
            <a:ext cx="2808000" cy="720000"/>
          </a:xfrm>
          <a:prstGeom prst="rect">
            <a:avLst/>
          </a:prstGeom>
          <a:noFill/>
          <a:ln w="63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 name="正方形/長方形 39"/>
          <p:cNvSpPr/>
          <p:nvPr/>
        </p:nvSpPr>
        <p:spPr>
          <a:xfrm>
            <a:off x="3096000" y="1332000"/>
            <a:ext cx="2808000" cy="252000"/>
          </a:xfrm>
          <a:prstGeom prst="rect">
            <a:avLst/>
          </a:prstGeom>
          <a:solidFill>
            <a:schemeClr val="accent4">
              <a:lumMod val="60000"/>
              <a:lumOff val="40000"/>
            </a:schemeClr>
          </a:solidFill>
          <a:ln w="63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400" b="1"/>
              <a:t>金融商品取引（</a:t>
            </a:r>
            <a:r>
              <a:rPr lang="en-US" altLang="ja-JP" sz="1400" b="1"/>
              <a:t>J-SOX</a:t>
            </a:r>
            <a:r>
              <a:rPr lang="ja-JP" altLang="en-US" sz="1400" b="1"/>
              <a:t>）</a:t>
            </a:r>
          </a:p>
        </p:txBody>
      </p:sp>
      <p:sp>
        <p:nvSpPr>
          <p:cNvPr id="41" name="正方形/長方形 40"/>
          <p:cNvSpPr/>
          <p:nvPr/>
        </p:nvSpPr>
        <p:spPr>
          <a:xfrm>
            <a:off x="3096000" y="2340000"/>
            <a:ext cx="2808000" cy="288000"/>
          </a:xfrm>
          <a:prstGeom prst="rect">
            <a:avLst/>
          </a:prstGeom>
          <a:solidFill>
            <a:schemeClr val="accent5">
              <a:lumMod val="60000"/>
              <a:lumOff val="40000"/>
            </a:schemeClr>
          </a:solid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t>その他法改正</a:t>
            </a:r>
          </a:p>
        </p:txBody>
      </p:sp>
      <p:sp>
        <p:nvSpPr>
          <p:cNvPr id="42" name="Rectangle 3"/>
          <p:cNvSpPr>
            <a:spLocks noChangeArrowheads="1"/>
          </p:cNvSpPr>
          <p:nvPr/>
        </p:nvSpPr>
        <p:spPr bwMode="auto">
          <a:xfrm>
            <a:off x="3095836" y="2716237"/>
            <a:ext cx="1080000" cy="1800000"/>
          </a:xfrm>
          <a:prstGeom prst="rect">
            <a:avLst/>
          </a:prstGeom>
          <a:noFill/>
          <a:ln w="9525">
            <a:noFill/>
            <a:miter lim="800000"/>
            <a:headEnd/>
            <a:tailEnd/>
          </a:ln>
          <a:effectLst/>
        </p:spPr>
        <p:txBody>
          <a:bodyPr wrap="none">
            <a:noAutofit/>
          </a:bodyPr>
          <a:lstStyle/>
          <a:p>
            <a:pPr>
              <a:spcBef>
                <a:spcPts val="200"/>
              </a:spcBef>
              <a:buClr>
                <a:sysClr val="windowText" lastClr="000000">
                  <a:lumMod val="75000"/>
                  <a:lumOff val="25000"/>
                </a:sysClr>
              </a:buClr>
              <a:buSzPct val="75000"/>
              <a:defRPr/>
            </a:pPr>
            <a:r>
              <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rPr>
              <a:t> 2001</a:t>
            </a:r>
            <a:r>
              <a:rPr kumimoji="0" lang="zh-CN"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rPr>
              <a:t>8</a:t>
            </a:r>
            <a:r>
              <a:rPr kumimoji="0" lang="zh-CN"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rPr>
              <a:t> 2006</a:t>
            </a:r>
            <a:r>
              <a:rPr kumimoji="0" lang="zh-CN"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rPr>
              <a:t>5</a:t>
            </a:r>
            <a:r>
              <a:rPr kumimoji="0" lang="zh-CN"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rPr>
              <a:t> 2013</a:t>
            </a:r>
            <a:r>
              <a:rPr kumimoji="0" lang="zh-CN"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a:t>
            </a:r>
            <a:r>
              <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rPr>
              <a:t>12</a:t>
            </a:r>
            <a:r>
              <a:rPr kumimoji="0" lang="zh-CN"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rPr>
              <a:t> 2014</a:t>
            </a:r>
            <a:r>
              <a:rPr kumimoji="0" lang="zh-CN"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a:t>
            </a:r>
            <a:r>
              <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rPr>
              <a:t>12</a:t>
            </a:r>
            <a:r>
              <a:rPr kumimoji="0" lang="zh-CN"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rPr>
              <a:t> 2015</a:t>
            </a:r>
            <a:r>
              <a:rPr kumimoji="0" lang="zh-CN"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rPr>
              <a:t>8</a:t>
            </a:r>
            <a:r>
              <a:rPr kumimoji="0" lang="zh-CN"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2017</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1</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2019</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4</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a:t>
            </a: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2019</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10</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2022</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6</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a:t>
            </a: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2022</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6</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p:txBody>
      </p:sp>
      <p:sp>
        <p:nvSpPr>
          <p:cNvPr id="43" name="Rectangle 3"/>
          <p:cNvSpPr>
            <a:spLocks noChangeArrowheads="1"/>
          </p:cNvSpPr>
          <p:nvPr/>
        </p:nvSpPr>
        <p:spPr bwMode="auto">
          <a:xfrm>
            <a:off x="4094655" y="2719750"/>
            <a:ext cx="1728838" cy="1800000"/>
          </a:xfrm>
          <a:prstGeom prst="rect">
            <a:avLst/>
          </a:prstGeom>
          <a:noFill/>
          <a:ln w="9525">
            <a:noFill/>
            <a:miter lim="800000"/>
            <a:headEnd/>
            <a:tailEnd/>
          </a:ln>
          <a:effectLst/>
        </p:spPr>
        <p:txBody>
          <a:bodyPr wrap="none">
            <a:noAutofit/>
          </a:bodyPr>
          <a:lstStyle/>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四半期決算対応</a:t>
            </a: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新会社法対応</a:t>
            </a: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消費税税率変更対応</a:t>
            </a: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消費税軽減税率対応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マイナンバー制度対応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e</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文書法対応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新元号対応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消費税税率変更対応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lang="zh-TW" altLang="en-US" sz="1000">
                <a:solidFill>
                  <a:srgbClr val="404040"/>
                </a:solidFill>
                <a:latin typeface="メイリオ" panose="020B0604030504040204" pitchFamily="50" charset="-128"/>
                <a:ea typeface="メイリオ" panose="020B0604030504040204" pitchFamily="50" charset="-128"/>
              </a:rPr>
              <a:t>電子帳簿保存法</a:t>
            </a:r>
            <a:endParaRPr lang="en-US" altLang="zh-TW" sz="1000">
              <a:solidFill>
                <a:srgbClr val="404040"/>
              </a:solidFill>
              <a:latin typeface="メイリオ" panose="020B0604030504040204" pitchFamily="50" charset="-128"/>
              <a:ea typeface="メイリオ" panose="020B0604030504040204" pitchFamily="50" charset="-128"/>
            </a:endParaRPr>
          </a:p>
          <a:p>
            <a:pPr>
              <a:spcBef>
                <a:spcPts val="200"/>
              </a:spcBef>
              <a:buClr>
                <a:sysClr val="windowText" lastClr="000000">
                  <a:lumMod val="75000"/>
                  <a:lumOff val="25000"/>
                </a:sysClr>
              </a:buClr>
              <a:buSzPct val="75000"/>
              <a:defRPr/>
            </a:pPr>
            <a:r>
              <a:rPr lang="zh-TW" altLang="en-US" sz="1000">
                <a:solidFill>
                  <a:srgbClr val="404040"/>
                </a:solidFill>
                <a:latin typeface="メイリオ" panose="020B0604030504040204" pitchFamily="50" charset="-128"/>
                <a:ea typeface="メイリオ" panose="020B0604030504040204" pitchFamily="50" charset="-128"/>
              </a:rPr>
              <a:t>（令和</a:t>
            </a:r>
            <a:r>
              <a:rPr lang="en-US" altLang="zh-TW" sz="1000">
                <a:solidFill>
                  <a:srgbClr val="404040"/>
                </a:solidFill>
                <a:latin typeface="メイリオ" panose="020B0604030504040204" pitchFamily="50" charset="-128"/>
                <a:ea typeface="メイリオ" panose="020B0604030504040204" pitchFamily="50" charset="-128"/>
              </a:rPr>
              <a:t>3</a:t>
            </a:r>
            <a:r>
              <a:rPr lang="zh-TW" altLang="en-US" sz="1000">
                <a:solidFill>
                  <a:srgbClr val="404040"/>
                </a:solidFill>
                <a:latin typeface="メイリオ" panose="020B0604030504040204" pitchFamily="50" charset="-128"/>
                <a:ea typeface="メイリオ" panose="020B0604030504040204" pitchFamily="50" charset="-128"/>
              </a:rPr>
              <a:t>年税制改正）対応</a:t>
            </a:r>
          </a:p>
          <a:p>
            <a:pPr>
              <a:spcBef>
                <a:spcPts val="200"/>
              </a:spcBef>
              <a:buClr>
                <a:sysClr val="windowText" lastClr="000000">
                  <a:lumMod val="75000"/>
                  <a:lumOff val="25000"/>
                </a:sysClr>
              </a:buClr>
              <a:buSzPct val="75000"/>
              <a:defRPr/>
            </a:pPr>
            <a:r>
              <a:rPr lang="ja-JP" altLang="en-US" sz="1000">
                <a:solidFill>
                  <a:srgbClr val="404040"/>
                </a:solidFill>
                <a:latin typeface="メイリオ" panose="020B0604030504040204" pitchFamily="50" charset="-128"/>
                <a:ea typeface="メイリオ" panose="020B0604030504040204" pitchFamily="50" charset="-128"/>
              </a:rPr>
              <a:t>インボイス制度対応</a:t>
            </a:r>
            <a:endParaRPr lang="zh-TW" altLang="en-US" sz="1000">
              <a:solidFill>
                <a:srgbClr val="404040"/>
              </a:solidFill>
              <a:latin typeface="メイリオ" panose="020B0604030504040204" pitchFamily="50" charset="-128"/>
              <a:ea typeface="メイリオ" panose="020B0604030504040204" pitchFamily="50" charset="-128"/>
            </a:endParaRPr>
          </a:p>
        </p:txBody>
      </p:sp>
      <p:sp>
        <p:nvSpPr>
          <p:cNvPr id="44" name="正方形/長方形 43"/>
          <p:cNvSpPr/>
          <p:nvPr/>
        </p:nvSpPr>
        <p:spPr>
          <a:xfrm>
            <a:off x="3096000" y="2592000"/>
            <a:ext cx="2808000" cy="2268000"/>
          </a:xfrm>
          <a:prstGeom prst="rect">
            <a:avLst/>
          </a:prstGeom>
          <a:no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5" name="正方形/長方形 44"/>
          <p:cNvSpPr/>
          <p:nvPr/>
        </p:nvSpPr>
        <p:spPr>
          <a:xfrm>
            <a:off x="5976000" y="1188000"/>
            <a:ext cx="3024000" cy="373661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6" name="正方形/長方形 45"/>
          <p:cNvSpPr/>
          <p:nvPr/>
        </p:nvSpPr>
        <p:spPr>
          <a:xfrm>
            <a:off x="5976000" y="900000"/>
            <a:ext cx="3024000" cy="3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err="1">
                <a:latin typeface="+mn-ea"/>
              </a:rPr>
              <a:t>SuperStream</a:t>
            </a:r>
            <a:r>
              <a:rPr lang="en-US" altLang="ja-JP" sz="1400" b="1">
                <a:latin typeface="+mn-ea"/>
              </a:rPr>
              <a:t>-NX</a:t>
            </a:r>
            <a:r>
              <a:rPr lang="ja-JP" altLang="en-US" sz="1400" b="1">
                <a:latin typeface="+mn-ea"/>
              </a:rPr>
              <a:t>人給シリーズ</a:t>
            </a:r>
          </a:p>
        </p:txBody>
      </p:sp>
      <p:sp>
        <p:nvSpPr>
          <p:cNvPr id="47" name="テキスト ボックス 46"/>
          <p:cNvSpPr txBox="1"/>
          <p:nvPr/>
        </p:nvSpPr>
        <p:spPr>
          <a:xfrm>
            <a:off x="5720580" y="4784699"/>
            <a:ext cx="3240000" cy="184666"/>
          </a:xfrm>
          <a:prstGeom prst="rect">
            <a:avLst/>
          </a:prstGeom>
          <a:noFill/>
        </p:spPr>
        <p:txBody>
          <a:bodyPr wrap="square" rtlCol="0" anchor="ctr" anchorCtr="0">
            <a:spAutoFit/>
          </a:bodyPr>
          <a:lstStyle/>
          <a:p>
            <a:pPr algn="r"/>
            <a:r>
              <a:rPr lang="en-US" altLang="ja-JP" sz="600" dirty="0">
                <a:solidFill>
                  <a:srgbClr val="404040"/>
                </a:solidFill>
                <a:latin typeface="+mn-ea"/>
              </a:rPr>
              <a:t>※</a:t>
            </a:r>
            <a:r>
              <a:rPr lang="ja-JP" altLang="en-US" sz="600" dirty="0">
                <a:solidFill>
                  <a:srgbClr val="404040"/>
                </a:solidFill>
                <a:latin typeface="+mn-ea"/>
              </a:rPr>
              <a:t>年末調整や社会保険等の改正には、随時対応しております</a:t>
            </a:r>
          </a:p>
        </p:txBody>
      </p:sp>
      <p:sp>
        <p:nvSpPr>
          <p:cNvPr id="48" name="Rectangle 3"/>
          <p:cNvSpPr>
            <a:spLocks noChangeArrowheads="1"/>
          </p:cNvSpPr>
          <p:nvPr/>
        </p:nvSpPr>
        <p:spPr bwMode="auto">
          <a:xfrm>
            <a:off x="5978312" y="1235014"/>
            <a:ext cx="1080000" cy="2520000"/>
          </a:xfrm>
          <a:prstGeom prst="rect">
            <a:avLst/>
          </a:prstGeom>
          <a:noFill/>
          <a:ln w="9525">
            <a:noFill/>
            <a:miter lim="800000"/>
            <a:headEnd/>
            <a:tailEnd/>
          </a:ln>
          <a:effectLst/>
        </p:spPr>
        <p:txBody>
          <a:bodyPr wrap="none">
            <a:noAutofit/>
          </a:bodyPr>
          <a:lstStyle/>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2004</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3</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2007</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3</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2008</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2</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2010</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2</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2011</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1</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2012</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12</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2012</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12</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2014</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3</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2015</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8</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2016</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6</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2019</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4</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2020</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5</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　</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2021</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8</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　</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2022</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6</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2024</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4</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2026</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4</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p:txBody>
      </p:sp>
      <p:sp>
        <p:nvSpPr>
          <p:cNvPr id="49" name="Rectangle 3"/>
          <p:cNvSpPr>
            <a:spLocks noChangeArrowheads="1"/>
          </p:cNvSpPr>
          <p:nvPr/>
        </p:nvSpPr>
        <p:spPr bwMode="auto">
          <a:xfrm>
            <a:off x="6921766" y="1235014"/>
            <a:ext cx="2344272" cy="2520000"/>
          </a:xfrm>
          <a:prstGeom prst="rect">
            <a:avLst/>
          </a:prstGeom>
          <a:noFill/>
          <a:ln w="9525">
            <a:noFill/>
            <a:miter lim="800000"/>
            <a:headEnd/>
            <a:tailEnd/>
          </a:ln>
          <a:effectLst/>
        </p:spPr>
        <p:txBody>
          <a:bodyPr wrap="none">
            <a:noAutofit/>
          </a:bodyPr>
          <a:lstStyle/>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マイカー通勤手当非課税</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限度額改正対応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健康保険制度改正対応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医療保険制度改正対応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改正労働基準法対応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源泉所得税改正対応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給与所得控除の見直し対応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復興特別所得税対応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産前産後休業保険料免除制度対応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マイナンバー制度対応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通勤交通費非課税限度額の条件</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引上げ対応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新元号対応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雇用保険制度変更対応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社会保険電子申請対応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インボイス制度対応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定額減税対応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子ども子育て支援金対応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マイカー通勤手当非課税</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限度額改正対応</a:t>
            </a:r>
          </a:p>
        </p:txBody>
      </p:sp>
      <p:grpSp>
        <p:nvGrpSpPr>
          <p:cNvPr id="5" name="グループ化 4">
            <a:extLst>
              <a:ext uri="{FF2B5EF4-FFF2-40B4-BE49-F238E27FC236}">
                <a16:creationId xmlns:a16="http://schemas.microsoft.com/office/drawing/2014/main" id="{7C882192-B371-85E8-9476-0726087F582C}"/>
              </a:ext>
            </a:extLst>
          </p:cNvPr>
          <p:cNvGrpSpPr/>
          <p:nvPr/>
        </p:nvGrpSpPr>
        <p:grpSpPr>
          <a:xfrm>
            <a:off x="6150373" y="555510"/>
            <a:ext cx="2647204" cy="216024"/>
            <a:chOff x="6150373" y="555510"/>
            <a:chExt cx="2647204" cy="216024"/>
          </a:xfrm>
        </p:grpSpPr>
        <p:sp>
          <p:nvSpPr>
            <p:cNvPr id="6" name="角丸四角形 40">
              <a:extLst>
                <a:ext uri="{FF2B5EF4-FFF2-40B4-BE49-F238E27FC236}">
                  <a16:creationId xmlns:a16="http://schemas.microsoft.com/office/drawing/2014/main" id="{20E43314-5C04-7D35-6DD2-264431CBE60C}"/>
                </a:ext>
              </a:extLst>
            </p:cNvPr>
            <p:cNvSpPr/>
            <p:nvPr/>
          </p:nvSpPr>
          <p:spPr>
            <a:xfrm>
              <a:off x="6150373" y="555510"/>
              <a:ext cx="2647204" cy="216024"/>
            </a:xfrm>
            <a:prstGeom prst="roundRect">
              <a:avLst/>
            </a:prstGeom>
            <a:solidFill>
              <a:schemeClr val="tx2"/>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defRPr/>
              </a:pP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Back</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Office</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Service</a:t>
              </a:r>
              <a:endParaRPr kumimoji="0" lang="en-US" altLang="ja-JP" sz="1200" b="1" kern="0">
                <a:solidFill>
                  <a:srgbClr val="FFFFFF"/>
                </a:solidFill>
                <a:cs typeface="メイリオ" pitchFamily="50" charset="-128"/>
              </a:endParaRPr>
            </a:p>
          </p:txBody>
        </p:sp>
        <p:grpSp>
          <p:nvGrpSpPr>
            <p:cNvPr id="7" name="グループ化 6">
              <a:extLst>
                <a:ext uri="{FF2B5EF4-FFF2-40B4-BE49-F238E27FC236}">
                  <a16:creationId xmlns:a16="http://schemas.microsoft.com/office/drawing/2014/main" id="{D9522AAC-BC30-0F99-B913-725186929564}"/>
                </a:ext>
              </a:extLst>
            </p:cNvPr>
            <p:cNvGrpSpPr/>
            <p:nvPr/>
          </p:nvGrpSpPr>
          <p:grpSpPr>
            <a:xfrm>
              <a:off x="6299836" y="564228"/>
              <a:ext cx="360396" cy="171318"/>
              <a:chOff x="4225841" y="2227809"/>
              <a:chExt cx="889467" cy="422818"/>
            </a:xfrm>
          </p:grpSpPr>
          <p:grpSp>
            <p:nvGrpSpPr>
              <p:cNvPr id="8" name="グループ化 315">
                <a:extLst>
                  <a:ext uri="{FF2B5EF4-FFF2-40B4-BE49-F238E27FC236}">
                    <a16:creationId xmlns:a16="http://schemas.microsoft.com/office/drawing/2014/main" id="{5DBA1D89-428C-4660-4F39-BE3A4DA3F414}"/>
                  </a:ext>
                </a:extLst>
              </p:cNvPr>
              <p:cNvGrpSpPr/>
              <p:nvPr/>
            </p:nvGrpSpPr>
            <p:grpSpPr>
              <a:xfrm>
                <a:off x="4476918" y="2227809"/>
                <a:ext cx="395796" cy="406775"/>
                <a:chOff x="4887516" y="3387725"/>
                <a:chExt cx="381000" cy="381000"/>
              </a:xfrm>
              <a:solidFill>
                <a:schemeClr val="bg1"/>
              </a:solidFill>
            </p:grpSpPr>
            <p:sp>
              <p:nvSpPr>
                <p:cNvPr id="14" name="Freeform 239">
                  <a:extLst>
                    <a:ext uri="{FF2B5EF4-FFF2-40B4-BE49-F238E27FC236}">
                      <a16:creationId xmlns:a16="http://schemas.microsoft.com/office/drawing/2014/main" id="{A65C3A5E-90BE-C3BA-E6BE-1391F560DA7A}"/>
                    </a:ext>
                  </a:extLst>
                </p:cNvPr>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5" name="Freeform 240">
                  <a:extLst>
                    <a:ext uri="{FF2B5EF4-FFF2-40B4-BE49-F238E27FC236}">
                      <a16:creationId xmlns:a16="http://schemas.microsoft.com/office/drawing/2014/main" id="{3007373D-66D7-0E26-0883-C56A7104D329}"/>
                    </a:ext>
                  </a:extLst>
                </p:cNvPr>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6" name="Freeform 241">
                  <a:extLst>
                    <a:ext uri="{FF2B5EF4-FFF2-40B4-BE49-F238E27FC236}">
                      <a16:creationId xmlns:a16="http://schemas.microsoft.com/office/drawing/2014/main" id="{BBBC9C16-5285-261F-FB08-306E1A0F3909}"/>
                    </a:ext>
                  </a:extLst>
                </p:cNvPr>
                <p:cNvSpPr>
                  <a:spLocks/>
                </p:cNvSpPr>
                <p:nvPr/>
              </p:nvSpPr>
              <p:spPr bwMode="auto">
                <a:xfrm>
                  <a:off x="4887516" y="3495675"/>
                  <a:ext cx="101600" cy="273050"/>
                </a:xfrm>
                <a:custGeom>
                  <a:avLst/>
                  <a:gdLst/>
                  <a:ahLst/>
                  <a:cxnLst>
                    <a:cxn ang="0">
                      <a:pos x="60" y="84"/>
                    </a:cxn>
                    <a:cxn ang="0">
                      <a:pos x="60" y="12"/>
                    </a:cxn>
                    <a:cxn ang="0">
                      <a:pos x="60" y="12"/>
                    </a:cxn>
                    <a:cxn ang="0">
                      <a:pos x="62" y="0"/>
                    </a:cxn>
                    <a:cxn ang="0">
                      <a:pos x="62" y="0"/>
                    </a:cxn>
                    <a:cxn ang="0">
                      <a:pos x="60" y="0"/>
                    </a:cxn>
                    <a:cxn ang="0">
                      <a:pos x="22" y="0"/>
                    </a:cxn>
                    <a:cxn ang="0">
                      <a:pos x="22" y="0"/>
                    </a:cxn>
                    <a:cxn ang="0">
                      <a:pos x="14" y="2"/>
                    </a:cxn>
                    <a:cxn ang="0">
                      <a:pos x="6" y="6"/>
                    </a:cxn>
                    <a:cxn ang="0">
                      <a:pos x="2" y="14"/>
                    </a:cxn>
                    <a:cxn ang="0">
                      <a:pos x="0" y="22"/>
                    </a:cxn>
                    <a:cxn ang="0">
                      <a:pos x="0" y="38"/>
                    </a:cxn>
                    <a:cxn ang="0">
                      <a:pos x="0" y="74"/>
                    </a:cxn>
                    <a:cxn ang="0">
                      <a:pos x="18" y="74"/>
                    </a:cxn>
                    <a:cxn ang="0">
                      <a:pos x="18" y="172"/>
                    </a:cxn>
                    <a:cxn ang="0">
                      <a:pos x="64" y="172"/>
                    </a:cxn>
                    <a:cxn ang="0">
                      <a:pos x="64" y="84"/>
                    </a:cxn>
                    <a:cxn ang="0">
                      <a:pos x="60" y="84"/>
                    </a:cxn>
                  </a:cxnLst>
                  <a:rect l="0" t="0" r="r" b="b"/>
                  <a:pathLst>
                    <a:path w="64" h="172">
                      <a:moveTo>
                        <a:pt x="60" y="84"/>
                      </a:moveTo>
                      <a:lnTo>
                        <a:pt x="60" y="12"/>
                      </a:lnTo>
                      <a:lnTo>
                        <a:pt x="60" y="12"/>
                      </a:lnTo>
                      <a:lnTo>
                        <a:pt x="62" y="0"/>
                      </a:lnTo>
                      <a:lnTo>
                        <a:pt x="62" y="0"/>
                      </a:lnTo>
                      <a:lnTo>
                        <a:pt x="60" y="0"/>
                      </a:lnTo>
                      <a:lnTo>
                        <a:pt x="22" y="0"/>
                      </a:lnTo>
                      <a:lnTo>
                        <a:pt x="22" y="0"/>
                      </a:lnTo>
                      <a:lnTo>
                        <a:pt x="14" y="2"/>
                      </a:lnTo>
                      <a:lnTo>
                        <a:pt x="6" y="6"/>
                      </a:lnTo>
                      <a:lnTo>
                        <a:pt x="2" y="14"/>
                      </a:lnTo>
                      <a:lnTo>
                        <a:pt x="0" y="22"/>
                      </a:lnTo>
                      <a:lnTo>
                        <a:pt x="0" y="38"/>
                      </a:lnTo>
                      <a:lnTo>
                        <a:pt x="0" y="74"/>
                      </a:lnTo>
                      <a:lnTo>
                        <a:pt x="18" y="74"/>
                      </a:lnTo>
                      <a:lnTo>
                        <a:pt x="18" y="172"/>
                      </a:lnTo>
                      <a:lnTo>
                        <a:pt x="64" y="172"/>
                      </a:lnTo>
                      <a:lnTo>
                        <a:pt x="64" y="84"/>
                      </a:lnTo>
                      <a:lnTo>
                        <a:pt x="60"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7" name="Freeform 242">
                  <a:extLst>
                    <a:ext uri="{FF2B5EF4-FFF2-40B4-BE49-F238E27FC236}">
                      <a16:creationId xmlns:a16="http://schemas.microsoft.com/office/drawing/2014/main" id="{CF7E5148-BD76-64C6-69D1-B0D278E90D2A}"/>
                    </a:ext>
                  </a:extLst>
                </p:cNvPr>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8" name="Freeform 243">
                  <a:extLst>
                    <a:ext uri="{FF2B5EF4-FFF2-40B4-BE49-F238E27FC236}">
                      <a16:creationId xmlns:a16="http://schemas.microsoft.com/office/drawing/2014/main" id="{BCE22B4B-4D98-5D70-F137-CBED1D7069C0}"/>
                    </a:ext>
                  </a:extLst>
                </p:cNvPr>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9" name="Freeform 244">
                  <a:extLst>
                    <a:ext uri="{FF2B5EF4-FFF2-40B4-BE49-F238E27FC236}">
                      <a16:creationId xmlns:a16="http://schemas.microsoft.com/office/drawing/2014/main" id="{A17CC38D-EF00-4B2A-7E94-B521B07B5174}"/>
                    </a:ext>
                  </a:extLst>
                </p:cNvPr>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0" name="Freeform 245">
                  <a:extLst>
                    <a:ext uri="{FF2B5EF4-FFF2-40B4-BE49-F238E27FC236}">
                      <a16:creationId xmlns:a16="http://schemas.microsoft.com/office/drawing/2014/main" id="{A988118D-F53B-D03A-81F6-94F2E4BA726D}"/>
                    </a:ext>
                  </a:extLst>
                </p:cNvPr>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1" name="Freeform 246">
                  <a:extLst>
                    <a:ext uri="{FF2B5EF4-FFF2-40B4-BE49-F238E27FC236}">
                      <a16:creationId xmlns:a16="http://schemas.microsoft.com/office/drawing/2014/main" id="{67269FFA-29E7-ECED-AEB8-2DF60D8CE98A}"/>
                    </a:ext>
                  </a:extLst>
                </p:cNvPr>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2" name="Freeform 247">
                  <a:extLst>
                    <a:ext uri="{FF2B5EF4-FFF2-40B4-BE49-F238E27FC236}">
                      <a16:creationId xmlns:a16="http://schemas.microsoft.com/office/drawing/2014/main" id="{D00591B2-1602-93F1-C38D-05AB9E124B19}"/>
                    </a:ext>
                  </a:extLst>
                </p:cNvPr>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3" name="Freeform 248">
                  <a:extLst>
                    <a:ext uri="{FF2B5EF4-FFF2-40B4-BE49-F238E27FC236}">
                      <a16:creationId xmlns:a16="http://schemas.microsoft.com/office/drawing/2014/main" id="{AA5F7FE9-3CA6-2A27-D361-A421F850DFE6}"/>
                    </a:ext>
                  </a:extLst>
                </p:cNvPr>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4" name="Freeform 249">
                  <a:extLst>
                    <a:ext uri="{FF2B5EF4-FFF2-40B4-BE49-F238E27FC236}">
                      <a16:creationId xmlns:a16="http://schemas.microsoft.com/office/drawing/2014/main" id="{2DDB5BC1-5627-6121-5A18-4C30F02F8CB1}"/>
                    </a:ext>
                  </a:extLst>
                </p:cNvPr>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sp>
            <p:nvSpPr>
              <p:cNvPr id="9" name="Freeform 204">
                <a:extLst>
                  <a:ext uri="{FF2B5EF4-FFF2-40B4-BE49-F238E27FC236}">
                    <a16:creationId xmlns:a16="http://schemas.microsoft.com/office/drawing/2014/main" id="{19B86981-7D1B-5AC4-2C76-CC2D3E282436}"/>
                  </a:ext>
                </a:extLst>
              </p:cNvPr>
              <p:cNvSpPr>
                <a:spLocks noEditPoints="1"/>
              </p:cNvSpPr>
              <p:nvPr/>
            </p:nvSpPr>
            <p:spPr bwMode="auto">
              <a:xfrm>
                <a:off x="4225841" y="2432391"/>
                <a:ext cx="213583" cy="218236"/>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nvGrpSpPr>
              <p:cNvPr id="10" name="グループ化 250">
                <a:extLst>
                  <a:ext uri="{FF2B5EF4-FFF2-40B4-BE49-F238E27FC236}">
                    <a16:creationId xmlns:a16="http://schemas.microsoft.com/office/drawing/2014/main" id="{0B4ED7DE-861E-DE20-A4DF-4457C75ABC85}"/>
                  </a:ext>
                </a:extLst>
              </p:cNvPr>
              <p:cNvGrpSpPr/>
              <p:nvPr/>
            </p:nvGrpSpPr>
            <p:grpSpPr>
              <a:xfrm>
                <a:off x="4903183" y="2398771"/>
                <a:ext cx="212125" cy="226453"/>
                <a:chOff x="2182416" y="3387725"/>
                <a:chExt cx="381000" cy="381000"/>
              </a:xfrm>
              <a:solidFill>
                <a:schemeClr val="bg1"/>
              </a:solidFill>
            </p:grpSpPr>
            <p:sp>
              <p:nvSpPr>
                <p:cNvPr id="11" name="Freeform 220">
                  <a:extLst>
                    <a:ext uri="{FF2B5EF4-FFF2-40B4-BE49-F238E27FC236}">
                      <a16:creationId xmlns:a16="http://schemas.microsoft.com/office/drawing/2014/main" id="{861112AE-E249-DAD3-FEA6-F09172D8986D}"/>
                    </a:ext>
                  </a:extLst>
                </p:cNvPr>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2" name="Freeform 221">
                  <a:extLst>
                    <a:ext uri="{FF2B5EF4-FFF2-40B4-BE49-F238E27FC236}">
                      <a16:creationId xmlns:a16="http://schemas.microsoft.com/office/drawing/2014/main" id="{77A3E49E-3813-60FB-E4EB-65613BBE1B9D}"/>
                    </a:ext>
                  </a:extLst>
                </p:cNvPr>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3" name="Freeform 222">
                  <a:extLst>
                    <a:ext uri="{FF2B5EF4-FFF2-40B4-BE49-F238E27FC236}">
                      <a16:creationId xmlns:a16="http://schemas.microsoft.com/office/drawing/2014/main" id="{60AF9B42-70F3-6FD2-7CE8-595698F9D68F}"/>
                    </a:ext>
                  </a:extLst>
                </p:cNvPr>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grpSp>
      </p:grpSp>
    </p:spTree>
    <p:extLst>
      <p:ext uri="{BB962C8B-B14F-4D97-AF65-F5344CB8AC3E}">
        <p14:creationId xmlns:p14="http://schemas.microsoft.com/office/powerpoint/2010/main" val="1577487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17</a:t>
            </a:fld>
            <a:endParaRPr kumimoji="1" lang="ja-JP" altLang="en-US"/>
          </a:p>
        </p:txBody>
      </p:sp>
      <p:sp>
        <p:nvSpPr>
          <p:cNvPr id="3" name="タイトル 2"/>
          <p:cNvSpPr>
            <a:spLocks noGrp="1"/>
          </p:cNvSpPr>
          <p:nvPr>
            <p:ph type="title"/>
          </p:nvPr>
        </p:nvSpPr>
        <p:spPr/>
        <p:txBody>
          <a:bodyPr/>
          <a:lstStyle/>
          <a:p>
            <a:r>
              <a:rPr lang="ja-JP" altLang="en-US"/>
              <a:t>業務効率化</a:t>
            </a:r>
            <a:r>
              <a:rPr lang="en-US" altLang="ja-JP"/>
              <a:t>/</a:t>
            </a:r>
            <a:r>
              <a:rPr lang="ja-JP" altLang="en-US"/>
              <a:t>生産性向上（主な特長）</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正方形/長方形 4"/>
          <p:cNvSpPr/>
          <p:nvPr/>
        </p:nvSpPr>
        <p:spPr>
          <a:xfrm>
            <a:off x="4895945" y="2907987"/>
            <a:ext cx="3696314" cy="1887000"/>
          </a:xfrm>
          <a:prstGeom prst="rect">
            <a:avLst/>
          </a:prstGeom>
          <a:solidFill>
            <a:srgbClr val="D580B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 name="正方形/長方形 5"/>
          <p:cNvSpPr/>
          <p:nvPr/>
        </p:nvSpPr>
        <p:spPr>
          <a:xfrm>
            <a:off x="785410" y="2916998"/>
            <a:ext cx="3696314" cy="1887000"/>
          </a:xfrm>
          <a:prstGeom prst="rect">
            <a:avLst/>
          </a:prstGeom>
          <a:solidFill>
            <a:srgbClr val="008CC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 name="楕円 6"/>
          <p:cNvSpPr/>
          <p:nvPr/>
        </p:nvSpPr>
        <p:spPr>
          <a:xfrm>
            <a:off x="431556" y="2789164"/>
            <a:ext cx="708170" cy="68665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 name="テキスト ボックス 7"/>
          <p:cNvSpPr txBox="1"/>
          <p:nvPr/>
        </p:nvSpPr>
        <p:spPr>
          <a:xfrm>
            <a:off x="1937180" y="2931526"/>
            <a:ext cx="2310784" cy="307777"/>
          </a:xfrm>
          <a:prstGeom prst="rect">
            <a:avLst/>
          </a:prstGeom>
          <a:noFill/>
        </p:spPr>
        <p:txBody>
          <a:bodyPr wrap="square" rtlCol="0">
            <a:spAutoFit/>
          </a:bodyPr>
          <a:lstStyle/>
          <a:p>
            <a:r>
              <a:rPr lang="en-US" altLang="ja-JP" sz="1400" b="1">
                <a:solidFill>
                  <a:schemeClr val="tx2"/>
                </a:solidFill>
              </a:rPr>
              <a:t>API</a:t>
            </a:r>
            <a:r>
              <a:rPr lang="ja-JP" altLang="en-US" sz="1400" b="1">
                <a:solidFill>
                  <a:schemeClr val="tx2"/>
                </a:solidFill>
              </a:rPr>
              <a:t>サービス</a:t>
            </a:r>
            <a:endParaRPr lang="en-US" altLang="ja-JP" sz="1400" b="1">
              <a:solidFill>
                <a:schemeClr val="tx2"/>
              </a:solidFill>
            </a:endParaRPr>
          </a:p>
        </p:txBody>
      </p:sp>
      <p:sp>
        <p:nvSpPr>
          <p:cNvPr id="9" name="楕円 8"/>
          <p:cNvSpPr/>
          <p:nvPr/>
        </p:nvSpPr>
        <p:spPr>
          <a:xfrm>
            <a:off x="4643395" y="2755452"/>
            <a:ext cx="708170" cy="686656"/>
          </a:xfrm>
          <a:prstGeom prst="ellipse">
            <a:avLst/>
          </a:prstGeom>
          <a:solidFill>
            <a:srgbClr val="D5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0" name="テキスト ボックス 9"/>
          <p:cNvSpPr txBox="1"/>
          <p:nvPr/>
        </p:nvSpPr>
        <p:spPr>
          <a:xfrm>
            <a:off x="6071780" y="2930400"/>
            <a:ext cx="1956604" cy="307777"/>
          </a:xfrm>
          <a:prstGeom prst="rect">
            <a:avLst/>
          </a:prstGeom>
          <a:noFill/>
        </p:spPr>
        <p:txBody>
          <a:bodyPr wrap="square" rtlCol="0">
            <a:spAutoFit/>
          </a:bodyPr>
          <a:lstStyle/>
          <a:p>
            <a:r>
              <a:rPr kumimoji="1" lang="ja-JP" altLang="en-US" sz="1400" b="1">
                <a:solidFill>
                  <a:srgbClr val="D580B2"/>
                </a:solidFill>
              </a:rPr>
              <a:t>分析機能も充実</a:t>
            </a:r>
          </a:p>
        </p:txBody>
      </p:sp>
      <p:grpSp>
        <p:nvGrpSpPr>
          <p:cNvPr id="11" name="グループ化 259"/>
          <p:cNvGrpSpPr>
            <a:grpSpLocks noChangeAspect="1"/>
          </p:cNvGrpSpPr>
          <p:nvPr/>
        </p:nvGrpSpPr>
        <p:grpSpPr>
          <a:xfrm>
            <a:off x="4843956" y="2928918"/>
            <a:ext cx="302402" cy="302402"/>
            <a:chOff x="2710213" y="682625"/>
            <a:chExt cx="381001" cy="381000"/>
          </a:xfrm>
          <a:solidFill>
            <a:schemeClr val="bg1"/>
          </a:solidFill>
        </p:grpSpPr>
        <p:sp>
          <p:nvSpPr>
            <p:cNvPr id="12" name="Freeform 164"/>
            <p:cNvSpPr>
              <a:spLocks/>
            </p:cNvSpPr>
            <p:nvPr/>
          </p:nvSpPr>
          <p:spPr bwMode="auto">
            <a:xfrm>
              <a:off x="2919762" y="682625"/>
              <a:ext cx="171451" cy="171450"/>
            </a:xfrm>
            <a:custGeom>
              <a:avLst/>
              <a:gdLst/>
              <a:ahLst/>
              <a:cxnLst>
                <a:cxn ang="0">
                  <a:pos x="0" y="108"/>
                </a:cxn>
                <a:cxn ang="0">
                  <a:pos x="108" y="108"/>
                </a:cxn>
                <a:cxn ang="0">
                  <a:pos x="108" y="108"/>
                </a:cxn>
                <a:cxn ang="0">
                  <a:pos x="104" y="88"/>
                </a:cxn>
                <a:cxn ang="0">
                  <a:pos x="96" y="68"/>
                </a:cxn>
                <a:cxn ang="0">
                  <a:pos x="86" y="50"/>
                </a:cxn>
                <a:cxn ang="0">
                  <a:pos x="72" y="36"/>
                </a:cxn>
                <a:cxn ang="0">
                  <a:pos x="58" y="22"/>
                </a:cxn>
                <a:cxn ang="0">
                  <a:pos x="40" y="12"/>
                </a:cxn>
                <a:cxn ang="0">
                  <a:pos x="20" y="4"/>
                </a:cxn>
                <a:cxn ang="0">
                  <a:pos x="0" y="0"/>
                </a:cxn>
                <a:cxn ang="0">
                  <a:pos x="0" y="108"/>
                </a:cxn>
              </a:cxnLst>
              <a:rect l="0" t="0" r="r" b="b"/>
              <a:pathLst>
                <a:path w="108" h="108">
                  <a:moveTo>
                    <a:pt x="0" y="108"/>
                  </a:moveTo>
                  <a:lnTo>
                    <a:pt x="108" y="108"/>
                  </a:lnTo>
                  <a:lnTo>
                    <a:pt x="108" y="108"/>
                  </a:lnTo>
                  <a:lnTo>
                    <a:pt x="104" y="88"/>
                  </a:lnTo>
                  <a:lnTo>
                    <a:pt x="96" y="68"/>
                  </a:lnTo>
                  <a:lnTo>
                    <a:pt x="86" y="50"/>
                  </a:lnTo>
                  <a:lnTo>
                    <a:pt x="72" y="36"/>
                  </a:lnTo>
                  <a:lnTo>
                    <a:pt x="58" y="22"/>
                  </a:lnTo>
                  <a:lnTo>
                    <a:pt x="40" y="12"/>
                  </a:lnTo>
                  <a:lnTo>
                    <a:pt x="20" y="4"/>
                  </a:lnTo>
                  <a:lnTo>
                    <a:pt x="0" y="0"/>
                  </a:lnTo>
                  <a:lnTo>
                    <a:pt x="0" y="1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378">
                <a:defRPr/>
              </a:pPr>
              <a:endParaRPr lang="ja-JP" altLang="en-US" sz="1100" kern="0">
                <a:solidFill>
                  <a:sysClr val="windowText" lastClr="000000"/>
                </a:solidFill>
                <a:latin typeface="メイリオ" panose="020B0604030504040204" pitchFamily="50" charset="-128"/>
                <a:ea typeface="メイリオ" panose="020B0604030504040204" pitchFamily="50" charset="-128"/>
              </a:endParaRPr>
            </a:p>
          </p:txBody>
        </p:sp>
        <p:sp>
          <p:nvSpPr>
            <p:cNvPr id="13" name="Freeform 165"/>
            <p:cNvSpPr>
              <a:spLocks/>
            </p:cNvSpPr>
            <p:nvPr/>
          </p:nvSpPr>
          <p:spPr bwMode="auto">
            <a:xfrm>
              <a:off x="2710213" y="682625"/>
              <a:ext cx="171451" cy="311151"/>
            </a:xfrm>
            <a:custGeom>
              <a:avLst/>
              <a:gdLst/>
              <a:ahLst/>
              <a:cxnLst>
                <a:cxn ang="0">
                  <a:pos x="108" y="116"/>
                </a:cxn>
                <a:cxn ang="0">
                  <a:pos x="108" y="0"/>
                </a:cxn>
                <a:cxn ang="0">
                  <a:pos x="108" y="0"/>
                </a:cxn>
                <a:cxn ang="0">
                  <a:pos x="86" y="4"/>
                </a:cxn>
                <a:cxn ang="0">
                  <a:pos x="66" y="14"/>
                </a:cxn>
                <a:cxn ang="0">
                  <a:pos x="48" y="24"/>
                </a:cxn>
                <a:cxn ang="0">
                  <a:pos x="32" y="40"/>
                </a:cxn>
                <a:cxn ang="0">
                  <a:pos x="18" y="56"/>
                </a:cxn>
                <a:cxn ang="0">
                  <a:pos x="8" y="76"/>
                </a:cxn>
                <a:cxn ang="0">
                  <a:pos x="2" y="98"/>
                </a:cxn>
                <a:cxn ang="0">
                  <a:pos x="0" y="120"/>
                </a:cxn>
                <a:cxn ang="0">
                  <a:pos x="0" y="120"/>
                </a:cxn>
                <a:cxn ang="0">
                  <a:pos x="2" y="142"/>
                </a:cxn>
                <a:cxn ang="0">
                  <a:pos x="8" y="162"/>
                </a:cxn>
                <a:cxn ang="0">
                  <a:pos x="16" y="180"/>
                </a:cxn>
                <a:cxn ang="0">
                  <a:pos x="28" y="196"/>
                </a:cxn>
                <a:cxn ang="0">
                  <a:pos x="108" y="116"/>
                </a:cxn>
              </a:cxnLst>
              <a:rect l="0" t="0" r="r" b="b"/>
              <a:pathLst>
                <a:path w="108" h="196">
                  <a:moveTo>
                    <a:pt x="108" y="116"/>
                  </a:moveTo>
                  <a:lnTo>
                    <a:pt x="108" y="0"/>
                  </a:lnTo>
                  <a:lnTo>
                    <a:pt x="108" y="0"/>
                  </a:lnTo>
                  <a:lnTo>
                    <a:pt x="86" y="4"/>
                  </a:lnTo>
                  <a:lnTo>
                    <a:pt x="66" y="14"/>
                  </a:lnTo>
                  <a:lnTo>
                    <a:pt x="48" y="24"/>
                  </a:lnTo>
                  <a:lnTo>
                    <a:pt x="32" y="40"/>
                  </a:lnTo>
                  <a:lnTo>
                    <a:pt x="18" y="56"/>
                  </a:lnTo>
                  <a:lnTo>
                    <a:pt x="8" y="76"/>
                  </a:lnTo>
                  <a:lnTo>
                    <a:pt x="2" y="98"/>
                  </a:lnTo>
                  <a:lnTo>
                    <a:pt x="0" y="120"/>
                  </a:lnTo>
                  <a:lnTo>
                    <a:pt x="0" y="120"/>
                  </a:lnTo>
                  <a:lnTo>
                    <a:pt x="2" y="142"/>
                  </a:lnTo>
                  <a:lnTo>
                    <a:pt x="8" y="162"/>
                  </a:lnTo>
                  <a:lnTo>
                    <a:pt x="16" y="180"/>
                  </a:lnTo>
                  <a:lnTo>
                    <a:pt x="28" y="196"/>
                  </a:lnTo>
                  <a:lnTo>
                    <a:pt x="108" y="1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378">
                <a:defRPr/>
              </a:pPr>
              <a:endParaRPr lang="ja-JP" altLang="en-US" sz="1100" kern="0">
                <a:solidFill>
                  <a:sysClr val="windowText" lastClr="000000"/>
                </a:solidFill>
                <a:latin typeface="メイリオ" panose="020B0604030504040204" pitchFamily="50" charset="-128"/>
                <a:ea typeface="メイリオ" panose="020B0604030504040204" pitchFamily="50" charset="-128"/>
              </a:endParaRPr>
            </a:p>
          </p:txBody>
        </p:sp>
        <p:sp>
          <p:nvSpPr>
            <p:cNvPr id="14" name="Freeform 166"/>
            <p:cNvSpPr>
              <a:spLocks/>
            </p:cNvSpPr>
            <p:nvPr/>
          </p:nvSpPr>
          <p:spPr bwMode="auto">
            <a:xfrm>
              <a:off x="2780062" y="892175"/>
              <a:ext cx="311152" cy="171450"/>
            </a:xfrm>
            <a:custGeom>
              <a:avLst/>
              <a:gdLst/>
              <a:ahLst/>
              <a:cxnLst>
                <a:cxn ang="0">
                  <a:pos x="80" y="0"/>
                </a:cxn>
                <a:cxn ang="0">
                  <a:pos x="0" y="80"/>
                </a:cxn>
                <a:cxn ang="0">
                  <a:pos x="0" y="80"/>
                </a:cxn>
                <a:cxn ang="0">
                  <a:pos x="16" y="92"/>
                </a:cxn>
                <a:cxn ang="0">
                  <a:pos x="34" y="100"/>
                </a:cxn>
                <a:cxn ang="0">
                  <a:pos x="54" y="106"/>
                </a:cxn>
                <a:cxn ang="0">
                  <a:pos x="76" y="108"/>
                </a:cxn>
                <a:cxn ang="0">
                  <a:pos x="76" y="108"/>
                </a:cxn>
                <a:cxn ang="0">
                  <a:pos x="98" y="106"/>
                </a:cxn>
                <a:cxn ang="0">
                  <a:pos x="120" y="100"/>
                </a:cxn>
                <a:cxn ang="0">
                  <a:pos x="140" y="90"/>
                </a:cxn>
                <a:cxn ang="0">
                  <a:pos x="156" y="76"/>
                </a:cxn>
                <a:cxn ang="0">
                  <a:pos x="172" y="60"/>
                </a:cxn>
                <a:cxn ang="0">
                  <a:pos x="182" y="42"/>
                </a:cxn>
                <a:cxn ang="0">
                  <a:pos x="192" y="22"/>
                </a:cxn>
                <a:cxn ang="0">
                  <a:pos x="196" y="0"/>
                </a:cxn>
                <a:cxn ang="0">
                  <a:pos x="80" y="0"/>
                </a:cxn>
              </a:cxnLst>
              <a:rect l="0" t="0" r="r" b="b"/>
              <a:pathLst>
                <a:path w="196" h="108">
                  <a:moveTo>
                    <a:pt x="80" y="0"/>
                  </a:moveTo>
                  <a:lnTo>
                    <a:pt x="0" y="80"/>
                  </a:lnTo>
                  <a:lnTo>
                    <a:pt x="0" y="80"/>
                  </a:lnTo>
                  <a:lnTo>
                    <a:pt x="16" y="92"/>
                  </a:lnTo>
                  <a:lnTo>
                    <a:pt x="34" y="100"/>
                  </a:lnTo>
                  <a:lnTo>
                    <a:pt x="54" y="106"/>
                  </a:lnTo>
                  <a:lnTo>
                    <a:pt x="76" y="108"/>
                  </a:lnTo>
                  <a:lnTo>
                    <a:pt x="76" y="108"/>
                  </a:lnTo>
                  <a:lnTo>
                    <a:pt x="98" y="106"/>
                  </a:lnTo>
                  <a:lnTo>
                    <a:pt x="120" y="100"/>
                  </a:lnTo>
                  <a:lnTo>
                    <a:pt x="140" y="90"/>
                  </a:lnTo>
                  <a:lnTo>
                    <a:pt x="156" y="76"/>
                  </a:lnTo>
                  <a:lnTo>
                    <a:pt x="172" y="60"/>
                  </a:lnTo>
                  <a:lnTo>
                    <a:pt x="182" y="42"/>
                  </a:lnTo>
                  <a:lnTo>
                    <a:pt x="192" y="22"/>
                  </a:lnTo>
                  <a:lnTo>
                    <a:pt x="196" y="0"/>
                  </a:lnTo>
                  <a:lnTo>
                    <a:pt x="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378">
                <a:defRPr/>
              </a:pPr>
              <a:endParaRPr lang="ja-JP" altLang="en-US" sz="1100" kern="0">
                <a:solidFill>
                  <a:sysClr val="windowText" lastClr="000000"/>
                </a:solidFill>
                <a:latin typeface="メイリオ" panose="020B0604030504040204" pitchFamily="50" charset="-128"/>
                <a:ea typeface="メイリオ" panose="020B0604030504040204" pitchFamily="50" charset="-128"/>
              </a:endParaRPr>
            </a:p>
          </p:txBody>
        </p:sp>
      </p:grpSp>
      <p:sp>
        <p:nvSpPr>
          <p:cNvPr id="15" name="Freeform 442"/>
          <p:cNvSpPr>
            <a:spLocks noEditPoints="1"/>
          </p:cNvSpPr>
          <p:nvPr/>
        </p:nvSpPr>
        <p:spPr bwMode="auto">
          <a:xfrm>
            <a:off x="3697878" y="3668007"/>
            <a:ext cx="470106" cy="302140"/>
          </a:xfrm>
          <a:custGeom>
            <a:avLst/>
            <a:gdLst>
              <a:gd name="T0" fmla="*/ 0 w 875"/>
              <a:gd name="T1" fmla="*/ 480 h 758"/>
              <a:gd name="T2" fmla="*/ 58 w 875"/>
              <a:gd name="T3" fmla="*/ 418 h 758"/>
              <a:gd name="T4" fmla="*/ 104 w 875"/>
              <a:gd name="T5" fmla="*/ 418 h 758"/>
              <a:gd name="T6" fmla="*/ 172 w 875"/>
              <a:gd name="T7" fmla="*/ 322 h 758"/>
              <a:gd name="T8" fmla="*/ 133 w 875"/>
              <a:gd name="T9" fmla="*/ 418 h 758"/>
              <a:gd name="T10" fmla="*/ 294 w 875"/>
              <a:gd name="T11" fmla="*/ 322 h 758"/>
              <a:gd name="T12" fmla="*/ 284 w 875"/>
              <a:gd name="T13" fmla="*/ 418 h 758"/>
              <a:gd name="T14" fmla="*/ 331 w 875"/>
              <a:gd name="T15" fmla="*/ 418 h 758"/>
              <a:gd name="T16" fmla="*/ 360 w 875"/>
              <a:gd name="T17" fmla="*/ 418 h 758"/>
              <a:gd name="T18" fmla="*/ 406 w 875"/>
              <a:gd name="T19" fmla="*/ 418 h 758"/>
              <a:gd name="T20" fmla="*/ 765 w 875"/>
              <a:gd name="T21" fmla="*/ 402 h 758"/>
              <a:gd name="T22" fmla="*/ 750 w 875"/>
              <a:gd name="T23" fmla="*/ 393 h 758"/>
              <a:gd name="T24" fmla="*/ 740 w 875"/>
              <a:gd name="T25" fmla="*/ 376 h 758"/>
              <a:gd name="T26" fmla="*/ 740 w 875"/>
              <a:gd name="T27" fmla="*/ 363 h 758"/>
              <a:gd name="T28" fmla="*/ 750 w 875"/>
              <a:gd name="T29" fmla="*/ 348 h 758"/>
              <a:gd name="T30" fmla="*/ 765 w 875"/>
              <a:gd name="T31" fmla="*/ 339 h 758"/>
              <a:gd name="T32" fmla="*/ 778 w 875"/>
              <a:gd name="T33" fmla="*/ 339 h 758"/>
              <a:gd name="T34" fmla="*/ 795 w 875"/>
              <a:gd name="T35" fmla="*/ 348 h 758"/>
              <a:gd name="T36" fmla="*/ 803 w 875"/>
              <a:gd name="T37" fmla="*/ 363 h 758"/>
              <a:gd name="T38" fmla="*/ 803 w 875"/>
              <a:gd name="T39" fmla="*/ 376 h 758"/>
              <a:gd name="T40" fmla="*/ 795 w 875"/>
              <a:gd name="T41" fmla="*/ 393 h 758"/>
              <a:gd name="T42" fmla="*/ 778 w 875"/>
              <a:gd name="T43" fmla="*/ 402 h 758"/>
              <a:gd name="T44" fmla="*/ 673 w 875"/>
              <a:gd name="T45" fmla="*/ 0 h 758"/>
              <a:gd name="T46" fmla="*/ 827 w 875"/>
              <a:gd name="T47" fmla="*/ 202 h 758"/>
              <a:gd name="T48" fmla="*/ 0 w 875"/>
              <a:gd name="T49" fmla="*/ 537 h 758"/>
              <a:gd name="T50" fmla="*/ 875 w 875"/>
              <a:gd name="T51" fmla="*/ 537 h 758"/>
              <a:gd name="T52" fmla="*/ 144 w 875"/>
              <a:gd name="T53" fmla="*/ 600 h 758"/>
              <a:gd name="T54" fmla="*/ 133 w 875"/>
              <a:gd name="T55" fmla="*/ 696 h 758"/>
              <a:gd name="T56" fmla="*/ 180 w 875"/>
              <a:gd name="T57" fmla="*/ 696 h 758"/>
              <a:gd name="T58" fmla="*/ 247 w 875"/>
              <a:gd name="T59" fmla="*/ 600 h 758"/>
              <a:gd name="T60" fmla="*/ 208 w 875"/>
              <a:gd name="T61" fmla="*/ 696 h 758"/>
              <a:gd name="T62" fmla="*/ 369 w 875"/>
              <a:gd name="T63" fmla="*/ 600 h 758"/>
              <a:gd name="T64" fmla="*/ 406 w 875"/>
              <a:gd name="T65" fmla="*/ 696 h 758"/>
              <a:gd name="T66" fmla="*/ 445 w 875"/>
              <a:gd name="T67" fmla="*/ 600 h 758"/>
              <a:gd name="T68" fmla="*/ 772 w 875"/>
              <a:gd name="T69" fmla="*/ 680 h 758"/>
              <a:gd name="T70" fmla="*/ 754 w 875"/>
              <a:gd name="T71" fmla="*/ 674 h 758"/>
              <a:gd name="T72" fmla="*/ 742 w 875"/>
              <a:gd name="T73" fmla="*/ 660 h 758"/>
              <a:gd name="T74" fmla="*/ 740 w 875"/>
              <a:gd name="T75" fmla="*/ 648 h 758"/>
              <a:gd name="T76" fmla="*/ 745 w 875"/>
              <a:gd name="T77" fmla="*/ 630 h 758"/>
              <a:gd name="T78" fmla="*/ 759 w 875"/>
              <a:gd name="T79" fmla="*/ 618 h 758"/>
              <a:gd name="T80" fmla="*/ 772 w 875"/>
              <a:gd name="T81" fmla="*/ 615 h 758"/>
              <a:gd name="T82" fmla="*/ 790 w 875"/>
              <a:gd name="T83" fmla="*/ 621 h 758"/>
              <a:gd name="T84" fmla="*/ 801 w 875"/>
              <a:gd name="T85" fmla="*/ 634 h 758"/>
              <a:gd name="T86" fmla="*/ 803 w 875"/>
              <a:gd name="T87" fmla="*/ 648 h 758"/>
              <a:gd name="T88" fmla="*/ 799 w 875"/>
              <a:gd name="T89" fmla="*/ 666 h 758"/>
              <a:gd name="T90" fmla="*/ 784 w 875"/>
              <a:gd name="T91" fmla="*/ 678 h 758"/>
              <a:gd name="T92" fmla="*/ 772 w 875"/>
              <a:gd name="T93" fmla="*/ 680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5" h="758">
                <a:moveTo>
                  <a:pt x="875" y="260"/>
                </a:moveTo>
                <a:lnTo>
                  <a:pt x="0" y="260"/>
                </a:lnTo>
                <a:lnTo>
                  <a:pt x="0" y="480"/>
                </a:lnTo>
                <a:lnTo>
                  <a:pt x="875" y="480"/>
                </a:lnTo>
                <a:lnTo>
                  <a:pt x="875" y="260"/>
                </a:lnTo>
                <a:close/>
                <a:moveTo>
                  <a:pt x="58" y="418"/>
                </a:moveTo>
                <a:lnTo>
                  <a:pt x="97" y="322"/>
                </a:lnTo>
                <a:lnTo>
                  <a:pt x="144" y="322"/>
                </a:lnTo>
                <a:lnTo>
                  <a:pt x="104" y="418"/>
                </a:lnTo>
                <a:lnTo>
                  <a:pt x="58" y="418"/>
                </a:lnTo>
                <a:close/>
                <a:moveTo>
                  <a:pt x="133" y="418"/>
                </a:moveTo>
                <a:lnTo>
                  <a:pt x="172" y="322"/>
                </a:lnTo>
                <a:lnTo>
                  <a:pt x="218" y="322"/>
                </a:lnTo>
                <a:lnTo>
                  <a:pt x="180" y="418"/>
                </a:lnTo>
                <a:lnTo>
                  <a:pt x="133" y="418"/>
                </a:lnTo>
                <a:close/>
                <a:moveTo>
                  <a:pt x="208" y="418"/>
                </a:moveTo>
                <a:lnTo>
                  <a:pt x="247" y="322"/>
                </a:lnTo>
                <a:lnTo>
                  <a:pt x="294" y="322"/>
                </a:lnTo>
                <a:lnTo>
                  <a:pt x="255" y="418"/>
                </a:lnTo>
                <a:lnTo>
                  <a:pt x="208" y="418"/>
                </a:lnTo>
                <a:close/>
                <a:moveTo>
                  <a:pt x="284" y="418"/>
                </a:moveTo>
                <a:lnTo>
                  <a:pt x="322" y="322"/>
                </a:lnTo>
                <a:lnTo>
                  <a:pt x="369" y="322"/>
                </a:lnTo>
                <a:lnTo>
                  <a:pt x="331" y="418"/>
                </a:lnTo>
                <a:lnTo>
                  <a:pt x="284" y="418"/>
                </a:lnTo>
                <a:close/>
                <a:moveTo>
                  <a:pt x="406" y="418"/>
                </a:moveTo>
                <a:lnTo>
                  <a:pt x="360" y="418"/>
                </a:lnTo>
                <a:lnTo>
                  <a:pt x="398" y="322"/>
                </a:lnTo>
                <a:lnTo>
                  <a:pt x="445" y="322"/>
                </a:lnTo>
                <a:lnTo>
                  <a:pt x="406" y="418"/>
                </a:lnTo>
                <a:close/>
                <a:moveTo>
                  <a:pt x="772" y="403"/>
                </a:moveTo>
                <a:lnTo>
                  <a:pt x="772" y="403"/>
                </a:lnTo>
                <a:lnTo>
                  <a:pt x="765" y="402"/>
                </a:lnTo>
                <a:lnTo>
                  <a:pt x="759" y="399"/>
                </a:lnTo>
                <a:lnTo>
                  <a:pt x="754" y="397"/>
                </a:lnTo>
                <a:lnTo>
                  <a:pt x="750" y="393"/>
                </a:lnTo>
                <a:lnTo>
                  <a:pt x="745" y="388"/>
                </a:lnTo>
                <a:lnTo>
                  <a:pt x="742" y="382"/>
                </a:lnTo>
                <a:lnTo>
                  <a:pt x="740" y="376"/>
                </a:lnTo>
                <a:lnTo>
                  <a:pt x="740" y="370"/>
                </a:lnTo>
                <a:lnTo>
                  <a:pt x="740" y="370"/>
                </a:lnTo>
                <a:lnTo>
                  <a:pt x="740" y="363"/>
                </a:lnTo>
                <a:lnTo>
                  <a:pt x="742" y="357"/>
                </a:lnTo>
                <a:lnTo>
                  <a:pt x="745" y="352"/>
                </a:lnTo>
                <a:lnTo>
                  <a:pt x="750" y="348"/>
                </a:lnTo>
                <a:lnTo>
                  <a:pt x="754" y="344"/>
                </a:lnTo>
                <a:lnTo>
                  <a:pt x="759" y="340"/>
                </a:lnTo>
                <a:lnTo>
                  <a:pt x="765" y="339"/>
                </a:lnTo>
                <a:lnTo>
                  <a:pt x="772" y="338"/>
                </a:lnTo>
                <a:lnTo>
                  <a:pt x="772" y="338"/>
                </a:lnTo>
                <a:lnTo>
                  <a:pt x="778" y="339"/>
                </a:lnTo>
                <a:lnTo>
                  <a:pt x="784" y="340"/>
                </a:lnTo>
                <a:lnTo>
                  <a:pt x="790" y="344"/>
                </a:lnTo>
                <a:lnTo>
                  <a:pt x="795" y="348"/>
                </a:lnTo>
                <a:lnTo>
                  <a:pt x="799" y="352"/>
                </a:lnTo>
                <a:lnTo>
                  <a:pt x="801" y="357"/>
                </a:lnTo>
                <a:lnTo>
                  <a:pt x="803" y="363"/>
                </a:lnTo>
                <a:lnTo>
                  <a:pt x="803" y="370"/>
                </a:lnTo>
                <a:lnTo>
                  <a:pt x="803" y="370"/>
                </a:lnTo>
                <a:lnTo>
                  <a:pt x="803" y="376"/>
                </a:lnTo>
                <a:lnTo>
                  <a:pt x="801" y="382"/>
                </a:lnTo>
                <a:lnTo>
                  <a:pt x="799" y="388"/>
                </a:lnTo>
                <a:lnTo>
                  <a:pt x="795" y="393"/>
                </a:lnTo>
                <a:lnTo>
                  <a:pt x="790" y="397"/>
                </a:lnTo>
                <a:lnTo>
                  <a:pt x="784" y="399"/>
                </a:lnTo>
                <a:lnTo>
                  <a:pt x="778" y="402"/>
                </a:lnTo>
                <a:lnTo>
                  <a:pt x="772" y="403"/>
                </a:lnTo>
                <a:lnTo>
                  <a:pt x="772" y="403"/>
                </a:lnTo>
                <a:close/>
                <a:moveTo>
                  <a:pt x="673" y="0"/>
                </a:moveTo>
                <a:lnTo>
                  <a:pt x="204" y="0"/>
                </a:lnTo>
                <a:lnTo>
                  <a:pt x="50" y="202"/>
                </a:lnTo>
                <a:lnTo>
                  <a:pt x="827" y="202"/>
                </a:lnTo>
                <a:lnTo>
                  <a:pt x="673" y="0"/>
                </a:lnTo>
                <a:close/>
                <a:moveTo>
                  <a:pt x="875" y="537"/>
                </a:moveTo>
                <a:lnTo>
                  <a:pt x="0" y="537"/>
                </a:lnTo>
                <a:lnTo>
                  <a:pt x="0" y="758"/>
                </a:lnTo>
                <a:lnTo>
                  <a:pt x="875" y="758"/>
                </a:lnTo>
                <a:lnTo>
                  <a:pt x="875" y="537"/>
                </a:lnTo>
                <a:close/>
                <a:moveTo>
                  <a:pt x="58" y="696"/>
                </a:moveTo>
                <a:lnTo>
                  <a:pt x="97" y="600"/>
                </a:lnTo>
                <a:lnTo>
                  <a:pt x="144" y="600"/>
                </a:lnTo>
                <a:lnTo>
                  <a:pt x="104" y="696"/>
                </a:lnTo>
                <a:lnTo>
                  <a:pt x="58" y="696"/>
                </a:lnTo>
                <a:close/>
                <a:moveTo>
                  <a:pt x="133" y="696"/>
                </a:moveTo>
                <a:lnTo>
                  <a:pt x="172" y="600"/>
                </a:lnTo>
                <a:lnTo>
                  <a:pt x="218" y="600"/>
                </a:lnTo>
                <a:lnTo>
                  <a:pt x="180" y="696"/>
                </a:lnTo>
                <a:lnTo>
                  <a:pt x="133" y="696"/>
                </a:lnTo>
                <a:close/>
                <a:moveTo>
                  <a:pt x="208" y="696"/>
                </a:moveTo>
                <a:lnTo>
                  <a:pt x="247" y="600"/>
                </a:lnTo>
                <a:lnTo>
                  <a:pt x="294" y="600"/>
                </a:lnTo>
                <a:lnTo>
                  <a:pt x="255" y="696"/>
                </a:lnTo>
                <a:lnTo>
                  <a:pt x="208" y="696"/>
                </a:lnTo>
                <a:close/>
                <a:moveTo>
                  <a:pt x="284" y="696"/>
                </a:moveTo>
                <a:lnTo>
                  <a:pt x="322" y="600"/>
                </a:lnTo>
                <a:lnTo>
                  <a:pt x="369" y="600"/>
                </a:lnTo>
                <a:lnTo>
                  <a:pt x="331" y="696"/>
                </a:lnTo>
                <a:lnTo>
                  <a:pt x="284" y="696"/>
                </a:lnTo>
                <a:close/>
                <a:moveTo>
                  <a:pt x="406" y="696"/>
                </a:moveTo>
                <a:lnTo>
                  <a:pt x="360" y="696"/>
                </a:lnTo>
                <a:lnTo>
                  <a:pt x="398" y="600"/>
                </a:lnTo>
                <a:lnTo>
                  <a:pt x="445" y="600"/>
                </a:lnTo>
                <a:lnTo>
                  <a:pt x="406" y="696"/>
                </a:lnTo>
                <a:close/>
                <a:moveTo>
                  <a:pt x="772" y="680"/>
                </a:moveTo>
                <a:lnTo>
                  <a:pt x="772" y="680"/>
                </a:lnTo>
                <a:lnTo>
                  <a:pt x="765" y="679"/>
                </a:lnTo>
                <a:lnTo>
                  <a:pt x="759" y="678"/>
                </a:lnTo>
                <a:lnTo>
                  <a:pt x="754" y="674"/>
                </a:lnTo>
                <a:lnTo>
                  <a:pt x="750" y="670"/>
                </a:lnTo>
                <a:lnTo>
                  <a:pt x="745" y="666"/>
                </a:lnTo>
                <a:lnTo>
                  <a:pt x="742" y="660"/>
                </a:lnTo>
                <a:lnTo>
                  <a:pt x="740" y="654"/>
                </a:lnTo>
                <a:lnTo>
                  <a:pt x="740" y="648"/>
                </a:lnTo>
                <a:lnTo>
                  <a:pt x="740" y="648"/>
                </a:lnTo>
                <a:lnTo>
                  <a:pt x="740" y="642"/>
                </a:lnTo>
                <a:lnTo>
                  <a:pt x="742" y="634"/>
                </a:lnTo>
                <a:lnTo>
                  <a:pt x="745" y="630"/>
                </a:lnTo>
                <a:lnTo>
                  <a:pt x="750" y="625"/>
                </a:lnTo>
                <a:lnTo>
                  <a:pt x="754" y="621"/>
                </a:lnTo>
                <a:lnTo>
                  <a:pt x="759" y="618"/>
                </a:lnTo>
                <a:lnTo>
                  <a:pt x="765" y="616"/>
                </a:lnTo>
                <a:lnTo>
                  <a:pt x="772" y="615"/>
                </a:lnTo>
                <a:lnTo>
                  <a:pt x="772" y="615"/>
                </a:lnTo>
                <a:lnTo>
                  <a:pt x="778" y="616"/>
                </a:lnTo>
                <a:lnTo>
                  <a:pt x="784" y="618"/>
                </a:lnTo>
                <a:lnTo>
                  <a:pt x="790" y="621"/>
                </a:lnTo>
                <a:lnTo>
                  <a:pt x="795" y="625"/>
                </a:lnTo>
                <a:lnTo>
                  <a:pt x="799" y="630"/>
                </a:lnTo>
                <a:lnTo>
                  <a:pt x="801" y="634"/>
                </a:lnTo>
                <a:lnTo>
                  <a:pt x="803" y="642"/>
                </a:lnTo>
                <a:lnTo>
                  <a:pt x="803" y="648"/>
                </a:lnTo>
                <a:lnTo>
                  <a:pt x="803" y="648"/>
                </a:lnTo>
                <a:lnTo>
                  <a:pt x="803" y="654"/>
                </a:lnTo>
                <a:lnTo>
                  <a:pt x="801" y="660"/>
                </a:lnTo>
                <a:lnTo>
                  <a:pt x="799" y="666"/>
                </a:lnTo>
                <a:lnTo>
                  <a:pt x="795" y="670"/>
                </a:lnTo>
                <a:lnTo>
                  <a:pt x="790" y="674"/>
                </a:lnTo>
                <a:lnTo>
                  <a:pt x="784" y="678"/>
                </a:lnTo>
                <a:lnTo>
                  <a:pt x="778" y="679"/>
                </a:lnTo>
                <a:lnTo>
                  <a:pt x="772" y="680"/>
                </a:lnTo>
                <a:lnTo>
                  <a:pt x="772" y="68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sz="1200"/>
          </a:p>
        </p:txBody>
      </p:sp>
      <p:grpSp>
        <p:nvGrpSpPr>
          <p:cNvPr id="16" name="グループ化 311"/>
          <p:cNvGrpSpPr/>
          <p:nvPr/>
        </p:nvGrpSpPr>
        <p:grpSpPr>
          <a:xfrm>
            <a:off x="5400092" y="3356485"/>
            <a:ext cx="272716" cy="255194"/>
            <a:chOff x="3084116" y="1584325"/>
            <a:chExt cx="381000" cy="381000"/>
          </a:xfrm>
          <a:solidFill>
            <a:srgbClr val="D580B2"/>
          </a:solidFill>
        </p:grpSpPr>
        <p:sp>
          <p:nvSpPr>
            <p:cNvPr id="17" name="Rectangle 235"/>
            <p:cNvSpPr>
              <a:spLocks noChangeArrowheads="1"/>
            </p:cNvSpPr>
            <p:nvPr/>
          </p:nvSpPr>
          <p:spPr bwMode="auto">
            <a:xfrm>
              <a:off x="3084116" y="1800225"/>
              <a:ext cx="101600" cy="165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8" name="Rectangle 236"/>
            <p:cNvSpPr>
              <a:spLocks noChangeArrowheads="1"/>
            </p:cNvSpPr>
            <p:nvPr/>
          </p:nvSpPr>
          <p:spPr bwMode="auto">
            <a:xfrm>
              <a:off x="3223816" y="1698625"/>
              <a:ext cx="101600" cy="2667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9" name="Rectangle 237"/>
            <p:cNvSpPr>
              <a:spLocks noChangeArrowheads="1"/>
            </p:cNvSpPr>
            <p:nvPr/>
          </p:nvSpPr>
          <p:spPr bwMode="auto">
            <a:xfrm>
              <a:off x="3363516" y="1584325"/>
              <a:ext cx="101600" cy="3810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0" name="グループ化 259"/>
          <p:cNvGrpSpPr/>
          <p:nvPr/>
        </p:nvGrpSpPr>
        <p:grpSpPr>
          <a:xfrm>
            <a:off x="5861283" y="3377526"/>
            <a:ext cx="272716" cy="255194"/>
            <a:chOff x="3985816" y="682625"/>
            <a:chExt cx="381000" cy="381000"/>
          </a:xfrm>
          <a:solidFill>
            <a:srgbClr val="D580B2"/>
          </a:solidFill>
        </p:grpSpPr>
        <p:sp>
          <p:nvSpPr>
            <p:cNvPr id="21" name="Freeform 164"/>
            <p:cNvSpPr>
              <a:spLocks/>
            </p:cNvSpPr>
            <p:nvPr/>
          </p:nvSpPr>
          <p:spPr bwMode="auto">
            <a:xfrm>
              <a:off x="4195366" y="682625"/>
              <a:ext cx="171450" cy="171450"/>
            </a:xfrm>
            <a:custGeom>
              <a:avLst/>
              <a:gdLst/>
              <a:ahLst/>
              <a:cxnLst>
                <a:cxn ang="0">
                  <a:pos x="0" y="108"/>
                </a:cxn>
                <a:cxn ang="0">
                  <a:pos x="108" y="108"/>
                </a:cxn>
                <a:cxn ang="0">
                  <a:pos x="108" y="108"/>
                </a:cxn>
                <a:cxn ang="0">
                  <a:pos x="104" y="88"/>
                </a:cxn>
                <a:cxn ang="0">
                  <a:pos x="96" y="68"/>
                </a:cxn>
                <a:cxn ang="0">
                  <a:pos x="86" y="50"/>
                </a:cxn>
                <a:cxn ang="0">
                  <a:pos x="72" y="36"/>
                </a:cxn>
                <a:cxn ang="0">
                  <a:pos x="58" y="22"/>
                </a:cxn>
                <a:cxn ang="0">
                  <a:pos x="40" y="12"/>
                </a:cxn>
                <a:cxn ang="0">
                  <a:pos x="20" y="4"/>
                </a:cxn>
                <a:cxn ang="0">
                  <a:pos x="0" y="0"/>
                </a:cxn>
                <a:cxn ang="0">
                  <a:pos x="0" y="108"/>
                </a:cxn>
              </a:cxnLst>
              <a:rect l="0" t="0" r="r" b="b"/>
              <a:pathLst>
                <a:path w="108" h="108">
                  <a:moveTo>
                    <a:pt x="0" y="108"/>
                  </a:moveTo>
                  <a:lnTo>
                    <a:pt x="108" y="108"/>
                  </a:lnTo>
                  <a:lnTo>
                    <a:pt x="108" y="108"/>
                  </a:lnTo>
                  <a:lnTo>
                    <a:pt x="104" y="88"/>
                  </a:lnTo>
                  <a:lnTo>
                    <a:pt x="96" y="68"/>
                  </a:lnTo>
                  <a:lnTo>
                    <a:pt x="86" y="50"/>
                  </a:lnTo>
                  <a:lnTo>
                    <a:pt x="72" y="36"/>
                  </a:lnTo>
                  <a:lnTo>
                    <a:pt x="58" y="22"/>
                  </a:lnTo>
                  <a:lnTo>
                    <a:pt x="40" y="12"/>
                  </a:lnTo>
                  <a:lnTo>
                    <a:pt x="20" y="4"/>
                  </a:lnTo>
                  <a:lnTo>
                    <a:pt x="0" y="0"/>
                  </a:lnTo>
                  <a:lnTo>
                    <a:pt x="0" y="1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2" name="Freeform 165"/>
            <p:cNvSpPr>
              <a:spLocks/>
            </p:cNvSpPr>
            <p:nvPr/>
          </p:nvSpPr>
          <p:spPr bwMode="auto">
            <a:xfrm>
              <a:off x="3985816" y="682625"/>
              <a:ext cx="171450" cy="311150"/>
            </a:xfrm>
            <a:custGeom>
              <a:avLst/>
              <a:gdLst/>
              <a:ahLst/>
              <a:cxnLst>
                <a:cxn ang="0">
                  <a:pos x="108" y="116"/>
                </a:cxn>
                <a:cxn ang="0">
                  <a:pos x="108" y="0"/>
                </a:cxn>
                <a:cxn ang="0">
                  <a:pos x="108" y="0"/>
                </a:cxn>
                <a:cxn ang="0">
                  <a:pos x="86" y="4"/>
                </a:cxn>
                <a:cxn ang="0">
                  <a:pos x="66" y="14"/>
                </a:cxn>
                <a:cxn ang="0">
                  <a:pos x="48" y="24"/>
                </a:cxn>
                <a:cxn ang="0">
                  <a:pos x="32" y="40"/>
                </a:cxn>
                <a:cxn ang="0">
                  <a:pos x="18" y="56"/>
                </a:cxn>
                <a:cxn ang="0">
                  <a:pos x="8" y="76"/>
                </a:cxn>
                <a:cxn ang="0">
                  <a:pos x="2" y="98"/>
                </a:cxn>
                <a:cxn ang="0">
                  <a:pos x="0" y="120"/>
                </a:cxn>
                <a:cxn ang="0">
                  <a:pos x="0" y="120"/>
                </a:cxn>
                <a:cxn ang="0">
                  <a:pos x="2" y="142"/>
                </a:cxn>
                <a:cxn ang="0">
                  <a:pos x="8" y="162"/>
                </a:cxn>
                <a:cxn ang="0">
                  <a:pos x="16" y="180"/>
                </a:cxn>
                <a:cxn ang="0">
                  <a:pos x="28" y="196"/>
                </a:cxn>
                <a:cxn ang="0">
                  <a:pos x="108" y="116"/>
                </a:cxn>
              </a:cxnLst>
              <a:rect l="0" t="0" r="r" b="b"/>
              <a:pathLst>
                <a:path w="108" h="196">
                  <a:moveTo>
                    <a:pt x="108" y="116"/>
                  </a:moveTo>
                  <a:lnTo>
                    <a:pt x="108" y="0"/>
                  </a:lnTo>
                  <a:lnTo>
                    <a:pt x="108" y="0"/>
                  </a:lnTo>
                  <a:lnTo>
                    <a:pt x="86" y="4"/>
                  </a:lnTo>
                  <a:lnTo>
                    <a:pt x="66" y="14"/>
                  </a:lnTo>
                  <a:lnTo>
                    <a:pt x="48" y="24"/>
                  </a:lnTo>
                  <a:lnTo>
                    <a:pt x="32" y="40"/>
                  </a:lnTo>
                  <a:lnTo>
                    <a:pt x="18" y="56"/>
                  </a:lnTo>
                  <a:lnTo>
                    <a:pt x="8" y="76"/>
                  </a:lnTo>
                  <a:lnTo>
                    <a:pt x="2" y="98"/>
                  </a:lnTo>
                  <a:lnTo>
                    <a:pt x="0" y="120"/>
                  </a:lnTo>
                  <a:lnTo>
                    <a:pt x="0" y="120"/>
                  </a:lnTo>
                  <a:lnTo>
                    <a:pt x="2" y="142"/>
                  </a:lnTo>
                  <a:lnTo>
                    <a:pt x="8" y="162"/>
                  </a:lnTo>
                  <a:lnTo>
                    <a:pt x="16" y="180"/>
                  </a:lnTo>
                  <a:lnTo>
                    <a:pt x="28" y="196"/>
                  </a:lnTo>
                  <a:lnTo>
                    <a:pt x="108" y="1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3" name="Freeform 166"/>
            <p:cNvSpPr>
              <a:spLocks/>
            </p:cNvSpPr>
            <p:nvPr/>
          </p:nvSpPr>
          <p:spPr bwMode="auto">
            <a:xfrm>
              <a:off x="4055666" y="892175"/>
              <a:ext cx="311150" cy="171450"/>
            </a:xfrm>
            <a:custGeom>
              <a:avLst/>
              <a:gdLst/>
              <a:ahLst/>
              <a:cxnLst>
                <a:cxn ang="0">
                  <a:pos x="80" y="0"/>
                </a:cxn>
                <a:cxn ang="0">
                  <a:pos x="0" y="80"/>
                </a:cxn>
                <a:cxn ang="0">
                  <a:pos x="0" y="80"/>
                </a:cxn>
                <a:cxn ang="0">
                  <a:pos x="16" y="92"/>
                </a:cxn>
                <a:cxn ang="0">
                  <a:pos x="34" y="100"/>
                </a:cxn>
                <a:cxn ang="0">
                  <a:pos x="54" y="106"/>
                </a:cxn>
                <a:cxn ang="0">
                  <a:pos x="76" y="108"/>
                </a:cxn>
                <a:cxn ang="0">
                  <a:pos x="76" y="108"/>
                </a:cxn>
                <a:cxn ang="0">
                  <a:pos x="98" y="106"/>
                </a:cxn>
                <a:cxn ang="0">
                  <a:pos x="120" y="100"/>
                </a:cxn>
                <a:cxn ang="0">
                  <a:pos x="140" y="90"/>
                </a:cxn>
                <a:cxn ang="0">
                  <a:pos x="156" y="76"/>
                </a:cxn>
                <a:cxn ang="0">
                  <a:pos x="172" y="60"/>
                </a:cxn>
                <a:cxn ang="0">
                  <a:pos x="182" y="42"/>
                </a:cxn>
                <a:cxn ang="0">
                  <a:pos x="192" y="22"/>
                </a:cxn>
                <a:cxn ang="0">
                  <a:pos x="196" y="0"/>
                </a:cxn>
                <a:cxn ang="0">
                  <a:pos x="80" y="0"/>
                </a:cxn>
              </a:cxnLst>
              <a:rect l="0" t="0" r="r" b="b"/>
              <a:pathLst>
                <a:path w="196" h="108">
                  <a:moveTo>
                    <a:pt x="80" y="0"/>
                  </a:moveTo>
                  <a:lnTo>
                    <a:pt x="0" y="80"/>
                  </a:lnTo>
                  <a:lnTo>
                    <a:pt x="0" y="80"/>
                  </a:lnTo>
                  <a:lnTo>
                    <a:pt x="16" y="92"/>
                  </a:lnTo>
                  <a:lnTo>
                    <a:pt x="34" y="100"/>
                  </a:lnTo>
                  <a:lnTo>
                    <a:pt x="54" y="106"/>
                  </a:lnTo>
                  <a:lnTo>
                    <a:pt x="76" y="108"/>
                  </a:lnTo>
                  <a:lnTo>
                    <a:pt x="76" y="108"/>
                  </a:lnTo>
                  <a:lnTo>
                    <a:pt x="98" y="106"/>
                  </a:lnTo>
                  <a:lnTo>
                    <a:pt x="120" y="100"/>
                  </a:lnTo>
                  <a:lnTo>
                    <a:pt x="140" y="90"/>
                  </a:lnTo>
                  <a:lnTo>
                    <a:pt x="156" y="76"/>
                  </a:lnTo>
                  <a:lnTo>
                    <a:pt x="172" y="60"/>
                  </a:lnTo>
                  <a:lnTo>
                    <a:pt x="182" y="42"/>
                  </a:lnTo>
                  <a:lnTo>
                    <a:pt x="192" y="22"/>
                  </a:lnTo>
                  <a:lnTo>
                    <a:pt x="196" y="0"/>
                  </a:lnTo>
                  <a:lnTo>
                    <a:pt x="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sp>
        <p:nvSpPr>
          <p:cNvPr id="24" name="Freeform 420"/>
          <p:cNvSpPr>
            <a:spLocks noEditPoints="1"/>
          </p:cNvSpPr>
          <p:nvPr/>
        </p:nvSpPr>
        <p:spPr bwMode="auto">
          <a:xfrm>
            <a:off x="7052065" y="3327834"/>
            <a:ext cx="300608" cy="308186"/>
          </a:xfrm>
          <a:custGeom>
            <a:avLst/>
            <a:gdLst>
              <a:gd name="T0" fmla="*/ 59 w 938"/>
              <a:gd name="T1" fmla="*/ 0 h 938"/>
              <a:gd name="T2" fmla="*/ 0 w 938"/>
              <a:gd name="T3" fmla="*/ 0 h 938"/>
              <a:gd name="T4" fmla="*/ 0 w 938"/>
              <a:gd name="T5" fmla="*/ 880 h 938"/>
              <a:gd name="T6" fmla="*/ 0 w 938"/>
              <a:gd name="T7" fmla="*/ 938 h 938"/>
              <a:gd name="T8" fmla="*/ 59 w 938"/>
              <a:gd name="T9" fmla="*/ 938 h 938"/>
              <a:gd name="T10" fmla="*/ 938 w 938"/>
              <a:gd name="T11" fmla="*/ 938 h 938"/>
              <a:gd name="T12" fmla="*/ 938 w 938"/>
              <a:gd name="T13" fmla="*/ 880 h 938"/>
              <a:gd name="T14" fmla="*/ 762 w 938"/>
              <a:gd name="T15" fmla="*/ 880 h 938"/>
              <a:gd name="T16" fmla="*/ 762 w 938"/>
              <a:gd name="T17" fmla="*/ 822 h 938"/>
              <a:gd name="T18" fmla="*/ 703 w 938"/>
              <a:gd name="T19" fmla="*/ 822 h 938"/>
              <a:gd name="T20" fmla="*/ 703 w 938"/>
              <a:gd name="T21" fmla="*/ 880 h 938"/>
              <a:gd name="T22" fmla="*/ 586 w 938"/>
              <a:gd name="T23" fmla="*/ 880 h 938"/>
              <a:gd name="T24" fmla="*/ 586 w 938"/>
              <a:gd name="T25" fmla="*/ 822 h 938"/>
              <a:gd name="T26" fmla="*/ 528 w 938"/>
              <a:gd name="T27" fmla="*/ 822 h 938"/>
              <a:gd name="T28" fmla="*/ 528 w 938"/>
              <a:gd name="T29" fmla="*/ 880 h 938"/>
              <a:gd name="T30" fmla="*/ 411 w 938"/>
              <a:gd name="T31" fmla="*/ 880 h 938"/>
              <a:gd name="T32" fmla="*/ 411 w 938"/>
              <a:gd name="T33" fmla="*/ 822 h 938"/>
              <a:gd name="T34" fmla="*/ 352 w 938"/>
              <a:gd name="T35" fmla="*/ 822 h 938"/>
              <a:gd name="T36" fmla="*/ 352 w 938"/>
              <a:gd name="T37" fmla="*/ 880 h 938"/>
              <a:gd name="T38" fmla="*/ 234 w 938"/>
              <a:gd name="T39" fmla="*/ 880 h 938"/>
              <a:gd name="T40" fmla="*/ 234 w 938"/>
              <a:gd name="T41" fmla="*/ 822 h 938"/>
              <a:gd name="T42" fmla="*/ 175 w 938"/>
              <a:gd name="T43" fmla="*/ 822 h 938"/>
              <a:gd name="T44" fmla="*/ 175 w 938"/>
              <a:gd name="T45" fmla="*/ 880 h 938"/>
              <a:gd name="T46" fmla="*/ 59 w 938"/>
              <a:gd name="T47" fmla="*/ 880 h 938"/>
              <a:gd name="T48" fmla="*/ 59 w 938"/>
              <a:gd name="T49" fmla="*/ 0 h 938"/>
              <a:gd name="T50" fmla="*/ 118 w 938"/>
              <a:gd name="T51" fmla="*/ 646 h 938"/>
              <a:gd name="T52" fmla="*/ 118 w 938"/>
              <a:gd name="T53" fmla="*/ 763 h 938"/>
              <a:gd name="T54" fmla="*/ 938 w 938"/>
              <a:gd name="T55" fmla="*/ 763 h 938"/>
              <a:gd name="T56" fmla="*/ 938 w 938"/>
              <a:gd name="T57" fmla="*/ 646 h 938"/>
              <a:gd name="T58" fmla="*/ 118 w 938"/>
              <a:gd name="T59" fmla="*/ 646 h 938"/>
              <a:gd name="T60" fmla="*/ 118 w 938"/>
              <a:gd name="T61" fmla="*/ 469 h 938"/>
              <a:gd name="T62" fmla="*/ 118 w 938"/>
              <a:gd name="T63" fmla="*/ 587 h 938"/>
              <a:gd name="T64" fmla="*/ 762 w 938"/>
              <a:gd name="T65" fmla="*/ 587 h 938"/>
              <a:gd name="T66" fmla="*/ 762 w 938"/>
              <a:gd name="T67" fmla="*/ 469 h 938"/>
              <a:gd name="T68" fmla="*/ 118 w 938"/>
              <a:gd name="T69" fmla="*/ 469 h 938"/>
              <a:gd name="T70" fmla="*/ 118 w 938"/>
              <a:gd name="T71" fmla="*/ 294 h 938"/>
              <a:gd name="T72" fmla="*/ 118 w 938"/>
              <a:gd name="T73" fmla="*/ 410 h 938"/>
              <a:gd name="T74" fmla="*/ 586 w 938"/>
              <a:gd name="T75" fmla="*/ 410 h 938"/>
              <a:gd name="T76" fmla="*/ 586 w 938"/>
              <a:gd name="T77" fmla="*/ 294 h 938"/>
              <a:gd name="T78" fmla="*/ 118 w 938"/>
              <a:gd name="T79" fmla="*/ 294 h 938"/>
              <a:gd name="T80" fmla="*/ 118 w 938"/>
              <a:gd name="T81" fmla="*/ 118 h 938"/>
              <a:gd name="T82" fmla="*/ 118 w 938"/>
              <a:gd name="T83" fmla="*/ 235 h 938"/>
              <a:gd name="T84" fmla="*/ 411 w 938"/>
              <a:gd name="T85" fmla="*/ 235 h 938"/>
              <a:gd name="T86" fmla="*/ 411 w 938"/>
              <a:gd name="T87" fmla="*/ 118 h 938"/>
              <a:gd name="T88" fmla="*/ 118 w 938"/>
              <a:gd name="T89" fmla="*/ 11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38" h="938">
                <a:moveTo>
                  <a:pt x="59" y="0"/>
                </a:moveTo>
                <a:lnTo>
                  <a:pt x="0" y="0"/>
                </a:lnTo>
                <a:lnTo>
                  <a:pt x="0" y="880"/>
                </a:lnTo>
                <a:lnTo>
                  <a:pt x="0" y="938"/>
                </a:lnTo>
                <a:lnTo>
                  <a:pt x="59" y="938"/>
                </a:lnTo>
                <a:lnTo>
                  <a:pt x="938" y="938"/>
                </a:lnTo>
                <a:lnTo>
                  <a:pt x="938" y="880"/>
                </a:lnTo>
                <a:lnTo>
                  <a:pt x="762" y="880"/>
                </a:lnTo>
                <a:lnTo>
                  <a:pt x="762" y="822"/>
                </a:lnTo>
                <a:lnTo>
                  <a:pt x="703" y="822"/>
                </a:lnTo>
                <a:lnTo>
                  <a:pt x="703" y="880"/>
                </a:lnTo>
                <a:lnTo>
                  <a:pt x="586" y="880"/>
                </a:lnTo>
                <a:lnTo>
                  <a:pt x="586" y="822"/>
                </a:lnTo>
                <a:lnTo>
                  <a:pt x="528" y="822"/>
                </a:lnTo>
                <a:lnTo>
                  <a:pt x="528" y="880"/>
                </a:lnTo>
                <a:lnTo>
                  <a:pt x="411" y="880"/>
                </a:lnTo>
                <a:lnTo>
                  <a:pt x="411" y="822"/>
                </a:lnTo>
                <a:lnTo>
                  <a:pt x="352" y="822"/>
                </a:lnTo>
                <a:lnTo>
                  <a:pt x="352" y="880"/>
                </a:lnTo>
                <a:lnTo>
                  <a:pt x="234" y="880"/>
                </a:lnTo>
                <a:lnTo>
                  <a:pt x="234" y="822"/>
                </a:lnTo>
                <a:lnTo>
                  <a:pt x="175" y="822"/>
                </a:lnTo>
                <a:lnTo>
                  <a:pt x="175" y="880"/>
                </a:lnTo>
                <a:lnTo>
                  <a:pt x="59" y="880"/>
                </a:lnTo>
                <a:lnTo>
                  <a:pt x="59" y="0"/>
                </a:lnTo>
                <a:close/>
                <a:moveTo>
                  <a:pt x="118" y="646"/>
                </a:moveTo>
                <a:lnTo>
                  <a:pt x="118" y="763"/>
                </a:lnTo>
                <a:lnTo>
                  <a:pt x="938" y="763"/>
                </a:lnTo>
                <a:lnTo>
                  <a:pt x="938" y="646"/>
                </a:lnTo>
                <a:lnTo>
                  <a:pt x="118" y="646"/>
                </a:lnTo>
                <a:close/>
                <a:moveTo>
                  <a:pt x="118" y="469"/>
                </a:moveTo>
                <a:lnTo>
                  <a:pt x="118" y="587"/>
                </a:lnTo>
                <a:lnTo>
                  <a:pt x="762" y="587"/>
                </a:lnTo>
                <a:lnTo>
                  <a:pt x="762" y="469"/>
                </a:lnTo>
                <a:lnTo>
                  <a:pt x="118" y="469"/>
                </a:lnTo>
                <a:close/>
                <a:moveTo>
                  <a:pt x="118" y="294"/>
                </a:moveTo>
                <a:lnTo>
                  <a:pt x="118" y="410"/>
                </a:lnTo>
                <a:lnTo>
                  <a:pt x="586" y="410"/>
                </a:lnTo>
                <a:lnTo>
                  <a:pt x="586" y="294"/>
                </a:lnTo>
                <a:lnTo>
                  <a:pt x="118" y="294"/>
                </a:lnTo>
                <a:close/>
                <a:moveTo>
                  <a:pt x="118" y="118"/>
                </a:moveTo>
                <a:lnTo>
                  <a:pt x="118" y="235"/>
                </a:lnTo>
                <a:lnTo>
                  <a:pt x="411" y="235"/>
                </a:lnTo>
                <a:lnTo>
                  <a:pt x="411" y="118"/>
                </a:lnTo>
                <a:lnTo>
                  <a:pt x="118" y="118"/>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25" name="Freeform 422"/>
          <p:cNvSpPr>
            <a:spLocks noEditPoints="1"/>
          </p:cNvSpPr>
          <p:nvPr/>
        </p:nvSpPr>
        <p:spPr bwMode="auto">
          <a:xfrm>
            <a:off x="7615938" y="3343642"/>
            <a:ext cx="334340" cy="323050"/>
          </a:xfrm>
          <a:custGeom>
            <a:avLst/>
            <a:gdLst>
              <a:gd name="T0" fmla="*/ 363 w 892"/>
              <a:gd name="T1" fmla="*/ 681 h 1002"/>
              <a:gd name="T2" fmla="*/ 395 w 892"/>
              <a:gd name="T3" fmla="*/ 722 h 1002"/>
              <a:gd name="T4" fmla="*/ 446 w 892"/>
              <a:gd name="T5" fmla="*/ 736 h 1002"/>
              <a:gd name="T6" fmla="*/ 489 w 892"/>
              <a:gd name="T7" fmla="*/ 725 h 1002"/>
              <a:gd name="T8" fmla="*/ 525 w 892"/>
              <a:gd name="T9" fmla="*/ 689 h 1002"/>
              <a:gd name="T10" fmla="*/ 537 w 892"/>
              <a:gd name="T11" fmla="*/ 646 h 1002"/>
              <a:gd name="T12" fmla="*/ 521 w 892"/>
              <a:gd name="T13" fmla="*/ 596 h 1002"/>
              <a:gd name="T14" fmla="*/ 482 w 892"/>
              <a:gd name="T15" fmla="*/ 563 h 1002"/>
              <a:gd name="T16" fmla="*/ 436 w 892"/>
              <a:gd name="T17" fmla="*/ 556 h 1002"/>
              <a:gd name="T18" fmla="*/ 388 w 892"/>
              <a:gd name="T19" fmla="*/ 576 h 1002"/>
              <a:gd name="T20" fmla="*/ 359 w 892"/>
              <a:gd name="T21" fmla="*/ 620 h 1002"/>
              <a:gd name="T22" fmla="*/ 374 w 892"/>
              <a:gd name="T23" fmla="*/ 752 h 1002"/>
              <a:gd name="T24" fmla="*/ 334 w 892"/>
              <a:gd name="T25" fmla="*/ 774 h 1002"/>
              <a:gd name="T26" fmla="*/ 327 w 892"/>
              <a:gd name="T27" fmla="*/ 960 h 1002"/>
              <a:gd name="T28" fmla="*/ 364 w 892"/>
              <a:gd name="T29" fmla="*/ 1001 h 1002"/>
              <a:gd name="T30" fmla="*/ 545 w 892"/>
              <a:gd name="T31" fmla="*/ 994 h 1002"/>
              <a:gd name="T32" fmla="*/ 566 w 892"/>
              <a:gd name="T33" fmla="*/ 804 h 1002"/>
              <a:gd name="T34" fmla="*/ 545 w 892"/>
              <a:gd name="T35" fmla="*/ 760 h 1002"/>
              <a:gd name="T36" fmla="*/ 29 w 892"/>
              <a:gd name="T37" fmla="*/ 646 h 1002"/>
              <a:gd name="T38" fmla="*/ 45 w 892"/>
              <a:gd name="T39" fmla="*/ 696 h 1002"/>
              <a:gd name="T40" fmla="*/ 84 w 892"/>
              <a:gd name="T41" fmla="*/ 730 h 1002"/>
              <a:gd name="T42" fmla="*/ 129 w 892"/>
              <a:gd name="T43" fmla="*/ 736 h 1002"/>
              <a:gd name="T44" fmla="*/ 177 w 892"/>
              <a:gd name="T45" fmla="*/ 716 h 1002"/>
              <a:gd name="T46" fmla="*/ 206 w 892"/>
              <a:gd name="T47" fmla="*/ 674 h 1002"/>
              <a:gd name="T48" fmla="*/ 208 w 892"/>
              <a:gd name="T49" fmla="*/ 628 h 1002"/>
              <a:gd name="T50" fmla="*/ 184 w 892"/>
              <a:gd name="T51" fmla="*/ 582 h 1002"/>
              <a:gd name="T52" fmla="*/ 138 w 892"/>
              <a:gd name="T53" fmla="*/ 557 h 1002"/>
              <a:gd name="T54" fmla="*/ 93 w 892"/>
              <a:gd name="T55" fmla="*/ 560 h 1002"/>
              <a:gd name="T56" fmla="*/ 50 w 892"/>
              <a:gd name="T57" fmla="*/ 588 h 1002"/>
              <a:gd name="T58" fmla="*/ 29 w 892"/>
              <a:gd name="T59" fmla="*/ 636 h 1002"/>
              <a:gd name="T60" fmla="*/ 38 w 892"/>
              <a:gd name="T61" fmla="*/ 753 h 1002"/>
              <a:gd name="T62" fmla="*/ 2 w 892"/>
              <a:gd name="T63" fmla="*/ 794 h 1002"/>
              <a:gd name="T64" fmla="*/ 9 w 892"/>
              <a:gd name="T65" fmla="*/ 980 h 1002"/>
              <a:gd name="T66" fmla="*/ 192 w 892"/>
              <a:gd name="T67" fmla="*/ 1002 h 1002"/>
              <a:gd name="T68" fmla="*/ 232 w 892"/>
              <a:gd name="T69" fmla="*/ 980 h 1002"/>
              <a:gd name="T70" fmla="*/ 238 w 892"/>
              <a:gd name="T71" fmla="*/ 794 h 1002"/>
              <a:gd name="T72" fmla="*/ 202 w 892"/>
              <a:gd name="T73" fmla="*/ 753 h 1002"/>
              <a:gd name="T74" fmla="*/ 690 w 892"/>
              <a:gd name="T75" fmla="*/ 753 h 1002"/>
              <a:gd name="T76" fmla="*/ 653 w 892"/>
              <a:gd name="T77" fmla="*/ 794 h 1002"/>
              <a:gd name="T78" fmla="*/ 660 w 892"/>
              <a:gd name="T79" fmla="*/ 980 h 1002"/>
              <a:gd name="T80" fmla="*/ 845 w 892"/>
              <a:gd name="T81" fmla="*/ 1002 h 1002"/>
              <a:gd name="T82" fmla="*/ 883 w 892"/>
              <a:gd name="T83" fmla="*/ 980 h 1002"/>
              <a:gd name="T84" fmla="*/ 891 w 892"/>
              <a:gd name="T85" fmla="*/ 794 h 1002"/>
              <a:gd name="T86" fmla="*/ 853 w 892"/>
              <a:gd name="T87" fmla="*/ 753 h 1002"/>
              <a:gd name="T88" fmla="*/ 683 w 892"/>
              <a:gd name="T89" fmla="*/ 664 h 1002"/>
              <a:gd name="T90" fmla="*/ 708 w 892"/>
              <a:gd name="T91" fmla="*/ 710 h 1002"/>
              <a:gd name="T92" fmla="*/ 754 w 892"/>
              <a:gd name="T93" fmla="*/ 735 h 1002"/>
              <a:gd name="T94" fmla="*/ 798 w 892"/>
              <a:gd name="T95" fmla="*/ 732 h 1002"/>
              <a:gd name="T96" fmla="*/ 841 w 892"/>
              <a:gd name="T97" fmla="*/ 704 h 1002"/>
              <a:gd name="T98" fmla="*/ 862 w 892"/>
              <a:gd name="T99" fmla="*/ 656 h 1002"/>
              <a:gd name="T100" fmla="*/ 856 w 892"/>
              <a:gd name="T101" fmla="*/ 611 h 1002"/>
              <a:gd name="T102" fmla="*/ 822 w 892"/>
              <a:gd name="T103" fmla="*/ 572 h 1002"/>
              <a:gd name="T104" fmla="*/ 772 w 892"/>
              <a:gd name="T105" fmla="*/ 556 h 1002"/>
              <a:gd name="T106" fmla="*/ 729 w 892"/>
              <a:gd name="T107" fmla="*/ 567 h 1002"/>
              <a:gd name="T108" fmla="*/ 693 w 892"/>
              <a:gd name="T109" fmla="*/ 603 h 1002"/>
              <a:gd name="T110" fmla="*/ 682 w 892"/>
              <a:gd name="T111" fmla="*/ 646 h 1002"/>
              <a:gd name="T112" fmla="*/ 461 w 892"/>
              <a:gd name="T113" fmla="*/ 371 h 1002"/>
              <a:gd name="T114" fmla="*/ 744 w 892"/>
              <a:gd name="T115" fmla="*/ 0 h 1002"/>
              <a:gd name="T116" fmla="*/ 182 w 892"/>
              <a:gd name="T117" fmla="*/ 129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2" h="1002">
                <a:moveTo>
                  <a:pt x="356" y="646"/>
                </a:moveTo>
                <a:lnTo>
                  <a:pt x="356" y="646"/>
                </a:lnTo>
                <a:lnTo>
                  <a:pt x="356" y="656"/>
                </a:lnTo>
                <a:lnTo>
                  <a:pt x="357" y="664"/>
                </a:lnTo>
                <a:lnTo>
                  <a:pt x="359" y="674"/>
                </a:lnTo>
                <a:lnTo>
                  <a:pt x="363" y="681"/>
                </a:lnTo>
                <a:lnTo>
                  <a:pt x="366" y="689"/>
                </a:lnTo>
                <a:lnTo>
                  <a:pt x="371" y="696"/>
                </a:lnTo>
                <a:lnTo>
                  <a:pt x="376" y="704"/>
                </a:lnTo>
                <a:lnTo>
                  <a:pt x="382" y="710"/>
                </a:lnTo>
                <a:lnTo>
                  <a:pt x="388" y="716"/>
                </a:lnTo>
                <a:lnTo>
                  <a:pt x="395" y="722"/>
                </a:lnTo>
                <a:lnTo>
                  <a:pt x="402" y="725"/>
                </a:lnTo>
                <a:lnTo>
                  <a:pt x="411" y="730"/>
                </a:lnTo>
                <a:lnTo>
                  <a:pt x="419" y="732"/>
                </a:lnTo>
                <a:lnTo>
                  <a:pt x="428" y="735"/>
                </a:lnTo>
                <a:lnTo>
                  <a:pt x="436" y="736"/>
                </a:lnTo>
                <a:lnTo>
                  <a:pt x="446" y="736"/>
                </a:lnTo>
                <a:lnTo>
                  <a:pt x="446" y="736"/>
                </a:lnTo>
                <a:lnTo>
                  <a:pt x="455" y="736"/>
                </a:lnTo>
                <a:lnTo>
                  <a:pt x="464" y="735"/>
                </a:lnTo>
                <a:lnTo>
                  <a:pt x="473" y="732"/>
                </a:lnTo>
                <a:lnTo>
                  <a:pt x="482" y="730"/>
                </a:lnTo>
                <a:lnTo>
                  <a:pt x="489" y="725"/>
                </a:lnTo>
                <a:lnTo>
                  <a:pt x="496" y="722"/>
                </a:lnTo>
                <a:lnTo>
                  <a:pt x="503" y="716"/>
                </a:lnTo>
                <a:lnTo>
                  <a:pt x="510" y="710"/>
                </a:lnTo>
                <a:lnTo>
                  <a:pt x="515" y="704"/>
                </a:lnTo>
                <a:lnTo>
                  <a:pt x="521" y="696"/>
                </a:lnTo>
                <a:lnTo>
                  <a:pt x="525" y="689"/>
                </a:lnTo>
                <a:lnTo>
                  <a:pt x="530" y="681"/>
                </a:lnTo>
                <a:lnTo>
                  <a:pt x="532" y="674"/>
                </a:lnTo>
                <a:lnTo>
                  <a:pt x="534" y="664"/>
                </a:lnTo>
                <a:lnTo>
                  <a:pt x="536" y="656"/>
                </a:lnTo>
                <a:lnTo>
                  <a:pt x="537" y="646"/>
                </a:lnTo>
                <a:lnTo>
                  <a:pt x="537" y="646"/>
                </a:lnTo>
                <a:lnTo>
                  <a:pt x="536" y="636"/>
                </a:lnTo>
                <a:lnTo>
                  <a:pt x="534" y="628"/>
                </a:lnTo>
                <a:lnTo>
                  <a:pt x="532" y="620"/>
                </a:lnTo>
                <a:lnTo>
                  <a:pt x="530" y="611"/>
                </a:lnTo>
                <a:lnTo>
                  <a:pt x="525" y="603"/>
                </a:lnTo>
                <a:lnTo>
                  <a:pt x="521" y="596"/>
                </a:lnTo>
                <a:lnTo>
                  <a:pt x="515" y="588"/>
                </a:lnTo>
                <a:lnTo>
                  <a:pt x="510" y="582"/>
                </a:lnTo>
                <a:lnTo>
                  <a:pt x="503" y="576"/>
                </a:lnTo>
                <a:lnTo>
                  <a:pt x="496" y="572"/>
                </a:lnTo>
                <a:lnTo>
                  <a:pt x="489" y="567"/>
                </a:lnTo>
                <a:lnTo>
                  <a:pt x="482" y="563"/>
                </a:lnTo>
                <a:lnTo>
                  <a:pt x="473" y="560"/>
                </a:lnTo>
                <a:lnTo>
                  <a:pt x="464" y="557"/>
                </a:lnTo>
                <a:lnTo>
                  <a:pt x="455" y="556"/>
                </a:lnTo>
                <a:lnTo>
                  <a:pt x="446" y="556"/>
                </a:lnTo>
                <a:lnTo>
                  <a:pt x="446" y="556"/>
                </a:lnTo>
                <a:lnTo>
                  <a:pt x="436" y="556"/>
                </a:lnTo>
                <a:lnTo>
                  <a:pt x="428" y="557"/>
                </a:lnTo>
                <a:lnTo>
                  <a:pt x="419" y="560"/>
                </a:lnTo>
                <a:lnTo>
                  <a:pt x="411" y="563"/>
                </a:lnTo>
                <a:lnTo>
                  <a:pt x="402" y="567"/>
                </a:lnTo>
                <a:lnTo>
                  <a:pt x="395" y="572"/>
                </a:lnTo>
                <a:lnTo>
                  <a:pt x="388" y="576"/>
                </a:lnTo>
                <a:lnTo>
                  <a:pt x="382" y="582"/>
                </a:lnTo>
                <a:lnTo>
                  <a:pt x="376" y="588"/>
                </a:lnTo>
                <a:lnTo>
                  <a:pt x="371" y="596"/>
                </a:lnTo>
                <a:lnTo>
                  <a:pt x="366" y="603"/>
                </a:lnTo>
                <a:lnTo>
                  <a:pt x="363" y="611"/>
                </a:lnTo>
                <a:lnTo>
                  <a:pt x="359" y="620"/>
                </a:lnTo>
                <a:lnTo>
                  <a:pt x="357" y="628"/>
                </a:lnTo>
                <a:lnTo>
                  <a:pt x="356" y="636"/>
                </a:lnTo>
                <a:lnTo>
                  <a:pt x="356" y="646"/>
                </a:lnTo>
                <a:lnTo>
                  <a:pt x="356" y="646"/>
                </a:lnTo>
                <a:close/>
                <a:moveTo>
                  <a:pt x="519" y="752"/>
                </a:moveTo>
                <a:lnTo>
                  <a:pt x="374" y="752"/>
                </a:lnTo>
                <a:lnTo>
                  <a:pt x="374" y="752"/>
                </a:lnTo>
                <a:lnTo>
                  <a:pt x="364" y="753"/>
                </a:lnTo>
                <a:lnTo>
                  <a:pt x="356" y="755"/>
                </a:lnTo>
                <a:lnTo>
                  <a:pt x="347" y="760"/>
                </a:lnTo>
                <a:lnTo>
                  <a:pt x="340" y="767"/>
                </a:lnTo>
                <a:lnTo>
                  <a:pt x="334" y="774"/>
                </a:lnTo>
                <a:lnTo>
                  <a:pt x="330" y="784"/>
                </a:lnTo>
                <a:lnTo>
                  <a:pt x="327" y="794"/>
                </a:lnTo>
                <a:lnTo>
                  <a:pt x="327" y="804"/>
                </a:lnTo>
                <a:lnTo>
                  <a:pt x="327" y="950"/>
                </a:lnTo>
                <a:lnTo>
                  <a:pt x="327" y="950"/>
                </a:lnTo>
                <a:lnTo>
                  <a:pt x="327" y="960"/>
                </a:lnTo>
                <a:lnTo>
                  <a:pt x="330" y="970"/>
                </a:lnTo>
                <a:lnTo>
                  <a:pt x="334" y="980"/>
                </a:lnTo>
                <a:lnTo>
                  <a:pt x="340" y="987"/>
                </a:lnTo>
                <a:lnTo>
                  <a:pt x="347" y="994"/>
                </a:lnTo>
                <a:lnTo>
                  <a:pt x="356" y="999"/>
                </a:lnTo>
                <a:lnTo>
                  <a:pt x="364" y="1001"/>
                </a:lnTo>
                <a:lnTo>
                  <a:pt x="374" y="1002"/>
                </a:lnTo>
                <a:lnTo>
                  <a:pt x="519" y="1002"/>
                </a:lnTo>
                <a:lnTo>
                  <a:pt x="519" y="1002"/>
                </a:lnTo>
                <a:lnTo>
                  <a:pt x="528" y="1001"/>
                </a:lnTo>
                <a:lnTo>
                  <a:pt x="537" y="999"/>
                </a:lnTo>
                <a:lnTo>
                  <a:pt x="545" y="994"/>
                </a:lnTo>
                <a:lnTo>
                  <a:pt x="551" y="987"/>
                </a:lnTo>
                <a:lnTo>
                  <a:pt x="557" y="980"/>
                </a:lnTo>
                <a:lnTo>
                  <a:pt x="562" y="970"/>
                </a:lnTo>
                <a:lnTo>
                  <a:pt x="564" y="960"/>
                </a:lnTo>
                <a:lnTo>
                  <a:pt x="566" y="950"/>
                </a:lnTo>
                <a:lnTo>
                  <a:pt x="566" y="804"/>
                </a:lnTo>
                <a:lnTo>
                  <a:pt x="566" y="804"/>
                </a:lnTo>
                <a:lnTo>
                  <a:pt x="564" y="794"/>
                </a:lnTo>
                <a:lnTo>
                  <a:pt x="562" y="784"/>
                </a:lnTo>
                <a:lnTo>
                  <a:pt x="557" y="774"/>
                </a:lnTo>
                <a:lnTo>
                  <a:pt x="551" y="767"/>
                </a:lnTo>
                <a:lnTo>
                  <a:pt x="545" y="760"/>
                </a:lnTo>
                <a:lnTo>
                  <a:pt x="537" y="755"/>
                </a:lnTo>
                <a:lnTo>
                  <a:pt x="528" y="753"/>
                </a:lnTo>
                <a:lnTo>
                  <a:pt x="519" y="752"/>
                </a:lnTo>
                <a:lnTo>
                  <a:pt x="519" y="752"/>
                </a:lnTo>
                <a:close/>
                <a:moveTo>
                  <a:pt x="29" y="646"/>
                </a:moveTo>
                <a:lnTo>
                  <a:pt x="29" y="646"/>
                </a:lnTo>
                <a:lnTo>
                  <a:pt x="29" y="656"/>
                </a:lnTo>
                <a:lnTo>
                  <a:pt x="32" y="664"/>
                </a:lnTo>
                <a:lnTo>
                  <a:pt x="33" y="674"/>
                </a:lnTo>
                <a:lnTo>
                  <a:pt x="36" y="681"/>
                </a:lnTo>
                <a:lnTo>
                  <a:pt x="40" y="689"/>
                </a:lnTo>
                <a:lnTo>
                  <a:pt x="45" y="696"/>
                </a:lnTo>
                <a:lnTo>
                  <a:pt x="50" y="704"/>
                </a:lnTo>
                <a:lnTo>
                  <a:pt x="56" y="710"/>
                </a:lnTo>
                <a:lnTo>
                  <a:pt x="62" y="716"/>
                </a:lnTo>
                <a:lnTo>
                  <a:pt x="69" y="722"/>
                </a:lnTo>
                <a:lnTo>
                  <a:pt x="76" y="725"/>
                </a:lnTo>
                <a:lnTo>
                  <a:pt x="84" y="730"/>
                </a:lnTo>
                <a:lnTo>
                  <a:pt x="93" y="732"/>
                </a:lnTo>
                <a:lnTo>
                  <a:pt x="101" y="735"/>
                </a:lnTo>
                <a:lnTo>
                  <a:pt x="111" y="736"/>
                </a:lnTo>
                <a:lnTo>
                  <a:pt x="119" y="736"/>
                </a:lnTo>
                <a:lnTo>
                  <a:pt x="119" y="736"/>
                </a:lnTo>
                <a:lnTo>
                  <a:pt x="129" y="736"/>
                </a:lnTo>
                <a:lnTo>
                  <a:pt x="138" y="735"/>
                </a:lnTo>
                <a:lnTo>
                  <a:pt x="147" y="732"/>
                </a:lnTo>
                <a:lnTo>
                  <a:pt x="155" y="730"/>
                </a:lnTo>
                <a:lnTo>
                  <a:pt x="162" y="725"/>
                </a:lnTo>
                <a:lnTo>
                  <a:pt x="171" y="722"/>
                </a:lnTo>
                <a:lnTo>
                  <a:pt x="177" y="716"/>
                </a:lnTo>
                <a:lnTo>
                  <a:pt x="184" y="710"/>
                </a:lnTo>
                <a:lnTo>
                  <a:pt x="190" y="704"/>
                </a:lnTo>
                <a:lnTo>
                  <a:pt x="195" y="696"/>
                </a:lnTo>
                <a:lnTo>
                  <a:pt x="200" y="689"/>
                </a:lnTo>
                <a:lnTo>
                  <a:pt x="203" y="681"/>
                </a:lnTo>
                <a:lnTo>
                  <a:pt x="206" y="674"/>
                </a:lnTo>
                <a:lnTo>
                  <a:pt x="208" y="664"/>
                </a:lnTo>
                <a:lnTo>
                  <a:pt x="209" y="656"/>
                </a:lnTo>
                <a:lnTo>
                  <a:pt x="210" y="646"/>
                </a:lnTo>
                <a:lnTo>
                  <a:pt x="210" y="646"/>
                </a:lnTo>
                <a:lnTo>
                  <a:pt x="209" y="636"/>
                </a:lnTo>
                <a:lnTo>
                  <a:pt x="208" y="628"/>
                </a:lnTo>
                <a:lnTo>
                  <a:pt x="206" y="620"/>
                </a:lnTo>
                <a:lnTo>
                  <a:pt x="203" y="611"/>
                </a:lnTo>
                <a:lnTo>
                  <a:pt x="200" y="603"/>
                </a:lnTo>
                <a:lnTo>
                  <a:pt x="195" y="596"/>
                </a:lnTo>
                <a:lnTo>
                  <a:pt x="190" y="588"/>
                </a:lnTo>
                <a:lnTo>
                  <a:pt x="184" y="582"/>
                </a:lnTo>
                <a:lnTo>
                  <a:pt x="177" y="576"/>
                </a:lnTo>
                <a:lnTo>
                  <a:pt x="171" y="572"/>
                </a:lnTo>
                <a:lnTo>
                  <a:pt x="162" y="567"/>
                </a:lnTo>
                <a:lnTo>
                  <a:pt x="155" y="563"/>
                </a:lnTo>
                <a:lnTo>
                  <a:pt x="147" y="560"/>
                </a:lnTo>
                <a:lnTo>
                  <a:pt x="138" y="557"/>
                </a:lnTo>
                <a:lnTo>
                  <a:pt x="129" y="556"/>
                </a:lnTo>
                <a:lnTo>
                  <a:pt x="119" y="556"/>
                </a:lnTo>
                <a:lnTo>
                  <a:pt x="119" y="556"/>
                </a:lnTo>
                <a:lnTo>
                  <a:pt x="111" y="556"/>
                </a:lnTo>
                <a:lnTo>
                  <a:pt x="101" y="557"/>
                </a:lnTo>
                <a:lnTo>
                  <a:pt x="93" y="560"/>
                </a:lnTo>
                <a:lnTo>
                  <a:pt x="84" y="563"/>
                </a:lnTo>
                <a:lnTo>
                  <a:pt x="76" y="567"/>
                </a:lnTo>
                <a:lnTo>
                  <a:pt x="69" y="572"/>
                </a:lnTo>
                <a:lnTo>
                  <a:pt x="62" y="576"/>
                </a:lnTo>
                <a:lnTo>
                  <a:pt x="56" y="582"/>
                </a:lnTo>
                <a:lnTo>
                  <a:pt x="50" y="588"/>
                </a:lnTo>
                <a:lnTo>
                  <a:pt x="45" y="596"/>
                </a:lnTo>
                <a:lnTo>
                  <a:pt x="40" y="603"/>
                </a:lnTo>
                <a:lnTo>
                  <a:pt x="36" y="611"/>
                </a:lnTo>
                <a:lnTo>
                  <a:pt x="33" y="620"/>
                </a:lnTo>
                <a:lnTo>
                  <a:pt x="32" y="628"/>
                </a:lnTo>
                <a:lnTo>
                  <a:pt x="29" y="636"/>
                </a:lnTo>
                <a:lnTo>
                  <a:pt x="29" y="646"/>
                </a:lnTo>
                <a:lnTo>
                  <a:pt x="29" y="646"/>
                </a:lnTo>
                <a:close/>
                <a:moveTo>
                  <a:pt x="192" y="752"/>
                </a:moveTo>
                <a:lnTo>
                  <a:pt x="47" y="752"/>
                </a:lnTo>
                <a:lnTo>
                  <a:pt x="47" y="752"/>
                </a:lnTo>
                <a:lnTo>
                  <a:pt x="38" y="753"/>
                </a:lnTo>
                <a:lnTo>
                  <a:pt x="29" y="755"/>
                </a:lnTo>
                <a:lnTo>
                  <a:pt x="21" y="760"/>
                </a:lnTo>
                <a:lnTo>
                  <a:pt x="14" y="767"/>
                </a:lnTo>
                <a:lnTo>
                  <a:pt x="9" y="774"/>
                </a:lnTo>
                <a:lnTo>
                  <a:pt x="4" y="784"/>
                </a:lnTo>
                <a:lnTo>
                  <a:pt x="2" y="794"/>
                </a:lnTo>
                <a:lnTo>
                  <a:pt x="0" y="804"/>
                </a:lnTo>
                <a:lnTo>
                  <a:pt x="0" y="950"/>
                </a:lnTo>
                <a:lnTo>
                  <a:pt x="0" y="950"/>
                </a:lnTo>
                <a:lnTo>
                  <a:pt x="2" y="960"/>
                </a:lnTo>
                <a:lnTo>
                  <a:pt x="4" y="970"/>
                </a:lnTo>
                <a:lnTo>
                  <a:pt x="9" y="980"/>
                </a:lnTo>
                <a:lnTo>
                  <a:pt x="14" y="987"/>
                </a:lnTo>
                <a:lnTo>
                  <a:pt x="21" y="994"/>
                </a:lnTo>
                <a:lnTo>
                  <a:pt x="29" y="999"/>
                </a:lnTo>
                <a:lnTo>
                  <a:pt x="38" y="1001"/>
                </a:lnTo>
                <a:lnTo>
                  <a:pt x="47" y="1002"/>
                </a:lnTo>
                <a:lnTo>
                  <a:pt x="192" y="1002"/>
                </a:lnTo>
                <a:lnTo>
                  <a:pt x="192" y="1002"/>
                </a:lnTo>
                <a:lnTo>
                  <a:pt x="202" y="1001"/>
                </a:lnTo>
                <a:lnTo>
                  <a:pt x="210" y="999"/>
                </a:lnTo>
                <a:lnTo>
                  <a:pt x="219" y="994"/>
                </a:lnTo>
                <a:lnTo>
                  <a:pt x="226" y="987"/>
                </a:lnTo>
                <a:lnTo>
                  <a:pt x="232" y="980"/>
                </a:lnTo>
                <a:lnTo>
                  <a:pt x="236" y="970"/>
                </a:lnTo>
                <a:lnTo>
                  <a:pt x="239" y="960"/>
                </a:lnTo>
                <a:lnTo>
                  <a:pt x="239" y="950"/>
                </a:lnTo>
                <a:lnTo>
                  <a:pt x="239" y="804"/>
                </a:lnTo>
                <a:lnTo>
                  <a:pt x="239" y="804"/>
                </a:lnTo>
                <a:lnTo>
                  <a:pt x="238" y="794"/>
                </a:lnTo>
                <a:lnTo>
                  <a:pt x="236" y="784"/>
                </a:lnTo>
                <a:lnTo>
                  <a:pt x="231" y="774"/>
                </a:lnTo>
                <a:lnTo>
                  <a:pt x="226" y="767"/>
                </a:lnTo>
                <a:lnTo>
                  <a:pt x="219" y="760"/>
                </a:lnTo>
                <a:lnTo>
                  <a:pt x="210" y="755"/>
                </a:lnTo>
                <a:lnTo>
                  <a:pt x="202" y="753"/>
                </a:lnTo>
                <a:lnTo>
                  <a:pt x="192" y="752"/>
                </a:lnTo>
                <a:lnTo>
                  <a:pt x="192" y="752"/>
                </a:lnTo>
                <a:close/>
                <a:moveTo>
                  <a:pt x="845" y="752"/>
                </a:moveTo>
                <a:lnTo>
                  <a:pt x="700" y="752"/>
                </a:lnTo>
                <a:lnTo>
                  <a:pt x="700" y="752"/>
                </a:lnTo>
                <a:lnTo>
                  <a:pt x="690" y="753"/>
                </a:lnTo>
                <a:lnTo>
                  <a:pt x="681" y="755"/>
                </a:lnTo>
                <a:lnTo>
                  <a:pt x="674" y="760"/>
                </a:lnTo>
                <a:lnTo>
                  <a:pt x="666" y="767"/>
                </a:lnTo>
                <a:lnTo>
                  <a:pt x="660" y="774"/>
                </a:lnTo>
                <a:lnTo>
                  <a:pt x="656" y="784"/>
                </a:lnTo>
                <a:lnTo>
                  <a:pt x="653" y="794"/>
                </a:lnTo>
                <a:lnTo>
                  <a:pt x="652" y="804"/>
                </a:lnTo>
                <a:lnTo>
                  <a:pt x="652" y="950"/>
                </a:lnTo>
                <a:lnTo>
                  <a:pt x="652" y="950"/>
                </a:lnTo>
                <a:lnTo>
                  <a:pt x="653" y="960"/>
                </a:lnTo>
                <a:lnTo>
                  <a:pt x="656" y="970"/>
                </a:lnTo>
                <a:lnTo>
                  <a:pt x="660" y="980"/>
                </a:lnTo>
                <a:lnTo>
                  <a:pt x="666" y="987"/>
                </a:lnTo>
                <a:lnTo>
                  <a:pt x="674" y="994"/>
                </a:lnTo>
                <a:lnTo>
                  <a:pt x="681" y="999"/>
                </a:lnTo>
                <a:lnTo>
                  <a:pt x="690" y="1001"/>
                </a:lnTo>
                <a:lnTo>
                  <a:pt x="700" y="1002"/>
                </a:lnTo>
                <a:lnTo>
                  <a:pt x="845" y="1002"/>
                </a:lnTo>
                <a:lnTo>
                  <a:pt x="845" y="1002"/>
                </a:lnTo>
                <a:lnTo>
                  <a:pt x="853" y="1001"/>
                </a:lnTo>
                <a:lnTo>
                  <a:pt x="863" y="999"/>
                </a:lnTo>
                <a:lnTo>
                  <a:pt x="870" y="994"/>
                </a:lnTo>
                <a:lnTo>
                  <a:pt x="877" y="987"/>
                </a:lnTo>
                <a:lnTo>
                  <a:pt x="883" y="980"/>
                </a:lnTo>
                <a:lnTo>
                  <a:pt x="888" y="970"/>
                </a:lnTo>
                <a:lnTo>
                  <a:pt x="891" y="960"/>
                </a:lnTo>
                <a:lnTo>
                  <a:pt x="892" y="950"/>
                </a:lnTo>
                <a:lnTo>
                  <a:pt x="892" y="804"/>
                </a:lnTo>
                <a:lnTo>
                  <a:pt x="892" y="804"/>
                </a:lnTo>
                <a:lnTo>
                  <a:pt x="891" y="794"/>
                </a:lnTo>
                <a:lnTo>
                  <a:pt x="888" y="784"/>
                </a:lnTo>
                <a:lnTo>
                  <a:pt x="883" y="774"/>
                </a:lnTo>
                <a:lnTo>
                  <a:pt x="877" y="767"/>
                </a:lnTo>
                <a:lnTo>
                  <a:pt x="870" y="760"/>
                </a:lnTo>
                <a:lnTo>
                  <a:pt x="863" y="755"/>
                </a:lnTo>
                <a:lnTo>
                  <a:pt x="853" y="753"/>
                </a:lnTo>
                <a:lnTo>
                  <a:pt x="845" y="752"/>
                </a:lnTo>
                <a:lnTo>
                  <a:pt x="845" y="752"/>
                </a:lnTo>
                <a:close/>
                <a:moveTo>
                  <a:pt x="682" y="646"/>
                </a:moveTo>
                <a:lnTo>
                  <a:pt x="682" y="646"/>
                </a:lnTo>
                <a:lnTo>
                  <a:pt x="682" y="656"/>
                </a:lnTo>
                <a:lnTo>
                  <a:pt x="683" y="664"/>
                </a:lnTo>
                <a:lnTo>
                  <a:pt x="686" y="674"/>
                </a:lnTo>
                <a:lnTo>
                  <a:pt x="689" y="681"/>
                </a:lnTo>
                <a:lnTo>
                  <a:pt x="693" y="689"/>
                </a:lnTo>
                <a:lnTo>
                  <a:pt x="698" y="696"/>
                </a:lnTo>
                <a:lnTo>
                  <a:pt x="702" y="704"/>
                </a:lnTo>
                <a:lnTo>
                  <a:pt x="708" y="710"/>
                </a:lnTo>
                <a:lnTo>
                  <a:pt x="714" y="716"/>
                </a:lnTo>
                <a:lnTo>
                  <a:pt x="722" y="722"/>
                </a:lnTo>
                <a:lnTo>
                  <a:pt x="729" y="725"/>
                </a:lnTo>
                <a:lnTo>
                  <a:pt x="737" y="730"/>
                </a:lnTo>
                <a:lnTo>
                  <a:pt x="746" y="732"/>
                </a:lnTo>
                <a:lnTo>
                  <a:pt x="754" y="735"/>
                </a:lnTo>
                <a:lnTo>
                  <a:pt x="762" y="736"/>
                </a:lnTo>
                <a:lnTo>
                  <a:pt x="772" y="736"/>
                </a:lnTo>
                <a:lnTo>
                  <a:pt x="772" y="736"/>
                </a:lnTo>
                <a:lnTo>
                  <a:pt x="781" y="736"/>
                </a:lnTo>
                <a:lnTo>
                  <a:pt x="790" y="735"/>
                </a:lnTo>
                <a:lnTo>
                  <a:pt x="798" y="732"/>
                </a:lnTo>
                <a:lnTo>
                  <a:pt x="807" y="730"/>
                </a:lnTo>
                <a:lnTo>
                  <a:pt x="815" y="725"/>
                </a:lnTo>
                <a:lnTo>
                  <a:pt x="822" y="722"/>
                </a:lnTo>
                <a:lnTo>
                  <a:pt x="829" y="716"/>
                </a:lnTo>
                <a:lnTo>
                  <a:pt x="835" y="710"/>
                </a:lnTo>
                <a:lnTo>
                  <a:pt x="841" y="704"/>
                </a:lnTo>
                <a:lnTo>
                  <a:pt x="847" y="696"/>
                </a:lnTo>
                <a:lnTo>
                  <a:pt x="851" y="689"/>
                </a:lnTo>
                <a:lnTo>
                  <a:pt x="856" y="681"/>
                </a:lnTo>
                <a:lnTo>
                  <a:pt x="858" y="674"/>
                </a:lnTo>
                <a:lnTo>
                  <a:pt x="861" y="664"/>
                </a:lnTo>
                <a:lnTo>
                  <a:pt x="862" y="656"/>
                </a:lnTo>
                <a:lnTo>
                  <a:pt x="862" y="646"/>
                </a:lnTo>
                <a:lnTo>
                  <a:pt x="862" y="646"/>
                </a:lnTo>
                <a:lnTo>
                  <a:pt x="862" y="636"/>
                </a:lnTo>
                <a:lnTo>
                  <a:pt x="861" y="628"/>
                </a:lnTo>
                <a:lnTo>
                  <a:pt x="858" y="620"/>
                </a:lnTo>
                <a:lnTo>
                  <a:pt x="856" y="611"/>
                </a:lnTo>
                <a:lnTo>
                  <a:pt x="851" y="603"/>
                </a:lnTo>
                <a:lnTo>
                  <a:pt x="847" y="596"/>
                </a:lnTo>
                <a:lnTo>
                  <a:pt x="841" y="588"/>
                </a:lnTo>
                <a:lnTo>
                  <a:pt x="835" y="582"/>
                </a:lnTo>
                <a:lnTo>
                  <a:pt x="829" y="576"/>
                </a:lnTo>
                <a:lnTo>
                  <a:pt x="822" y="572"/>
                </a:lnTo>
                <a:lnTo>
                  <a:pt x="815" y="567"/>
                </a:lnTo>
                <a:lnTo>
                  <a:pt x="807" y="563"/>
                </a:lnTo>
                <a:lnTo>
                  <a:pt x="798" y="560"/>
                </a:lnTo>
                <a:lnTo>
                  <a:pt x="790" y="557"/>
                </a:lnTo>
                <a:lnTo>
                  <a:pt x="781" y="556"/>
                </a:lnTo>
                <a:lnTo>
                  <a:pt x="772" y="556"/>
                </a:lnTo>
                <a:lnTo>
                  <a:pt x="772" y="556"/>
                </a:lnTo>
                <a:lnTo>
                  <a:pt x="762" y="556"/>
                </a:lnTo>
                <a:lnTo>
                  <a:pt x="754" y="557"/>
                </a:lnTo>
                <a:lnTo>
                  <a:pt x="746" y="560"/>
                </a:lnTo>
                <a:lnTo>
                  <a:pt x="737" y="563"/>
                </a:lnTo>
                <a:lnTo>
                  <a:pt x="729" y="567"/>
                </a:lnTo>
                <a:lnTo>
                  <a:pt x="722" y="572"/>
                </a:lnTo>
                <a:lnTo>
                  <a:pt x="714" y="576"/>
                </a:lnTo>
                <a:lnTo>
                  <a:pt x="708" y="582"/>
                </a:lnTo>
                <a:lnTo>
                  <a:pt x="702" y="588"/>
                </a:lnTo>
                <a:lnTo>
                  <a:pt x="698" y="596"/>
                </a:lnTo>
                <a:lnTo>
                  <a:pt x="693" y="603"/>
                </a:lnTo>
                <a:lnTo>
                  <a:pt x="689" y="611"/>
                </a:lnTo>
                <a:lnTo>
                  <a:pt x="686" y="620"/>
                </a:lnTo>
                <a:lnTo>
                  <a:pt x="683" y="628"/>
                </a:lnTo>
                <a:lnTo>
                  <a:pt x="682" y="636"/>
                </a:lnTo>
                <a:lnTo>
                  <a:pt x="682" y="646"/>
                </a:lnTo>
                <a:lnTo>
                  <a:pt x="682" y="646"/>
                </a:lnTo>
                <a:close/>
                <a:moveTo>
                  <a:pt x="156" y="515"/>
                </a:moveTo>
                <a:lnTo>
                  <a:pt x="300" y="371"/>
                </a:lnTo>
                <a:lnTo>
                  <a:pt x="431" y="371"/>
                </a:lnTo>
                <a:lnTo>
                  <a:pt x="431" y="536"/>
                </a:lnTo>
                <a:lnTo>
                  <a:pt x="461" y="536"/>
                </a:lnTo>
                <a:lnTo>
                  <a:pt x="461" y="371"/>
                </a:lnTo>
                <a:lnTo>
                  <a:pt x="592" y="371"/>
                </a:lnTo>
                <a:lnTo>
                  <a:pt x="735" y="515"/>
                </a:lnTo>
                <a:lnTo>
                  <a:pt x="756" y="495"/>
                </a:lnTo>
                <a:lnTo>
                  <a:pt x="634" y="371"/>
                </a:lnTo>
                <a:lnTo>
                  <a:pt x="744" y="371"/>
                </a:lnTo>
                <a:lnTo>
                  <a:pt x="744" y="0"/>
                </a:lnTo>
                <a:lnTo>
                  <a:pt x="147" y="0"/>
                </a:lnTo>
                <a:lnTo>
                  <a:pt x="147" y="371"/>
                </a:lnTo>
                <a:lnTo>
                  <a:pt x="258" y="371"/>
                </a:lnTo>
                <a:lnTo>
                  <a:pt x="136" y="495"/>
                </a:lnTo>
                <a:lnTo>
                  <a:pt x="156" y="515"/>
                </a:lnTo>
                <a:close/>
                <a:moveTo>
                  <a:pt x="182" y="129"/>
                </a:moveTo>
                <a:lnTo>
                  <a:pt x="704" y="129"/>
                </a:lnTo>
                <a:lnTo>
                  <a:pt x="704" y="321"/>
                </a:lnTo>
                <a:lnTo>
                  <a:pt x="182" y="321"/>
                </a:lnTo>
                <a:lnTo>
                  <a:pt x="182" y="129"/>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26" name="Freeform 370"/>
          <p:cNvSpPr>
            <a:spLocks noEditPoints="1"/>
          </p:cNvSpPr>
          <p:nvPr/>
        </p:nvSpPr>
        <p:spPr bwMode="auto">
          <a:xfrm>
            <a:off x="7464350" y="4099727"/>
            <a:ext cx="164894" cy="221060"/>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27" name="Freeform 368"/>
          <p:cNvSpPr>
            <a:spLocks noEditPoints="1"/>
          </p:cNvSpPr>
          <p:nvPr/>
        </p:nvSpPr>
        <p:spPr bwMode="auto">
          <a:xfrm>
            <a:off x="7833017" y="4032629"/>
            <a:ext cx="198944" cy="285190"/>
          </a:xfrm>
          <a:custGeom>
            <a:avLst/>
            <a:gdLst>
              <a:gd name="T0" fmla="*/ 356 w 800"/>
              <a:gd name="T1" fmla="*/ 544 h 933"/>
              <a:gd name="T2" fmla="*/ 134 w 800"/>
              <a:gd name="T3" fmla="*/ 322 h 933"/>
              <a:gd name="T4" fmla="*/ 134 w 800"/>
              <a:gd name="T5" fmla="*/ 933 h 933"/>
              <a:gd name="T6" fmla="*/ 578 w 800"/>
              <a:gd name="T7" fmla="*/ 544 h 933"/>
              <a:gd name="T8" fmla="*/ 189 w 800"/>
              <a:gd name="T9" fmla="*/ 601 h 933"/>
              <a:gd name="T10" fmla="*/ 523 w 800"/>
              <a:gd name="T11" fmla="*/ 667 h 933"/>
              <a:gd name="T12" fmla="*/ 523 w 800"/>
              <a:gd name="T13" fmla="*/ 601 h 933"/>
              <a:gd name="T14" fmla="*/ 633 w 800"/>
              <a:gd name="T15" fmla="*/ 667 h 933"/>
              <a:gd name="T16" fmla="*/ 745 w 800"/>
              <a:gd name="T17" fmla="*/ 667 h 933"/>
              <a:gd name="T18" fmla="*/ 417 w 800"/>
              <a:gd name="T19" fmla="*/ 0 h 933"/>
              <a:gd name="T20" fmla="*/ 379 w 800"/>
              <a:gd name="T21" fmla="*/ 7 h 933"/>
              <a:gd name="T22" fmla="*/ 346 w 800"/>
              <a:gd name="T23" fmla="*/ 22 h 933"/>
              <a:gd name="T24" fmla="*/ 320 w 800"/>
              <a:gd name="T25" fmla="*/ 43 h 933"/>
              <a:gd name="T26" fmla="*/ 303 w 800"/>
              <a:gd name="T27" fmla="*/ 69 h 933"/>
              <a:gd name="T28" fmla="*/ 297 w 800"/>
              <a:gd name="T29" fmla="*/ 99 h 933"/>
              <a:gd name="T30" fmla="*/ 298 w 800"/>
              <a:gd name="T31" fmla="*/ 103 h 933"/>
              <a:gd name="T32" fmla="*/ 274 w 800"/>
              <a:gd name="T33" fmla="*/ 90 h 933"/>
              <a:gd name="T34" fmla="*/ 247 w 800"/>
              <a:gd name="T35" fmla="*/ 82 h 933"/>
              <a:gd name="T36" fmla="*/ 228 w 800"/>
              <a:gd name="T37" fmla="*/ 81 h 933"/>
              <a:gd name="T38" fmla="*/ 196 w 800"/>
              <a:gd name="T39" fmla="*/ 85 h 933"/>
              <a:gd name="T40" fmla="*/ 169 w 800"/>
              <a:gd name="T41" fmla="*/ 94 h 933"/>
              <a:gd name="T42" fmla="*/ 147 w 800"/>
              <a:gd name="T43" fmla="*/ 110 h 933"/>
              <a:gd name="T44" fmla="*/ 132 w 800"/>
              <a:gd name="T45" fmla="*/ 129 h 933"/>
              <a:gd name="T46" fmla="*/ 124 w 800"/>
              <a:gd name="T47" fmla="*/ 152 h 933"/>
              <a:gd name="T48" fmla="*/ 124 w 800"/>
              <a:gd name="T49" fmla="*/ 166 h 933"/>
              <a:gd name="T50" fmla="*/ 129 w 800"/>
              <a:gd name="T51" fmla="*/ 186 h 933"/>
              <a:gd name="T52" fmla="*/ 98 w 800"/>
              <a:gd name="T53" fmla="*/ 181 h 933"/>
              <a:gd name="T54" fmla="*/ 55 w 800"/>
              <a:gd name="T55" fmla="*/ 190 h 933"/>
              <a:gd name="T56" fmla="*/ 27 w 800"/>
              <a:gd name="T57" fmla="*/ 216 h 933"/>
              <a:gd name="T58" fmla="*/ 21 w 800"/>
              <a:gd name="T59" fmla="*/ 232 h 933"/>
              <a:gd name="T60" fmla="*/ 21 w 800"/>
              <a:gd name="T61" fmla="*/ 244 h 933"/>
              <a:gd name="T62" fmla="*/ 27 w 800"/>
              <a:gd name="T63" fmla="*/ 260 h 933"/>
              <a:gd name="T64" fmla="*/ 55 w 800"/>
              <a:gd name="T65" fmla="*/ 286 h 933"/>
              <a:gd name="T66" fmla="*/ 98 w 800"/>
              <a:gd name="T67" fmla="*/ 296 h 933"/>
              <a:gd name="T68" fmla="*/ 129 w 800"/>
              <a:gd name="T69" fmla="*/ 291 h 933"/>
              <a:gd name="T70" fmla="*/ 163 w 800"/>
              <a:gd name="T71" fmla="*/ 271 h 933"/>
              <a:gd name="T72" fmla="*/ 175 w 800"/>
              <a:gd name="T73" fmla="*/ 249 h 933"/>
              <a:gd name="T74" fmla="*/ 176 w 800"/>
              <a:gd name="T75" fmla="*/ 238 h 933"/>
              <a:gd name="T76" fmla="*/ 175 w 800"/>
              <a:gd name="T77" fmla="*/ 226 h 933"/>
              <a:gd name="T78" fmla="*/ 213 w 800"/>
              <a:gd name="T79" fmla="*/ 237 h 933"/>
              <a:gd name="T80" fmla="*/ 237 w 800"/>
              <a:gd name="T81" fmla="*/ 237 h 933"/>
              <a:gd name="T82" fmla="*/ 266 w 800"/>
              <a:gd name="T83" fmla="*/ 232 h 933"/>
              <a:gd name="T84" fmla="*/ 291 w 800"/>
              <a:gd name="T85" fmla="*/ 222 h 933"/>
              <a:gd name="T86" fmla="*/ 312 w 800"/>
              <a:gd name="T87" fmla="*/ 205 h 933"/>
              <a:gd name="T88" fmla="*/ 325 w 800"/>
              <a:gd name="T89" fmla="*/ 186 h 933"/>
              <a:gd name="T90" fmla="*/ 330 w 800"/>
              <a:gd name="T91" fmla="*/ 163 h 933"/>
              <a:gd name="T92" fmla="*/ 350 w 800"/>
              <a:gd name="T93" fmla="*/ 177 h 933"/>
              <a:gd name="T94" fmla="*/ 388 w 800"/>
              <a:gd name="T95" fmla="*/ 193 h 933"/>
              <a:gd name="T96" fmla="*/ 432 w 800"/>
              <a:gd name="T97" fmla="*/ 198 h 933"/>
              <a:gd name="T98" fmla="*/ 458 w 800"/>
              <a:gd name="T99" fmla="*/ 196 h 933"/>
              <a:gd name="T100" fmla="*/ 495 w 800"/>
              <a:gd name="T101" fmla="*/ 186 h 933"/>
              <a:gd name="T102" fmla="*/ 526 w 800"/>
              <a:gd name="T103" fmla="*/ 169 h 933"/>
              <a:gd name="T104" fmla="*/ 549 w 800"/>
              <a:gd name="T105" fmla="*/ 146 h 933"/>
              <a:gd name="T106" fmla="*/ 562 w 800"/>
              <a:gd name="T107" fmla="*/ 118 h 933"/>
              <a:gd name="T108" fmla="*/ 565 w 800"/>
              <a:gd name="T109" fmla="*/ 99 h 933"/>
              <a:gd name="T110" fmla="*/ 559 w 800"/>
              <a:gd name="T111" fmla="*/ 69 h 933"/>
              <a:gd name="T112" fmla="*/ 542 w 800"/>
              <a:gd name="T113" fmla="*/ 43 h 933"/>
              <a:gd name="T114" fmla="*/ 517 w 800"/>
              <a:gd name="T115" fmla="*/ 22 h 933"/>
              <a:gd name="T116" fmla="*/ 483 w 800"/>
              <a:gd name="T117" fmla="*/ 7 h 933"/>
              <a:gd name="T118" fmla="*/ 445 w 800"/>
              <a:gd name="T1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0" h="933">
                <a:moveTo>
                  <a:pt x="578" y="544"/>
                </a:moveTo>
                <a:lnTo>
                  <a:pt x="578" y="378"/>
                </a:lnTo>
                <a:lnTo>
                  <a:pt x="356" y="544"/>
                </a:lnTo>
                <a:lnTo>
                  <a:pt x="356" y="378"/>
                </a:lnTo>
                <a:lnTo>
                  <a:pt x="134" y="544"/>
                </a:lnTo>
                <a:lnTo>
                  <a:pt x="134" y="322"/>
                </a:lnTo>
                <a:lnTo>
                  <a:pt x="0" y="322"/>
                </a:lnTo>
                <a:lnTo>
                  <a:pt x="0" y="933"/>
                </a:lnTo>
                <a:lnTo>
                  <a:pt x="134" y="933"/>
                </a:lnTo>
                <a:lnTo>
                  <a:pt x="800" y="933"/>
                </a:lnTo>
                <a:lnTo>
                  <a:pt x="800" y="378"/>
                </a:lnTo>
                <a:lnTo>
                  <a:pt x="578" y="544"/>
                </a:lnTo>
                <a:close/>
                <a:moveTo>
                  <a:pt x="301" y="667"/>
                </a:moveTo>
                <a:lnTo>
                  <a:pt x="189" y="667"/>
                </a:lnTo>
                <a:lnTo>
                  <a:pt x="189" y="601"/>
                </a:lnTo>
                <a:lnTo>
                  <a:pt x="301" y="601"/>
                </a:lnTo>
                <a:lnTo>
                  <a:pt x="301" y="667"/>
                </a:lnTo>
                <a:close/>
                <a:moveTo>
                  <a:pt x="523" y="667"/>
                </a:moveTo>
                <a:lnTo>
                  <a:pt x="411" y="667"/>
                </a:lnTo>
                <a:lnTo>
                  <a:pt x="411" y="601"/>
                </a:lnTo>
                <a:lnTo>
                  <a:pt x="523" y="601"/>
                </a:lnTo>
                <a:lnTo>
                  <a:pt x="523" y="667"/>
                </a:lnTo>
                <a:close/>
                <a:moveTo>
                  <a:pt x="745" y="667"/>
                </a:moveTo>
                <a:lnTo>
                  <a:pt x="633" y="667"/>
                </a:lnTo>
                <a:lnTo>
                  <a:pt x="633" y="601"/>
                </a:lnTo>
                <a:lnTo>
                  <a:pt x="745" y="601"/>
                </a:lnTo>
                <a:lnTo>
                  <a:pt x="745" y="667"/>
                </a:lnTo>
                <a:close/>
                <a:moveTo>
                  <a:pt x="432" y="0"/>
                </a:moveTo>
                <a:lnTo>
                  <a:pt x="432" y="0"/>
                </a:lnTo>
                <a:lnTo>
                  <a:pt x="417" y="0"/>
                </a:lnTo>
                <a:lnTo>
                  <a:pt x="404" y="1"/>
                </a:lnTo>
                <a:lnTo>
                  <a:pt x="392" y="4"/>
                </a:lnTo>
                <a:lnTo>
                  <a:pt x="379" y="7"/>
                </a:lnTo>
                <a:lnTo>
                  <a:pt x="368" y="12"/>
                </a:lnTo>
                <a:lnTo>
                  <a:pt x="356" y="16"/>
                </a:lnTo>
                <a:lnTo>
                  <a:pt x="346" y="22"/>
                </a:lnTo>
                <a:lnTo>
                  <a:pt x="337" y="28"/>
                </a:lnTo>
                <a:lnTo>
                  <a:pt x="328" y="36"/>
                </a:lnTo>
                <a:lnTo>
                  <a:pt x="320" y="43"/>
                </a:lnTo>
                <a:lnTo>
                  <a:pt x="314" y="51"/>
                </a:lnTo>
                <a:lnTo>
                  <a:pt x="308" y="60"/>
                </a:lnTo>
                <a:lnTo>
                  <a:pt x="303" y="69"/>
                </a:lnTo>
                <a:lnTo>
                  <a:pt x="301" y="79"/>
                </a:lnTo>
                <a:lnTo>
                  <a:pt x="298" y="88"/>
                </a:lnTo>
                <a:lnTo>
                  <a:pt x="297" y="99"/>
                </a:lnTo>
                <a:lnTo>
                  <a:pt x="297" y="99"/>
                </a:lnTo>
                <a:lnTo>
                  <a:pt x="298" y="103"/>
                </a:lnTo>
                <a:lnTo>
                  <a:pt x="298" y="103"/>
                </a:lnTo>
                <a:lnTo>
                  <a:pt x="291" y="98"/>
                </a:lnTo>
                <a:lnTo>
                  <a:pt x="283" y="94"/>
                </a:lnTo>
                <a:lnTo>
                  <a:pt x="274" y="90"/>
                </a:lnTo>
                <a:lnTo>
                  <a:pt x="266" y="87"/>
                </a:lnTo>
                <a:lnTo>
                  <a:pt x="256" y="85"/>
                </a:lnTo>
                <a:lnTo>
                  <a:pt x="247" y="82"/>
                </a:lnTo>
                <a:lnTo>
                  <a:pt x="237" y="81"/>
                </a:lnTo>
                <a:lnTo>
                  <a:pt x="228" y="81"/>
                </a:lnTo>
                <a:lnTo>
                  <a:pt x="228" y="81"/>
                </a:lnTo>
                <a:lnTo>
                  <a:pt x="217" y="81"/>
                </a:lnTo>
                <a:lnTo>
                  <a:pt x="206" y="82"/>
                </a:lnTo>
                <a:lnTo>
                  <a:pt x="196" y="85"/>
                </a:lnTo>
                <a:lnTo>
                  <a:pt x="187" y="87"/>
                </a:lnTo>
                <a:lnTo>
                  <a:pt x="177" y="91"/>
                </a:lnTo>
                <a:lnTo>
                  <a:pt x="169" y="94"/>
                </a:lnTo>
                <a:lnTo>
                  <a:pt x="162" y="99"/>
                </a:lnTo>
                <a:lnTo>
                  <a:pt x="153" y="104"/>
                </a:lnTo>
                <a:lnTo>
                  <a:pt x="147" y="110"/>
                </a:lnTo>
                <a:lnTo>
                  <a:pt x="141" y="116"/>
                </a:lnTo>
                <a:lnTo>
                  <a:pt x="136" y="122"/>
                </a:lnTo>
                <a:lnTo>
                  <a:pt x="132" y="129"/>
                </a:lnTo>
                <a:lnTo>
                  <a:pt x="128" y="136"/>
                </a:lnTo>
                <a:lnTo>
                  <a:pt x="126" y="144"/>
                </a:lnTo>
                <a:lnTo>
                  <a:pt x="124" y="152"/>
                </a:lnTo>
                <a:lnTo>
                  <a:pt x="123" y="159"/>
                </a:lnTo>
                <a:lnTo>
                  <a:pt x="123" y="159"/>
                </a:lnTo>
                <a:lnTo>
                  <a:pt x="124" y="166"/>
                </a:lnTo>
                <a:lnTo>
                  <a:pt x="126" y="172"/>
                </a:lnTo>
                <a:lnTo>
                  <a:pt x="129" y="186"/>
                </a:lnTo>
                <a:lnTo>
                  <a:pt x="129" y="186"/>
                </a:lnTo>
                <a:lnTo>
                  <a:pt x="115" y="182"/>
                </a:lnTo>
                <a:lnTo>
                  <a:pt x="98" y="181"/>
                </a:lnTo>
                <a:lnTo>
                  <a:pt x="98" y="181"/>
                </a:lnTo>
                <a:lnTo>
                  <a:pt x="82" y="182"/>
                </a:lnTo>
                <a:lnTo>
                  <a:pt x="68" y="186"/>
                </a:lnTo>
                <a:lnTo>
                  <a:pt x="55" y="190"/>
                </a:lnTo>
                <a:lnTo>
                  <a:pt x="44" y="198"/>
                </a:lnTo>
                <a:lnTo>
                  <a:pt x="34" y="206"/>
                </a:lnTo>
                <a:lnTo>
                  <a:pt x="27" y="216"/>
                </a:lnTo>
                <a:lnTo>
                  <a:pt x="25" y="220"/>
                </a:lnTo>
                <a:lnTo>
                  <a:pt x="22" y="226"/>
                </a:lnTo>
                <a:lnTo>
                  <a:pt x="21" y="232"/>
                </a:lnTo>
                <a:lnTo>
                  <a:pt x="21" y="238"/>
                </a:lnTo>
                <a:lnTo>
                  <a:pt x="21" y="238"/>
                </a:lnTo>
                <a:lnTo>
                  <a:pt x="21" y="244"/>
                </a:lnTo>
                <a:lnTo>
                  <a:pt x="22" y="249"/>
                </a:lnTo>
                <a:lnTo>
                  <a:pt x="25" y="255"/>
                </a:lnTo>
                <a:lnTo>
                  <a:pt x="27" y="260"/>
                </a:lnTo>
                <a:lnTo>
                  <a:pt x="34" y="271"/>
                </a:lnTo>
                <a:lnTo>
                  <a:pt x="44" y="279"/>
                </a:lnTo>
                <a:lnTo>
                  <a:pt x="55" y="286"/>
                </a:lnTo>
                <a:lnTo>
                  <a:pt x="68" y="291"/>
                </a:lnTo>
                <a:lnTo>
                  <a:pt x="82" y="295"/>
                </a:lnTo>
                <a:lnTo>
                  <a:pt x="98" y="296"/>
                </a:lnTo>
                <a:lnTo>
                  <a:pt x="98" y="296"/>
                </a:lnTo>
                <a:lnTo>
                  <a:pt x="114" y="295"/>
                </a:lnTo>
                <a:lnTo>
                  <a:pt x="129" y="291"/>
                </a:lnTo>
                <a:lnTo>
                  <a:pt x="142" y="286"/>
                </a:lnTo>
                <a:lnTo>
                  <a:pt x="153" y="279"/>
                </a:lnTo>
                <a:lnTo>
                  <a:pt x="163" y="271"/>
                </a:lnTo>
                <a:lnTo>
                  <a:pt x="170" y="260"/>
                </a:lnTo>
                <a:lnTo>
                  <a:pt x="172" y="255"/>
                </a:lnTo>
                <a:lnTo>
                  <a:pt x="175" y="249"/>
                </a:lnTo>
                <a:lnTo>
                  <a:pt x="176" y="244"/>
                </a:lnTo>
                <a:lnTo>
                  <a:pt x="176" y="238"/>
                </a:lnTo>
                <a:lnTo>
                  <a:pt x="176" y="238"/>
                </a:lnTo>
                <a:lnTo>
                  <a:pt x="176" y="232"/>
                </a:lnTo>
                <a:lnTo>
                  <a:pt x="175" y="226"/>
                </a:lnTo>
                <a:lnTo>
                  <a:pt x="175" y="226"/>
                </a:lnTo>
                <a:lnTo>
                  <a:pt x="187" y="231"/>
                </a:lnTo>
                <a:lnTo>
                  <a:pt x="199" y="235"/>
                </a:lnTo>
                <a:lnTo>
                  <a:pt x="213" y="237"/>
                </a:lnTo>
                <a:lnTo>
                  <a:pt x="228" y="238"/>
                </a:lnTo>
                <a:lnTo>
                  <a:pt x="228" y="238"/>
                </a:lnTo>
                <a:lnTo>
                  <a:pt x="237" y="237"/>
                </a:lnTo>
                <a:lnTo>
                  <a:pt x="247" y="236"/>
                </a:lnTo>
                <a:lnTo>
                  <a:pt x="258" y="235"/>
                </a:lnTo>
                <a:lnTo>
                  <a:pt x="266" y="232"/>
                </a:lnTo>
                <a:lnTo>
                  <a:pt x="276" y="229"/>
                </a:lnTo>
                <a:lnTo>
                  <a:pt x="284" y="225"/>
                </a:lnTo>
                <a:lnTo>
                  <a:pt x="291" y="222"/>
                </a:lnTo>
                <a:lnTo>
                  <a:pt x="298" y="216"/>
                </a:lnTo>
                <a:lnTo>
                  <a:pt x="306" y="211"/>
                </a:lnTo>
                <a:lnTo>
                  <a:pt x="312" y="205"/>
                </a:lnTo>
                <a:lnTo>
                  <a:pt x="316" y="199"/>
                </a:lnTo>
                <a:lnTo>
                  <a:pt x="321" y="193"/>
                </a:lnTo>
                <a:lnTo>
                  <a:pt x="325" y="186"/>
                </a:lnTo>
                <a:lnTo>
                  <a:pt x="327" y="178"/>
                </a:lnTo>
                <a:lnTo>
                  <a:pt x="330" y="171"/>
                </a:lnTo>
                <a:lnTo>
                  <a:pt x="330" y="163"/>
                </a:lnTo>
                <a:lnTo>
                  <a:pt x="330" y="163"/>
                </a:lnTo>
                <a:lnTo>
                  <a:pt x="340" y="170"/>
                </a:lnTo>
                <a:lnTo>
                  <a:pt x="350" y="177"/>
                </a:lnTo>
                <a:lnTo>
                  <a:pt x="362" y="183"/>
                </a:lnTo>
                <a:lnTo>
                  <a:pt x="375" y="188"/>
                </a:lnTo>
                <a:lnTo>
                  <a:pt x="388" y="193"/>
                </a:lnTo>
                <a:lnTo>
                  <a:pt x="402" y="195"/>
                </a:lnTo>
                <a:lnTo>
                  <a:pt x="416" y="198"/>
                </a:lnTo>
                <a:lnTo>
                  <a:pt x="432" y="198"/>
                </a:lnTo>
                <a:lnTo>
                  <a:pt x="432" y="198"/>
                </a:lnTo>
                <a:lnTo>
                  <a:pt x="445" y="198"/>
                </a:lnTo>
                <a:lnTo>
                  <a:pt x="458" y="196"/>
                </a:lnTo>
                <a:lnTo>
                  <a:pt x="471" y="194"/>
                </a:lnTo>
                <a:lnTo>
                  <a:pt x="483" y="190"/>
                </a:lnTo>
                <a:lnTo>
                  <a:pt x="495" y="186"/>
                </a:lnTo>
                <a:lnTo>
                  <a:pt x="506" y="181"/>
                </a:lnTo>
                <a:lnTo>
                  <a:pt x="517" y="176"/>
                </a:lnTo>
                <a:lnTo>
                  <a:pt x="526" y="169"/>
                </a:lnTo>
                <a:lnTo>
                  <a:pt x="535" y="162"/>
                </a:lnTo>
                <a:lnTo>
                  <a:pt x="542" y="154"/>
                </a:lnTo>
                <a:lnTo>
                  <a:pt x="549" y="146"/>
                </a:lnTo>
                <a:lnTo>
                  <a:pt x="554" y="138"/>
                </a:lnTo>
                <a:lnTo>
                  <a:pt x="559" y="128"/>
                </a:lnTo>
                <a:lnTo>
                  <a:pt x="562" y="118"/>
                </a:lnTo>
                <a:lnTo>
                  <a:pt x="565" y="109"/>
                </a:lnTo>
                <a:lnTo>
                  <a:pt x="565" y="99"/>
                </a:lnTo>
                <a:lnTo>
                  <a:pt x="565" y="99"/>
                </a:lnTo>
                <a:lnTo>
                  <a:pt x="565" y="88"/>
                </a:lnTo>
                <a:lnTo>
                  <a:pt x="562" y="79"/>
                </a:lnTo>
                <a:lnTo>
                  <a:pt x="559" y="69"/>
                </a:lnTo>
                <a:lnTo>
                  <a:pt x="554" y="60"/>
                </a:lnTo>
                <a:lnTo>
                  <a:pt x="549" y="51"/>
                </a:lnTo>
                <a:lnTo>
                  <a:pt x="542" y="43"/>
                </a:lnTo>
                <a:lnTo>
                  <a:pt x="535" y="36"/>
                </a:lnTo>
                <a:lnTo>
                  <a:pt x="526" y="28"/>
                </a:lnTo>
                <a:lnTo>
                  <a:pt x="517" y="22"/>
                </a:lnTo>
                <a:lnTo>
                  <a:pt x="506" y="16"/>
                </a:lnTo>
                <a:lnTo>
                  <a:pt x="495" y="12"/>
                </a:lnTo>
                <a:lnTo>
                  <a:pt x="483" y="7"/>
                </a:lnTo>
                <a:lnTo>
                  <a:pt x="471" y="4"/>
                </a:lnTo>
                <a:lnTo>
                  <a:pt x="458" y="1"/>
                </a:lnTo>
                <a:lnTo>
                  <a:pt x="445" y="0"/>
                </a:lnTo>
                <a:lnTo>
                  <a:pt x="432" y="0"/>
                </a:lnTo>
                <a:lnTo>
                  <a:pt x="432" y="0"/>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9" name="Freeform 364"/>
          <p:cNvSpPr>
            <a:spLocks noEditPoints="1"/>
          </p:cNvSpPr>
          <p:nvPr/>
        </p:nvSpPr>
        <p:spPr bwMode="auto">
          <a:xfrm>
            <a:off x="5823471" y="4253555"/>
            <a:ext cx="155014" cy="151666"/>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30" name="Freeform 364"/>
          <p:cNvSpPr>
            <a:spLocks noEditPoints="1"/>
          </p:cNvSpPr>
          <p:nvPr/>
        </p:nvSpPr>
        <p:spPr bwMode="auto">
          <a:xfrm>
            <a:off x="7192208" y="4274223"/>
            <a:ext cx="86474" cy="149976"/>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31" name="Freeform 364"/>
          <p:cNvSpPr>
            <a:spLocks noEditPoints="1"/>
          </p:cNvSpPr>
          <p:nvPr/>
        </p:nvSpPr>
        <p:spPr bwMode="auto">
          <a:xfrm>
            <a:off x="7603644" y="4299861"/>
            <a:ext cx="86474" cy="149976"/>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32" name="Freeform 364"/>
          <p:cNvSpPr>
            <a:spLocks noEditPoints="1"/>
          </p:cNvSpPr>
          <p:nvPr/>
        </p:nvSpPr>
        <p:spPr bwMode="auto">
          <a:xfrm>
            <a:off x="8075106" y="4282769"/>
            <a:ext cx="86474" cy="149976"/>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36" name="Freeform 370"/>
          <p:cNvSpPr>
            <a:spLocks noEditPoints="1"/>
          </p:cNvSpPr>
          <p:nvPr/>
        </p:nvSpPr>
        <p:spPr bwMode="auto">
          <a:xfrm>
            <a:off x="6967349" y="4099727"/>
            <a:ext cx="164894" cy="221060"/>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37" name="Freeform 370"/>
          <p:cNvSpPr>
            <a:spLocks noEditPoints="1"/>
          </p:cNvSpPr>
          <p:nvPr/>
        </p:nvSpPr>
        <p:spPr bwMode="auto">
          <a:xfrm>
            <a:off x="5608060" y="4143025"/>
            <a:ext cx="164894" cy="221060"/>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pic>
        <p:nvPicPr>
          <p:cNvPr id="38" name="図 37"/>
          <p:cNvPicPr>
            <a:picLocks noChangeAspect="1"/>
          </p:cNvPicPr>
          <p:nvPr/>
        </p:nvPicPr>
        <p:blipFill>
          <a:blip r:embed="rId2"/>
          <a:stretch>
            <a:fillRect/>
          </a:stretch>
        </p:blipFill>
        <p:spPr>
          <a:xfrm>
            <a:off x="1024986" y="3820145"/>
            <a:ext cx="443840" cy="322792"/>
          </a:xfrm>
          <a:prstGeom prst="rect">
            <a:avLst/>
          </a:prstGeom>
        </p:spPr>
      </p:pic>
      <p:pic>
        <p:nvPicPr>
          <p:cNvPr id="39" name="図 38"/>
          <p:cNvPicPr>
            <a:picLocks noChangeAspect="1"/>
          </p:cNvPicPr>
          <p:nvPr/>
        </p:nvPicPr>
        <p:blipFill>
          <a:blip r:embed="rId3"/>
          <a:stretch>
            <a:fillRect/>
          </a:stretch>
        </p:blipFill>
        <p:spPr>
          <a:xfrm>
            <a:off x="899592" y="3530325"/>
            <a:ext cx="675818" cy="213820"/>
          </a:xfrm>
          <a:prstGeom prst="rect">
            <a:avLst/>
          </a:prstGeom>
        </p:spPr>
      </p:pic>
      <p:sp>
        <p:nvSpPr>
          <p:cNvPr id="40" name="テキスト ボックス 39"/>
          <p:cNvSpPr txBox="1"/>
          <p:nvPr/>
        </p:nvSpPr>
        <p:spPr>
          <a:xfrm>
            <a:off x="5427552" y="4449837"/>
            <a:ext cx="1023748" cy="276999"/>
          </a:xfrm>
          <a:prstGeom prst="rect">
            <a:avLst/>
          </a:prstGeom>
          <a:noFill/>
        </p:spPr>
        <p:txBody>
          <a:bodyPr wrap="square" rtlCol="0">
            <a:spAutoFit/>
          </a:bodyPr>
          <a:lstStyle/>
          <a:p>
            <a:r>
              <a:rPr lang="ja-JP" altLang="en-US" sz="1200">
                <a:solidFill>
                  <a:srgbClr val="D580B2"/>
                </a:solidFill>
              </a:rPr>
              <a:t>会社単位</a:t>
            </a:r>
            <a:endParaRPr kumimoji="1" lang="ja-JP" altLang="en-US" sz="1200">
              <a:solidFill>
                <a:srgbClr val="D580B2"/>
              </a:solidFill>
            </a:endParaRPr>
          </a:p>
        </p:txBody>
      </p:sp>
      <p:sp>
        <p:nvSpPr>
          <p:cNvPr id="41" name="テキスト ボックス 40"/>
          <p:cNvSpPr txBox="1"/>
          <p:nvPr/>
        </p:nvSpPr>
        <p:spPr>
          <a:xfrm>
            <a:off x="7056276" y="4477135"/>
            <a:ext cx="1258670" cy="276999"/>
          </a:xfrm>
          <a:prstGeom prst="rect">
            <a:avLst/>
          </a:prstGeom>
          <a:noFill/>
        </p:spPr>
        <p:txBody>
          <a:bodyPr wrap="square" rtlCol="0">
            <a:spAutoFit/>
          </a:bodyPr>
          <a:lstStyle/>
          <a:p>
            <a:r>
              <a:rPr lang="ja-JP" altLang="en-US" sz="1200">
                <a:solidFill>
                  <a:srgbClr val="D580B2"/>
                </a:solidFill>
              </a:rPr>
              <a:t>グループ会社</a:t>
            </a:r>
            <a:endParaRPr kumimoji="1" lang="ja-JP" altLang="en-US" sz="1200">
              <a:solidFill>
                <a:srgbClr val="D580B2"/>
              </a:solidFill>
            </a:endParaRPr>
          </a:p>
        </p:txBody>
      </p:sp>
      <p:sp>
        <p:nvSpPr>
          <p:cNvPr id="42" name="Freeform 344"/>
          <p:cNvSpPr>
            <a:spLocks noEditPoints="1"/>
          </p:cNvSpPr>
          <p:nvPr/>
        </p:nvSpPr>
        <p:spPr bwMode="auto">
          <a:xfrm>
            <a:off x="2279318" y="3616082"/>
            <a:ext cx="612886" cy="522050"/>
          </a:xfrm>
          <a:custGeom>
            <a:avLst/>
            <a:gdLst>
              <a:gd name="T0" fmla="*/ 758 w 982"/>
              <a:gd name="T1" fmla="*/ 259 h 881"/>
              <a:gd name="T2" fmla="*/ 757 w 982"/>
              <a:gd name="T3" fmla="*/ 180 h 881"/>
              <a:gd name="T4" fmla="*/ 709 w 982"/>
              <a:gd name="T5" fmla="*/ 81 h 881"/>
              <a:gd name="T6" fmla="*/ 623 w 982"/>
              <a:gd name="T7" fmla="*/ 18 h 881"/>
              <a:gd name="T8" fmla="*/ 535 w 982"/>
              <a:gd name="T9" fmla="*/ 0 h 881"/>
              <a:gd name="T10" fmla="*/ 440 w 982"/>
              <a:gd name="T11" fmla="*/ 20 h 881"/>
              <a:gd name="T12" fmla="*/ 365 w 982"/>
              <a:gd name="T13" fmla="*/ 77 h 881"/>
              <a:gd name="T14" fmla="*/ 319 w 982"/>
              <a:gd name="T15" fmla="*/ 159 h 881"/>
              <a:gd name="T16" fmla="*/ 271 w 982"/>
              <a:gd name="T17" fmla="*/ 163 h 881"/>
              <a:gd name="T18" fmla="*/ 219 w 982"/>
              <a:gd name="T19" fmla="*/ 167 h 881"/>
              <a:gd name="T20" fmla="*/ 170 w 982"/>
              <a:gd name="T21" fmla="*/ 197 h 881"/>
              <a:gd name="T22" fmla="*/ 140 w 982"/>
              <a:gd name="T23" fmla="*/ 246 h 881"/>
              <a:gd name="T24" fmla="*/ 135 w 982"/>
              <a:gd name="T25" fmla="*/ 291 h 881"/>
              <a:gd name="T26" fmla="*/ 127 w 982"/>
              <a:gd name="T27" fmla="*/ 321 h 881"/>
              <a:gd name="T28" fmla="*/ 62 w 982"/>
              <a:gd name="T29" fmla="*/ 349 h 881"/>
              <a:gd name="T30" fmla="*/ 17 w 982"/>
              <a:gd name="T31" fmla="*/ 401 h 881"/>
              <a:gd name="T32" fmla="*/ 0 w 982"/>
              <a:gd name="T33" fmla="*/ 470 h 881"/>
              <a:gd name="T34" fmla="*/ 12 w 982"/>
              <a:gd name="T35" fmla="*/ 529 h 881"/>
              <a:gd name="T36" fmla="*/ 54 w 982"/>
              <a:gd name="T37" fmla="*/ 588 h 881"/>
              <a:gd name="T38" fmla="*/ 120 w 982"/>
              <a:gd name="T39" fmla="*/ 619 h 881"/>
              <a:gd name="T40" fmla="*/ 817 w 982"/>
              <a:gd name="T41" fmla="*/ 621 h 881"/>
              <a:gd name="T42" fmla="*/ 901 w 982"/>
              <a:gd name="T43" fmla="*/ 590 h 881"/>
              <a:gd name="T44" fmla="*/ 960 w 982"/>
              <a:gd name="T45" fmla="*/ 525 h 881"/>
              <a:gd name="T46" fmla="*/ 982 w 982"/>
              <a:gd name="T47" fmla="*/ 438 h 881"/>
              <a:gd name="T48" fmla="*/ 967 w 982"/>
              <a:gd name="T49" fmla="*/ 367 h 881"/>
              <a:gd name="T50" fmla="*/ 915 w 982"/>
              <a:gd name="T51" fmla="*/ 296 h 881"/>
              <a:gd name="T52" fmla="*/ 835 w 982"/>
              <a:gd name="T53" fmla="*/ 258 h 881"/>
              <a:gd name="T54" fmla="*/ 437 w 982"/>
              <a:gd name="T55" fmla="*/ 872 h 881"/>
              <a:gd name="T56" fmla="*/ 343 w 982"/>
              <a:gd name="T57" fmla="*/ 831 h 881"/>
              <a:gd name="T58" fmla="*/ 263 w 982"/>
              <a:gd name="T59" fmla="*/ 740 h 881"/>
              <a:gd name="T60" fmla="*/ 233 w 982"/>
              <a:gd name="T61" fmla="*/ 620 h 881"/>
              <a:gd name="T62" fmla="*/ 253 w 982"/>
              <a:gd name="T63" fmla="*/ 523 h 881"/>
              <a:gd name="T64" fmla="*/ 318 w 982"/>
              <a:gd name="T65" fmla="*/ 431 h 881"/>
              <a:gd name="T66" fmla="*/ 372 w 982"/>
              <a:gd name="T67" fmla="*/ 486 h 881"/>
              <a:gd name="T68" fmla="*/ 336 w 982"/>
              <a:gd name="T69" fmla="*/ 529 h 881"/>
              <a:gd name="T70" fmla="*/ 314 w 982"/>
              <a:gd name="T71" fmla="*/ 584 h 881"/>
              <a:gd name="T72" fmla="*/ 318 w 982"/>
              <a:gd name="T73" fmla="*/ 672 h 881"/>
              <a:gd name="T74" fmla="*/ 361 w 982"/>
              <a:gd name="T75" fmla="*/ 746 h 881"/>
              <a:gd name="T76" fmla="*/ 434 w 982"/>
              <a:gd name="T77" fmla="*/ 793 h 881"/>
              <a:gd name="T78" fmla="*/ 471 w 982"/>
              <a:gd name="T79" fmla="*/ 865 h 881"/>
              <a:gd name="T80" fmla="*/ 627 w 982"/>
              <a:gd name="T81" fmla="*/ 737 h 881"/>
              <a:gd name="T82" fmla="*/ 662 w 982"/>
              <a:gd name="T83" fmla="*/ 673 h 881"/>
              <a:gd name="T84" fmla="*/ 668 w 982"/>
              <a:gd name="T85" fmla="*/ 605 h 881"/>
              <a:gd name="T86" fmla="*/ 641 w 982"/>
              <a:gd name="T87" fmla="*/ 523 h 881"/>
              <a:gd name="T88" fmla="*/ 578 w 982"/>
              <a:gd name="T89" fmla="*/ 464 h 881"/>
              <a:gd name="T90" fmla="*/ 543 w 982"/>
              <a:gd name="T91" fmla="*/ 371 h 881"/>
              <a:gd name="T92" fmla="*/ 656 w 982"/>
              <a:gd name="T93" fmla="*/ 426 h 881"/>
              <a:gd name="T94" fmla="*/ 727 w 982"/>
              <a:gd name="T95" fmla="*/ 525 h 881"/>
              <a:gd name="T96" fmla="*/ 745 w 982"/>
              <a:gd name="T97" fmla="*/ 649 h 881"/>
              <a:gd name="T98" fmla="*/ 716 w 982"/>
              <a:gd name="T99" fmla="*/ 740 h 881"/>
              <a:gd name="T100" fmla="*/ 644 w 982"/>
              <a:gd name="T101" fmla="*/ 825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2" h="881">
                <a:moveTo>
                  <a:pt x="798" y="254"/>
                </a:moveTo>
                <a:lnTo>
                  <a:pt x="798" y="254"/>
                </a:lnTo>
                <a:lnTo>
                  <a:pt x="778" y="255"/>
                </a:lnTo>
                <a:lnTo>
                  <a:pt x="758" y="259"/>
                </a:lnTo>
                <a:lnTo>
                  <a:pt x="758" y="259"/>
                </a:lnTo>
                <a:lnTo>
                  <a:pt x="760" y="242"/>
                </a:lnTo>
                <a:lnTo>
                  <a:pt x="760" y="225"/>
                </a:lnTo>
                <a:lnTo>
                  <a:pt x="760" y="225"/>
                </a:lnTo>
                <a:lnTo>
                  <a:pt x="759" y="203"/>
                </a:lnTo>
                <a:lnTo>
                  <a:pt x="757" y="180"/>
                </a:lnTo>
                <a:lnTo>
                  <a:pt x="751" y="158"/>
                </a:lnTo>
                <a:lnTo>
                  <a:pt x="744" y="138"/>
                </a:lnTo>
                <a:lnTo>
                  <a:pt x="734" y="117"/>
                </a:lnTo>
                <a:lnTo>
                  <a:pt x="722" y="99"/>
                </a:lnTo>
                <a:lnTo>
                  <a:pt x="709" y="81"/>
                </a:lnTo>
                <a:lnTo>
                  <a:pt x="695" y="66"/>
                </a:lnTo>
                <a:lnTo>
                  <a:pt x="679" y="51"/>
                </a:lnTo>
                <a:lnTo>
                  <a:pt x="661" y="38"/>
                </a:lnTo>
                <a:lnTo>
                  <a:pt x="643" y="26"/>
                </a:lnTo>
                <a:lnTo>
                  <a:pt x="623" y="18"/>
                </a:lnTo>
                <a:lnTo>
                  <a:pt x="602" y="9"/>
                </a:lnTo>
                <a:lnTo>
                  <a:pt x="581" y="5"/>
                </a:lnTo>
                <a:lnTo>
                  <a:pt x="558" y="1"/>
                </a:lnTo>
                <a:lnTo>
                  <a:pt x="535" y="0"/>
                </a:lnTo>
                <a:lnTo>
                  <a:pt x="535" y="0"/>
                </a:lnTo>
                <a:lnTo>
                  <a:pt x="515" y="0"/>
                </a:lnTo>
                <a:lnTo>
                  <a:pt x="495" y="3"/>
                </a:lnTo>
                <a:lnTo>
                  <a:pt x="476" y="7"/>
                </a:lnTo>
                <a:lnTo>
                  <a:pt x="458" y="13"/>
                </a:lnTo>
                <a:lnTo>
                  <a:pt x="440" y="20"/>
                </a:lnTo>
                <a:lnTo>
                  <a:pt x="423" y="29"/>
                </a:lnTo>
                <a:lnTo>
                  <a:pt x="408" y="39"/>
                </a:lnTo>
                <a:lnTo>
                  <a:pt x="392" y="50"/>
                </a:lnTo>
                <a:lnTo>
                  <a:pt x="378" y="63"/>
                </a:lnTo>
                <a:lnTo>
                  <a:pt x="365" y="77"/>
                </a:lnTo>
                <a:lnTo>
                  <a:pt x="354" y="91"/>
                </a:lnTo>
                <a:lnTo>
                  <a:pt x="343" y="107"/>
                </a:lnTo>
                <a:lnTo>
                  <a:pt x="333" y="123"/>
                </a:lnTo>
                <a:lnTo>
                  <a:pt x="325" y="140"/>
                </a:lnTo>
                <a:lnTo>
                  <a:pt x="319" y="159"/>
                </a:lnTo>
                <a:lnTo>
                  <a:pt x="314" y="177"/>
                </a:lnTo>
                <a:lnTo>
                  <a:pt x="314" y="177"/>
                </a:lnTo>
                <a:lnTo>
                  <a:pt x="301" y="171"/>
                </a:lnTo>
                <a:lnTo>
                  <a:pt x="285" y="165"/>
                </a:lnTo>
                <a:lnTo>
                  <a:pt x="271" y="163"/>
                </a:lnTo>
                <a:lnTo>
                  <a:pt x="254" y="162"/>
                </a:lnTo>
                <a:lnTo>
                  <a:pt x="254" y="162"/>
                </a:lnTo>
                <a:lnTo>
                  <a:pt x="242" y="162"/>
                </a:lnTo>
                <a:lnTo>
                  <a:pt x="230" y="164"/>
                </a:lnTo>
                <a:lnTo>
                  <a:pt x="219" y="167"/>
                </a:lnTo>
                <a:lnTo>
                  <a:pt x="209" y="171"/>
                </a:lnTo>
                <a:lnTo>
                  <a:pt x="198" y="176"/>
                </a:lnTo>
                <a:lnTo>
                  <a:pt x="188" y="182"/>
                </a:lnTo>
                <a:lnTo>
                  <a:pt x="179" y="189"/>
                </a:lnTo>
                <a:lnTo>
                  <a:pt x="170" y="197"/>
                </a:lnTo>
                <a:lnTo>
                  <a:pt x="163" y="205"/>
                </a:lnTo>
                <a:lnTo>
                  <a:pt x="156" y="215"/>
                </a:lnTo>
                <a:lnTo>
                  <a:pt x="150" y="224"/>
                </a:lnTo>
                <a:lnTo>
                  <a:pt x="145" y="235"/>
                </a:lnTo>
                <a:lnTo>
                  <a:pt x="140" y="246"/>
                </a:lnTo>
                <a:lnTo>
                  <a:pt x="138" y="257"/>
                </a:lnTo>
                <a:lnTo>
                  <a:pt x="135" y="269"/>
                </a:lnTo>
                <a:lnTo>
                  <a:pt x="135" y="281"/>
                </a:lnTo>
                <a:lnTo>
                  <a:pt x="135" y="281"/>
                </a:lnTo>
                <a:lnTo>
                  <a:pt x="135" y="291"/>
                </a:lnTo>
                <a:lnTo>
                  <a:pt x="137" y="301"/>
                </a:lnTo>
                <a:lnTo>
                  <a:pt x="139" y="311"/>
                </a:lnTo>
                <a:lnTo>
                  <a:pt x="143" y="320"/>
                </a:lnTo>
                <a:lnTo>
                  <a:pt x="143" y="320"/>
                </a:lnTo>
                <a:lnTo>
                  <a:pt x="127" y="321"/>
                </a:lnTo>
                <a:lnTo>
                  <a:pt x="113" y="325"/>
                </a:lnTo>
                <a:lnTo>
                  <a:pt x="99" y="329"/>
                </a:lnTo>
                <a:lnTo>
                  <a:pt x="86" y="335"/>
                </a:lnTo>
                <a:lnTo>
                  <a:pt x="74" y="341"/>
                </a:lnTo>
                <a:lnTo>
                  <a:pt x="62" y="349"/>
                </a:lnTo>
                <a:lnTo>
                  <a:pt x="51" y="357"/>
                </a:lnTo>
                <a:lnTo>
                  <a:pt x="41" y="367"/>
                </a:lnTo>
                <a:lnTo>
                  <a:pt x="32" y="378"/>
                </a:lnTo>
                <a:lnTo>
                  <a:pt x="24" y="389"/>
                </a:lnTo>
                <a:lnTo>
                  <a:pt x="17" y="401"/>
                </a:lnTo>
                <a:lnTo>
                  <a:pt x="11" y="414"/>
                </a:lnTo>
                <a:lnTo>
                  <a:pt x="6" y="427"/>
                </a:lnTo>
                <a:lnTo>
                  <a:pt x="2" y="441"/>
                </a:lnTo>
                <a:lnTo>
                  <a:pt x="0" y="456"/>
                </a:lnTo>
                <a:lnTo>
                  <a:pt x="0" y="470"/>
                </a:lnTo>
                <a:lnTo>
                  <a:pt x="0" y="470"/>
                </a:lnTo>
                <a:lnTo>
                  <a:pt x="0" y="486"/>
                </a:lnTo>
                <a:lnTo>
                  <a:pt x="2" y="501"/>
                </a:lnTo>
                <a:lnTo>
                  <a:pt x="6" y="516"/>
                </a:lnTo>
                <a:lnTo>
                  <a:pt x="12" y="529"/>
                </a:lnTo>
                <a:lnTo>
                  <a:pt x="18" y="542"/>
                </a:lnTo>
                <a:lnTo>
                  <a:pt x="25" y="555"/>
                </a:lnTo>
                <a:lnTo>
                  <a:pt x="33" y="567"/>
                </a:lnTo>
                <a:lnTo>
                  <a:pt x="44" y="578"/>
                </a:lnTo>
                <a:lnTo>
                  <a:pt x="54" y="588"/>
                </a:lnTo>
                <a:lnTo>
                  <a:pt x="66" y="596"/>
                </a:lnTo>
                <a:lnTo>
                  <a:pt x="79" y="603"/>
                </a:lnTo>
                <a:lnTo>
                  <a:pt x="92" y="609"/>
                </a:lnTo>
                <a:lnTo>
                  <a:pt x="105" y="615"/>
                </a:lnTo>
                <a:lnTo>
                  <a:pt x="120" y="619"/>
                </a:lnTo>
                <a:lnTo>
                  <a:pt x="135" y="621"/>
                </a:lnTo>
                <a:lnTo>
                  <a:pt x="151" y="621"/>
                </a:lnTo>
                <a:lnTo>
                  <a:pt x="798" y="621"/>
                </a:lnTo>
                <a:lnTo>
                  <a:pt x="798" y="621"/>
                </a:lnTo>
                <a:lnTo>
                  <a:pt x="817" y="621"/>
                </a:lnTo>
                <a:lnTo>
                  <a:pt x="835" y="618"/>
                </a:lnTo>
                <a:lnTo>
                  <a:pt x="853" y="613"/>
                </a:lnTo>
                <a:lnTo>
                  <a:pt x="870" y="607"/>
                </a:lnTo>
                <a:lnTo>
                  <a:pt x="885" y="600"/>
                </a:lnTo>
                <a:lnTo>
                  <a:pt x="901" y="590"/>
                </a:lnTo>
                <a:lnTo>
                  <a:pt x="915" y="579"/>
                </a:lnTo>
                <a:lnTo>
                  <a:pt x="928" y="569"/>
                </a:lnTo>
                <a:lnTo>
                  <a:pt x="940" y="555"/>
                </a:lnTo>
                <a:lnTo>
                  <a:pt x="950" y="541"/>
                </a:lnTo>
                <a:lnTo>
                  <a:pt x="960" y="525"/>
                </a:lnTo>
                <a:lnTo>
                  <a:pt x="967" y="510"/>
                </a:lnTo>
                <a:lnTo>
                  <a:pt x="974" y="493"/>
                </a:lnTo>
                <a:lnTo>
                  <a:pt x="978" y="475"/>
                </a:lnTo>
                <a:lnTo>
                  <a:pt x="981" y="457"/>
                </a:lnTo>
                <a:lnTo>
                  <a:pt x="982" y="438"/>
                </a:lnTo>
                <a:lnTo>
                  <a:pt x="982" y="438"/>
                </a:lnTo>
                <a:lnTo>
                  <a:pt x="981" y="420"/>
                </a:lnTo>
                <a:lnTo>
                  <a:pt x="978" y="401"/>
                </a:lnTo>
                <a:lnTo>
                  <a:pt x="974" y="384"/>
                </a:lnTo>
                <a:lnTo>
                  <a:pt x="967" y="367"/>
                </a:lnTo>
                <a:lnTo>
                  <a:pt x="960" y="350"/>
                </a:lnTo>
                <a:lnTo>
                  <a:pt x="950" y="336"/>
                </a:lnTo>
                <a:lnTo>
                  <a:pt x="940" y="321"/>
                </a:lnTo>
                <a:lnTo>
                  <a:pt x="928" y="308"/>
                </a:lnTo>
                <a:lnTo>
                  <a:pt x="915" y="296"/>
                </a:lnTo>
                <a:lnTo>
                  <a:pt x="901" y="285"/>
                </a:lnTo>
                <a:lnTo>
                  <a:pt x="885" y="277"/>
                </a:lnTo>
                <a:lnTo>
                  <a:pt x="870" y="269"/>
                </a:lnTo>
                <a:lnTo>
                  <a:pt x="853" y="263"/>
                </a:lnTo>
                <a:lnTo>
                  <a:pt x="835" y="258"/>
                </a:lnTo>
                <a:lnTo>
                  <a:pt x="817" y="255"/>
                </a:lnTo>
                <a:lnTo>
                  <a:pt x="798" y="254"/>
                </a:lnTo>
                <a:lnTo>
                  <a:pt x="798" y="254"/>
                </a:lnTo>
                <a:close/>
                <a:moveTo>
                  <a:pt x="452" y="797"/>
                </a:moveTo>
                <a:lnTo>
                  <a:pt x="437" y="872"/>
                </a:lnTo>
                <a:lnTo>
                  <a:pt x="437" y="872"/>
                </a:lnTo>
                <a:lnTo>
                  <a:pt x="411" y="865"/>
                </a:lnTo>
                <a:lnTo>
                  <a:pt x="387" y="857"/>
                </a:lnTo>
                <a:lnTo>
                  <a:pt x="365" y="845"/>
                </a:lnTo>
                <a:lnTo>
                  <a:pt x="343" y="831"/>
                </a:lnTo>
                <a:lnTo>
                  <a:pt x="323" y="817"/>
                </a:lnTo>
                <a:lnTo>
                  <a:pt x="305" y="800"/>
                </a:lnTo>
                <a:lnTo>
                  <a:pt x="289" y="781"/>
                </a:lnTo>
                <a:lnTo>
                  <a:pt x="275" y="761"/>
                </a:lnTo>
                <a:lnTo>
                  <a:pt x="263" y="740"/>
                </a:lnTo>
                <a:lnTo>
                  <a:pt x="252" y="717"/>
                </a:lnTo>
                <a:lnTo>
                  <a:pt x="243" y="695"/>
                </a:lnTo>
                <a:lnTo>
                  <a:pt x="237" y="669"/>
                </a:lnTo>
                <a:lnTo>
                  <a:pt x="234" y="645"/>
                </a:lnTo>
                <a:lnTo>
                  <a:pt x="233" y="620"/>
                </a:lnTo>
                <a:lnTo>
                  <a:pt x="235" y="594"/>
                </a:lnTo>
                <a:lnTo>
                  <a:pt x="239" y="569"/>
                </a:lnTo>
                <a:lnTo>
                  <a:pt x="239" y="569"/>
                </a:lnTo>
                <a:lnTo>
                  <a:pt x="245" y="545"/>
                </a:lnTo>
                <a:lnTo>
                  <a:pt x="253" y="523"/>
                </a:lnTo>
                <a:lnTo>
                  <a:pt x="263" y="503"/>
                </a:lnTo>
                <a:lnTo>
                  <a:pt x="275" y="482"/>
                </a:lnTo>
                <a:lnTo>
                  <a:pt x="288" y="464"/>
                </a:lnTo>
                <a:lnTo>
                  <a:pt x="302" y="447"/>
                </a:lnTo>
                <a:lnTo>
                  <a:pt x="318" y="431"/>
                </a:lnTo>
                <a:lnTo>
                  <a:pt x="336" y="417"/>
                </a:lnTo>
                <a:lnTo>
                  <a:pt x="307" y="362"/>
                </a:lnTo>
                <a:lnTo>
                  <a:pt x="507" y="378"/>
                </a:lnTo>
                <a:lnTo>
                  <a:pt x="398" y="537"/>
                </a:lnTo>
                <a:lnTo>
                  <a:pt x="372" y="486"/>
                </a:lnTo>
                <a:lnTo>
                  <a:pt x="372" y="486"/>
                </a:lnTo>
                <a:lnTo>
                  <a:pt x="361" y="495"/>
                </a:lnTo>
                <a:lnTo>
                  <a:pt x="351" y="506"/>
                </a:lnTo>
                <a:lnTo>
                  <a:pt x="343" y="518"/>
                </a:lnTo>
                <a:lnTo>
                  <a:pt x="336" y="529"/>
                </a:lnTo>
                <a:lnTo>
                  <a:pt x="329" y="542"/>
                </a:lnTo>
                <a:lnTo>
                  <a:pt x="323" y="555"/>
                </a:lnTo>
                <a:lnTo>
                  <a:pt x="318" y="570"/>
                </a:lnTo>
                <a:lnTo>
                  <a:pt x="314" y="584"/>
                </a:lnTo>
                <a:lnTo>
                  <a:pt x="314" y="584"/>
                </a:lnTo>
                <a:lnTo>
                  <a:pt x="311" y="602"/>
                </a:lnTo>
                <a:lnTo>
                  <a:pt x="309" y="620"/>
                </a:lnTo>
                <a:lnTo>
                  <a:pt x="311" y="638"/>
                </a:lnTo>
                <a:lnTo>
                  <a:pt x="313" y="655"/>
                </a:lnTo>
                <a:lnTo>
                  <a:pt x="318" y="672"/>
                </a:lnTo>
                <a:lnTo>
                  <a:pt x="323" y="689"/>
                </a:lnTo>
                <a:lnTo>
                  <a:pt x="330" y="704"/>
                </a:lnTo>
                <a:lnTo>
                  <a:pt x="339" y="720"/>
                </a:lnTo>
                <a:lnTo>
                  <a:pt x="349" y="733"/>
                </a:lnTo>
                <a:lnTo>
                  <a:pt x="361" y="746"/>
                </a:lnTo>
                <a:lnTo>
                  <a:pt x="373" y="758"/>
                </a:lnTo>
                <a:lnTo>
                  <a:pt x="387" y="769"/>
                </a:lnTo>
                <a:lnTo>
                  <a:pt x="402" y="779"/>
                </a:lnTo>
                <a:lnTo>
                  <a:pt x="417" y="786"/>
                </a:lnTo>
                <a:lnTo>
                  <a:pt x="434" y="793"/>
                </a:lnTo>
                <a:lnTo>
                  <a:pt x="452" y="797"/>
                </a:lnTo>
                <a:lnTo>
                  <a:pt x="452" y="797"/>
                </a:lnTo>
                <a:close/>
                <a:moveTo>
                  <a:pt x="644" y="825"/>
                </a:moveTo>
                <a:lnTo>
                  <a:pt x="673" y="881"/>
                </a:lnTo>
                <a:lnTo>
                  <a:pt x="471" y="865"/>
                </a:lnTo>
                <a:lnTo>
                  <a:pt x="581" y="705"/>
                </a:lnTo>
                <a:lnTo>
                  <a:pt x="608" y="757"/>
                </a:lnTo>
                <a:lnTo>
                  <a:pt x="608" y="757"/>
                </a:lnTo>
                <a:lnTo>
                  <a:pt x="618" y="747"/>
                </a:lnTo>
                <a:lnTo>
                  <a:pt x="627" y="737"/>
                </a:lnTo>
                <a:lnTo>
                  <a:pt x="636" y="725"/>
                </a:lnTo>
                <a:lnTo>
                  <a:pt x="644" y="713"/>
                </a:lnTo>
                <a:lnTo>
                  <a:pt x="651" y="701"/>
                </a:lnTo>
                <a:lnTo>
                  <a:pt x="657" y="687"/>
                </a:lnTo>
                <a:lnTo>
                  <a:pt x="662" y="673"/>
                </a:lnTo>
                <a:lnTo>
                  <a:pt x="666" y="659"/>
                </a:lnTo>
                <a:lnTo>
                  <a:pt x="666" y="659"/>
                </a:lnTo>
                <a:lnTo>
                  <a:pt x="668" y="641"/>
                </a:lnTo>
                <a:lnTo>
                  <a:pt x="669" y="623"/>
                </a:lnTo>
                <a:lnTo>
                  <a:pt x="668" y="605"/>
                </a:lnTo>
                <a:lnTo>
                  <a:pt x="666" y="588"/>
                </a:lnTo>
                <a:lnTo>
                  <a:pt x="662" y="571"/>
                </a:lnTo>
                <a:lnTo>
                  <a:pt x="656" y="554"/>
                </a:lnTo>
                <a:lnTo>
                  <a:pt x="649" y="539"/>
                </a:lnTo>
                <a:lnTo>
                  <a:pt x="641" y="523"/>
                </a:lnTo>
                <a:lnTo>
                  <a:pt x="630" y="510"/>
                </a:lnTo>
                <a:lnTo>
                  <a:pt x="619" y="497"/>
                </a:lnTo>
                <a:lnTo>
                  <a:pt x="606" y="485"/>
                </a:lnTo>
                <a:lnTo>
                  <a:pt x="593" y="474"/>
                </a:lnTo>
                <a:lnTo>
                  <a:pt x="578" y="464"/>
                </a:lnTo>
                <a:lnTo>
                  <a:pt x="561" y="457"/>
                </a:lnTo>
                <a:lnTo>
                  <a:pt x="545" y="450"/>
                </a:lnTo>
                <a:lnTo>
                  <a:pt x="527" y="446"/>
                </a:lnTo>
                <a:lnTo>
                  <a:pt x="543" y="371"/>
                </a:lnTo>
                <a:lnTo>
                  <a:pt x="543" y="371"/>
                </a:lnTo>
                <a:lnTo>
                  <a:pt x="569" y="378"/>
                </a:lnTo>
                <a:lnTo>
                  <a:pt x="593" y="386"/>
                </a:lnTo>
                <a:lnTo>
                  <a:pt x="615" y="398"/>
                </a:lnTo>
                <a:lnTo>
                  <a:pt x="637" y="411"/>
                </a:lnTo>
                <a:lnTo>
                  <a:pt x="656" y="426"/>
                </a:lnTo>
                <a:lnTo>
                  <a:pt x="674" y="443"/>
                </a:lnTo>
                <a:lnTo>
                  <a:pt x="690" y="462"/>
                </a:lnTo>
                <a:lnTo>
                  <a:pt x="704" y="482"/>
                </a:lnTo>
                <a:lnTo>
                  <a:pt x="717" y="503"/>
                </a:lnTo>
                <a:lnTo>
                  <a:pt x="727" y="525"/>
                </a:lnTo>
                <a:lnTo>
                  <a:pt x="735" y="548"/>
                </a:lnTo>
                <a:lnTo>
                  <a:pt x="741" y="573"/>
                </a:lnTo>
                <a:lnTo>
                  <a:pt x="745" y="597"/>
                </a:lnTo>
                <a:lnTo>
                  <a:pt x="746" y="623"/>
                </a:lnTo>
                <a:lnTo>
                  <a:pt x="745" y="649"/>
                </a:lnTo>
                <a:lnTo>
                  <a:pt x="740" y="674"/>
                </a:lnTo>
                <a:lnTo>
                  <a:pt x="740" y="674"/>
                </a:lnTo>
                <a:lnTo>
                  <a:pt x="734" y="698"/>
                </a:lnTo>
                <a:lnTo>
                  <a:pt x="727" y="720"/>
                </a:lnTo>
                <a:lnTo>
                  <a:pt x="716" y="740"/>
                </a:lnTo>
                <a:lnTo>
                  <a:pt x="705" y="761"/>
                </a:lnTo>
                <a:lnTo>
                  <a:pt x="692" y="779"/>
                </a:lnTo>
                <a:lnTo>
                  <a:pt x="678" y="795"/>
                </a:lnTo>
                <a:lnTo>
                  <a:pt x="661" y="811"/>
                </a:lnTo>
                <a:lnTo>
                  <a:pt x="644" y="825"/>
                </a:lnTo>
                <a:lnTo>
                  <a:pt x="644" y="825"/>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43" name="右矢印 42"/>
          <p:cNvSpPr/>
          <p:nvPr/>
        </p:nvSpPr>
        <p:spPr>
          <a:xfrm>
            <a:off x="1767760" y="3901214"/>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5" name="正方形/長方形 44"/>
          <p:cNvSpPr/>
          <p:nvPr/>
        </p:nvSpPr>
        <p:spPr>
          <a:xfrm>
            <a:off x="4872130" y="859296"/>
            <a:ext cx="3696314" cy="1855028"/>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6" name="楕円 45"/>
          <p:cNvSpPr/>
          <p:nvPr/>
        </p:nvSpPr>
        <p:spPr>
          <a:xfrm>
            <a:off x="4549248" y="675816"/>
            <a:ext cx="708170" cy="6866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7" name="テキスト ボックス 46"/>
          <p:cNvSpPr txBox="1"/>
          <p:nvPr/>
        </p:nvSpPr>
        <p:spPr>
          <a:xfrm>
            <a:off x="6072078" y="874298"/>
            <a:ext cx="2028314" cy="307777"/>
          </a:xfrm>
          <a:prstGeom prst="rect">
            <a:avLst/>
          </a:prstGeom>
          <a:noFill/>
        </p:spPr>
        <p:txBody>
          <a:bodyPr wrap="square" rtlCol="0">
            <a:spAutoFit/>
          </a:bodyPr>
          <a:lstStyle/>
          <a:p>
            <a:r>
              <a:rPr kumimoji="1" lang="ja-JP" altLang="en-US" sz="1400" b="1">
                <a:solidFill>
                  <a:schemeClr val="accent1">
                    <a:lumMod val="75000"/>
                  </a:schemeClr>
                </a:solidFill>
              </a:rPr>
              <a:t>テレワーク対応</a:t>
            </a:r>
          </a:p>
        </p:txBody>
      </p:sp>
      <p:sp>
        <p:nvSpPr>
          <p:cNvPr id="48" name="Freeform 412"/>
          <p:cNvSpPr>
            <a:spLocks noEditPoints="1"/>
          </p:cNvSpPr>
          <p:nvPr/>
        </p:nvSpPr>
        <p:spPr bwMode="auto">
          <a:xfrm>
            <a:off x="4954037" y="1733820"/>
            <a:ext cx="398588" cy="313192"/>
          </a:xfrm>
          <a:custGeom>
            <a:avLst/>
            <a:gdLst>
              <a:gd name="T0" fmla="*/ 454 w 904"/>
              <a:gd name="T1" fmla="*/ 0 h 830"/>
              <a:gd name="T2" fmla="*/ 0 w 904"/>
              <a:gd name="T3" fmla="*/ 407 h 830"/>
              <a:gd name="T4" fmla="*/ 67 w 904"/>
              <a:gd name="T5" fmla="*/ 475 h 830"/>
              <a:gd name="T6" fmla="*/ 454 w 904"/>
              <a:gd name="T7" fmla="*/ 134 h 830"/>
              <a:gd name="T8" fmla="*/ 837 w 904"/>
              <a:gd name="T9" fmla="*/ 472 h 830"/>
              <a:gd name="T10" fmla="*/ 904 w 904"/>
              <a:gd name="T11" fmla="*/ 404 h 830"/>
              <a:gd name="T12" fmla="*/ 454 w 904"/>
              <a:gd name="T13" fmla="*/ 0 h 830"/>
              <a:gd name="T14" fmla="*/ 109 w 904"/>
              <a:gd name="T15" fmla="*/ 517 h 830"/>
              <a:gd name="T16" fmla="*/ 109 w 904"/>
              <a:gd name="T17" fmla="*/ 830 h 830"/>
              <a:gd name="T18" fmla="*/ 799 w 904"/>
              <a:gd name="T19" fmla="*/ 830 h 830"/>
              <a:gd name="T20" fmla="*/ 799 w 904"/>
              <a:gd name="T21" fmla="*/ 515 h 830"/>
              <a:gd name="T22" fmla="*/ 454 w 904"/>
              <a:gd name="T23" fmla="*/ 216 h 830"/>
              <a:gd name="T24" fmla="*/ 109 w 904"/>
              <a:gd name="T25" fmla="*/ 517 h 830"/>
              <a:gd name="T26" fmla="*/ 541 w 904"/>
              <a:gd name="T27" fmla="*/ 732 h 830"/>
              <a:gd name="T28" fmla="*/ 367 w 904"/>
              <a:gd name="T29" fmla="*/ 732 h 830"/>
              <a:gd name="T30" fmla="*/ 367 w 904"/>
              <a:gd name="T31" fmla="*/ 528 h 830"/>
              <a:gd name="T32" fmla="*/ 541 w 904"/>
              <a:gd name="T33" fmla="*/ 528 h 830"/>
              <a:gd name="T34" fmla="*/ 541 w 904"/>
              <a:gd name="T35" fmla="*/ 732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4" h="830">
                <a:moveTo>
                  <a:pt x="454" y="0"/>
                </a:moveTo>
                <a:lnTo>
                  <a:pt x="0" y="407"/>
                </a:lnTo>
                <a:lnTo>
                  <a:pt x="67" y="475"/>
                </a:lnTo>
                <a:lnTo>
                  <a:pt x="454" y="134"/>
                </a:lnTo>
                <a:lnTo>
                  <a:pt x="837" y="472"/>
                </a:lnTo>
                <a:lnTo>
                  <a:pt x="904" y="404"/>
                </a:lnTo>
                <a:lnTo>
                  <a:pt x="454" y="0"/>
                </a:lnTo>
                <a:close/>
                <a:moveTo>
                  <a:pt x="109" y="517"/>
                </a:moveTo>
                <a:lnTo>
                  <a:pt x="109" y="830"/>
                </a:lnTo>
                <a:lnTo>
                  <a:pt x="799" y="830"/>
                </a:lnTo>
                <a:lnTo>
                  <a:pt x="799" y="515"/>
                </a:lnTo>
                <a:lnTo>
                  <a:pt x="454" y="216"/>
                </a:lnTo>
                <a:lnTo>
                  <a:pt x="109" y="517"/>
                </a:lnTo>
                <a:close/>
                <a:moveTo>
                  <a:pt x="541" y="732"/>
                </a:moveTo>
                <a:lnTo>
                  <a:pt x="367" y="732"/>
                </a:lnTo>
                <a:lnTo>
                  <a:pt x="367" y="528"/>
                </a:lnTo>
                <a:lnTo>
                  <a:pt x="541" y="528"/>
                </a:lnTo>
                <a:lnTo>
                  <a:pt x="541" y="732"/>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ja-JP" altLang="en-US" sz="1200"/>
          </a:p>
        </p:txBody>
      </p:sp>
      <p:grpSp>
        <p:nvGrpSpPr>
          <p:cNvPr id="49" name="グループ化 48"/>
          <p:cNvGrpSpPr/>
          <p:nvPr/>
        </p:nvGrpSpPr>
        <p:grpSpPr>
          <a:xfrm>
            <a:off x="7942346" y="1723191"/>
            <a:ext cx="367706" cy="340254"/>
            <a:chOff x="395536" y="421753"/>
            <a:chExt cx="381000" cy="381000"/>
          </a:xfrm>
          <a:solidFill>
            <a:schemeClr val="accent1">
              <a:lumMod val="75000"/>
            </a:schemeClr>
          </a:solidFill>
        </p:grpSpPr>
        <p:sp>
          <p:nvSpPr>
            <p:cNvPr id="50" name="Freeform 29"/>
            <p:cNvSpPr>
              <a:spLocks/>
            </p:cNvSpPr>
            <p:nvPr/>
          </p:nvSpPr>
          <p:spPr bwMode="auto">
            <a:xfrm>
              <a:off x="446336" y="612253"/>
              <a:ext cx="279400" cy="190500"/>
            </a:xfrm>
            <a:custGeom>
              <a:avLst/>
              <a:gdLst/>
              <a:ahLst/>
              <a:cxnLst>
                <a:cxn ang="0">
                  <a:pos x="0" y="0"/>
                </a:cxn>
                <a:cxn ang="0">
                  <a:pos x="0" y="120"/>
                </a:cxn>
                <a:cxn ang="0">
                  <a:pos x="56" y="120"/>
                </a:cxn>
                <a:cxn ang="0">
                  <a:pos x="56" y="56"/>
                </a:cxn>
                <a:cxn ang="0">
                  <a:pos x="56" y="56"/>
                </a:cxn>
                <a:cxn ang="0">
                  <a:pos x="56" y="50"/>
                </a:cxn>
                <a:cxn ang="0">
                  <a:pos x="58" y="44"/>
                </a:cxn>
                <a:cxn ang="0">
                  <a:pos x="66" y="34"/>
                </a:cxn>
                <a:cxn ang="0">
                  <a:pos x="76" y="26"/>
                </a:cxn>
                <a:cxn ang="0">
                  <a:pos x="82" y="24"/>
                </a:cxn>
                <a:cxn ang="0">
                  <a:pos x="88" y="24"/>
                </a:cxn>
                <a:cxn ang="0">
                  <a:pos x="88" y="24"/>
                </a:cxn>
                <a:cxn ang="0">
                  <a:pos x="94" y="24"/>
                </a:cxn>
                <a:cxn ang="0">
                  <a:pos x="100" y="26"/>
                </a:cxn>
                <a:cxn ang="0">
                  <a:pos x="110" y="34"/>
                </a:cxn>
                <a:cxn ang="0">
                  <a:pos x="118" y="44"/>
                </a:cxn>
                <a:cxn ang="0">
                  <a:pos x="120" y="50"/>
                </a:cxn>
                <a:cxn ang="0">
                  <a:pos x="120" y="56"/>
                </a:cxn>
                <a:cxn ang="0">
                  <a:pos x="120" y="120"/>
                </a:cxn>
                <a:cxn ang="0">
                  <a:pos x="176" y="120"/>
                </a:cxn>
                <a:cxn ang="0">
                  <a:pos x="176" y="0"/>
                </a:cxn>
                <a:cxn ang="0">
                  <a:pos x="0" y="0"/>
                </a:cxn>
              </a:cxnLst>
              <a:rect l="0" t="0" r="r" b="b"/>
              <a:pathLst>
                <a:path w="176" h="120">
                  <a:moveTo>
                    <a:pt x="0" y="0"/>
                  </a:moveTo>
                  <a:lnTo>
                    <a:pt x="0" y="120"/>
                  </a:lnTo>
                  <a:lnTo>
                    <a:pt x="56" y="120"/>
                  </a:lnTo>
                  <a:lnTo>
                    <a:pt x="56" y="56"/>
                  </a:lnTo>
                  <a:lnTo>
                    <a:pt x="56" y="56"/>
                  </a:lnTo>
                  <a:lnTo>
                    <a:pt x="56" y="50"/>
                  </a:lnTo>
                  <a:lnTo>
                    <a:pt x="58" y="44"/>
                  </a:lnTo>
                  <a:lnTo>
                    <a:pt x="66" y="34"/>
                  </a:lnTo>
                  <a:lnTo>
                    <a:pt x="76" y="26"/>
                  </a:lnTo>
                  <a:lnTo>
                    <a:pt x="82" y="24"/>
                  </a:lnTo>
                  <a:lnTo>
                    <a:pt x="88" y="24"/>
                  </a:lnTo>
                  <a:lnTo>
                    <a:pt x="88" y="24"/>
                  </a:lnTo>
                  <a:lnTo>
                    <a:pt x="94" y="24"/>
                  </a:lnTo>
                  <a:lnTo>
                    <a:pt x="100" y="26"/>
                  </a:lnTo>
                  <a:lnTo>
                    <a:pt x="110" y="34"/>
                  </a:lnTo>
                  <a:lnTo>
                    <a:pt x="118" y="44"/>
                  </a:lnTo>
                  <a:lnTo>
                    <a:pt x="120" y="50"/>
                  </a:lnTo>
                  <a:lnTo>
                    <a:pt x="120" y="56"/>
                  </a:lnTo>
                  <a:lnTo>
                    <a:pt x="120" y="120"/>
                  </a:lnTo>
                  <a:lnTo>
                    <a:pt x="176" y="120"/>
                  </a:lnTo>
                  <a:lnTo>
                    <a:pt x="176"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sp>
          <p:nvSpPr>
            <p:cNvPr id="51" name="Freeform 30"/>
            <p:cNvSpPr>
              <a:spLocks/>
            </p:cNvSpPr>
            <p:nvPr/>
          </p:nvSpPr>
          <p:spPr bwMode="auto">
            <a:xfrm>
              <a:off x="395536" y="421753"/>
              <a:ext cx="381000" cy="152400"/>
            </a:xfrm>
            <a:custGeom>
              <a:avLst/>
              <a:gdLst/>
              <a:ahLst/>
              <a:cxnLst>
                <a:cxn ang="0">
                  <a:pos x="200" y="64"/>
                </a:cxn>
                <a:cxn ang="0">
                  <a:pos x="200" y="16"/>
                </a:cxn>
                <a:cxn ang="0">
                  <a:pos x="168" y="16"/>
                </a:cxn>
                <a:cxn ang="0">
                  <a:pos x="168" y="38"/>
                </a:cxn>
                <a:cxn ang="0">
                  <a:pos x="120" y="0"/>
                </a:cxn>
                <a:cxn ang="0">
                  <a:pos x="0" y="96"/>
                </a:cxn>
                <a:cxn ang="0">
                  <a:pos x="240" y="96"/>
                </a:cxn>
                <a:cxn ang="0">
                  <a:pos x="200" y="64"/>
                </a:cxn>
              </a:cxnLst>
              <a:rect l="0" t="0" r="r" b="b"/>
              <a:pathLst>
                <a:path w="240" h="96">
                  <a:moveTo>
                    <a:pt x="200" y="64"/>
                  </a:moveTo>
                  <a:lnTo>
                    <a:pt x="200" y="16"/>
                  </a:lnTo>
                  <a:lnTo>
                    <a:pt x="168" y="16"/>
                  </a:lnTo>
                  <a:lnTo>
                    <a:pt x="168" y="38"/>
                  </a:lnTo>
                  <a:lnTo>
                    <a:pt x="120" y="0"/>
                  </a:lnTo>
                  <a:lnTo>
                    <a:pt x="0" y="96"/>
                  </a:lnTo>
                  <a:lnTo>
                    <a:pt x="240" y="96"/>
                  </a:lnTo>
                  <a:lnTo>
                    <a:pt x="200" y="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grpSp>
      <p:grpSp>
        <p:nvGrpSpPr>
          <p:cNvPr id="52" name="グループ化 51"/>
          <p:cNvGrpSpPr/>
          <p:nvPr/>
        </p:nvGrpSpPr>
        <p:grpSpPr>
          <a:xfrm>
            <a:off x="8293892" y="1985828"/>
            <a:ext cx="246322" cy="260386"/>
            <a:chOff x="646113" y="649288"/>
            <a:chExt cx="355600" cy="381000"/>
          </a:xfrm>
          <a:solidFill>
            <a:schemeClr val="accent1">
              <a:lumMod val="75000"/>
            </a:schemeClr>
          </a:solidFill>
        </p:grpSpPr>
        <p:sp>
          <p:nvSpPr>
            <p:cNvPr id="53"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sp>
          <p:nvSpPr>
            <p:cNvPr id="54"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grpSp>
      <p:sp>
        <p:nvSpPr>
          <p:cNvPr id="55" name="Freeform 123"/>
          <p:cNvSpPr>
            <a:spLocks noEditPoints="1"/>
          </p:cNvSpPr>
          <p:nvPr/>
        </p:nvSpPr>
        <p:spPr bwMode="auto">
          <a:xfrm>
            <a:off x="6435648" y="1607733"/>
            <a:ext cx="580354" cy="464284"/>
          </a:xfrm>
          <a:custGeom>
            <a:avLst/>
            <a:gdLst/>
            <a:ahLst/>
            <a:cxnLst>
              <a:cxn ang="0">
                <a:pos x="178" y="44"/>
              </a:cxn>
              <a:cxn ang="0">
                <a:pos x="148" y="16"/>
              </a:cxn>
              <a:cxn ang="0">
                <a:pos x="110" y="2"/>
              </a:cxn>
              <a:cxn ang="0">
                <a:pos x="76" y="2"/>
              </a:cxn>
              <a:cxn ang="0">
                <a:pos x="28" y="28"/>
              </a:cxn>
              <a:cxn ang="0">
                <a:pos x="2" y="76"/>
              </a:cxn>
              <a:cxn ang="0">
                <a:pos x="2" y="116"/>
              </a:cxn>
              <a:cxn ang="0">
                <a:pos x="28" y="164"/>
              </a:cxn>
              <a:cxn ang="0">
                <a:pos x="76" y="190"/>
              </a:cxn>
              <a:cxn ang="0">
                <a:pos x="172" y="192"/>
              </a:cxn>
              <a:cxn ang="0">
                <a:pos x="210" y="180"/>
              </a:cxn>
              <a:cxn ang="0">
                <a:pos x="234" y="150"/>
              </a:cxn>
              <a:cxn ang="0">
                <a:pos x="240" y="124"/>
              </a:cxn>
              <a:cxn ang="0">
                <a:pos x="230" y="90"/>
              </a:cxn>
              <a:cxn ang="0">
                <a:pos x="206" y="66"/>
              </a:cxn>
              <a:cxn ang="0">
                <a:pos x="184" y="58"/>
              </a:cxn>
              <a:cxn ang="0">
                <a:pos x="96" y="168"/>
              </a:cxn>
              <a:cxn ang="0">
                <a:pos x="56" y="156"/>
              </a:cxn>
              <a:cxn ang="0">
                <a:pos x="30" y="124"/>
              </a:cxn>
              <a:cxn ang="0">
                <a:pos x="24" y="96"/>
              </a:cxn>
              <a:cxn ang="0">
                <a:pos x="36" y="56"/>
              </a:cxn>
              <a:cxn ang="0">
                <a:pos x="68" y="30"/>
              </a:cxn>
              <a:cxn ang="0">
                <a:pos x="96" y="24"/>
              </a:cxn>
              <a:cxn ang="0">
                <a:pos x="106" y="24"/>
              </a:cxn>
              <a:cxn ang="0">
                <a:pos x="110" y="26"/>
              </a:cxn>
              <a:cxn ang="0">
                <a:pos x="116" y="26"/>
              </a:cxn>
              <a:cxn ang="0">
                <a:pos x="118" y="28"/>
              </a:cxn>
              <a:cxn ang="0">
                <a:pos x="124" y="30"/>
              </a:cxn>
              <a:cxn ang="0">
                <a:pos x="130" y="32"/>
              </a:cxn>
              <a:cxn ang="0">
                <a:pos x="136" y="36"/>
              </a:cxn>
              <a:cxn ang="0">
                <a:pos x="136" y="36"/>
              </a:cxn>
              <a:cxn ang="0">
                <a:pos x="142" y="40"/>
              </a:cxn>
              <a:cxn ang="0">
                <a:pos x="146" y="44"/>
              </a:cxn>
              <a:cxn ang="0">
                <a:pos x="150" y="50"/>
              </a:cxn>
              <a:cxn ang="0">
                <a:pos x="152" y="52"/>
              </a:cxn>
              <a:cxn ang="0">
                <a:pos x="156" y="56"/>
              </a:cxn>
              <a:cxn ang="0">
                <a:pos x="156" y="58"/>
              </a:cxn>
              <a:cxn ang="0">
                <a:pos x="126" y="74"/>
              </a:cxn>
              <a:cxn ang="0">
                <a:pos x="108" y="102"/>
              </a:cxn>
              <a:cxn ang="0">
                <a:pos x="128" y="124"/>
              </a:cxn>
              <a:cxn ang="0">
                <a:pos x="130" y="108"/>
              </a:cxn>
              <a:cxn ang="0">
                <a:pos x="144" y="90"/>
              </a:cxn>
              <a:cxn ang="0">
                <a:pos x="166" y="80"/>
              </a:cxn>
              <a:cxn ang="0">
                <a:pos x="172" y="80"/>
              </a:cxn>
              <a:cxn ang="0">
                <a:pos x="178" y="80"/>
              </a:cxn>
              <a:cxn ang="0">
                <a:pos x="182" y="82"/>
              </a:cxn>
              <a:cxn ang="0">
                <a:pos x="186" y="82"/>
              </a:cxn>
              <a:cxn ang="0">
                <a:pos x="188" y="82"/>
              </a:cxn>
              <a:cxn ang="0">
                <a:pos x="202" y="92"/>
              </a:cxn>
              <a:cxn ang="0">
                <a:pos x="216" y="124"/>
              </a:cxn>
              <a:cxn ang="0">
                <a:pos x="212" y="142"/>
              </a:cxn>
              <a:cxn ang="0">
                <a:pos x="196" y="160"/>
              </a:cxn>
              <a:cxn ang="0">
                <a:pos x="172" y="168"/>
              </a:cxn>
            </a:cxnLst>
            <a:rect l="0" t="0" r="r" b="b"/>
            <a:pathLst>
              <a:path w="240" h="192">
                <a:moveTo>
                  <a:pt x="184" y="58"/>
                </a:moveTo>
                <a:lnTo>
                  <a:pt x="184" y="58"/>
                </a:lnTo>
                <a:lnTo>
                  <a:pt x="178" y="44"/>
                </a:lnTo>
                <a:lnTo>
                  <a:pt x="170" y="34"/>
                </a:lnTo>
                <a:lnTo>
                  <a:pt x="160" y="24"/>
                </a:lnTo>
                <a:lnTo>
                  <a:pt x="148" y="16"/>
                </a:lnTo>
                <a:lnTo>
                  <a:pt x="136" y="10"/>
                </a:lnTo>
                <a:lnTo>
                  <a:pt x="124" y="4"/>
                </a:lnTo>
                <a:lnTo>
                  <a:pt x="110" y="2"/>
                </a:lnTo>
                <a:lnTo>
                  <a:pt x="96" y="0"/>
                </a:lnTo>
                <a:lnTo>
                  <a:pt x="96" y="0"/>
                </a:lnTo>
                <a:lnTo>
                  <a:pt x="76" y="2"/>
                </a:lnTo>
                <a:lnTo>
                  <a:pt x="58" y="8"/>
                </a:lnTo>
                <a:lnTo>
                  <a:pt x="42" y="16"/>
                </a:lnTo>
                <a:lnTo>
                  <a:pt x="28" y="28"/>
                </a:lnTo>
                <a:lnTo>
                  <a:pt x="16" y="42"/>
                </a:lnTo>
                <a:lnTo>
                  <a:pt x="8" y="58"/>
                </a:lnTo>
                <a:lnTo>
                  <a:pt x="2" y="76"/>
                </a:lnTo>
                <a:lnTo>
                  <a:pt x="0" y="96"/>
                </a:lnTo>
                <a:lnTo>
                  <a:pt x="0" y="96"/>
                </a:lnTo>
                <a:lnTo>
                  <a:pt x="2" y="116"/>
                </a:lnTo>
                <a:lnTo>
                  <a:pt x="8" y="134"/>
                </a:lnTo>
                <a:lnTo>
                  <a:pt x="16" y="150"/>
                </a:lnTo>
                <a:lnTo>
                  <a:pt x="28" y="164"/>
                </a:lnTo>
                <a:lnTo>
                  <a:pt x="42" y="176"/>
                </a:lnTo>
                <a:lnTo>
                  <a:pt x="58" y="184"/>
                </a:lnTo>
                <a:lnTo>
                  <a:pt x="76" y="190"/>
                </a:lnTo>
                <a:lnTo>
                  <a:pt x="96" y="192"/>
                </a:lnTo>
                <a:lnTo>
                  <a:pt x="172" y="192"/>
                </a:lnTo>
                <a:lnTo>
                  <a:pt x="172" y="192"/>
                </a:lnTo>
                <a:lnTo>
                  <a:pt x="186" y="190"/>
                </a:lnTo>
                <a:lnTo>
                  <a:pt x="198" y="186"/>
                </a:lnTo>
                <a:lnTo>
                  <a:pt x="210" y="180"/>
                </a:lnTo>
                <a:lnTo>
                  <a:pt x="220" y="172"/>
                </a:lnTo>
                <a:lnTo>
                  <a:pt x="228" y="162"/>
                </a:lnTo>
                <a:lnTo>
                  <a:pt x="234" y="150"/>
                </a:lnTo>
                <a:lnTo>
                  <a:pt x="238" y="138"/>
                </a:lnTo>
                <a:lnTo>
                  <a:pt x="240" y="124"/>
                </a:lnTo>
                <a:lnTo>
                  <a:pt x="240" y="124"/>
                </a:lnTo>
                <a:lnTo>
                  <a:pt x="238" y="112"/>
                </a:lnTo>
                <a:lnTo>
                  <a:pt x="236" y="100"/>
                </a:lnTo>
                <a:lnTo>
                  <a:pt x="230" y="90"/>
                </a:lnTo>
                <a:lnTo>
                  <a:pt x="224" y="80"/>
                </a:lnTo>
                <a:lnTo>
                  <a:pt x="216" y="72"/>
                </a:lnTo>
                <a:lnTo>
                  <a:pt x="206" y="66"/>
                </a:lnTo>
                <a:lnTo>
                  <a:pt x="196" y="60"/>
                </a:lnTo>
                <a:lnTo>
                  <a:pt x="184" y="58"/>
                </a:lnTo>
                <a:lnTo>
                  <a:pt x="184" y="58"/>
                </a:lnTo>
                <a:close/>
                <a:moveTo>
                  <a:pt x="172" y="168"/>
                </a:moveTo>
                <a:lnTo>
                  <a:pt x="96" y="168"/>
                </a:lnTo>
                <a:lnTo>
                  <a:pt x="96" y="168"/>
                </a:lnTo>
                <a:lnTo>
                  <a:pt x="82" y="166"/>
                </a:lnTo>
                <a:lnTo>
                  <a:pt x="68" y="162"/>
                </a:lnTo>
                <a:lnTo>
                  <a:pt x="56" y="156"/>
                </a:lnTo>
                <a:lnTo>
                  <a:pt x="46" y="146"/>
                </a:lnTo>
                <a:lnTo>
                  <a:pt x="36" y="136"/>
                </a:lnTo>
                <a:lnTo>
                  <a:pt x="30" y="124"/>
                </a:lnTo>
                <a:lnTo>
                  <a:pt x="26" y="110"/>
                </a:lnTo>
                <a:lnTo>
                  <a:pt x="24" y="96"/>
                </a:lnTo>
                <a:lnTo>
                  <a:pt x="24" y="96"/>
                </a:lnTo>
                <a:lnTo>
                  <a:pt x="26" y="82"/>
                </a:lnTo>
                <a:lnTo>
                  <a:pt x="30" y="68"/>
                </a:lnTo>
                <a:lnTo>
                  <a:pt x="36" y="56"/>
                </a:lnTo>
                <a:lnTo>
                  <a:pt x="46" y="46"/>
                </a:lnTo>
                <a:lnTo>
                  <a:pt x="56" y="36"/>
                </a:lnTo>
                <a:lnTo>
                  <a:pt x="68" y="30"/>
                </a:lnTo>
                <a:lnTo>
                  <a:pt x="82" y="26"/>
                </a:lnTo>
                <a:lnTo>
                  <a:pt x="96" y="24"/>
                </a:lnTo>
                <a:lnTo>
                  <a:pt x="96" y="24"/>
                </a:lnTo>
                <a:lnTo>
                  <a:pt x="102" y="24"/>
                </a:lnTo>
                <a:lnTo>
                  <a:pt x="102" y="24"/>
                </a:lnTo>
                <a:lnTo>
                  <a:pt x="106" y="24"/>
                </a:lnTo>
                <a:lnTo>
                  <a:pt x="106" y="24"/>
                </a:lnTo>
                <a:lnTo>
                  <a:pt x="110" y="26"/>
                </a:lnTo>
                <a:lnTo>
                  <a:pt x="110" y="26"/>
                </a:lnTo>
                <a:lnTo>
                  <a:pt x="112" y="26"/>
                </a:lnTo>
                <a:lnTo>
                  <a:pt x="112" y="26"/>
                </a:lnTo>
                <a:lnTo>
                  <a:pt x="116" y="26"/>
                </a:lnTo>
                <a:lnTo>
                  <a:pt x="116" y="26"/>
                </a:lnTo>
                <a:lnTo>
                  <a:pt x="118" y="28"/>
                </a:lnTo>
                <a:lnTo>
                  <a:pt x="118" y="28"/>
                </a:lnTo>
                <a:lnTo>
                  <a:pt x="122" y="30"/>
                </a:lnTo>
                <a:lnTo>
                  <a:pt x="122" y="30"/>
                </a:lnTo>
                <a:lnTo>
                  <a:pt x="124" y="30"/>
                </a:lnTo>
                <a:lnTo>
                  <a:pt x="124" y="30"/>
                </a:lnTo>
                <a:lnTo>
                  <a:pt x="130" y="32"/>
                </a:lnTo>
                <a:lnTo>
                  <a:pt x="130" y="32"/>
                </a:lnTo>
                <a:lnTo>
                  <a:pt x="130" y="32"/>
                </a:lnTo>
                <a:lnTo>
                  <a:pt x="130" y="32"/>
                </a:lnTo>
                <a:lnTo>
                  <a:pt x="136" y="36"/>
                </a:lnTo>
                <a:lnTo>
                  <a:pt x="136" y="36"/>
                </a:lnTo>
                <a:lnTo>
                  <a:pt x="136" y="36"/>
                </a:lnTo>
                <a:lnTo>
                  <a:pt x="136" y="36"/>
                </a:lnTo>
                <a:lnTo>
                  <a:pt x="142" y="40"/>
                </a:lnTo>
                <a:lnTo>
                  <a:pt x="142" y="40"/>
                </a:lnTo>
                <a:lnTo>
                  <a:pt x="142" y="40"/>
                </a:lnTo>
                <a:lnTo>
                  <a:pt x="142" y="40"/>
                </a:lnTo>
                <a:lnTo>
                  <a:pt x="146" y="44"/>
                </a:lnTo>
                <a:lnTo>
                  <a:pt x="146" y="44"/>
                </a:lnTo>
                <a:lnTo>
                  <a:pt x="148" y="46"/>
                </a:lnTo>
                <a:lnTo>
                  <a:pt x="148" y="46"/>
                </a:lnTo>
                <a:lnTo>
                  <a:pt x="150" y="50"/>
                </a:lnTo>
                <a:lnTo>
                  <a:pt x="150" y="50"/>
                </a:lnTo>
                <a:lnTo>
                  <a:pt x="152" y="52"/>
                </a:lnTo>
                <a:lnTo>
                  <a:pt x="152" y="52"/>
                </a:lnTo>
                <a:lnTo>
                  <a:pt x="154" y="54"/>
                </a:lnTo>
                <a:lnTo>
                  <a:pt x="154" y="54"/>
                </a:lnTo>
                <a:lnTo>
                  <a:pt x="156" y="56"/>
                </a:lnTo>
                <a:lnTo>
                  <a:pt x="156" y="56"/>
                </a:lnTo>
                <a:lnTo>
                  <a:pt x="156" y="58"/>
                </a:lnTo>
                <a:lnTo>
                  <a:pt x="156" y="58"/>
                </a:lnTo>
                <a:lnTo>
                  <a:pt x="146" y="62"/>
                </a:lnTo>
                <a:lnTo>
                  <a:pt x="136" y="66"/>
                </a:lnTo>
                <a:lnTo>
                  <a:pt x="126" y="74"/>
                </a:lnTo>
                <a:lnTo>
                  <a:pt x="120" y="82"/>
                </a:lnTo>
                <a:lnTo>
                  <a:pt x="112" y="90"/>
                </a:lnTo>
                <a:lnTo>
                  <a:pt x="108" y="102"/>
                </a:lnTo>
                <a:lnTo>
                  <a:pt x="106" y="112"/>
                </a:lnTo>
                <a:lnTo>
                  <a:pt x="104" y="124"/>
                </a:lnTo>
                <a:lnTo>
                  <a:pt x="128" y="124"/>
                </a:lnTo>
                <a:lnTo>
                  <a:pt x="128" y="124"/>
                </a:lnTo>
                <a:lnTo>
                  <a:pt x="128" y="116"/>
                </a:lnTo>
                <a:lnTo>
                  <a:pt x="130" y="108"/>
                </a:lnTo>
                <a:lnTo>
                  <a:pt x="134" y="102"/>
                </a:lnTo>
                <a:lnTo>
                  <a:pt x="140" y="94"/>
                </a:lnTo>
                <a:lnTo>
                  <a:pt x="144" y="90"/>
                </a:lnTo>
                <a:lnTo>
                  <a:pt x="152" y="86"/>
                </a:lnTo>
                <a:lnTo>
                  <a:pt x="158" y="82"/>
                </a:lnTo>
                <a:lnTo>
                  <a:pt x="166" y="80"/>
                </a:lnTo>
                <a:lnTo>
                  <a:pt x="166" y="80"/>
                </a:lnTo>
                <a:lnTo>
                  <a:pt x="172" y="80"/>
                </a:lnTo>
                <a:lnTo>
                  <a:pt x="172" y="80"/>
                </a:lnTo>
                <a:lnTo>
                  <a:pt x="176" y="80"/>
                </a:lnTo>
                <a:lnTo>
                  <a:pt x="176" y="80"/>
                </a:lnTo>
                <a:lnTo>
                  <a:pt x="178" y="80"/>
                </a:lnTo>
                <a:lnTo>
                  <a:pt x="178" y="80"/>
                </a:lnTo>
                <a:lnTo>
                  <a:pt x="182" y="82"/>
                </a:lnTo>
                <a:lnTo>
                  <a:pt x="182" y="82"/>
                </a:lnTo>
                <a:lnTo>
                  <a:pt x="182" y="82"/>
                </a:lnTo>
                <a:lnTo>
                  <a:pt x="182" y="82"/>
                </a:lnTo>
                <a:lnTo>
                  <a:pt x="186" y="82"/>
                </a:lnTo>
                <a:lnTo>
                  <a:pt x="186" y="82"/>
                </a:lnTo>
                <a:lnTo>
                  <a:pt x="188" y="82"/>
                </a:lnTo>
                <a:lnTo>
                  <a:pt x="188" y="82"/>
                </a:lnTo>
                <a:lnTo>
                  <a:pt x="192" y="84"/>
                </a:lnTo>
                <a:lnTo>
                  <a:pt x="192" y="84"/>
                </a:lnTo>
                <a:lnTo>
                  <a:pt x="202" y="92"/>
                </a:lnTo>
                <a:lnTo>
                  <a:pt x="210" y="100"/>
                </a:lnTo>
                <a:lnTo>
                  <a:pt x="214" y="112"/>
                </a:lnTo>
                <a:lnTo>
                  <a:pt x="216" y="124"/>
                </a:lnTo>
                <a:lnTo>
                  <a:pt x="216" y="124"/>
                </a:lnTo>
                <a:lnTo>
                  <a:pt x="216" y="132"/>
                </a:lnTo>
                <a:lnTo>
                  <a:pt x="212" y="142"/>
                </a:lnTo>
                <a:lnTo>
                  <a:pt x="208" y="148"/>
                </a:lnTo>
                <a:lnTo>
                  <a:pt x="204" y="156"/>
                </a:lnTo>
                <a:lnTo>
                  <a:pt x="196" y="160"/>
                </a:lnTo>
                <a:lnTo>
                  <a:pt x="190" y="164"/>
                </a:lnTo>
                <a:lnTo>
                  <a:pt x="180" y="168"/>
                </a:lnTo>
                <a:lnTo>
                  <a:pt x="172" y="168"/>
                </a:lnTo>
                <a:lnTo>
                  <a:pt x="172" y="168"/>
                </a:ln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sp>
        <p:nvSpPr>
          <p:cNvPr id="56" name="右矢印 55"/>
          <p:cNvSpPr/>
          <p:nvPr/>
        </p:nvSpPr>
        <p:spPr>
          <a:xfrm>
            <a:off x="5721374" y="1779991"/>
            <a:ext cx="328904" cy="67708"/>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7" name="右矢印 56"/>
          <p:cNvSpPr/>
          <p:nvPr/>
        </p:nvSpPr>
        <p:spPr>
          <a:xfrm>
            <a:off x="7378745" y="1758792"/>
            <a:ext cx="328904" cy="67708"/>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8" name="右矢印 57"/>
          <p:cNvSpPr/>
          <p:nvPr/>
        </p:nvSpPr>
        <p:spPr>
          <a:xfrm flipH="1">
            <a:off x="5713957" y="2000503"/>
            <a:ext cx="328902" cy="67708"/>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9" name="右矢印 58"/>
          <p:cNvSpPr/>
          <p:nvPr/>
        </p:nvSpPr>
        <p:spPr>
          <a:xfrm flipH="1">
            <a:off x="7371328" y="1979304"/>
            <a:ext cx="328902" cy="67708"/>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0" name="Freeform 393"/>
          <p:cNvSpPr>
            <a:spLocks noEditPoints="1"/>
          </p:cNvSpPr>
          <p:nvPr/>
        </p:nvSpPr>
        <p:spPr bwMode="auto">
          <a:xfrm>
            <a:off x="5758543" y="1357638"/>
            <a:ext cx="258818" cy="282412"/>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61" name="Freeform 393"/>
          <p:cNvSpPr>
            <a:spLocks noEditPoints="1"/>
          </p:cNvSpPr>
          <p:nvPr/>
        </p:nvSpPr>
        <p:spPr bwMode="auto">
          <a:xfrm>
            <a:off x="7407540" y="1347614"/>
            <a:ext cx="220746" cy="259776"/>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62" name="Freeform 393"/>
          <p:cNvSpPr>
            <a:spLocks noEditPoints="1"/>
          </p:cNvSpPr>
          <p:nvPr/>
        </p:nvSpPr>
        <p:spPr bwMode="auto">
          <a:xfrm>
            <a:off x="7486836" y="2191124"/>
            <a:ext cx="229190" cy="344778"/>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63" name="楕円 62"/>
          <p:cNvSpPr/>
          <p:nvPr/>
        </p:nvSpPr>
        <p:spPr>
          <a:xfrm>
            <a:off x="7622527" y="2393953"/>
            <a:ext cx="227906" cy="226560"/>
          </a:xfrm>
          <a:prstGeom prst="ellipse">
            <a:avLst/>
          </a:prstGeom>
          <a:solidFill>
            <a:schemeClr val="accent1"/>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900">
                <a:solidFill>
                  <a:schemeClr val="bg1"/>
                </a:solidFill>
              </a:rPr>
              <a:t>印</a:t>
            </a:r>
          </a:p>
        </p:txBody>
      </p:sp>
      <p:sp>
        <p:nvSpPr>
          <p:cNvPr id="64" name="Freeform 393"/>
          <p:cNvSpPr>
            <a:spLocks noEditPoints="1"/>
          </p:cNvSpPr>
          <p:nvPr/>
        </p:nvSpPr>
        <p:spPr bwMode="auto">
          <a:xfrm>
            <a:off x="5845053" y="2202326"/>
            <a:ext cx="216662" cy="347476"/>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65" name="楕円 64"/>
          <p:cNvSpPr/>
          <p:nvPr/>
        </p:nvSpPr>
        <p:spPr>
          <a:xfrm>
            <a:off x="5966343" y="2408257"/>
            <a:ext cx="227906" cy="226560"/>
          </a:xfrm>
          <a:prstGeom prst="ellipse">
            <a:avLst/>
          </a:prstGeom>
          <a:solidFill>
            <a:schemeClr val="accent1"/>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900">
                <a:solidFill>
                  <a:schemeClr val="bg1"/>
                </a:solidFill>
              </a:rPr>
              <a:t>印</a:t>
            </a:r>
          </a:p>
        </p:txBody>
      </p:sp>
      <p:grpSp>
        <p:nvGrpSpPr>
          <p:cNvPr id="66" name="グループ化 525"/>
          <p:cNvGrpSpPr/>
          <p:nvPr/>
        </p:nvGrpSpPr>
        <p:grpSpPr>
          <a:xfrm>
            <a:off x="4705327" y="898690"/>
            <a:ext cx="274560" cy="274560"/>
            <a:chOff x="3784104" y="1923678"/>
            <a:chExt cx="381000" cy="381000"/>
          </a:xfrm>
          <a:solidFill>
            <a:schemeClr val="bg1"/>
          </a:solidFill>
        </p:grpSpPr>
        <p:sp>
          <p:nvSpPr>
            <p:cNvPr id="67"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8"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69" name="グループ化 68"/>
          <p:cNvGrpSpPr/>
          <p:nvPr/>
        </p:nvGrpSpPr>
        <p:grpSpPr>
          <a:xfrm>
            <a:off x="5004048" y="741803"/>
            <a:ext cx="196962" cy="196962"/>
            <a:chOff x="4016375" y="3517900"/>
            <a:chExt cx="381000" cy="381000"/>
          </a:xfrm>
        </p:grpSpPr>
        <p:sp>
          <p:nvSpPr>
            <p:cNvPr id="70" name="Freeform 346"/>
            <p:cNvSpPr>
              <a:spLocks/>
            </p:cNvSpPr>
            <p:nvPr/>
          </p:nvSpPr>
          <p:spPr bwMode="auto">
            <a:xfrm>
              <a:off x="4016375" y="3822700"/>
              <a:ext cx="76200" cy="76200"/>
            </a:xfrm>
            <a:custGeom>
              <a:avLst/>
              <a:gdLst/>
              <a:ahLst/>
              <a:cxnLst>
                <a:cxn ang="0">
                  <a:pos x="48" y="24"/>
                </a:cxn>
                <a:cxn ang="0">
                  <a:pos x="48" y="24"/>
                </a:cxn>
                <a:cxn ang="0">
                  <a:pos x="46" y="14"/>
                </a:cxn>
                <a:cxn ang="0">
                  <a:pos x="40" y="8"/>
                </a:cxn>
                <a:cxn ang="0">
                  <a:pos x="34" y="2"/>
                </a:cxn>
                <a:cxn ang="0">
                  <a:pos x="24" y="0"/>
                </a:cxn>
                <a:cxn ang="0">
                  <a:pos x="24" y="0"/>
                </a:cxn>
                <a:cxn ang="0">
                  <a:pos x="14" y="2"/>
                </a:cxn>
                <a:cxn ang="0">
                  <a:pos x="8" y="8"/>
                </a:cxn>
                <a:cxn ang="0">
                  <a:pos x="2" y="14"/>
                </a:cxn>
                <a:cxn ang="0">
                  <a:pos x="0" y="24"/>
                </a:cxn>
                <a:cxn ang="0">
                  <a:pos x="0" y="24"/>
                </a:cxn>
                <a:cxn ang="0">
                  <a:pos x="2" y="34"/>
                </a:cxn>
                <a:cxn ang="0">
                  <a:pos x="8" y="40"/>
                </a:cxn>
                <a:cxn ang="0">
                  <a:pos x="14" y="46"/>
                </a:cxn>
                <a:cxn ang="0">
                  <a:pos x="24" y="48"/>
                </a:cxn>
                <a:cxn ang="0">
                  <a:pos x="24" y="48"/>
                </a:cxn>
                <a:cxn ang="0">
                  <a:pos x="34" y="46"/>
                </a:cxn>
                <a:cxn ang="0">
                  <a:pos x="40" y="40"/>
                </a:cxn>
                <a:cxn ang="0">
                  <a:pos x="46" y="34"/>
                </a:cxn>
                <a:cxn ang="0">
                  <a:pos x="48" y="24"/>
                </a:cxn>
                <a:cxn ang="0">
                  <a:pos x="48" y="24"/>
                </a:cxn>
              </a:cxnLst>
              <a:rect l="0" t="0" r="r" b="b"/>
              <a:pathLst>
                <a:path w="48" h="48">
                  <a:moveTo>
                    <a:pt x="48" y="24"/>
                  </a:moveTo>
                  <a:lnTo>
                    <a:pt x="48" y="24"/>
                  </a:lnTo>
                  <a:lnTo>
                    <a:pt x="46" y="14"/>
                  </a:lnTo>
                  <a:lnTo>
                    <a:pt x="40" y="8"/>
                  </a:lnTo>
                  <a:lnTo>
                    <a:pt x="34" y="2"/>
                  </a:lnTo>
                  <a:lnTo>
                    <a:pt x="24" y="0"/>
                  </a:lnTo>
                  <a:lnTo>
                    <a:pt x="24" y="0"/>
                  </a:lnTo>
                  <a:lnTo>
                    <a:pt x="14" y="2"/>
                  </a:lnTo>
                  <a:lnTo>
                    <a:pt x="8" y="8"/>
                  </a:lnTo>
                  <a:lnTo>
                    <a:pt x="2" y="14"/>
                  </a:lnTo>
                  <a:lnTo>
                    <a:pt x="0" y="24"/>
                  </a:lnTo>
                  <a:lnTo>
                    <a:pt x="0" y="24"/>
                  </a:lnTo>
                  <a:lnTo>
                    <a:pt x="2" y="34"/>
                  </a:lnTo>
                  <a:lnTo>
                    <a:pt x="8" y="40"/>
                  </a:lnTo>
                  <a:lnTo>
                    <a:pt x="14" y="46"/>
                  </a:lnTo>
                  <a:lnTo>
                    <a:pt x="24" y="48"/>
                  </a:lnTo>
                  <a:lnTo>
                    <a:pt x="24" y="48"/>
                  </a:lnTo>
                  <a:lnTo>
                    <a:pt x="34" y="46"/>
                  </a:lnTo>
                  <a:lnTo>
                    <a:pt x="40" y="40"/>
                  </a:lnTo>
                  <a:lnTo>
                    <a:pt x="46" y="34"/>
                  </a:lnTo>
                  <a:lnTo>
                    <a:pt x="48" y="24"/>
                  </a:lnTo>
                  <a:lnTo>
                    <a:pt x="48"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sp>
          <p:nvSpPr>
            <p:cNvPr id="71" name="Freeform 347"/>
            <p:cNvSpPr>
              <a:spLocks/>
            </p:cNvSpPr>
            <p:nvPr/>
          </p:nvSpPr>
          <p:spPr bwMode="auto">
            <a:xfrm>
              <a:off x="4016375" y="3517900"/>
              <a:ext cx="381000" cy="381000"/>
            </a:xfrm>
            <a:custGeom>
              <a:avLst/>
              <a:gdLst/>
              <a:ahLst/>
              <a:cxnLst>
                <a:cxn ang="0">
                  <a:pos x="192" y="240"/>
                </a:cxn>
                <a:cxn ang="0">
                  <a:pos x="240" y="240"/>
                </a:cxn>
                <a:cxn ang="0">
                  <a:pos x="240" y="240"/>
                </a:cxn>
                <a:cxn ang="0">
                  <a:pos x="238" y="216"/>
                </a:cxn>
                <a:cxn ang="0">
                  <a:pos x="236" y="192"/>
                </a:cxn>
                <a:cxn ang="0">
                  <a:pos x="230" y="168"/>
                </a:cxn>
                <a:cxn ang="0">
                  <a:pos x="222" y="146"/>
                </a:cxn>
                <a:cxn ang="0">
                  <a:pos x="210" y="126"/>
                </a:cxn>
                <a:cxn ang="0">
                  <a:pos x="198" y="106"/>
                </a:cxn>
                <a:cxn ang="0">
                  <a:pos x="186" y="88"/>
                </a:cxn>
                <a:cxn ang="0">
                  <a:pos x="170" y="70"/>
                </a:cxn>
                <a:cxn ang="0">
                  <a:pos x="152" y="54"/>
                </a:cxn>
                <a:cxn ang="0">
                  <a:pos x="134" y="42"/>
                </a:cxn>
                <a:cxn ang="0">
                  <a:pos x="114" y="30"/>
                </a:cxn>
                <a:cxn ang="0">
                  <a:pos x="94" y="18"/>
                </a:cxn>
                <a:cxn ang="0">
                  <a:pos x="72" y="10"/>
                </a:cxn>
                <a:cxn ang="0">
                  <a:pos x="48" y="4"/>
                </a:cxn>
                <a:cxn ang="0">
                  <a:pos x="24" y="2"/>
                </a:cxn>
                <a:cxn ang="0">
                  <a:pos x="0" y="0"/>
                </a:cxn>
                <a:cxn ang="0">
                  <a:pos x="0" y="48"/>
                </a:cxn>
                <a:cxn ang="0">
                  <a:pos x="0" y="48"/>
                </a:cxn>
                <a:cxn ang="0">
                  <a:pos x="20" y="48"/>
                </a:cxn>
                <a:cxn ang="0">
                  <a:pos x="38" y="52"/>
                </a:cxn>
                <a:cxn ang="0">
                  <a:pos x="56" y="56"/>
                </a:cxn>
                <a:cxn ang="0">
                  <a:pos x="74" y="64"/>
                </a:cxn>
                <a:cxn ang="0">
                  <a:pos x="92" y="72"/>
                </a:cxn>
                <a:cxn ang="0">
                  <a:pos x="108" y="80"/>
                </a:cxn>
                <a:cxn ang="0">
                  <a:pos x="122" y="92"/>
                </a:cxn>
                <a:cxn ang="0">
                  <a:pos x="136" y="104"/>
                </a:cxn>
                <a:cxn ang="0">
                  <a:pos x="148" y="118"/>
                </a:cxn>
                <a:cxn ang="0">
                  <a:pos x="160" y="132"/>
                </a:cxn>
                <a:cxn ang="0">
                  <a:pos x="168" y="148"/>
                </a:cxn>
                <a:cxn ang="0">
                  <a:pos x="176" y="166"/>
                </a:cxn>
                <a:cxn ang="0">
                  <a:pos x="184" y="184"/>
                </a:cxn>
                <a:cxn ang="0">
                  <a:pos x="188" y="202"/>
                </a:cxn>
                <a:cxn ang="0">
                  <a:pos x="192" y="220"/>
                </a:cxn>
                <a:cxn ang="0">
                  <a:pos x="192" y="240"/>
                </a:cxn>
                <a:cxn ang="0">
                  <a:pos x="192" y="240"/>
                </a:cxn>
              </a:cxnLst>
              <a:rect l="0" t="0" r="r" b="b"/>
              <a:pathLst>
                <a:path w="240" h="240">
                  <a:moveTo>
                    <a:pt x="192" y="240"/>
                  </a:moveTo>
                  <a:lnTo>
                    <a:pt x="240" y="240"/>
                  </a:lnTo>
                  <a:lnTo>
                    <a:pt x="240" y="240"/>
                  </a:lnTo>
                  <a:lnTo>
                    <a:pt x="238" y="216"/>
                  </a:lnTo>
                  <a:lnTo>
                    <a:pt x="236" y="192"/>
                  </a:lnTo>
                  <a:lnTo>
                    <a:pt x="230" y="168"/>
                  </a:lnTo>
                  <a:lnTo>
                    <a:pt x="222" y="146"/>
                  </a:lnTo>
                  <a:lnTo>
                    <a:pt x="210" y="126"/>
                  </a:lnTo>
                  <a:lnTo>
                    <a:pt x="198" y="106"/>
                  </a:lnTo>
                  <a:lnTo>
                    <a:pt x="186" y="88"/>
                  </a:lnTo>
                  <a:lnTo>
                    <a:pt x="170" y="70"/>
                  </a:lnTo>
                  <a:lnTo>
                    <a:pt x="152" y="54"/>
                  </a:lnTo>
                  <a:lnTo>
                    <a:pt x="134" y="42"/>
                  </a:lnTo>
                  <a:lnTo>
                    <a:pt x="114" y="30"/>
                  </a:lnTo>
                  <a:lnTo>
                    <a:pt x="94" y="18"/>
                  </a:lnTo>
                  <a:lnTo>
                    <a:pt x="72" y="10"/>
                  </a:lnTo>
                  <a:lnTo>
                    <a:pt x="48" y="4"/>
                  </a:lnTo>
                  <a:lnTo>
                    <a:pt x="24" y="2"/>
                  </a:lnTo>
                  <a:lnTo>
                    <a:pt x="0" y="0"/>
                  </a:lnTo>
                  <a:lnTo>
                    <a:pt x="0" y="48"/>
                  </a:lnTo>
                  <a:lnTo>
                    <a:pt x="0" y="48"/>
                  </a:lnTo>
                  <a:lnTo>
                    <a:pt x="20" y="48"/>
                  </a:lnTo>
                  <a:lnTo>
                    <a:pt x="38" y="52"/>
                  </a:lnTo>
                  <a:lnTo>
                    <a:pt x="56" y="56"/>
                  </a:lnTo>
                  <a:lnTo>
                    <a:pt x="74" y="64"/>
                  </a:lnTo>
                  <a:lnTo>
                    <a:pt x="92" y="72"/>
                  </a:lnTo>
                  <a:lnTo>
                    <a:pt x="108" y="80"/>
                  </a:lnTo>
                  <a:lnTo>
                    <a:pt x="122" y="92"/>
                  </a:lnTo>
                  <a:lnTo>
                    <a:pt x="136" y="104"/>
                  </a:lnTo>
                  <a:lnTo>
                    <a:pt x="148" y="118"/>
                  </a:lnTo>
                  <a:lnTo>
                    <a:pt x="160" y="132"/>
                  </a:lnTo>
                  <a:lnTo>
                    <a:pt x="168" y="148"/>
                  </a:lnTo>
                  <a:lnTo>
                    <a:pt x="176" y="166"/>
                  </a:lnTo>
                  <a:lnTo>
                    <a:pt x="184" y="184"/>
                  </a:lnTo>
                  <a:lnTo>
                    <a:pt x="188" y="202"/>
                  </a:lnTo>
                  <a:lnTo>
                    <a:pt x="192" y="220"/>
                  </a:lnTo>
                  <a:lnTo>
                    <a:pt x="192" y="240"/>
                  </a:lnTo>
                  <a:lnTo>
                    <a:pt x="192" y="2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sp>
          <p:nvSpPr>
            <p:cNvPr id="72" name="Freeform 348"/>
            <p:cNvSpPr>
              <a:spLocks/>
            </p:cNvSpPr>
            <p:nvPr/>
          </p:nvSpPr>
          <p:spPr bwMode="auto">
            <a:xfrm>
              <a:off x="4016375" y="3670300"/>
              <a:ext cx="228600" cy="228600"/>
            </a:xfrm>
            <a:custGeom>
              <a:avLst/>
              <a:gdLst/>
              <a:ahLst/>
              <a:cxnLst>
                <a:cxn ang="0">
                  <a:pos x="96" y="144"/>
                </a:cxn>
                <a:cxn ang="0">
                  <a:pos x="144" y="144"/>
                </a:cxn>
                <a:cxn ang="0">
                  <a:pos x="144" y="144"/>
                </a:cxn>
                <a:cxn ang="0">
                  <a:pos x="144" y="130"/>
                </a:cxn>
                <a:cxn ang="0">
                  <a:pos x="142" y="116"/>
                </a:cxn>
                <a:cxn ang="0">
                  <a:pos x="138" y="102"/>
                </a:cxn>
                <a:cxn ang="0">
                  <a:pos x="132" y="88"/>
                </a:cxn>
                <a:cxn ang="0">
                  <a:pos x="126" y="76"/>
                </a:cxn>
                <a:cxn ang="0">
                  <a:pos x="120" y="64"/>
                </a:cxn>
                <a:cxn ang="0">
                  <a:pos x="112" y="52"/>
                </a:cxn>
                <a:cxn ang="0">
                  <a:pos x="102" y="42"/>
                </a:cxn>
                <a:cxn ang="0">
                  <a:pos x="92" y="32"/>
                </a:cxn>
                <a:cxn ang="0">
                  <a:pos x="80" y="24"/>
                </a:cxn>
                <a:cxn ang="0">
                  <a:pos x="68" y="18"/>
                </a:cxn>
                <a:cxn ang="0">
                  <a:pos x="56" y="12"/>
                </a:cxn>
                <a:cxn ang="0">
                  <a:pos x="42" y="6"/>
                </a:cxn>
                <a:cxn ang="0">
                  <a:pos x="28" y="2"/>
                </a:cxn>
                <a:cxn ang="0">
                  <a:pos x="14" y="0"/>
                </a:cxn>
                <a:cxn ang="0">
                  <a:pos x="0" y="0"/>
                </a:cxn>
                <a:cxn ang="0">
                  <a:pos x="0" y="48"/>
                </a:cxn>
                <a:cxn ang="0">
                  <a:pos x="0" y="48"/>
                </a:cxn>
                <a:cxn ang="0">
                  <a:pos x="20" y="50"/>
                </a:cxn>
                <a:cxn ang="0">
                  <a:pos x="38" y="56"/>
                </a:cxn>
                <a:cxn ang="0">
                  <a:pos x="54" y="64"/>
                </a:cxn>
                <a:cxn ang="0">
                  <a:pos x="68" y="76"/>
                </a:cxn>
                <a:cxn ang="0">
                  <a:pos x="80" y="90"/>
                </a:cxn>
                <a:cxn ang="0">
                  <a:pos x="88" y="106"/>
                </a:cxn>
                <a:cxn ang="0">
                  <a:pos x="94" y="124"/>
                </a:cxn>
                <a:cxn ang="0">
                  <a:pos x="96" y="144"/>
                </a:cxn>
                <a:cxn ang="0">
                  <a:pos x="96" y="144"/>
                </a:cxn>
              </a:cxnLst>
              <a:rect l="0" t="0" r="r" b="b"/>
              <a:pathLst>
                <a:path w="144" h="144">
                  <a:moveTo>
                    <a:pt x="96" y="144"/>
                  </a:moveTo>
                  <a:lnTo>
                    <a:pt x="144" y="144"/>
                  </a:lnTo>
                  <a:lnTo>
                    <a:pt x="144" y="144"/>
                  </a:lnTo>
                  <a:lnTo>
                    <a:pt x="144" y="130"/>
                  </a:lnTo>
                  <a:lnTo>
                    <a:pt x="142" y="116"/>
                  </a:lnTo>
                  <a:lnTo>
                    <a:pt x="138" y="102"/>
                  </a:lnTo>
                  <a:lnTo>
                    <a:pt x="132" y="88"/>
                  </a:lnTo>
                  <a:lnTo>
                    <a:pt x="126" y="76"/>
                  </a:lnTo>
                  <a:lnTo>
                    <a:pt x="120" y="64"/>
                  </a:lnTo>
                  <a:lnTo>
                    <a:pt x="112" y="52"/>
                  </a:lnTo>
                  <a:lnTo>
                    <a:pt x="102" y="42"/>
                  </a:lnTo>
                  <a:lnTo>
                    <a:pt x="92" y="32"/>
                  </a:lnTo>
                  <a:lnTo>
                    <a:pt x="80" y="24"/>
                  </a:lnTo>
                  <a:lnTo>
                    <a:pt x="68" y="18"/>
                  </a:lnTo>
                  <a:lnTo>
                    <a:pt x="56" y="12"/>
                  </a:lnTo>
                  <a:lnTo>
                    <a:pt x="42" y="6"/>
                  </a:lnTo>
                  <a:lnTo>
                    <a:pt x="28" y="2"/>
                  </a:lnTo>
                  <a:lnTo>
                    <a:pt x="14" y="0"/>
                  </a:lnTo>
                  <a:lnTo>
                    <a:pt x="0" y="0"/>
                  </a:lnTo>
                  <a:lnTo>
                    <a:pt x="0" y="48"/>
                  </a:lnTo>
                  <a:lnTo>
                    <a:pt x="0" y="48"/>
                  </a:lnTo>
                  <a:lnTo>
                    <a:pt x="20" y="50"/>
                  </a:lnTo>
                  <a:lnTo>
                    <a:pt x="38" y="56"/>
                  </a:lnTo>
                  <a:lnTo>
                    <a:pt x="54" y="64"/>
                  </a:lnTo>
                  <a:lnTo>
                    <a:pt x="68" y="76"/>
                  </a:lnTo>
                  <a:lnTo>
                    <a:pt x="80" y="90"/>
                  </a:lnTo>
                  <a:lnTo>
                    <a:pt x="88" y="106"/>
                  </a:lnTo>
                  <a:lnTo>
                    <a:pt x="94" y="124"/>
                  </a:lnTo>
                  <a:lnTo>
                    <a:pt x="96" y="144"/>
                  </a:lnTo>
                  <a:lnTo>
                    <a:pt x="96" y="14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grpSp>
      <p:pic>
        <p:nvPicPr>
          <p:cNvPr id="74" name="図 7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1880" y="4084615"/>
            <a:ext cx="882302" cy="168940"/>
          </a:xfrm>
          <a:prstGeom prst="rect">
            <a:avLst/>
          </a:prstGeom>
        </p:spPr>
      </p:pic>
      <p:sp>
        <p:nvSpPr>
          <p:cNvPr id="75" name="正方形/長方形 74"/>
          <p:cNvSpPr/>
          <p:nvPr/>
        </p:nvSpPr>
        <p:spPr>
          <a:xfrm>
            <a:off x="746536" y="867316"/>
            <a:ext cx="3696314" cy="1855028"/>
          </a:xfrm>
          <a:prstGeom prst="rect">
            <a:avLst/>
          </a:prstGeom>
          <a:solidFill>
            <a:srgbClr val="3366C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6" name="楕円 75"/>
          <p:cNvSpPr/>
          <p:nvPr/>
        </p:nvSpPr>
        <p:spPr>
          <a:xfrm>
            <a:off x="377662" y="720125"/>
            <a:ext cx="708170" cy="686656"/>
          </a:xfrm>
          <a:prstGeom prst="ellipse">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7" name="テキスト ボックス 76"/>
          <p:cNvSpPr txBox="1"/>
          <p:nvPr/>
        </p:nvSpPr>
        <p:spPr>
          <a:xfrm>
            <a:off x="1563964" y="856090"/>
            <a:ext cx="2214346" cy="307777"/>
          </a:xfrm>
          <a:prstGeom prst="rect">
            <a:avLst/>
          </a:prstGeom>
          <a:noFill/>
          <a:ln>
            <a:noFill/>
          </a:ln>
        </p:spPr>
        <p:txBody>
          <a:bodyPr wrap="square" rtlCol="0">
            <a:spAutoFit/>
          </a:bodyPr>
          <a:lstStyle/>
          <a:p>
            <a:pPr algn="ctr"/>
            <a:r>
              <a:rPr lang="en-US" altLang="ja-JP" sz="1400" b="1">
                <a:solidFill>
                  <a:srgbClr val="3366CC"/>
                </a:solidFill>
              </a:rPr>
              <a:t>AI</a:t>
            </a:r>
            <a:r>
              <a:rPr lang="ja-JP" altLang="en-US" sz="1400" b="1">
                <a:solidFill>
                  <a:srgbClr val="3366CC"/>
                </a:solidFill>
              </a:rPr>
              <a:t>機能搭載</a:t>
            </a:r>
          </a:p>
        </p:txBody>
      </p:sp>
      <p:pic>
        <p:nvPicPr>
          <p:cNvPr id="116" name="図 115"/>
          <p:cNvPicPr>
            <a:picLocks noChangeAspect="1"/>
          </p:cNvPicPr>
          <p:nvPr/>
        </p:nvPicPr>
        <p:blipFill>
          <a:blip r:embed="rId5"/>
          <a:stretch>
            <a:fillRect/>
          </a:stretch>
        </p:blipFill>
        <p:spPr>
          <a:xfrm>
            <a:off x="5237971" y="2055976"/>
            <a:ext cx="224714" cy="362040"/>
          </a:xfrm>
          <a:prstGeom prst="rect">
            <a:avLst/>
          </a:prstGeom>
        </p:spPr>
      </p:pic>
      <p:sp>
        <p:nvSpPr>
          <p:cNvPr id="117" name="Freeform 56"/>
          <p:cNvSpPr>
            <a:spLocks noEditPoints="1"/>
          </p:cNvSpPr>
          <p:nvPr/>
        </p:nvSpPr>
        <p:spPr bwMode="auto">
          <a:xfrm>
            <a:off x="580096" y="885377"/>
            <a:ext cx="333348" cy="330444"/>
          </a:xfrm>
          <a:custGeom>
            <a:avLst/>
            <a:gdLst>
              <a:gd name="T0" fmla="*/ 165 w 730"/>
              <a:gd name="T1" fmla="*/ 214 h 727"/>
              <a:gd name="T2" fmla="*/ 176 w 730"/>
              <a:gd name="T3" fmla="*/ 533 h 727"/>
              <a:gd name="T4" fmla="*/ 196 w 730"/>
              <a:gd name="T5" fmla="*/ 514 h 727"/>
              <a:gd name="T6" fmla="*/ 281 w 730"/>
              <a:gd name="T7" fmla="*/ 429 h 727"/>
              <a:gd name="T8" fmla="*/ 300 w 730"/>
              <a:gd name="T9" fmla="*/ 449 h 727"/>
              <a:gd name="T10" fmla="*/ 92 w 730"/>
              <a:gd name="T11" fmla="*/ 364 h 727"/>
              <a:gd name="T12" fmla="*/ 353 w 730"/>
              <a:gd name="T13" fmla="*/ 630 h 727"/>
              <a:gd name="T14" fmla="*/ 269 w 730"/>
              <a:gd name="T15" fmla="*/ 490 h 727"/>
              <a:gd name="T16" fmla="*/ 324 w 730"/>
              <a:gd name="T17" fmla="*/ 449 h 727"/>
              <a:gd name="T18" fmla="*/ 305 w 730"/>
              <a:gd name="T19" fmla="*/ 606 h 727"/>
              <a:gd name="T20" fmla="*/ 220 w 730"/>
              <a:gd name="T21" fmla="*/ 376 h 727"/>
              <a:gd name="T22" fmla="*/ 239 w 730"/>
              <a:gd name="T23" fmla="*/ 533 h 727"/>
              <a:gd name="T24" fmla="*/ 184 w 730"/>
              <a:gd name="T25" fmla="*/ 492 h 727"/>
              <a:gd name="T26" fmla="*/ 353 w 730"/>
              <a:gd name="T27" fmla="*/ 352 h 727"/>
              <a:gd name="T28" fmla="*/ 293 w 730"/>
              <a:gd name="T29" fmla="*/ 171 h 727"/>
              <a:gd name="T30" fmla="*/ 165 w 730"/>
              <a:gd name="T31" fmla="*/ 238 h 727"/>
              <a:gd name="T32" fmla="*/ 207 w 730"/>
              <a:gd name="T33" fmla="*/ 183 h 727"/>
              <a:gd name="T34" fmla="*/ 269 w 730"/>
              <a:gd name="T35" fmla="*/ 9 h 727"/>
              <a:gd name="T36" fmla="*/ 76 w 730"/>
              <a:gd name="T37" fmla="*/ 197 h 727"/>
              <a:gd name="T38" fmla="*/ 281 w 730"/>
              <a:gd name="T39" fmla="*/ 236 h 727"/>
              <a:gd name="T40" fmla="*/ 239 w 730"/>
              <a:gd name="T41" fmla="*/ 291 h 727"/>
              <a:gd name="T42" fmla="*/ 10 w 730"/>
              <a:gd name="T43" fmla="*/ 459 h 727"/>
              <a:gd name="T44" fmla="*/ 99 w 730"/>
              <a:gd name="T45" fmla="*/ 406 h 727"/>
              <a:gd name="T46" fmla="*/ 155 w 730"/>
              <a:gd name="T47" fmla="*/ 364 h 727"/>
              <a:gd name="T48" fmla="*/ 198 w 730"/>
              <a:gd name="T49" fmla="*/ 653 h 727"/>
              <a:gd name="T50" fmla="*/ 353 w 730"/>
              <a:gd name="T51" fmla="*/ 630 h 727"/>
              <a:gd name="T52" fmla="*/ 261 w 730"/>
              <a:gd name="T53" fmla="*/ 279 h 727"/>
              <a:gd name="T54" fmla="*/ 469 w 730"/>
              <a:gd name="T55" fmla="*/ 110 h 727"/>
              <a:gd name="T56" fmla="*/ 450 w 730"/>
              <a:gd name="T57" fmla="*/ 130 h 727"/>
              <a:gd name="T58" fmla="*/ 450 w 730"/>
              <a:gd name="T59" fmla="*/ 383 h 727"/>
              <a:gd name="T60" fmla="*/ 430 w 730"/>
              <a:gd name="T61" fmla="*/ 364 h 727"/>
              <a:gd name="T62" fmla="*/ 607 w 730"/>
              <a:gd name="T63" fmla="*/ 303 h 727"/>
              <a:gd name="T64" fmla="*/ 534 w 730"/>
              <a:gd name="T65" fmla="*/ 323 h 727"/>
              <a:gd name="T66" fmla="*/ 576 w 730"/>
              <a:gd name="T67" fmla="*/ 267 h 727"/>
              <a:gd name="T68" fmla="*/ 631 w 730"/>
              <a:gd name="T69" fmla="*/ 425 h 727"/>
              <a:gd name="T70" fmla="*/ 699 w 730"/>
              <a:gd name="T71" fmla="*/ 364 h 727"/>
              <a:gd name="T72" fmla="*/ 474 w 730"/>
              <a:gd name="T73" fmla="*/ 207 h 727"/>
              <a:gd name="T74" fmla="*/ 493 w 730"/>
              <a:gd name="T75" fmla="*/ 364 h 727"/>
              <a:gd name="T76" fmla="*/ 438 w 730"/>
              <a:gd name="T77" fmla="*/ 322 h 727"/>
              <a:gd name="T78" fmla="*/ 656 w 730"/>
              <a:gd name="T79" fmla="*/ 183 h 727"/>
              <a:gd name="T80" fmla="*/ 460 w 730"/>
              <a:gd name="T81" fmla="*/ 8 h 727"/>
              <a:gd name="T82" fmla="*/ 408 w 730"/>
              <a:gd name="T83" fmla="*/ 98 h 727"/>
              <a:gd name="T84" fmla="*/ 450 w 730"/>
              <a:gd name="T85" fmla="*/ 154 h 727"/>
              <a:gd name="T86" fmla="*/ 377 w 730"/>
              <a:gd name="T87" fmla="*/ 437 h 727"/>
              <a:gd name="T88" fmla="*/ 462 w 730"/>
              <a:gd name="T89" fmla="*/ 576 h 727"/>
              <a:gd name="T90" fmla="*/ 406 w 730"/>
              <a:gd name="T91" fmla="*/ 618 h 727"/>
              <a:gd name="T92" fmla="*/ 426 w 730"/>
              <a:gd name="T93" fmla="*/ 461 h 727"/>
              <a:gd name="T94" fmla="*/ 460 w 730"/>
              <a:gd name="T95" fmla="*/ 719 h 727"/>
              <a:gd name="T96" fmla="*/ 649 w 730"/>
              <a:gd name="T97" fmla="*/ 588 h 727"/>
              <a:gd name="T98" fmla="*/ 522 w 730"/>
              <a:gd name="T99" fmla="*/ 490 h 727"/>
              <a:gd name="T100" fmla="*/ 578 w 730"/>
              <a:gd name="T101" fmla="*/ 449 h 727"/>
              <a:gd name="T102" fmla="*/ 558 w 730"/>
              <a:gd name="T103" fmla="*/ 564 h 727"/>
              <a:gd name="T104" fmla="*/ 720 w 730"/>
              <a:gd name="T105" fmla="*/ 461 h 727"/>
              <a:gd name="T106" fmla="*/ 534 w 730"/>
              <a:gd name="T107" fmla="*/ 299 h 727"/>
              <a:gd name="T108" fmla="*/ 515 w 730"/>
              <a:gd name="T109" fmla="*/ 279 h 727"/>
              <a:gd name="T110" fmla="*/ 515 w 730"/>
              <a:gd name="T111" fmla="*/ 449 h 727"/>
              <a:gd name="T112" fmla="*/ 430 w 730"/>
              <a:gd name="T113" fmla="*/ 618 h 727"/>
              <a:gd name="T114" fmla="*/ 450 w 730"/>
              <a:gd name="T115" fmla="*/ 599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0" h="727">
                <a:moveTo>
                  <a:pt x="165" y="175"/>
                </a:moveTo>
                <a:cubicBezTo>
                  <a:pt x="176" y="175"/>
                  <a:pt x="184" y="184"/>
                  <a:pt x="184" y="195"/>
                </a:cubicBezTo>
                <a:cubicBezTo>
                  <a:pt x="184" y="205"/>
                  <a:pt x="176" y="214"/>
                  <a:pt x="165" y="214"/>
                </a:cubicBezTo>
                <a:cubicBezTo>
                  <a:pt x="154" y="214"/>
                  <a:pt x="145" y="205"/>
                  <a:pt x="145" y="195"/>
                </a:cubicBezTo>
                <a:cubicBezTo>
                  <a:pt x="145" y="184"/>
                  <a:pt x="154" y="175"/>
                  <a:pt x="165" y="175"/>
                </a:cubicBezTo>
                <a:close/>
                <a:moveTo>
                  <a:pt x="176" y="533"/>
                </a:moveTo>
                <a:cubicBezTo>
                  <a:pt x="176" y="544"/>
                  <a:pt x="185" y="553"/>
                  <a:pt x="196" y="553"/>
                </a:cubicBezTo>
                <a:cubicBezTo>
                  <a:pt x="207" y="553"/>
                  <a:pt x="215" y="544"/>
                  <a:pt x="215" y="533"/>
                </a:cubicBezTo>
                <a:cubicBezTo>
                  <a:pt x="215" y="523"/>
                  <a:pt x="207" y="514"/>
                  <a:pt x="196" y="514"/>
                </a:cubicBezTo>
                <a:cubicBezTo>
                  <a:pt x="185" y="514"/>
                  <a:pt x="176" y="523"/>
                  <a:pt x="176" y="533"/>
                </a:cubicBezTo>
                <a:close/>
                <a:moveTo>
                  <a:pt x="300" y="449"/>
                </a:moveTo>
                <a:cubicBezTo>
                  <a:pt x="300" y="438"/>
                  <a:pt x="291" y="429"/>
                  <a:pt x="281" y="429"/>
                </a:cubicBezTo>
                <a:cubicBezTo>
                  <a:pt x="270" y="429"/>
                  <a:pt x="261" y="438"/>
                  <a:pt x="261" y="449"/>
                </a:cubicBezTo>
                <a:cubicBezTo>
                  <a:pt x="261" y="459"/>
                  <a:pt x="270" y="468"/>
                  <a:pt x="281" y="468"/>
                </a:cubicBezTo>
                <a:cubicBezTo>
                  <a:pt x="291" y="468"/>
                  <a:pt x="300" y="459"/>
                  <a:pt x="300" y="449"/>
                </a:cubicBezTo>
                <a:close/>
                <a:moveTo>
                  <a:pt x="131" y="364"/>
                </a:moveTo>
                <a:cubicBezTo>
                  <a:pt x="131" y="353"/>
                  <a:pt x="122" y="345"/>
                  <a:pt x="111" y="345"/>
                </a:cubicBezTo>
                <a:cubicBezTo>
                  <a:pt x="100" y="345"/>
                  <a:pt x="92" y="353"/>
                  <a:pt x="92" y="364"/>
                </a:cubicBezTo>
                <a:cubicBezTo>
                  <a:pt x="92" y="375"/>
                  <a:pt x="100" y="383"/>
                  <a:pt x="111" y="383"/>
                </a:cubicBezTo>
                <a:cubicBezTo>
                  <a:pt x="122" y="383"/>
                  <a:pt x="131" y="375"/>
                  <a:pt x="131" y="364"/>
                </a:cubicBezTo>
                <a:close/>
                <a:moveTo>
                  <a:pt x="353" y="630"/>
                </a:moveTo>
                <a:cubicBezTo>
                  <a:pt x="305" y="630"/>
                  <a:pt x="305" y="630"/>
                  <a:pt x="305" y="630"/>
                </a:cubicBezTo>
                <a:cubicBezTo>
                  <a:pt x="285" y="630"/>
                  <a:pt x="269" y="614"/>
                  <a:pt x="269" y="594"/>
                </a:cubicBezTo>
                <a:cubicBezTo>
                  <a:pt x="269" y="490"/>
                  <a:pt x="269" y="490"/>
                  <a:pt x="269" y="490"/>
                </a:cubicBezTo>
                <a:cubicBezTo>
                  <a:pt x="250" y="485"/>
                  <a:pt x="237" y="468"/>
                  <a:pt x="237" y="449"/>
                </a:cubicBezTo>
                <a:cubicBezTo>
                  <a:pt x="237" y="425"/>
                  <a:pt x="257" y="405"/>
                  <a:pt x="281" y="405"/>
                </a:cubicBezTo>
                <a:cubicBezTo>
                  <a:pt x="304" y="405"/>
                  <a:pt x="324" y="425"/>
                  <a:pt x="324" y="449"/>
                </a:cubicBezTo>
                <a:cubicBezTo>
                  <a:pt x="324" y="468"/>
                  <a:pt x="311" y="485"/>
                  <a:pt x="293" y="490"/>
                </a:cubicBezTo>
                <a:cubicBezTo>
                  <a:pt x="293" y="594"/>
                  <a:pt x="293" y="594"/>
                  <a:pt x="293" y="594"/>
                </a:cubicBezTo>
                <a:cubicBezTo>
                  <a:pt x="293" y="601"/>
                  <a:pt x="298" y="606"/>
                  <a:pt x="305" y="606"/>
                </a:cubicBezTo>
                <a:cubicBezTo>
                  <a:pt x="353" y="606"/>
                  <a:pt x="353" y="606"/>
                  <a:pt x="353" y="606"/>
                </a:cubicBezTo>
                <a:cubicBezTo>
                  <a:pt x="353" y="376"/>
                  <a:pt x="353" y="376"/>
                  <a:pt x="353" y="376"/>
                </a:cubicBezTo>
                <a:cubicBezTo>
                  <a:pt x="220" y="376"/>
                  <a:pt x="220" y="376"/>
                  <a:pt x="220" y="376"/>
                </a:cubicBezTo>
                <a:cubicBezTo>
                  <a:pt x="213" y="376"/>
                  <a:pt x="208" y="381"/>
                  <a:pt x="208" y="388"/>
                </a:cubicBezTo>
                <a:cubicBezTo>
                  <a:pt x="208" y="492"/>
                  <a:pt x="208" y="492"/>
                  <a:pt x="208" y="492"/>
                </a:cubicBezTo>
                <a:cubicBezTo>
                  <a:pt x="226" y="497"/>
                  <a:pt x="239" y="514"/>
                  <a:pt x="239" y="533"/>
                </a:cubicBezTo>
                <a:cubicBezTo>
                  <a:pt x="239" y="557"/>
                  <a:pt x="220" y="577"/>
                  <a:pt x="196" y="577"/>
                </a:cubicBezTo>
                <a:cubicBezTo>
                  <a:pt x="172" y="577"/>
                  <a:pt x="152" y="557"/>
                  <a:pt x="152" y="533"/>
                </a:cubicBezTo>
                <a:cubicBezTo>
                  <a:pt x="152" y="514"/>
                  <a:pt x="166" y="497"/>
                  <a:pt x="184" y="492"/>
                </a:cubicBezTo>
                <a:cubicBezTo>
                  <a:pt x="184" y="388"/>
                  <a:pt x="184" y="388"/>
                  <a:pt x="184" y="388"/>
                </a:cubicBezTo>
                <a:cubicBezTo>
                  <a:pt x="184" y="368"/>
                  <a:pt x="200" y="352"/>
                  <a:pt x="220" y="352"/>
                </a:cubicBezTo>
                <a:cubicBezTo>
                  <a:pt x="353" y="352"/>
                  <a:pt x="353" y="352"/>
                  <a:pt x="353" y="352"/>
                </a:cubicBezTo>
                <a:cubicBezTo>
                  <a:pt x="353" y="21"/>
                  <a:pt x="353" y="21"/>
                  <a:pt x="353" y="21"/>
                </a:cubicBezTo>
                <a:cubicBezTo>
                  <a:pt x="335" y="10"/>
                  <a:pt x="314" y="4"/>
                  <a:pt x="293" y="5"/>
                </a:cubicBezTo>
                <a:cubicBezTo>
                  <a:pt x="293" y="171"/>
                  <a:pt x="293" y="171"/>
                  <a:pt x="293" y="171"/>
                </a:cubicBezTo>
                <a:cubicBezTo>
                  <a:pt x="293" y="191"/>
                  <a:pt x="276" y="207"/>
                  <a:pt x="257" y="207"/>
                </a:cubicBezTo>
                <a:cubicBezTo>
                  <a:pt x="207" y="207"/>
                  <a:pt x="207" y="207"/>
                  <a:pt x="207" y="207"/>
                </a:cubicBezTo>
                <a:cubicBezTo>
                  <a:pt x="201" y="225"/>
                  <a:pt x="185" y="238"/>
                  <a:pt x="165" y="238"/>
                </a:cubicBezTo>
                <a:cubicBezTo>
                  <a:pt x="141" y="238"/>
                  <a:pt x="121" y="219"/>
                  <a:pt x="121" y="195"/>
                </a:cubicBezTo>
                <a:cubicBezTo>
                  <a:pt x="121" y="171"/>
                  <a:pt x="141" y="151"/>
                  <a:pt x="165" y="151"/>
                </a:cubicBezTo>
                <a:cubicBezTo>
                  <a:pt x="185" y="151"/>
                  <a:pt x="201" y="165"/>
                  <a:pt x="207" y="183"/>
                </a:cubicBezTo>
                <a:cubicBezTo>
                  <a:pt x="257" y="183"/>
                  <a:pt x="257" y="183"/>
                  <a:pt x="257" y="183"/>
                </a:cubicBezTo>
                <a:cubicBezTo>
                  <a:pt x="263" y="183"/>
                  <a:pt x="269" y="177"/>
                  <a:pt x="269" y="171"/>
                </a:cubicBezTo>
                <a:cubicBezTo>
                  <a:pt x="269" y="9"/>
                  <a:pt x="269" y="9"/>
                  <a:pt x="269" y="9"/>
                </a:cubicBezTo>
                <a:cubicBezTo>
                  <a:pt x="235" y="18"/>
                  <a:pt x="209" y="44"/>
                  <a:pt x="198" y="75"/>
                </a:cubicBezTo>
                <a:cubicBezTo>
                  <a:pt x="165" y="69"/>
                  <a:pt x="130" y="78"/>
                  <a:pt x="105" y="104"/>
                </a:cubicBezTo>
                <a:cubicBezTo>
                  <a:pt x="80" y="129"/>
                  <a:pt x="70" y="164"/>
                  <a:pt x="76" y="197"/>
                </a:cubicBezTo>
                <a:cubicBezTo>
                  <a:pt x="45" y="208"/>
                  <a:pt x="20" y="233"/>
                  <a:pt x="10" y="267"/>
                </a:cubicBezTo>
                <a:cubicBezTo>
                  <a:pt x="239" y="267"/>
                  <a:pt x="239" y="267"/>
                  <a:pt x="239" y="267"/>
                </a:cubicBezTo>
                <a:cubicBezTo>
                  <a:pt x="244" y="249"/>
                  <a:pt x="261" y="236"/>
                  <a:pt x="281" y="236"/>
                </a:cubicBezTo>
                <a:cubicBezTo>
                  <a:pt x="304" y="236"/>
                  <a:pt x="324" y="255"/>
                  <a:pt x="324" y="279"/>
                </a:cubicBezTo>
                <a:cubicBezTo>
                  <a:pt x="324" y="303"/>
                  <a:pt x="304" y="323"/>
                  <a:pt x="281" y="323"/>
                </a:cubicBezTo>
                <a:cubicBezTo>
                  <a:pt x="261" y="323"/>
                  <a:pt x="244" y="310"/>
                  <a:pt x="239" y="291"/>
                </a:cubicBezTo>
                <a:cubicBezTo>
                  <a:pt x="6" y="291"/>
                  <a:pt x="6" y="291"/>
                  <a:pt x="6" y="291"/>
                </a:cubicBezTo>
                <a:cubicBezTo>
                  <a:pt x="5" y="318"/>
                  <a:pt x="14" y="344"/>
                  <a:pt x="31" y="364"/>
                </a:cubicBezTo>
                <a:cubicBezTo>
                  <a:pt x="10" y="389"/>
                  <a:pt x="0" y="424"/>
                  <a:pt x="10" y="459"/>
                </a:cubicBezTo>
                <a:cubicBezTo>
                  <a:pt x="19" y="494"/>
                  <a:pt x="45" y="519"/>
                  <a:pt x="76" y="531"/>
                </a:cubicBezTo>
                <a:cubicBezTo>
                  <a:pt x="70" y="561"/>
                  <a:pt x="78" y="593"/>
                  <a:pt x="99" y="617"/>
                </a:cubicBezTo>
                <a:cubicBezTo>
                  <a:pt x="99" y="406"/>
                  <a:pt x="99" y="406"/>
                  <a:pt x="99" y="406"/>
                </a:cubicBezTo>
                <a:cubicBezTo>
                  <a:pt x="81" y="400"/>
                  <a:pt x="68" y="384"/>
                  <a:pt x="68" y="364"/>
                </a:cubicBezTo>
                <a:cubicBezTo>
                  <a:pt x="68" y="340"/>
                  <a:pt x="87" y="321"/>
                  <a:pt x="111" y="321"/>
                </a:cubicBezTo>
                <a:cubicBezTo>
                  <a:pt x="135" y="321"/>
                  <a:pt x="155" y="340"/>
                  <a:pt x="155" y="364"/>
                </a:cubicBezTo>
                <a:cubicBezTo>
                  <a:pt x="155" y="384"/>
                  <a:pt x="141" y="400"/>
                  <a:pt x="123" y="406"/>
                </a:cubicBezTo>
                <a:cubicBezTo>
                  <a:pt x="123" y="638"/>
                  <a:pt x="123" y="638"/>
                  <a:pt x="123" y="638"/>
                </a:cubicBezTo>
                <a:cubicBezTo>
                  <a:pt x="146" y="653"/>
                  <a:pt x="173" y="658"/>
                  <a:pt x="198" y="653"/>
                </a:cubicBezTo>
                <a:cubicBezTo>
                  <a:pt x="209" y="684"/>
                  <a:pt x="235" y="710"/>
                  <a:pt x="270" y="719"/>
                </a:cubicBezTo>
                <a:cubicBezTo>
                  <a:pt x="299" y="727"/>
                  <a:pt x="329" y="721"/>
                  <a:pt x="353" y="706"/>
                </a:cubicBezTo>
                <a:lnTo>
                  <a:pt x="353" y="630"/>
                </a:lnTo>
                <a:close/>
                <a:moveTo>
                  <a:pt x="300" y="279"/>
                </a:moveTo>
                <a:cubicBezTo>
                  <a:pt x="300" y="269"/>
                  <a:pt x="291" y="260"/>
                  <a:pt x="281" y="260"/>
                </a:cubicBezTo>
                <a:cubicBezTo>
                  <a:pt x="270" y="260"/>
                  <a:pt x="261" y="269"/>
                  <a:pt x="261" y="279"/>
                </a:cubicBezTo>
                <a:cubicBezTo>
                  <a:pt x="261" y="290"/>
                  <a:pt x="270" y="299"/>
                  <a:pt x="281" y="299"/>
                </a:cubicBezTo>
                <a:cubicBezTo>
                  <a:pt x="291" y="299"/>
                  <a:pt x="300" y="290"/>
                  <a:pt x="300" y="279"/>
                </a:cubicBezTo>
                <a:close/>
                <a:moveTo>
                  <a:pt x="469" y="110"/>
                </a:moveTo>
                <a:cubicBezTo>
                  <a:pt x="469" y="99"/>
                  <a:pt x="461" y="91"/>
                  <a:pt x="450" y="91"/>
                </a:cubicBezTo>
                <a:cubicBezTo>
                  <a:pt x="439" y="91"/>
                  <a:pt x="430" y="99"/>
                  <a:pt x="430" y="110"/>
                </a:cubicBezTo>
                <a:cubicBezTo>
                  <a:pt x="430" y="121"/>
                  <a:pt x="439" y="130"/>
                  <a:pt x="450" y="130"/>
                </a:cubicBezTo>
                <a:cubicBezTo>
                  <a:pt x="461" y="130"/>
                  <a:pt x="469" y="121"/>
                  <a:pt x="469" y="110"/>
                </a:cubicBezTo>
                <a:close/>
                <a:moveTo>
                  <a:pt x="430" y="364"/>
                </a:moveTo>
                <a:cubicBezTo>
                  <a:pt x="430" y="375"/>
                  <a:pt x="439" y="383"/>
                  <a:pt x="450" y="383"/>
                </a:cubicBezTo>
                <a:cubicBezTo>
                  <a:pt x="461" y="383"/>
                  <a:pt x="469" y="375"/>
                  <a:pt x="469" y="364"/>
                </a:cubicBezTo>
                <a:cubicBezTo>
                  <a:pt x="469" y="353"/>
                  <a:pt x="461" y="345"/>
                  <a:pt x="450" y="345"/>
                </a:cubicBezTo>
                <a:cubicBezTo>
                  <a:pt x="439" y="345"/>
                  <a:pt x="430" y="353"/>
                  <a:pt x="430" y="364"/>
                </a:cubicBezTo>
                <a:close/>
                <a:moveTo>
                  <a:pt x="643" y="461"/>
                </a:moveTo>
                <a:cubicBezTo>
                  <a:pt x="623" y="461"/>
                  <a:pt x="607" y="445"/>
                  <a:pt x="607" y="425"/>
                </a:cubicBezTo>
                <a:cubicBezTo>
                  <a:pt x="607" y="303"/>
                  <a:pt x="607" y="303"/>
                  <a:pt x="607" y="303"/>
                </a:cubicBezTo>
                <a:cubicBezTo>
                  <a:pt x="607" y="297"/>
                  <a:pt x="602" y="291"/>
                  <a:pt x="595" y="291"/>
                </a:cubicBezTo>
                <a:cubicBezTo>
                  <a:pt x="576" y="291"/>
                  <a:pt x="576" y="291"/>
                  <a:pt x="576" y="291"/>
                </a:cubicBezTo>
                <a:cubicBezTo>
                  <a:pt x="571" y="310"/>
                  <a:pt x="554" y="323"/>
                  <a:pt x="534" y="323"/>
                </a:cubicBezTo>
                <a:cubicBezTo>
                  <a:pt x="510" y="323"/>
                  <a:pt x="491" y="303"/>
                  <a:pt x="491" y="279"/>
                </a:cubicBezTo>
                <a:cubicBezTo>
                  <a:pt x="491" y="255"/>
                  <a:pt x="510" y="236"/>
                  <a:pt x="534" y="236"/>
                </a:cubicBezTo>
                <a:cubicBezTo>
                  <a:pt x="554" y="236"/>
                  <a:pt x="571" y="249"/>
                  <a:pt x="576" y="267"/>
                </a:cubicBezTo>
                <a:cubicBezTo>
                  <a:pt x="595" y="267"/>
                  <a:pt x="595" y="267"/>
                  <a:pt x="595" y="267"/>
                </a:cubicBezTo>
                <a:cubicBezTo>
                  <a:pt x="615" y="267"/>
                  <a:pt x="631" y="284"/>
                  <a:pt x="631" y="303"/>
                </a:cubicBezTo>
                <a:cubicBezTo>
                  <a:pt x="631" y="425"/>
                  <a:pt x="631" y="425"/>
                  <a:pt x="631" y="425"/>
                </a:cubicBezTo>
                <a:cubicBezTo>
                  <a:pt x="631" y="431"/>
                  <a:pt x="637" y="437"/>
                  <a:pt x="643" y="437"/>
                </a:cubicBezTo>
                <a:cubicBezTo>
                  <a:pt x="724" y="437"/>
                  <a:pt x="724" y="437"/>
                  <a:pt x="724" y="437"/>
                </a:cubicBezTo>
                <a:cubicBezTo>
                  <a:pt x="725" y="410"/>
                  <a:pt x="716" y="384"/>
                  <a:pt x="699" y="364"/>
                </a:cubicBezTo>
                <a:cubicBezTo>
                  <a:pt x="721" y="338"/>
                  <a:pt x="730" y="303"/>
                  <a:pt x="721" y="268"/>
                </a:cubicBezTo>
                <a:cubicBezTo>
                  <a:pt x="713" y="242"/>
                  <a:pt x="697" y="220"/>
                  <a:pt x="675" y="207"/>
                </a:cubicBezTo>
                <a:cubicBezTo>
                  <a:pt x="474" y="207"/>
                  <a:pt x="474" y="207"/>
                  <a:pt x="474" y="207"/>
                </a:cubicBezTo>
                <a:cubicBezTo>
                  <a:pt x="467" y="207"/>
                  <a:pt x="462" y="212"/>
                  <a:pt x="462" y="219"/>
                </a:cubicBezTo>
                <a:cubicBezTo>
                  <a:pt x="462" y="322"/>
                  <a:pt x="462" y="322"/>
                  <a:pt x="462" y="322"/>
                </a:cubicBezTo>
                <a:cubicBezTo>
                  <a:pt x="480" y="328"/>
                  <a:pt x="493" y="344"/>
                  <a:pt x="493" y="364"/>
                </a:cubicBezTo>
                <a:cubicBezTo>
                  <a:pt x="493" y="388"/>
                  <a:pt x="474" y="408"/>
                  <a:pt x="450" y="408"/>
                </a:cubicBezTo>
                <a:cubicBezTo>
                  <a:pt x="426" y="408"/>
                  <a:pt x="406" y="388"/>
                  <a:pt x="406" y="364"/>
                </a:cubicBezTo>
                <a:cubicBezTo>
                  <a:pt x="406" y="344"/>
                  <a:pt x="420" y="328"/>
                  <a:pt x="438" y="322"/>
                </a:cubicBezTo>
                <a:cubicBezTo>
                  <a:pt x="438" y="219"/>
                  <a:pt x="438" y="219"/>
                  <a:pt x="438" y="219"/>
                </a:cubicBezTo>
                <a:cubicBezTo>
                  <a:pt x="438" y="199"/>
                  <a:pt x="454" y="183"/>
                  <a:pt x="474" y="183"/>
                </a:cubicBezTo>
                <a:cubicBezTo>
                  <a:pt x="656" y="183"/>
                  <a:pt x="656" y="183"/>
                  <a:pt x="656" y="183"/>
                </a:cubicBezTo>
                <a:cubicBezTo>
                  <a:pt x="657" y="154"/>
                  <a:pt x="647" y="125"/>
                  <a:pt x="625" y="104"/>
                </a:cubicBezTo>
                <a:cubicBezTo>
                  <a:pt x="600" y="78"/>
                  <a:pt x="565" y="69"/>
                  <a:pt x="532" y="75"/>
                </a:cubicBezTo>
                <a:cubicBezTo>
                  <a:pt x="521" y="43"/>
                  <a:pt x="495" y="18"/>
                  <a:pt x="460" y="8"/>
                </a:cubicBezTo>
                <a:cubicBezTo>
                  <a:pt x="431" y="0"/>
                  <a:pt x="401" y="6"/>
                  <a:pt x="377" y="21"/>
                </a:cubicBezTo>
                <a:cubicBezTo>
                  <a:pt x="377" y="98"/>
                  <a:pt x="377" y="98"/>
                  <a:pt x="377" y="98"/>
                </a:cubicBezTo>
                <a:cubicBezTo>
                  <a:pt x="408" y="98"/>
                  <a:pt x="408" y="98"/>
                  <a:pt x="408" y="98"/>
                </a:cubicBezTo>
                <a:cubicBezTo>
                  <a:pt x="413" y="80"/>
                  <a:pt x="430" y="67"/>
                  <a:pt x="450" y="67"/>
                </a:cubicBezTo>
                <a:cubicBezTo>
                  <a:pt x="474" y="67"/>
                  <a:pt x="493" y="86"/>
                  <a:pt x="493" y="110"/>
                </a:cubicBezTo>
                <a:cubicBezTo>
                  <a:pt x="493" y="134"/>
                  <a:pt x="474" y="154"/>
                  <a:pt x="450" y="154"/>
                </a:cubicBezTo>
                <a:cubicBezTo>
                  <a:pt x="430" y="154"/>
                  <a:pt x="413" y="140"/>
                  <a:pt x="408" y="122"/>
                </a:cubicBezTo>
                <a:cubicBezTo>
                  <a:pt x="377" y="122"/>
                  <a:pt x="377" y="122"/>
                  <a:pt x="377" y="122"/>
                </a:cubicBezTo>
                <a:cubicBezTo>
                  <a:pt x="377" y="437"/>
                  <a:pt x="377" y="437"/>
                  <a:pt x="377" y="437"/>
                </a:cubicBezTo>
                <a:cubicBezTo>
                  <a:pt x="426" y="437"/>
                  <a:pt x="426" y="437"/>
                  <a:pt x="426" y="437"/>
                </a:cubicBezTo>
                <a:cubicBezTo>
                  <a:pt x="446" y="437"/>
                  <a:pt x="462" y="453"/>
                  <a:pt x="462" y="473"/>
                </a:cubicBezTo>
                <a:cubicBezTo>
                  <a:pt x="462" y="576"/>
                  <a:pt x="462" y="576"/>
                  <a:pt x="462" y="576"/>
                </a:cubicBezTo>
                <a:cubicBezTo>
                  <a:pt x="480" y="582"/>
                  <a:pt x="493" y="598"/>
                  <a:pt x="493" y="618"/>
                </a:cubicBezTo>
                <a:cubicBezTo>
                  <a:pt x="493" y="642"/>
                  <a:pt x="474" y="661"/>
                  <a:pt x="450" y="661"/>
                </a:cubicBezTo>
                <a:cubicBezTo>
                  <a:pt x="426" y="661"/>
                  <a:pt x="406" y="642"/>
                  <a:pt x="406" y="618"/>
                </a:cubicBezTo>
                <a:cubicBezTo>
                  <a:pt x="406" y="598"/>
                  <a:pt x="420" y="582"/>
                  <a:pt x="438" y="576"/>
                </a:cubicBezTo>
                <a:cubicBezTo>
                  <a:pt x="438" y="473"/>
                  <a:pt x="438" y="473"/>
                  <a:pt x="438" y="473"/>
                </a:cubicBezTo>
                <a:cubicBezTo>
                  <a:pt x="438" y="466"/>
                  <a:pt x="432" y="461"/>
                  <a:pt x="426" y="461"/>
                </a:cubicBezTo>
                <a:cubicBezTo>
                  <a:pt x="377" y="461"/>
                  <a:pt x="377" y="461"/>
                  <a:pt x="377" y="461"/>
                </a:cubicBezTo>
                <a:cubicBezTo>
                  <a:pt x="377" y="706"/>
                  <a:pt x="377" y="706"/>
                  <a:pt x="377" y="706"/>
                </a:cubicBezTo>
                <a:cubicBezTo>
                  <a:pt x="401" y="721"/>
                  <a:pt x="431" y="727"/>
                  <a:pt x="460" y="719"/>
                </a:cubicBezTo>
                <a:cubicBezTo>
                  <a:pt x="495" y="710"/>
                  <a:pt x="521" y="684"/>
                  <a:pt x="532" y="653"/>
                </a:cubicBezTo>
                <a:cubicBezTo>
                  <a:pt x="565" y="659"/>
                  <a:pt x="600" y="649"/>
                  <a:pt x="625" y="624"/>
                </a:cubicBezTo>
                <a:cubicBezTo>
                  <a:pt x="636" y="613"/>
                  <a:pt x="644" y="601"/>
                  <a:pt x="649" y="588"/>
                </a:cubicBezTo>
                <a:cubicBezTo>
                  <a:pt x="558" y="588"/>
                  <a:pt x="558" y="588"/>
                  <a:pt x="558" y="588"/>
                </a:cubicBezTo>
                <a:cubicBezTo>
                  <a:pt x="539" y="588"/>
                  <a:pt x="522" y="572"/>
                  <a:pt x="522" y="552"/>
                </a:cubicBezTo>
                <a:cubicBezTo>
                  <a:pt x="522" y="490"/>
                  <a:pt x="522" y="490"/>
                  <a:pt x="522" y="490"/>
                </a:cubicBezTo>
                <a:cubicBezTo>
                  <a:pt x="504" y="485"/>
                  <a:pt x="491" y="468"/>
                  <a:pt x="491" y="449"/>
                </a:cubicBezTo>
                <a:cubicBezTo>
                  <a:pt x="491" y="425"/>
                  <a:pt x="510" y="405"/>
                  <a:pt x="534" y="405"/>
                </a:cubicBezTo>
                <a:cubicBezTo>
                  <a:pt x="558" y="405"/>
                  <a:pt x="578" y="425"/>
                  <a:pt x="578" y="449"/>
                </a:cubicBezTo>
                <a:cubicBezTo>
                  <a:pt x="578" y="468"/>
                  <a:pt x="565" y="485"/>
                  <a:pt x="546" y="490"/>
                </a:cubicBezTo>
                <a:cubicBezTo>
                  <a:pt x="546" y="552"/>
                  <a:pt x="546" y="552"/>
                  <a:pt x="546" y="552"/>
                </a:cubicBezTo>
                <a:cubicBezTo>
                  <a:pt x="546" y="558"/>
                  <a:pt x="552" y="564"/>
                  <a:pt x="558" y="564"/>
                </a:cubicBezTo>
                <a:cubicBezTo>
                  <a:pt x="655" y="564"/>
                  <a:pt x="655" y="564"/>
                  <a:pt x="655" y="564"/>
                </a:cubicBezTo>
                <a:cubicBezTo>
                  <a:pt x="656" y="553"/>
                  <a:pt x="656" y="542"/>
                  <a:pt x="654" y="531"/>
                </a:cubicBezTo>
                <a:cubicBezTo>
                  <a:pt x="685" y="520"/>
                  <a:pt x="710" y="494"/>
                  <a:pt x="720" y="461"/>
                </a:cubicBezTo>
                <a:lnTo>
                  <a:pt x="643" y="461"/>
                </a:lnTo>
                <a:close/>
                <a:moveTo>
                  <a:pt x="515" y="279"/>
                </a:moveTo>
                <a:cubicBezTo>
                  <a:pt x="515" y="290"/>
                  <a:pt x="524" y="299"/>
                  <a:pt x="534" y="299"/>
                </a:cubicBezTo>
                <a:cubicBezTo>
                  <a:pt x="545" y="299"/>
                  <a:pt x="554" y="290"/>
                  <a:pt x="554" y="279"/>
                </a:cubicBezTo>
                <a:cubicBezTo>
                  <a:pt x="554" y="269"/>
                  <a:pt x="545" y="260"/>
                  <a:pt x="534" y="260"/>
                </a:cubicBezTo>
                <a:cubicBezTo>
                  <a:pt x="524" y="260"/>
                  <a:pt x="515" y="269"/>
                  <a:pt x="515" y="279"/>
                </a:cubicBezTo>
                <a:close/>
                <a:moveTo>
                  <a:pt x="554" y="449"/>
                </a:moveTo>
                <a:cubicBezTo>
                  <a:pt x="554" y="438"/>
                  <a:pt x="545" y="429"/>
                  <a:pt x="534" y="429"/>
                </a:cubicBezTo>
                <a:cubicBezTo>
                  <a:pt x="524" y="429"/>
                  <a:pt x="515" y="438"/>
                  <a:pt x="515" y="449"/>
                </a:cubicBezTo>
                <a:cubicBezTo>
                  <a:pt x="515" y="459"/>
                  <a:pt x="524" y="468"/>
                  <a:pt x="534" y="468"/>
                </a:cubicBezTo>
                <a:cubicBezTo>
                  <a:pt x="545" y="468"/>
                  <a:pt x="554" y="459"/>
                  <a:pt x="554" y="449"/>
                </a:cubicBezTo>
                <a:close/>
                <a:moveTo>
                  <a:pt x="430" y="618"/>
                </a:moveTo>
                <a:cubicBezTo>
                  <a:pt x="430" y="629"/>
                  <a:pt x="439" y="637"/>
                  <a:pt x="450" y="637"/>
                </a:cubicBezTo>
                <a:cubicBezTo>
                  <a:pt x="461" y="637"/>
                  <a:pt x="469" y="629"/>
                  <a:pt x="469" y="618"/>
                </a:cubicBezTo>
                <a:cubicBezTo>
                  <a:pt x="469" y="607"/>
                  <a:pt x="461" y="599"/>
                  <a:pt x="450" y="599"/>
                </a:cubicBezTo>
                <a:cubicBezTo>
                  <a:pt x="439" y="599"/>
                  <a:pt x="430" y="607"/>
                  <a:pt x="430" y="618"/>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120" name="Freeform 393"/>
          <p:cNvSpPr>
            <a:spLocks noEditPoints="1"/>
          </p:cNvSpPr>
          <p:nvPr/>
        </p:nvSpPr>
        <p:spPr bwMode="auto">
          <a:xfrm>
            <a:off x="1185392" y="1688059"/>
            <a:ext cx="263270" cy="281096"/>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3366CC"/>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121" name="テキスト ボックス 120"/>
          <p:cNvSpPr txBox="1"/>
          <p:nvPr/>
        </p:nvSpPr>
        <p:spPr>
          <a:xfrm>
            <a:off x="831240" y="2011125"/>
            <a:ext cx="942438" cy="246221"/>
          </a:xfrm>
          <a:prstGeom prst="rect">
            <a:avLst/>
          </a:prstGeom>
          <a:noFill/>
        </p:spPr>
        <p:txBody>
          <a:bodyPr wrap="square" rtlCol="0">
            <a:spAutoFit/>
          </a:bodyPr>
          <a:lstStyle/>
          <a:p>
            <a:pPr algn="ctr"/>
            <a:r>
              <a:rPr kumimoji="1" lang="ja-JP" altLang="en-US" sz="1000">
                <a:solidFill>
                  <a:srgbClr val="3366CC"/>
                </a:solidFill>
              </a:rPr>
              <a:t>請求書</a:t>
            </a:r>
          </a:p>
        </p:txBody>
      </p:sp>
      <p:sp>
        <p:nvSpPr>
          <p:cNvPr id="122" name="テキスト ボックス 121"/>
          <p:cNvSpPr txBox="1"/>
          <p:nvPr/>
        </p:nvSpPr>
        <p:spPr>
          <a:xfrm>
            <a:off x="2175069" y="2016610"/>
            <a:ext cx="942438" cy="246221"/>
          </a:xfrm>
          <a:prstGeom prst="rect">
            <a:avLst/>
          </a:prstGeom>
          <a:noFill/>
        </p:spPr>
        <p:txBody>
          <a:bodyPr wrap="square" rtlCol="0">
            <a:spAutoFit/>
          </a:bodyPr>
          <a:lstStyle/>
          <a:p>
            <a:pPr algn="ctr"/>
            <a:r>
              <a:rPr kumimoji="1" lang="en-US" altLang="ja-JP" sz="1000">
                <a:solidFill>
                  <a:srgbClr val="3366CC"/>
                </a:solidFill>
              </a:rPr>
              <a:t>AI-OCR</a:t>
            </a:r>
            <a:endParaRPr kumimoji="1" lang="ja-JP" altLang="en-US" sz="1000">
              <a:solidFill>
                <a:srgbClr val="3366CC"/>
              </a:solidFill>
            </a:endParaRPr>
          </a:p>
        </p:txBody>
      </p:sp>
      <p:sp>
        <p:nvSpPr>
          <p:cNvPr id="123" name="Freeform 364"/>
          <p:cNvSpPr>
            <a:spLocks noEditPoints="1"/>
          </p:cNvSpPr>
          <p:nvPr/>
        </p:nvSpPr>
        <p:spPr bwMode="auto">
          <a:xfrm>
            <a:off x="3759320" y="1707619"/>
            <a:ext cx="240190" cy="237038"/>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3366CC"/>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129" name="Freeform 19"/>
          <p:cNvSpPr>
            <a:spLocks noEditPoints="1"/>
          </p:cNvSpPr>
          <p:nvPr/>
        </p:nvSpPr>
        <p:spPr bwMode="auto">
          <a:xfrm>
            <a:off x="611560" y="2970781"/>
            <a:ext cx="335406" cy="336890"/>
          </a:xfrm>
          <a:custGeom>
            <a:avLst/>
            <a:gdLst>
              <a:gd name="T0" fmla="*/ 666 w 755"/>
              <a:gd name="T1" fmla="*/ 490 h 756"/>
              <a:gd name="T2" fmla="*/ 684 w 755"/>
              <a:gd name="T3" fmla="*/ 603 h 756"/>
              <a:gd name="T4" fmla="*/ 588 w 755"/>
              <a:gd name="T5" fmla="*/ 575 h 756"/>
              <a:gd name="T6" fmla="*/ 571 w 755"/>
              <a:gd name="T7" fmla="*/ 620 h 756"/>
              <a:gd name="T8" fmla="*/ 530 w 755"/>
              <a:gd name="T9" fmla="*/ 726 h 756"/>
              <a:gd name="T10" fmla="*/ 464 w 755"/>
              <a:gd name="T11" fmla="*/ 653 h 756"/>
              <a:gd name="T12" fmla="*/ 424 w 755"/>
              <a:gd name="T13" fmla="*/ 684 h 756"/>
              <a:gd name="T14" fmla="*/ 336 w 755"/>
              <a:gd name="T15" fmla="*/ 756 h 756"/>
              <a:gd name="T16" fmla="*/ 313 w 755"/>
              <a:gd name="T17" fmla="*/ 659 h 756"/>
              <a:gd name="T18" fmla="*/ 265 w 755"/>
              <a:gd name="T19" fmla="*/ 666 h 756"/>
              <a:gd name="T20" fmla="*/ 152 w 755"/>
              <a:gd name="T21" fmla="*/ 684 h 756"/>
              <a:gd name="T22" fmla="*/ 181 w 755"/>
              <a:gd name="T23" fmla="*/ 588 h 756"/>
              <a:gd name="T24" fmla="*/ 136 w 755"/>
              <a:gd name="T25" fmla="*/ 571 h 756"/>
              <a:gd name="T26" fmla="*/ 29 w 755"/>
              <a:gd name="T27" fmla="*/ 531 h 756"/>
              <a:gd name="T28" fmla="*/ 102 w 755"/>
              <a:gd name="T29" fmla="*/ 464 h 756"/>
              <a:gd name="T30" fmla="*/ 71 w 755"/>
              <a:gd name="T31" fmla="*/ 425 h 756"/>
              <a:gd name="T32" fmla="*/ 0 w 755"/>
              <a:gd name="T33" fmla="*/ 336 h 756"/>
              <a:gd name="T34" fmla="*/ 97 w 755"/>
              <a:gd name="T35" fmla="*/ 313 h 756"/>
              <a:gd name="T36" fmla="*/ 89 w 755"/>
              <a:gd name="T37" fmla="*/ 265 h 756"/>
              <a:gd name="T38" fmla="*/ 71 w 755"/>
              <a:gd name="T39" fmla="*/ 153 h 756"/>
              <a:gd name="T40" fmla="*/ 167 w 755"/>
              <a:gd name="T41" fmla="*/ 181 h 756"/>
              <a:gd name="T42" fmla="*/ 184 w 755"/>
              <a:gd name="T43" fmla="*/ 136 h 756"/>
              <a:gd name="T44" fmla="*/ 225 w 755"/>
              <a:gd name="T45" fmla="*/ 30 h 756"/>
              <a:gd name="T46" fmla="*/ 291 w 755"/>
              <a:gd name="T47" fmla="*/ 103 h 756"/>
              <a:gd name="T48" fmla="*/ 331 w 755"/>
              <a:gd name="T49" fmla="*/ 72 h 756"/>
              <a:gd name="T50" fmla="*/ 419 w 755"/>
              <a:gd name="T51" fmla="*/ 0 h 756"/>
              <a:gd name="T52" fmla="*/ 442 w 755"/>
              <a:gd name="T53" fmla="*/ 97 h 756"/>
              <a:gd name="T54" fmla="*/ 490 w 755"/>
              <a:gd name="T55" fmla="*/ 89 h 756"/>
              <a:gd name="T56" fmla="*/ 603 w 755"/>
              <a:gd name="T57" fmla="*/ 72 h 756"/>
              <a:gd name="T58" fmla="*/ 574 w 755"/>
              <a:gd name="T59" fmla="*/ 168 h 756"/>
              <a:gd name="T60" fmla="*/ 619 w 755"/>
              <a:gd name="T61" fmla="*/ 184 h 756"/>
              <a:gd name="T62" fmla="*/ 726 w 755"/>
              <a:gd name="T63" fmla="*/ 225 h 756"/>
              <a:gd name="T64" fmla="*/ 653 w 755"/>
              <a:gd name="T65" fmla="*/ 292 h 756"/>
              <a:gd name="T66" fmla="*/ 684 w 755"/>
              <a:gd name="T67" fmla="*/ 331 h 756"/>
              <a:gd name="T68" fmla="*/ 755 w 755"/>
              <a:gd name="T69" fmla="*/ 420 h 756"/>
              <a:gd name="T70" fmla="*/ 658 w 755"/>
              <a:gd name="T71" fmla="*/ 442 h 756"/>
              <a:gd name="T72" fmla="*/ 377 w 755"/>
              <a:gd name="T73" fmla="*/ 188 h 756"/>
              <a:gd name="T74" fmla="*/ 377 w 755"/>
              <a:gd name="T75" fmla="*/ 568 h 756"/>
              <a:gd name="T76" fmla="*/ 377 w 755"/>
              <a:gd name="T77" fmla="*/ 188 h 756"/>
              <a:gd name="T78" fmla="*/ 306 w 755"/>
              <a:gd name="T79" fmla="*/ 301 h 756"/>
              <a:gd name="T80" fmla="*/ 211 w 755"/>
              <a:gd name="T81" fmla="*/ 439 h 756"/>
              <a:gd name="T82" fmla="*/ 259 w 755"/>
              <a:gd name="T83" fmla="*/ 413 h 756"/>
              <a:gd name="T84" fmla="*/ 311 w 755"/>
              <a:gd name="T85" fmla="*/ 439 h 756"/>
              <a:gd name="T86" fmla="*/ 267 w 755"/>
              <a:gd name="T87" fmla="*/ 383 h 756"/>
              <a:gd name="T88" fmla="*/ 281 w 755"/>
              <a:gd name="T89" fmla="*/ 323 h 756"/>
              <a:gd name="T90" fmla="*/ 290 w 755"/>
              <a:gd name="T91" fmla="*/ 360 h 756"/>
              <a:gd name="T92" fmla="*/ 267 w 755"/>
              <a:gd name="T93" fmla="*/ 383 h 756"/>
              <a:gd name="T94" fmla="*/ 411 w 755"/>
              <a:gd name="T95" fmla="*/ 301 h 756"/>
              <a:gd name="T96" fmla="*/ 363 w 755"/>
              <a:gd name="T97" fmla="*/ 439 h 756"/>
              <a:gd name="T98" fmla="*/ 400 w 755"/>
              <a:gd name="T99" fmla="*/ 393 h 756"/>
              <a:gd name="T100" fmla="*/ 450 w 755"/>
              <a:gd name="T101" fmla="*/ 381 h 756"/>
              <a:gd name="T102" fmla="*/ 450 w 755"/>
              <a:gd name="T103" fmla="*/ 313 h 756"/>
              <a:gd name="T104" fmla="*/ 410 w 755"/>
              <a:gd name="T105" fmla="*/ 331 h 756"/>
              <a:gd name="T106" fmla="*/ 421 w 755"/>
              <a:gd name="T107" fmla="*/ 358 h 756"/>
              <a:gd name="T108" fmla="*/ 400 w 755"/>
              <a:gd name="T109" fmla="*/ 363 h 756"/>
              <a:gd name="T110" fmla="*/ 519 w 755"/>
              <a:gd name="T111" fmla="*/ 439 h 756"/>
              <a:gd name="T112" fmla="*/ 482 w 755"/>
              <a:gd name="T113" fmla="*/ 301 h 756"/>
              <a:gd name="T114" fmla="*/ 519 w 755"/>
              <a:gd name="T115" fmla="*/ 43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5" h="756">
                <a:moveTo>
                  <a:pt x="653" y="464"/>
                </a:moveTo>
                <a:cubicBezTo>
                  <a:pt x="651" y="474"/>
                  <a:pt x="655" y="484"/>
                  <a:pt x="666" y="490"/>
                </a:cubicBezTo>
                <a:cubicBezTo>
                  <a:pt x="726" y="531"/>
                  <a:pt x="726" y="531"/>
                  <a:pt x="726" y="531"/>
                </a:cubicBezTo>
                <a:cubicBezTo>
                  <a:pt x="684" y="603"/>
                  <a:pt x="684" y="603"/>
                  <a:pt x="684" y="603"/>
                </a:cubicBezTo>
                <a:cubicBezTo>
                  <a:pt x="619" y="571"/>
                  <a:pt x="619" y="571"/>
                  <a:pt x="619" y="571"/>
                </a:cubicBezTo>
                <a:cubicBezTo>
                  <a:pt x="607" y="565"/>
                  <a:pt x="596" y="567"/>
                  <a:pt x="588" y="575"/>
                </a:cubicBezTo>
                <a:cubicBezTo>
                  <a:pt x="583" y="579"/>
                  <a:pt x="579" y="584"/>
                  <a:pt x="574" y="588"/>
                </a:cubicBezTo>
                <a:cubicBezTo>
                  <a:pt x="566" y="596"/>
                  <a:pt x="564" y="607"/>
                  <a:pt x="571" y="620"/>
                </a:cubicBezTo>
                <a:cubicBezTo>
                  <a:pt x="603" y="684"/>
                  <a:pt x="603" y="684"/>
                  <a:pt x="603" y="684"/>
                </a:cubicBezTo>
                <a:cubicBezTo>
                  <a:pt x="530" y="726"/>
                  <a:pt x="530" y="726"/>
                  <a:pt x="530" y="726"/>
                </a:cubicBezTo>
                <a:cubicBezTo>
                  <a:pt x="490" y="666"/>
                  <a:pt x="490" y="666"/>
                  <a:pt x="490" y="666"/>
                </a:cubicBezTo>
                <a:cubicBezTo>
                  <a:pt x="483" y="655"/>
                  <a:pt x="474" y="651"/>
                  <a:pt x="464" y="653"/>
                </a:cubicBezTo>
                <a:cubicBezTo>
                  <a:pt x="457" y="655"/>
                  <a:pt x="449" y="657"/>
                  <a:pt x="442" y="659"/>
                </a:cubicBezTo>
                <a:cubicBezTo>
                  <a:pt x="432" y="662"/>
                  <a:pt x="425" y="670"/>
                  <a:pt x="424" y="684"/>
                </a:cubicBezTo>
                <a:cubicBezTo>
                  <a:pt x="419" y="756"/>
                  <a:pt x="419" y="756"/>
                  <a:pt x="419" y="756"/>
                </a:cubicBezTo>
                <a:cubicBezTo>
                  <a:pt x="336" y="756"/>
                  <a:pt x="336" y="756"/>
                  <a:pt x="336" y="756"/>
                </a:cubicBezTo>
                <a:cubicBezTo>
                  <a:pt x="331" y="684"/>
                  <a:pt x="331" y="684"/>
                  <a:pt x="331" y="684"/>
                </a:cubicBezTo>
                <a:cubicBezTo>
                  <a:pt x="330" y="670"/>
                  <a:pt x="323" y="662"/>
                  <a:pt x="313" y="659"/>
                </a:cubicBezTo>
                <a:cubicBezTo>
                  <a:pt x="306" y="657"/>
                  <a:pt x="298" y="655"/>
                  <a:pt x="291" y="653"/>
                </a:cubicBezTo>
                <a:cubicBezTo>
                  <a:pt x="281" y="651"/>
                  <a:pt x="272" y="655"/>
                  <a:pt x="265" y="666"/>
                </a:cubicBezTo>
                <a:cubicBezTo>
                  <a:pt x="225" y="726"/>
                  <a:pt x="225" y="726"/>
                  <a:pt x="225" y="726"/>
                </a:cubicBezTo>
                <a:cubicBezTo>
                  <a:pt x="152" y="684"/>
                  <a:pt x="152" y="684"/>
                  <a:pt x="152" y="684"/>
                </a:cubicBezTo>
                <a:cubicBezTo>
                  <a:pt x="184" y="620"/>
                  <a:pt x="184" y="620"/>
                  <a:pt x="184" y="620"/>
                </a:cubicBezTo>
                <a:cubicBezTo>
                  <a:pt x="191" y="607"/>
                  <a:pt x="189" y="596"/>
                  <a:pt x="181" y="588"/>
                </a:cubicBezTo>
                <a:cubicBezTo>
                  <a:pt x="176" y="584"/>
                  <a:pt x="172" y="579"/>
                  <a:pt x="167" y="575"/>
                </a:cubicBezTo>
                <a:cubicBezTo>
                  <a:pt x="159" y="567"/>
                  <a:pt x="148" y="565"/>
                  <a:pt x="136" y="571"/>
                </a:cubicBezTo>
                <a:cubicBezTo>
                  <a:pt x="71" y="603"/>
                  <a:pt x="71" y="603"/>
                  <a:pt x="71" y="603"/>
                </a:cubicBezTo>
                <a:cubicBezTo>
                  <a:pt x="29" y="531"/>
                  <a:pt x="29" y="531"/>
                  <a:pt x="29" y="531"/>
                </a:cubicBezTo>
                <a:cubicBezTo>
                  <a:pt x="89" y="490"/>
                  <a:pt x="89" y="490"/>
                  <a:pt x="89" y="490"/>
                </a:cubicBezTo>
                <a:cubicBezTo>
                  <a:pt x="100" y="484"/>
                  <a:pt x="104" y="474"/>
                  <a:pt x="102" y="464"/>
                </a:cubicBezTo>
                <a:cubicBezTo>
                  <a:pt x="100" y="457"/>
                  <a:pt x="98" y="450"/>
                  <a:pt x="97" y="442"/>
                </a:cubicBezTo>
                <a:cubicBezTo>
                  <a:pt x="94" y="432"/>
                  <a:pt x="85" y="425"/>
                  <a:pt x="71" y="425"/>
                </a:cubicBezTo>
                <a:cubicBezTo>
                  <a:pt x="0" y="420"/>
                  <a:pt x="0" y="420"/>
                  <a:pt x="0" y="420"/>
                </a:cubicBezTo>
                <a:cubicBezTo>
                  <a:pt x="0" y="336"/>
                  <a:pt x="0" y="336"/>
                  <a:pt x="0" y="336"/>
                </a:cubicBezTo>
                <a:cubicBezTo>
                  <a:pt x="71" y="331"/>
                  <a:pt x="71" y="331"/>
                  <a:pt x="71" y="331"/>
                </a:cubicBezTo>
                <a:cubicBezTo>
                  <a:pt x="85" y="331"/>
                  <a:pt x="94" y="324"/>
                  <a:pt x="97" y="313"/>
                </a:cubicBezTo>
                <a:cubicBezTo>
                  <a:pt x="98" y="306"/>
                  <a:pt x="100" y="299"/>
                  <a:pt x="102" y="292"/>
                </a:cubicBezTo>
                <a:cubicBezTo>
                  <a:pt x="104" y="282"/>
                  <a:pt x="100" y="272"/>
                  <a:pt x="89" y="265"/>
                </a:cubicBezTo>
                <a:cubicBezTo>
                  <a:pt x="29" y="225"/>
                  <a:pt x="29" y="225"/>
                  <a:pt x="29" y="225"/>
                </a:cubicBezTo>
                <a:cubicBezTo>
                  <a:pt x="71" y="153"/>
                  <a:pt x="71" y="153"/>
                  <a:pt x="71" y="153"/>
                </a:cubicBezTo>
                <a:cubicBezTo>
                  <a:pt x="136" y="184"/>
                  <a:pt x="136" y="184"/>
                  <a:pt x="136" y="184"/>
                </a:cubicBezTo>
                <a:cubicBezTo>
                  <a:pt x="148" y="191"/>
                  <a:pt x="159" y="189"/>
                  <a:pt x="167" y="181"/>
                </a:cubicBezTo>
                <a:cubicBezTo>
                  <a:pt x="172" y="176"/>
                  <a:pt x="176" y="172"/>
                  <a:pt x="181" y="168"/>
                </a:cubicBezTo>
                <a:cubicBezTo>
                  <a:pt x="189" y="160"/>
                  <a:pt x="191" y="149"/>
                  <a:pt x="184" y="136"/>
                </a:cubicBezTo>
                <a:cubicBezTo>
                  <a:pt x="152" y="72"/>
                  <a:pt x="152" y="72"/>
                  <a:pt x="152" y="72"/>
                </a:cubicBezTo>
                <a:cubicBezTo>
                  <a:pt x="225" y="30"/>
                  <a:pt x="225" y="30"/>
                  <a:pt x="225" y="30"/>
                </a:cubicBezTo>
                <a:cubicBezTo>
                  <a:pt x="265" y="89"/>
                  <a:pt x="265" y="89"/>
                  <a:pt x="265" y="89"/>
                </a:cubicBezTo>
                <a:cubicBezTo>
                  <a:pt x="272" y="100"/>
                  <a:pt x="281" y="104"/>
                  <a:pt x="291" y="103"/>
                </a:cubicBezTo>
                <a:cubicBezTo>
                  <a:pt x="298" y="101"/>
                  <a:pt x="306" y="99"/>
                  <a:pt x="313" y="97"/>
                </a:cubicBezTo>
                <a:cubicBezTo>
                  <a:pt x="323" y="94"/>
                  <a:pt x="330" y="85"/>
                  <a:pt x="331" y="72"/>
                </a:cubicBezTo>
                <a:cubicBezTo>
                  <a:pt x="336" y="0"/>
                  <a:pt x="336" y="0"/>
                  <a:pt x="336" y="0"/>
                </a:cubicBezTo>
                <a:cubicBezTo>
                  <a:pt x="419" y="0"/>
                  <a:pt x="419" y="0"/>
                  <a:pt x="419" y="0"/>
                </a:cubicBezTo>
                <a:cubicBezTo>
                  <a:pt x="424" y="72"/>
                  <a:pt x="424" y="72"/>
                  <a:pt x="424" y="72"/>
                </a:cubicBezTo>
                <a:cubicBezTo>
                  <a:pt x="425" y="85"/>
                  <a:pt x="432" y="94"/>
                  <a:pt x="442" y="97"/>
                </a:cubicBezTo>
                <a:cubicBezTo>
                  <a:pt x="449" y="99"/>
                  <a:pt x="457" y="101"/>
                  <a:pt x="464" y="103"/>
                </a:cubicBezTo>
                <a:cubicBezTo>
                  <a:pt x="474" y="104"/>
                  <a:pt x="483" y="100"/>
                  <a:pt x="490" y="89"/>
                </a:cubicBezTo>
                <a:cubicBezTo>
                  <a:pt x="530" y="30"/>
                  <a:pt x="530" y="30"/>
                  <a:pt x="530" y="30"/>
                </a:cubicBezTo>
                <a:cubicBezTo>
                  <a:pt x="603" y="72"/>
                  <a:pt x="603" y="72"/>
                  <a:pt x="603" y="72"/>
                </a:cubicBezTo>
                <a:cubicBezTo>
                  <a:pt x="571" y="136"/>
                  <a:pt x="571" y="136"/>
                  <a:pt x="571" y="136"/>
                </a:cubicBezTo>
                <a:cubicBezTo>
                  <a:pt x="564" y="149"/>
                  <a:pt x="566" y="160"/>
                  <a:pt x="574" y="168"/>
                </a:cubicBezTo>
                <a:cubicBezTo>
                  <a:pt x="579" y="172"/>
                  <a:pt x="583" y="176"/>
                  <a:pt x="588" y="181"/>
                </a:cubicBezTo>
                <a:cubicBezTo>
                  <a:pt x="596" y="189"/>
                  <a:pt x="607" y="191"/>
                  <a:pt x="619" y="184"/>
                </a:cubicBezTo>
                <a:cubicBezTo>
                  <a:pt x="684" y="153"/>
                  <a:pt x="684" y="153"/>
                  <a:pt x="684" y="153"/>
                </a:cubicBezTo>
                <a:cubicBezTo>
                  <a:pt x="726" y="225"/>
                  <a:pt x="726" y="225"/>
                  <a:pt x="726" y="225"/>
                </a:cubicBezTo>
                <a:cubicBezTo>
                  <a:pt x="666" y="265"/>
                  <a:pt x="666" y="265"/>
                  <a:pt x="666" y="265"/>
                </a:cubicBezTo>
                <a:cubicBezTo>
                  <a:pt x="655" y="272"/>
                  <a:pt x="651" y="282"/>
                  <a:pt x="653" y="292"/>
                </a:cubicBezTo>
                <a:cubicBezTo>
                  <a:pt x="655" y="299"/>
                  <a:pt x="657" y="306"/>
                  <a:pt x="658" y="313"/>
                </a:cubicBezTo>
                <a:cubicBezTo>
                  <a:pt x="661" y="324"/>
                  <a:pt x="670" y="331"/>
                  <a:pt x="684" y="331"/>
                </a:cubicBezTo>
                <a:cubicBezTo>
                  <a:pt x="755" y="336"/>
                  <a:pt x="755" y="336"/>
                  <a:pt x="755" y="336"/>
                </a:cubicBezTo>
                <a:cubicBezTo>
                  <a:pt x="755" y="420"/>
                  <a:pt x="755" y="420"/>
                  <a:pt x="755" y="420"/>
                </a:cubicBezTo>
                <a:cubicBezTo>
                  <a:pt x="684" y="425"/>
                  <a:pt x="684" y="425"/>
                  <a:pt x="684" y="425"/>
                </a:cubicBezTo>
                <a:cubicBezTo>
                  <a:pt x="670" y="425"/>
                  <a:pt x="661" y="432"/>
                  <a:pt x="658" y="442"/>
                </a:cubicBezTo>
                <a:cubicBezTo>
                  <a:pt x="657" y="450"/>
                  <a:pt x="655" y="457"/>
                  <a:pt x="653" y="464"/>
                </a:cubicBezTo>
                <a:close/>
                <a:moveTo>
                  <a:pt x="377" y="188"/>
                </a:moveTo>
                <a:cubicBezTo>
                  <a:pt x="273" y="188"/>
                  <a:pt x="187" y="273"/>
                  <a:pt x="187" y="378"/>
                </a:cubicBezTo>
                <a:cubicBezTo>
                  <a:pt x="187" y="483"/>
                  <a:pt x="273" y="568"/>
                  <a:pt x="377" y="568"/>
                </a:cubicBezTo>
                <a:cubicBezTo>
                  <a:pt x="482" y="568"/>
                  <a:pt x="567" y="483"/>
                  <a:pt x="567" y="378"/>
                </a:cubicBezTo>
                <a:cubicBezTo>
                  <a:pt x="567" y="273"/>
                  <a:pt x="482" y="188"/>
                  <a:pt x="377" y="188"/>
                </a:cubicBezTo>
                <a:close/>
                <a:moveTo>
                  <a:pt x="351" y="439"/>
                </a:moveTo>
                <a:cubicBezTo>
                  <a:pt x="306" y="301"/>
                  <a:pt x="306" y="301"/>
                  <a:pt x="306" y="301"/>
                </a:cubicBezTo>
                <a:cubicBezTo>
                  <a:pt x="256" y="301"/>
                  <a:pt x="256" y="301"/>
                  <a:pt x="256" y="301"/>
                </a:cubicBezTo>
                <a:cubicBezTo>
                  <a:pt x="211" y="439"/>
                  <a:pt x="211" y="439"/>
                  <a:pt x="211" y="439"/>
                </a:cubicBezTo>
                <a:cubicBezTo>
                  <a:pt x="252" y="439"/>
                  <a:pt x="252" y="439"/>
                  <a:pt x="252" y="439"/>
                </a:cubicBezTo>
                <a:cubicBezTo>
                  <a:pt x="259" y="413"/>
                  <a:pt x="259" y="413"/>
                  <a:pt x="259" y="413"/>
                </a:cubicBezTo>
                <a:cubicBezTo>
                  <a:pt x="304" y="413"/>
                  <a:pt x="304" y="413"/>
                  <a:pt x="304" y="413"/>
                </a:cubicBezTo>
                <a:cubicBezTo>
                  <a:pt x="311" y="439"/>
                  <a:pt x="311" y="439"/>
                  <a:pt x="311" y="439"/>
                </a:cubicBezTo>
                <a:lnTo>
                  <a:pt x="351" y="439"/>
                </a:lnTo>
                <a:close/>
                <a:moveTo>
                  <a:pt x="267" y="383"/>
                </a:moveTo>
                <a:cubicBezTo>
                  <a:pt x="273" y="361"/>
                  <a:pt x="276" y="346"/>
                  <a:pt x="278" y="339"/>
                </a:cubicBezTo>
                <a:cubicBezTo>
                  <a:pt x="280" y="332"/>
                  <a:pt x="281" y="326"/>
                  <a:pt x="281" y="323"/>
                </a:cubicBezTo>
                <a:cubicBezTo>
                  <a:pt x="282" y="327"/>
                  <a:pt x="283" y="332"/>
                  <a:pt x="285" y="340"/>
                </a:cubicBezTo>
                <a:cubicBezTo>
                  <a:pt x="287" y="348"/>
                  <a:pt x="289" y="355"/>
                  <a:pt x="290" y="360"/>
                </a:cubicBezTo>
                <a:cubicBezTo>
                  <a:pt x="296" y="383"/>
                  <a:pt x="296" y="383"/>
                  <a:pt x="296" y="383"/>
                </a:cubicBezTo>
                <a:lnTo>
                  <a:pt x="267" y="383"/>
                </a:lnTo>
                <a:close/>
                <a:moveTo>
                  <a:pt x="450" y="313"/>
                </a:moveTo>
                <a:cubicBezTo>
                  <a:pt x="441" y="305"/>
                  <a:pt x="428" y="301"/>
                  <a:pt x="411" y="301"/>
                </a:cubicBezTo>
                <a:cubicBezTo>
                  <a:pt x="363" y="301"/>
                  <a:pt x="363" y="301"/>
                  <a:pt x="363" y="301"/>
                </a:cubicBezTo>
                <a:cubicBezTo>
                  <a:pt x="363" y="439"/>
                  <a:pt x="363" y="439"/>
                  <a:pt x="363" y="439"/>
                </a:cubicBezTo>
                <a:cubicBezTo>
                  <a:pt x="400" y="439"/>
                  <a:pt x="400" y="439"/>
                  <a:pt x="400" y="439"/>
                </a:cubicBezTo>
                <a:cubicBezTo>
                  <a:pt x="400" y="393"/>
                  <a:pt x="400" y="393"/>
                  <a:pt x="400" y="393"/>
                </a:cubicBezTo>
                <a:cubicBezTo>
                  <a:pt x="411" y="393"/>
                  <a:pt x="411" y="393"/>
                  <a:pt x="411" y="393"/>
                </a:cubicBezTo>
                <a:cubicBezTo>
                  <a:pt x="428" y="393"/>
                  <a:pt x="440" y="389"/>
                  <a:pt x="450" y="381"/>
                </a:cubicBezTo>
                <a:cubicBezTo>
                  <a:pt x="459" y="372"/>
                  <a:pt x="463" y="360"/>
                  <a:pt x="463" y="345"/>
                </a:cubicBezTo>
                <a:cubicBezTo>
                  <a:pt x="463" y="331"/>
                  <a:pt x="459" y="320"/>
                  <a:pt x="450" y="313"/>
                </a:cubicBezTo>
                <a:close/>
                <a:moveTo>
                  <a:pt x="400" y="331"/>
                </a:moveTo>
                <a:cubicBezTo>
                  <a:pt x="410" y="331"/>
                  <a:pt x="410" y="331"/>
                  <a:pt x="410" y="331"/>
                </a:cubicBezTo>
                <a:cubicBezTo>
                  <a:pt x="420" y="331"/>
                  <a:pt x="425" y="336"/>
                  <a:pt x="425" y="345"/>
                </a:cubicBezTo>
                <a:cubicBezTo>
                  <a:pt x="425" y="351"/>
                  <a:pt x="424" y="355"/>
                  <a:pt x="421" y="358"/>
                </a:cubicBezTo>
                <a:cubicBezTo>
                  <a:pt x="417" y="361"/>
                  <a:pt x="413" y="363"/>
                  <a:pt x="407" y="363"/>
                </a:cubicBezTo>
                <a:cubicBezTo>
                  <a:pt x="400" y="363"/>
                  <a:pt x="400" y="363"/>
                  <a:pt x="400" y="363"/>
                </a:cubicBezTo>
                <a:lnTo>
                  <a:pt x="400" y="331"/>
                </a:lnTo>
                <a:close/>
                <a:moveTo>
                  <a:pt x="519" y="439"/>
                </a:moveTo>
                <a:cubicBezTo>
                  <a:pt x="519" y="301"/>
                  <a:pt x="519" y="301"/>
                  <a:pt x="519" y="301"/>
                </a:cubicBezTo>
                <a:cubicBezTo>
                  <a:pt x="482" y="301"/>
                  <a:pt x="482" y="301"/>
                  <a:pt x="482" y="301"/>
                </a:cubicBezTo>
                <a:cubicBezTo>
                  <a:pt x="482" y="439"/>
                  <a:pt x="482" y="439"/>
                  <a:pt x="482" y="439"/>
                </a:cubicBezTo>
                <a:lnTo>
                  <a:pt x="519" y="439"/>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130" name="Freeform 27"/>
          <p:cNvSpPr>
            <a:spLocks noEditPoints="1"/>
          </p:cNvSpPr>
          <p:nvPr/>
        </p:nvSpPr>
        <p:spPr bwMode="auto">
          <a:xfrm flipH="1">
            <a:off x="2520839" y="1635646"/>
            <a:ext cx="303038" cy="323812"/>
          </a:xfrm>
          <a:custGeom>
            <a:avLst/>
            <a:gdLst>
              <a:gd name="T0" fmla="*/ 346 w 413"/>
              <a:gd name="T1" fmla="*/ 324 h 442"/>
              <a:gd name="T2" fmla="*/ 165 w 413"/>
              <a:gd name="T3" fmla="*/ 442 h 442"/>
              <a:gd name="T4" fmla="*/ 106 w 413"/>
              <a:gd name="T5" fmla="*/ 400 h 442"/>
              <a:gd name="T6" fmla="*/ 62 w 413"/>
              <a:gd name="T7" fmla="*/ 275 h 442"/>
              <a:gd name="T8" fmla="*/ 12 w 413"/>
              <a:gd name="T9" fmla="*/ 241 h 442"/>
              <a:gd name="T10" fmla="*/ 62 w 413"/>
              <a:gd name="T11" fmla="*/ 176 h 442"/>
              <a:gd name="T12" fmla="*/ 413 w 413"/>
              <a:gd name="T13" fmla="*/ 176 h 442"/>
              <a:gd name="T14" fmla="*/ 388 w 413"/>
              <a:gd name="T15" fmla="*/ 265 h 442"/>
              <a:gd name="T16" fmla="*/ 387 w 413"/>
              <a:gd name="T17" fmla="*/ 267 h 442"/>
              <a:gd name="T18" fmla="*/ 133 w 413"/>
              <a:gd name="T19" fmla="*/ 143 h 442"/>
              <a:gd name="T20" fmla="*/ 148 w 413"/>
              <a:gd name="T21" fmla="*/ 143 h 442"/>
              <a:gd name="T22" fmla="*/ 237 w 413"/>
              <a:gd name="T23" fmla="*/ 151 h 442"/>
              <a:gd name="T24" fmla="*/ 237 w 413"/>
              <a:gd name="T25" fmla="*/ 136 h 442"/>
              <a:gd name="T26" fmla="*/ 237 w 413"/>
              <a:gd name="T27" fmla="*/ 151 h 442"/>
              <a:gd name="T28" fmla="*/ 261 w 413"/>
              <a:gd name="T29" fmla="*/ 83 h 442"/>
              <a:gd name="T30" fmla="*/ 210 w 413"/>
              <a:gd name="T31" fmla="*/ 88 h 442"/>
              <a:gd name="T32" fmla="*/ 222 w 413"/>
              <a:gd name="T33" fmla="*/ 111 h 442"/>
              <a:gd name="T34" fmla="*/ 189 w 413"/>
              <a:gd name="T35" fmla="*/ 111 h 442"/>
              <a:gd name="T36" fmla="*/ 201 w 413"/>
              <a:gd name="T37" fmla="*/ 88 h 442"/>
              <a:gd name="T38" fmla="*/ 261 w 413"/>
              <a:gd name="T39" fmla="*/ 74 h 442"/>
              <a:gd name="T40" fmla="*/ 265 w 413"/>
              <a:gd name="T41" fmla="*/ 39 h 442"/>
              <a:gd name="T42" fmla="*/ 201 w 413"/>
              <a:gd name="T43" fmla="*/ 40 h 442"/>
              <a:gd name="T44" fmla="*/ 177 w 413"/>
              <a:gd name="T45" fmla="*/ 134 h 442"/>
              <a:gd name="T46" fmla="*/ 222 w 413"/>
              <a:gd name="T47" fmla="*/ 139 h 442"/>
              <a:gd name="T48" fmla="*/ 254 w 413"/>
              <a:gd name="T49" fmla="*/ 143 h 442"/>
              <a:gd name="T50" fmla="*/ 222 w 413"/>
              <a:gd name="T51" fmla="*/ 148 h 442"/>
              <a:gd name="T52" fmla="*/ 168 w 413"/>
              <a:gd name="T53" fmla="*/ 134 h 442"/>
              <a:gd name="T54" fmla="*/ 138 w 413"/>
              <a:gd name="T55" fmla="*/ 76 h 442"/>
              <a:gd name="T56" fmla="*/ 102 w 413"/>
              <a:gd name="T57" fmla="*/ 139 h 442"/>
              <a:gd name="T58" fmla="*/ 136 w 413"/>
              <a:gd name="T59" fmla="*/ 171 h 442"/>
              <a:gd name="T60" fmla="*/ 124 w 413"/>
              <a:gd name="T61" fmla="*/ 143 h 442"/>
              <a:gd name="T62" fmla="*/ 157 w 413"/>
              <a:gd name="T63" fmla="*/ 143 h 442"/>
              <a:gd name="T64" fmla="*/ 145 w 413"/>
              <a:gd name="T65" fmla="*/ 171 h 442"/>
              <a:gd name="T66" fmla="*/ 265 w 413"/>
              <a:gd name="T67" fmla="*/ 152 h 442"/>
              <a:gd name="T68" fmla="*/ 318 w 413"/>
              <a:gd name="T69" fmla="*/ 139 h 442"/>
              <a:gd name="T70" fmla="*/ 351 w 413"/>
              <a:gd name="T71" fmla="*/ 143 h 442"/>
              <a:gd name="T72" fmla="*/ 318 w 413"/>
              <a:gd name="T73" fmla="*/ 148 h 442"/>
              <a:gd name="T74" fmla="*/ 274 w 413"/>
              <a:gd name="T75" fmla="*/ 152 h 442"/>
              <a:gd name="T76" fmla="*/ 368 w 413"/>
              <a:gd name="T77" fmla="*/ 171 h 442"/>
              <a:gd name="T78" fmla="*/ 348 w 413"/>
              <a:gd name="T79" fmla="*/ 112 h 442"/>
              <a:gd name="T80" fmla="*/ 323 w 413"/>
              <a:gd name="T81" fmla="*/ 67 h 442"/>
              <a:gd name="T82" fmla="*/ 309 w 413"/>
              <a:gd name="T83" fmla="*/ 116 h 442"/>
              <a:gd name="T84" fmla="*/ 270 w 413"/>
              <a:gd name="T85" fmla="*/ 128 h 442"/>
              <a:gd name="T86" fmla="*/ 270 w 413"/>
              <a:gd name="T87" fmla="*/ 94 h 442"/>
              <a:gd name="T88" fmla="*/ 309 w 413"/>
              <a:gd name="T89" fmla="*/ 106 h 442"/>
              <a:gd name="T90" fmla="*/ 314 w 413"/>
              <a:gd name="T91" fmla="*/ 65 h 442"/>
              <a:gd name="T92" fmla="*/ 274 w 413"/>
              <a:gd name="T93" fmla="*/ 40 h 442"/>
              <a:gd name="T94" fmla="*/ 205 w 413"/>
              <a:gd name="T95" fmla="*/ 118 h 442"/>
              <a:gd name="T96" fmla="*/ 205 w 413"/>
              <a:gd name="T97" fmla="*/ 104 h 442"/>
              <a:gd name="T98" fmla="*/ 205 w 413"/>
              <a:gd name="T99" fmla="*/ 118 h 442"/>
              <a:gd name="T100" fmla="*/ 262 w 413"/>
              <a:gd name="T101" fmla="*/ 111 h 442"/>
              <a:gd name="T102" fmla="*/ 277 w 413"/>
              <a:gd name="T103" fmla="*/ 111 h 442"/>
              <a:gd name="T104" fmla="*/ 334 w 413"/>
              <a:gd name="T105" fmla="*/ 151 h 442"/>
              <a:gd name="T106" fmla="*/ 334 w 413"/>
              <a:gd name="T107" fmla="*/ 136 h 442"/>
              <a:gd name="T108" fmla="*/ 334 w 413"/>
              <a:gd name="T109" fmla="*/ 151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3" h="442">
                <a:moveTo>
                  <a:pt x="387" y="267"/>
                </a:moveTo>
                <a:cubicBezTo>
                  <a:pt x="374" y="287"/>
                  <a:pt x="360" y="308"/>
                  <a:pt x="346" y="324"/>
                </a:cubicBezTo>
                <a:cubicBezTo>
                  <a:pt x="346" y="442"/>
                  <a:pt x="346" y="442"/>
                  <a:pt x="346" y="442"/>
                </a:cubicBezTo>
                <a:cubicBezTo>
                  <a:pt x="165" y="442"/>
                  <a:pt x="165" y="442"/>
                  <a:pt x="165" y="442"/>
                </a:cubicBezTo>
                <a:cubicBezTo>
                  <a:pt x="165" y="397"/>
                  <a:pt x="165" y="397"/>
                  <a:pt x="165" y="397"/>
                </a:cubicBezTo>
                <a:cubicBezTo>
                  <a:pt x="165" y="397"/>
                  <a:pt x="126" y="400"/>
                  <a:pt x="106" y="400"/>
                </a:cubicBezTo>
                <a:cubicBezTo>
                  <a:pt x="86" y="400"/>
                  <a:pt x="72" y="380"/>
                  <a:pt x="69" y="359"/>
                </a:cubicBezTo>
                <a:cubicBezTo>
                  <a:pt x="62" y="275"/>
                  <a:pt x="62" y="275"/>
                  <a:pt x="62" y="275"/>
                </a:cubicBezTo>
                <a:cubicBezTo>
                  <a:pt x="24" y="275"/>
                  <a:pt x="24" y="275"/>
                  <a:pt x="24" y="275"/>
                </a:cubicBezTo>
                <a:cubicBezTo>
                  <a:pt x="2" y="275"/>
                  <a:pt x="0" y="253"/>
                  <a:pt x="12" y="241"/>
                </a:cubicBezTo>
                <a:cubicBezTo>
                  <a:pt x="62" y="188"/>
                  <a:pt x="62" y="188"/>
                  <a:pt x="62" y="188"/>
                </a:cubicBezTo>
                <a:cubicBezTo>
                  <a:pt x="62" y="184"/>
                  <a:pt x="62" y="180"/>
                  <a:pt x="62" y="176"/>
                </a:cubicBezTo>
                <a:cubicBezTo>
                  <a:pt x="62" y="79"/>
                  <a:pt x="140" y="0"/>
                  <a:pt x="237" y="0"/>
                </a:cubicBezTo>
                <a:cubicBezTo>
                  <a:pt x="334" y="0"/>
                  <a:pt x="413" y="79"/>
                  <a:pt x="413" y="176"/>
                </a:cubicBezTo>
                <a:cubicBezTo>
                  <a:pt x="413" y="208"/>
                  <a:pt x="404" y="239"/>
                  <a:pt x="388" y="265"/>
                </a:cubicBezTo>
                <a:cubicBezTo>
                  <a:pt x="388" y="265"/>
                  <a:pt x="388" y="265"/>
                  <a:pt x="388" y="265"/>
                </a:cubicBezTo>
                <a:cubicBezTo>
                  <a:pt x="388" y="265"/>
                  <a:pt x="388" y="266"/>
                  <a:pt x="387" y="266"/>
                </a:cubicBezTo>
                <a:cubicBezTo>
                  <a:pt x="387" y="266"/>
                  <a:pt x="387" y="267"/>
                  <a:pt x="387" y="267"/>
                </a:cubicBezTo>
                <a:close/>
                <a:moveTo>
                  <a:pt x="141" y="136"/>
                </a:moveTo>
                <a:cubicBezTo>
                  <a:pt x="136" y="136"/>
                  <a:pt x="133" y="139"/>
                  <a:pt x="133" y="143"/>
                </a:cubicBezTo>
                <a:cubicBezTo>
                  <a:pt x="133" y="147"/>
                  <a:pt x="136" y="151"/>
                  <a:pt x="141" y="151"/>
                </a:cubicBezTo>
                <a:cubicBezTo>
                  <a:pt x="145" y="151"/>
                  <a:pt x="148" y="147"/>
                  <a:pt x="148" y="143"/>
                </a:cubicBezTo>
                <a:cubicBezTo>
                  <a:pt x="148" y="139"/>
                  <a:pt x="145" y="136"/>
                  <a:pt x="141" y="136"/>
                </a:cubicBezTo>
                <a:close/>
                <a:moveTo>
                  <a:pt x="237" y="151"/>
                </a:moveTo>
                <a:cubicBezTo>
                  <a:pt x="241" y="151"/>
                  <a:pt x="245" y="147"/>
                  <a:pt x="245" y="143"/>
                </a:cubicBezTo>
                <a:cubicBezTo>
                  <a:pt x="245" y="139"/>
                  <a:pt x="241" y="136"/>
                  <a:pt x="237" y="136"/>
                </a:cubicBezTo>
                <a:cubicBezTo>
                  <a:pt x="233" y="136"/>
                  <a:pt x="230" y="139"/>
                  <a:pt x="230" y="143"/>
                </a:cubicBezTo>
                <a:cubicBezTo>
                  <a:pt x="230" y="147"/>
                  <a:pt x="233" y="151"/>
                  <a:pt x="237" y="151"/>
                </a:cubicBezTo>
                <a:close/>
                <a:moveTo>
                  <a:pt x="274" y="70"/>
                </a:moveTo>
                <a:cubicBezTo>
                  <a:pt x="274" y="77"/>
                  <a:pt x="268" y="83"/>
                  <a:pt x="261" y="83"/>
                </a:cubicBezTo>
                <a:cubicBezTo>
                  <a:pt x="214" y="83"/>
                  <a:pt x="214" y="83"/>
                  <a:pt x="214" y="83"/>
                </a:cubicBezTo>
                <a:cubicBezTo>
                  <a:pt x="212" y="83"/>
                  <a:pt x="210" y="85"/>
                  <a:pt x="210" y="88"/>
                </a:cubicBezTo>
                <a:cubicBezTo>
                  <a:pt x="210" y="95"/>
                  <a:pt x="210" y="95"/>
                  <a:pt x="210" y="95"/>
                </a:cubicBezTo>
                <a:cubicBezTo>
                  <a:pt x="217" y="97"/>
                  <a:pt x="222" y="103"/>
                  <a:pt x="222" y="111"/>
                </a:cubicBezTo>
                <a:cubicBezTo>
                  <a:pt x="222" y="120"/>
                  <a:pt x="214" y="128"/>
                  <a:pt x="205" y="128"/>
                </a:cubicBezTo>
                <a:cubicBezTo>
                  <a:pt x="196" y="128"/>
                  <a:pt x="189" y="120"/>
                  <a:pt x="189" y="111"/>
                </a:cubicBezTo>
                <a:cubicBezTo>
                  <a:pt x="189" y="103"/>
                  <a:pt x="194" y="97"/>
                  <a:pt x="201" y="95"/>
                </a:cubicBezTo>
                <a:cubicBezTo>
                  <a:pt x="201" y="88"/>
                  <a:pt x="201" y="88"/>
                  <a:pt x="201" y="88"/>
                </a:cubicBezTo>
                <a:cubicBezTo>
                  <a:pt x="201" y="80"/>
                  <a:pt x="207" y="74"/>
                  <a:pt x="214" y="74"/>
                </a:cubicBezTo>
                <a:cubicBezTo>
                  <a:pt x="261" y="74"/>
                  <a:pt x="261" y="74"/>
                  <a:pt x="261" y="74"/>
                </a:cubicBezTo>
                <a:cubicBezTo>
                  <a:pt x="263" y="74"/>
                  <a:pt x="265" y="72"/>
                  <a:pt x="265" y="70"/>
                </a:cubicBezTo>
                <a:cubicBezTo>
                  <a:pt x="265" y="39"/>
                  <a:pt x="265" y="39"/>
                  <a:pt x="265" y="39"/>
                </a:cubicBezTo>
                <a:cubicBezTo>
                  <a:pt x="255" y="38"/>
                  <a:pt x="245" y="42"/>
                  <a:pt x="237" y="48"/>
                </a:cubicBezTo>
                <a:cubicBezTo>
                  <a:pt x="228" y="40"/>
                  <a:pt x="214" y="36"/>
                  <a:pt x="201" y="40"/>
                </a:cubicBezTo>
                <a:cubicBezTo>
                  <a:pt x="191" y="43"/>
                  <a:pt x="183" y="49"/>
                  <a:pt x="177" y="57"/>
                </a:cubicBezTo>
                <a:cubicBezTo>
                  <a:pt x="177" y="134"/>
                  <a:pt x="177" y="134"/>
                  <a:pt x="177" y="134"/>
                </a:cubicBezTo>
                <a:cubicBezTo>
                  <a:pt x="177" y="137"/>
                  <a:pt x="179" y="139"/>
                  <a:pt x="182" y="139"/>
                </a:cubicBezTo>
                <a:cubicBezTo>
                  <a:pt x="222" y="139"/>
                  <a:pt x="222" y="139"/>
                  <a:pt x="222" y="139"/>
                </a:cubicBezTo>
                <a:cubicBezTo>
                  <a:pt x="224" y="132"/>
                  <a:pt x="230" y="127"/>
                  <a:pt x="237" y="127"/>
                </a:cubicBezTo>
                <a:cubicBezTo>
                  <a:pt x="247" y="127"/>
                  <a:pt x="254" y="134"/>
                  <a:pt x="254" y="143"/>
                </a:cubicBezTo>
                <a:cubicBezTo>
                  <a:pt x="254" y="152"/>
                  <a:pt x="247" y="160"/>
                  <a:pt x="237" y="160"/>
                </a:cubicBezTo>
                <a:cubicBezTo>
                  <a:pt x="230" y="160"/>
                  <a:pt x="224" y="155"/>
                  <a:pt x="222" y="148"/>
                </a:cubicBezTo>
                <a:cubicBezTo>
                  <a:pt x="182" y="148"/>
                  <a:pt x="182" y="148"/>
                  <a:pt x="182" y="148"/>
                </a:cubicBezTo>
                <a:cubicBezTo>
                  <a:pt x="174" y="148"/>
                  <a:pt x="168" y="142"/>
                  <a:pt x="168" y="134"/>
                </a:cubicBezTo>
                <a:cubicBezTo>
                  <a:pt x="168" y="65"/>
                  <a:pt x="168" y="65"/>
                  <a:pt x="168" y="65"/>
                </a:cubicBezTo>
                <a:cubicBezTo>
                  <a:pt x="157" y="64"/>
                  <a:pt x="146" y="68"/>
                  <a:pt x="138" y="76"/>
                </a:cubicBezTo>
                <a:cubicBezTo>
                  <a:pt x="128" y="86"/>
                  <a:pt x="125" y="99"/>
                  <a:pt x="127" y="112"/>
                </a:cubicBezTo>
                <a:cubicBezTo>
                  <a:pt x="115" y="116"/>
                  <a:pt x="105" y="126"/>
                  <a:pt x="102" y="139"/>
                </a:cubicBezTo>
                <a:cubicBezTo>
                  <a:pt x="99" y="150"/>
                  <a:pt x="101" y="162"/>
                  <a:pt x="107" y="171"/>
                </a:cubicBezTo>
                <a:cubicBezTo>
                  <a:pt x="136" y="171"/>
                  <a:pt x="136" y="171"/>
                  <a:pt x="136" y="171"/>
                </a:cubicBezTo>
                <a:cubicBezTo>
                  <a:pt x="136" y="159"/>
                  <a:pt x="136" y="159"/>
                  <a:pt x="136" y="159"/>
                </a:cubicBezTo>
                <a:cubicBezTo>
                  <a:pt x="129" y="157"/>
                  <a:pt x="124" y="151"/>
                  <a:pt x="124" y="143"/>
                </a:cubicBezTo>
                <a:cubicBezTo>
                  <a:pt x="124" y="134"/>
                  <a:pt x="131" y="127"/>
                  <a:pt x="141" y="127"/>
                </a:cubicBezTo>
                <a:cubicBezTo>
                  <a:pt x="150" y="127"/>
                  <a:pt x="157" y="134"/>
                  <a:pt x="157" y="143"/>
                </a:cubicBezTo>
                <a:cubicBezTo>
                  <a:pt x="157" y="151"/>
                  <a:pt x="152" y="157"/>
                  <a:pt x="145" y="159"/>
                </a:cubicBezTo>
                <a:cubicBezTo>
                  <a:pt x="145" y="171"/>
                  <a:pt x="145" y="171"/>
                  <a:pt x="145" y="171"/>
                </a:cubicBezTo>
                <a:cubicBezTo>
                  <a:pt x="265" y="171"/>
                  <a:pt x="265" y="171"/>
                  <a:pt x="265" y="171"/>
                </a:cubicBezTo>
                <a:cubicBezTo>
                  <a:pt x="265" y="152"/>
                  <a:pt x="265" y="152"/>
                  <a:pt x="265" y="152"/>
                </a:cubicBezTo>
                <a:cubicBezTo>
                  <a:pt x="265" y="145"/>
                  <a:pt x="271" y="139"/>
                  <a:pt x="279" y="139"/>
                </a:cubicBezTo>
                <a:cubicBezTo>
                  <a:pt x="318" y="139"/>
                  <a:pt x="318" y="139"/>
                  <a:pt x="318" y="139"/>
                </a:cubicBezTo>
                <a:cubicBezTo>
                  <a:pt x="320" y="132"/>
                  <a:pt x="327" y="127"/>
                  <a:pt x="334" y="127"/>
                </a:cubicBezTo>
                <a:cubicBezTo>
                  <a:pt x="343" y="127"/>
                  <a:pt x="351" y="134"/>
                  <a:pt x="351" y="143"/>
                </a:cubicBezTo>
                <a:cubicBezTo>
                  <a:pt x="351" y="152"/>
                  <a:pt x="343" y="160"/>
                  <a:pt x="334" y="160"/>
                </a:cubicBezTo>
                <a:cubicBezTo>
                  <a:pt x="327" y="160"/>
                  <a:pt x="320" y="155"/>
                  <a:pt x="318" y="148"/>
                </a:cubicBezTo>
                <a:cubicBezTo>
                  <a:pt x="279" y="148"/>
                  <a:pt x="279" y="148"/>
                  <a:pt x="279" y="148"/>
                </a:cubicBezTo>
                <a:cubicBezTo>
                  <a:pt x="276" y="148"/>
                  <a:pt x="274" y="150"/>
                  <a:pt x="274" y="152"/>
                </a:cubicBezTo>
                <a:cubicBezTo>
                  <a:pt x="274" y="171"/>
                  <a:pt x="274" y="171"/>
                  <a:pt x="274" y="171"/>
                </a:cubicBezTo>
                <a:cubicBezTo>
                  <a:pt x="368" y="171"/>
                  <a:pt x="368" y="171"/>
                  <a:pt x="368" y="171"/>
                </a:cubicBezTo>
                <a:cubicBezTo>
                  <a:pt x="374" y="162"/>
                  <a:pt x="376" y="150"/>
                  <a:pt x="373" y="139"/>
                </a:cubicBezTo>
                <a:cubicBezTo>
                  <a:pt x="369" y="126"/>
                  <a:pt x="360" y="116"/>
                  <a:pt x="348" y="112"/>
                </a:cubicBezTo>
                <a:cubicBezTo>
                  <a:pt x="350" y="99"/>
                  <a:pt x="346" y="86"/>
                  <a:pt x="337" y="76"/>
                </a:cubicBezTo>
                <a:cubicBezTo>
                  <a:pt x="332" y="72"/>
                  <a:pt x="328" y="69"/>
                  <a:pt x="323" y="67"/>
                </a:cubicBezTo>
                <a:cubicBezTo>
                  <a:pt x="323" y="102"/>
                  <a:pt x="323" y="102"/>
                  <a:pt x="323" y="102"/>
                </a:cubicBezTo>
                <a:cubicBezTo>
                  <a:pt x="323" y="109"/>
                  <a:pt x="317" y="116"/>
                  <a:pt x="309" y="116"/>
                </a:cubicBezTo>
                <a:cubicBezTo>
                  <a:pt x="286" y="116"/>
                  <a:pt x="286" y="116"/>
                  <a:pt x="286" y="116"/>
                </a:cubicBezTo>
                <a:cubicBezTo>
                  <a:pt x="284" y="122"/>
                  <a:pt x="277" y="128"/>
                  <a:pt x="270" y="128"/>
                </a:cubicBezTo>
                <a:cubicBezTo>
                  <a:pt x="261" y="128"/>
                  <a:pt x="253" y="120"/>
                  <a:pt x="253" y="111"/>
                </a:cubicBezTo>
                <a:cubicBezTo>
                  <a:pt x="253" y="102"/>
                  <a:pt x="261" y="94"/>
                  <a:pt x="270" y="94"/>
                </a:cubicBezTo>
                <a:cubicBezTo>
                  <a:pt x="277" y="94"/>
                  <a:pt x="284" y="99"/>
                  <a:pt x="286" y="106"/>
                </a:cubicBezTo>
                <a:cubicBezTo>
                  <a:pt x="309" y="106"/>
                  <a:pt x="309" y="106"/>
                  <a:pt x="309" y="106"/>
                </a:cubicBezTo>
                <a:cubicBezTo>
                  <a:pt x="311" y="106"/>
                  <a:pt x="314" y="104"/>
                  <a:pt x="314" y="102"/>
                </a:cubicBezTo>
                <a:cubicBezTo>
                  <a:pt x="314" y="65"/>
                  <a:pt x="314" y="65"/>
                  <a:pt x="314" y="65"/>
                </a:cubicBezTo>
                <a:cubicBezTo>
                  <a:pt x="309" y="64"/>
                  <a:pt x="305" y="64"/>
                  <a:pt x="301" y="65"/>
                </a:cubicBezTo>
                <a:cubicBezTo>
                  <a:pt x="297" y="53"/>
                  <a:pt x="287" y="44"/>
                  <a:pt x="274" y="40"/>
                </a:cubicBezTo>
                <a:lnTo>
                  <a:pt x="274" y="70"/>
                </a:lnTo>
                <a:close/>
                <a:moveTo>
                  <a:pt x="205" y="118"/>
                </a:moveTo>
                <a:cubicBezTo>
                  <a:pt x="209" y="118"/>
                  <a:pt x="213" y="115"/>
                  <a:pt x="213" y="111"/>
                </a:cubicBezTo>
                <a:cubicBezTo>
                  <a:pt x="213" y="107"/>
                  <a:pt x="209" y="104"/>
                  <a:pt x="205" y="104"/>
                </a:cubicBezTo>
                <a:cubicBezTo>
                  <a:pt x="201" y="104"/>
                  <a:pt x="198" y="107"/>
                  <a:pt x="198" y="111"/>
                </a:cubicBezTo>
                <a:cubicBezTo>
                  <a:pt x="198" y="115"/>
                  <a:pt x="201" y="118"/>
                  <a:pt x="205" y="118"/>
                </a:cubicBezTo>
                <a:close/>
                <a:moveTo>
                  <a:pt x="270" y="104"/>
                </a:moveTo>
                <a:cubicBezTo>
                  <a:pt x="266" y="104"/>
                  <a:pt x="262" y="107"/>
                  <a:pt x="262" y="111"/>
                </a:cubicBezTo>
                <a:cubicBezTo>
                  <a:pt x="262" y="115"/>
                  <a:pt x="266" y="118"/>
                  <a:pt x="270" y="118"/>
                </a:cubicBezTo>
                <a:cubicBezTo>
                  <a:pt x="274" y="118"/>
                  <a:pt x="277" y="115"/>
                  <a:pt x="277" y="111"/>
                </a:cubicBezTo>
                <a:cubicBezTo>
                  <a:pt x="277" y="107"/>
                  <a:pt x="274" y="104"/>
                  <a:pt x="270" y="104"/>
                </a:cubicBezTo>
                <a:close/>
                <a:moveTo>
                  <a:pt x="334" y="151"/>
                </a:moveTo>
                <a:cubicBezTo>
                  <a:pt x="338" y="151"/>
                  <a:pt x="342" y="147"/>
                  <a:pt x="342" y="143"/>
                </a:cubicBezTo>
                <a:cubicBezTo>
                  <a:pt x="342" y="139"/>
                  <a:pt x="338" y="136"/>
                  <a:pt x="334" y="136"/>
                </a:cubicBezTo>
                <a:cubicBezTo>
                  <a:pt x="330" y="136"/>
                  <a:pt x="327" y="139"/>
                  <a:pt x="327" y="143"/>
                </a:cubicBezTo>
                <a:cubicBezTo>
                  <a:pt x="327" y="147"/>
                  <a:pt x="330" y="151"/>
                  <a:pt x="334" y="151"/>
                </a:cubicBezTo>
                <a:close/>
              </a:path>
            </a:pathLst>
          </a:custGeom>
          <a:solidFill>
            <a:srgbClr val="3366CC"/>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131" name="テキスト ボックス 130"/>
          <p:cNvSpPr txBox="1"/>
          <p:nvPr/>
        </p:nvSpPr>
        <p:spPr>
          <a:xfrm>
            <a:off x="1940479" y="4236349"/>
            <a:ext cx="1322247" cy="215444"/>
          </a:xfrm>
          <a:prstGeom prst="rect">
            <a:avLst/>
          </a:prstGeom>
          <a:noFill/>
        </p:spPr>
        <p:txBody>
          <a:bodyPr wrap="square" rtlCol="0">
            <a:spAutoFit/>
          </a:bodyPr>
          <a:lstStyle/>
          <a:p>
            <a:pPr algn="ctr"/>
            <a:r>
              <a:rPr lang="ja-JP" altLang="en-US" sz="800">
                <a:solidFill>
                  <a:srgbClr val="3366CC"/>
                </a:solidFill>
              </a:rPr>
              <a:t>インターネット</a:t>
            </a:r>
            <a:endParaRPr kumimoji="1" lang="ja-JP" altLang="en-US" sz="800">
              <a:solidFill>
                <a:srgbClr val="3366CC"/>
              </a:solidFill>
            </a:endParaRPr>
          </a:p>
        </p:txBody>
      </p:sp>
      <p:sp>
        <p:nvSpPr>
          <p:cNvPr id="132" name="角丸四角形 131"/>
          <p:cNvSpPr/>
          <p:nvPr/>
        </p:nvSpPr>
        <p:spPr>
          <a:xfrm>
            <a:off x="6150373" y="555510"/>
            <a:ext cx="2647204" cy="216024"/>
          </a:xfrm>
          <a:prstGeom prst="roundRect">
            <a:avLst/>
          </a:prstGeom>
          <a:solidFill>
            <a:srgbClr val="00B0F0"/>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defRPr/>
            </a:pP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Work</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Efficiency</a:t>
            </a:r>
          </a:p>
        </p:txBody>
      </p:sp>
      <p:pic>
        <p:nvPicPr>
          <p:cNvPr id="133" name="図 1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0408" y="555526"/>
            <a:ext cx="187816" cy="196204"/>
          </a:xfrm>
          <a:prstGeom prst="rect">
            <a:avLst/>
          </a:prstGeom>
        </p:spPr>
      </p:pic>
      <p:pic>
        <p:nvPicPr>
          <p:cNvPr id="134" name="図 133"/>
          <p:cNvPicPr>
            <a:picLocks noChangeAspect="1"/>
          </p:cNvPicPr>
          <p:nvPr/>
        </p:nvPicPr>
        <p:blipFill>
          <a:blip r:embed="rId7"/>
          <a:stretch>
            <a:fillRect/>
          </a:stretch>
        </p:blipFill>
        <p:spPr>
          <a:xfrm>
            <a:off x="1024986" y="4236983"/>
            <a:ext cx="478498" cy="385325"/>
          </a:xfrm>
          <a:prstGeom prst="rect">
            <a:avLst/>
          </a:prstGeom>
        </p:spPr>
      </p:pic>
      <p:pic>
        <p:nvPicPr>
          <p:cNvPr id="136" name="図 1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5876" y="2042770"/>
            <a:ext cx="882302" cy="168940"/>
          </a:xfrm>
          <a:prstGeom prst="rect">
            <a:avLst/>
          </a:prstGeom>
        </p:spPr>
      </p:pic>
      <p:sp>
        <p:nvSpPr>
          <p:cNvPr id="138" name="右矢印 137"/>
          <p:cNvSpPr/>
          <p:nvPr/>
        </p:nvSpPr>
        <p:spPr>
          <a:xfrm>
            <a:off x="1763688" y="1855650"/>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0" name="右矢印 139"/>
          <p:cNvSpPr/>
          <p:nvPr/>
        </p:nvSpPr>
        <p:spPr>
          <a:xfrm>
            <a:off x="3131840" y="1855650"/>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1" name="右矢印 140"/>
          <p:cNvSpPr/>
          <p:nvPr/>
        </p:nvSpPr>
        <p:spPr>
          <a:xfrm>
            <a:off x="3131840" y="3903898"/>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pic>
        <p:nvPicPr>
          <p:cNvPr id="142" name="図 1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4188" y="2139702"/>
            <a:ext cx="882302" cy="168940"/>
          </a:xfrm>
          <a:prstGeom prst="rect">
            <a:avLst/>
          </a:prstGeom>
        </p:spPr>
      </p:pic>
      <p:sp>
        <p:nvSpPr>
          <p:cNvPr id="143" name="右矢印 142"/>
          <p:cNvSpPr/>
          <p:nvPr/>
        </p:nvSpPr>
        <p:spPr>
          <a:xfrm rot="16200000">
            <a:off x="5673027" y="3846988"/>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5" name="右矢印 144"/>
          <p:cNvSpPr/>
          <p:nvPr/>
        </p:nvSpPr>
        <p:spPr>
          <a:xfrm rot="16200000">
            <a:off x="7365215" y="3846988"/>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6" name="右矢印 145"/>
          <p:cNvSpPr/>
          <p:nvPr/>
        </p:nvSpPr>
        <p:spPr>
          <a:xfrm rot="13778560">
            <a:off x="7654962" y="3849003"/>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7" name="右矢印 146"/>
          <p:cNvSpPr/>
          <p:nvPr/>
        </p:nvSpPr>
        <p:spPr>
          <a:xfrm rot="18753430">
            <a:off x="7041179" y="3846988"/>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Tree>
    <p:extLst>
      <p:ext uri="{BB962C8B-B14F-4D97-AF65-F5344CB8AC3E}">
        <p14:creationId xmlns:p14="http://schemas.microsoft.com/office/powerpoint/2010/main" val="1403084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18</a:t>
            </a:fld>
            <a:endParaRPr kumimoji="1" lang="ja-JP" altLang="en-US"/>
          </a:p>
        </p:txBody>
      </p:sp>
      <p:sp>
        <p:nvSpPr>
          <p:cNvPr id="3" name="タイトル 2"/>
          <p:cNvSpPr>
            <a:spLocks noGrp="1"/>
          </p:cNvSpPr>
          <p:nvPr>
            <p:ph type="title"/>
          </p:nvPr>
        </p:nvSpPr>
        <p:spPr/>
        <p:txBody>
          <a:bodyPr/>
          <a:lstStyle/>
          <a:p>
            <a:r>
              <a:rPr lang="ja-JP" altLang="en-US"/>
              <a:t>他システムとの親和性</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135" name="正方形/長方形 134"/>
          <p:cNvSpPr/>
          <p:nvPr/>
        </p:nvSpPr>
        <p:spPr>
          <a:xfrm>
            <a:off x="252000" y="3540520"/>
            <a:ext cx="8604476" cy="1245332"/>
          </a:xfrm>
          <a:prstGeom prst="rect">
            <a:avLst/>
          </a:prstGeom>
          <a:solidFill>
            <a:srgbClr val="F06A00">
              <a:alpha val="2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36" name="正方形/長方形 135"/>
          <p:cNvSpPr/>
          <p:nvPr/>
        </p:nvSpPr>
        <p:spPr>
          <a:xfrm>
            <a:off x="252000" y="2156266"/>
            <a:ext cx="8604389" cy="1245332"/>
          </a:xfrm>
          <a:prstGeom prst="rect">
            <a:avLst/>
          </a:prstGeom>
          <a:solidFill>
            <a:srgbClr val="F9BE00">
              <a:alpha val="2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37" name="正方形/長方形 136"/>
          <p:cNvSpPr/>
          <p:nvPr/>
        </p:nvSpPr>
        <p:spPr>
          <a:xfrm>
            <a:off x="252000" y="807554"/>
            <a:ext cx="8604389" cy="1245332"/>
          </a:xfrm>
          <a:prstGeom prst="rect">
            <a:avLst/>
          </a:prstGeom>
          <a:solidFill>
            <a:srgbClr val="AACE36">
              <a:alpha val="2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38" name="楕円 137"/>
          <p:cNvSpPr/>
          <p:nvPr/>
        </p:nvSpPr>
        <p:spPr>
          <a:xfrm>
            <a:off x="467356" y="1044237"/>
            <a:ext cx="749084" cy="726328"/>
          </a:xfrm>
          <a:prstGeom prst="ellipse">
            <a:avLst/>
          </a:prstGeom>
          <a:solidFill>
            <a:srgbClr val="AACE3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39" name="楕円 138"/>
          <p:cNvSpPr/>
          <p:nvPr/>
        </p:nvSpPr>
        <p:spPr>
          <a:xfrm>
            <a:off x="478999" y="3772397"/>
            <a:ext cx="749084" cy="726328"/>
          </a:xfrm>
          <a:prstGeom prst="ellipse">
            <a:avLst/>
          </a:prstGeom>
          <a:solidFill>
            <a:srgbClr val="EE5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40" name="テキスト ボックス 139"/>
          <p:cNvSpPr txBox="1"/>
          <p:nvPr/>
        </p:nvSpPr>
        <p:spPr>
          <a:xfrm>
            <a:off x="1214598" y="1298595"/>
            <a:ext cx="236759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rgbClr val="AACE36">
                    <a:lumMod val="50000"/>
                  </a:srgbClr>
                </a:solidFill>
                <a:effectLst/>
                <a:uLnTx/>
                <a:uFillTx/>
              </a:rPr>
              <a:t>DB</a:t>
            </a:r>
            <a:r>
              <a:rPr kumimoji="0" lang="ja-JP" altLang="en-US" sz="1400" b="1" i="0" u="none" strike="noStrike" kern="0" cap="none" spc="0" normalizeH="0" baseline="0" noProof="0">
                <a:ln>
                  <a:noFill/>
                </a:ln>
                <a:solidFill>
                  <a:srgbClr val="AACE36">
                    <a:lumMod val="50000"/>
                  </a:srgbClr>
                </a:solidFill>
                <a:effectLst/>
                <a:uLnTx/>
                <a:uFillTx/>
              </a:rPr>
              <a:t>レイアウト公開</a:t>
            </a:r>
            <a:endParaRPr kumimoji="0" lang="en-US" altLang="ja-JP" sz="1400" b="1" i="0" u="none" strike="noStrike" kern="0" cap="none" spc="0" normalizeH="0" baseline="0" noProof="0">
              <a:ln>
                <a:noFill/>
              </a:ln>
              <a:solidFill>
                <a:srgbClr val="AACE36">
                  <a:lumMod val="50000"/>
                </a:srgbClr>
              </a:solidFill>
              <a:effectLst/>
              <a:uLnTx/>
              <a:uFillTx/>
            </a:endParaRPr>
          </a:p>
        </p:txBody>
      </p:sp>
      <p:sp>
        <p:nvSpPr>
          <p:cNvPr id="141" name="テキスト ボックス 140"/>
          <p:cNvSpPr txBox="1"/>
          <p:nvPr/>
        </p:nvSpPr>
        <p:spPr>
          <a:xfrm>
            <a:off x="1192276" y="3949332"/>
            <a:ext cx="208944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EE5500"/>
                </a:solidFill>
                <a:effectLst/>
                <a:uLnTx/>
                <a:uFillTx/>
              </a:rPr>
              <a:t>アライアンス製品も</a:t>
            </a:r>
            <a:endParaRPr kumimoji="0" lang="en-US" altLang="ja-JP" sz="1400" b="1" i="0" u="none" strike="noStrike" kern="0" cap="none" spc="0" normalizeH="0" baseline="0" noProof="0">
              <a:ln>
                <a:noFill/>
              </a:ln>
              <a:solidFill>
                <a:srgbClr val="EE55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EE5500"/>
                </a:solidFill>
                <a:effectLst/>
                <a:uLnTx/>
                <a:uFillTx/>
              </a:rPr>
              <a:t>ご用意</a:t>
            </a:r>
            <a:endParaRPr kumimoji="0" lang="en-US" altLang="ja-JP" sz="1400" b="1" i="0" u="none" strike="noStrike" kern="0" cap="none" spc="0" normalizeH="0" baseline="0" noProof="0">
              <a:ln>
                <a:noFill/>
              </a:ln>
              <a:solidFill>
                <a:srgbClr val="EE5500"/>
              </a:solidFill>
              <a:effectLst/>
              <a:uLnTx/>
              <a:uFillTx/>
            </a:endParaRPr>
          </a:p>
        </p:txBody>
      </p:sp>
      <p:sp>
        <p:nvSpPr>
          <p:cNvPr id="142" name="楕円 141"/>
          <p:cNvSpPr/>
          <p:nvPr/>
        </p:nvSpPr>
        <p:spPr>
          <a:xfrm>
            <a:off x="510548" y="2309862"/>
            <a:ext cx="749084" cy="726328"/>
          </a:xfrm>
          <a:prstGeom prst="ellipse">
            <a:avLst/>
          </a:prstGeom>
          <a:solidFill>
            <a:srgbClr val="F9BE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43" name="テキスト ボックス 142"/>
          <p:cNvSpPr txBox="1"/>
          <p:nvPr/>
        </p:nvSpPr>
        <p:spPr>
          <a:xfrm>
            <a:off x="1223791" y="2486119"/>
            <a:ext cx="206964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9BE00"/>
                </a:solidFill>
                <a:effectLst/>
                <a:uLnTx/>
                <a:uFillTx/>
              </a:rPr>
              <a:t>ニーズに応じた連携ツールをご用意</a:t>
            </a:r>
          </a:p>
        </p:txBody>
      </p:sp>
      <p:sp>
        <p:nvSpPr>
          <p:cNvPr id="144" name="Freeform 364"/>
          <p:cNvSpPr>
            <a:spLocks noEditPoints="1"/>
          </p:cNvSpPr>
          <p:nvPr/>
        </p:nvSpPr>
        <p:spPr bwMode="auto">
          <a:xfrm>
            <a:off x="677990" y="1173494"/>
            <a:ext cx="320544" cy="398094"/>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45" name="Freeform 380"/>
          <p:cNvSpPr>
            <a:spLocks noEditPoints="1"/>
          </p:cNvSpPr>
          <p:nvPr/>
        </p:nvSpPr>
        <p:spPr bwMode="auto">
          <a:xfrm>
            <a:off x="625748" y="2445486"/>
            <a:ext cx="483404" cy="398096"/>
          </a:xfrm>
          <a:custGeom>
            <a:avLst/>
            <a:gdLst>
              <a:gd name="T0" fmla="*/ 695 w 1122"/>
              <a:gd name="T1" fmla="*/ 303 h 922"/>
              <a:gd name="T2" fmla="*/ 670 w 1122"/>
              <a:gd name="T3" fmla="*/ 269 h 922"/>
              <a:gd name="T4" fmla="*/ 669 w 1122"/>
              <a:gd name="T5" fmla="*/ 211 h 922"/>
              <a:gd name="T6" fmla="*/ 554 w 1122"/>
              <a:gd name="T7" fmla="*/ 107 h 922"/>
              <a:gd name="T8" fmla="*/ 504 w 1122"/>
              <a:gd name="T9" fmla="*/ 103 h 922"/>
              <a:gd name="T10" fmla="*/ 466 w 1122"/>
              <a:gd name="T11" fmla="*/ 71 h 922"/>
              <a:gd name="T12" fmla="*/ 311 w 1122"/>
              <a:gd name="T13" fmla="*/ 64 h 922"/>
              <a:gd name="T14" fmla="*/ 270 w 1122"/>
              <a:gd name="T15" fmla="*/ 103 h 922"/>
              <a:gd name="T16" fmla="*/ 228 w 1122"/>
              <a:gd name="T17" fmla="*/ 109 h 922"/>
              <a:gd name="T18" fmla="*/ 102 w 1122"/>
              <a:gd name="T19" fmla="*/ 204 h 922"/>
              <a:gd name="T20" fmla="*/ 107 w 1122"/>
              <a:gd name="T21" fmla="*/ 262 h 922"/>
              <a:gd name="T22" fmla="*/ 86 w 1122"/>
              <a:gd name="T23" fmla="*/ 297 h 922"/>
              <a:gd name="T24" fmla="*/ 57 w 1122"/>
              <a:gd name="T25" fmla="*/ 459 h 922"/>
              <a:gd name="T26" fmla="*/ 96 w 1122"/>
              <a:gd name="T27" fmla="*/ 489 h 922"/>
              <a:gd name="T28" fmla="*/ 111 w 1122"/>
              <a:gd name="T29" fmla="*/ 528 h 922"/>
              <a:gd name="T30" fmla="*/ 150 w 1122"/>
              <a:gd name="T31" fmla="*/ 696 h 922"/>
              <a:gd name="T32" fmla="*/ 245 w 1122"/>
              <a:gd name="T33" fmla="*/ 664 h 922"/>
              <a:gd name="T34" fmla="*/ 285 w 1122"/>
              <a:gd name="T35" fmla="*/ 677 h 922"/>
              <a:gd name="T36" fmla="*/ 335 w 1122"/>
              <a:gd name="T37" fmla="*/ 773 h 922"/>
              <a:gd name="T38" fmla="*/ 477 w 1122"/>
              <a:gd name="T39" fmla="*/ 688 h 922"/>
              <a:gd name="T40" fmla="*/ 513 w 1122"/>
              <a:gd name="T41" fmla="*/ 666 h 922"/>
              <a:gd name="T42" fmla="*/ 569 w 1122"/>
              <a:gd name="T43" fmla="*/ 671 h 922"/>
              <a:gd name="T44" fmla="*/ 664 w 1122"/>
              <a:gd name="T45" fmla="*/ 545 h 922"/>
              <a:gd name="T46" fmla="*/ 670 w 1122"/>
              <a:gd name="T47" fmla="*/ 503 h 922"/>
              <a:gd name="T48" fmla="*/ 710 w 1122"/>
              <a:gd name="T49" fmla="*/ 462 h 922"/>
              <a:gd name="T50" fmla="*/ 345 w 1122"/>
              <a:gd name="T51" fmla="*/ 522 h 922"/>
              <a:gd name="T52" fmla="*/ 269 w 1122"/>
              <a:gd name="T53" fmla="*/ 466 h 922"/>
              <a:gd name="T54" fmla="*/ 245 w 1122"/>
              <a:gd name="T55" fmla="*/ 387 h 922"/>
              <a:gd name="T56" fmla="*/ 278 w 1122"/>
              <a:gd name="T57" fmla="*/ 297 h 922"/>
              <a:gd name="T58" fmla="*/ 358 w 1122"/>
              <a:gd name="T59" fmla="*/ 247 h 922"/>
              <a:gd name="T60" fmla="*/ 442 w 1122"/>
              <a:gd name="T61" fmla="*/ 256 h 922"/>
              <a:gd name="T62" fmla="*/ 512 w 1122"/>
              <a:gd name="T63" fmla="*/ 319 h 922"/>
              <a:gd name="T64" fmla="*/ 528 w 1122"/>
              <a:gd name="T65" fmla="*/ 401 h 922"/>
              <a:gd name="T66" fmla="*/ 488 w 1122"/>
              <a:gd name="T67" fmla="*/ 486 h 922"/>
              <a:gd name="T68" fmla="*/ 401 w 1122"/>
              <a:gd name="T69" fmla="*/ 527 h 922"/>
              <a:gd name="T70" fmla="*/ 1085 w 1122"/>
              <a:gd name="T71" fmla="*/ 675 h 922"/>
              <a:gd name="T72" fmla="*/ 1065 w 1122"/>
              <a:gd name="T73" fmla="*/ 637 h 922"/>
              <a:gd name="T74" fmla="*/ 1006 w 1122"/>
              <a:gd name="T75" fmla="*/ 569 h 922"/>
              <a:gd name="T76" fmla="*/ 965 w 1122"/>
              <a:gd name="T77" fmla="*/ 557 h 922"/>
              <a:gd name="T78" fmla="*/ 875 w 1122"/>
              <a:gd name="T79" fmla="*/ 550 h 922"/>
              <a:gd name="T80" fmla="*/ 838 w 1122"/>
              <a:gd name="T81" fmla="*/ 570 h 922"/>
              <a:gd name="T82" fmla="*/ 770 w 1122"/>
              <a:gd name="T83" fmla="*/ 628 h 922"/>
              <a:gd name="T84" fmla="*/ 756 w 1122"/>
              <a:gd name="T85" fmla="*/ 670 h 922"/>
              <a:gd name="T86" fmla="*/ 750 w 1122"/>
              <a:gd name="T87" fmla="*/ 759 h 922"/>
              <a:gd name="T88" fmla="*/ 770 w 1122"/>
              <a:gd name="T89" fmla="*/ 797 h 922"/>
              <a:gd name="T90" fmla="*/ 828 w 1122"/>
              <a:gd name="T91" fmla="*/ 865 h 922"/>
              <a:gd name="T92" fmla="*/ 869 w 1122"/>
              <a:gd name="T93" fmla="*/ 877 h 922"/>
              <a:gd name="T94" fmla="*/ 959 w 1122"/>
              <a:gd name="T95" fmla="*/ 885 h 922"/>
              <a:gd name="T96" fmla="*/ 997 w 1122"/>
              <a:gd name="T97" fmla="*/ 864 h 922"/>
              <a:gd name="T98" fmla="*/ 1066 w 1122"/>
              <a:gd name="T99" fmla="*/ 805 h 922"/>
              <a:gd name="T100" fmla="*/ 1078 w 1122"/>
              <a:gd name="T101" fmla="*/ 765 h 922"/>
              <a:gd name="T102" fmla="*/ 901 w 1122"/>
              <a:gd name="T103" fmla="*/ 791 h 922"/>
              <a:gd name="T104" fmla="*/ 845 w 1122"/>
              <a:gd name="T105" fmla="*/ 739 h 922"/>
              <a:gd name="T106" fmla="*/ 845 w 1122"/>
              <a:gd name="T107" fmla="*/ 695 h 922"/>
              <a:gd name="T108" fmla="*/ 901 w 1122"/>
              <a:gd name="T109" fmla="*/ 643 h 922"/>
              <a:gd name="T110" fmla="*/ 947 w 1122"/>
              <a:gd name="T111" fmla="*/ 647 h 922"/>
              <a:gd name="T112" fmla="*/ 993 w 1122"/>
              <a:gd name="T113" fmla="*/ 709 h 922"/>
              <a:gd name="T114" fmla="*/ 979 w 1122"/>
              <a:gd name="T115" fmla="*/ 759 h 922"/>
              <a:gd name="T116" fmla="*/ 917 w 1122"/>
              <a:gd name="T117" fmla="*/ 79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2" h="922">
                <a:moveTo>
                  <a:pt x="773" y="438"/>
                </a:moveTo>
                <a:lnTo>
                  <a:pt x="773" y="335"/>
                </a:lnTo>
                <a:lnTo>
                  <a:pt x="717" y="315"/>
                </a:lnTo>
                <a:lnTo>
                  <a:pt x="717" y="315"/>
                </a:lnTo>
                <a:lnTo>
                  <a:pt x="710" y="311"/>
                </a:lnTo>
                <a:lnTo>
                  <a:pt x="702" y="307"/>
                </a:lnTo>
                <a:lnTo>
                  <a:pt x="695" y="303"/>
                </a:lnTo>
                <a:lnTo>
                  <a:pt x="689" y="297"/>
                </a:lnTo>
                <a:lnTo>
                  <a:pt x="683" y="291"/>
                </a:lnTo>
                <a:lnTo>
                  <a:pt x="678" y="285"/>
                </a:lnTo>
                <a:lnTo>
                  <a:pt x="674" y="277"/>
                </a:lnTo>
                <a:lnTo>
                  <a:pt x="670" y="269"/>
                </a:lnTo>
                <a:lnTo>
                  <a:pt x="670" y="269"/>
                </a:lnTo>
                <a:lnTo>
                  <a:pt x="670" y="269"/>
                </a:lnTo>
                <a:lnTo>
                  <a:pt x="668" y="262"/>
                </a:lnTo>
                <a:lnTo>
                  <a:pt x="665" y="253"/>
                </a:lnTo>
                <a:lnTo>
                  <a:pt x="664" y="245"/>
                </a:lnTo>
                <a:lnTo>
                  <a:pt x="664" y="237"/>
                </a:lnTo>
                <a:lnTo>
                  <a:pt x="664" y="228"/>
                </a:lnTo>
                <a:lnTo>
                  <a:pt x="666" y="220"/>
                </a:lnTo>
                <a:lnTo>
                  <a:pt x="669" y="211"/>
                </a:lnTo>
                <a:lnTo>
                  <a:pt x="671" y="204"/>
                </a:lnTo>
                <a:lnTo>
                  <a:pt x="698" y="150"/>
                </a:lnTo>
                <a:lnTo>
                  <a:pt x="623" y="76"/>
                </a:lnTo>
                <a:lnTo>
                  <a:pt x="569" y="102"/>
                </a:lnTo>
                <a:lnTo>
                  <a:pt x="569" y="102"/>
                </a:lnTo>
                <a:lnTo>
                  <a:pt x="562" y="106"/>
                </a:lnTo>
                <a:lnTo>
                  <a:pt x="554" y="107"/>
                </a:lnTo>
                <a:lnTo>
                  <a:pt x="545" y="109"/>
                </a:lnTo>
                <a:lnTo>
                  <a:pt x="537" y="109"/>
                </a:lnTo>
                <a:lnTo>
                  <a:pt x="528" y="109"/>
                </a:lnTo>
                <a:lnTo>
                  <a:pt x="520" y="108"/>
                </a:lnTo>
                <a:lnTo>
                  <a:pt x="513" y="106"/>
                </a:lnTo>
                <a:lnTo>
                  <a:pt x="504" y="103"/>
                </a:lnTo>
                <a:lnTo>
                  <a:pt x="504" y="103"/>
                </a:lnTo>
                <a:lnTo>
                  <a:pt x="504" y="103"/>
                </a:lnTo>
                <a:lnTo>
                  <a:pt x="496" y="100"/>
                </a:lnTo>
                <a:lnTo>
                  <a:pt x="489" y="95"/>
                </a:lnTo>
                <a:lnTo>
                  <a:pt x="483" y="90"/>
                </a:lnTo>
                <a:lnTo>
                  <a:pt x="477" y="84"/>
                </a:lnTo>
                <a:lnTo>
                  <a:pt x="471" y="78"/>
                </a:lnTo>
                <a:lnTo>
                  <a:pt x="466" y="71"/>
                </a:lnTo>
                <a:lnTo>
                  <a:pt x="462" y="64"/>
                </a:lnTo>
                <a:lnTo>
                  <a:pt x="459" y="57"/>
                </a:lnTo>
                <a:lnTo>
                  <a:pt x="440" y="0"/>
                </a:lnTo>
                <a:lnTo>
                  <a:pt x="335" y="0"/>
                </a:lnTo>
                <a:lnTo>
                  <a:pt x="315" y="57"/>
                </a:lnTo>
                <a:lnTo>
                  <a:pt x="315" y="57"/>
                </a:lnTo>
                <a:lnTo>
                  <a:pt x="311" y="64"/>
                </a:lnTo>
                <a:lnTo>
                  <a:pt x="308" y="71"/>
                </a:lnTo>
                <a:lnTo>
                  <a:pt x="303" y="78"/>
                </a:lnTo>
                <a:lnTo>
                  <a:pt x="298" y="84"/>
                </a:lnTo>
                <a:lnTo>
                  <a:pt x="292" y="90"/>
                </a:lnTo>
                <a:lnTo>
                  <a:pt x="285" y="95"/>
                </a:lnTo>
                <a:lnTo>
                  <a:pt x="278" y="100"/>
                </a:lnTo>
                <a:lnTo>
                  <a:pt x="270" y="103"/>
                </a:lnTo>
                <a:lnTo>
                  <a:pt x="270" y="103"/>
                </a:lnTo>
                <a:lnTo>
                  <a:pt x="270" y="103"/>
                </a:lnTo>
                <a:lnTo>
                  <a:pt x="262" y="106"/>
                </a:lnTo>
                <a:lnTo>
                  <a:pt x="254" y="108"/>
                </a:lnTo>
                <a:lnTo>
                  <a:pt x="245" y="109"/>
                </a:lnTo>
                <a:lnTo>
                  <a:pt x="237" y="109"/>
                </a:lnTo>
                <a:lnTo>
                  <a:pt x="228" y="109"/>
                </a:lnTo>
                <a:lnTo>
                  <a:pt x="220" y="107"/>
                </a:lnTo>
                <a:lnTo>
                  <a:pt x="213" y="106"/>
                </a:lnTo>
                <a:lnTo>
                  <a:pt x="204" y="102"/>
                </a:lnTo>
                <a:lnTo>
                  <a:pt x="150" y="76"/>
                </a:lnTo>
                <a:lnTo>
                  <a:pt x="77" y="150"/>
                </a:lnTo>
                <a:lnTo>
                  <a:pt x="102" y="204"/>
                </a:lnTo>
                <a:lnTo>
                  <a:pt x="102" y="204"/>
                </a:lnTo>
                <a:lnTo>
                  <a:pt x="106" y="211"/>
                </a:lnTo>
                <a:lnTo>
                  <a:pt x="108" y="220"/>
                </a:lnTo>
                <a:lnTo>
                  <a:pt x="110" y="228"/>
                </a:lnTo>
                <a:lnTo>
                  <a:pt x="111" y="237"/>
                </a:lnTo>
                <a:lnTo>
                  <a:pt x="111" y="245"/>
                </a:lnTo>
                <a:lnTo>
                  <a:pt x="110" y="253"/>
                </a:lnTo>
                <a:lnTo>
                  <a:pt x="107" y="262"/>
                </a:lnTo>
                <a:lnTo>
                  <a:pt x="105" y="269"/>
                </a:lnTo>
                <a:lnTo>
                  <a:pt x="105" y="269"/>
                </a:lnTo>
                <a:lnTo>
                  <a:pt x="105" y="269"/>
                </a:lnTo>
                <a:lnTo>
                  <a:pt x="101" y="277"/>
                </a:lnTo>
                <a:lnTo>
                  <a:pt x="96" y="285"/>
                </a:lnTo>
                <a:lnTo>
                  <a:pt x="92" y="291"/>
                </a:lnTo>
                <a:lnTo>
                  <a:pt x="86" y="297"/>
                </a:lnTo>
                <a:lnTo>
                  <a:pt x="80" y="303"/>
                </a:lnTo>
                <a:lnTo>
                  <a:pt x="72" y="307"/>
                </a:lnTo>
                <a:lnTo>
                  <a:pt x="65" y="311"/>
                </a:lnTo>
                <a:lnTo>
                  <a:pt x="57" y="315"/>
                </a:lnTo>
                <a:lnTo>
                  <a:pt x="0" y="335"/>
                </a:lnTo>
                <a:lnTo>
                  <a:pt x="0" y="438"/>
                </a:lnTo>
                <a:lnTo>
                  <a:pt x="57" y="459"/>
                </a:lnTo>
                <a:lnTo>
                  <a:pt x="57" y="459"/>
                </a:lnTo>
                <a:lnTo>
                  <a:pt x="65" y="462"/>
                </a:lnTo>
                <a:lnTo>
                  <a:pt x="72" y="466"/>
                </a:lnTo>
                <a:lnTo>
                  <a:pt x="78" y="471"/>
                </a:lnTo>
                <a:lnTo>
                  <a:pt x="86" y="475"/>
                </a:lnTo>
                <a:lnTo>
                  <a:pt x="92" y="483"/>
                </a:lnTo>
                <a:lnTo>
                  <a:pt x="96" y="489"/>
                </a:lnTo>
                <a:lnTo>
                  <a:pt x="101" y="496"/>
                </a:lnTo>
                <a:lnTo>
                  <a:pt x="105" y="503"/>
                </a:lnTo>
                <a:lnTo>
                  <a:pt x="105" y="503"/>
                </a:lnTo>
                <a:lnTo>
                  <a:pt x="105" y="503"/>
                </a:lnTo>
                <a:lnTo>
                  <a:pt x="107" y="511"/>
                </a:lnTo>
                <a:lnTo>
                  <a:pt x="110" y="520"/>
                </a:lnTo>
                <a:lnTo>
                  <a:pt x="111" y="528"/>
                </a:lnTo>
                <a:lnTo>
                  <a:pt x="111" y="537"/>
                </a:lnTo>
                <a:lnTo>
                  <a:pt x="110" y="545"/>
                </a:lnTo>
                <a:lnTo>
                  <a:pt x="108" y="553"/>
                </a:lnTo>
                <a:lnTo>
                  <a:pt x="106" y="561"/>
                </a:lnTo>
                <a:lnTo>
                  <a:pt x="102" y="569"/>
                </a:lnTo>
                <a:lnTo>
                  <a:pt x="77" y="623"/>
                </a:lnTo>
                <a:lnTo>
                  <a:pt x="150" y="696"/>
                </a:lnTo>
                <a:lnTo>
                  <a:pt x="204" y="671"/>
                </a:lnTo>
                <a:lnTo>
                  <a:pt x="204" y="671"/>
                </a:lnTo>
                <a:lnTo>
                  <a:pt x="213" y="667"/>
                </a:lnTo>
                <a:lnTo>
                  <a:pt x="220" y="665"/>
                </a:lnTo>
                <a:lnTo>
                  <a:pt x="228" y="664"/>
                </a:lnTo>
                <a:lnTo>
                  <a:pt x="237" y="663"/>
                </a:lnTo>
                <a:lnTo>
                  <a:pt x="245" y="664"/>
                </a:lnTo>
                <a:lnTo>
                  <a:pt x="254" y="665"/>
                </a:lnTo>
                <a:lnTo>
                  <a:pt x="262" y="666"/>
                </a:lnTo>
                <a:lnTo>
                  <a:pt x="270" y="670"/>
                </a:lnTo>
                <a:lnTo>
                  <a:pt x="270" y="670"/>
                </a:lnTo>
                <a:lnTo>
                  <a:pt x="270" y="670"/>
                </a:lnTo>
                <a:lnTo>
                  <a:pt x="278" y="673"/>
                </a:lnTo>
                <a:lnTo>
                  <a:pt x="285" y="677"/>
                </a:lnTo>
                <a:lnTo>
                  <a:pt x="292" y="683"/>
                </a:lnTo>
                <a:lnTo>
                  <a:pt x="298" y="688"/>
                </a:lnTo>
                <a:lnTo>
                  <a:pt x="303" y="695"/>
                </a:lnTo>
                <a:lnTo>
                  <a:pt x="308" y="701"/>
                </a:lnTo>
                <a:lnTo>
                  <a:pt x="311" y="709"/>
                </a:lnTo>
                <a:lnTo>
                  <a:pt x="315" y="717"/>
                </a:lnTo>
                <a:lnTo>
                  <a:pt x="335" y="773"/>
                </a:lnTo>
                <a:lnTo>
                  <a:pt x="440" y="773"/>
                </a:lnTo>
                <a:lnTo>
                  <a:pt x="459" y="717"/>
                </a:lnTo>
                <a:lnTo>
                  <a:pt x="459" y="717"/>
                </a:lnTo>
                <a:lnTo>
                  <a:pt x="462" y="709"/>
                </a:lnTo>
                <a:lnTo>
                  <a:pt x="466" y="702"/>
                </a:lnTo>
                <a:lnTo>
                  <a:pt x="471" y="695"/>
                </a:lnTo>
                <a:lnTo>
                  <a:pt x="477" y="688"/>
                </a:lnTo>
                <a:lnTo>
                  <a:pt x="483" y="683"/>
                </a:lnTo>
                <a:lnTo>
                  <a:pt x="490" y="677"/>
                </a:lnTo>
                <a:lnTo>
                  <a:pt x="497" y="673"/>
                </a:lnTo>
                <a:lnTo>
                  <a:pt x="504" y="669"/>
                </a:lnTo>
                <a:lnTo>
                  <a:pt x="504" y="669"/>
                </a:lnTo>
                <a:lnTo>
                  <a:pt x="504" y="669"/>
                </a:lnTo>
                <a:lnTo>
                  <a:pt x="513" y="666"/>
                </a:lnTo>
                <a:lnTo>
                  <a:pt x="520" y="664"/>
                </a:lnTo>
                <a:lnTo>
                  <a:pt x="528" y="664"/>
                </a:lnTo>
                <a:lnTo>
                  <a:pt x="537" y="663"/>
                </a:lnTo>
                <a:lnTo>
                  <a:pt x="545" y="664"/>
                </a:lnTo>
                <a:lnTo>
                  <a:pt x="554" y="665"/>
                </a:lnTo>
                <a:lnTo>
                  <a:pt x="562" y="667"/>
                </a:lnTo>
                <a:lnTo>
                  <a:pt x="569" y="671"/>
                </a:lnTo>
                <a:lnTo>
                  <a:pt x="623" y="696"/>
                </a:lnTo>
                <a:lnTo>
                  <a:pt x="698" y="623"/>
                </a:lnTo>
                <a:lnTo>
                  <a:pt x="671" y="569"/>
                </a:lnTo>
                <a:lnTo>
                  <a:pt x="671" y="569"/>
                </a:lnTo>
                <a:lnTo>
                  <a:pt x="669" y="561"/>
                </a:lnTo>
                <a:lnTo>
                  <a:pt x="666" y="553"/>
                </a:lnTo>
                <a:lnTo>
                  <a:pt x="664" y="545"/>
                </a:lnTo>
                <a:lnTo>
                  <a:pt x="664" y="537"/>
                </a:lnTo>
                <a:lnTo>
                  <a:pt x="664" y="528"/>
                </a:lnTo>
                <a:lnTo>
                  <a:pt x="665" y="520"/>
                </a:lnTo>
                <a:lnTo>
                  <a:pt x="668" y="511"/>
                </a:lnTo>
                <a:lnTo>
                  <a:pt x="670" y="503"/>
                </a:lnTo>
                <a:lnTo>
                  <a:pt x="670" y="503"/>
                </a:lnTo>
                <a:lnTo>
                  <a:pt x="670" y="503"/>
                </a:lnTo>
                <a:lnTo>
                  <a:pt x="674" y="496"/>
                </a:lnTo>
                <a:lnTo>
                  <a:pt x="678" y="489"/>
                </a:lnTo>
                <a:lnTo>
                  <a:pt x="683" y="483"/>
                </a:lnTo>
                <a:lnTo>
                  <a:pt x="689" y="475"/>
                </a:lnTo>
                <a:lnTo>
                  <a:pt x="695" y="471"/>
                </a:lnTo>
                <a:lnTo>
                  <a:pt x="702" y="466"/>
                </a:lnTo>
                <a:lnTo>
                  <a:pt x="710" y="462"/>
                </a:lnTo>
                <a:lnTo>
                  <a:pt x="717" y="459"/>
                </a:lnTo>
                <a:lnTo>
                  <a:pt x="773" y="438"/>
                </a:lnTo>
                <a:close/>
                <a:moveTo>
                  <a:pt x="387" y="528"/>
                </a:moveTo>
                <a:lnTo>
                  <a:pt x="387" y="528"/>
                </a:lnTo>
                <a:lnTo>
                  <a:pt x="372" y="527"/>
                </a:lnTo>
                <a:lnTo>
                  <a:pt x="358" y="526"/>
                </a:lnTo>
                <a:lnTo>
                  <a:pt x="345" y="522"/>
                </a:lnTo>
                <a:lnTo>
                  <a:pt x="332" y="517"/>
                </a:lnTo>
                <a:lnTo>
                  <a:pt x="320" y="511"/>
                </a:lnTo>
                <a:lnTo>
                  <a:pt x="308" y="504"/>
                </a:lnTo>
                <a:lnTo>
                  <a:pt x="297" y="496"/>
                </a:lnTo>
                <a:lnTo>
                  <a:pt x="287" y="486"/>
                </a:lnTo>
                <a:lnTo>
                  <a:pt x="278" y="477"/>
                </a:lnTo>
                <a:lnTo>
                  <a:pt x="269" y="466"/>
                </a:lnTo>
                <a:lnTo>
                  <a:pt x="262" y="454"/>
                </a:lnTo>
                <a:lnTo>
                  <a:pt x="256" y="442"/>
                </a:lnTo>
                <a:lnTo>
                  <a:pt x="251" y="429"/>
                </a:lnTo>
                <a:lnTo>
                  <a:pt x="249" y="415"/>
                </a:lnTo>
                <a:lnTo>
                  <a:pt x="246" y="401"/>
                </a:lnTo>
                <a:lnTo>
                  <a:pt x="245" y="387"/>
                </a:lnTo>
                <a:lnTo>
                  <a:pt x="245" y="387"/>
                </a:lnTo>
                <a:lnTo>
                  <a:pt x="246" y="372"/>
                </a:lnTo>
                <a:lnTo>
                  <a:pt x="249" y="358"/>
                </a:lnTo>
                <a:lnTo>
                  <a:pt x="251" y="345"/>
                </a:lnTo>
                <a:lnTo>
                  <a:pt x="256" y="331"/>
                </a:lnTo>
                <a:lnTo>
                  <a:pt x="262" y="319"/>
                </a:lnTo>
                <a:lnTo>
                  <a:pt x="269" y="307"/>
                </a:lnTo>
                <a:lnTo>
                  <a:pt x="278" y="297"/>
                </a:lnTo>
                <a:lnTo>
                  <a:pt x="287" y="286"/>
                </a:lnTo>
                <a:lnTo>
                  <a:pt x="297" y="277"/>
                </a:lnTo>
                <a:lnTo>
                  <a:pt x="308" y="269"/>
                </a:lnTo>
                <a:lnTo>
                  <a:pt x="320" y="262"/>
                </a:lnTo>
                <a:lnTo>
                  <a:pt x="332" y="256"/>
                </a:lnTo>
                <a:lnTo>
                  <a:pt x="345" y="251"/>
                </a:lnTo>
                <a:lnTo>
                  <a:pt x="358" y="247"/>
                </a:lnTo>
                <a:lnTo>
                  <a:pt x="372" y="245"/>
                </a:lnTo>
                <a:lnTo>
                  <a:pt x="387" y="245"/>
                </a:lnTo>
                <a:lnTo>
                  <a:pt x="387" y="245"/>
                </a:lnTo>
                <a:lnTo>
                  <a:pt x="401" y="245"/>
                </a:lnTo>
                <a:lnTo>
                  <a:pt x="416" y="247"/>
                </a:lnTo>
                <a:lnTo>
                  <a:pt x="429" y="251"/>
                </a:lnTo>
                <a:lnTo>
                  <a:pt x="442" y="256"/>
                </a:lnTo>
                <a:lnTo>
                  <a:pt x="455" y="262"/>
                </a:lnTo>
                <a:lnTo>
                  <a:pt x="466" y="269"/>
                </a:lnTo>
                <a:lnTo>
                  <a:pt x="477" y="277"/>
                </a:lnTo>
                <a:lnTo>
                  <a:pt x="488" y="286"/>
                </a:lnTo>
                <a:lnTo>
                  <a:pt x="496" y="297"/>
                </a:lnTo>
                <a:lnTo>
                  <a:pt x="504" y="307"/>
                </a:lnTo>
                <a:lnTo>
                  <a:pt x="512" y="319"/>
                </a:lnTo>
                <a:lnTo>
                  <a:pt x="518" y="331"/>
                </a:lnTo>
                <a:lnTo>
                  <a:pt x="522" y="345"/>
                </a:lnTo>
                <a:lnTo>
                  <a:pt x="526" y="358"/>
                </a:lnTo>
                <a:lnTo>
                  <a:pt x="528" y="372"/>
                </a:lnTo>
                <a:lnTo>
                  <a:pt x="528" y="387"/>
                </a:lnTo>
                <a:lnTo>
                  <a:pt x="528" y="387"/>
                </a:lnTo>
                <a:lnTo>
                  <a:pt x="528" y="401"/>
                </a:lnTo>
                <a:lnTo>
                  <a:pt x="526" y="415"/>
                </a:lnTo>
                <a:lnTo>
                  <a:pt x="522" y="429"/>
                </a:lnTo>
                <a:lnTo>
                  <a:pt x="518" y="442"/>
                </a:lnTo>
                <a:lnTo>
                  <a:pt x="512" y="454"/>
                </a:lnTo>
                <a:lnTo>
                  <a:pt x="504" y="466"/>
                </a:lnTo>
                <a:lnTo>
                  <a:pt x="496" y="477"/>
                </a:lnTo>
                <a:lnTo>
                  <a:pt x="488" y="486"/>
                </a:lnTo>
                <a:lnTo>
                  <a:pt x="477" y="496"/>
                </a:lnTo>
                <a:lnTo>
                  <a:pt x="466" y="504"/>
                </a:lnTo>
                <a:lnTo>
                  <a:pt x="455" y="511"/>
                </a:lnTo>
                <a:lnTo>
                  <a:pt x="442" y="517"/>
                </a:lnTo>
                <a:lnTo>
                  <a:pt x="429" y="522"/>
                </a:lnTo>
                <a:lnTo>
                  <a:pt x="416" y="526"/>
                </a:lnTo>
                <a:lnTo>
                  <a:pt x="401" y="527"/>
                </a:lnTo>
                <a:lnTo>
                  <a:pt x="387" y="528"/>
                </a:lnTo>
                <a:lnTo>
                  <a:pt x="387" y="528"/>
                </a:lnTo>
                <a:close/>
                <a:moveTo>
                  <a:pt x="1122" y="744"/>
                </a:moveTo>
                <a:lnTo>
                  <a:pt x="1122" y="689"/>
                </a:lnTo>
                <a:lnTo>
                  <a:pt x="1092" y="678"/>
                </a:lnTo>
                <a:lnTo>
                  <a:pt x="1092" y="678"/>
                </a:lnTo>
                <a:lnTo>
                  <a:pt x="1085" y="675"/>
                </a:lnTo>
                <a:lnTo>
                  <a:pt x="1078" y="670"/>
                </a:lnTo>
                <a:lnTo>
                  <a:pt x="1072" y="663"/>
                </a:lnTo>
                <a:lnTo>
                  <a:pt x="1067" y="654"/>
                </a:lnTo>
                <a:lnTo>
                  <a:pt x="1067" y="654"/>
                </a:lnTo>
                <a:lnTo>
                  <a:pt x="1067" y="654"/>
                </a:lnTo>
                <a:lnTo>
                  <a:pt x="1065" y="646"/>
                </a:lnTo>
                <a:lnTo>
                  <a:pt x="1065" y="637"/>
                </a:lnTo>
                <a:lnTo>
                  <a:pt x="1066" y="628"/>
                </a:lnTo>
                <a:lnTo>
                  <a:pt x="1068" y="619"/>
                </a:lnTo>
                <a:lnTo>
                  <a:pt x="1083" y="591"/>
                </a:lnTo>
                <a:lnTo>
                  <a:pt x="1043" y="552"/>
                </a:lnTo>
                <a:lnTo>
                  <a:pt x="1014" y="565"/>
                </a:lnTo>
                <a:lnTo>
                  <a:pt x="1014" y="565"/>
                </a:lnTo>
                <a:lnTo>
                  <a:pt x="1006" y="569"/>
                </a:lnTo>
                <a:lnTo>
                  <a:pt x="997" y="570"/>
                </a:lnTo>
                <a:lnTo>
                  <a:pt x="988" y="569"/>
                </a:lnTo>
                <a:lnTo>
                  <a:pt x="979" y="567"/>
                </a:lnTo>
                <a:lnTo>
                  <a:pt x="979" y="567"/>
                </a:lnTo>
                <a:lnTo>
                  <a:pt x="979" y="567"/>
                </a:lnTo>
                <a:lnTo>
                  <a:pt x="971" y="562"/>
                </a:lnTo>
                <a:lnTo>
                  <a:pt x="965" y="557"/>
                </a:lnTo>
                <a:lnTo>
                  <a:pt x="959" y="550"/>
                </a:lnTo>
                <a:lnTo>
                  <a:pt x="955" y="541"/>
                </a:lnTo>
                <a:lnTo>
                  <a:pt x="945" y="511"/>
                </a:lnTo>
                <a:lnTo>
                  <a:pt x="889" y="511"/>
                </a:lnTo>
                <a:lnTo>
                  <a:pt x="879" y="541"/>
                </a:lnTo>
                <a:lnTo>
                  <a:pt x="879" y="541"/>
                </a:lnTo>
                <a:lnTo>
                  <a:pt x="875" y="550"/>
                </a:lnTo>
                <a:lnTo>
                  <a:pt x="869" y="557"/>
                </a:lnTo>
                <a:lnTo>
                  <a:pt x="863" y="562"/>
                </a:lnTo>
                <a:lnTo>
                  <a:pt x="855" y="567"/>
                </a:lnTo>
                <a:lnTo>
                  <a:pt x="855" y="567"/>
                </a:lnTo>
                <a:lnTo>
                  <a:pt x="855" y="567"/>
                </a:lnTo>
                <a:lnTo>
                  <a:pt x="846" y="569"/>
                </a:lnTo>
                <a:lnTo>
                  <a:pt x="838" y="570"/>
                </a:lnTo>
                <a:lnTo>
                  <a:pt x="828" y="569"/>
                </a:lnTo>
                <a:lnTo>
                  <a:pt x="820" y="565"/>
                </a:lnTo>
                <a:lnTo>
                  <a:pt x="791" y="552"/>
                </a:lnTo>
                <a:lnTo>
                  <a:pt x="753" y="591"/>
                </a:lnTo>
                <a:lnTo>
                  <a:pt x="766" y="619"/>
                </a:lnTo>
                <a:lnTo>
                  <a:pt x="766" y="619"/>
                </a:lnTo>
                <a:lnTo>
                  <a:pt x="770" y="628"/>
                </a:lnTo>
                <a:lnTo>
                  <a:pt x="770" y="637"/>
                </a:lnTo>
                <a:lnTo>
                  <a:pt x="770" y="646"/>
                </a:lnTo>
                <a:lnTo>
                  <a:pt x="767" y="654"/>
                </a:lnTo>
                <a:lnTo>
                  <a:pt x="767" y="654"/>
                </a:lnTo>
                <a:lnTo>
                  <a:pt x="767" y="654"/>
                </a:lnTo>
                <a:lnTo>
                  <a:pt x="762" y="663"/>
                </a:lnTo>
                <a:lnTo>
                  <a:pt x="756" y="670"/>
                </a:lnTo>
                <a:lnTo>
                  <a:pt x="750" y="675"/>
                </a:lnTo>
                <a:lnTo>
                  <a:pt x="742" y="678"/>
                </a:lnTo>
                <a:lnTo>
                  <a:pt x="712" y="689"/>
                </a:lnTo>
                <a:lnTo>
                  <a:pt x="712" y="744"/>
                </a:lnTo>
                <a:lnTo>
                  <a:pt x="742" y="755"/>
                </a:lnTo>
                <a:lnTo>
                  <a:pt x="742" y="755"/>
                </a:lnTo>
                <a:lnTo>
                  <a:pt x="750" y="759"/>
                </a:lnTo>
                <a:lnTo>
                  <a:pt x="756" y="765"/>
                </a:lnTo>
                <a:lnTo>
                  <a:pt x="762" y="772"/>
                </a:lnTo>
                <a:lnTo>
                  <a:pt x="767" y="779"/>
                </a:lnTo>
                <a:lnTo>
                  <a:pt x="767" y="779"/>
                </a:lnTo>
                <a:lnTo>
                  <a:pt x="767" y="779"/>
                </a:lnTo>
                <a:lnTo>
                  <a:pt x="770" y="787"/>
                </a:lnTo>
                <a:lnTo>
                  <a:pt x="770" y="797"/>
                </a:lnTo>
                <a:lnTo>
                  <a:pt x="770" y="805"/>
                </a:lnTo>
                <a:lnTo>
                  <a:pt x="766" y="814"/>
                </a:lnTo>
                <a:lnTo>
                  <a:pt x="753" y="843"/>
                </a:lnTo>
                <a:lnTo>
                  <a:pt x="791" y="882"/>
                </a:lnTo>
                <a:lnTo>
                  <a:pt x="820" y="868"/>
                </a:lnTo>
                <a:lnTo>
                  <a:pt x="820" y="868"/>
                </a:lnTo>
                <a:lnTo>
                  <a:pt x="828" y="865"/>
                </a:lnTo>
                <a:lnTo>
                  <a:pt x="838" y="864"/>
                </a:lnTo>
                <a:lnTo>
                  <a:pt x="846" y="864"/>
                </a:lnTo>
                <a:lnTo>
                  <a:pt x="855" y="867"/>
                </a:lnTo>
                <a:lnTo>
                  <a:pt x="855" y="867"/>
                </a:lnTo>
                <a:lnTo>
                  <a:pt x="855" y="867"/>
                </a:lnTo>
                <a:lnTo>
                  <a:pt x="863" y="871"/>
                </a:lnTo>
                <a:lnTo>
                  <a:pt x="869" y="877"/>
                </a:lnTo>
                <a:lnTo>
                  <a:pt x="875" y="885"/>
                </a:lnTo>
                <a:lnTo>
                  <a:pt x="879" y="893"/>
                </a:lnTo>
                <a:lnTo>
                  <a:pt x="889" y="922"/>
                </a:lnTo>
                <a:lnTo>
                  <a:pt x="945" y="922"/>
                </a:lnTo>
                <a:lnTo>
                  <a:pt x="955" y="893"/>
                </a:lnTo>
                <a:lnTo>
                  <a:pt x="955" y="893"/>
                </a:lnTo>
                <a:lnTo>
                  <a:pt x="959" y="885"/>
                </a:lnTo>
                <a:lnTo>
                  <a:pt x="965" y="877"/>
                </a:lnTo>
                <a:lnTo>
                  <a:pt x="971" y="871"/>
                </a:lnTo>
                <a:lnTo>
                  <a:pt x="979" y="867"/>
                </a:lnTo>
                <a:lnTo>
                  <a:pt x="979" y="867"/>
                </a:lnTo>
                <a:lnTo>
                  <a:pt x="979" y="867"/>
                </a:lnTo>
                <a:lnTo>
                  <a:pt x="988" y="864"/>
                </a:lnTo>
                <a:lnTo>
                  <a:pt x="997" y="864"/>
                </a:lnTo>
                <a:lnTo>
                  <a:pt x="1006" y="865"/>
                </a:lnTo>
                <a:lnTo>
                  <a:pt x="1014" y="868"/>
                </a:lnTo>
                <a:lnTo>
                  <a:pt x="1043" y="882"/>
                </a:lnTo>
                <a:lnTo>
                  <a:pt x="1083" y="843"/>
                </a:lnTo>
                <a:lnTo>
                  <a:pt x="1068" y="814"/>
                </a:lnTo>
                <a:lnTo>
                  <a:pt x="1068" y="814"/>
                </a:lnTo>
                <a:lnTo>
                  <a:pt x="1066" y="805"/>
                </a:lnTo>
                <a:lnTo>
                  <a:pt x="1065" y="797"/>
                </a:lnTo>
                <a:lnTo>
                  <a:pt x="1065" y="787"/>
                </a:lnTo>
                <a:lnTo>
                  <a:pt x="1067" y="779"/>
                </a:lnTo>
                <a:lnTo>
                  <a:pt x="1067" y="779"/>
                </a:lnTo>
                <a:lnTo>
                  <a:pt x="1067" y="779"/>
                </a:lnTo>
                <a:lnTo>
                  <a:pt x="1072" y="772"/>
                </a:lnTo>
                <a:lnTo>
                  <a:pt x="1078" y="765"/>
                </a:lnTo>
                <a:lnTo>
                  <a:pt x="1085" y="759"/>
                </a:lnTo>
                <a:lnTo>
                  <a:pt x="1092" y="755"/>
                </a:lnTo>
                <a:lnTo>
                  <a:pt x="1122" y="744"/>
                </a:lnTo>
                <a:close/>
                <a:moveTo>
                  <a:pt x="917" y="792"/>
                </a:moveTo>
                <a:lnTo>
                  <a:pt x="917" y="792"/>
                </a:lnTo>
                <a:lnTo>
                  <a:pt x="910" y="792"/>
                </a:lnTo>
                <a:lnTo>
                  <a:pt x="901" y="791"/>
                </a:lnTo>
                <a:lnTo>
                  <a:pt x="894" y="789"/>
                </a:lnTo>
                <a:lnTo>
                  <a:pt x="888" y="786"/>
                </a:lnTo>
                <a:lnTo>
                  <a:pt x="875" y="779"/>
                </a:lnTo>
                <a:lnTo>
                  <a:pt x="864" y="771"/>
                </a:lnTo>
                <a:lnTo>
                  <a:pt x="855" y="759"/>
                </a:lnTo>
                <a:lnTo>
                  <a:pt x="847" y="747"/>
                </a:lnTo>
                <a:lnTo>
                  <a:pt x="845" y="739"/>
                </a:lnTo>
                <a:lnTo>
                  <a:pt x="844" y="732"/>
                </a:lnTo>
                <a:lnTo>
                  <a:pt x="843" y="725"/>
                </a:lnTo>
                <a:lnTo>
                  <a:pt x="841" y="717"/>
                </a:lnTo>
                <a:lnTo>
                  <a:pt x="841" y="717"/>
                </a:lnTo>
                <a:lnTo>
                  <a:pt x="843" y="709"/>
                </a:lnTo>
                <a:lnTo>
                  <a:pt x="844" y="702"/>
                </a:lnTo>
                <a:lnTo>
                  <a:pt x="845" y="695"/>
                </a:lnTo>
                <a:lnTo>
                  <a:pt x="847" y="688"/>
                </a:lnTo>
                <a:lnTo>
                  <a:pt x="855" y="675"/>
                </a:lnTo>
                <a:lnTo>
                  <a:pt x="864" y="664"/>
                </a:lnTo>
                <a:lnTo>
                  <a:pt x="875" y="654"/>
                </a:lnTo>
                <a:lnTo>
                  <a:pt x="888" y="647"/>
                </a:lnTo>
                <a:lnTo>
                  <a:pt x="894" y="645"/>
                </a:lnTo>
                <a:lnTo>
                  <a:pt x="901" y="643"/>
                </a:lnTo>
                <a:lnTo>
                  <a:pt x="910" y="642"/>
                </a:lnTo>
                <a:lnTo>
                  <a:pt x="917" y="641"/>
                </a:lnTo>
                <a:lnTo>
                  <a:pt x="917" y="641"/>
                </a:lnTo>
                <a:lnTo>
                  <a:pt x="925" y="642"/>
                </a:lnTo>
                <a:lnTo>
                  <a:pt x="933" y="643"/>
                </a:lnTo>
                <a:lnTo>
                  <a:pt x="940" y="645"/>
                </a:lnTo>
                <a:lnTo>
                  <a:pt x="947" y="647"/>
                </a:lnTo>
                <a:lnTo>
                  <a:pt x="959" y="654"/>
                </a:lnTo>
                <a:lnTo>
                  <a:pt x="970" y="664"/>
                </a:lnTo>
                <a:lnTo>
                  <a:pt x="979" y="675"/>
                </a:lnTo>
                <a:lnTo>
                  <a:pt x="987" y="688"/>
                </a:lnTo>
                <a:lnTo>
                  <a:pt x="989" y="695"/>
                </a:lnTo>
                <a:lnTo>
                  <a:pt x="991" y="702"/>
                </a:lnTo>
                <a:lnTo>
                  <a:pt x="993" y="709"/>
                </a:lnTo>
                <a:lnTo>
                  <a:pt x="993" y="717"/>
                </a:lnTo>
                <a:lnTo>
                  <a:pt x="993" y="717"/>
                </a:lnTo>
                <a:lnTo>
                  <a:pt x="993" y="725"/>
                </a:lnTo>
                <a:lnTo>
                  <a:pt x="991" y="732"/>
                </a:lnTo>
                <a:lnTo>
                  <a:pt x="989" y="739"/>
                </a:lnTo>
                <a:lnTo>
                  <a:pt x="987" y="747"/>
                </a:lnTo>
                <a:lnTo>
                  <a:pt x="979" y="759"/>
                </a:lnTo>
                <a:lnTo>
                  <a:pt x="970" y="771"/>
                </a:lnTo>
                <a:lnTo>
                  <a:pt x="959" y="779"/>
                </a:lnTo>
                <a:lnTo>
                  <a:pt x="947" y="786"/>
                </a:lnTo>
                <a:lnTo>
                  <a:pt x="940" y="789"/>
                </a:lnTo>
                <a:lnTo>
                  <a:pt x="933" y="791"/>
                </a:lnTo>
                <a:lnTo>
                  <a:pt x="925" y="792"/>
                </a:lnTo>
                <a:lnTo>
                  <a:pt x="917" y="792"/>
                </a:lnTo>
                <a:lnTo>
                  <a:pt x="917" y="792"/>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46" name="Freeform 387"/>
          <p:cNvSpPr>
            <a:spLocks noEditPoints="1"/>
          </p:cNvSpPr>
          <p:nvPr/>
        </p:nvSpPr>
        <p:spPr bwMode="auto">
          <a:xfrm>
            <a:off x="684079" y="3915990"/>
            <a:ext cx="373148" cy="377416"/>
          </a:xfrm>
          <a:custGeom>
            <a:avLst/>
            <a:gdLst>
              <a:gd name="T0" fmla="*/ 413 w 929"/>
              <a:gd name="T1" fmla="*/ 281 h 876"/>
              <a:gd name="T2" fmla="*/ 394 w 929"/>
              <a:gd name="T3" fmla="*/ 242 h 876"/>
              <a:gd name="T4" fmla="*/ 391 w 929"/>
              <a:gd name="T5" fmla="*/ 211 h 876"/>
              <a:gd name="T6" fmla="*/ 381 w 929"/>
              <a:gd name="T7" fmla="*/ 130 h 876"/>
              <a:gd name="T8" fmla="*/ 335 w 929"/>
              <a:gd name="T9" fmla="*/ 58 h 876"/>
              <a:gd name="T10" fmla="*/ 301 w 929"/>
              <a:gd name="T11" fmla="*/ 31 h 876"/>
              <a:gd name="T12" fmla="*/ 252 w 929"/>
              <a:gd name="T13" fmla="*/ 8 h 876"/>
              <a:gd name="T14" fmla="*/ 198 w 929"/>
              <a:gd name="T15" fmla="*/ 0 h 876"/>
              <a:gd name="T16" fmla="*/ 145 w 929"/>
              <a:gd name="T17" fmla="*/ 7 h 876"/>
              <a:gd name="T18" fmla="*/ 256 w 929"/>
              <a:gd name="T19" fmla="*/ 145 h 876"/>
              <a:gd name="T20" fmla="*/ 240 w 929"/>
              <a:gd name="T21" fmla="*/ 185 h 876"/>
              <a:gd name="T22" fmla="*/ 207 w 929"/>
              <a:gd name="T23" fmla="*/ 224 h 876"/>
              <a:gd name="T24" fmla="*/ 166 w 929"/>
              <a:gd name="T25" fmla="*/ 251 h 876"/>
              <a:gd name="T26" fmla="*/ 11 w 929"/>
              <a:gd name="T27" fmla="*/ 132 h 876"/>
              <a:gd name="T28" fmla="*/ 3 w 929"/>
              <a:gd name="T29" fmla="*/ 172 h 876"/>
              <a:gd name="T30" fmla="*/ 3 w 929"/>
              <a:gd name="T31" fmla="*/ 224 h 876"/>
              <a:gd name="T32" fmla="*/ 18 w 929"/>
              <a:gd name="T33" fmla="*/ 277 h 876"/>
              <a:gd name="T34" fmla="*/ 48 w 929"/>
              <a:gd name="T35" fmla="*/ 324 h 876"/>
              <a:gd name="T36" fmla="*/ 91 w 929"/>
              <a:gd name="T37" fmla="*/ 361 h 876"/>
              <a:gd name="T38" fmla="*/ 171 w 929"/>
              <a:gd name="T39" fmla="*/ 390 h 876"/>
              <a:gd name="T40" fmla="*/ 222 w 929"/>
              <a:gd name="T41" fmla="*/ 390 h 876"/>
              <a:gd name="T42" fmla="*/ 263 w 929"/>
              <a:gd name="T43" fmla="*/ 401 h 876"/>
              <a:gd name="T44" fmla="*/ 718 w 929"/>
              <a:gd name="T45" fmla="*/ 848 h 876"/>
              <a:gd name="T46" fmla="*/ 741 w 929"/>
              <a:gd name="T47" fmla="*/ 864 h 876"/>
              <a:gd name="T48" fmla="*/ 774 w 929"/>
              <a:gd name="T49" fmla="*/ 875 h 876"/>
              <a:gd name="T50" fmla="*/ 810 w 929"/>
              <a:gd name="T51" fmla="*/ 871 h 876"/>
              <a:gd name="T52" fmla="*/ 841 w 929"/>
              <a:gd name="T53" fmla="*/ 854 h 876"/>
              <a:gd name="T54" fmla="*/ 860 w 929"/>
              <a:gd name="T55" fmla="*/ 834 h 876"/>
              <a:gd name="T56" fmla="*/ 874 w 929"/>
              <a:gd name="T57" fmla="*/ 800 h 876"/>
              <a:gd name="T58" fmla="*/ 874 w 929"/>
              <a:gd name="T59" fmla="*/ 766 h 876"/>
              <a:gd name="T60" fmla="*/ 860 w 929"/>
              <a:gd name="T61" fmla="*/ 732 h 876"/>
              <a:gd name="T62" fmla="*/ 779 w 929"/>
              <a:gd name="T63" fmla="*/ 815 h 876"/>
              <a:gd name="T64" fmla="*/ 757 w 929"/>
              <a:gd name="T65" fmla="*/ 809 h 876"/>
              <a:gd name="T66" fmla="*/ 742 w 929"/>
              <a:gd name="T67" fmla="*/ 785 h 876"/>
              <a:gd name="T68" fmla="*/ 744 w 929"/>
              <a:gd name="T69" fmla="*/ 762 h 876"/>
              <a:gd name="T70" fmla="*/ 763 w 929"/>
              <a:gd name="T71" fmla="*/ 742 h 876"/>
              <a:gd name="T72" fmla="*/ 786 w 929"/>
              <a:gd name="T73" fmla="*/ 739 h 876"/>
              <a:gd name="T74" fmla="*/ 810 w 929"/>
              <a:gd name="T75" fmla="*/ 756 h 876"/>
              <a:gd name="T76" fmla="*/ 817 w 929"/>
              <a:gd name="T77" fmla="*/ 778 h 876"/>
              <a:gd name="T78" fmla="*/ 805 w 929"/>
              <a:gd name="T79" fmla="*/ 804 h 876"/>
              <a:gd name="T80" fmla="*/ 779 w 929"/>
              <a:gd name="T81" fmla="*/ 815 h 876"/>
              <a:gd name="T82" fmla="*/ 763 w 929"/>
              <a:gd name="T83" fmla="*/ 116 h 876"/>
              <a:gd name="T84" fmla="*/ 787 w 929"/>
              <a:gd name="T85" fmla="*/ 116 h 876"/>
              <a:gd name="T86" fmla="*/ 791 w 929"/>
              <a:gd name="T87" fmla="*/ 134 h 876"/>
              <a:gd name="T88" fmla="*/ 821 w 929"/>
              <a:gd name="T89" fmla="*/ 174 h 876"/>
              <a:gd name="T90" fmla="*/ 839 w 929"/>
              <a:gd name="T91" fmla="*/ 170 h 876"/>
              <a:gd name="T92" fmla="*/ 850 w 929"/>
              <a:gd name="T93" fmla="*/ 186 h 876"/>
              <a:gd name="T94" fmla="*/ 675 w 929"/>
              <a:gd name="T95" fmla="*/ 449 h 876"/>
              <a:gd name="T96" fmla="*/ 910 w 929"/>
              <a:gd name="T97" fmla="*/ 210 h 876"/>
              <a:gd name="T98" fmla="*/ 926 w 929"/>
              <a:gd name="T99" fmla="*/ 168 h 876"/>
              <a:gd name="T100" fmla="*/ 926 w 929"/>
              <a:gd name="T101" fmla="*/ 124 h 876"/>
              <a:gd name="T102" fmla="*/ 910 w 929"/>
              <a:gd name="T103" fmla="*/ 83 h 876"/>
              <a:gd name="T104" fmla="*/ 886 w 929"/>
              <a:gd name="T105" fmla="*/ 56 h 876"/>
              <a:gd name="T106" fmla="*/ 846 w 929"/>
              <a:gd name="T107" fmla="*/ 35 h 876"/>
              <a:gd name="T108" fmla="*/ 802 w 929"/>
              <a:gd name="T109" fmla="*/ 31 h 876"/>
              <a:gd name="T110" fmla="*/ 760 w 929"/>
              <a:gd name="T111" fmla="*/ 43 h 876"/>
              <a:gd name="T112" fmla="*/ 510 w 929"/>
              <a:gd name="T113" fmla="*/ 284 h 876"/>
              <a:gd name="T114" fmla="*/ 177 w 929"/>
              <a:gd name="T115" fmla="*/ 727 h 876"/>
              <a:gd name="T116" fmla="*/ 125 w 929"/>
              <a:gd name="T117" fmla="*/ 761 h 876"/>
              <a:gd name="T118" fmla="*/ 210 w 929"/>
              <a:gd name="T119" fmla="*/ 812 h 876"/>
              <a:gd name="T120" fmla="*/ 232 w 929"/>
              <a:gd name="T121" fmla="*/ 782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29" h="876">
                <a:moveTo>
                  <a:pt x="848" y="718"/>
                </a:moveTo>
                <a:lnTo>
                  <a:pt x="420" y="289"/>
                </a:lnTo>
                <a:lnTo>
                  <a:pt x="420" y="289"/>
                </a:lnTo>
                <a:lnTo>
                  <a:pt x="413" y="281"/>
                </a:lnTo>
                <a:lnTo>
                  <a:pt x="407" y="272"/>
                </a:lnTo>
                <a:lnTo>
                  <a:pt x="401" y="263"/>
                </a:lnTo>
                <a:lnTo>
                  <a:pt x="397" y="253"/>
                </a:lnTo>
                <a:lnTo>
                  <a:pt x="394" y="242"/>
                </a:lnTo>
                <a:lnTo>
                  <a:pt x="393" y="233"/>
                </a:lnTo>
                <a:lnTo>
                  <a:pt x="391" y="222"/>
                </a:lnTo>
                <a:lnTo>
                  <a:pt x="391" y="211"/>
                </a:lnTo>
                <a:lnTo>
                  <a:pt x="391" y="211"/>
                </a:lnTo>
                <a:lnTo>
                  <a:pt x="391" y="191"/>
                </a:lnTo>
                <a:lnTo>
                  <a:pt x="390" y="169"/>
                </a:lnTo>
                <a:lnTo>
                  <a:pt x="387" y="149"/>
                </a:lnTo>
                <a:lnTo>
                  <a:pt x="381" y="130"/>
                </a:lnTo>
                <a:lnTo>
                  <a:pt x="372" y="110"/>
                </a:lnTo>
                <a:lnTo>
                  <a:pt x="361" y="91"/>
                </a:lnTo>
                <a:lnTo>
                  <a:pt x="349" y="73"/>
                </a:lnTo>
                <a:lnTo>
                  <a:pt x="335" y="58"/>
                </a:lnTo>
                <a:lnTo>
                  <a:pt x="335" y="58"/>
                </a:lnTo>
                <a:lnTo>
                  <a:pt x="324" y="48"/>
                </a:lnTo>
                <a:lnTo>
                  <a:pt x="313" y="38"/>
                </a:lnTo>
                <a:lnTo>
                  <a:pt x="301" y="31"/>
                </a:lnTo>
                <a:lnTo>
                  <a:pt x="289" y="24"/>
                </a:lnTo>
                <a:lnTo>
                  <a:pt x="277" y="18"/>
                </a:lnTo>
                <a:lnTo>
                  <a:pt x="264" y="12"/>
                </a:lnTo>
                <a:lnTo>
                  <a:pt x="252" y="8"/>
                </a:lnTo>
                <a:lnTo>
                  <a:pt x="239" y="5"/>
                </a:lnTo>
                <a:lnTo>
                  <a:pt x="226" y="2"/>
                </a:lnTo>
                <a:lnTo>
                  <a:pt x="211" y="1"/>
                </a:lnTo>
                <a:lnTo>
                  <a:pt x="198" y="0"/>
                </a:lnTo>
                <a:lnTo>
                  <a:pt x="185" y="0"/>
                </a:lnTo>
                <a:lnTo>
                  <a:pt x="172" y="1"/>
                </a:lnTo>
                <a:lnTo>
                  <a:pt x="159" y="4"/>
                </a:lnTo>
                <a:lnTo>
                  <a:pt x="145" y="7"/>
                </a:lnTo>
                <a:lnTo>
                  <a:pt x="132" y="11"/>
                </a:lnTo>
                <a:lnTo>
                  <a:pt x="257" y="136"/>
                </a:lnTo>
                <a:lnTo>
                  <a:pt x="257" y="136"/>
                </a:lnTo>
                <a:lnTo>
                  <a:pt x="256" y="145"/>
                </a:lnTo>
                <a:lnTo>
                  <a:pt x="255" y="155"/>
                </a:lnTo>
                <a:lnTo>
                  <a:pt x="251" y="164"/>
                </a:lnTo>
                <a:lnTo>
                  <a:pt x="246" y="175"/>
                </a:lnTo>
                <a:lnTo>
                  <a:pt x="240" y="185"/>
                </a:lnTo>
                <a:lnTo>
                  <a:pt x="233" y="196"/>
                </a:lnTo>
                <a:lnTo>
                  <a:pt x="225" y="205"/>
                </a:lnTo>
                <a:lnTo>
                  <a:pt x="215" y="215"/>
                </a:lnTo>
                <a:lnTo>
                  <a:pt x="207" y="224"/>
                </a:lnTo>
                <a:lnTo>
                  <a:pt x="196" y="232"/>
                </a:lnTo>
                <a:lnTo>
                  <a:pt x="186" y="239"/>
                </a:lnTo>
                <a:lnTo>
                  <a:pt x="175" y="245"/>
                </a:lnTo>
                <a:lnTo>
                  <a:pt x="166" y="251"/>
                </a:lnTo>
                <a:lnTo>
                  <a:pt x="155" y="253"/>
                </a:lnTo>
                <a:lnTo>
                  <a:pt x="145" y="256"/>
                </a:lnTo>
                <a:lnTo>
                  <a:pt x="136" y="256"/>
                </a:lnTo>
                <a:lnTo>
                  <a:pt x="11" y="132"/>
                </a:lnTo>
                <a:lnTo>
                  <a:pt x="11" y="132"/>
                </a:lnTo>
                <a:lnTo>
                  <a:pt x="7" y="144"/>
                </a:lnTo>
                <a:lnTo>
                  <a:pt x="4" y="157"/>
                </a:lnTo>
                <a:lnTo>
                  <a:pt x="3" y="172"/>
                </a:lnTo>
                <a:lnTo>
                  <a:pt x="1" y="185"/>
                </a:lnTo>
                <a:lnTo>
                  <a:pt x="0" y="198"/>
                </a:lnTo>
                <a:lnTo>
                  <a:pt x="1" y="211"/>
                </a:lnTo>
                <a:lnTo>
                  <a:pt x="3" y="224"/>
                </a:lnTo>
                <a:lnTo>
                  <a:pt x="5" y="238"/>
                </a:lnTo>
                <a:lnTo>
                  <a:pt x="9" y="251"/>
                </a:lnTo>
                <a:lnTo>
                  <a:pt x="13" y="264"/>
                </a:lnTo>
                <a:lnTo>
                  <a:pt x="18" y="277"/>
                </a:lnTo>
                <a:lnTo>
                  <a:pt x="24" y="289"/>
                </a:lnTo>
                <a:lnTo>
                  <a:pt x="31" y="301"/>
                </a:lnTo>
                <a:lnTo>
                  <a:pt x="40" y="312"/>
                </a:lnTo>
                <a:lnTo>
                  <a:pt x="48" y="324"/>
                </a:lnTo>
                <a:lnTo>
                  <a:pt x="58" y="334"/>
                </a:lnTo>
                <a:lnTo>
                  <a:pt x="58" y="334"/>
                </a:lnTo>
                <a:lnTo>
                  <a:pt x="75" y="349"/>
                </a:lnTo>
                <a:lnTo>
                  <a:pt x="91" y="361"/>
                </a:lnTo>
                <a:lnTo>
                  <a:pt x="111" y="372"/>
                </a:lnTo>
                <a:lnTo>
                  <a:pt x="130" y="379"/>
                </a:lnTo>
                <a:lnTo>
                  <a:pt x="150" y="385"/>
                </a:lnTo>
                <a:lnTo>
                  <a:pt x="171" y="390"/>
                </a:lnTo>
                <a:lnTo>
                  <a:pt x="191" y="391"/>
                </a:lnTo>
                <a:lnTo>
                  <a:pt x="211" y="391"/>
                </a:lnTo>
                <a:lnTo>
                  <a:pt x="211" y="391"/>
                </a:lnTo>
                <a:lnTo>
                  <a:pt x="222" y="390"/>
                </a:lnTo>
                <a:lnTo>
                  <a:pt x="233" y="391"/>
                </a:lnTo>
                <a:lnTo>
                  <a:pt x="244" y="394"/>
                </a:lnTo>
                <a:lnTo>
                  <a:pt x="253" y="397"/>
                </a:lnTo>
                <a:lnTo>
                  <a:pt x="263" y="401"/>
                </a:lnTo>
                <a:lnTo>
                  <a:pt x="273" y="407"/>
                </a:lnTo>
                <a:lnTo>
                  <a:pt x="282" y="413"/>
                </a:lnTo>
                <a:lnTo>
                  <a:pt x="289" y="420"/>
                </a:lnTo>
                <a:lnTo>
                  <a:pt x="718" y="848"/>
                </a:lnTo>
                <a:lnTo>
                  <a:pt x="718" y="848"/>
                </a:lnTo>
                <a:lnTo>
                  <a:pt x="725" y="854"/>
                </a:lnTo>
                <a:lnTo>
                  <a:pt x="732" y="860"/>
                </a:lnTo>
                <a:lnTo>
                  <a:pt x="741" y="864"/>
                </a:lnTo>
                <a:lnTo>
                  <a:pt x="749" y="869"/>
                </a:lnTo>
                <a:lnTo>
                  <a:pt x="757" y="871"/>
                </a:lnTo>
                <a:lnTo>
                  <a:pt x="766" y="874"/>
                </a:lnTo>
                <a:lnTo>
                  <a:pt x="774" y="875"/>
                </a:lnTo>
                <a:lnTo>
                  <a:pt x="784" y="875"/>
                </a:lnTo>
                <a:lnTo>
                  <a:pt x="792" y="875"/>
                </a:lnTo>
                <a:lnTo>
                  <a:pt x="800" y="874"/>
                </a:lnTo>
                <a:lnTo>
                  <a:pt x="810" y="871"/>
                </a:lnTo>
                <a:lnTo>
                  <a:pt x="818" y="869"/>
                </a:lnTo>
                <a:lnTo>
                  <a:pt x="826" y="864"/>
                </a:lnTo>
                <a:lnTo>
                  <a:pt x="834" y="860"/>
                </a:lnTo>
                <a:lnTo>
                  <a:pt x="841" y="854"/>
                </a:lnTo>
                <a:lnTo>
                  <a:pt x="848" y="848"/>
                </a:lnTo>
                <a:lnTo>
                  <a:pt x="848" y="848"/>
                </a:lnTo>
                <a:lnTo>
                  <a:pt x="854" y="841"/>
                </a:lnTo>
                <a:lnTo>
                  <a:pt x="860" y="834"/>
                </a:lnTo>
                <a:lnTo>
                  <a:pt x="865" y="826"/>
                </a:lnTo>
                <a:lnTo>
                  <a:pt x="869" y="817"/>
                </a:lnTo>
                <a:lnTo>
                  <a:pt x="871" y="809"/>
                </a:lnTo>
                <a:lnTo>
                  <a:pt x="874" y="800"/>
                </a:lnTo>
                <a:lnTo>
                  <a:pt x="875" y="792"/>
                </a:lnTo>
                <a:lnTo>
                  <a:pt x="876" y="782"/>
                </a:lnTo>
                <a:lnTo>
                  <a:pt x="875" y="774"/>
                </a:lnTo>
                <a:lnTo>
                  <a:pt x="874" y="766"/>
                </a:lnTo>
                <a:lnTo>
                  <a:pt x="871" y="756"/>
                </a:lnTo>
                <a:lnTo>
                  <a:pt x="869" y="748"/>
                </a:lnTo>
                <a:lnTo>
                  <a:pt x="865" y="739"/>
                </a:lnTo>
                <a:lnTo>
                  <a:pt x="860" y="732"/>
                </a:lnTo>
                <a:lnTo>
                  <a:pt x="854" y="725"/>
                </a:lnTo>
                <a:lnTo>
                  <a:pt x="848" y="718"/>
                </a:lnTo>
                <a:lnTo>
                  <a:pt x="848" y="718"/>
                </a:lnTo>
                <a:close/>
                <a:moveTo>
                  <a:pt x="779" y="815"/>
                </a:moveTo>
                <a:lnTo>
                  <a:pt x="779" y="815"/>
                </a:lnTo>
                <a:lnTo>
                  <a:pt x="771" y="815"/>
                </a:lnTo>
                <a:lnTo>
                  <a:pt x="763" y="812"/>
                </a:lnTo>
                <a:lnTo>
                  <a:pt x="757" y="809"/>
                </a:lnTo>
                <a:lnTo>
                  <a:pt x="751" y="804"/>
                </a:lnTo>
                <a:lnTo>
                  <a:pt x="748" y="798"/>
                </a:lnTo>
                <a:lnTo>
                  <a:pt x="744" y="792"/>
                </a:lnTo>
                <a:lnTo>
                  <a:pt x="742" y="785"/>
                </a:lnTo>
                <a:lnTo>
                  <a:pt x="741" y="778"/>
                </a:lnTo>
                <a:lnTo>
                  <a:pt x="741" y="778"/>
                </a:lnTo>
                <a:lnTo>
                  <a:pt x="742" y="769"/>
                </a:lnTo>
                <a:lnTo>
                  <a:pt x="744" y="762"/>
                </a:lnTo>
                <a:lnTo>
                  <a:pt x="748" y="756"/>
                </a:lnTo>
                <a:lnTo>
                  <a:pt x="751" y="750"/>
                </a:lnTo>
                <a:lnTo>
                  <a:pt x="757" y="745"/>
                </a:lnTo>
                <a:lnTo>
                  <a:pt x="763" y="742"/>
                </a:lnTo>
                <a:lnTo>
                  <a:pt x="771" y="739"/>
                </a:lnTo>
                <a:lnTo>
                  <a:pt x="779" y="739"/>
                </a:lnTo>
                <a:lnTo>
                  <a:pt x="779" y="739"/>
                </a:lnTo>
                <a:lnTo>
                  <a:pt x="786" y="739"/>
                </a:lnTo>
                <a:lnTo>
                  <a:pt x="793" y="742"/>
                </a:lnTo>
                <a:lnTo>
                  <a:pt x="800" y="745"/>
                </a:lnTo>
                <a:lnTo>
                  <a:pt x="805" y="750"/>
                </a:lnTo>
                <a:lnTo>
                  <a:pt x="810" y="756"/>
                </a:lnTo>
                <a:lnTo>
                  <a:pt x="814" y="762"/>
                </a:lnTo>
                <a:lnTo>
                  <a:pt x="816" y="769"/>
                </a:lnTo>
                <a:lnTo>
                  <a:pt x="817" y="778"/>
                </a:lnTo>
                <a:lnTo>
                  <a:pt x="817" y="778"/>
                </a:lnTo>
                <a:lnTo>
                  <a:pt x="816" y="785"/>
                </a:lnTo>
                <a:lnTo>
                  <a:pt x="814" y="792"/>
                </a:lnTo>
                <a:lnTo>
                  <a:pt x="810" y="798"/>
                </a:lnTo>
                <a:lnTo>
                  <a:pt x="805" y="804"/>
                </a:lnTo>
                <a:lnTo>
                  <a:pt x="800" y="809"/>
                </a:lnTo>
                <a:lnTo>
                  <a:pt x="793" y="812"/>
                </a:lnTo>
                <a:lnTo>
                  <a:pt x="786" y="815"/>
                </a:lnTo>
                <a:lnTo>
                  <a:pt x="779" y="815"/>
                </a:lnTo>
                <a:lnTo>
                  <a:pt x="779" y="815"/>
                </a:lnTo>
                <a:close/>
                <a:moveTo>
                  <a:pt x="553" y="328"/>
                </a:moveTo>
                <a:lnTo>
                  <a:pt x="763" y="116"/>
                </a:lnTo>
                <a:lnTo>
                  <a:pt x="763" y="116"/>
                </a:lnTo>
                <a:lnTo>
                  <a:pt x="769" y="113"/>
                </a:lnTo>
                <a:lnTo>
                  <a:pt x="775" y="112"/>
                </a:lnTo>
                <a:lnTo>
                  <a:pt x="781" y="113"/>
                </a:lnTo>
                <a:lnTo>
                  <a:pt x="787" y="116"/>
                </a:lnTo>
                <a:lnTo>
                  <a:pt x="787" y="116"/>
                </a:lnTo>
                <a:lnTo>
                  <a:pt x="791" y="121"/>
                </a:lnTo>
                <a:lnTo>
                  <a:pt x="792" y="128"/>
                </a:lnTo>
                <a:lnTo>
                  <a:pt x="791" y="134"/>
                </a:lnTo>
                <a:lnTo>
                  <a:pt x="787" y="140"/>
                </a:lnTo>
                <a:lnTo>
                  <a:pt x="576" y="350"/>
                </a:lnTo>
                <a:lnTo>
                  <a:pt x="611" y="385"/>
                </a:lnTo>
                <a:lnTo>
                  <a:pt x="821" y="174"/>
                </a:lnTo>
                <a:lnTo>
                  <a:pt x="821" y="174"/>
                </a:lnTo>
                <a:lnTo>
                  <a:pt x="827" y="170"/>
                </a:lnTo>
                <a:lnTo>
                  <a:pt x="833" y="169"/>
                </a:lnTo>
                <a:lnTo>
                  <a:pt x="839" y="170"/>
                </a:lnTo>
                <a:lnTo>
                  <a:pt x="845" y="174"/>
                </a:lnTo>
                <a:lnTo>
                  <a:pt x="845" y="174"/>
                </a:lnTo>
                <a:lnTo>
                  <a:pt x="848" y="180"/>
                </a:lnTo>
                <a:lnTo>
                  <a:pt x="850" y="186"/>
                </a:lnTo>
                <a:lnTo>
                  <a:pt x="848" y="192"/>
                </a:lnTo>
                <a:lnTo>
                  <a:pt x="845" y="198"/>
                </a:lnTo>
                <a:lnTo>
                  <a:pt x="634" y="408"/>
                </a:lnTo>
                <a:lnTo>
                  <a:pt x="675" y="449"/>
                </a:lnTo>
                <a:lnTo>
                  <a:pt x="895" y="228"/>
                </a:lnTo>
                <a:lnTo>
                  <a:pt x="895" y="228"/>
                </a:lnTo>
                <a:lnTo>
                  <a:pt x="902" y="218"/>
                </a:lnTo>
                <a:lnTo>
                  <a:pt x="910" y="210"/>
                </a:lnTo>
                <a:lnTo>
                  <a:pt x="916" y="199"/>
                </a:lnTo>
                <a:lnTo>
                  <a:pt x="920" y="190"/>
                </a:lnTo>
                <a:lnTo>
                  <a:pt x="924" y="179"/>
                </a:lnTo>
                <a:lnTo>
                  <a:pt x="926" y="168"/>
                </a:lnTo>
                <a:lnTo>
                  <a:pt x="929" y="157"/>
                </a:lnTo>
                <a:lnTo>
                  <a:pt x="929" y="146"/>
                </a:lnTo>
                <a:lnTo>
                  <a:pt x="929" y="134"/>
                </a:lnTo>
                <a:lnTo>
                  <a:pt x="926" y="124"/>
                </a:lnTo>
                <a:lnTo>
                  <a:pt x="924" y="113"/>
                </a:lnTo>
                <a:lnTo>
                  <a:pt x="920" y="102"/>
                </a:lnTo>
                <a:lnTo>
                  <a:pt x="916" y="92"/>
                </a:lnTo>
                <a:lnTo>
                  <a:pt x="910" y="83"/>
                </a:lnTo>
                <a:lnTo>
                  <a:pt x="902" y="73"/>
                </a:lnTo>
                <a:lnTo>
                  <a:pt x="895" y="65"/>
                </a:lnTo>
                <a:lnTo>
                  <a:pt x="895" y="65"/>
                </a:lnTo>
                <a:lnTo>
                  <a:pt x="886" y="56"/>
                </a:lnTo>
                <a:lnTo>
                  <a:pt x="877" y="49"/>
                </a:lnTo>
                <a:lnTo>
                  <a:pt x="866" y="43"/>
                </a:lnTo>
                <a:lnTo>
                  <a:pt x="857" y="38"/>
                </a:lnTo>
                <a:lnTo>
                  <a:pt x="846" y="35"/>
                </a:lnTo>
                <a:lnTo>
                  <a:pt x="835" y="32"/>
                </a:lnTo>
                <a:lnTo>
                  <a:pt x="824" y="31"/>
                </a:lnTo>
                <a:lnTo>
                  <a:pt x="814" y="30"/>
                </a:lnTo>
                <a:lnTo>
                  <a:pt x="802" y="31"/>
                </a:lnTo>
                <a:lnTo>
                  <a:pt x="791" y="32"/>
                </a:lnTo>
                <a:lnTo>
                  <a:pt x="780" y="35"/>
                </a:lnTo>
                <a:lnTo>
                  <a:pt x="769" y="38"/>
                </a:lnTo>
                <a:lnTo>
                  <a:pt x="760" y="43"/>
                </a:lnTo>
                <a:lnTo>
                  <a:pt x="750" y="49"/>
                </a:lnTo>
                <a:lnTo>
                  <a:pt x="741" y="56"/>
                </a:lnTo>
                <a:lnTo>
                  <a:pt x="732" y="65"/>
                </a:lnTo>
                <a:lnTo>
                  <a:pt x="510" y="284"/>
                </a:lnTo>
                <a:lnTo>
                  <a:pt x="553" y="328"/>
                </a:lnTo>
                <a:close/>
                <a:moveTo>
                  <a:pt x="340" y="564"/>
                </a:moveTo>
                <a:lnTo>
                  <a:pt x="177" y="727"/>
                </a:lnTo>
                <a:lnTo>
                  <a:pt x="177" y="727"/>
                </a:lnTo>
                <a:lnTo>
                  <a:pt x="162" y="739"/>
                </a:lnTo>
                <a:lnTo>
                  <a:pt x="155" y="745"/>
                </a:lnTo>
                <a:lnTo>
                  <a:pt x="147" y="750"/>
                </a:lnTo>
                <a:lnTo>
                  <a:pt x="125" y="761"/>
                </a:lnTo>
                <a:lnTo>
                  <a:pt x="84" y="844"/>
                </a:lnTo>
                <a:lnTo>
                  <a:pt x="117" y="876"/>
                </a:lnTo>
                <a:lnTo>
                  <a:pt x="198" y="835"/>
                </a:lnTo>
                <a:lnTo>
                  <a:pt x="210" y="812"/>
                </a:lnTo>
                <a:lnTo>
                  <a:pt x="210" y="812"/>
                </a:lnTo>
                <a:lnTo>
                  <a:pt x="214" y="804"/>
                </a:lnTo>
                <a:lnTo>
                  <a:pt x="220" y="797"/>
                </a:lnTo>
                <a:lnTo>
                  <a:pt x="232" y="782"/>
                </a:lnTo>
                <a:lnTo>
                  <a:pt x="395" y="619"/>
                </a:lnTo>
                <a:lnTo>
                  <a:pt x="340" y="564"/>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47" name="右矢印 146"/>
          <p:cNvSpPr/>
          <p:nvPr/>
        </p:nvSpPr>
        <p:spPr>
          <a:xfrm>
            <a:off x="3685965" y="1087447"/>
            <a:ext cx="820790" cy="590594"/>
          </a:xfrm>
          <a:prstGeom prst="rightArrow">
            <a:avLst/>
          </a:prstGeom>
          <a:solidFill>
            <a:srgbClr val="AACE3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48" name="右矢印 147"/>
          <p:cNvSpPr/>
          <p:nvPr/>
        </p:nvSpPr>
        <p:spPr>
          <a:xfrm>
            <a:off x="3699961" y="2439576"/>
            <a:ext cx="820790" cy="590594"/>
          </a:xfrm>
          <a:prstGeom prst="rightArrow">
            <a:avLst/>
          </a:prstGeom>
          <a:solidFill>
            <a:srgbClr val="F9BE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49" name="右矢印 148"/>
          <p:cNvSpPr/>
          <p:nvPr/>
        </p:nvSpPr>
        <p:spPr>
          <a:xfrm>
            <a:off x="3686052" y="3949858"/>
            <a:ext cx="820790" cy="590594"/>
          </a:xfrm>
          <a:prstGeom prst="rightArrow">
            <a:avLst/>
          </a:prstGeom>
          <a:solidFill>
            <a:srgbClr val="EE5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50" name="円柱 149"/>
          <p:cNvSpPr/>
          <p:nvPr/>
        </p:nvSpPr>
        <p:spPr>
          <a:xfrm>
            <a:off x="5475525" y="1120106"/>
            <a:ext cx="679900" cy="561280"/>
          </a:xfrm>
          <a:prstGeom prst="can">
            <a:avLst/>
          </a:prstGeom>
          <a:solidFill>
            <a:srgbClr val="AACE36"/>
          </a:solidFill>
          <a:ln w="25400" cap="flat" cmpd="sng" algn="ctr">
            <a:solidFill>
              <a:srgbClr val="AACE3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cxnSp>
        <p:nvCxnSpPr>
          <p:cNvPr id="151" name="直線矢印コネクタ 150"/>
          <p:cNvCxnSpPr/>
          <p:nvPr/>
        </p:nvCxnSpPr>
        <p:spPr>
          <a:xfrm flipV="1">
            <a:off x="6514602" y="1344089"/>
            <a:ext cx="316515" cy="2"/>
          </a:xfrm>
          <a:prstGeom prst="straightConnector1">
            <a:avLst/>
          </a:prstGeom>
          <a:noFill/>
          <a:ln w="28575" cap="flat" cmpd="sng" algn="ctr">
            <a:solidFill>
              <a:sysClr val="window" lastClr="FFFFFF">
                <a:lumMod val="50000"/>
              </a:sysClr>
            </a:solidFill>
            <a:prstDash val="solid"/>
            <a:tailEnd type="triangle"/>
          </a:ln>
          <a:effectLst/>
        </p:spPr>
      </p:cxnSp>
      <p:sp>
        <p:nvSpPr>
          <p:cNvPr id="152" name="Freeform 549"/>
          <p:cNvSpPr>
            <a:spLocks noEditPoints="1"/>
          </p:cNvSpPr>
          <p:nvPr/>
        </p:nvSpPr>
        <p:spPr bwMode="auto">
          <a:xfrm>
            <a:off x="7126302" y="1200548"/>
            <a:ext cx="364650" cy="319680"/>
          </a:xfrm>
          <a:custGeom>
            <a:avLst/>
            <a:gdLst/>
            <a:ahLst/>
            <a:cxnLst>
              <a:cxn ang="0">
                <a:pos x="152" y="0"/>
              </a:cxn>
              <a:cxn ang="0">
                <a:pos x="152" y="0"/>
              </a:cxn>
              <a:cxn ang="0">
                <a:pos x="142" y="0"/>
              </a:cxn>
              <a:cxn ang="0">
                <a:pos x="134" y="4"/>
              </a:cxn>
              <a:cxn ang="0">
                <a:pos x="126" y="8"/>
              </a:cxn>
              <a:cxn ang="0">
                <a:pos x="120" y="12"/>
              </a:cxn>
              <a:cxn ang="0">
                <a:pos x="120" y="12"/>
              </a:cxn>
              <a:cxn ang="0">
                <a:pos x="114" y="8"/>
              </a:cxn>
              <a:cxn ang="0">
                <a:pos x="106" y="4"/>
              </a:cxn>
              <a:cxn ang="0">
                <a:pos x="98" y="0"/>
              </a:cxn>
              <a:cxn ang="0">
                <a:pos x="88" y="0"/>
              </a:cxn>
              <a:cxn ang="0">
                <a:pos x="0" y="0"/>
              </a:cxn>
              <a:cxn ang="0">
                <a:pos x="0" y="224"/>
              </a:cxn>
              <a:cxn ang="0">
                <a:pos x="88" y="224"/>
              </a:cxn>
              <a:cxn ang="0">
                <a:pos x="88" y="224"/>
              </a:cxn>
              <a:cxn ang="0">
                <a:pos x="98" y="226"/>
              </a:cxn>
              <a:cxn ang="0">
                <a:pos x="104" y="230"/>
              </a:cxn>
              <a:cxn ang="0">
                <a:pos x="108" y="236"/>
              </a:cxn>
              <a:cxn ang="0">
                <a:pos x="108" y="240"/>
              </a:cxn>
              <a:cxn ang="0">
                <a:pos x="132" y="240"/>
              </a:cxn>
              <a:cxn ang="0">
                <a:pos x="132" y="240"/>
              </a:cxn>
              <a:cxn ang="0">
                <a:pos x="132" y="236"/>
              </a:cxn>
              <a:cxn ang="0">
                <a:pos x="134" y="230"/>
              </a:cxn>
              <a:cxn ang="0">
                <a:pos x="140" y="226"/>
              </a:cxn>
              <a:cxn ang="0">
                <a:pos x="146" y="224"/>
              </a:cxn>
              <a:cxn ang="0">
                <a:pos x="152" y="224"/>
              </a:cxn>
              <a:cxn ang="0">
                <a:pos x="240" y="224"/>
              </a:cxn>
              <a:cxn ang="0">
                <a:pos x="240" y="0"/>
              </a:cxn>
              <a:cxn ang="0">
                <a:pos x="152" y="0"/>
              </a:cxn>
              <a:cxn ang="0">
                <a:pos x="108" y="204"/>
              </a:cxn>
              <a:cxn ang="0">
                <a:pos x="108" y="204"/>
              </a:cxn>
              <a:cxn ang="0">
                <a:pos x="98" y="200"/>
              </a:cxn>
              <a:cxn ang="0">
                <a:pos x="88" y="200"/>
              </a:cxn>
              <a:cxn ang="0">
                <a:pos x="24" y="200"/>
              </a:cxn>
              <a:cxn ang="0">
                <a:pos x="24" y="24"/>
              </a:cxn>
              <a:cxn ang="0">
                <a:pos x="88" y="24"/>
              </a:cxn>
              <a:cxn ang="0">
                <a:pos x="88" y="24"/>
              </a:cxn>
              <a:cxn ang="0">
                <a:pos x="98" y="26"/>
              </a:cxn>
              <a:cxn ang="0">
                <a:pos x="104" y="30"/>
              </a:cxn>
              <a:cxn ang="0">
                <a:pos x="108" y="36"/>
              </a:cxn>
              <a:cxn ang="0">
                <a:pos x="108" y="40"/>
              </a:cxn>
              <a:cxn ang="0">
                <a:pos x="108" y="204"/>
              </a:cxn>
              <a:cxn ang="0">
                <a:pos x="216" y="200"/>
              </a:cxn>
              <a:cxn ang="0">
                <a:pos x="152" y="200"/>
              </a:cxn>
              <a:cxn ang="0">
                <a:pos x="152" y="200"/>
              </a:cxn>
              <a:cxn ang="0">
                <a:pos x="142" y="200"/>
              </a:cxn>
              <a:cxn ang="0">
                <a:pos x="132" y="204"/>
              </a:cxn>
              <a:cxn ang="0">
                <a:pos x="132" y="40"/>
              </a:cxn>
              <a:cxn ang="0">
                <a:pos x="132" y="40"/>
              </a:cxn>
              <a:cxn ang="0">
                <a:pos x="132" y="36"/>
              </a:cxn>
              <a:cxn ang="0">
                <a:pos x="134" y="30"/>
              </a:cxn>
              <a:cxn ang="0">
                <a:pos x="140" y="26"/>
              </a:cxn>
              <a:cxn ang="0">
                <a:pos x="146" y="24"/>
              </a:cxn>
              <a:cxn ang="0">
                <a:pos x="152" y="24"/>
              </a:cxn>
              <a:cxn ang="0">
                <a:pos x="216" y="24"/>
              </a:cxn>
              <a:cxn ang="0">
                <a:pos x="216" y="200"/>
              </a:cxn>
            </a:cxnLst>
            <a:rect l="0" t="0" r="r" b="b"/>
            <a:pathLst>
              <a:path w="240" h="240">
                <a:moveTo>
                  <a:pt x="152" y="0"/>
                </a:moveTo>
                <a:lnTo>
                  <a:pt x="152" y="0"/>
                </a:lnTo>
                <a:lnTo>
                  <a:pt x="142" y="0"/>
                </a:lnTo>
                <a:lnTo>
                  <a:pt x="134" y="4"/>
                </a:lnTo>
                <a:lnTo>
                  <a:pt x="126" y="8"/>
                </a:lnTo>
                <a:lnTo>
                  <a:pt x="120" y="12"/>
                </a:lnTo>
                <a:lnTo>
                  <a:pt x="120" y="12"/>
                </a:lnTo>
                <a:lnTo>
                  <a:pt x="114" y="8"/>
                </a:lnTo>
                <a:lnTo>
                  <a:pt x="106" y="4"/>
                </a:lnTo>
                <a:lnTo>
                  <a:pt x="98" y="0"/>
                </a:lnTo>
                <a:lnTo>
                  <a:pt x="88" y="0"/>
                </a:lnTo>
                <a:lnTo>
                  <a:pt x="0" y="0"/>
                </a:lnTo>
                <a:lnTo>
                  <a:pt x="0" y="224"/>
                </a:lnTo>
                <a:lnTo>
                  <a:pt x="88" y="224"/>
                </a:lnTo>
                <a:lnTo>
                  <a:pt x="88" y="224"/>
                </a:lnTo>
                <a:lnTo>
                  <a:pt x="98" y="226"/>
                </a:lnTo>
                <a:lnTo>
                  <a:pt x="104" y="230"/>
                </a:lnTo>
                <a:lnTo>
                  <a:pt x="108" y="236"/>
                </a:lnTo>
                <a:lnTo>
                  <a:pt x="108" y="240"/>
                </a:lnTo>
                <a:lnTo>
                  <a:pt x="132" y="240"/>
                </a:lnTo>
                <a:lnTo>
                  <a:pt x="132" y="240"/>
                </a:lnTo>
                <a:lnTo>
                  <a:pt x="132" y="236"/>
                </a:lnTo>
                <a:lnTo>
                  <a:pt x="134" y="230"/>
                </a:lnTo>
                <a:lnTo>
                  <a:pt x="140" y="226"/>
                </a:lnTo>
                <a:lnTo>
                  <a:pt x="146" y="224"/>
                </a:lnTo>
                <a:lnTo>
                  <a:pt x="152" y="224"/>
                </a:lnTo>
                <a:lnTo>
                  <a:pt x="240" y="224"/>
                </a:lnTo>
                <a:lnTo>
                  <a:pt x="240" y="0"/>
                </a:lnTo>
                <a:lnTo>
                  <a:pt x="152" y="0"/>
                </a:lnTo>
                <a:close/>
                <a:moveTo>
                  <a:pt x="108" y="204"/>
                </a:moveTo>
                <a:lnTo>
                  <a:pt x="108" y="204"/>
                </a:lnTo>
                <a:lnTo>
                  <a:pt x="98" y="200"/>
                </a:lnTo>
                <a:lnTo>
                  <a:pt x="88" y="200"/>
                </a:lnTo>
                <a:lnTo>
                  <a:pt x="24" y="200"/>
                </a:lnTo>
                <a:lnTo>
                  <a:pt x="24" y="24"/>
                </a:lnTo>
                <a:lnTo>
                  <a:pt x="88" y="24"/>
                </a:lnTo>
                <a:lnTo>
                  <a:pt x="88" y="24"/>
                </a:lnTo>
                <a:lnTo>
                  <a:pt x="98" y="26"/>
                </a:lnTo>
                <a:lnTo>
                  <a:pt x="104" y="30"/>
                </a:lnTo>
                <a:lnTo>
                  <a:pt x="108" y="36"/>
                </a:lnTo>
                <a:lnTo>
                  <a:pt x="108" y="40"/>
                </a:lnTo>
                <a:lnTo>
                  <a:pt x="108" y="204"/>
                </a:lnTo>
                <a:close/>
                <a:moveTo>
                  <a:pt x="216" y="200"/>
                </a:moveTo>
                <a:lnTo>
                  <a:pt x="152" y="200"/>
                </a:lnTo>
                <a:lnTo>
                  <a:pt x="152" y="200"/>
                </a:lnTo>
                <a:lnTo>
                  <a:pt x="142" y="200"/>
                </a:lnTo>
                <a:lnTo>
                  <a:pt x="132" y="204"/>
                </a:lnTo>
                <a:lnTo>
                  <a:pt x="132" y="40"/>
                </a:lnTo>
                <a:lnTo>
                  <a:pt x="132" y="40"/>
                </a:lnTo>
                <a:lnTo>
                  <a:pt x="132" y="36"/>
                </a:lnTo>
                <a:lnTo>
                  <a:pt x="134" y="30"/>
                </a:lnTo>
                <a:lnTo>
                  <a:pt x="140" y="26"/>
                </a:lnTo>
                <a:lnTo>
                  <a:pt x="146" y="24"/>
                </a:lnTo>
                <a:lnTo>
                  <a:pt x="152" y="24"/>
                </a:lnTo>
                <a:lnTo>
                  <a:pt x="216" y="24"/>
                </a:lnTo>
                <a:lnTo>
                  <a:pt x="216" y="200"/>
                </a:lnTo>
                <a:close/>
              </a:path>
            </a:pathLst>
          </a:custGeom>
          <a:solidFill>
            <a:srgbClr val="AACE3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53" name="テキスト ボックス 152"/>
          <p:cNvSpPr txBox="1"/>
          <p:nvPr/>
        </p:nvSpPr>
        <p:spPr>
          <a:xfrm>
            <a:off x="6939705" y="1621140"/>
            <a:ext cx="938046"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srgbClr val="AACE36">
                    <a:lumMod val="50000"/>
                  </a:srgbClr>
                </a:solidFill>
                <a:effectLst/>
                <a:uLnTx/>
                <a:uFillTx/>
              </a:rPr>
              <a:t>Manual</a:t>
            </a:r>
            <a:endParaRPr kumimoji="0" lang="ja-JP" altLang="en-US" sz="1200" b="0" i="0" u="none" strike="noStrike" kern="0" cap="none" spc="0" normalizeH="0" baseline="0" noProof="0">
              <a:ln>
                <a:noFill/>
              </a:ln>
              <a:solidFill>
                <a:srgbClr val="AACE36">
                  <a:lumMod val="50000"/>
                </a:srgbClr>
              </a:solidFill>
              <a:effectLst/>
              <a:uLnTx/>
              <a:uFillTx/>
            </a:endParaRPr>
          </a:p>
        </p:txBody>
      </p:sp>
      <p:sp>
        <p:nvSpPr>
          <p:cNvPr id="154" name="円柱 153"/>
          <p:cNvSpPr/>
          <p:nvPr/>
        </p:nvSpPr>
        <p:spPr>
          <a:xfrm>
            <a:off x="5715394" y="2520983"/>
            <a:ext cx="498338" cy="441679"/>
          </a:xfrm>
          <a:prstGeom prst="can">
            <a:avLst/>
          </a:prstGeom>
          <a:solidFill>
            <a:srgbClr val="F9BE00"/>
          </a:solidFill>
          <a:ln w="25400" cap="flat" cmpd="sng" algn="ctr">
            <a:solidFill>
              <a:srgbClr val="F9BE00">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55" name="Freeform 418"/>
          <p:cNvSpPr>
            <a:spLocks noEditPoints="1"/>
          </p:cNvSpPr>
          <p:nvPr/>
        </p:nvSpPr>
        <p:spPr bwMode="auto">
          <a:xfrm>
            <a:off x="4906029" y="2581665"/>
            <a:ext cx="403366" cy="310000"/>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F9BE0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cxnSp>
        <p:nvCxnSpPr>
          <p:cNvPr id="156" name="直線矢印コネクタ 155"/>
          <p:cNvCxnSpPr/>
          <p:nvPr/>
        </p:nvCxnSpPr>
        <p:spPr>
          <a:xfrm>
            <a:off x="7241879" y="3071025"/>
            <a:ext cx="586360" cy="1"/>
          </a:xfrm>
          <a:prstGeom prst="straightConnector1">
            <a:avLst/>
          </a:prstGeom>
          <a:noFill/>
          <a:ln w="28575" cap="flat" cmpd="sng" algn="ctr">
            <a:solidFill>
              <a:sysClr val="window" lastClr="FFFFFF">
                <a:lumMod val="50000"/>
              </a:sysClr>
            </a:solidFill>
            <a:prstDash val="solid"/>
            <a:headEnd type="triangle"/>
            <a:tailEnd type="triangle"/>
          </a:ln>
          <a:effectLst/>
        </p:spPr>
      </p:cxnSp>
      <p:sp>
        <p:nvSpPr>
          <p:cNvPr id="157" name="円柱 156"/>
          <p:cNvSpPr/>
          <p:nvPr/>
        </p:nvSpPr>
        <p:spPr>
          <a:xfrm>
            <a:off x="8045404" y="2163609"/>
            <a:ext cx="408518" cy="381084"/>
          </a:xfrm>
          <a:prstGeom prst="can">
            <a:avLst/>
          </a:prstGeom>
          <a:solidFill>
            <a:srgbClr val="F9BE00"/>
          </a:solidFill>
          <a:ln w="25400" cap="flat" cmpd="sng" algn="ctr">
            <a:solidFill>
              <a:srgbClr val="F9BE00">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58" name="Freeform 418"/>
          <p:cNvSpPr>
            <a:spLocks noEditPoints="1"/>
          </p:cNvSpPr>
          <p:nvPr/>
        </p:nvSpPr>
        <p:spPr bwMode="auto">
          <a:xfrm>
            <a:off x="7420225" y="2245494"/>
            <a:ext cx="260774" cy="242952"/>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F9BE0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cxnSp>
        <p:nvCxnSpPr>
          <p:cNvPr id="159" name="直線矢印コネクタ 158"/>
          <p:cNvCxnSpPr/>
          <p:nvPr/>
        </p:nvCxnSpPr>
        <p:spPr>
          <a:xfrm flipV="1">
            <a:off x="7148407" y="2366824"/>
            <a:ext cx="183513" cy="2"/>
          </a:xfrm>
          <a:prstGeom prst="straightConnector1">
            <a:avLst/>
          </a:prstGeom>
          <a:noFill/>
          <a:ln w="28575" cap="flat" cmpd="sng" algn="ctr">
            <a:solidFill>
              <a:sysClr val="window" lastClr="FFFFFF">
                <a:lumMod val="50000"/>
              </a:sysClr>
            </a:solidFill>
            <a:prstDash val="solid"/>
            <a:tailEnd type="triangle"/>
          </a:ln>
          <a:effectLst/>
        </p:spPr>
      </p:cxnSp>
      <p:cxnSp>
        <p:nvCxnSpPr>
          <p:cNvPr id="160" name="直線矢印コネクタ 159"/>
          <p:cNvCxnSpPr/>
          <p:nvPr/>
        </p:nvCxnSpPr>
        <p:spPr>
          <a:xfrm flipV="1">
            <a:off x="7748204" y="2371658"/>
            <a:ext cx="194644" cy="496"/>
          </a:xfrm>
          <a:prstGeom prst="straightConnector1">
            <a:avLst/>
          </a:prstGeom>
          <a:noFill/>
          <a:ln w="28575" cap="flat" cmpd="sng" algn="ctr">
            <a:solidFill>
              <a:sysClr val="window" lastClr="FFFFFF">
                <a:lumMod val="50000"/>
              </a:sysClr>
            </a:solidFill>
            <a:prstDash val="solid"/>
            <a:tailEnd type="triangle"/>
          </a:ln>
          <a:effectLst/>
        </p:spPr>
      </p:cxnSp>
      <p:cxnSp>
        <p:nvCxnSpPr>
          <p:cNvPr id="161" name="直線矢印コネクタ 160"/>
          <p:cNvCxnSpPr/>
          <p:nvPr/>
        </p:nvCxnSpPr>
        <p:spPr>
          <a:xfrm flipV="1">
            <a:off x="5414724" y="2741823"/>
            <a:ext cx="194644" cy="496"/>
          </a:xfrm>
          <a:prstGeom prst="straightConnector1">
            <a:avLst/>
          </a:prstGeom>
          <a:noFill/>
          <a:ln w="28575" cap="flat" cmpd="sng" algn="ctr">
            <a:solidFill>
              <a:sysClr val="window" lastClr="FFFFFF">
                <a:lumMod val="50000"/>
              </a:sysClr>
            </a:solidFill>
            <a:prstDash val="solid"/>
            <a:tailEnd type="triangle"/>
          </a:ln>
          <a:effectLst/>
        </p:spPr>
      </p:cxnSp>
      <p:sp>
        <p:nvSpPr>
          <p:cNvPr id="162" name="テキスト ボックス 161"/>
          <p:cNvSpPr txBox="1"/>
          <p:nvPr/>
        </p:nvSpPr>
        <p:spPr>
          <a:xfrm>
            <a:off x="4776126" y="3034948"/>
            <a:ext cx="1559490"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a:ln>
                  <a:noFill/>
                </a:ln>
                <a:solidFill>
                  <a:srgbClr val="F9BE00">
                    <a:lumMod val="50000"/>
                  </a:srgbClr>
                </a:solidFill>
                <a:effectLst/>
                <a:uLnTx/>
                <a:uFillTx/>
              </a:rPr>
              <a:t>マスタ取込・データ取込</a:t>
            </a:r>
          </a:p>
        </p:txBody>
      </p:sp>
      <p:sp>
        <p:nvSpPr>
          <p:cNvPr id="163" name="テキスト ボックス 162"/>
          <p:cNvSpPr txBox="1"/>
          <p:nvPr/>
        </p:nvSpPr>
        <p:spPr>
          <a:xfrm>
            <a:off x="6842043" y="2577601"/>
            <a:ext cx="1611768"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a:ln>
                  <a:noFill/>
                </a:ln>
                <a:solidFill>
                  <a:srgbClr val="F9BE00">
                    <a:lumMod val="50000"/>
                  </a:srgbClr>
                </a:solidFill>
                <a:effectLst/>
                <a:uLnTx/>
                <a:uFillTx/>
              </a:rPr>
              <a:t>スーパーインターフェース</a:t>
            </a:r>
          </a:p>
        </p:txBody>
      </p:sp>
      <p:sp>
        <p:nvSpPr>
          <p:cNvPr id="164" name="テキスト ボックス 163"/>
          <p:cNvSpPr txBox="1"/>
          <p:nvPr/>
        </p:nvSpPr>
        <p:spPr>
          <a:xfrm>
            <a:off x="6823613" y="3237232"/>
            <a:ext cx="1691140"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0" normalizeH="0" baseline="0" noProof="0" err="1">
                <a:ln>
                  <a:noFill/>
                </a:ln>
                <a:solidFill>
                  <a:srgbClr val="F9BE00">
                    <a:lumMod val="50000"/>
                  </a:srgbClr>
                </a:solidFill>
                <a:effectLst/>
                <a:uLnTx/>
                <a:uFillTx/>
              </a:rPr>
              <a:t>NXConnect</a:t>
            </a:r>
            <a:r>
              <a:rPr kumimoji="0" lang="en-US" altLang="ja-JP" sz="900" b="1" i="0" u="none" strike="noStrike" kern="0" cap="none" spc="0" normalizeH="0" baseline="0" noProof="0">
                <a:ln>
                  <a:noFill/>
                </a:ln>
                <a:solidFill>
                  <a:srgbClr val="F9BE00">
                    <a:lumMod val="50000"/>
                  </a:srgbClr>
                </a:solidFill>
                <a:effectLst/>
                <a:uLnTx/>
                <a:uFillTx/>
              </a:rPr>
              <a:t>/EDI-Master</a:t>
            </a:r>
            <a:endParaRPr kumimoji="0" lang="ja-JP" altLang="en-US" sz="900" b="1" i="0" u="none" strike="noStrike" kern="0" cap="none" spc="0" normalizeH="0" baseline="0" noProof="0">
              <a:ln>
                <a:noFill/>
              </a:ln>
              <a:solidFill>
                <a:srgbClr val="F9BE00">
                  <a:lumMod val="50000"/>
                </a:srgbClr>
              </a:solidFill>
              <a:effectLst/>
              <a:uLnTx/>
              <a:uFillTx/>
            </a:endParaRPr>
          </a:p>
        </p:txBody>
      </p:sp>
      <p:sp>
        <p:nvSpPr>
          <p:cNvPr id="165" name="Freeform 354"/>
          <p:cNvSpPr>
            <a:spLocks noEditPoints="1"/>
          </p:cNvSpPr>
          <p:nvPr/>
        </p:nvSpPr>
        <p:spPr bwMode="auto">
          <a:xfrm>
            <a:off x="6388818" y="3976864"/>
            <a:ext cx="526884" cy="361614"/>
          </a:xfrm>
          <a:custGeom>
            <a:avLst/>
            <a:gdLst>
              <a:gd name="T0" fmla="*/ 95 w 938"/>
              <a:gd name="T1" fmla="*/ 5 h 608"/>
              <a:gd name="T2" fmla="*/ 50 w 938"/>
              <a:gd name="T3" fmla="*/ 31 h 608"/>
              <a:gd name="T4" fmla="*/ 24 w 938"/>
              <a:gd name="T5" fmla="*/ 75 h 608"/>
              <a:gd name="T6" fmla="*/ 19 w 938"/>
              <a:gd name="T7" fmla="*/ 119 h 608"/>
              <a:gd name="T8" fmla="*/ 37 w 938"/>
              <a:gd name="T9" fmla="*/ 168 h 608"/>
              <a:gd name="T10" fmla="*/ 76 w 938"/>
              <a:gd name="T11" fmla="*/ 201 h 608"/>
              <a:gd name="T12" fmla="*/ 127 w 938"/>
              <a:gd name="T13" fmla="*/ 215 h 608"/>
              <a:gd name="T14" fmla="*/ 168 w 938"/>
              <a:gd name="T15" fmla="*/ 206 h 608"/>
              <a:gd name="T16" fmla="*/ 210 w 938"/>
              <a:gd name="T17" fmla="*/ 176 h 608"/>
              <a:gd name="T18" fmla="*/ 232 w 938"/>
              <a:gd name="T19" fmla="*/ 129 h 608"/>
              <a:gd name="T20" fmla="*/ 232 w 938"/>
              <a:gd name="T21" fmla="*/ 86 h 608"/>
              <a:gd name="T22" fmla="*/ 210 w 938"/>
              <a:gd name="T23" fmla="*/ 39 h 608"/>
              <a:gd name="T24" fmla="*/ 168 w 938"/>
              <a:gd name="T25" fmla="*/ 8 h 608"/>
              <a:gd name="T26" fmla="*/ 127 w 938"/>
              <a:gd name="T27" fmla="*/ 0 h 608"/>
              <a:gd name="T28" fmla="*/ 709 w 938"/>
              <a:gd name="T29" fmla="*/ 139 h 608"/>
              <a:gd name="T30" fmla="*/ 736 w 938"/>
              <a:gd name="T31" fmla="*/ 183 h 608"/>
              <a:gd name="T32" fmla="*/ 780 w 938"/>
              <a:gd name="T33" fmla="*/ 210 h 608"/>
              <a:gd name="T34" fmla="*/ 822 w 938"/>
              <a:gd name="T35" fmla="*/ 215 h 608"/>
              <a:gd name="T36" fmla="*/ 871 w 938"/>
              <a:gd name="T37" fmla="*/ 197 h 608"/>
              <a:gd name="T38" fmla="*/ 906 w 938"/>
              <a:gd name="T39" fmla="*/ 158 h 608"/>
              <a:gd name="T40" fmla="*/ 919 w 938"/>
              <a:gd name="T41" fmla="*/ 108 h 608"/>
              <a:gd name="T42" fmla="*/ 911 w 938"/>
              <a:gd name="T43" fmla="*/ 66 h 608"/>
              <a:gd name="T44" fmla="*/ 880 w 938"/>
              <a:gd name="T45" fmla="*/ 25 h 608"/>
              <a:gd name="T46" fmla="*/ 833 w 938"/>
              <a:gd name="T47" fmla="*/ 2 h 608"/>
              <a:gd name="T48" fmla="*/ 790 w 938"/>
              <a:gd name="T49" fmla="*/ 2 h 608"/>
              <a:gd name="T50" fmla="*/ 743 w 938"/>
              <a:gd name="T51" fmla="*/ 25 h 608"/>
              <a:gd name="T52" fmla="*/ 713 w 938"/>
              <a:gd name="T53" fmla="*/ 66 h 608"/>
              <a:gd name="T54" fmla="*/ 704 w 938"/>
              <a:gd name="T55" fmla="*/ 108 h 608"/>
              <a:gd name="T56" fmla="*/ 412 w 938"/>
              <a:gd name="T57" fmla="*/ 452 h 608"/>
              <a:gd name="T58" fmla="*/ 431 w 938"/>
              <a:gd name="T59" fmla="*/ 417 h 608"/>
              <a:gd name="T60" fmla="*/ 372 w 938"/>
              <a:gd name="T61" fmla="*/ 399 h 608"/>
              <a:gd name="T62" fmla="*/ 296 w 938"/>
              <a:gd name="T63" fmla="*/ 345 h 608"/>
              <a:gd name="T64" fmla="*/ 246 w 938"/>
              <a:gd name="T65" fmla="*/ 288 h 608"/>
              <a:gd name="T66" fmla="*/ 218 w 938"/>
              <a:gd name="T67" fmla="*/ 263 h 608"/>
              <a:gd name="T68" fmla="*/ 164 w 938"/>
              <a:gd name="T69" fmla="*/ 240 h 608"/>
              <a:gd name="T70" fmla="*/ 78 w 938"/>
              <a:gd name="T71" fmla="*/ 242 h 608"/>
              <a:gd name="T72" fmla="*/ 36 w 938"/>
              <a:gd name="T73" fmla="*/ 263 h 608"/>
              <a:gd name="T74" fmla="*/ 7 w 938"/>
              <a:gd name="T75" fmla="*/ 300 h 608"/>
              <a:gd name="T76" fmla="*/ 0 w 938"/>
              <a:gd name="T77" fmla="*/ 608 h 608"/>
              <a:gd name="T78" fmla="*/ 284 w 938"/>
              <a:gd name="T79" fmla="*/ 457 h 608"/>
              <a:gd name="T80" fmla="*/ 395 w 938"/>
              <a:gd name="T81" fmla="*/ 504 h 608"/>
              <a:gd name="T82" fmla="*/ 412 w 938"/>
              <a:gd name="T83" fmla="*/ 486 h 608"/>
              <a:gd name="T84" fmla="*/ 782 w 938"/>
              <a:gd name="T85" fmla="*/ 240 h 608"/>
              <a:gd name="T86" fmla="*/ 734 w 938"/>
              <a:gd name="T87" fmla="*/ 253 h 608"/>
              <a:gd name="T88" fmla="*/ 704 w 938"/>
              <a:gd name="T89" fmla="*/ 275 h 608"/>
              <a:gd name="T90" fmla="*/ 654 w 938"/>
              <a:gd name="T91" fmla="*/ 332 h 608"/>
              <a:gd name="T92" fmla="*/ 592 w 938"/>
              <a:gd name="T93" fmla="*/ 387 h 608"/>
              <a:gd name="T94" fmla="*/ 518 w 938"/>
              <a:gd name="T95" fmla="*/ 416 h 608"/>
              <a:gd name="T96" fmla="*/ 462 w 938"/>
              <a:gd name="T97" fmla="*/ 428 h 608"/>
              <a:gd name="T98" fmla="*/ 438 w 938"/>
              <a:gd name="T99" fmla="*/ 464 h 608"/>
              <a:gd name="T100" fmla="*/ 448 w 938"/>
              <a:gd name="T101" fmla="*/ 497 h 608"/>
              <a:gd name="T102" fmla="*/ 485 w 938"/>
              <a:gd name="T103" fmla="*/ 515 h 608"/>
              <a:gd name="T104" fmla="*/ 554 w 938"/>
              <a:gd name="T105" fmla="*/ 503 h 608"/>
              <a:gd name="T106" fmla="*/ 668 w 938"/>
              <a:gd name="T107" fmla="*/ 447 h 608"/>
              <a:gd name="T108" fmla="*/ 938 w 938"/>
              <a:gd name="T109" fmla="*/ 337 h 608"/>
              <a:gd name="T110" fmla="*/ 926 w 938"/>
              <a:gd name="T111" fmla="*/ 291 h 608"/>
              <a:gd name="T112" fmla="*/ 895 w 938"/>
              <a:gd name="T113" fmla="*/ 257 h 608"/>
              <a:gd name="T114" fmla="*/ 851 w 938"/>
              <a:gd name="T115" fmla="*/ 241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38" h="608">
                <a:moveTo>
                  <a:pt x="127" y="0"/>
                </a:moveTo>
                <a:lnTo>
                  <a:pt x="127" y="0"/>
                </a:lnTo>
                <a:lnTo>
                  <a:pt x="115" y="1"/>
                </a:lnTo>
                <a:lnTo>
                  <a:pt x="106" y="2"/>
                </a:lnTo>
                <a:lnTo>
                  <a:pt x="95" y="5"/>
                </a:lnTo>
                <a:lnTo>
                  <a:pt x="85" y="8"/>
                </a:lnTo>
                <a:lnTo>
                  <a:pt x="76" y="13"/>
                </a:lnTo>
                <a:lnTo>
                  <a:pt x="66" y="19"/>
                </a:lnTo>
                <a:lnTo>
                  <a:pt x="59" y="25"/>
                </a:lnTo>
                <a:lnTo>
                  <a:pt x="50" y="31"/>
                </a:lnTo>
                <a:lnTo>
                  <a:pt x="43" y="39"/>
                </a:lnTo>
                <a:lnTo>
                  <a:pt x="37" y="48"/>
                </a:lnTo>
                <a:lnTo>
                  <a:pt x="32" y="56"/>
                </a:lnTo>
                <a:lnTo>
                  <a:pt x="28" y="66"/>
                </a:lnTo>
                <a:lnTo>
                  <a:pt x="24" y="75"/>
                </a:lnTo>
                <a:lnTo>
                  <a:pt x="22" y="86"/>
                </a:lnTo>
                <a:lnTo>
                  <a:pt x="19" y="97"/>
                </a:lnTo>
                <a:lnTo>
                  <a:pt x="19" y="108"/>
                </a:lnTo>
                <a:lnTo>
                  <a:pt x="19" y="108"/>
                </a:lnTo>
                <a:lnTo>
                  <a:pt x="19" y="119"/>
                </a:lnTo>
                <a:lnTo>
                  <a:pt x="22" y="129"/>
                </a:lnTo>
                <a:lnTo>
                  <a:pt x="24" y="139"/>
                </a:lnTo>
                <a:lnTo>
                  <a:pt x="28" y="150"/>
                </a:lnTo>
                <a:lnTo>
                  <a:pt x="32" y="158"/>
                </a:lnTo>
                <a:lnTo>
                  <a:pt x="37" y="168"/>
                </a:lnTo>
                <a:lnTo>
                  <a:pt x="43" y="176"/>
                </a:lnTo>
                <a:lnTo>
                  <a:pt x="50" y="183"/>
                </a:lnTo>
                <a:lnTo>
                  <a:pt x="59" y="191"/>
                </a:lnTo>
                <a:lnTo>
                  <a:pt x="66" y="197"/>
                </a:lnTo>
                <a:lnTo>
                  <a:pt x="76" y="201"/>
                </a:lnTo>
                <a:lnTo>
                  <a:pt x="85" y="206"/>
                </a:lnTo>
                <a:lnTo>
                  <a:pt x="95" y="210"/>
                </a:lnTo>
                <a:lnTo>
                  <a:pt x="106" y="212"/>
                </a:lnTo>
                <a:lnTo>
                  <a:pt x="115" y="215"/>
                </a:lnTo>
                <a:lnTo>
                  <a:pt x="127" y="215"/>
                </a:lnTo>
                <a:lnTo>
                  <a:pt x="127" y="215"/>
                </a:lnTo>
                <a:lnTo>
                  <a:pt x="138" y="215"/>
                </a:lnTo>
                <a:lnTo>
                  <a:pt x="149" y="212"/>
                </a:lnTo>
                <a:lnTo>
                  <a:pt x="158" y="210"/>
                </a:lnTo>
                <a:lnTo>
                  <a:pt x="168" y="206"/>
                </a:lnTo>
                <a:lnTo>
                  <a:pt x="178" y="201"/>
                </a:lnTo>
                <a:lnTo>
                  <a:pt x="187" y="197"/>
                </a:lnTo>
                <a:lnTo>
                  <a:pt x="194" y="191"/>
                </a:lnTo>
                <a:lnTo>
                  <a:pt x="203" y="183"/>
                </a:lnTo>
                <a:lnTo>
                  <a:pt x="210" y="176"/>
                </a:lnTo>
                <a:lnTo>
                  <a:pt x="216" y="168"/>
                </a:lnTo>
                <a:lnTo>
                  <a:pt x="221" y="158"/>
                </a:lnTo>
                <a:lnTo>
                  <a:pt x="226" y="150"/>
                </a:lnTo>
                <a:lnTo>
                  <a:pt x="229" y="139"/>
                </a:lnTo>
                <a:lnTo>
                  <a:pt x="232" y="129"/>
                </a:lnTo>
                <a:lnTo>
                  <a:pt x="234" y="119"/>
                </a:lnTo>
                <a:lnTo>
                  <a:pt x="234" y="108"/>
                </a:lnTo>
                <a:lnTo>
                  <a:pt x="234" y="108"/>
                </a:lnTo>
                <a:lnTo>
                  <a:pt x="234" y="97"/>
                </a:lnTo>
                <a:lnTo>
                  <a:pt x="232" y="86"/>
                </a:lnTo>
                <a:lnTo>
                  <a:pt x="229" y="75"/>
                </a:lnTo>
                <a:lnTo>
                  <a:pt x="226" y="66"/>
                </a:lnTo>
                <a:lnTo>
                  <a:pt x="221" y="56"/>
                </a:lnTo>
                <a:lnTo>
                  <a:pt x="216" y="48"/>
                </a:lnTo>
                <a:lnTo>
                  <a:pt x="210" y="39"/>
                </a:lnTo>
                <a:lnTo>
                  <a:pt x="203" y="31"/>
                </a:lnTo>
                <a:lnTo>
                  <a:pt x="194" y="25"/>
                </a:lnTo>
                <a:lnTo>
                  <a:pt x="187" y="19"/>
                </a:lnTo>
                <a:lnTo>
                  <a:pt x="178" y="13"/>
                </a:lnTo>
                <a:lnTo>
                  <a:pt x="168" y="8"/>
                </a:lnTo>
                <a:lnTo>
                  <a:pt x="158" y="5"/>
                </a:lnTo>
                <a:lnTo>
                  <a:pt x="149" y="2"/>
                </a:lnTo>
                <a:lnTo>
                  <a:pt x="138" y="1"/>
                </a:lnTo>
                <a:lnTo>
                  <a:pt x="127" y="0"/>
                </a:lnTo>
                <a:lnTo>
                  <a:pt x="127" y="0"/>
                </a:lnTo>
                <a:close/>
                <a:moveTo>
                  <a:pt x="704" y="108"/>
                </a:moveTo>
                <a:lnTo>
                  <a:pt x="704" y="108"/>
                </a:lnTo>
                <a:lnTo>
                  <a:pt x="704" y="119"/>
                </a:lnTo>
                <a:lnTo>
                  <a:pt x="707" y="129"/>
                </a:lnTo>
                <a:lnTo>
                  <a:pt x="709" y="139"/>
                </a:lnTo>
                <a:lnTo>
                  <a:pt x="713" y="150"/>
                </a:lnTo>
                <a:lnTo>
                  <a:pt x="718" y="158"/>
                </a:lnTo>
                <a:lnTo>
                  <a:pt x="722" y="168"/>
                </a:lnTo>
                <a:lnTo>
                  <a:pt x="728" y="176"/>
                </a:lnTo>
                <a:lnTo>
                  <a:pt x="736" y="183"/>
                </a:lnTo>
                <a:lnTo>
                  <a:pt x="743" y="191"/>
                </a:lnTo>
                <a:lnTo>
                  <a:pt x="751" y="197"/>
                </a:lnTo>
                <a:lnTo>
                  <a:pt x="761" y="201"/>
                </a:lnTo>
                <a:lnTo>
                  <a:pt x="769" y="206"/>
                </a:lnTo>
                <a:lnTo>
                  <a:pt x="780" y="210"/>
                </a:lnTo>
                <a:lnTo>
                  <a:pt x="790" y="212"/>
                </a:lnTo>
                <a:lnTo>
                  <a:pt x="800" y="215"/>
                </a:lnTo>
                <a:lnTo>
                  <a:pt x="811" y="215"/>
                </a:lnTo>
                <a:lnTo>
                  <a:pt x="811" y="215"/>
                </a:lnTo>
                <a:lnTo>
                  <a:pt x="822" y="215"/>
                </a:lnTo>
                <a:lnTo>
                  <a:pt x="833" y="212"/>
                </a:lnTo>
                <a:lnTo>
                  <a:pt x="844" y="210"/>
                </a:lnTo>
                <a:lnTo>
                  <a:pt x="853" y="206"/>
                </a:lnTo>
                <a:lnTo>
                  <a:pt x="863" y="201"/>
                </a:lnTo>
                <a:lnTo>
                  <a:pt x="871" y="197"/>
                </a:lnTo>
                <a:lnTo>
                  <a:pt x="880" y="191"/>
                </a:lnTo>
                <a:lnTo>
                  <a:pt x="888" y="183"/>
                </a:lnTo>
                <a:lnTo>
                  <a:pt x="894" y="176"/>
                </a:lnTo>
                <a:lnTo>
                  <a:pt x="901" y="168"/>
                </a:lnTo>
                <a:lnTo>
                  <a:pt x="906" y="158"/>
                </a:lnTo>
                <a:lnTo>
                  <a:pt x="911" y="150"/>
                </a:lnTo>
                <a:lnTo>
                  <a:pt x="914" y="139"/>
                </a:lnTo>
                <a:lnTo>
                  <a:pt x="917" y="129"/>
                </a:lnTo>
                <a:lnTo>
                  <a:pt x="918" y="119"/>
                </a:lnTo>
                <a:lnTo>
                  <a:pt x="919" y="108"/>
                </a:lnTo>
                <a:lnTo>
                  <a:pt x="919" y="108"/>
                </a:lnTo>
                <a:lnTo>
                  <a:pt x="918" y="97"/>
                </a:lnTo>
                <a:lnTo>
                  <a:pt x="917" y="86"/>
                </a:lnTo>
                <a:lnTo>
                  <a:pt x="914" y="75"/>
                </a:lnTo>
                <a:lnTo>
                  <a:pt x="911" y="66"/>
                </a:lnTo>
                <a:lnTo>
                  <a:pt x="906" y="56"/>
                </a:lnTo>
                <a:lnTo>
                  <a:pt x="901" y="48"/>
                </a:lnTo>
                <a:lnTo>
                  <a:pt x="894" y="39"/>
                </a:lnTo>
                <a:lnTo>
                  <a:pt x="888" y="31"/>
                </a:lnTo>
                <a:lnTo>
                  <a:pt x="880" y="25"/>
                </a:lnTo>
                <a:lnTo>
                  <a:pt x="871" y="19"/>
                </a:lnTo>
                <a:lnTo>
                  <a:pt x="863" y="13"/>
                </a:lnTo>
                <a:lnTo>
                  <a:pt x="853" y="8"/>
                </a:lnTo>
                <a:lnTo>
                  <a:pt x="844" y="5"/>
                </a:lnTo>
                <a:lnTo>
                  <a:pt x="833" y="2"/>
                </a:lnTo>
                <a:lnTo>
                  <a:pt x="822" y="1"/>
                </a:lnTo>
                <a:lnTo>
                  <a:pt x="811" y="0"/>
                </a:lnTo>
                <a:lnTo>
                  <a:pt x="811" y="0"/>
                </a:lnTo>
                <a:lnTo>
                  <a:pt x="800" y="1"/>
                </a:lnTo>
                <a:lnTo>
                  <a:pt x="790" y="2"/>
                </a:lnTo>
                <a:lnTo>
                  <a:pt x="780" y="5"/>
                </a:lnTo>
                <a:lnTo>
                  <a:pt x="769" y="8"/>
                </a:lnTo>
                <a:lnTo>
                  <a:pt x="761" y="13"/>
                </a:lnTo>
                <a:lnTo>
                  <a:pt x="751" y="19"/>
                </a:lnTo>
                <a:lnTo>
                  <a:pt x="743" y="25"/>
                </a:lnTo>
                <a:lnTo>
                  <a:pt x="736" y="31"/>
                </a:lnTo>
                <a:lnTo>
                  <a:pt x="728" y="39"/>
                </a:lnTo>
                <a:lnTo>
                  <a:pt x="722" y="48"/>
                </a:lnTo>
                <a:lnTo>
                  <a:pt x="718" y="56"/>
                </a:lnTo>
                <a:lnTo>
                  <a:pt x="713" y="66"/>
                </a:lnTo>
                <a:lnTo>
                  <a:pt x="709" y="75"/>
                </a:lnTo>
                <a:lnTo>
                  <a:pt x="707" y="86"/>
                </a:lnTo>
                <a:lnTo>
                  <a:pt x="704" y="97"/>
                </a:lnTo>
                <a:lnTo>
                  <a:pt x="704" y="108"/>
                </a:lnTo>
                <a:lnTo>
                  <a:pt x="704" y="108"/>
                </a:lnTo>
                <a:close/>
                <a:moveTo>
                  <a:pt x="409" y="476"/>
                </a:moveTo>
                <a:lnTo>
                  <a:pt x="409" y="476"/>
                </a:lnTo>
                <a:lnTo>
                  <a:pt x="409" y="468"/>
                </a:lnTo>
                <a:lnTo>
                  <a:pt x="410" y="459"/>
                </a:lnTo>
                <a:lnTo>
                  <a:pt x="412" y="452"/>
                </a:lnTo>
                <a:lnTo>
                  <a:pt x="414" y="444"/>
                </a:lnTo>
                <a:lnTo>
                  <a:pt x="418" y="437"/>
                </a:lnTo>
                <a:lnTo>
                  <a:pt x="421" y="429"/>
                </a:lnTo>
                <a:lnTo>
                  <a:pt x="426" y="423"/>
                </a:lnTo>
                <a:lnTo>
                  <a:pt x="431" y="417"/>
                </a:lnTo>
                <a:lnTo>
                  <a:pt x="431" y="417"/>
                </a:lnTo>
                <a:lnTo>
                  <a:pt x="414" y="414"/>
                </a:lnTo>
                <a:lnTo>
                  <a:pt x="400" y="409"/>
                </a:lnTo>
                <a:lnTo>
                  <a:pt x="385" y="405"/>
                </a:lnTo>
                <a:lnTo>
                  <a:pt x="372" y="399"/>
                </a:lnTo>
                <a:lnTo>
                  <a:pt x="360" y="393"/>
                </a:lnTo>
                <a:lnTo>
                  <a:pt x="349" y="387"/>
                </a:lnTo>
                <a:lnTo>
                  <a:pt x="329" y="375"/>
                </a:lnTo>
                <a:lnTo>
                  <a:pt x="312" y="361"/>
                </a:lnTo>
                <a:lnTo>
                  <a:pt x="296" y="345"/>
                </a:lnTo>
                <a:lnTo>
                  <a:pt x="283" y="331"/>
                </a:lnTo>
                <a:lnTo>
                  <a:pt x="270" y="315"/>
                </a:lnTo>
                <a:lnTo>
                  <a:pt x="270" y="315"/>
                </a:lnTo>
                <a:lnTo>
                  <a:pt x="259" y="301"/>
                </a:lnTo>
                <a:lnTo>
                  <a:pt x="246" y="288"/>
                </a:lnTo>
                <a:lnTo>
                  <a:pt x="234" y="275"/>
                </a:lnTo>
                <a:lnTo>
                  <a:pt x="220" y="264"/>
                </a:lnTo>
                <a:lnTo>
                  <a:pt x="220" y="264"/>
                </a:lnTo>
                <a:lnTo>
                  <a:pt x="218" y="263"/>
                </a:lnTo>
                <a:lnTo>
                  <a:pt x="218" y="263"/>
                </a:lnTo>
                <a:lnTo>
                  <a:pt x="204" y="253"/>
                </a:lnTo>
                <a:lnTo>
                  <a:pt x="190" y="246"/>
                </a:lnTo>
                <a:lnTo>
                  <a:pt x="181" y="243"/>
                </a:lnTo>
                <a:lnTo>
                  <a:pt x="173" y="241"/>
                </a:lnTo>
                <a:lnTo>
                  <a:pt x="164" y="240"/>
                </a:lnTo>
                <a:lnTo>
                  <a:pt x="156" y="240"/>
                </a:lnTo>
                <a:lnTo>
                  <a:pt x="97" y="240"/>
                </a:lnTo>
                <a:lnTo>
                  <a:pt x="97" y="240"/>
                </a:lnTo>
                <a:lnTo>
                  <a:pt x="88" y="241"/>
                </a:lnTo>
                <a:lnTo>
                  <a:pt x="78" y="242"/>
                </a:lnTo>
                <a:lnTo>
                  <a:pt x="68" y="245"/>
                </a:lnTo>
                <a:lnTo>
                  <a:pt x="60" y="248"/>
                </a:lnTo>
                <a:lnTo>
                  <a:pt x="52" y="252"/>
                </a:lnTo>
                <a:lnTo>
                  <a:pt x="43" y="257"/>
                </a:lnTo>
                <a:lnTo>
                  <a:pt x="36" y="263"/>
                </a:lnTo>
                <a:lnTo>
                  <a:pt x="29" y="269"/>
                </a:lnTo>
                <a:lnTo>
                  <a:pt x="23" y="276"/>
                </a:lnTo>
                <a:lnTo>
                  <a:pt x="17" y="283"/>
                </a:lnTo>
                <a:lnTo>
                  <a:pt x="12" y="291"/>
                </a:lnTo>
                <a:lnTo>
                  <a:pt x="7" y="300"/>
                </a:lnTo>
                <a:lnTo>
                  <a:pt x="5" y="308"/>
                </a:lnTo>
                <a:lnTo>
                  <a:pt x="2" y="318"/>
                </a:lnTo>
                <a:lnTo>
                  <a:pt x="0" y="327"/>
                </a:lnTo>
                <a:lnTo>
                  <a:pt x="0" y="337"/>
                </a:lnTo>
                <a:lnTo>
                  <a:pt x="0" y="608"/>
                </a:lnTo>
                <a:lnTo>
                  <a:pt x="253" y="608"/>
                </a:lnTo>
                <a:lnTo>
                  <a:pt x="253" y="433"/>
                </a:lnTo>
                <a:lnTo>
                  <a:pt x="253" y="433"/>
                </a:lnTo>
                <a:lnTo>
                  <a:pt x="268" y="445"/>
                </a:lnTo>
                <a:lnTo>
                  <a:pt x="284" y="457"/>
                </a:lnTo>
                <a:lnTo>
                  <a:pt x="302" y="468"/>
                </a:lnTo>
                <a:lnTo>
                  <a:pt x="322" y="479"/>
                </a:lnTo>
                <a:lnTo>
                  <a:pt x="344" y="488"/>
                </a:lnTo>
                <a:lnTo>
                  <a:pt x="368" y="497"/>
                </a:lnTo>
                <a:lnTo>
                  <a:pt x="395" y="504"/>
                </a:lnTo>
                <a:lnTo>
                  <a:pt x="424" y="510"/>
                </a:lnTo>
                <a:lnTo>
                  <a:pt x="424" y="510"/>
                </a:lnTo>
                <a:lnTo>
                  <a:pt x="419" y="503"/>
                </a:lnTo>
                <a:lnTo>
                  <a:pt x="414" y="494"/>
                </a:lnTo>
                <a:lnTo>
                  <a:pt x="412" y="486"/>
                </a:lnTo>
                <a:lnTo>
                  <a:pt x="409" y="476"/>
                </a:lnTo>
                <a:lnTo>
                  <a:pt x="409" y="476"/>
                </a:lnTo>
                <a:close/>
                <a:moveTo>
                  <a:pt x="840" y="240"/>
                </a:moveTo>
                <a:lnTo>
                  <a:pt x="782" y="240"/>
                </a:lnTo>
                <a:lnTo>
                  <a:pt x="782" y="240"/>
                </a:lnTo>
                <a:lnTo>
                  <a:pt x="774" y="240"/>
                </a:lnTo>
                <a:lnTo>
                  <a:pt x="766" y="241"/>
                </a:lnTo>
                <a:lnTo>
                  <a:pt x="757" y="243"/>
                </a:lnTo>
                <a:lnTo>
                  <a:pt x="749" y="246"/>
                </a:lnTo>
                <a:lnTo>
                  <a:pt x="734" y="253"/>
                </a:lnTo>
                <a:lnTo>
                  <a:pt x="720" y="263"/>
                </a:lnTo>
                <a:lnTo>
                  <a:pt x="720" y="263"/>
                </a:lnTo>
                <a:lnTo>
                  <a:pt x="719" y="264"/>
                </a:lnTo>
                <a:lnTo>
                  <a:pt x="719" y="264"/>
                </a:lnTo>
                <a:lnTo>
                  <a:pt x="704" y="275"/>
                </a:lnTo>
                <a:lnTo>
                  <a:pt x="691" y="287"/>
                </a:lnTo>
                <a:lnTo>
                  <a:pt x="679" y="301"/>
                </a:lnTo>
                <a:lnTo>
                  <a:pt x="667" y="315"/>
                </a:lnTo>
                <a:lnTo>
                  <a:pt x="667" y="315"/>
                </a:lnTo>
                <a:lnTo>
                  <a:pt x="654" y="332"/>
                </a:lnTo>
                <a:lnTo>
                  <a:pt x="640" y="349"/>
                </a:lnTo>
                <a:lnTo>
                  <a:pt x="622" y="366"/>
                </a:lnTo>
                <a:lnTo>
                  <a:pt x="613" y="373"/>
                </a:lnTo>
                <a:lnTo>
                  <a:pt x="602" y="380"/>
                </a:lnTo>
                <a:lnTo>
                  <a:pt x="592" y="387"/>
                </a:lnTo>
                <a:lnTo>
                  <a:pt x="578" y="395"/>
                </a:lnTo>
                <a:lnTo>
                  <a:pt x="565" y="401"/>
                </a:lnTo>
                <a:lnTo>
                  <a:pt x="551" y="407"/>
                </a:lnTo>
                <a:lnTo>
                  <a:pt x="535" y="411"/>
                </a:lnTo>
                <a:lnTo>
                  <a:pt x="518" y="416"/>
                </a:lnTo>
                <a:lnTo>
                  <a:pt x="499" y="420"/>
                </a:lnTo>
                <a:lnTo>
                  <a:pt x="479" y="422"/>
                </a:lnTo>
                <a:lnTo>
                  <a:pt x="479" y="422"/>
                </a:lnTo>
                <a:lnTo>
                  <a:pt x="470" y="425"/>
                </a:lnTo>
                <a:lnTo>
                  <a:pt x="462" y="428"/>
                </a:lnTo>
                <a:lnTo>
                  <a:pt x="454" y="433"/>
                </a:lnTo>
                <a:lnTo>
                  <a:pt x="448" y="439"/>
                </a:lnTo>
                <a:lnTo>
                  <a:pt x="443" y="447"/>
                </a:lnTo>
                <a:lnTo>
                  <a:pt x="439" y="455"/>
                </a:lnTo>
                <a:lnTo>
                  <a:pt x="438" y="464"/>
                </a:lnTo>
                <a:lnTo>
                  <a:pt x="438" y="474"/>
                </a:lnTo>
                <a:lnTo>
                  <a:pt x="438" y="474"/>
                </a:lnTo>
                <a:lnTo>
                  <a:pt x="440" y="482"/>
                </a:lnTo>
                <a:lnTo>
                  <a:pt x="443" y="491"/>
                </a:lnTo>
                <a:lnTo>
                  <a:pt x="448" y="497"/>
                </a:lnTo>
                <a:lnTo>
                  <a:pt x="454" y="503"/>
                </a:lnTo>
                <a:lnTo>
                  <a:pt x="460" y="509"/>
                </a:lnTo>
                <a:lnTo>
                  <a:pt x="468" y="512"/>
                </a:lnTo>
                <a:lnTo>
                  <a:pt x="475" y="515"/>
                </a:lnTo>
                <a:lnTo>
                  <a:pt x="485" y="515"/>
                </a:lnTo>
                <a:lnTo>
                  <a:pt x="485" y="515"/>
                </a:lnTo>
                <a:lnTo>
                  <a:pt x="490" y="515"/>
                </a:lnTo>
                <a:lnTo>
                  <a:pt x="490" y="515"/>
                </a:lnTo>
                <a:lnTo>
                  <a:pt x="523" y="510"/>
                </a:lnTo>
                <a:lnTo>
                  <a:pt x="554" y="503"/>
                </a:lnTo>
                <a:lnTo>
                  <a:pt x="582" y="494"/>
                </a:lnTo>
                <a:lnTo>
                  <a:pt x="607" y="483"/>
                </a:lnTo>
                <a:lnTo>
                  <a:pt x="630" y="473"/>
                </a:lnTo>
                <a:lnTo>
                  <a:pt x="650" y="461"/>
                </a:lnTo>
                <a:lnTo>
                  <a:pt x="668" y="447"/>
                </a:lnTo>
                <a:lnTo>
                  <a:pt x="685" y="434"/>
                </a:lnTo>
                <a:lnTo>
                  <a:pt x="685" y="608"/>
                </a:lnTo>
                <a:lnTo>
                  <a:pt x="938" y="608"/>
                </a:lnTo>
                <a:lnTo>
                  <a:pt x="938" y="337"/>
                </a:lnTo>
                <a:lnTo>
                  <a:pt x="938" y="337"/>
                </a:lnTo>
                <a:lnTo>
                  <a:pt x="937" y="327"/>
                </a:lnTo>
                <a:lnTo>
                  <a:pt x="936" y="318"/>
                </a:lnTo>
                <a:lnTo>
                  <a:pt x="934" y="308"/>
                </a:lnTo>
                <a:lnTo>
                  <a:pt x="930" y="300"/>
                </a:lnTo>
                <a:lnTo>
                  <a:pt x="926" y="291"/>
                </a:lnTo>
                <a:lnTo>
                  <a:pt x="922" y="283"/>
                </a:lnTo>
                <a:lnTo>
                  <a:pt x="916" y="276"/>
                </a:lnTo>
                <a:lnTo>
                  <a:pt x="910" y="269"/>
                </a:lnTo>
                <a:lnTo>
                  <a:pt x="902" y="263"/>
                </a:lnTo>
                <a:lnTo>
                  <a:pt x="895" y="257"/>
                </a:lnTo>
                <a:lnTo>
                  <a:pt x="887" y="252"/>
                </a:lnTo>
                <a:lnTo>
                  <a:pt x="878" y="248"/>
                </a:lnTo>
                <a:lnTo>
                  <a:pt x="870" y="245"/>
                </a:lnTo>
                <a:lnTo>
                  <a:pt x="860" y="242"/>
                </a:lnTo>
                <a:lnTo>
                  <a:pt x="851" y="241"/>
                </a:lnTo>
                <a:lnTo>
                  <a:pt x="840" y="240"/>
                </a:lnTo>
                <a:lnTo>
                  <a:pt x="840" y="240"/>
                </a:lnTo>
                <a:close/>
              </a:path>
            </a:pathLst>
          </a:custGeom>
          <a:solidFill>
            <a:srgbClr val="EE550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66" name="円柱 165"/>
          <p:cNvSpPr/>
          <p:nvPr/>
        </p:nvSpPr>
        <p:spPr>
          <a:xfrm>
            <a:off x="5328923" y="3873425"/>
            <a:ext cx="606526" cy="593216"/>
          </a:xfrm>
          <a:prstGeom prst="can">
            <a:avLst/>
          </a:prstGeom>
          <a:solidFill>
            <a:srgbClr val="EE5500">
              <a:lumMod val="60000"/>
              <a:lumOff val="40000"/>
            </a:srgbClr>
          </a:solidFill>
          <a:ln w="25400" cap="flat" cmpd="sng" algn="ctr">
            <a:solidFill>
              <a:srgbClr val="EE5500">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67" name="テキスト ボックス 166"/>
          <p:cNvSpPr txBox="1"/>
          <p:nvPr/>
        </p:nvSpPr>
        <p:spPr>
          <a:xfrm>
            <a:off x="5419763" y="4528216"/>
            <a:ext cx="2684782"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0" normalizeH="0" baseline="0" noProof="0">
                <a:ln>
                  <a:noFill/>
                </a:ln>
                <a:solidFill>
                  <a:srgbClr val="EE5500">
                    <a:lumMod val="50000"/>
                  </a:srgbClr>
                </a:solidFill>
                <a:effectLst/>
                <a:uLnTx/>
                <a:uFillTx/>
              </a:rPr>
              <a:t>SuperStream Applications Family</a:t>
            </a:r>
            <a:r>
              <a:rPr kumimoji="0" lang="ja-JP" altLang="en-US" sz="900" b="1" i="0" u="none" strike="noStrike" kern="0" cap="none" spc="0" normalizeH="0" baseline="0" noProof="0">
                <a:ln>
                  <a:noFill/>
                </a:ln>
                <a:solidFill>
                  <a:srgbClr val="EE5500">
                    <a:lumMod val="50000"/>
                  </a:srgbClr>
                </a:solidFill>
                <a:effectLst/>
                <a:uLnTx/>
                <a:uFillTx/>
              </a:rPr>
              <a:t>（</a:t>
            </a:r>
            <a:r>
              <a:rPr kumimoji="0" lang="en-US" altLang="ja-JP" sz="900" b="1" i="0" u="none" strike="noStrike" kern="0" cap="none" spc="0" normalizeH="0" baseline="0" noProof="0">
                <a:ln>
                  <a:noFill/>
                </a:ln>
                <a:solidFill>
                  <a:srgbClr val="EE5500">
                    <a:lumMod val="50000"/>
                  </a:srgbClr>
                </a:solidFill>
                <a:effectLst/>
                <a:uLnTx/>
                <a:uFillTx/>
              </a:rPr>
              <a:t>SAF)</a:t>
            </a:r>
            <a:endParaRPr kumimoji="0" lang="ja-JP" altLang="en-US" sz="900" b="1" i="0" u="none" strike="noStrike" kern="0" cap="none" spc="0" normalizeH="0" baseline="0" noProof="0">
              <a:ln>
                <a:noFill/>
              </a:ln>
              <a:solidFill>
                <a:srgbClr val="EE5500">
                  <a:lumMod val="50000"/>
                </a:srgbClr>
              </a:solidFill>
              <a:effectLst/>
              <a:uLnTx/>
              <a:uFillTx/>
            </a:endParaRPr>
          </a:p>
        </p:txBody>
      </p:sp>
      <p:sp>
        <p:nvSpPr>
          <p:cNvPr id="170" name="円柱 169"/>
          <p:cNvSpPr/>
          <p:nvPr/>
        </p:nvSpPr>
        <p:spPr>
          <a:xfrm>
            <a:off x="6650597" y="2201091"/>
            <a:ext cx="423700" cy="357892"/>
          </a:xfrm>
          <a:prstGeom prst="can">
            <a:avLst/>
          </a:prstGeom>
          <a:solidFill>
            <a:sysClr val="window" lastClr="FFFFFF">
              <a:lumMod val="65000"/>
            </a:sysClr>
          </a:solidFill>
          <a:ln w="25400" cap="flat" cmpd="sng" algn="ctr">
            <a:solidFill>
              <a:sysClr val="windowText" lastClr="000000">
                <a:lumMod val="75000"/>
                <a:lumOff val="2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71" name="テキスト ボックス 170"/>
          <p:cNvSpPr txBox="1"/>
          <p:nvPr/>
        </p:nvSpPr>
        <p:spPr>
          <a:xfrm>
            <a:off x="6640789" y="2308995"/>
            <a:ext cx="443316" cy="21544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400" b="0" i="0" u="none" strike="noStrike" kern="0" cap="none" spc="0" normalizeH="0" baseline="0" noProof="0">
                <a:ln>
                  <a:noFill/>
                </a:ln>
                <a:solidFill>
                  <a:prstClr val="white"/>
                </a:solidFill>
                <a:effectLst/>
                <a:uLnTx/>
                <a:uFillTx/>
              </a:rPr>
              <a:t>Other</a:t>
            </a:r>
            <a:br>
              <a:rPr kumimoji="0" lang="en-US" altLang="ja-JP" sz="400" b="0" i="0" u="none" strike="noStrike" kern="0" cap="none" spc="0" normalizeH="0" baseline="0" noProof="0">
                <a:ln>
                  <a:noFill/>
                </a:ln>
                <a:solidFill>
                  <a:prstClr val="white"/>
                </a:solidFill>
                <a:effectLst/>
                <a:uLnTx/>
                <a:uFillTx/>
              </a:rPr>
            </a:br>
            <a:r>
              <a:rPr kumimoji="0" lang="ja-JP" altLang="en-US" sz="400" b="0" i="0" u="none" strike="noStrike" kern="0" cap="none" spc="0" normalizeH="0" baseline="0" noProof="0">
                <a:ln>
                  <a:noFill/>
                </a:ln>
                <a:solidFill>
                  <a:prstClr val="white"/>
                </a:solidFill>
                <a:effectLst/>
                <a:uLnTx/>
                <a:uFillTx/>
              </a:rPr>
              <a:t> </a:t>
            </a:r>
            <a:r>
              <a:rPr kumimoji="0" lang="en-US" altLang="ja-JP" sz="400" b="0" i="0" u="none" strike="noStrike" kern="0" cap="none" spc="0" normalizeH="0" baseline="0" noProof="0">
                <a:ln>
                  <a:noFill/>
                </a:ln>
                <a:solidFill>
                  <a:prstClr val="white"/>
                </a:solidFill>
                <a:effectLst/>
                <a:uLnTx/>
                <a:uFillTx/>
              </a:rPr>
              <a:t>System</a:t>
            </a:r>
            <a:endParaRPr kumimoji="0" lang="ja-JP" altLang="en-US" sz="400" b="0" i="0" u="none" strike="noStrike" kern="0" cap="none" spc="0" normalizeH="0" baseline="0" noProof="0">
              <a:ln>
                <a:noFill/>
              </a:ln>
              <a:solidFill>
                <a:prstClr val="white"/>
              </a:solidFill>
              <a:effectLst/>
              <a:uLnTx/>
              <a:uFillTx/>
            </a:endParaRPr>
          </a:p>
        </p:txBody>
      </p:sp>
      <p:pic>
        <p:nvPicPr>
          <p:cNvPr id="173" name="図 17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0898" y="4069972"/>
            <a:ext cx="462576" cy="350366"/>
          </a:xfrm>
          <a:prstGeom prst="rect">
            <a:avLst/>
          </a:prstGeom>
        </p:spPr>
      </p:pic>
      <p:pic>
        <p:nvPicPr>
          <p:cNvPr id="174" name="図 1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2578" y="2304097"/>
            <a:ext cx="274170" cy="207662"/>
          </a:xfrm>
          <a:prstGeom prst="rect">
            <a:avLst/>
          </a:prstGeom>
        </p:spPr>
      </p:pic>
      <p:pic>
        <p:nvPicPr>
          <p:cNvPr id="176" name="図 1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0719" y="2649589"/>
            <a:ext cx="347688" cy="263346"/>
          </a:xfrm>
          <a:prstGeom prst="rect">
            <a:avLst/>
          </a:prstGeom>
        </p:spPr>
      </p:pic>
      <p:pic>
        <p:nvPicPr>
          <p:cNvPr id="177" name="図 1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6170" y="1336204"/>
            <a:ext cx="398610" cy="301916"/>
          </a:xfrm>
          <a:prstGeom prst="rect">
            <a:avLst/>
          </a:prstGeom>
        </p:spPr>
      </p:pic>
      <p:sp>
        <p:nvSpPr>
          <p:cNvPr id="178" name="円柱 177"/>
          <p:cNvSpPr/>
          <p:nvPr/>
        </p:nvSpPr>
        <p:spPr>
          <a:xfrm>
            <a:off x="7341310" y="3844207"/>
            <a:ext cx="575144" cy="619442"/>
          </a:xfrm>
          <a:prstGeom prst="can">
            <a:avLst/>
          </a:prstGeom>
          <a:solidFill>
            <a:sysClr val="window" lastClr="FFFFFF">
              <a:lumMod val="65000"/>
            </a:sysClr>
          </a:solidFill>
          <a:ln w="25400" cap="flat" cmpd="sng" algn="ctr">
            <a:solidFill>
              <a:sysClr val="windowText" lastClr="000000">
                <a:lumMod val="75000"/>
                <a:lumOff val="2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79" name="テキスト ボックス 178"/>
          <p:cNvSpPr txBox="1"/>
          <p:nvPr/>
        </p:nvSpPr>
        <p:spPr>
          <a:xfrm>
            <a:off x="7316813" y="4068593"/>
            <a:ext cx="624138"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a:ln>
                  <a:noFill/>
                </a:ln>
                <a:solidFill>
                  <a:prstClr val="white"/>
                </a:solidFill>
                <a:effectLst/>
                <a:uLnTx/>
                <a:uFillTx/>
              </a:rPr>
              <a:t>Other</a:t>
            </a:r>
            <a:br>
              <a:rPr kumimoji="0" lang="en-US" altLang="ja-JP" sz="800" b="0" i="0" u="none" strike="noStrike" kern="0" cap="none" spc="0" normalizeH="0" baseline="0" noProof="0">
                <a:ln>
                  <a:noFill/>
                </a:ln>
                <a:solidFill>
                  <a:prstClr val="white"/>
                </a:solidFill>
                <a:effectLst/>
                <a:uLnTx/>
                <a:uFillTx/>
              </a:rPr>
            </a:br>
            <a:r>
              <a:rPr kumimoji="0" lang="ja-JP" altLang="en-US" sz="800" b="0" i="0" u="none" strike="noStrike" kern="0" cap="none" spc="0" normalizeH="0" baseline="0" noProof="0">
                <a:ln>
                  <a:noFill/>
                </a:ln>
                <a:solidFill>
                  <a:prstClr val="white"/>
                </a:solidFill>
                <a:effectLst/>
                <a:uLnTx/>
                <a:uFillTx/>
              </a:rPr>
              <a:t> </a:t>
            </a:r>
            <a:r>
              <a:rPr kumimoji="0" lang="en-US" altLang="ja-JP" sz="800" b="0" i="0" u="none" strike="noStrike" kern="0" cap="none" spc="0" normalizeH="0" baseline="0" noProof="0">
                <a:ln>
                  <a:noFill/>
                </a:ln>
                <a:solidFill>
                  <a:prstClr val="white"/>
                </a:solidFill>
                <a:effectLst/>
                <a:uLnTx/>
                <a:uFillTx/>
              </a:rPr>
              <a:t>System</a:t>
            </a:r>
            <a:endParaRPr kumimoji="0" lang="ja-JP" altLang="en-US" sz="800" b="0" i="0" u="none" strike="noStrike" kern="0" cap="none" spc="0" normalizeH="0" baseline="0" noProof="0">
              <a:ln>
                <a:noFill/>
              </a:ln>
              <a:solidFill>
                <a:prstClr val="white"/>
              </a:solidFill>
              <a:effectLst/>
              <a:uLnTx/>
              <a:uFillTx/>
            </a:endParaRPr>
          </a:p>
        </p:txBody>
      </p:sp>
      <p:grpSp>
        <p:nvGrpSpPr>
          <p:cNvPr id="180" name="グループ化 179"/>
          <p:cNvGrpSpPr/>
          <p:nvPr/>
        </p:nvGrpSpPr>
        <p:grpSpPr>
          <a:xfrm>
            <a:off x="6150373" y="555510"/>
            <a:ext cx="2647204" cy="216024"/>
            <a:chOff x="6150373" y="555510"/>
            <a:chExt cx="2647204" cy="216024"/>
          </a:xfrm>
        </p:grpSpPr>
        <p:sp>
          <p:nvSpPr>
            <p:cNvPr id="181" name="角丸四角形 180"/>
            <p:cNvSpPr/>
            <p:nvPr/>
          </p:nvSpPr>
          <p:spPr>
            <a:xfrm>
              <a:off x="6150373" y="555510"/>
              <a:ext cx="2647204" cy="216024"/>
            </a:xfrm>
            <a:prstGeom prst="roundRect">
              <a:avLst/>
            </a:prstGeom>
            <a:solidFill>
              <a:schemeClr val="accent3"/>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defRPr/>
              </a:pPr>
              <a:r>
                <a:rPr kumimoji="0" lang="ja-JP" altLang="en-US" sz="1200" b="1" kern="0">
                  <a:solidFill>
                    <a:srgbClr val="FFFFFF"/>
                  </a:solidFill>
                  <a:cs typeface="メイリオ" pitchFamily="50" charset="-128"/>
                </a:rPr>
                <a:t>　</a:t>
              </a:r>
              <a:r>
                <a:rPr kumimoji="0" lang="en-US" altLang="ja-JP" sz="1200" b="1" kern="0">
                  <a:solidFill>
                    <a:srgbClr val="FFFFFF"/>
                  </a:solidFill>
                  <a:cs typeface="メイリオ" pitchFamily="50" charset="-128"/>
                </a:rPr>
                <a:t>Other</a:t>
              </a:r>
              <a:r>
                <a:rPr kumimoji="0" lang="ja-JP" altLang="en-US" sz="1200" b="1" kern="0">
                  <a:solidFill>
                    <a:srgbClr val="FFFFFF"/>
                  </a:solidFill>
                  <a:cs typeface="メイリオ" pitchFamily="50" charset="-128"/>
                </a:rPr>
                <a:t> </a:t>
              </a:r>
              <a:r>
                <a:rPr kumimoji="0" lang="en-US" altLang="ja-JP" sz="1200" b="1" kern="0">
                  <a:solidFill>
                    <a:srgbClr val="FFFFFF"/>
                  </a:solidFill>
                  <a:cs typeface="メイリオ" pitchFamily="50" charset="-128"/>
                </a:rPr>
                <a:t>System</a:t>
              </a:r>
              <a:r>
                <a:rPr kumimoji="0" lang="ja-JP" altLang="en-US" sz="1200" b="1" kern="0">
                  <a:solidFill>
                    <a:srgbClr val="FFFFFF"/>
                  </a:solidFill>
                  <a:cs typeface="メイリオ" pitchFamily="50" charset="-128"/>
                </a:rPr>
                <a:t> </a:t>
              </a:r>
              <a:r>
                <a:rPr kumimoji="0" lang="en-US" altLang="ja-JP" sz="1200" b="1" kern="0">
                  <a:solidFill>
                    <a:srgbClr val="FFFFFF"/>
                  </a:solidFill>
                  <a:cs typeface="メイリオ" pitchFamily="50" charset="-128"/>
                </a:rPr>
                <a:t>Cooperation</a:t>
              </a:r>
            </a:p>
          </p:txBody>
        </p:sp>
        <p:pic>
          <p:nvPicPr>
            <p:cNvPr id="182" name="図 18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6668" y="583437"/>
              <a:ext cx="197896" cy="152476"/>
            </a:xfrm>
            <a:prstGeom prst="rect">
              <a:avLst/>
            </a:prstGeom>
          </p:spPr>
        </p:pic>
      </p:grpSp>
      <p:sp>
        <p:nvSpPr>
          <p:cNvPr id="5" name="円柱 4">
            <a:extLst>
              <a:ext uri="{FF2B5EF4-FFF2-40B4-BE49-F238E27FC236}">
                <a16:creationId xmlns:a16="http://schemas.microsoft.com/office/drawing/2014/main" id="{30D10CF4-70FA-BE25-184E-76EB0B388A2D}"/>
              </a:ext>
            </a:extLst>
          </p:cNvPr>
          <p:cNvSpPr/>
          <p:nvPr/>
        </p:nvSpPr>
        <p:spPr>
          <a:xfrm>
            <a:off x="6650597" y="2845874"/>
            <a:ext cx="423700" cy="357892"/>
          </a:xfrm>
          <a:prstGeom prst="can">
            <a:avLst/>
          </a:prstGeom>
          <a:solidFill>
            <a:sysClr val="window" lastClr="FFFFFF">
              <a:lumMod val="65000"/>
            </a:sysClr>
          </a:solidFill>
          <a:ln w="25400" cap="flat" cmpd="sng" algn="ctr">
            <a:solidFill>
              <a:sysClr val="windowText" lastClr="000000">
                <a:lumMod val="75000"/>
                <a:lumOff val="2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 name="テキスト ボックス 5">
            <a:extLst>
              <a:ext uri="{FF2B5EF4-FFF2-40B4-BE49-F238E27FC236}">
                <a16:creationId xmlns:a16="http://schemas.microsoft.com/office/drawing/2014/main" id="{21428DAF-E65A-090C-9F5E-33A87D65009C}"/>
              </a:ext>
            </a:extLst>
          </p:cNvPr>
          <p:cNvSpPr txBox="1"/>
          <p:nvPr/>
        </p:nvSpPr>
        <p:spPr>
          <a:xfrm>
            <a:off x="6640789" y="2953778"/>
            <a:ext cx="443316" cy="21544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400" b="0" i="0" u="none" strike="noStrike" kern="0" cap="none" spc="0" normalizeH="0" baseline="0" noProof="0">
                <a:ln>
                  <a:noFill/>
                </a:ln>
                <a:solidFill>
                  <a:prstClr val="white"/>
                </a:solidFill>
                <a:effectLst/>
                <a:uLnTx/>
                <a:uFillTx/>
              </a:rPr>
              <a:t>Other</a:t>
            </a:r>
            <a:br>
              <a:rPr kumimoji="0" lang="en-US" altLang="ja-JP" sz="400" b="0" i="0" u="none" strike="noStrike" kern="0" cap="none" spc="0" normalizeH="0" baseline="0" noProof="0">
                <a:ln>
                  <a:noFill/>
                </a:ln>
                <a:solidFill>
                  <a:prstClr val="white"/>
                </a:solidFill>
                <a:effectLst/>
                <a:uLnTx/>
                <a:uFillTx/>
              </a:rPr>
            </a:br>
            <a:r>
              <a:rPr kumimoji="0" lang="ja-JP" altLang="en-US" sz="400" b="0" i="0" u="none" strike="noStrike" kern="0" cap="none" spc="0" normalizeH="0" baseline="0" noProof="0">
                <a:ln>
                  <a:noFill/>
                </a:ln>
                <a:solidFill>
                  <a:prstClr val="white"/>
                </a:solidFill>
                <a:effectLst/>
                <a:uLnTx/>
                <a:uFillTx/>
              </a:rPr>
              <a:t> </a:t>
            </a:r>
            <a:r>
              <a:rPr kumimoji="0" lang="en-US" altLang="ja-JP" sz="400" b="0" i="0" u="none" strike="noStrike" kern="0" cap="none" spc="0" normalizeH="0" baseline="0" noProof="0">
                <a:ln>
                  <a:noFill/>
                </a:ln>
                <a:solidFill>
                  <a:prstClr val="white"/>
                </a:solidFill>
                <a:effectLst/>
                <a:uLnTx/>
                <a:uFillTx/>
              </a:rPr>
              <a:t>System</a:t>
            </a:r>
            <a:endParaRPr kumimoji="0" lang="ja-JP" altLang="en-US" sz="400" b="0" i="0" u="none" strike="noStrike" kern="0" cap="none" spc="0" normalizeH="0" baseline="0" noProof="0">
              <a:ln>
                <a:noFill/>
              </a:ln>
              <a:solidFill>
                <a:prstClr val="white"/>
              </a:solidFill>
              <a:effectLst/>
              <a:uLnTx/>
              <a:uFillTx/>
            </a:endParaRPr>
          </a:p>
        </p:txBody>
      </p:sp>
      <p:sp>
        <p:nvSpPr>
          <p:cNvPr id="7" name="円柱 6">
            <a:extLst>
              <a:ext uri="{FF2B5EF4-FFF2-40B4-BE49-F238E27FC236}">
                <a16:creationId xmlns:a16="http://schemas.microsoft.com/office/drawing/2014/main" id="{AF5171E6-0D42-8491-960E-2E5AA7B04168}"/>
              </a:ext>
            </a:extLst>
          </p:cNvPr>
          <p:cNvSpPr/>
          <p:nvPr/>
        </p:nvSpPr>
        <p:spPr>
          <a:xfrm>
            <a:off x="8045404" y="2827051"/>
            <a:ext cx="408518" cy="383450"/>
          </a:xfrm>
          <a:prstGeom prst="can">
            <a:avLst/>
          </a:prstGeom>
          <a:solidFill>
            <a:srgbClr val="F9BE00"/>
          </a:solidFill>
          <a:ln w="25400" cap="flat" cmpd="sng" algn="ctr">
            <a:solidFill>
              <a:srgbClr val="F9BE00">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pic>
        <p:nvPicPr>
          <p:cNvPr id="8" name="図 7">
            <a:extLst>
              <a:ext uri="{FF2B5EF4-FFF2-40B4-BE49-F238E27FC236}">
                <a16:creationId xmlns:a16="http://schemas.microsoft.com/office/drawing/2014/main" id="{B770FE55-0E6E-B5C9-8227-13807EE687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2578" y="2969905"/>
            <a:ext cx="274170" cy="207662"/>
          </a:xfrm>
          <a:prstGeom prst="rect">
            <a:avLst/>
          </a:prstGeom>
        </p:spPr>
      </p:pic>
    </p:spTree>
    <p:extLst>
      <p:ext uri="{BB962C8B-B14F-4D97-AF65-F5344CB8AC3E}">
        <p14:creationId xmlns:p14="http://schemas.microsoft.com/office/powerpoint/2010/main" val="3690612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2D8DBE4-700D-2AE3-A87C-4FE27ECEB9F1}"/>
              </a:ext>
            </a:extLst>
          </p:cNvPr>
          <p:cNvPicPr>
            <a:picLocks noChangeAspect="1"/>
          </p:cNvPicPr>
          <p:nvPr/>
        </p:nvPicPr>
        <p:blipFill>
          <a:blip r:embed="rId3"/>
          <a:stretch>
            <a:fillRect/>
          </a:stretch>
        </p:blipFill>
        <p:spPr>
          <a:xfrm>
            <a:off x="290545" y="2454931"/>
            <a:ext cx="978652" cy="603502"/>
          </a:xfrm>
          <a:prstGeom prst="rect">
            <a:avLst/>
          </a:prstGeom>
        </p:spPr>
      </p:pic>
      <p:pic>
        <p:nvPicPr>
          <p:cNvPr id="33" name="図 32">
            <a:extLst>
              <a:ext uri="{FF2B5EF4-FFF2-40B4-BE49-F238E27FC236}">
                <a16:creationId xmlns:a16="http://schemas.microsoft.com/office/drawing/2014/main" id="{BF00A5BE-9A5F-A2A5-960A-CCAA3E9307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3873" y="2041345"/>
            <a:ext cx="962411" cy="403213"/>
          </a:xfrm>
          <a:prstGeom prst="rect">
            <a:avLst/>
          </a:prstGeom>
        </p:spPr>
      </p:pic>
      <p:pic>
        <p:nvPicPr>
          <p:cNvPr id="100" name="図 99">
            <a:extLst>
              <a:ext uri="{FF2B5EF4-FFF2-40B4-BE49-F238E27FC236}">
                <a16:creationId xmlns:a16="http://schemas.microsoft.com/office/drawing/2014/main" id="{CAA2E39A-002B-5D0D-C082-5C5EDE6B37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4229" y="3842904"/>
            <a:ext cx="940284" cy="410605"/>
          </a:xfrm>
          <a:prstGeom prst="rect">
            <a:avLst/>
          </a:prstGeom>
        </p:spPr>
      </p:pic>
      <p:pic>
        <p:nvPicPr>
          <p:cNvPr id="149" name="Picture 10" descr="tis_alliance_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2000" y="831272"/>
            <a:ext cx="434777" cy="207244"/>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a:extLst>
              <a:ext uri="{FF2B5EF4-FFF2-40B4-BE49-F238E27FC236}">
                <a16:creationId xmlns:a16="http://schemas.microsoft.com/office/drawing/2014/main" id="{F075EF09-988F-AC56-FA1A-26F369464C0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38821" y="1701478"/>
            <a:ext cx="1183392" cy="363153"/>
          </a:xfrm>
          <a:prstGeom prst="rect">
            <a:avLst/>
          </a:prstGeom>
        </p:spPr>
      </p:pic>
      <p:pic>
        <p:nvPicPr>
          <p:cNvPr id="115" name="図 114">
            <a:extLst>
              <a:ext uri="{FF2B5EF4-FFF2-40B4-BE49-F238E27FC236}">
                <a16:creationId xmlns:a16="http://schemas.microsoft.com/office/drawing/2014/main" id="{6B10892C-D901-C303-1BC9-D4F5E93EBE5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117893" y="3505481"/>
            <a:ext cx="1161348" cy="385316"/>
          </a:xfrm>
          <a:prstGeom prst="rect">
            <a:avLst/>
          </a:prstGeom>
        </p:spPr>
      </p:pic>
      <p:pic>
        <p:nvPicPr>
          <p:cNvPr id="99" name="図 98">
            <a:extLst>
              <a:ext uri="{FF2B5EF4-FFF2-40B4-BE49-F238E27FC236}">
                <a16:creationId xmlns:a16="http://schemas.microsoft.com/office/drawing/2014/main" id="{E93EBB3E-C10E-3CDF-03F8-A76A8DE67D9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98964" y="3913133"/>
            <a:ext cx="890149" cy="388712"/>
          </a:xfrm>
          <a:prstGeom prst="rect">
            <a:avLst/>
          </a:prstGeom>
        </p:spPr>
      </p:pic>
      <p:pic>
        <p:nvPicPr>
          <p:cNvPr id="98" name="図 97">
            <a:extLst>
              <a:ext uri="{FF2B5EF4-FFF2-40B4-BE49-F238E27FC236}">
                <a16:creationId xmlns:a16="http://schemas.microsoft.com/office/drawing/2014/main" id="{87F94355-85AF-8BD5-AF9F-E57FCFD6871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64131" y="3397313"/>
            <a:ext cx="947291" cy="413664"/>
          </a:xfrm>
          <a:prstGeom prst="rect">
            <a:avLst/>
          </a:prstGeom>
        </p:spPr>
      </p:pic>
      <p:pic>
        <p:nvPicPr>
          <p:cNvPr id="7" name="図 6">
            <a:extLst>
              <a:ext uri="{FF2B5EF4-FFF2-40B4-BE49-F238E27FC236}">
                <a16:creationId xmlns:a16="http://schemas.microsoft.com/office/drawing/2014/main" id="{4A89BB48-58A5-C6CD-049B-D9AE56559B7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64042" y="2587516"/>
            <a:ext cx="1079794" cy="379062"/>
          </a:xfrm>
          <a:prstGeom prst="rect">
            <a:avLst/>
          </a:prstGeom>
        </p:spPr>
      </p:pic>
      <p:pic>
        <p:nvPicPr>
          <p:cNvPr id="86" name="図 85">
            <a:extLst>
              <a:ext uri="{FF2B5EF4-FFF2-40B4-BE49-F238E27FC236}">
                <a16:creationId xmlns:a16="http://schemas.microsoft.com/office/drawing/2014/main" id="{FCE8C9C2-D436-F6BA-CA90-26A607174CE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20747" y="711809"/>
            <a:ext cx="1109385" cy="624029"/>
          </a:xfrm>
          <a:prstGeom prst="rect">
            <a:avLst/>
          </a:prstGeom>
        </p:spPr>
      </p:pic>
      <p:pic>
        <p:nvPicPr>
          <p:cNvPr id="88" name="図 87"/>
          <p:cNvPicPr>
            <a:picLocks noChangeAspect="1"/>
          </p:cNvPicPr>
          <p:nvPr/>
        </p:nvPicPr>
        <p:blipFill>
          <a:blip r:embed="rId13"/>
          <a:stretch>
            <a:fillRect/>
          </a:stretch>
        </p:blipFill>
        <p:spPr>
          <a:xfrm>
            <a:off x="4664810" y="1586147"/>
            <a:ext cx="879026" cy="272990"/>
          </a:xfrm>
          <a:prstGeom prst="rect">
            <a:avLst/>
          </a:prstGeom>
        </p:spPr>
      </p:pic>
      <p:sp>
        <p:nvSpPr>
          <p:cNvPr id="152" name="スライド番号プレースホルダー 1"/>
          <p:cNvSpPr>
            <a:spLocks noGrp="1"/>
          </p:cNvSpPr>
          <p:nvPr>
            <p:ph type="sldNum" sz="quarter" idx="12"/>
          </p:nvPr>
        </p:nvSpPr>
        <p:spPr>
          <a:xfrm>
            <a:off x="8532000" y="500185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3" name="タイトル 2"/>
          <p:cNvSpPr>
            <a:spLocks noGrp="1"/>
          </p:cNvSpPr>
          <p:nvPr>
            <p:ph type="title"/>
          </p:nvPr>
        </p:nvSpPr>
        <p:spPr/>
        <p:txBody>
          <a:bodyPr/>
          <a:lstStyle/>
          <a:p>
            <a:r>
              <a:rPr lang="ja-JP" altLang="en-US"/>
              <a:t>他システムとの親和性（強固な連携製品）</a:t>
            </a:r>
            <a:endParaRPr kumimoji="1" lang="ja-JP" altLang="en-US"/>
          </a:p>
        </p:txBody>
      </p:sp>
      <p:sp>
        <p:nvSpPr>
          <p:cNvPr id="4" name="フッター プレースホルダー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pic>
        <p:nvPicPr>
          <p:cNvPr id="14" name="Picture 2" descr="DivaSystem"/>
          <p:cNvPicPr>
            <a:picLocks noChangeAspect="1" noChangeArrowheads="1"/>
          </p:cNvPicPr>
          <p:nvPr/>
        </p:nvPicPr>
        <p:blipFill rotWithShape="1">
          <a:blip r:embed="rId14" cstate="print"/>
          <a:srcRect l="5671"/>
          <a:stretch/>
        </p:blipFill>
        <p:spPr bwMode="auto">
          <a:xfrm>
            <a:off x="6497517" y="1595581"/>
            <a:ext cx="1206683" cy="608881"/>
          </a:xfrm>
          <a:prstGeom prst="rect">
            <a:avLst/>
          </a:prstGeom>
          <a:noFill/>
        </p:spPr>
      </p:pic>
      <p:pic>
        <p:nvPicPr>
          <p:cNvPr id="15" name="Picture 5" descr="C:\Documents and Settings\li0732\My Documents\マーケティング\ロゴ関連\STRAVIS_ｌogo(JPEG）.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gray">
          <a:xfrm>
            <a:off x="6621816" y="1529445"/>
            <a:ext cx="968147" cy="176741"/>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p:cNvPicPr>
            <a:picLocks noChangeAspect="1"/>
          </p:cNvPicPr>
          <p:nvPr/>
        </p:nvPicPr>
        <p:blipFill rotWithShape="1">
          <a:blip r:embed="rId16"/>
          <a:srcRect t="5223" r="6638" b="18051"/>
          <a:stretch/>
        </p:blipFill>
        <p:spPr>
          <a:xfrm>
            <a:off x="5659547" y="1578567"/>
            <a:ext cx="723733" cy="232109"/>
          </a:xfrm>
          <a:prstGeom prst="rect">
            <a:avLst/>
          </a:prstGeom>
        </p:spPr>
      </p:pic>
      <p:pic>
        <p:nvPicPr>
          <p:cNvPr id="20" name="Picture 4"/>
          <p:cNvPicPr>
            <a:picLocks noChangeAspect="1" noChangeArrowheads="1"/>
          </p:cNvPicPr>
          <p:nvPr/>
        </p:nvPicPr>
        <p:blipFill>
          <a:blip r:embed="rId17" cstate="print"/>
          <a:srcRect/>
          <a:stretch>
            <a:fillRect/>
          </a:stretch>
        </p:blipFill>
        <p:spPr bwMode="auto">
          <a:xfrm>
            <a:off x="967299" y="1921817"/>
            <a:ext cx="902941" cy="186173"/>
          </a:xfrm>
          <a:prstGeom prst="rect">
            <a:avLst/>
          </a:prstGeom>
          <a:noFill/>
          <a:ln w="9525">
            <a:noFill/>
            <a:miter lim="800000"/>
            <a:headEnd/>
            <a:tailEnd/>
          </a:ln>
        </p:spPr>
      </p:pic>
      <p:pic>
        <p:nvPicPr>
          <p:cNvPr id="21" name="Picture 5"/>
          <p:cNvPicPr>
            <a:picLocks noChangeAspect="1" noChangeArrowheads="1"/>
          </p:cNvPicPr>
          <p:nvPr/>
        </p:nvPicPr>
        <p:blipFill>
          <a:blip r:embed="rId18" cstate="print"/>
          <a:srcRect/>
          <a:stretch>
            <a:fillRect/>
          </a:stretch>
        </p:blipFill>
        <p:spPr bwMode="auto">
          <a:xfrm>
            <a:off x="883541" y="2397459"/>
            <a:ext cx="909842" cy="262297"/>
          </a:xfrm>
          <a:prstGeom prst="rect">
            <a:avLst/>
          </a:prstGeom>
          <a:noFill/>
          <a:ln w="9525">
            <a:noFill/>
            <a:miter lim="800000"/>
            <a:headEnd/>
            <a:tailEnd/>
          </a:ln>
        </p:spPr>
      </p:pic>
      <p:pic>
        <p:nvPicPr>
          <p:cNvPr id="24" name="Picture 3" descr="C:\Users\azp000243.CMJGWD\Desktop\R2_Marketing\R2_Promotion\R2_Web\R2_Alliance_Web\bbreak\bbreak.png"/>
          <p:cNvPicPr>
            <a:picLocks noChangeAspect="1" noChangeArrowheads="1"/>
          </p:cNvPicPr>
          <p:nvPr/>
        </p:nvPicPr>
        <p:blipFill>
          <a:blip r:embed="rId19" cstate="print"/>
          <a:srcRect/>
          <a:stretch>
            <a:fillRect/>
          </a:stretch>
        </p:blipFill>
        <p:spPr bwMode="auto">
          <a:xfrm>
            <a:off x="1672183" y="1171247"/>
            <a:ext cx="633657" cy="279307"/>
          </a:xfrm>
          <a:prstGeom prst="rect">
            <a:avLst/>
          </a:prstGeom>
          <a:noFill/>
        </p:spPr>
      </p:pic>
      <p:pic>
        <p:nvPicPr>
          <p:cNvPr id="27" name="図 26"/>
          <p:cNvPicPr>
            <a:picLocks noChangeAspect="1"/>
          </p:cNvPicPr>
          <p:nvPr/>
        </p:nvPicPr>
        <p:blipFill rotWithShape="1">
          <a:blip r:embed="rId20"/>
          <a:srcRect b="22345"/>
          <a:stretch/>
        </p:blipFill>
        <p:spPr>
          <a:xfrm>
            <a:off x="2314720" y="1271034"/>
            <a:ext cx="1156615" cy="182806"/>
          </a:xfrm>
          <a:prstGeom prst="rect">
            <a:avLst/>
          </a:prstGeom>
        </p:spPr>
      </p:pic>
      <p:pic>
        <p:nvPicPr>
          <p:cNvPr id="51" name="Picture 6"/>
          <p:cNvPicPr>
            <a:picLocks noChangeAspect="1" noChangeArrowheads="1"/>
          </p:cNvPicPr>
          <p:nvPr/>
        </p:nvPicPr>
        <p:blipFill>
          <a:blip r:embed="rId21" cstate="email">
            <a:clrChange>
              <a:clrFrom>
                <a:srgbClr val="FFFFFF"/>
              </a:clrFrom>
              <a:clrTo>
                <a:srgbClr val="FFFFFF">
                  <a:alpha val="0"/>
                </a:srgbClr>
              </a:clrTo>
            </a:clrChange>
          </a:blip>
          <a:srcRect/>
          <a:stretch>
            <a:fillRect/>
          </a:stretch>
        </p:blipFill>
        <p:spPr bwMode="gray">
          <a:xfrm>
            <a:off x="1261286" y="2714692"/>
            <a:ext cx="545756" cy="186709"/>
          </a:xfrm>
          <a:prstGeom prst="rect">
            <a:avLst/>
          </a:prstGeom>
          <a:noFill/>
          <a:ln w="9525">
            <a:noFill/>
            <a:miter lim="800000"/>
            <a:headEnd/>
            <a:tailEnd/>
          </a:ln>
          <a:effectLst/>
        </p:spPr>
      </p:pic>
      <p:pic>
        <p:nvPicPr>
          <p:cNvPr id="52" name="Picture 38" descr="NISMAIL"/>
          <p:cNvPicPr>
            <a:picLocks noChangeAspect="1" noChangeArrowheads="1"/>
          </p:cNvPicPr>
          <p:nvPr/>
        </p:nvPicPr>
        <p:blipFill>
          <a:blip r:embed="rId22" cstate="print"/>
          <a:srcRect/>
          <a:stretch>
            <a:fillRect/>
          </a:stretch>
        </p:blipFill>
        <p:spPr bwMode="auto">
          <a:xfrm>
            <a:off x="2543393" y="1848588"/>
            <a:ext cx="840048" cy="399840"/>
          </a:xfrm>
          <a:prstGeom prst="rect">
            <a:avLst/>
          </a:prstGeom>
          <a:noFill/>
        </p:spPr>
      </p:pic>
      <p:pic>
        <p:nvPicPr>
          <p:cNvPr id="57" name="Picture 8"/>
          <p:cNvPicPr>
            <a:picLocks noChangeAspect="1" noChangeArrowheads="1"/>
          </p:cNvPicPr>
          <p:nvPr/>
        </p:nvPicPr>
        <p:blipFill>
          <a:blip r:embed="rId23" cstate="print"/>
          <a:srcRect/>
          <a:stretch>
            <a:fillRect/>
          </a:stretch>
        </p:blipFill>
        <p:spPr bwMode="auto">
          <a:xfrm>
            <a:off x="7687749" y="1093586"/>
            <a:ext cx="1125132" cy="245175"/>
          </a:xfrm>
          <a:prstGeom prst="rect">
            <a:avLst/>
          </a:prstGeom>
          <a:noFill/>
          <a:ln w="9525">
            <a:noFill/>
            <a:miter lim="800000"/>
            <a:headEnd/>
            <a:tailEnd/>
          </a:ln>
        </p:spPr>
      </p:pic>
      <p:pic>
        <p:nvPicPr>
          <p:cNvPr id="58" name="図 57"/>
          <p:cNvPicPr>
            <a:picLocks noChangeAspect="1"/>
          </p:cNvPicPr>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72587" y="1210735"/>
            <a:ext cx="1321356" cy="586558"/>
          </a:xfrm>
          <a:prstGeom prst="rect">
            <a:avLst/>
          </a:prstGeom>
        </p:spPr>
      </p:pic>
      <p:pic>
        <p:nvPicPr>
          <p:cNvPr id="59" name="図 58"/>
          <p:cNvPicPr>
            <a:picLocks noChangeAspect="1"/>
          </p:cNvPicPr>
          <p:nvPr/>
        </p:nvPicPr>
        <p:blipFill rotWithShape="1">
          <a:blip r:embed="rId25"/>
          <a:srcRect b="22907"/>
          <a:stretch/>
        </p:blipFill>
        <p:spPr>
          <a:xfrm>
            <a:off x="6565527" y="952670"/>
            <a:ext cx="1122222" cy="232109"/>
          </a:xfrm>
          <a:prstGeom prst="rect">
            <a:avLst/>
          </a:prstGeom>
        </p:spPr>
      </p:pic>
      <p:pic>
        <p:nvPicPr>
          <p:cNvPr id="118" name="図 117"/>
          <p:cNvPicPr>
            <a:picLocks noChangeAspect="1"/>
          </p:cNvPicPr>
          <p:nvPr/>
        </p:nvPicPr>
        <p:blipFill>
          <a:blip r:embed="rId26"/>
          <a:stretch>
            <a:fillRect/>
          </a:stretch>
        </p:blipFill>
        <p:spPr>
          <a:xfrm>
            <a:off x="299941" y="1671111"/>
            <a:ext cx="1044574" cy="285942"/>
          </a:xfrm>
          <a:prstGeom prst="rect">
            <a:avLst/>
          </a:prstGeom>
        </p:spPr>
      </p:pic>
      <p:pic>
        <p:nvPicPr>
          <p:cNvPr id="77" name="Picture 7"/>
          <p:cNvPicPr>
            <a:picLocks noChangeAspect="1" noChangeArrowheads="1"/>
          </p:cNvPicPr>
          <p:nvPr/>
        </p:nvPicPr>
        <p:blipFill>
          <a:blip r:embed="rId27" cstate="email">
            <a:clrChange>
              <a:clrFrom>
                <a:srgbClr val="FFFFFF"/>
              </a:clrFrom>
              <a:clrTo>
                <a:srgbClr val="FFFFFF">
                  <a:alpha val="0"/>
                </a:srgbClr>
              </a:clrTo>
            </a:clrChange>
          </a:blip>
          <a:srcRect/>
          <a:stretch>
            <a:fillRect/>
          </a:stretch>
        </p:blipFill>
        <p:spPr bwMode="auto">
          <a:xfrm>
            <a:off x="5377704" y="2046176"/>
            <a:ext cx="867749" cy="258517"/>
          </a:xfrm>
          <a:prstGeom prst="rect">
            <a:avLst/>
          </a:prstGeom>
          <a:noFill/>
          <a:ln w="9525">
            <a:noFill/>
            <a:miter lim="800000"/>
            <a:headEnd/>
            <a:tailEnd/>
          </a:ln>
        </p:spPr>
      </p:pic>
      <p:pic>
        <p:nvPicPr>
          <p:cNvPr id="75" name="Picture 34" descr="BtoBプラットフォーム請求書"/>
          <p:cNvPicPr>
            <a:picLocks noChangeAspect="1" noChangeArrowheads="1"/>
          </p:cNvPicPr>
          <p:nvPr/>
        </p:nvPicPr>
        <p:blipFill>
          <a:blip r:embed="rId28" cstate="print">
            <a:clrChange>
              <a:clrFrom>
                <a:srgbClr val="FFFFFF"/>
              </a:clrFrom>
              <a:clrTo>
                <a:srgbClr val="FFFFFF">
                  <a:alpha val="0"/>
                </a:srgbClr>
              </a:clrTo>
            </a:clrChange>
          </a:blip>
          <a:srcRect/>
          <a:stretch>
            <a:fillRect/>
          </a:stretch>
        </p:blipFill>
        <p:spPr bwMode="auto">
          <a:xfrm>
            <a:off x="5574865" y="2267769"/>
            <a:ext cx="763618" cy="333468"/>
          </a:xfrm>
          <a:prstGeom prst="rect">
            <a:avLst/>
          </a:prstGeom>
          <a:noFill/>
        </p:spPr>
      </p:pic>
      <p:pic>
        <p:nvPicPr>
          <p:cNvPr id="112" name="図 111"/>
          <p:cNvPicPr>
            <a:picLocks noChangeAspect="1"/>
          </p:cNvPicPr>
          <p:nvPr/>
        </p:nvPicPr>
        <p:blipFill rotWithShape="1">
          <a:blip r:embed="rId29"/>
          <a:srcRect t="29598" b="12750"/>
          <a:stretch/>
        </p:blipFill>
        <p:spPr>
          <a:xfrm>
            <a:off x="6572956" y="1224840"/>
            <a:ext cx="1065865" cy="215805"/>
          </a:xfrm>
          <a:prstGeom prst="rect">
            <a:avLst/>
          </a:prstGeom>
        </p:spPr>
      </p:pic>
      <p:pic>
        <p:nvPicPr>
          <p:cNvPr id="83" name="図 82"/>
          <p:cNvPicPr>
            <a:picLocks noChangeAspect="1"/>
          </p:cNvPicPr>
          <p:nvPr/>
        </p:nvPicPr>
        <p:blipFill>
          <a:blip r:embed="rId3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71905" y="1593746"/>
            <a:ext cx="741967" cy="324003"/>
          </a:xfrm>
          <a:prstGeom prst="rect">
            <a:avLst/>
          </a:prstGeom>
        </p:spPr>
      </p:pic>
      <p:pic>
        <p:nvPicPr>
          <p:cNvPr id="92" name="Picture 11"/>
          <p:cNvPicPr>
            <a:picLocks noChangeAspect="1" noChangeArrowheads="1"/>
          </p:cNvPicPr>
          <p:nvPr/>
        </p:nvPicPr>
        <p:blipFill>
          <a:blip r:embed="rId31" cstate="print"/>
          <a:srcRect/>
          <a:stretch>
            <a:fillRect/>
          </a:stretch>
        </p:blipFill>
        <p:spPr bwMode="auto">
          <a:xfrm>
            <a:off x="4537485" y="1289365"/>
            <a:ext cx="613976" cy="254858"/>
          </a:xfrm>
          <a:prstGeom prst="rect">
            <a:avLst/>
          </a:prstGeom>
          <a:noFill/>
          <a:ln w="9525">
            <a:noFill/>
            <a:miter lim="800000"/>
            <a:headEnd/>
            <a:tailEnd/>
          </a:ln>
        </p:spPr>
      </p:pic>
      <p:pic>
        <p:nvPicPr>
          <p:cNvPr id="122" name="Picture 32" descr="BtoBプラットフォーム受発注"/>
          <p:cNvPicPr>
            <a:picLocks noChangeAspect="1" noChangeArrowheads="1"/>
          </p:cNvPicPr>
          <p:nvPr/>
        </p:nvPicPr>
        <p:blipFill>
          <a:blip r:embed="rId32" cstate="print">
            <a:clrChange>
              <a:clrFrom>
                <a:srgbClr val="FFFFFF"/>
              </a:clrFrom>
              <a:clrTo>
                <a:srgbClr val="FFFFFF">
                  <a:alpha val="0"/>
                </a:srgbClr>
              </a:clrTo>
            </a:clrChange>
          </a:blip>
          <a:srcRect/>
          <a:stretch>
            <a:fillRect/>
          </a:stretch>
        </p:blipFill>
        <p:spPr bwMode="auto">
          <a:xfrm>
            <a:off x="6279241" y="2241432"/>
            <a:ext cx="859560" cy="375364"/>
          </a:xfrm>
          <a:prstGeom prst="rect">
            <a:avLst/>
          </a:prstGeom>
          <a:noFill/>
        </p:spPr>
      </p:pic>
      <p:pic>
        <p:nvPicPr>
          <p:cNvPr id="119" name="図 118"/>
          <p:cNvPicPr>
            <a:picLocks noChangeAspect="1"/>
          </p:cNvPicPr>
          <p:nvPr/>
        </p:nvPicPr>
        <p:blipFill rotWithShape="1">
          <a:blip r:embed="rId33"/>
          <a:srcRect t="1" b="7813"/>
          <a:stretch/>
        </p:blipFill>
        <p:spPr>
          <a:xfrm>
            <a:off x="6332993" y="2027284"/>
            <a:ext cx="595138" cy="256828"/>
          </a:xfrm>
          <a:prstGeom prst="rect">
            <a:avLst/>
          </a:prstGeom>
        </p:spPr>
      </p:pic>
      <p:sp>
        <p:nvSpPr>
          <p:cNvPr id="125" name="テキスト ボックス 124"/>
          <p:cNvSpPr txBox="1"/>
          <p:nvPr/>
        </p:nvSpPr>
        <p:spPr>
          <a:xfrm>
            <a:off x="7874823" y="2368208"/>
            <a:ext cx="859561" cy="230540"/>
          </a:xfrm>
          <a:prstGeom prst="rect">
            <a:avLst/>
          </a:prstGeom>
          <a:noFill/>
        </p:spPr>
        <p:txBody>
          <a:bodyPr wrap="none" lIns="0" tIns="0" rIns="0" bIns="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050" b="1" i="1" u="none" strike="noStrike" kern="1200" cap="none" spc="0" normalizeH="0" baseline="0" noProof="0" err="1">
                <a:ln>
                  <a:noFill/>
                </a:ln>
                <a:solidFill>
                  <a:prstClr val="black"/>
                </a:solidFill>
                <a:effectLst/>
                <a:uLnTx/>
                <a:uFillTx/>
                <a:latin typeface="Times New Roman" pitchFamily="18" charset="0"/>
                <a:ea typeface="メイリオ"/>
                <a:cs typeface="Times New Roman" pitchFamily="18" charset="0"/>
              </a:rPr>
              <a:t>SuperHospital</a:t>
            </a:r>
            <a:endParaRPr kumimoji="1" lang="ja-JP" altLang="en-US" sz="1050" b="1" i="1" u="none" strike="noStrike" kern="1200" cap="none" spc="0" normalizeH="0" baseline="0" noProof="0">
              <a:ln>
                <a:noFill/>
              </a:ln>
              <a:solidFill>
                <a:prstClr val="black"/>
              </a:solidFill>
              <a:effectLst/>
              <a:uLnTx/>
              <a:uFillTx/>
              <a:latin typeface="Times New Roman" pitchFamily="18" charset="0"/>
              <a:ea typeface="メイリオ"/>
              <a:cs typeface="Times New Roman" pitchFamily="18" charset="0"/>
            </a:endParaRPr>
          </a:p>
        </p:txBody>
      </p:sp>
      <p:pic>
        <p:nvPicPr>
          <p:cNvPr id="127" name="Picture 2" descr="ActualPROⅡ（プロジェクト別損益管理システム）"/>
          <p:cNvPicPr>
            <a:picLocks noChangeAspect="1" noChangeArrowheads="1"/>
          </p:cNvPicPr>
          <p:nvPr/>
        </p:nvPicPr>
        <p:blipFill>
          <a:blip r:embed="rId34" cstate="print">
            <a:clrChange>
              <a:clrFrom>
                <a:srgbClr val="FFFFFF"/>
              </a:clrFrom>
              <a:clrTo>
                <a:srgbClr val="FFFFFF">
                  <a:alpha val="0"/>
                </a:srgbClr>
              </a:clrTo>
            </a:clrChange>
          </a:blip>
          <a:srcRect/>
          <a:stretch>
            <a:fillRect/>
          </a:stretch>
        </p:blipFill>
        <p:spPr bwMode="auto">
          <a:xfrm>
            <a:off x="1897053" y="2274849"/>
            <a:ext cx="1065788" cy="507518"/>
          </a:xfrm>
          <a:prstGeom prst="rect">
            <a:avLst/>
          </a:prstGeom>
          <a:noFill/>
        </p:spPr>
      </p:pic>
      <p:sp>
        <p:nvSpPr>
          <p:cNvPr id="135" name="テキスト ボックス 134"/>
          <p:cNvSpPr txBox="1"/>
          <p:nvPr/>
        </p:nvSpPr>
        <p:spPr>
          <a:xfrm>
            <a:off x="3258664" y="1442032"/>
            <a:ext cx="1365898" cy="1874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0" normalizeH="0" baseline="0" noProof="0">
                <a:ln>
                  <a:noFill/>
                </a:ln>
                <a:solidFill>
                  <a:prstClr val="black"/>
                </a:solidFill>
                <a:effectLst/>
                <a:uLnTx/>
                <a:uFillTx/>
                <a:latin typeface="メイリオ"/>
                <a:ea typeface="メイリオ"/>
                <a:cs typeface="+mn-cs"/>
              </a:rPr>
              <a:t>発行くん </a:t>
            </a:r>
            <a:r>
              <a:rPr kumimoji="0" lang="en-US" altLang="ja-JP" sz="600" b="1" i="0" u="none" strike="noStrike" kern="0" cap="none" spc="0" normalizeH="0" baseline="0" noProof="0">
                <a:ln>
                  <a:noFill/>
                </a:ln>
                <a:solidFill>
                  <a:prstClr val="black"/>
                </a:solidFill>
                <a:effectLst/>
                <a:uLnTx/>
                <a:uFillTx/>
                <a:latin typeface="メイリオ"/>
                <a:ea typeface="メイリオ"/>
                <a:cs typeface="+mn-cs"/>
              </a:rPr>
              <a:t>for </a:t>
            </a:r>
            <a:r>
              <a:rPr kumimoji="0" lang="en-US" altLang="ja-JP" sz="600" b="1" i="0" u="none" strike="noStrike" kern="0" cap="none" spc="0" normalizeH="0" baseline="0" noProof="0" err="1">
                <a:ln>
                  <a:noFill/>
                </a:ln>
                <a:solidFill>
                  <a:prstClr val="black"/>
                </a:solidFill>
                <a:effectLst/>
                <a:uLnTx/>
                <a:uFillTx/>
                <a:latin typeface="メイリオ"/>
                <a:ea typeface="メイリオ"/>
                <a:cs typeface="+mn-cs"/>
              </a:rPr>
              <a:t>SuperStream</a:t>
            </a:r>
            <a:r>
              <a:rPr kumimoji="0" lang="en-US" altLang="ja-JP" sz="600" b="1" i="0" u="none" strike="noStrike" kern="0" cap="none" spc="0" normalizeH="0" baseline="0" noProof="0">
                <a:ln>
                  <a:noFill/>
                </a:ln>
                <a:solidFill>
                  <a:prstClr val="black"/>
                </a:solidFill>
                <a:effectLst/>
                <a:uLnTx/>
                <a:uFillTx/>
                <a:latin typeface="メイリオ"/>
                <a:ea typeface="メイリオ"/>
                <a:cs typeface="+mn-cs"/>
              </a:rPr>
              <a:t>-NX</a:t>
            </a:r>
          </a:p>
        </p:txBody>
      </p:sp>
      <p:pic>
        <p:nvPicPr>
          <p:cNvPr id="140" name="図 139"/>
          <p:cNvPicPr>
            <a:picLocks noChangeAspect="1"/>
          </p:cNvPicPr>
          <p:nvPr/>
        </p:nvPicPr>
        <p:blipFill rotWithShape="1">
          <a:blip r:embed="rId35"/>
          <a:srcRect r="5776" b="17516"/>
          <a:stretch/>
        </p:blipFill>
        <p:spPr>
          <a:xfrm>
            <a:off x="1853312" y="1879536"/>
            <a:ext cx="743667" cy="282672"/>
          </a:xfrm>
          <a:prstGeom prst="rect">
            <a:avLst/>
          </a:prstGeom>
        </p:spPr>
      </p:pic>
      <p:pic>
        <p:nvPicPr>
          <p:cNvPr id="145" name="図 144"/>
          <p:cNvPicPr>
            <a:picLocks noChangeAspect="1"/>
          </p:cNvPicPr>
          <p:nvPr/>
        </p:nvPicPr>
        <p:blipFill>
          <a:blip r:embed="rId36"/>
          <a:stretch>
            <a:fillRect/>
          </a:stretch>
        </p:blipFill>
        <p:spPr>
          <a:xfrm>
            <a:off x="894798" y="2155766"/>
            <a:ext cx="650894" cy="231160"/>
          </a:xfrm>
          <a:prstGeom prst="rect">
            <a:avLst/>
          </a:prstGeom>
        </p:spPr>
      </p:pic>
      <p:pic>
        <p:nvPicPr>
          <p:cNvPr id="147" name="図 146"/>
          <p:cNvPicPr>
            <a:picLocks noChangeAspect="1"/>
          </p:cNvPicPr>
          <p:nvPr/>
        </p:nvPicPr>
        <p:blipFill>
          <a:blip r:embed="rId37"/>
          <a:stretch>
            <a:fillRect/>
          </a:stretch>
        </p:blipFill>
        <p:spPr>
          <a:xfrm>
            <a:off x="3519833" y="1242349"/>
            <a:ext cx="1011011" cy="230230"/>
          </a:xfrm>
          <a:prstGeom prst="rect">
            <a:avLst/>
          </a:prstGeom>
        </p:spPr>
      </p:pic>
      <p:pic>
        <p:nvPicPr>
          <p:cNvPr id="35" name="図 34"/>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3009344" y="1636435"/>
            <a:ext cx="1204173" cy="261253"/>
          </a:xfrm>
          <a:prstGeom prst="rect">
            <a:avLst/>
          </a:prstGeom>
        </p:spPr>
      </p:pic>
      <p:pic>
        <p:nvPicPr>
          <p:cNvPr id="54" name="Picture 2" descr="Workspro(工事原価管理システム)"/>
          <p:cNvPicPr>
            <a:picLocks noChangeAspect="1" noChangeArrowheads="1"/>
          </p:cNvPicPr>
          <p:nvPr/>
        </p:nvPicPr>
        <p:blipFill>
          <a:blip r:embed="rId39" cstate="print">
            <a:clrChange>
              <a:clrFrom>
                <a:srgbClr val="FFFFFF"/>
              </a:clrFrom>
              <a:clrTo>
                <a:srgbClr val="FFFFFF">
                  <a:alpha val="0"/>
                </a:srgbClr>
              </a:clrTo>
            </a:clrChange>
          </a:blip>
          <a:srcRect/>
          <a:stretch>
            <a:fillRect/>
          </a:stretch>
        </p:blipFill>
        <p:spPr bwMode="auto">
          <a:xfrm>
            <a:off x="1466532" y="2144401"/>
            <a:ext cx="646880" cy="282481"/>
          </a:xfrm>
          <a:prstGeom prst="rect">
            <a:avLst/>
          </a:prstGeom>
          <a:noFill/>
        </p:spPr>
      </p:pic>
      <p:pic>
        <p:nvPicPr>
          <p:cNvPr id="44" name="図 43" descr="テキスト&#10;&#10;自動的に生成された説明">
            <a:extLst>
              <a:ext uri="{FF2B5EF4-FFF2-40B4-BE49-F238E27FC236}">
                <a16:creationId xmlns:a16="http://schemas.microsoft.com/office/drawing/2014/main" id="{87D9003A-9E4F-B144-955B-B80F801A1B9F}"/>
              </a:ext>
            </a:extLst>
          </p:cNvPr>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4721602" y="900438"/>
            <a:ext cx="782765" cy="365291"/>
          </a:xfrm>
          <a:prstGeom prst="rect">
            <a:avLst/>
          </a:prstGeom>
        </p:spPr>
      </p:pic>
      <p:pic>
        <p:nvPicPr>
          <p:cNvPr id="48" name="図 47" descr="グラフィカル ユーザー インターフェイス, テキスト&#10;&#10;自動的に生成された説明">
            <a:extLst>
              <a:ext uri="{FF2B5EF4-FFF2-40B4-BE49-F238E27FC236}">
                <a16:creationId xmlns:a16="http://schemas.microsoft.com/office/drawing/2014/main" id="{DC67FA15-9A4A-7A1D-060B-DE032E97EE14}"/>
              </a:ext>
            </a:extLst>
          </p:cNvPr>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7117816" y="2268867"/>
            <a:ext cx="813643" cy="292911"/>
          </a:xfrm>
          <a:prstGeom prst="rect">
            <a:avLst/>
          </a:prstGeom>
        </p:spPr>
      </p:pic>
      <p:pic>
        <p:nvPicPr>
          <p:cNvPr id="62" name="図 61" descr="ロゴ, 会社名&#10;&#10;自動的に生成された説明">
            <a:extLst>
              <a:ext uri="{FF2B5EF4-FFF2-40B4-BE49-F238E27FC236}">
                <a16:creationId xmlns:a16="http://schemas.microsoft.com/office/drawing/2014/main" id="{BB705A95-C995-35CD-F26F-7AC0021A2134}"/>
              </a:ext>
            </a:extLst>
          </p:cNvPr>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3167342" y="781994"/>
            <a:ext cx="539939" cy="453435"/>
          </a:xfrm>
          <a:prstGeom prst="rect">
            <a:avLst/>
          </a:prstGeom>
        </p:spPr>
      </p:pic>
      <p:pic>
        <p:nvPicPr>
          <p:cNvPr id="65" name="図 64" descr="テキスト&#10;&#10;低い精度で自動的に生成された説明">
            <a:extLst>
              <a:ext uri="{FF2B5EF4-FFF2-40B4-BE49-F238E27FC236}">
                <a16:creationId xmlns:a16="http://schemas.microsoft.com/office/drawing/2014/main" id="{8F463D52-0CEE-4F92-6F21-2B0B8D8810C3}"/>
              </a:ext>
            </a:extLst>
          </p:cNvPr>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5160468" y="1307097"/>
            <a:ext cx="1380852" cy="286305"/>
          </a:xfrm>
          <a:prstGeom prst="rect">
            <a:avLst/>
          </a:prstGeom>
        </p:spPr>
      </p:pic>
      <p:pic>
        <p:nvPicPr>
          <p:cNvPr id="67" name="図 66" descr="ロゴ, アイコン&#10;&#10;自動的に生成された説明">
            <a:extLst>
              <a:ext uri="{FF2B5EF4-FFF2-40B4-BE49-F238E27FC236}">
                <a16:creationId xmlns:a16="http://schemas.microsoft.com/office/drawing/2014/main" id="{4682E502-5DDD-0E65-929C-8ADE0C12B70C}"/>
              </a:ext>
            </a:extLst>
          </p:cNvPr>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6981084" y="2009101"/>
            <a:ext cx="789259" cy="264767"/>
          </a:xfrm>
          <a:prstGeom prst="rect">
            <a:avLst/>
          </a:prstGeom>
        </p:spPr>
      </p:pic>
      <p:pic>
        <p:nvPicPr>
          <p:cNvPr id="143" name="図 142"/>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5307481" y="1883036"/>
            <a:ext cx="957803" cy="245323"/>
          </a:xfrm>
          <a:prstGeom prst="rect">
            <a:avLst/>
          </a:prstGeom>
        </p:spPr>
      </p:pic>
      <p:pic>
        <p:nvPicPr>
          <p:cNvPr id="156" name="図 155">
            <a:extLst>
              <a:ext uri="{FF2B5EF4-FFF2-40B4-BE49-F238E27FC236}">
                <a16:creationId xmlns:a16="http://schemas.microsoft.com/office/drawing/2014/main" id="{C29F0EA1-553A-D752-FB6E-D677FAF96E97}"/>
              </a:ext>
            </a:extLst>
          </p:cNvPr>
          <p:cNvPicPr>
            <a:picLocks noChangeAspect="1"/>
          </p:cNvPicPr>
          <p:nvPr/>
        </p:nvPicPr>
        <p:blipFill>
          <a:blip r:embed="rId46"/>
          <a:stretch>
            <a:fillRect/>
          </a:stretch>
        </p:blipFill>
        <p:spPr>
          <a:xfrm>
            <a:off x="1425614" y="1690623"/>
            <a:ext cx="1528512" cy="219403"/>
          </a:xfrm>
          <a:prstGeom prst="rect">
            <a:avLst/>
          </a:prstGeom>
        </p:spPr>
      </p:pic>
      <p:pic>
        <p:nvPicPr>
          <p:cNvPr id="146" name="図 145"/>
          <p:cNvPicPr>
            <a:picLocks noChangeAspect="1"/>
          </p:cNvPicPr>
          <p:nvPr/>
        </p:nvPicPr>
        <p:blipFill>
          <a:blip r:embed="rId47"/>
          <a:stretch>
            <a:fillRect/>
          </a:stretch>
        </p:blipFill>
        <p:spPr>
          <a:xfrm>
            <a:off x="2048066" y="2179418"/>
            <a:ext cx="1013311" cy="236755"/>
          </a:xfrm>
          <a:prstGeom prst="rect">
            <a:avLst/>
          </a:prstGeom>
        </p:spPr>
      </p:pic>
      <p:pic>
        <p:nvPicPr>
          <p:cNvPr id="45" name="図 44"/>
          <p:cNvPicPr>
            <a:picLocks noChangeAspect="1"/>
          </p:cNvPicPr>
          <p:nvPr/>
        </p:nvPicPr>
        <p:blipFill rotWithShape="1">
          <a:blip r:embed="rId48" cstate="print">
            <a:extLst>
              <a:ext uri="{28A0092B-C50C-407E-A947-70E740481C1C}">
                <a14:useLocalDpi xmlns:a14="http://schemas.microsoft.com/office/drawing/2010/main" val="0"/>
              </a:ext>
            </a:extLst>
          </a:blip>
          <a:srcRect/>
          <a:stretch/>
        </p:blipFill>
        <p:spPr>
          <a:xfrm>
            <a:off x="1252666" y="1445620"/>
            <a:ext cx="1124478" cy="182602"/>
          </a:xfrm>
          <a:prstGeom prst="rect">
            <a:avLst/>
          </a:prstGeom>
        </p:spPr>
      </p:pic>
      <p:pic>
        <p:nvPicPr>
          <p:cNvPr id="38" name="Picture 13"/>
          <p:cNvPicPr>
            <a:picLocks noChangeAspect="1" noChangeArrowheads="1"/>
          </p:cNvPicPr>
          <p:nvPr/>
        </p:nvPicPr>
        <p:blipFill>
          <a:blip r:embed="rId49" cstate="print">
            <a:clrChange>
              <a:clrFrom>
                <a:srgbClr val="FFFFFF"/>
              </a:clrFrom>
              <a:clrTo>
                <a:srgbClr val="FFFFFF">
                  <a:alpha val="0"/>
                </a:srgbClr>
              </a:clrTo>
            </a:clrChange>
          </a:blip>
          <a:srcRect/>
          <a:stretch>
            <a:fillRect/>
          </a:stretch>
        </p:blipFill>
        <p:spPr bwMode="auto">
          <a:xfrm>
            <a:off x="288000" y="1432311"/>
            <a:ext cx="1028075" cy="218894"/>
          </a:xfrm>
          <a:prstGeom prst="rect">
            <a:avLst/>
          </a:prstGeom>
          <a:noFill/>
          <a:ln w="9525">
            <a:noFill/>
            <a:miter lim="800000"/>
            <a:headEnd/>
            <a:tailEnd/>
          </a:ln>
        </p:spPr>
      </p:pic>
      <p:pic>
        <p:nvPicPr>
          <p:cNvPr id="63" name="図 62" descr="ロゴ&#10;&#10;自動的に生成された説明">
            <a:extLst>
              <a:ext uri="{FF2B5EF4-FFF2-40B4-BE49-F238E27FC236}">
                <a16:creationId xmlns:a16="http://schemas.microsoft.com/office/drawing/2014/main" id="{0C67A5C0-19A4-9256-4792-A1AFC73DFEC1}"/>
              </a:ext>
            </a:extLst>
          </p:cNvPr>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99492" y="934925"/>
            <a:ext cx="638110" cy="229720"/>
          </a:xfrm>
          <a:prstGeom prst="rect">
            <a:avLst/>
          </a:prstGeom>
        </p:spPr>
      </p:pic>
      <p:pic>
        <p:nvPicPr>
          <p:cNvPr id="66" name="図 65">
            <a:extLst>
              <a:ext uri="{FF2B5EF4-FFF2-40B4-BE49-F238E27FC236}">
                <a16:creationId xmlns:a16="http://schemas.microsoft.com/office/drawing/2014/main" id="{A6DB08C1-A69F-BE4B-8400-6A22583914AC}"/>
              </a:ext>
            </a:extLst>
          </p:cNvPr>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316485" y="1223682"/>
            <a:ext cx="1276070" cy="172054"/>
          </a:xfrm>
          <a:prstGeom prst="rect">
            <a:avLst/>
          </a:prstGeom>
        </p:spPr>
      </p:pic>
      <p:pic>
        <p:nvPicPr>
          <p:cNvPr id="70" name="図 69">
            <a:extLst>
              <a:ext uri="{FF2B5EF4-FFF2-40B4-BE49-F238E27FC236}">
                <a16:creationId xmlns:a16="http://schemas.microsoft.com/office/drawing/2014/main" id="{C1788FBE-D1D7-9637-044F-CEE787E6606B}"/>
              </a:ext>
            </a:extLst>
          </p:cNvPr>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a:off x="2300942" y="978818"/>
            <a:ext cx="794435" cy="264812"/>
          </a:xfrm>
          <a:prstGeom prst="rect">
            <a:avLst/>
          </a:prstGeom>
        </p:spPr>
      </p:pic>
      <p:pic>
        <p:nvPicPr>
          <p:cNvPr id="161" name="図 160" descr="ロゴ&#10;&#10;AI によって生成されたコンテンツは間違っている可能性があります。">
            <a:extLst>
              <a:ext uri="{FF2B5EF4-FFF2-40B4-BE49-F238E27FC236}">
                <a16:creationId xmlns:a16="http://schemas.microsoft.com/office/drawing/2014/main" id="{E9A67B8D-8014-0F19-04C7-39C941B2827E}"/>
              </a:ext>
            </a:extLst>
          </p:cNvPr>
          <p:cNvPicPr>
            <a:picLocks noChangeAspect="1"/>
          </p:cNvPicPr>
          <p:nvPr/>
        </p:nvPicPr>
        <p:blipFill>
          <a:blip r:embed="rId53" cstate="print">
            <a:extLst>
              <a:ext uri="{28A0092B-C50C-407E-A947-70E740481C1C}">
                <a14:useLocalDpi xmlns:a14="http://schemas.microsoft.com/office/drawing/2010/main" val="0"/>
              </a:ext>
            </a:extLst>
          </a:blip>
          <a:stretch>
            <a:fillRect/>
          </a:stretch>
        </p:blipFill>
        <p:spPr>
          <a:xfrm>
            <a:off x="1708592" y="448815"/>
            <a:ext cx="874284" cy="874496"/>
          </a:xfrm>
          <a:prstGeom prst="rect">
            <a:avLst/>
          </a:prstGeom>
        </p:spPr>
      </p:pic>
      <p:pic>
        <p:nvPicPr>
          <p:cNvPr id="5" name="Picture 10" descr="Paples / 電子帳簿保存法申請支援サービス">
            <a:extLst>
              <a:ext uri="{FF2B5EF4-FFF2-40B4-BE49-F238E27FC236}">
                <a16:creationId xmlns:a16="http://schemas.microsoft.com/office/drawing/2014/main" id="{AF11C4DC-701E-82FB-F601-D7B0AF059090}"/>
              </a:ext>
            </a:extLst>
          </p:cNvPr>
          <p:cNvPicPr>
            <a:picLocks noChangeAspect="1" noChangeArrowheads="1"/>
          </p:cNvPicPr>
          <p:nvPr/>
        </p:nvPicPr>
        <p:blipFill rotWithShape="1">
          <a:blip r:embed="rId54" cstate="print"/>
          <a:srcRect l="8673" r="7985"/>
          <a:stretch/>
        </p:blipFill>
        <p:spPr bwMode="auto">
          <a:xfrm>
            <a:off x="5439950" y="2556424"/>
            <a:ext cx="751751" cy="387179"/>
          </a:xfrm>
          <a:prstGeom prst="rect">
            <a:avLst/>
          </a:prstGeom>
          <a:noFill/>
        </p:spPr>
      </p:pic>
      <p:pic>
        <p:nvPicPr>
          <p:cNvPr id="8" name="Picture 15" descr="C:\Users\azp000243.CMJGWD\Desktop\R2_Marketing\R2_alliance\01_Active\11_SAFSAL更新確認\02_2014年版_カタログ掲載PPT\メール送付済\確定\14.SAF_電子帳簿_NEC_ReportFiling_ロゴ調整中\ReportFilingロゴ.jpg">
            <a:extLst>
              <a:ext uri="{FF2B5EF4-FFF2-40B4-BE49-F238E27FC236}">
                <a16:creationId xmlns:a16="http://schemas.microsoft.com/office/drawing/2014/main" id="{C3B5C0C1-A409-2C7D-9EF1-4230423FEC6F}"/>
              </a:ext>
            </a:extLst>
          </p:cNvPr>
          <p:cNvPicPr>
            <a:picLocks noChangeAspect="1" noChangeArrowheads="1"/>
          </p:cNvPicPr>
          <p:nvPr/>
        </p:nvPicPr>
        <p:blipFill>
          <a:blip r:embed="rId55" cstate="print"/>
          <a:srcRect/>
          <a:stretch>
            <a:fillRect/>
          </a:stretch>
        </p:blipFill>
        <p:spPr bwMode="auto">
          <a:xfrm>
            <a:off x="3708165" y="2666416"/>
            <a:ext cx="789250" cy="161988"/>
          </a:xfrm>
          <a:prstGeom prst="rect">
            <a:avLst/>
          </a:prstGeom>
          <a:noFill/>
        </p:spPr>
      </p:pic>
      <p:pic>
        <p:nvPicPr>
          <p:cNvPr id="10" name="Picture 16" descr="C:\Users\azp000243.CMJGWD\Desktop\R2_Marketing\R2_alliance\01_Active\11_SAFSAL更新確認\02_2014年版_カタログ掲載PPT\メール送付済\確定\12.SAF_電子帳簿_CMJ_ReportViewer\rvlogo.jpg">
            <a:extLst>
              <a:ext uri="{FF2B5EF4-FFF2-40B4-BE49-F238E27FC236}">
                <a16:creationId xmlns:a16="http://schemas.microsoft.com/office/drawing/2014/main" id="{F9CA1FE9-BA82-46FB-E0D4-E3A06ACC0B19}"/>
              </a:ext>
            </a:extLst>
          </p:cNvPr>
          <p:cNvPicPr>
            <a:picLocks noChangeAspect="1" noChangeArrowheads="1"/>
          </p:cNvPicPr>
          <p:nvPr/>
        </p:nvPicPr>
        <p:blipFill>
          <a:blip r:embed="rId56" cstate="print"/>
          <a:srcRect/>
          <a:stretch>
            <a:fillRect/>
          </a:stretch>
        </p:blipFill>
        <p:spPr bwMode="auto">
          <a:xfrm>
            <a:off x="3659245" y="2363784"/>
            <a:ext cx="1099922" cy="259299"/>
          </a:xfrm>
          <a:prstGeom prst="rect">
            <a:avLst/>
          </a:prstGeom>
          <a:noFill/>
        </p:spPr>
      </p:pic>
      <p:pic>
        <p:nvPicPr>
          <p:cNvPr id="11" name="Picture 2" descr="DataDelivery">
            <a:extLst>
              <a:ext uri="{FF2B5EF4-FFF2-40B4-BE49-F238E27FC236}">
                <a16:creationId xmlns:a16="http://schemas.microsoft.com/office/drawing/2014/main" id="{A838C588-AE43-2DA6-E061-410B39C68C52}"/>
              </a:ext>
            </a:extLst>
          </p:cNvPr>
          <p:cNvPicPr>
            <a:picLocks noChangeAspect="1" noChangeArrowheads="1"/>
          </p:cNvPicPr>
          <p:nvPr/>
        </p:nvPicPr>
        <p:blipFill>
          <a:blip r:embed="rId57" cstate="print"/>
          <a:srcRect/>
          <a:stretch>
            <a:fillRect/>
          </a:stretch>
        </p:blipFill>
        <p:spPr bwMode="auto">
          <a:xfrm>
            <a:off x="3617777" y="2104074"/>
            <a:ext cx="972298" cy="348835"/>
          </a:xfrm>
          <a:prstGeom prst="rect">
            <a:avLst/>
          </a:prstGeom>
          <a:noFill/>
        </p:spPr>
      </p:pic>
      <p:pic>
        <p:nvPicPr>
          <p:cNvPr id="12" name="Picture 9" descr="http://www.superstream.co.jp/image.jsp?id=14594">
            <a:extLst>
              <a:ext uri="{FF2B5EF4-FFF2-40B4-BE49-F238E27FC236}">
                <a16:creationId xmlns:a16="http://schemas.microsoft.com/office/drawing/2014/main" id="{7EFF523D-971D-ED20-94C3-79E6C6ADB409}"/>
              </a:ext>
            </a:extLst>
          </p:cNvPr>
          <p:cNvPicPr>
            <a:picLocks noChangeAspect="1" noChangeArrowheads="1"/>
          </p:cNvPicPr>
          <p:nvPr/>
        </p:nvPicPr>
        <p:blipFill>
          <a:blip r:embed="rId58" cstate="print"/>
          <a:srcRect/>
          <a:stretch>
            <a:fillRect/>
          </a:stretch>
        </p:blipFill>
        <p:spPr bwMode="auto">
          <a:xfrm>
            <a:off x="4751804" y="2371317"/>
            <a:ext cx="817328" cy="293236"/>
          </a:xfrm>
          <a:prstGeom prst="rect">
            <a:avLst/>
          </a:prstGeom>
          <a:noFill/>
        </p:spPr>
      </p:pic>
      <p:pic>
        <p:nvPicPr>
          <p:cNvPr id="13" name="図 12">
            <a:extLst>
              <a:ext uri="{FF2B5EF4-FFF2-40B4-BE49-F238E27FC236}">
                <a16:creationId xmlns:a16="http://schemas.microsoft.com/office/drawing/2014/main" id="{3E0A5BD7-4FE3-E86D-2EC7-349FE98304C1}"/>
              </a:ext>
            </a:extLst>
          </p:cNvPr>
          <p:cNvPicPr>
            <a:picLocks noChangeAspect="1"/>
          </p:cNvPicPr>
          <p:nvPr/>
        </p:nvPicPr>
        <p:blipFill rotWithShape="1">
          <a:blip r:embed="rId5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249245" y="1839393"/>
            <a:ext cx="1050434" cy="353920"/>
          </a:xfrm>
          <a:prstGeom prst="rect">
            <a:avLst/>
          </a:prstGeom>
        </p:spPr>
      </p:pic>
      <p:pic>
        <p:nvPicPr>
          <p:cNvPr id="17" name="図 16">
            <a:extLst>
              <a:ext uri="{FF2B5EF4-FFF2-40B4-BE49-F238E27FC236}">
                <a16:creationId xmlns:a16="http://schemas.microsoft.com/office/drawing/2014/main" id="{F91C6FBE-00DF-207F-918C-33F05AC46DFD}"/>
              </a:ext>
            </a:extLst>
          </p:cNvPr>
          <p:cNvPicPr>
            <a:picLocks noChangeAspect="1"/>
          </p:cNvPicPr>
          <p:nvPr/>
        </p:nvPicPr>
        <p:blipFill>
          <a:blip r:embed="rId60"/>
          <a:stretch>
            <a:fillRect/>
          </a:stretch>
        </p:blipFill>
        <p:spPr>
          <a:xfrm>
            <a:off x="3210332" y="2475754"/>
            <a:ext cx="431090" cy="382396"/>
          </a:xfrm>
          <a:prstGeom prst="rect">
            <a:avLst/>
          </a:prstGeom>
        </p:spPr>
      </p:pic>
      <p:pic>
        <p:nvPicPr>
          <p:cNvPr id="40" name="Picture 2">
            <a:extLst>
              <a:ext uri="{FF2B5EF4-FFF2-40B4-BE49-F238E27FC236}">
                <a16:creationId xmlns:a16="http://schemas.microsoft.com/office/drawing/2014/main" id="{D02BB042-DA75-F2EE-027F-C0539B46517F}"/>
              </a:ext>
            </a:extLst>
          </p:cNvPr>
          <p:cNvPicPr>
            <a:picLocks noChangeAspect="1" noChangeArrowheads="1"/>
          </p:cNvPicPr>
          <p:nvPr/>
        </p:nvPicPr>
        <p:blipFill>
          <a:blip r:embed="rId61" cstate="print"/>
          <a:srcRect/>
          <a:stretch>
            <a:fillRect/>
          </a:stretch>
        </p:blipFill>
        <p:spPr bwMode="auto">
          <a:xfrm>
            <a:off x="3092894" y="2184301"/>
            <a:ext cx="545757" cy="261015"/>
          </a:xfrm>
          <a:prstGeom prst="rect">
            <a:avLst/>
          </a:prstGeom>
          <a:noFill/>
          <a:ln w="9525">
            <a:noFill/>
            <a:miter lim="800000"/>
            <a:headEnd/>
            <a:tailEnd/>
          </a:ln>
        </p:spPr>
      </p:pic>
      <p:pic>
        <p:nvPicPr>
          <p:cNvPr id="42" name="図 41">
            <a:extLst>
              <a:ext uri="{FF2B5EF4-FFF2-40B4-BE49-F238E27FC236}">
                <a16:creationId xmlns:a16="http://schemas.microsoft.com/office/drawing/2014/main" id="{4A6866FB-F042-D09C-C7A4-A2DE5A1655B1}"/>
              </a:ext>
            </a:extLst>
          </p:cNvPr>
          <p:cNvPicPr>
            <a:picLocks noChangeAspect="1"/>
          </p:cNvPicPr>
          <p:nvPr/>
        </p:nvPicPr>
        <p:blipFill>
          <a:blip r:embed="rId62"/>
          <a:stretch>
            <a:fillRect/>
          </a:stretch>
        </p:blipFill>
        <p:spPr>
          <a:xfrm>
            <a:off x="7823297" y="2155766"/>
            <a:ext cx="911087" cy="234489"/>
          </a:xfrm>
          <a:prstGeom prst="rect">
            <a:avLst/>
          </a:prstGeom>
        </p:spPr>
      </p:pic>
      <p:pic>
        <p:nvPicPr>
          <p:cNvPr id="9" name="Picture 20" descr="楽楽精算">
            <a:extLst>
              <a:ext uri="{FF2B5EF4-FFF2-40B4-BE49-F238E27FC236}">
                <a16:creationId xmlns:a16="http://schemas.microsoft.com/office/drawing/2014/main" id="{94C550A3-FC3A-ABB3-E2CE-83D9F55CBD2A}"/>
              </a:ext>
            </a:extLst>
          </p:cNvPr>
          <p:cNvPicPr>
            <a:picLocks noChangeAspect="1" noChangeArrowheads="1"/>
          </p:cNvPicPr>
          <p:nvPr/>
        </p:nvPicPr>
        <p:blipFill>
          <a:blip r:embed="rId63" cstate="print"/>
          <a:srcRect/>
          <a:stretch>
            <a:fillRect/>
          </a:stretch>
        </p:blipFill>
        <p:spPr bwMode="auto">
          <a:xfrm>
            <a:off x="1450681" y="3109395"/>
            <a:ext cx="1063644" cy="506265"/>
          </a:xfrm>
          <a:prstGeom prst="rect">
            <a:avLst/>
          </a:prstGeom>
          <a:noFill/>
        </p:spPr>
      </p:pic>
      <p:pic>
        <p:nvPicPr>
          <p:cNvPr id="18" name="図 17">
            <a:extLst>
              <a:ext uri="{FF2B5EF4-FFF2-40B4-BE49-F238E27FC236}">
                <a16:creationId xmlns:a16="http://schemas.microsoft.com/office/drawing/2014/main" id="{1D0FBE9A-1836-9091-4212-6DD4EAF432F5}"/>
              </a:ext>
            </a:extLst>
          </p:cNvPr>
          <p:cNvPicPr>
            <a:picLocks noChangeAspect="1"/>
          </p:cNvPicPr>
          <p:nvPr/>
        </p:nvPicPr>
        <p:blipFill>
          <a:blip r:embed="rId6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70555" y="2821310"/>
            <a:ext cx="1069508" cy="467035"/>
          </a:xfrm>
          <a:prstGeom prst="rect">
            <a:avLst/>
          </a:prstGeom>
        </p:spPr>
      </p:pic>
      <p:pic>
        <p:nvPicPr>
          <p:cNvPr id="25" name="図 24">
            <a:extLst>
              <a:ext uri="{FF2B5EF4-FFF2-40B4-BE49-F238E27FC236}">
                <a16:creationId xmlns:a16="http://schemas.microsoft.com/office/drawing/2014/main" id="{AFC3E88E-D395-9FBC-3B19-83C3E4D26DEC}"/>
              </a:ext>
            </a:extLst>
          </p:cNvPr>
          <p:cNvPicPr>
            <a:picLocks noChangeAspect="1"/>
          </p:cNvPicPr>
          <p:nvPr/>
        </p:nvPicPr>
        <p:blipFill>
          <a:blip r:embed="rId65" cstate="print">
            <a:extLst>
              <a:ext uri="{28A0092B-C50C-407E-A947-70E740481C1C}">
                <a14:useLocalDpi xmlns:a14="http://schemas.microsoft.com/office/drawing/2010/main" val="0"/>
              </a:ext>
            </a:extLst>
          </a:blip>
          <a:stretch>
            <a:fillRect/>
          </a:stretch>
        </p:blipFill>
        <p:spPr>
          <a:xfrm>
            <a:off x="5339732" y="3021557"/>
            <a:ext cx="670304" cy="292709"/>
          </a:xfrm>
          <a:prstGeom prst="rect">
            <a:avLst/>
          </a:prstGeom>
        </p:spPr>
      </p:pic>
      <p:pic>
        <p:nvPicPr>
          <p:cNvPr id="41" name="図 40">
            <a:extLst>
              <a:ext uri="{FF2B5EF4-FFF2-40B4-BE49-F238E27FC236}">
                <a16:creationId xmlns:a16="http://schemas.microsoft.com/office/drawing/2014/main" id="{FD9FEFF2-E4A9-0826-4D72-25D13F821F0E}"/>
              </a:ext>
            </a:extLst>
          </p:cNvPr>
          <p:cNvPicPr>
            <a:picLocks noChangeAspect="1"/>
          </p:cNvPicPr>
          <p:nvPr/>
        </p:nvPicPr>
        <p:blipFill>
          <a:blip r:embed="rId66"/>
          <a:stretch>
            <a:fillRect/>
          </a:stretch>
        </p:blipFill>
        <p:spPr>
          <a:xfrm>
            <a:off x="370578" y="3233017"/>
            <a:ext cx="1215380" cy="244708"/>
          </a:xfrm>
          <a:prstGeom prst="rect">
            <a:avLst/>
          </a:prstGeom>
        </p:spPr>
      </p:pic>
      <p:pic>
        <p:nvPicPr>
          <p:cNvPr id="47" name="図 46">
            <a:extLst>
              <a:ext uri="{FF2B5EF4-FFF2-40B4-BE49-F238E27FC236}">
                <a16:creationId xmlns:a16="http://schemas.microsoft.com/office/drawing/2014/main" id="{E7D922BD-1E0D-F317-8168-D97DD3AF97BB}"/>
              </a:ext>
            </a:extLst>
          </p:cNvPr>
          <p:cNvPicPr>
            <a:picLocks noChangeAspect="1"/>
          </p:cNvPicPr>
          <p:nvPr/>
        </p:nvPicPr>
        <p:blipFill>
          <a:blip r:embed="rId67"/>
          <a:stretch>
            <a:fillRect/>
          </a:stretch>
        </p:blipFill>
        <p:spPr>
          <a:xfrm>
            <a:off x="1842151" y="2911278"/>
            <a:ext cx="902495" cy="229095"/>
          </a:xfrm>
          <a:prstGeom prst="rect">
            <a:avLst/>
          </a:prstGeom>
        </p:spPr>
      </p:pic>
      <p:pic>
        <p:nvPicPr>
          <p:cNvPr id="49" name="図 48">
            <a:extLst>
              <a:ext uri="{FF2B5EF4-FFF2-40B4-BE49-F238E27FC236}">
                <a16:creationId xmlns:a16="http://schemas.microsoft.com/office/drawing/2014/main" id="{988A604F-BADD-BB2C-FD48-FA08877B4C0F}"/>
              </a:ext>
            </a:extLst>
          </p:cNvPr>
          <p:cNvPicPr>
            <a:picLocks noChangeAspect="1"/>
          </p:cNvPicPr>
          <p:nvPr/>
        </p:nvPicPr>
        <p:blipFill>
          <a:blip r:embed="rId68"/>
          <a:stretch>
            <a:fillRect/>
          </a:stretch>
        </p:blipFill>
        <p:spPr>
          <a:xfrm>
            <a:off x="4095380" y="2901401"/>
            <a:ext cx="1153135" cy="177342"/>
          </a:xfrm>
          <a:prstGeom prst="rect">
            <a:avLst/>
          </a:prstGeom>
        </p:spPr>
      </p:pic>
      <p:pic>
        <p:nvPicPr>
          <p:cNvPr id="55" name="Picture 22" descr="Traveler’sWAN (総合経費管理システム)">
            <a:extLst>
              <a:ext uri="{FF2B5EF4-FFF2-40B4-BE49-F238E27FC236}">
                <a16:creationId xmlns:a16="http://schemas.microsoft.com/office/drawing/2014/main" id="{194C3984-8BF1-89B6-B5FA-0283FF3A5174}"/>
              </a:ext>
            </a:extLst>
          </p:cNvPr>
          <p:cNvPicPr>
            <a:picLocks noChangeAspect="1" noChangeArrowheads="1"/>
          </p:cNvPicPr>
          <p:nvPr/>
        </p:nvPicPr>
        <p:blipFill>
          <a:blip r:embed="rId69" cstate="print">
            <a:clrChange>
              <a:clrFrom>
                <a:srgbClr val="FFFFFF"/>
              </a:clrFrom>
              <a:clrTo>
                <a:srgbClr val="FFFFFF">
                  <a:alpha val="0"/>
                </a:srgbClr>
              </a:clrTo>
            </a:clrChange>
          </a:blip>
          <a:srcRect/>
          <a:stretch>
            <a:fillRect/>
          </a:stretch>
        </p:blipFill>
        <p:spPr bwMode="auto">
          <a:xfrm>
            <a:off x="393441" y="3308633"/>
            <a:ext cx="1137928" cy="541622"/>
          </a:xfrm>
          <a:prstGeom prst="rect">
            <a:avLst/>
          </a:prstGeom>
          <a:noFill/>
        </p:spPr>
      </p:pic>
      <p:pic>
        <p:nvPicPr>
          <p:cNvPr id="60" name="Picture 14" descr="TeamSpirit">
            <a:extLst>
              <a:ext uri="{FF2B5EF4-FFF2-40B4-BE49-F238E27FC236}">
                <a16:creationId xmlns:a16="http://schemas.microsoft.com/office/drawing/2014/main" id="{CDB3081D-17B3-AF30-06F5-C4C14A6DC3C2}"/>
              </a:ext>
            </a:extLst>
          </p:cNvPr>
          <p:cNvPicPr>
            <a:picLocks noChangeAspect="1" noChangeArrowheads="1"/>
          </p:cNvPicPr>
          <p:nvPr/>
        </p:nvPicPr>
        <p:blipFill>
          <a:blip r:embed="rId70" cstate="print">
            <a:clrChange>
              <a:clrFrom>
                <a:srgbClr val="FFFFFF"/>
              </a:clrFrom>
              <a:clrTo>
                <a:srgbClr val="FFFFFF">
                  <a:alpha val="0"/>
                </a:srgbClr>
              </a:clrTo>
            </a:clrChange>
          </a:blip>
          <a:srcRect/>
          <a:stretch>
            <a:fillRect/>
          </a:stretch>
        </p:blipFill>
        <p:spPr bwMode="auto">
          <a:xfrm>
            <a:off x="1722963" y="2507879"/>
            <a:ext cx="1117757" cy="532020"/>
          </a:xfrm>
          <a:prstGeom prst="rect">
            <a:avLst/>
          </a:prstGeom>
          <a:noFill/>
        </p:spPr>
      </p:pic>
      <p:pic>
        <p:nvPicPr>
          <p:cNvPr id="61" name="図 60">
            <a:extLst>
              <a:ext uri="{FF2B5EF4-FFF2-40B4-BE49-F238E27FC236}">
                <a16:creationId xmlns:a16="http://schemas.microsoft.com/office/drawing/2014/main" id="{1DE38A2E-5AF0-D4B4-8328-639080B41CD5}"/>
              </a:ext>
            </a:extLst>
          </p:cNvPr>
          <p:cNvPicPr>
            <a:picLocks noChangeAspect="1"/>
          </p:cNvPicPr>
          <p:nvPr/>
        </p:nvPicPr>
        <p:blipFill>
          <a:blip r:embed="rId71"/>
          <a:stretch>
            <a:fillRect/>
          </a:stretch>
        </p:blipFill>
        <p:spPr>
          <a:xfrm>
            <a:off x="2736901" y="2607436"/>
            <a:ext cx="452016" cy="478605"/>
          </a:xfrm>
          <a:prstGeom prst="rect">
            <a:avLst/>
          </a:prstGeom>
        </p:spPr>
      </p:pic>
      <p:pic>
        <p:nvPicPr>
          <p:cNvPr id="64" name="図 63">
            <a:extLst>
              <a:ext uri="{FF2B5EF4-FFF2-40B4-BE49-F238E27FC236}">
                <a16:creationId xmlns:a16="http://schemas.microsoft.com/office/drawing/2014/main" id="{8683BE68-6FC2-86CA-11AE-D36657B3C259}"/>
              </a:ext>
            </a:extLst>
          </p:cNvPr>
          <p:cNvPicPr>
            <a:picLocks noChangeAspect="1"/>
          </p:cNvPicPr>
          <p:nvPr/>
        </p:nvPicPr>
        <p:blipFill>
          <a:blip r:embed="rId72"/>
          <a:stretch>
            <a:fillRect/>
          </a:stretch>
        </p:blipFill>
        <p:spPr>
          <a:xfrm>
            <a:off x="2479628" y="3103962"/>
            <a:ext cx="713664" cy="346637"/>
          </a:xfrm>
          <a:prstGeom prst="rect">
            <a:avLst/>
          </a:prstGeom>
        </p:spPr>
      </p:pic>
      <p:pic>
        <p:nvPicPr>
          <p:cNvPr id="19" name="図 18">
            <a:extLst>
              <a:ext uri="{FF2B5EF4-FFF2-40B4-BE49-F238E27FC236}">
                <a16:creationId xmlns:a16="http://schemas.microsoft.com/office/drawing/2014/main" id="{F0259062-8412-0403-4E25-D34238FEB36A}"/>
              </a:ext>
            </a:extLst>
          </p:cNvPr>
          <p:cNvPicPr>
            <a:picLocks noChangeAspect="1"/>
          </p:cNvPicPr>
          <p:nvPr/>
        </p:nvPicPr>
        <p:blipFill>
          <a:blip r:embed="rId7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73408" y="3059742"/>
            <a:ext cx="1029963" cy="449765"/>
          </a:xfrm>
          <a:prstGeom prst="rect">
            <a:avLst/>
          </a:prstGeom>
        </p:spPr>
      </p:pic>
      <p:pic>
        <p:nvPicPr>
          <p:cNvPr id="28" name="図 27">
            <a:extLst>
              <a:ext uri="{FF2B5EF4-FFF2-40B4-BE49-F238E27FC236}">
                <a16:creationId xmlns:a16="http://schemas.microsoft.com/office/drawing/2014/main" id="{CD308EE0-02FC-B013-1438-C59E8952EBDA}"/>
              </a:ext>
            </a:extLst>
          </p:cNvPr>
          <p:cNvPicPr>
            <a:picLocks noChangeAspect="1"/>
          </p:cNvPicPr>
          <p:nvPr/>
        </p:nvPicPr>
        <p:blipFill>
          <a:blip r:embed="rId74"/>
          <a:stretch>
            <a:fillRect/>
          </a:stretch>
        </p:blipFill>
        <p:spPr>
          <a:xfrm>
            <a:off x="5393414" y="2854743"/>
            <a:ext cx="1105100" cy="205018"/>
          </a:xfrm>
          <a:prstGeom prst="rect">
            <a:avLst/>
          </a:prstGeom>
        </p:spPr>
      </p:pic>
      <p:pic>
        <p:nvPicPr>
          <p:cNvPr id="68" name="図 67" descr="ロゴ&#10;&#10;AI によって生成されたコンテンツは間違っている可能性があります。">
            <a:extLst>
              <a:ext uri="{FF2B5EF4-FFF2-40B4-BE49-F238E27FC236}">
                <a16:creationId xmlns:a16="http://schemas.microsoft.com/office/drawing/2014/main" id="{D46CDC83-692C-2964-B905-0A9FDCA233EB}"/>
              </a:ext>
            </a:extLst>
          </p:cNvPr>
          <p:cNvPicPr>
            <a:picLocks noChangeAspect="1"/>
          </p:cNvPicPr>
          <p:nvPr/>
        </p:nvPicPr>
        <p:blipFill>
          <a:blip r:embed="rId75" cstate="print">
            <a:extLst>
              <a:ext uri="{28A0092B-C50C-407E-A947-70E740481C1C}">
                <a14:useLocalDpi xmlns:a14="http://schemas.microsoft.com/office/drawing/2010/main" val="0"/>
              </a:ext>
            </a:extLst>
          </a:blip>
          <a:stretch>
            <a:fillRect/>
          </a:stretch>
        </p:blipFill>
        <p:spPr>
          <a:xfrm>
            <a:off x="7746800" y="2814562"/>
            <a:ext cx="932097" cy="233024"/>
          </a:xfrm>
          <a:prstGeom prst="rect">
            <a:avLst/>
          </a:prstGeom>
        </p:spPr>
      </p:pic>
      <p:pic>
        <p:nvPicPr>
          <p:cNvPr id="69" name="図 68">
            <a:extLst>
              <a:ext uri="{FF2B5EF4-FFF2-40B4-BE49-F238E27FC236}">
                <a16:creationId xmlns:a16="http://schemas.microsoft.com/office/drawing/2014/main" id="{B67EF746-EA54-BCFE-26FA-539648415227}"/>
              </a:ext>
            </a:extLst>
          </p:cNvPr>
          <p:cNvPicPr>
            <a:picLocks noChangeAspect="1"/>
          </p:cNvPicPr>
          <p:nvPr/>
        </p:nvPicPr>
        <p:blipFill>
          <a:blip r:embed="rId76" cstate="print">
            <a:extLst>
              <a:ext uri="{28A0092B-C50C-407E-A947-70E740481C1C}">
                <a14:useLocalDpi xmlns:a14="http://schemas.microsoft.com/office/drawing/2010/main" val="0"/>
              </a:ext>
            </a:extLst>
          </a:blip>
          <a:stretch>
            <a:fillRect/>
          </a:stretch>
        </p:blipFill>
        <p:spPr>
          <a:xfrm>
            <a:off x="7373595" y="2569084"/>
            <a:ext cx="520314" cy="172206"/>
          </a:xfrm>
          <a:prstGeom prst="rect">
            <a:avLst/>
          </a:prstGeom>
        </p:spPr>
      </p:pic>
      <p:pic>
        <p:nvPicPr>
          <p:cNvPr id="71" name="図 70">
            <a:extLst>
              <a:ext uri="{FF2B5EF4-FFF2-40B4-BE49-F238E27FC236}">
                <a16:creationId xmlns:a16="http://schemas.microsoft.com/office/drawing/2014/main" id="{C482D0A1-2996-DFF1-BCF3-C1AB2FCACBF8}"/>
              </a:ext>
            </a:extLst>
          </p:cNvPr>
          <p:cNvPicPr>
            <a:picLocks noChangeAspect="1"/>
          </p:cNvPicPr>
          <p:nvPr/>
        </p:nvPicPr>
        <p:blipFill>
          <a:blip r:embed="rId77"/>
          <a:stretch>
            <a:fillRect/>
          </a:stretch>
        </p:blipFill>
        <p:spPr>
          <a:xfrm>
            <a:off x="7933965" y="2604086"/>
            <a:ext cx="778035" cy="160882"/>
          </a:xfrm>
          <a:prstGeom prst="rect">
            <a:avLst/>
          </a:prstGeom>
        </p:spPr>
      </p:pic>
      <p:grpSp>
        <p:nvGrpSpPr>
          <p:cNvPr id="80" name="グループ化 79">
            <a:extLst>
              <a:ext uri="{FF2B5EF4-FFF2-40B4-BE49-F238E27FC236}">
                <a16:creationId xmlns:a16="http://schemas.microsoft.com/office/drawing/2014/main" id="{283102A6-62C7-08BD-7163-F60E31596EC7}"/>
              </a:ext>
            </a:extLst>
          </p:cNvPr>
          <p:cNvGrpSpPr/>
          <p:nvPr/>
        </p:nvGrpSpPr>
        <p:grpSpPr>
          <a:xfrm>
            <a:off x="6181528" y="518942"/>
            <a:ext cx="2647204" cy="319298"/>
            <a:chOff x="6184499" y="592017"/>
            <a:chExt cx="2647204" cy="319298"/>
          </a:xfrm>
        </p:grpSpPr>
        <p:sp>
          <p:nvSpPr>
            <p:cNvPr id="73" name="角丸四角形 5">
              <a:extLst>
                <a:ext uri="{FF2B5EF4-FFF2-40B4-BE49-F238E27FC236}">
                  <a16:creationId xmlns:a16="http://schemas.microsoft.com/office/drawing/2014/main" id="{5EF3695B-9F45-5DF1-F91C-0E4D310E864C}"/>
                </a:ext>
              </a:extLst>
            </p:cNvPr>
            <p:cNvSpPr/>
            <p:nvPr/>
          </p:nvSpPr>
          <p:spPr>
            <a:xfrm>
              <a:off x="6184499" y="592017"/>
              <a:ext cx="2647204" cy="319298"/>
            </a:xfrm>
            <a:prstGeom prst="roundRect">
              <a:avLst/>
            </a:prstGeom>
            <a:solidFill>
              <a:schemeClr val="accent3"/>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FFFFFF"/>
                  </a:solidFill>
                  <a:effectLst/>
                  <a:uLnTx/>
                  <a:uFillTx/>
                  <a:latin typeface="メイリオ"/>
                  <a:ea typeface="メイリオ"/>
                  <a:cs typeface="メイリオ" pitchFamily="50" charset="-128"/>
                </a:rPr>
                <a:t>　</a:t>
              </a:r>
              <a:r>
                <a:rPr kumimoji="0" lang="en-US" altLang="ja-JP" sz="1200" b="1" i="0" u="none" strike="noStrike" kern="0" cap="none" spc="0" normalizeH="0" baseline="0" noProof="0">
                  <a:ln>
                    <a:noFill/>
                  </a:ln>
                  <a:solidFill>
                    <a:srgbClr val="FFFFFF"/>
                  </a:solidFill>
                  <a:effectLst/>
                  <a:uLnTx/>
                  <a:uFillTx/>
                  <a:latin typeface="メイリオ"/>
                  <a:ea typeface="メイリオ"/>
                  <a:cs typeface="メイリオ" pitchFamily="50" charset="-128"/>
                </a:rPr>
                <a:t>Other</a:t>
              </a:r>
              <a:r>
                <a:rPr kumimoji="0" lang="ja-JP" altLang="en-US" sz="1200" b="1" i="0" u="none" strike="noStrike" kern="0" cap="none" spc="0" normalizeH="0" baseline="0" noProof="0">
                  <a:ln>
                    <a:noFill/>
                  </a:ln>
                  <a:solidFill>
                    <a:srgbClr val="FFFFFF"/>
                  </a:solidFill>
                  <a:effectLst/>
                  <a:uLnTx/>
                  <a:uFillTx/>
                  <a:latin typeface="メイリオ"/>
                  <a:ea typeface="メイリオ"/>
                  <a:cs typeface="メイリオ" pitchFamily="50" charset="-128"/>
                </a:rPr>
                <a:t> </a:t>
              </a:r>
              <a:r>
                <a:rPr kumimoji="0" lang="en-US" altLang="ja-JP" sz="1200" b="1" i="0" u="none" strike="noStrike" kern="0" cap="none" spc="0" normalizeH="0" baseline="0" noProof="0">
                  <a:ln>
                    <a:noFill/>
                  </a:ln>
                  <a:solidFill>
                    <a:srgbClr val="FFFFFF"/>
                  </a:solidFill>
                  <a:effectLst/>
                  <a:uLnTx/>
                  <a:uFillTx/>
                  <a:latin typeface="メイリオ"/>
                  <a:ea typeface="メイリオ"/>
                  <a:cs typeface="メイリオ" pitchFamily="50" charset="-128"/>
                </a:rPr>
                <a:t>System</a:t>
              </a:r>
              <a:r>
                <a:rPr kumimoji="0" lang="ja-JP" altLang="en-US" sz="1200" b="1" i="0" u="none" strike="noStrike" kern="0" cap="none" spc="0" normalizeH="0" baseline="0" noProof="0">
                  <a:ln>
                    <a:noFill/>
                  </a:ln>
                  <a:solidFill>
                    <a:srgbClr val="FFFFFF"/>
                  </a:solidFill>
                  <a:effectLst/>
                  <a:uLnTx/>
                  <a:uFillTx/>
                  <a:latin typeface="メイリオ"/>
                  <a:ea typeface="メイリオ"/>
                  <a:cs typeface="メイリオ" pitchFamily="50" charset="-128"/>
                </a:rPr>
                <a:t> </a:t>
              </a:r>
              <a:r>
                <a:rPr kumimoji="0" lang="en-US" altLang="ja-JP" sz="1200" b="1" i="0" u="none" strike="noStrike" kern="0" cap="none" spc="0" normalizeH="0" baseline="0" noProof="0">
                  <a:ln>
                    <a:noFill/>
                  </a:ln>
                  <a:solidFill>
                    <a:srgbClr val="FFFFFF"/>
                  </a:solidFill>
                  <a:effectLst/>
                  <a:uLnTx/>
                  <a:uFillTx/>
                  <a:latin typeface="メイリオ"/>
                  <a:ea typeface="メイリオ"/>
                  <a:cs typeface="メイリオ" pitchFamily="50" charset="-128"/>
                </a:rPr>
                <a:t>Cooperation</a:t>
              </a:r>
            </a:p>
          </p:txBody>
        </p:sp>
        <p:pic>
          <p:nvPicPr>
            <p:cNvPr id="74" name="図 73">
              <a:extLst>
                <a:ext uri="{FF2B5EF4-FFF2-40B4-BE49-F238E27FC236}">
                  <a16:creationId xmlns:a16="http://schemas.microsoft.com/office/drawing/2014/main" id="{4FB57905-2CFC-D981-90F6-0E54433849F3}"/>
                </a:ext>
              </a:extLst>
            </p:cNvPr>
            <p:cNvPicPr>
              <a:picLocks noChangeAspect="1"/>
            </p:cNvPicPr>
            <p:nvPr/>
          </p:nvPicPr>
          <p:blipFill>
            <a:blip r:embed="rId78" cstate="print">
              <a:extLst>
                <a:ext uri="{28A0092B-C50C-407E-A947-70E740481C1C}">
                  <a14:useLocalDpi xmlns:a14="http://schemas.microsoft.com/office/drawing/2010/main" val="0"/>
                </a:ext>
              </a:extLst>
            </a:blip>
            <a:stretch>
              <a:fillRect/>
            </a:stretch>
          </p:blipFill>
          <p:spPr>
            <a:xfrm>
              <a:off x="6250314" y="657525"/>
              <a:ext cx="228269" cy="175878"/>
            </a:xfrm>
            <a:prstGeom prst="rect">
              <a:avLst/>
            </a:prstGeom>
          </p:spPr>
        </p:pic>
      </p:grpSp>
      <p:pic>
        <p:nvPicPr>
          <p:cNvPr id="81" name="図 80">
            <a:extLst>
              <a:ext uri="{FF2B5EF4-FFF2-40B4-BE49-F238E27FC236}">
                <a16:creationId xmlns:a16="http://schemas.microsoft.com/office/drawing/2014/main" id="{209FBD83-C9C8-5444-B57E-C7BC9E91016D}"/>
              </a:ext>
            </a:extLst>
          </p:cNvPr>
          <p:cNvPicPr/>
          <p:nvPr/>
        </p:nvPicPr>
        <p:blipFill>
          <a:blip r:embed="rId79" cstate="print">
            <a:extLst>
              <a:ext uri="{28A0092B-C50C-407E-A947-70E740481C1C}">
                <a14:useLocalDpi xmlns:a14="http://schemas.microsoft.com/office/drawing/2010/main" val="0"/>
              </a:ext>
            </a:extLst>
          </a:blip>
          <a:srcRect/>
          <a:stretch>
            <a:fillRect/>
          </a:stretch>
        </p:blipFill>
        <p:spPr bwMode="auto">
          <a:xfrm>
            <a:off x="5959635" y="3109849"/>
            <a:ext cx="857293" cy="147473"/>
          </a:xfrm>
          <a:prstGeom prst="rect">
            <a:avLst/>
          </a:prstGeom>
          <a:noFill/>
          <a:ln>
            <a:noFill/>
          </a:ln>
        </p:spPr>
      </p:pic>
      <p:pic>
        <p:nvPicPr>
          <p:cNvPr id="82" name="図 81">
            <a:extLst>
              <a:ext uri="{FF2B5EF4-FFF2-40B4-BE49-F238E27FC236}">
                <a16:creationId xmlns:a16="http://schemas.microsoft.com/office/drawing/2014/main" id="{B820359F-8286-8D0B-F090-DB6C242BC2CF}"/>
              </a:ext>
            </a:extLst>
          </p:cNvPr>
          <p:cNvPicPr>
            <a:picLocks noChangeAspect="1"/>
          </p:cNvPicPr>
          <p:nvPr/>
        </p:nvPicPr>
        <p:blipFill>
          <a:blip r:embed="rId80"/>
          <a:srcRect l="15602" t="-5135" b="-1"/>
          <a:stretch/>
        </p:blipFill>
        <p:spPr>
          <a:xfrm>
            <a:off x="6594737" y="2847835"/>
            <a:ext cx="1021370" cy="230556"/>
          </a:xfrm>
          <a:prstGeom prst="rect">
            <a:avLst/>
          </a:prstGeom>
          <a:ln>
            <a:noFill/>
          </a:ln>
        </p:spPr>
      </p:pic>
      <p:pic>
        <p:nvPicPr>
          <p:cNvPr id="84" name="図 83" descr="ロゴ&#10;&#10;自動的に生成された説明">
            <a:extLst>
              <a:ext uri="{FF2B5EF4-FFF2-40B4-BE49-F238E27FC236}">
                <a16:creationId xmlns:a16="http://schemas.microsoft.com/office/drawing/2014/main" id="{E5934147-1D9F-71D0-9A33-237605E328BA}"/>
              </a:ext>
            </a:extLst>
          </p:cNvPr>
          <p:cNvPicPr>
            <a:picLocks noChangeAspect="1"/>
          </p:cNvPicPr>
          <p:nvPr/>
        </p:nvPicPr>
        <p:blipFill>
          <a:blip r:embed="rId81" cstate="print">
            <a:extLst>
              <a:ext uri="{28A0092B-C50C-407E-A947-70E740481C1C}">
                <a14:useLocalDpi xmlns:a14="http://schemas.microsoft.com/office/drawing/2010/main" val="0"/>
              </a:ext>
            </a:extLst>
          </a:blip>
          <a:stretch>
            <a:fillRect/>
          </a:stretch>
        </p:blipFill>
        <p:spPr>
          <a:xfrm>
            <a:off x="5345247" y="3331946"/>
            <a:ext cx="645985" cy="303613"/>
          </a:xfrm>
          <a:prstGeom prst="rect">
            <a:avLst/>
          </a:prstGeom>
        </p:spPr>
      </p:pic>
      <p:pic>
        <p:nvPicPr>
          <p:cNvPr id="85" name="図 84">
            <a:extLst>
              <a:ext uri="{FF2B5EF4-FFF2-40B4-BE49-F238E27FC236}">
                <a16:creationId xmlns:a16="http://schemas.microsoft.com/office/drawing/2014/main" id="{3ED46D1F-7AD8-30DD-C108-1936F8DFF706}"/>
              </a:ext>
            </a:extLst>
          </p:cNvPr>
          <p:cNvPicPr>
            <a:picLocks noChangeAspect="1"/>
          </p:cNvPicPr>
          <p:nvPr/>
        </p:nvPicPr>
        <p:blipFill rotWithShape="1">
          <a:blip r:embed="rId82" cstate="print">
            <a:extLst>
              <a:ext uri="{28A0092B-C50C-407E-A947-70E740481C1C}">
                <a14:useLocalDpi xmlns:a14="http://schemas.microsoft.com/office/drawing/2010/main" val="0"/>
              </a:ext>
            </a:extLst>
          </a:blip>
          <a:srcRect/>
          <a:stretch/>
        </p:blipFill>
        <p:spPr>
          <a:xfrm>
            <a:off x="5980263" y="3313922"/>
            <a:ext cx="883263" cy="283906"/>
          </a:xfrm>
          <a:prstGeom prst="rect">
            <a:avLst/>
          </a:prstGeom>
        </p:spPr>
      </p:pic>
      <p:pic>
        <p:nvPicPr>
          <p:cNvPr id="87" name="図 86">
            <a:extLst>
              <a:ext uri="{FF2B5EF4-FFF2-40B4-BE49-F238E27FC236}">
                <a16:creationId xmlns:a16="http://schemas.microsoft.com/office/drawing/2014/main" id="{A05D4FB9-CB2C-74B3-AFA5-5CBF0D92AEF7}"/>
              </a:ext>
            </a:extLst>
          </p:cNvPr>
          <p:cNvPicPr>
            <a:picLocks noChangeAspect="1"/>
          </p:cNvPicPr>
          <p:nvPr/>
        </p:nvPicPr>
        <p:blipFill>
          <a:blip r:embed="rId83" cstate="print">
            <a:extLst>
              <a:ext uri="{28A0092B-C50C-407E-A947-70E740481C1C}">
                <a14:useLocalDpi xmlns:a14="http://schemas.microsoft.com/office/drawing/2010/main" val="0"/>
              </a:ext>
            </a:extLst>
          </a:blip>
          <a:stretch>
            <a:fillRect/>
          </a:stretch>
        </p:blipFill>
        <p:spPr>
          <a:xfrm>
            <a:off x="6922110" y="3244470"/>
            <a:ext cx="1015940" cy="443643"/>
          </a:xfrm>
          <a:prstGeom prst="rect">
            <a:avLst/>
          </a:prstGeom>
        </p:spPr>
      </p:pic>
      <p:pic>
        <p:nvPicPr>
          <p:cNvPr id="90" name="図 89">
            <a:extLst>
              <a:ext uri="{FF2B5EF4-FFF2-40B4-BE49-F238E27FC236}">
                <a16:creationId xmlns:a16="http://schemas.microsoft.com/office/drawing/2014/main" id="{1CA7313E-A9E2-DF78-F7BF-01F5AF8E8597}"/>
              </a:ext>
            </a:extLst>
          </p:cNvPr>
          <p:cNvPicPr>
            <a:picLocks noChangeAspect="1"/>
          </p:cNvPicPr>
          <p:nvPr/>
        </p:nvPicPr>
        <p:blipFill rotWithShape="1">
          <a:blip r:embed="rId84">
            <a:extLst>
              <a:ext uri="{28A0092B-C50C-407E-A947-70E740481C1C}">
                <a14:useLocalDpi xmlns:a14="http://schemas.microsoft.com/office/drawing/2010/main" val="0"/>
              </a:ext>
            </a:extLst>
          </a:blip>
          <a:srcRect/>
          <a:stretch/>
        </p:blipFill>
        <p:spPr>
          <a:xfrm>
            <a:off x="7308925" y="3645048"/>
            <a:ext cx="1616646" cy="214493"/>
          </a:xfrm>
          <a:prstGeom prst="rect">
            <a:avLst/>
          </a:prstGeom>
        </p:spPr>
      </p:pic>
      <p:pic>
        <p:nvPicPr>
          <p:cNvPr id="93" name="図 92">
            <a:extLst>
              <a:ext uri="{FF2B5EF4-FFF2-40B4-BE49-F238E27FC236}">
                <a16:creationId xmlns:a16="http://schemas.microsoft.com/office/drawing/2014/main" id="{6B9500A3-BE70-2794-816A-EFBD64A73AA1}"/>
              </a:ext>
            </a:extLst>
          </p:cNvPr>
          <p:cNvPicPr>
            <a:picLocks noChangeAspect="1"/>
          </p:cNvPicPr>
          <p:nvPr/>
        </p:nvPicPr>
        <p:blipFill>
          <a:blip r:embed="rId85" cstate="print">
            <a:extLst>
              <a:ext uri="{28A0092B-C50C-407E-A947-70E740481C1C}">
                <a14:useLocalDpi xmlns:a14="http://schemas.microsoft.com/office/drawing/2010/main" val="0"/>
              </a:ext>
            </a:extLst>
          </a:blip>
          <a:stretch>
            <a:fillRect/>
          </a:stretch>
        </p:blipFill>
        <p:spPr>
          <a:xfrm>
            <a:off x="7674490" y="3902627"/>
            <a:ext cx="626624" cy="261722"/>
          </a:xfrm>
          <a:prstGeom prst="rect">
            <a:avLst/>
          </a:prstGeom>
        </p:spPr>
      </p:pic>
      <p:pic>
        <p:nvPicPr>
          <p:cNvPr id="94" name="図 93">
            <a:extLst>
              <a:ext uri="{FF2B5EF4-FFF2-40B4-BE49-F238E27FC236}">
                <a16:creationId xmlns:a16="http://schemas.microsoft.com/office/drawing/2014/main" id="{09742C1E-A584-E054-2B7A-1E3956A4E125}"/>
              </a:ext>
            </a:extLst>
          </p:cNvPr>
          <p:cNvPicPr>
            <a:picLocks noChangeAspect="1"/>
          </p:cNvPicPr>
          <p:nvPr/>
        </p:nvPicPr>
        <p:blipFill rotWithShape="1">
          <a:blip r:embed="rId86" cstate="print">
            <a:extLst>
              <a:ext uri="{28A0092B-C50C-407E-A947-70E740481C1C}">
                <a14:useLocalDpi xmlns:a14="http://schemas.microsoft.com/office/drawing/2010/main" val="0"/>
              </a:ext>
            </a:extLst>
          </a:blip>
          <a:srcRect/>
          <a:stretch/>
        </p:blipFill>
        <p:spPr>
          <a:xfrm>
            <a:off x="7673917" y="3047645"/>
            <a:ext cx="1169893" cy="285532"/>
          </a:xfrm>
          <a:prstGeom prst="rect">
            <a:avLst/>
          </a:prstGeom>
        </p:spPr>
      </p:pic>
      <p:pic>
        <p:nvPicPr>
          <p:cNvPr id="95" name="図 94">
            <a:extLst>
              <a:ext uri="{FF2B5EF4-FFF2-40B4-BE49-F238E27FC236}">
                <a16:creationId xmlns:a16="http://schemas.microsoft.com/office/drawing/2014/main" id="{A6036FD8-1343-2AA8-C673-9D8D1BA6A2F9}"/>
              </a:ext>
            </a:extLst>
          </p:cNvPr>
          <p:cNvPicPr>
            <a:picLocks noChangeAspect="1"/>
          </p:cNvPicPr>
          <p:nvPr/>
        </p:nvPicPr>
        <p:blipFill>
          <a:blip r:embed="rId87"/>
          <a:stretch>
            <a:fillRect/>
          </a:stretch>
        </p:blipFill>
        <p:spPr>
          <a:xfrm>
            <a:off x="8399808" y="3912587"/>
            <a:ext cx="682440" cy="225136"/>
          </a:xfrm>
          <a:prstGeom prst="rect">
            <a:avLst/>
          </a:prstGeom>
        </p:spPr>
      </p:pic>
      <p:pic>
        <p:nvPicPr>
          <p:cNvPr id="91" name="図 90">
            <a:extLst>
              <a:ext uri="{FF2B5EF4-FFF2-40B4-BE49-F238E27FC236}">
                <a16:creationId xmlns:a16="http://schemas.microsoft.com/office/drawing/2014/main" id="{E0228F25-73EA-4765-D8CD-7D978A6D5475}"/>
              </a:ext>
            </a:extLst>
          </p:cNvPr>
          <p:cNvPicPr>
            <a:picLocks noChangeAspect="1"/>
          </p:cNvPicPr>
          <p:nvPr/>
        </p:nvPicPr>
        <p:blipFill>
          <a:blip r:embed="rId88" cstate="print">
            <a:extLst>
              <a:ext uri="{28A0092B-C50C-407E-A947-70E740481C1C}">
                <a14:useLocalDpi xmlns:a14="http://schemas.microsoft.com/office/drawing/2010/main" val="0"/>
              </a:ext>
            </a:extLst>
          </a:blip>
          <a:stretch>
            <a:fillRect/>
          </a:stretch>
        </p:blipFill>
        <p:spPr>
          <a:xfrm>
            <a:off x="7959096" y="3279435"/>
            <a:ext cx="946397" cy="412435"/>
          </a:xfrm>
          <a:prstGeom prst="rect">
            <a:avLst/>
          </a:prstGeom>
        </p:spPr>
      </p:pic>
      <p:pic>
        <p:nvPicPr>
          <p:cNvPr id="97" name="Picture 14" descr="TeamSpirit">
            <a:extLst>
              <a:ext uri="{FF2B5EF4-FFF2-40B4-BE49-F238E27FC236}">
                <a16:creationId xmlns:a16="http://schemas.microsoft.com/office/drawing/2014/main" id="{9728B990-B018-381E-74CD-63691EF7B812}"/>
              </a:ext>
            </a:extLst>
          </p:cNvPr>
          <p:cNvPicPr>
            <a:picLocks noChangeAspect="1" noChangeArrowheads="1"/>
          </p:cNvPicPr>
          <p:nvPr/>
        </p:nvPicPr>
        <p:blipFill>
          <a:blip r:embed="rId70" cstate="print">
            <a:clrChange>
              <a:clrFrom>
                <a:srgbClr val="FFFFFF"/>
              </a:clrFrom>
              <a:clrTo>
                <a:srgbClr val="FFFFFF">
                  <a:alpha val="0"/>
                </a:srgbClr>
              </a:clrTo>
            </a:clrChange>
          </a:blip>
          <a:srcRect/>
          <a:stretch>
            <a:fillRect/>
          </a:stretch>
        </p:blipFill>
        <p:spPr bwMode="auto">
          <a:xfrm>
            <a:off x="3915694" y="3648444"/>
            <a:ext cx="803072" cy="379001"/>
          </a:xfrm>
          <a:prstGeom prst="rect">
            <a:avLst/>
          </a:prstGeom>
          <a:noFill/>
        </p:spPr>
      </p:pic>
      <p:pic>
        <p:nvPicPr>
          <p:cNvPr id="101" name="図 100">
            <a:extLst>
              <a:ext uri="{FF2B5EF4-FFF2-40B4-BE49-F238E27FC236}">
                <a16:creationId xmlns:a16="http://schemas.microsoft.com/office/drawing/2014/main" id="{8F15199B-2178-88E8-B5E6-D0D82E9766D2}"/>
              </a:ext>
            </a:extLst>
          </p:cNvPr>
          <p:cNvPicPr>
            <a:picLocks noChangeAspect="1"/>
          </p:cNvPicPr>
          <p:nvPr/>
        </p:nvPicPr>
        <p:blipFill>
          <a:blip r:embed="rId89" cstate="print">
            <a:extLst>
              <a:ext uri="{28A0092B-C50C-407E-A947-70E740481C1C}">
                <a14:useLocalDpi xmlns:a14="http://schemas.microsoft.com/office/drawing/2010/main" val="0"/>
              </a:ext>
            </a:extLst>
          </a:blip>
          <a:stretch>
            <a:fillRect/>
          </a:stretch>
        </p:blipFill>
        <p:spPr>
          <a:xfrm>
            <a:off x="2340123" y="3473089"/>
            <a:ext cx="793555" cy="346531"/>
          </a:xfrm>
          <a:prstGeom prst="rect">
            <a:avLst/>
          </a:prstGeom>
        </p:spPr>
      </p:pic>
      <p:pic>
        <p:nvPicPr>
          <p:cNvPr id="102" name="図 101">
            <a:extLst>
              <a:ext uri="{FF2B5EF4-FFF2-40B4-BE49-F238E27FC236}">
                <a16:creationId xmlns:a16="http://schemas.microsoft.com/office/drawing/2014/main" id="{DC3B9BB4-CFF6-0B59-1E18-62E1A7C2B97D}"/>
              </a:ext>
            </a:extLst>
          </p:cNvPr>
          <p:cNvPicPr>
            <a:picLocks noChangeAspect="1"/>
          </p:cNvPicPr>
          <p:nvPr/>
        </p:nvPicPr>
        <p:blipFill>
          <a:blip r:embed="rId90"/>
          <a:stretch>
            <a:fillRect/>
          </a:stretch>
        </p:blipFill>
        <p:spPr>
          <a:xfrm>
            <a:off x="3166433" y="3809474"/>
            <a:ext cx="810363" cy="324145"/>
          </a:xfrm>
          <a:prstGeom prst="rect">
            <a:avLst/>
          </a:prstGeom>
        </p:spPr>
      </p:pic>
      <p:pic>
        <p:nvPicPr>
          <p:cNvPr id="103" name="図 102" descr="ロゴ&#10;&#10;自動的に生成された説明">
            <a:extLst>
              <a:ext uri="{FF2B5EF4-FFF2-40B4-BE49-F238E27FC236}">
                <a16:creationId xmlns:a16="http://schemas.microsoft.com/office/drawing/2014/main" id="{DF1BFF2B-3EA8-A634-BB77-27A744976E04}"/>
              </a:ext>
            </a:extLst>
          </p:cNvPr>
          <p:cNvPicPr>
            <a:picLocks noChangeAspect="1"/>
          </p:cNvPicPr>
          <p:nvPr/>
        </p:nvPicPr>
        <p:blipFill>
          <a:blip r:embed="rId91" cstate="print">
            <a:extLst>
              <a:ext uri="{28A0092B-C50C-407E-A947-70E740481C1C}">
                <a14:useLocalDpi xmlns:a14="http://schemas.microsoft.com/office/drawing/2010/main" val="0"/>
              </a:ext>
            </a:extLst>
          </a:blip>
          <a:stretch>
            <a:fillRect/>
          </a:stretch>
        </p:blipFill>
        <p:spPr>
          <a:xfrm>
            <a:off x="3028245" y="3471556"/>
            <a:ext cx="491588" cy="294952"/>
          </a:xfrm>
          <a:prstGeom prst="rect">
            <a:avLst/>
          </a:prstGeom>
        </p:spPr>
      </p:pic>
      <p:pic>
        <p:nvPicPr>
          <p:cNvPr id="104" name="図 103">
            <a:extLst>
              <a:ext uri="{FF2B5EF4-FFF2-40B4-BE49-F238E27FC236}">
                <a16:creationId xmlns:a16="http://schemas.microsoft.com/office/drawing/2014/main" id="{7A9028D9-FA45-9B51-163B-22F1FB8BDCA2}"/>
              </a:ext>
            </a:extLst>
          </p:cNvPr>
          <p:cNvPicPr>
            <a:picLocks noChangeAspect="1"/>
          </p:cNvPicPr>
          <p:nvPr/>
        </p:nvPicPr>
        <p:blipFill>
          <a:blip r:embed="rId92" cstate="print">
            <a:extLst>
              <a:ext uri="{28A0092B-C50C-407E-A947-70E740481C1C}">
                <a14:useLocalDpi xmlns:a14="http://schemas.microsoft.com/office/drawing/2010/main" val="0"/>
              </a:ext>
            </a:extLst>
          </a:blip>
          <a:stretch>
            <a:fillRect/>
          </a:stretch>
        </p:blipFill>
        <p:spPr>
          <a:xfrm>
            <a:off x="110642" y="3849731"/>
            <a:ext cx="936141" cy="408795"/>
          </a:xfrm>
          <a:prstGeom prst="rect">
            <a:avLst/>
          </a:prstGeom>
        </p:spPr>
      </p:pic>
      <p:pic>
        <p:nvPicPr>
          <p:cNvPr id="106" name="Picture 4" descr="お客様の声から生まれた、社会保険電子申請ソリューションCharlotte が電子申請の利便性をさらに向上させる技術を開発し特許取得へ｜株式会社ユー・エス・イーのプレスリリース">
            <a:extLst>
              <a:ext uri="{FF2B5EF4-FFF2-40B4-BE49-F238E27FC236}">
                <a16:creationId xmlns:a16="http://schemas.microsoft.com/office/drawing/2014/main" id="{A0BF52E0-503D-7165-4F32-061E50B4F1C8}"/>
              </a:ext>
            </a:extLst>
          </p:cNvPr>
          <p:cNvPicPr>
            <a:picLocks noChangeAspect="1" noChangeArrowheads="1"/>
          </p:cNvPicPr>
          <p:nvPr/>
        </p:nvPicPr>
        <p:blipFill>
          <a:blip r:embed="rId93" cstate="print">
            <a:extLst>
              <a:ext uri="{28A0092B-C50C-407E-A947-70E740481C1C}">
                <a14:useLocalDpi xmlns:a14="http://schemas.microsoft.com/office/drawing/2010/main" val="0"/>
              </a:ext>
            </a:extLst>
          </a:blip>
          <a:srcRect/>
          <a:stretch>
            <a:fillRect/>
          </a:stretch>
        </p:blipFill>
        <p:spPr bwMode="auto">
          <a:xfrm>
            <a:off x="206985" y="3767401"/>
            <a:ext cx="745688" cy="165708"/>
          </a:xfrm>
          <a:prstGeom prst="rect">
            <a:avLst/>
          </a:prstGeom>
          <a:noFill/>
          <a:extLst>
            <a:ext uri="{909E8E84-426E-40DD-AFC4-6F175D3DCCD1}">
              <a14:hiddenFill xmlns:a14="http://schemas.microsoft.com/office/drawing/2010/main">
                <a:solidFill>
                  <a:srgbClr val="FFFFFF"/>
                </a:solidFill>
              </a14:hiddenFill>
            </a:ext>
          </a:extLst>
        </p:spPr>
      </p:pic>
      <p:pic>
        <p:nvPicPr>
          <p:cNvPr id="110" name="図 109" descr="ロゴ&#10;&#10;自動的に生成された説明">
            <a:extLst>
              <a:ext uri="{FF2B5EF4-FFF2-40B4-BE49-F238E27FC236}">
                <a16:creationId xmlns:a16="http://schemas.microsoft.com/office/drawing/2014/main" id="{7E71A47E-505E-56B4-FFA5-5880FE9A3268}"/>
              </a:ext>
            </a:extLst>
          </p:cNvPr>
          <p:cNvPicPr>
            <a:picLocks noChangeAspect="1"/>
          </p:cNvPicPr>
          <p:nvPr/>
        </p:nvPicPr>
        <p:blipFill>
          <a:blip r:embed="rId94" cstate="print">
            <a:extLst>
              <a:ext uri="{28A0092B-C50C-407E-A947-70E740481C1C}">
                <a14:useLocalDpi xmlns:a14="http://schemas.microsoft.com/office/drawing/2010/main" val="0"/>
              </a:ext>
            </a:extLst>
          </a:blip>
          <a:stretch>
            <a:fillRect/>
          </a:stretch>
        </p:blipFill>
        <p:spPr>
          <a:xfrm>
            <a:off x="1606434" y="3501789"/>
            <a:ext cx="883263" cy="183776"/>
          </a:xfrm>
          <a:prstGeom prst="rect">
            <a:avLst/>
          </a:prstGeom>
        </p:spPr>
      </p:pic>
      <p:pic>
        <p:nvPicPr>
          <p:cNvPr id="113" name="図 112">
            <a:extLst>
              <a:ext uri="{FF2B5EF4-FFF2-40B4-BE49-F238E27FC236}">
                <a16:creationId xmlns:a16="http://schemas.microsoft.com/office/drawing/2014/main" id="{16BBDBEB-F26A-AB90-0F96-41DBAD2CAED0}"/>
              </a:ext>
            </a:extLst>
          </p:cNvPr>
          <p:cNvPicPr>
            <a:picLocks noChangeAspect="1"/>
          </p:cNvPicPr>
          <p:nvPr/>
        </p:nvPicPr>
        <p:blipFill>
          <a:blip r:embed="rId95" cstate="print">
            <a:extLst>
              <a:ext uri="{28A0092B-C50C-407E-A947-70E740481C1C}">
                <a14:useLocalDpi xmlns:a14="http://schemas.microsoft.com/office/drawing/2010/main" val="0"/>
              </a:ext>
            </a:extLst>
          </a:blip>
          <a:stretch>
            <a:fillRect/>
          </a:stretch>
        </p:blipFill>
        <p:spPr>
          <a:xfrm>
            <a:off x="1596547" y="3742884"/>
            <a:ext cx="718173" cy="418342"/>
          </a:xfrm>
          <a:prstGeom prst="rect">
            <a:avLst/>
          </a:prstGeom>
        </p:spPr>
      </p:pic>
      <p:pic>
        <p:nvPicPr>
          <p:cNvPr id="114" name="図 113">
            <a:extLst>
              <a:ext uri="{FF2B5EF4-FFF2-40B4-BE49-F238E27FC236}">
                <a16:creationId xmlns:a16="http://schemas.microsoft.com/office/drawing/2014/main" id="{743B2C51-26DD-EDEB-8A3B-715A0395FC91}"/>
              </a:ext>
            </a:extLst>
          </p:cNvPr>
          <p:cNvPicPr>
            <a:picLocks noChangeAspect="1"/>
          </p:cNvPicPr>
          <p:nvPr/>
        </p:nvPicPr>
        <p:blipFill>
          <a:blip r:embed="rId96"/>
          <a:stretch>
            <a:fillRect/>
          </a:stretch>
        </p:blipFill>
        <p:spPr>
          <a:xfrm>
            <a:off x="6184616" y="3619543"/>
            <a:ext cx="1189906" cy="271254"/>
          </a:xfrm>
          <a:prstGeom prst="rect">
            <a:avLst/>
          </a:prstGeom>
        </p:spPr>
      </p:pic>
      <p:pic>
        <p:nvPicPr>
          <p:cNvPr id="116" name="図 115">
            <a:extLst>
              <a:ext uri="{FF2B5EF4-FFF2-40B4-BE49-F238E27FC236}">
                <a16:creationId xmlns:a16="http://schemas.microsoft.com/office/drawing/2014/main" id="{7E454C7F-11CC-5D54-76CB-61A018AA0301}"/>
              </a:ext>
            </a:extLst>
          </p:cNvPr>
          <p:cNvPicPr>
            <a:picLocks noChangeAspect="1"/>
          </p:cNvPicPr>
          <p:nvPr/>
        </p:nvPicPr>
        <p:blipFill rotWithShape="1">
          <a:blip r:embed="rId97" cstate="print">
            <a:extLst>
              <a:ext uri="{28A0092B-C50C-407E-A947-70E740481C1C}">
                <a14:useLocalDpi xmlns:a14="http://schemas.microsoft.com/office/drawing/2010/main" val="0"/>
              </a:ext>
            </a:extLst>
          </a:blip>
          <a:srcRect t="28921" b="26610"/>
          <a:stretch/>
        </p:blipFill>
        <p:spPr>
          <a:xfrm>
            <a:off x="5765660" y="3916851"/>
            <a:ext cx="1112459" cy="216024"/>
          </a:xfrm>
          <a:prstGeom prst="rect">
            <a:avLst/>
          </a:prstGeom>
        </p:spPr>
      </p:pic>
      <p:pic>
        <p:nvPicPr>
          <p:cNvPr id="117" name="図 116" descr="グラフィカル ユーザー インターフェイス, テキスト&#10;&#10;自動的に生成された説明">
            <a:extLst>
              <a:ext uri="{FF2B5EF4-FFF2-40B4-BE49-F238E27FC236}">
                <a16:creationId xmlns:a16="http://schemas.microsoft.com/office/drawing/2014/main" id="{D44DAD21-1598-E330-AFBD-C011444F85A2}"/>
              </a:ext>
            </a:extLst>
          </p:cNvPr>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4444402" y="3472068"/>
            <a:ext cx="843883" cy="303798"/>
          </a:xfrm>
          <a:prstGeom prst="rect">
            <a:avLst/>
          </a:prstGeom>
        </p:spPr>
      </p:pic>
      <p:pic>
        <p:nvPicPr>
          <p:cNvPr id="120" name="図 119">
            <a:extLst>
              <a:ext uri="{FF2B5EF4-FFF2-40B4-BE49-F238E27FC236}">
                <a16:creationId xmlns:a16="http://schemas.microsoft.com/office/drawing/2014/main" id="{490236A3-F6DF-862C-3612-8885E471BA70}"/>
              </a:ext>
            </a:extLst>
          </p:cNvPr>
          <p:cNvPicPr>
            <a:picLocks noChangeAspect="1"/>
          </p:cNvPicPr>
          <p:nvPr/>
        </p:nvPicPr>
        <p:blipFill>
          <a:blip r:embed="rId98" cstate="print">
            <a:extLst>
              <a:ext uri="{28A0092B-C50C-407E-A947-70E740481C1C}">
                <a14:useLocalDpi xmlns:a14="http://schemas.microsoft.com/office/drawing/2010/main" val="0"/>
              </a:ext>
            </a:extLst>
          </a:blip>
          <a:stretch>
            <a:fillRect/>
          </a:stretch>
        </p:blipFill>
        <p:spPr>
          <a:xfrm>
            <a:off x="6630230" y="3874429"/>
            <a:ext cx="1140457" cy="342138"/>
          </a:xfrm>
          <a:prstGeom prst="rect">
            <a:avLst/>
          </a:prstGeom>
        </p:spPr>
      </p:pic>
      <p:pic>
        <p:nvPicPr>
          <p:cNvPr id="121" name="図 120" descr="挿絵 が含まれている画像&#10;&#10;自動的に生成された説明">
            <a:extLst>
              <a:ext uri="{FF2B5EF4-FFF2-40B4-BE49-F238E27FC236}">
                <a16:creationId xmlns:a16="http://schemas.microsoft.com/office/drawing/2014/main" id="{A41CCA28-1F83-71AC-E22B-06EDDA4C5165}"/>
              </a:ext>
            </a:extLst>
          </p:cNvPr>
          <p:cNvPicPr>
            <a:picLocks noChangeAspect="1"/>
          </p:cNvPicPr>
          <p:nvPr/>
        </p:nvPicPr>
        <p:blipFill>
          <a:blip r:embed="rId99" cstate="print">
            <a:extLst>
              <a:ext uri="{28A0092B-C50C-407E-A947-70E740481C1C}">
                <a14:useLocalDpi xmlns:a14="http://schemas.microsoft.com/office/drawing/2010/main" val="0"/>
              </a:ext>
            </a:extLst>
          </a:blip>
          <a:stretch>
            <a:fillRect/>
          </a:stretch>
        </p:blipFill>
        <p:spPr>
          <a:xfrm>
            <a:off x="4843545" y="3951213"/>
            <a:ext cx="985889" cy="147883"/>
          </a:xfrm>
          <a:prstGeom prst="rect">
            <a:avLst/>
          </a:prstGeom>
        </p:spPr>
      </p:pic>
      <p:pic>
        <p:nvPicPr>
          <p:cNvPr id="46" name="図 45"/>
          <p:cNvPicPr>
            <a:picLocks noChangeAspect="1"/>
          </p:cNvPicPr>
          <p:nvPr/>
        </p:nvPicPr>
        <p:blipFill rotWithShape="1">
          <a:blip r:embed="rId100" cstate="print">
            <a:extLst>
              <a:ext uri="{28A0092B-C50C-407E-A947-70E740481C1C}">
                <a14:useLocalDpi xmlns:a14="http://schemas.microsoft.com/office/drawing/2010/main" val="0"/>
              </a:ext>
            </a:extLst>
          </a:blip>
          <a:srcRect/>
          <a:stretch/>
        </p:blipFill>
        <p:spPr>
          <a:xfrm>
            <a:off x="251320" y="2015120"/>
            <a:ext cx="585899" cy="460349"/>
          </a:xfrm>
          <a:prstGeom prst="rect">
            <a:avLst/>
          </a:prstGeom>
        </p:spPr>
      </p:pic>
      <p:pic>
        <p:nvPicPr>
          <p:cNvPr id="76" name="Picture 12"/>
          <p:cNvPicPr>
            <a:picLocks noChangeAspect="1" noChangeArrowheads="1"/>
          </p:cNvPicPr>
          <p:nvPr/>
        </p:nvPicPr>
        <p:blipFill>
          <a:blip r:embed="rId101" cstate="print"/>
          <a:srcRect/>
          <a:stretch>
            <a:fillRect/>
          </a:stretch>
        </p:blipFill>
        <p:spPr bwMode="auto">
          <a:xfrm>
            <a:off x="3315716" y="1940875"/>
            <a:ext cx="1023698" cy="191944"/>
          </a:xfrm>
          <a:prstGeom prst="rect">
            <a:avLst/>
          </a:prstGeom>
          <a:noFill/>
          <a:ln w="9525">
            <a:noFill/>
            <a:miter lim="800000"/>
            <a:headEnd/>
            <a:tailEnd/>
          </a:ln>
        </p:spPr>
      </p:pic>
      <p:pic>
        <p:nvPicPr>
          <p:cNvPr id="26" name="図 25"/>
          <p:cNvPicPr>
            <a:picLocks noChangeAspect="1"/>
          </p:cNvPicPr>
          <p:nvPr/>
        </p:nvPicPr>
        <p:blipFill>
          <a:blip r:embed="rId102">
            <a:extLst>
              <a:ext uri="{28A0092B-C50C-407E-A947-70E740481C1C}">
                <a14:useLocalDpi xmlns:a14="http://schemas.microsoft.com/office/drawing/2010/main" val="0"/>
              </a:ext>
            </a:extLst>
          </a:blip>
          <a:stretch>
            <a:fillRect/>
          </a:stretch>
        </p:blipFill>
        <p:spPr>
          <a:xfrm>
            <a:off x="2269562" y="1346386"/>
            <a:ext cx="961493" cy="553072"/>
          </a:xfrm>
          <a:prstGeom prst="rect">
            <a:avLst/>
          </a:prstGeom>
        </p:spPr>
      </p:pic>
      <p:pic>
        <p:nvPicPr>
          <p:cNvPr id="37" name="Picture 36" descr="Attack Board"/>
          <p:cNvPicPr>
            <a:picLocks noChangeAspect="1" noChangeArrowheads="1"/>
          </p:cNvPicPr>
          <p:nvPr/>
        </p:nvPicPr>
        <p:blipFill rotWithShape="1">
          <a:blip r:embed="rId103" cstate="print">
            <a:clrChange>
              <a:clrFrom>
                <a:srgbClr val="FFFFFF"/>
              </a:clrFrom>
              <a:clrTo>
                <a:srgbClr val="FFFFFF">
                  <a:alpha val="0"/>
                </a:srgbClr>
              </a:clrTo>
            </a:clrChange>
          </a:blip>
          <a:srcRect l="16011" t="9140" r="23268" b="9068"/>
          <a:stretch/>
        </p:blipFill>
        <p:spPr bwMode="auto">
          <a:xfrm>
            <a:off x="2641938" y="740838"/>
            <a:ext cx="600207" cy="353062"/>
          </a:xfrm>
          <a:prstGeom prst="rect">
            <a:avLst/>
          </a:prstGeom>
          <a:noFill/>
        </p:spPr>
      </p:pic>
      <p:pic>
        <p:nvPicPr>
          <p:cNvPr id="36" name="図 35">
            <a:extLst>
              <a:ext uri="{FF2B5EF4-FFF2-40B4-BE49-F238E27FC236}">
                <a16:creationId xmlns:a16="http://schemas.microsoft.com/office/drawing/2014/main" id="{B0450442-44B5-61B1-7F3B-591B18B8A226}"/>
              </a:ext>
            </a:extLst>
          </p:cNvPr>
          <p:cNvPicPr>
            <a:picLocks noChangeAspect="1"/>
          </p:cNvPicPr>
          <p:nvPr/>
        </p:nvPicPr>
        <p:blipFill>
          <a:blip r:embed="rId104" cstate="print">
            <a:extLst>
              <a:ext uri="{28A0092B-C50C-407E-A947-70E740481C1C}">
                <a14:useLocalDpi xmlns:a14="http://schemas.microsoft.com/office/drawing/2010/main" val="0"/>
              </a:ext>
            </a:extLst>
          </a:blip>
          <a:stretch>
            <a:fillRect/>
          </a:stretch>
        </p:blipFill>
        <p:spPr>
          <a:xfrm>
            <a:off x="6797953" y="3097917"/>
            <a:ext cx="906247" cy="233812"/>
          </a:xfrm>
          <a:prstGeom prst="rect">
            <a:avLst/>
          </a:prstGeom>
        </p:spPr>
      </p:pic>
      <p:pic>
        <p:nvPicPr>
          <p:cNvPr id="43" name="図 42">
            <a:extLst>
              <a:ext uri="{FF2B5EF4-FFF2-40B4-BE49-F238E27FC236}">
                <a16:creationId xmlns:a16="http://schemas.microsoft.com/office/drawing/2014/main" id="{A6ED5239-EABA-B131-0FE8-A913EC1AAD05}"/>
              </a:ext>
            </a:extLst>
          </p:cNvPr>
          <p:cNvPicPr>
            <a:picLocks noChangeAspect="1"/>
          </p:cNvPicPr>
          <p:nvPr/>
        </p:nvPicPr>
        <p:blipFill>
          <a:blip r:embed="rId105"/>
          <a:stretch>
            <a:fillRect/>
          </a:stretch>
        </p:blipFill>
        <p:spPr>
          <a:xfrm>
            <a:off x="5619185" y="988490"/>
            <a:ext cx="879394" cy="322747"/>
          </a:xfrm>
          <a:prstGeom prst="rect">
            <a:avLst/>
          </a:prstGeom>
        </p:spPr>
      </p:pic>
      <p:pic>
        <p:nvPicPr>
          <p:cNvPr id="72" name="図 71">
            <a:extLst>
              <a:ext uri="{FF2B5EF4-FFF2-40B4-BE49-F238E27FC236}">
                <a16:creationId xmlns:a16="http://schemas.microsoft.com/office/drawing/2014/main" id="{4532B7C8-78BA-D8EE-361C-64E1AA816343}"/>
              </a:ext>
            </a:extLst>
          </p:cNvPr>
          <p:cNvPicPr>
            <a:picLocks noChangeAspect="1"/>
          </p:cNvPicPr>
          <p:nvPr/>
        </p:nvPicPr>
        <p:blipFill>
          <a:blip r:embed="rId106"/>
          <a:stretch>
            <a:fillRect/>
          </a:stretch>
        </p:blipFill>
        <p:spPr>
          <a:xfrm>
            <a:off x="734134" y="763632"/>
            <a:ext cx="417815" cy="341601"/>
          </a:xfrm>
          <a:prstGeom prst="rect">
            <a:avLst/>
          </a:prstGeom>
        </p:spPr>
      </p:pic>
      <p:pic>
        <p:nvPicPr>
          <p:cNvPr id="53" name="Picture 2" descr="logo-hrmoskeihi">
            <a:extLst>
              <a:ext uri="{FF2B5EF4-FFF2-40B4-BE49-F238E27FC236}">
                <a16:creationId xmlns:a16="http://schemas.microsoft.com/office/drawing/2014/main" id="{610E8FF1-0C97-B9FB-8AF5-45EF6B959662}"/>
              </a:ext>
            </a:extLst>
          </p:cNvPr>
          <p:cNvPicPr>
            <a:picLocks noChangeAspect="1" noChangeArrowheads="1"/>
          </p:cNvPicPr>
          <p:nvPr/>
        </p:nvPicPr>
        <p:blipFill>
          <a:blip r:embed="rId107" cstate="print">
            <a:extLst>
              <a:ext uri="{28A0092B-C50C-407E-A947-70E740481C1C}">
                <a14:useLocalDpi xmlns:a14="http://schemas.microsoft.com/office/drawing/2010/main" val="0"/>
              </a:ext>
            </a:extLst>
          </a:blip>
          <a:srcRect/>
          <a:stretch>
            <a:fillRect/>
          </a:stretch>
        </p:blipFill>
        <p:spPr bwMode="auto">
          <a:xfrm>
            <a:off x="366108" y="2900593"/>
            <a:ext cx="1453476" cy="329455"/>
          </a:xfrm>
          <a:prstGeom prst="rect">
            <a:avLst/>
          </a:prstGeom>
          <a:noFill/>
          <a:extLst>
            <a:ext uri="{909E8E84-426E-40DD-AFC4-6F175D3DCCD1}">
              <a14:hiddenFill xmlns:a14="http://schemas.microsoft.com/office/drawing/2010/main">
                <a:solidFill>
                  <a:srgbClr val="FFFFFF"/>
                </a:solidFill>
              </a14:hiddenFill>
            </a:ext>
          </a:extLst>
        </p:spPr>
      </p:pic>
      <p:sp>
        <p:nvSpPr>
          <p:cNvPr id="79" name="正方形/長方形 78">
            <a:extLst>
              <a:ext uri="{FF2B5EF4-FFF2-40B4-BE49-F238E27FC236}">
                <a16:creationId xmlns:a16="http://schemas.microsoft.com/office/drawing/2014/main" id="{C4AF45ED-E8B9-A49F-6748-72766BAB5AFA}"/>
              </a:ext>
            </a:extLst>
          </p:cNvPr>
          <p:cNvSpPr/>
          <p:nvPr/>
        </p:nvSpPr>
        <p:spPr>
          <a:xfrm>
            <a:off x="1902" y="4256020"/>
            <a:ext cx="9142098" cy="872344"/>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DAC4B32A-97DA-E66C-0D97-57B1628AE3E3}"/>
              </a:ext>
            </a:extLst>
          </p:cNvPr>
          <p:cNvSpPr txBox="1"/>
          <p:nvPr/>
        </p:nvSpPr>
        <p:spPr>
          <a:xfrm>
            <a:off x="-58723" y="4738367"/>
            <a:ext cx="8955493" cy="246221"/>
          </a:xfrm>
          <a:prstGeom prst="rect">
            <a:avLst/>
          </a:prstGeom>
          <a:noFill/>
        </p:spPr>
        <p:txBody>
          <a:bodyPr wrap="square" rtlCol="0">
            <a:spAutoFit/>
          </a:bodyPr>
          <a:lstStyle/>
          <a:p>
            <a:pPr algn="r"/>
            <a:r>
              <a:rPr lang="en-US" altLang="ja-JP" sz="1000">
                <a:solidFill>
                  <a:schemeClr val="bg2"/>
                </a:solidFill>
              </a:rPr>
              <a:t>※</a:t>
            </a:r>
            <a:r>
              <a:rPr lang="ja-JP" altLang="en-US" sz="1000">
                <a:solidFill>
                  <a:schemeClr val="bg2"/>
                </a:solidFill>
              </a:rPr>
              <a:t>具体的な連携方法や製品詳細は弊社</a:t>
            </a:r>
            <a:r>
              <a:rPr lang="en-US" altLang="ja-JP" sz="1000">
                <a:solidFill>
                  <a:schemeClr val="bg2"/>
                </a:solidFill>
              </a:rPr>
              <a:t>HP</a:t>
            </a:r>
            <a:r>
              <a:rPr lang="ja-JP" altLang="en-US" sz="1000">
                <a:solidFill>
                  <a:schemeClr val="bg2"/>
                </a:solidFill>
              </a:rPr>
              <a:t>をご確認下さい　</a:t>
            </a:r>
            <a:r>
              <a:rPr lang="en-US" altLang="ja-JP" sz="1000">
                <a:solidFill>
                  <a:schemeClr val="bg1"/>
                </a:solidFill>
                <a:hlinkClick r:id="rId108">
                  <a:extLst>
                    <a:ext uri="{A12FA001-AC4F-418D-AE19-62706E023703}">
                      <ahyp:hlinkClr xmlns:ahyp="http://schemas.microsoft.com/office/drawing/2018/hyperlinkcolor" val="tx"/>
                    </a:ext>
                  </a:extLst>
                </a:hlinkClick>
              </a:rPr>
              <a:t>https://www.canon-its.co.jp/solution/industry/cross-industry/superstream/alliance</a:t>
            </a:r>
            <a:endParaRPr lang="ja-JP" altLang="en-US" sz="1000">
              <a:solidFill>
                <a:schemeClr val="bg1"/>
              </a:solidFill>
            </a:endParaRPr>
          </a:p>
        </p:txBody>
      </p:sp>
      <p:sp>
        <p:nvSpPr>
          <p:cNvPr id="31" name="テキスト ボックス 30">
            <a:extLst>
              <a:ext uri="{FF2B5EF4-FFF2-40B4-BE49-F238E27FC236}">
                <a16:creationId xmlns:a16="http://schemas.microsoft.com/office/drawing/2014/main" id="{3F8A9E6E-6A63-900A-312A-BAC9B4E499C9}"/>
              </a:ext>
            </a:extLst>
          </p:cNvPr>
          <p:cNvSpPr txBox="1"/>
          <p:nvPr/>
        </p:nvSpPr>
        <p:spPr>
          <a:xfrm>
            <a:off x="218713" y="4372596"/>
            <a:ext cx="87262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schemeClr val="bg2"/>
                </a:solidFill>
                <a:effectLst/>
                <a:uLnTx/>
                <a:uFillTx/>
                <a:latin typeface="メイリオ"/>
                <a:ea typeface="メイリオ"/>
                <a:cs typeface="+mn-cs"/>
              </a:rPr>
              <a:t>取扱アライアンス製品・</a:t>
            </a:r>
            <a:r>
              <a:rPr kumimoji="1" lang="en-US" altLang="ja-JP" sz="2000" b="1" i="0" u="none" strike="noStrike" kern="1200" cap="none" spc="0" normalizeH="0" baseline="0" noProof="0">
                <a:ln>
                  <a:noFill/>
                </a:ln>
                <a:solidFill>
                  <a:schemeClr val="bg2"/>
                </a:solidFill>
                <a:effectLst/>
                <a:uLnTx/>
                <a:uFillTx/>
                <a:latin typeface="メイリオ"/>
                <a:ea typeface="メイリオ"/>
                <a:cs typeface="+mn-cs"/>
              </a:rPr>
              <a:t>SAF</a:t>
            </a:r>
            <a:r>
              <a:rPr kumimoji="1" lang="ja-JP" altLang="en-US" sz="2000" b="1" i="0" u="none" strike="noStrike" kern="1200" cap="none" spc="0" normalizeH="0" baseline="0" noProof="0">
                <a:ln>
                  <a:noFill/>
                </a:ln>
                <a:solidFill>
                  <a:schemeClr val="bg2"/>
                </a:solidFill>
                <a:effectLst/>
                <a:uLnTx/>
                <a:uFillTx/>
                <a:latin typeface="メイリオ"/>
                <a:ea typeface="メイリオ"/>
                <a:cs typeface="+mn-cs"/>
              </a:rPr>
              <a:t>（</a:t>
            </a:r>
            <a:r>
              <a:rPr kumimoji="1" lang="en-US" altLang="ja-JP" sz="2000" b="1" i="0" u="none" strike="noStrike" kern="1200" cap="none" spc="0" normalizeH="0" baseline="0" noProof="0" err="1">
                <a:ln>
                  <a:noFill/>
                </a:ln>
                <a:solidFill>
                  <a:schemeClr val="bg2"/>
                </a:solidFill>
                <a:effectLst/>
                <a:uLnTx/>
                <a:uFillTx/>
                <a:latin typeface="メイリオ"/>
                <a:ea typeface="メイリオ"/>
                <a:cs typeface="+mn-cs"/>
              </a:rPr>
              <a:t>SuperStream</a:t>
            </a:r>
            <a:r>
              <a:rPr kumimoji="1" lang="en-US" altLang="ja-JP" sz="2000" b="1" i="0" u="none" strike="noStrike" kern="1200" cap="none" spc="0" normalizeH="0" baseline="0" noProof="0">
                <a:ln>
                  <a:noFill/>
                </a:ln>
                <a:solidFill>
                  <a:schemeClr val="bg2"/>
                </a:solidFill>
                <a:effectLst/>
                <a:uLnTx/>
                <a:uFillTx/>
                <a:latin typeface="メイリオ"/>
                <a:ea typeface="メイリオ"/>
                <a:cs typeface="+mn-cs"/>
              </a:rPr>
              <a:t> Applications Family</a:t>
            </a:r>
            <a:r>
              <a:rPr kumimoji="1" lang="ja-JP" altLang="en-US" sz="2000" b="1" i="0" u="none" strike="noStrike" kern="1200" cap="none" spc="0" normalizeH="0" baseline="0" noProof="0">
                <a:ln>
                  <a:noFill/>
                </a:ln>
                <a:solidFill>
                  <a:schemeClr val="bg2"/>
                </a:solidFill>
                <a:effectLst/>
                <a:uLnTx/>
                <a:uFillTx/>
                <a:latin typeface="メイリオ"/>
                <a:ea typeface="メイリオ"/>
                <a:cs typeface="+mn-cs"/>
              </a:rPr>
              <a:t>）</a:t>
            </a:r>
          </a:p>
        </p:txBody>
      </p:sp>
      <p:pic>
        <p:nvPicPr>
          <p:cNvPr id="23" name="図 22" descr="ロゴ&#10;&#10;AI によって生成されたコンテンツは間違っている可能性があります。">
            <a:extLst>
              <a:ext uri="{FF2B5EF4-FFF2-40B4-BE49-F238E27FC236}">
                <a16:creationId xmlns:a16="http://schemas.microsoft.com/office/drawing/2014/main" id="{86917007-FCBD-9E07-6926-0C8C17FB899A}"/>
              </a:ext>
            </a:extLst>
          </p:cNvPr>
          <p:cNvPicPr>
            <a:picLocks noChangeAspect="1"/>
          </p:cNvPicPr>
          <p:nvPr/>
        </p:nvPicPr>
        <p:blipFill>
          <a:blip r:embed="rId109" cstate="print">
            <a:extLst>
              <a:ext uri="{28A0092B-C50C-407E-A947-70E740481C1C}">
                <a14:useLocalDpi xmlns:a14="http://schemas.microsoft.com/office/drawing/2010/main" val="0"/>
              </a:ext>
            </a:extLst>
          </a:blip>
          <a:stretch>
            <a:fillRect/>
          </a:stretch>
        </p:blipFill>
        <p:spPr>
          <a:xfrm>
            <a:off x="2314720" y="3808665"/>
            <a:ext cx="841204" cy="181221"/>
          </a:xfrm>
          <a:prstGeom prst="rect">
            <a:avLst/>
          </a:prstGeom>
        </p:spPr>
      </p:pic>
      <p:pic>
        <p:nvPicPr>
          <p:cNvPr id="32" name="図 31">
            <a:extLst>
              <a:ext uri="{FF2B5EF4-FFF2-40B4-BE49-F238E27FC236}">
                <a16:creationId xmlns:a16="http://schemas.microsoft.com/office/drawing/2014/main" id="{D8DAA0C6-EC88-BAAA-3C3A-F04890E76481}"/>
              </a:ext>
            </a:extLst>
          </p:cNvPr>
          <p:cNvPicPr>
            <a:picLocks noChangeAspect="1"/>
          </p:cNvPicPr>
          <p:nvPr/>
        </p:nvPicPr>
        <p:blipFill>
          <a:blip r:embed="rId110"/>
          <a:stretch>
            <a:fillRect/>
          </a:stretch>
        </p:blipFill>
        <p:spPr>
          <a:xfrm>
            <a:off x="981015" y="3713859"/>
            <a:ext cx="630585" cy="419292"/>
          </a:xfrm>
          <a:prstGeom prst="rect">
            <a:avLst/>
          </a:prstGeom>
        </p:spPr>
      </p:pic>
      <p:pic>
        <p:nvPicPr>
          <p:cNvPr id="39" name="図 38">
            <a:extLst>
              <a:ext uri="{FF2B5EF4-FFF2-40B4-BE49-F238E27FC236}">
                <a16:creationId xmlns:a16="http://schemas.microsoft.com/office/drawing/2014/main" id="{C23A8931-81A6-F904-3853-12E134B88C87}"/>
              </a:ext>
            </a:extLst>
          </p:cNvPr>
          <p:cNvPicPr>
            <a:picLocks noChangeAspect="1"/>
          </p:cNvPicPr>
          <p:nvPr/>
        </p:nvPicPr>
        <p:blipFill>
          <a:blip r:embed="rId111"/>
          <a:srcRect l="9861" r="2098" b="7939"/>
          <a:stretch/>
        </p:blipFill>
        <p:spPr>
          <a:xfrm>
            <a:off x="6191701" y="2598748"/>
            <a:ext cx="1161024" cy="220388"/>
          </a:xfrm>
          <a:prstGeom prst="rect">
            <a:avLst/>
          </a:prstGeom>
        </p:spPr>
      </p:pic>
      <p:pic>
        <p:nvPicPr>
          <p:cNvPr id="78" name="図 77">
            <a:extLst>
              <a:ext uri="{FF2B5EF4-FFF2-40B4-BE49-F238E27FC236}">
                <a16:creationId xmlns:a16="http://schemas.microsoft.com/office/drawing/2014/main" id="{06EFA7D2-BEEB-7350-614A-6B523D855305}"/>
              </a:ext>
            </a:extLst>
          </p:cNvPr>
          <p:cNvPicPr>
            <a:picLocks noChangeAspect="1"/>
          </p:cNvPicPr>
          <p:nvPr/>
        </p:nvPicPr>
        <p:blipFill>
          <a:blip r:embed="rId112"/>
          <a:stretch>
            <a:fillRect/>
          </a:stretch>
        </p:blipFill>
        <p:spPr>
          <a:xfrm>
            <a:off x="3197225" y="3211737"/>
            <a:ext cx="1194806" cy="183680"/>
          </a:xfrm>
          <a:prstGeom prst="rect">
            <a:avLst/>
          </a:prstGeom>
        </p:spPr>
      </p:pic>
      <p:sp>
        <p:nvSpPr>
          <p:cNvPr id="29" name="テキスト ボックス 28">
            <a:extLst>
              <a:ext uri="{FF2B5EF4-FFF2-40B4-BE49-F238E27FC236}">
                <a16:creationId xmlns:a16="http://schemas.microsoft.com/office/drawing/2014/main" id="{388709F0-16ED-6943-3D5F-AA0DDEA9FD88}"/>
              </a:ext>
            </a:extLst>
          </p:cNvPr>
          <p:cNvSpPr txBox="1"/>
          <p:nvPr/>
        </p:nvSpPr>
        <p:spPr>
          <a:xfrm>
            <a:off x="769238" y="954866"/>
            <a:ext cx="1566954" cy="276999"/>
          </a:xfrm>
          <a:prstGeom prst="rect">
            <a:avLst/>
          </a:prstGeom>
          <a:noFill/>
        </p:spPr>
        <p:txBody>
          <a:bodyPr wrap="square">
            <a:spAutoFit/>
          </a:bodyPr>
          <a:lstStyle/>
          <a:p>
            <a:pPr algn="ctr"/>
            <a:r>
              <a:rPr lang="ja-JP" altLang="en-US" sz="600" b="1" i="0" dirty="0">
                <a:solidFill>
                  <a:srgbClr val="222222"/>
                </a:solidFill>
                <a:effectLst/>
                <a:latin typeface="Noto Sans JP" panose="020B0200000000000000" pitchFamily="50" charset="-128"/>
                <a:ea typeface="Noto Sans JP" panose="020B0200000000000000" pitchFamily="50" charset="-128"/>
              </a:rPr>
              <a:t>経営管理システム</a:t>
            </a:r>
            <a:endParaRPr lang="en-US" altLang="ja-JP" sz="600" b="1" i="0" dirty="0">
              <a:solidFill>
                <a:srgbClr val="222222"/>
              </a:solidFill>
              <a:effectLst/>
              <a:latin typeface="Noto Sans JP" panose="020B0200000000000000" pitchFamily="50" charset="-128"/>
              <a:ea typeface="Noto Sans JP" panose="020B0200000000000000" pitchFamily="50" charset="-128"/>
            </a:endParaRPr>
          </a:p>
          <a:p>
            <a:pPr algn="ctr"/>
            <a:r>
              <a:rPr lang="en-US" altLang="ja-JP" sz="600" b="1" i="0" dirty="0">
                <a:solidFill>
                  <a:srgbClr val="222222"/>
                </a:solidFill>
                <a:effectLst/>
                <a:latin typeface="Noto Sans JP" panose="020B0200000000000000" pitchFamily="50" charset="-128"/>
                <a:ea typeface="Noto Sans JP" panose="020B0200000000000000" pitchFamily="50" charset="-128"/>
              </a:rPr>
              <a:t>Oracle Cloud EPM Planning</a:t>
            </a:r>
            <a:endParaRPr lang="ja-JP" altLang="en-US" sz="600" dirty="0"/>
          </a:p>
        </p:txBody>
      </p:sp>
    </p:spTree>
    <p:extLst>
      <p:ext uri="{BB962C8B-B14F-4D97-AF65-F5344CB8AC3E}">
        <p14:creationId xmlns:p14="http://schemas.microsoft.com/office/powerpoint/2010/main" val="3550369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3" name="テキスト プレースホルダー 2"/>
          <p:cNvSpPr>
            <a:spLocks noGrp="1"/>
          </p:cNvSpPr>
          <p:nvPr>
            <p:ph type="body" sz="quarter" idx="14"/>
          </p:nvPr>
        </p:nvSpPr>
        <p:spPr/>
        <p:txBody>
          <a:bodyPr/>
          <a:lstStyle/>
          <a:p>
            <a:pPr>
              <a:spcBef>
                <a:spcPts val="600"/>
              </a:spcBef>
            </a:pPr>
            <a:r>
              <a:rPr lang="en-US" altLang="ja-JP" sz="2200" b="0">
                <a:solidFill>
                  <a:schemeClr val="accent1"/>
                </a:solidFill>
              </a:rPr>
              <a:t>01</a:t>
            </a:r>
          </a:p>
          <a:p>
            <a:r>
              <a:rPr lang="ja-JP" altLang="en-US"/>
              <a:t>会社概要</a:t>
            </a:r>
          </a:p>
          <a:p>
            <a:pPr>
              <a:spcBef>
                <a:spcPts val="600"/>
              </a:spcBef>
            </a:pPr>
            <a:r>
              <a:rPr lang="en-US" altLang="ja-JP" sz="2200" b="0">
                <a:solidFill>
                  <a:schemeClr val="accent1"/>
                </a:solidFill>
              </a:rPr>
              <a:t>02</a:t>
            </a:r>
          </a:p>
          <a:p>
            <a:r>
              <a:rPr lang="en-US" altLang="ja-JP" err="1"/>
              <a:t>SuperStream</a:t>
            </a:r>
            <a:r>
              <a:rPr lang="en-US" altLang="ja-JP"/>
              <a:t>-NX </a:t>
            </a:r>
            <a:r>
              <a:rPr lang="ja-JP" altLang="en-US"/>
              <a:t>概要</a:t>
            </a:r>
            <a:endParaRPr lang="en-US" altLang="ja-JP"/>
          </a:p>
          <a:p>
            <a:r>
              <a:rPr lang="en-US" altLang="ja-JP" sz="2200" b="0">
                <a:solidFill>
                  <a:schemeClr val="accent1"/>
                </a:solidFill>
              </a:rPr>
              <a:t>03</a:t>
            </a:r>
          </a:p>
          <a:p>
            <a:r>
              <a:rPr lang="en-US" altLang="ja-JP" err="1"/>
              <a:t>SuperStream</a:t>
            </a:r>
            <a:r>
              <a:rPr lang="en-US" altLang="ja-JP"/>
              <a:t>-NX </a:t>
            </a:r>
            <a:r>
              <a:rPr lang="ja-JP" altLang="en-US"/>
              <a:t>会計ソリューション</a:t>
            </a:r>
          </a:p>
          <a:p>
            <a:pPr>
              <a:spcBef>
                <a:spcPts val="600"/>
              </a:spcBef>
            </a:pPr>
            <a:r>
              <a:rPr lang="en-US" altLang="ja-JP" sz="2200" b="0">
                <a:solidFill>
                  <a:schemeClr val="accent1"/>
                </a:solidFill>
              </a:rPr>
              <a:t>04</a:t>
            </a:r>
          </a:p>
          <a:p>
            <a:r>
              <a:rPr lang="en-US" altLang="ja-JP" err="1"/>
              <a:t>SuperStream</a:t>
            </a:r>
            <a:r>
              <a:rPr lang="en-US" altLang="ja-JP"/>
              <a:t>-NX </a:t>
            </a:r>
            <a:r>
              <a:rPr lang="ja-JP" altLang="en-US"/>
              <a:t>その他オプション</a:t>
            </a:r>
          </a:p>
          <a:p>
            <a:pPr>
              <a:spcBef>
                <a:spcPts val="600"/>
              </a:spcBef>
            </a:pPr>
            <a:r>
              <a:rPr lang="en-US" altLang="ja-JP" sz="2200" b="0">
                <a:solidFill>
                  <a:schemeClr val="accent1"/>
                </a:solidFill>
              </a:rPr>
              <a:t>05</a:t>
            </a:r>
          </a:p>
          <a:p>
            <a:r>
              <a:rPr lang="en-US" altLang="ja-JP" err="1"/>
              <a:t>SuperStream</a:t>
            </a:r>
            <a:r>
              <a:rPr lang="en-US" altLang="ja-JP"/>
              <a:t>-NX</a:t>
            </a:r>
            <a:r>
              <a:rPr lang="ja-JP" altLang="en-US"/>
              <a:t> 稼働環境</a:t>
            </a:r>
          </a:p>
          <a:p>
            <a:endParaRPr lang="ja-JP" altLang="en-US"/>
          </a:p>
          <a:p>
            <a:endParaRPr kumimoji="1" lang="ja-JP" altLang="en-US"/>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2</a:t>
            </a:fld>
            <a:endParaRPr lang="ja-JP" altLang="en-US"/>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9" y="843559"/>
            <a:ext cx="1980219" cy="322682"/>
          </a:xfrm>
          <a:prstGeom prst="rect">
            <a:avLst/>
          </a:prstGeom>
        </p:spPr>
      </p:pic>
    </p:spTree>
    <p:extLst>
      <p:ext uri="{BB962C8B-B14F-4D97-AF65-F5344CB8AC3E}">
        <p14:creationId xmlns:p14="http://schemas.microsoft.com/office/powerpoint/2010/main" val="3793643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78AE49ED-73EF-499C-8307-28EB0E7CF529}" type="slidenum">
              <a:rPr lang="ja-JP" altLang="en-US" smtClean="0"/>
              <a:pPr/>
              <a:t>20</a:t>
            </a:fld>
            <a:endParaRPr lang="ja-JP" altLang="en-US"/>
          </a:p>
        </p:txBody>
      </p:sp>
      <p:sp>
        <p:nvSpPr>
          <p:cNvPr id="5" name="タイトル 4"/>
          <p:cNvSpPr>
            <a:spLocks noGrp="1"/>
          </p:cNvSpPr>
          <p:nvPr>
            <p:ph type="title"/>
          </p:nvPr>
        </p:nvSpPr>
        <p:spPr/>
        <p:txBody>
          <a:bodyPr/>
          <a:lstStyle/>
          <a:p>
            <a:r>
              <a:rPr kumimoji="1" lang="en-US" altLang="ja-JP" sz="3200" b="0">
                <a:solidFill>
                  <a:schemeClr val="accent1"/>
                </a:solidFill>
              </a:rPr>
              <a:t>03</a:t>
            </a:r>
            <a:br>
              <a:rPr kumimoji="1" lang="en-US" altLang="ja-JP"/>
            </a:br>
            <a:r>
              <a:rPr lang="en-US" altLang="ja-JP" err="1"/>
              <a:t>SuperStream</a:t>
            </a:r>
            <a:r>
              <a:rPr lang="en-US" altLang="ja-JP"/>
              <a:t>-NX</a:t>
            </a:r>
            <a:r>
              <a:rPr lang="ja-JP" altLang="en-US"/>
              <a:t> 会計ソリューション</a:t>
            </a:r>
            <a:br>
              <a:rPr lang="en-US" altLang="ja-JP"/>
            </a:br>
            <a:endParaRPr kumimoji="1" lang="ja-JP" altLang="en-US"/>
          </a:p>
        </p:txBody>
      </p:sp>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2442260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21</a:t>
            </a:fld>
            <a:endParaRPr lang="ja-JP" altLang="en-US"/>
          </a:p>
        </p:txBody>
      </p:sp>
      <p:sp>
        <p:nvSpPr>
          <p:cNvPr id="5" name="タイトル 4"/>
          <p:cNvSpPr>
            <a:spLocks noGrp="1"/>
          </p:cNvSpPr>
          <p:nvPr>
            <p:ph type="title"/>
          </p:nvPr>
        </p:nvSpPr>
        <p:spPr/>
        <p:txBody>
          <a:bodyPr/>
          <a:lstStyle/>
          <a:p>
            <a:r>
              <a:rPr lang="en-US" altLang="ja-JP">
                <a:solidFill>
                  <a:schemeClr val="accent1"/>
                </a:solidFill>
              </a:rPr>
              <a:t>03</a:t>
            </a:r>
            <a:r>
              <a:rPr lang="en-US" altLang="ja-JP"/>
              <a:t> </a:t>
            </a:r>
            <a:r>
              <a:rPr lang="en-US" altLang="ja-JP" sz="1800" err="1"/>
              <a:t>SuperStream</a:t>
            </a:r>
            <a:r>
              <a:rPr lang="en-US" altLang="ja-JP" sz="1800"/>
              <a:t>-NX </a:t>
            </a:r>
            <a:r>
              <a:rPr lang="ja-JP" altLang="en-US" sz="1800"/>
              <a:t>会計ソリューション</a:t>
            </a:r>
            <a:br>
              <a:rPr lang="en-US" altLang="ja-JP" sz="1800"/>
            </a:br>
            <a:r>
              <a:rPr lang="ja-JP" altLang="en-US"/>
              <a:t>コンセプト</a:t>
            </a:r>
            <a:endParaRPr kumimoji="1" lang="ja-JP" altLang="en-US"/>
          </a:p>
        </p:txBody>
      </p:sp>
    </p:spTree>
    <p:extLst>
      <p:ext uri="{BB962C8B-B14F-4D97-AF65-F5344CB8AC3E}">
        <p14:creationId xmlns:p14="http://schemas.microsoft.com/office/powerpoint/2010/main" val="1375244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lang="ja-JP" altLang="en-US" smtClean="0"/>
              <a:pPr/>
              <a:t>22</a:t>
            </a:fld>
            <a:endParaRPr lang="ja-JP" altLang="en-US"/>
          </a:p>
        </p:txBody>
      </p:sp>
      <p:sp>
        <p:nvSpPr>
          <p:cNvPr id="6" name="タイトル 5"/>
          <p:cNvSpPr>
            <a:spLocks noGrp="1"/>
          </p:cNvSpPr>
          <p:nvPr>
            <p:ph type="title"/>
          </p:nvPr>
        </p:nvSpPr>
        <p:spPr/>
        <p:txBody>
          <a:bodyPr/>
          <a:lstStyle/>
          <a:p>
            <a:r>
              <a:rPr lang="ja-JP" altLang="en-US"/>
              <a:t>会計ソリューションコンセプト</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7" name="楕円 6"/>
          <p:cNvSpPr/>
          <p:nvPr/>
        </p:nvSpPr>
        <p:spPr>
          <a:xfrm>
            <a:off x="2627784" y="1561032"/>
            <a:ext cx="3960439" cy="3298968"/>
          </a:xfrm>
          <a:prstGeom prst="ellipse">
            <a:avLst/>
          </a:prstGeom>
          <a:noFill/>
          <a:ln w="333375">
            <a:solidFill>
              <a:srgbClr val="C2E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842968" y="594709"/>
            <a:ext cx="3190202" cy="369332"/>
          </a:xfrm>
          <a:prstGeom prst="rect">
            <a:avLst/>
          </a:prstGeom>
          <a:noFill/>
        </p:spPr>
        <p:txBody>
          <a:bodyPr wrap="square" rtlCol="0">
            <a:spAutoFit/>
          </a:bodyPr>
          <a:lstStyle/>
          <a:p>
            <a:r>
              <a:rPr lang="ja-JP" altLang="en-US" b="1">
                <a:solidFill>
                  <a:srgbClr val="14A3DF"/>
                </a:solidFill>
              </a:rPr>
              <a:t>操作性の良さ</a:t>
            </a:r>
            <a:endParaRPr kumimoji="1" lang="ja-JP" altLang="en-US" b="1">
              <a:solidFill>
                <a:srgbClr val="14A3DF"/>
              </a:solidFill>
            </a:endParaRPr>
          </a:p>
        </p:txBody>
      </p:sp>
      <p:sp>
        <p:nvSpPr>
          <p:cNvPr id="10" name="円/楕円 15"/>
          <p:cNvSpPr/>
          <p:nvPr/>
        </p:nvSpPr>
        <p:spPr bwMode="gray">
          <a:xfrm>
            <a:off x="3522154" y="915566"/>
            <a:ext cx="2124000" cy="1800000"/>
          </a:xfrm>
          <a:prstGeom prst="ellipse">
            <a:avLst/>
          </a:prstGeom>
          <a:solidFill>
            <a:srgbClr val="12A5E1"/>
          </a:solidFill>
          <a:ln>
            <a:noFill/>
          </a:ln>
          <a:effectLst/>
        </p:spPr>
        <p:txBody>
          <a:bodyPr anchor="ctr"/>
          <a:lstStyle/>
          <a:p>
            <a:pPr algn="ctr">
              <a:defRPr/>
            </a:pPr>
            <a:r>
              <a:rPr kumimoji="0" lang="en-US" altLang="ja-JP" sz="1400" b="1" kern="0">
                <a:solidFill>
                  <a:srgbClr val="FFFFFF"/>
                </a:solidFill>
                <a:cs typeface="メイリオ" pitchFamily="50" charset="-128"/>
              </a:rPr>
              <a:t>Good</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Operability</a:t>
            </a:r>
          </a:p>
          <a:p>
            <a:pPr algn="ctr">
              <a:defRPr/>
            </a:pPr>
            <a:endParaRPr kumimoji="0" lang="en-US" altLang="ja-JP" sz="1400" b="1" kern="0">
              <a:solidFill>
                <a:srgbClr val="FFFFFF"/>
              </a:solidFill>
              <a:cs typeface="メイリオ" pitchFamily="50" charset="-128"/>
            </a:endParaRPr>
          </a:p>
          <a:p>
            <a:pPr algn="ctr">
              <a:defRPr/>
            </a:pPr>
            <a:endParaRPr kumimoji="0" lang="ja-JP" altLang="en-US" sz="1400" b="1" kern="0">
              <a:solidFill>
                <a:srgbClr val="FFFFFF"/>
              </a:solidFill>
              <a:cs typeface="メイリオ" pitchFamily="50" charset="-128"/>
            </a:endParaRPr>
          </a:p>
        </p:txBody>
      </p:sp>
      <p:sp>
        <p:nvSpPr>
          <p:cNvPr id="29" name="円/楕円 13"/>
          <p:cNvSpPr/>
          <p:nvPr/>
        </p:nvSpPr>
        <p:spPr bwMode="auto">
          <a:xfrm>
            <a:off x="1010636" y="2823978"/>
            <a:ext cx="2124000" cy="1800000"/>
          </a:xfrm>
          <a:prstGeom prst="ellipse">
            <a:avLst/>
          </a:prstGeom>
          <a:solidFill>
            <a:srgbClr val="00699B"/>
          </a:solidFill>
          <a:ln>
            <a:noFill/>
          </a:ln>
          <a:effectLst/>
        </p:spPr>
        <p:txBody>
          <a:bodyPr anchor="ctr"/>
          <a:lstStyle/>
          <a:p>
            <a:pPr algn="ctr">
              <a:defRPr/>
            </a:pPr>
            <a:endParaRPr kumimoji="0" lang="ja-JP" altLang="en-US" b="1" kern="0">
              <a:solidFill>
                <a:srgbClr val="FFFFFF"/>
              </a:solidFill>
              <a:cs typeface="メイリオ" pitchFamily="50" charset="-128"/>
            </a:endParaRPr>
          </a:p>
        </p:txBody>
      </p:sp>
      <p:sp>
        <p:nvSpPr>
          <p:cNvPr id="31" name="テキスト ボックス 30"/>
          <p:cNvSpPr txBox="1"/>
          <p:nvPr/>
        </p:nvSpPr>
        <p:spPr>
          <a:xfrm>
            <a:off x="1037079" y="3236662"/>
            <a:ext cx="2071111" cy="738664"/>
          </a:xfrm>
          <a:prstGeom prst="rect">
            <a:avLst/>
          </a:prstGeom>
          <a:noFill/>
        </p:spPr>
        <p:txBody>
          <a:bodyPr wrap="square" rtlCol="0">
            <a:spAutoFit/>
          </a:bodyPr>
          <a:lstStyle/>
          <a:p>
            <a:pPr algn="ctr">
              <a:defRPr/>
            </a:pPr>
            <a:r>
              <a:rPr kumimoji="0" lang="en-US" altLang="ja-JP" sz="1400" b="1" kern="0">
                <a:solidFill>
                  <a:srgbClr val="FFFFFF"/>
                </a:solidFill>
                <a:cs typeface="メイリオ" pitchFamily="50" charset="-128"/>
              </a:rPr>
              <a:t>Group</a:t>
            </a:r>
          </a:p>
          <a:p>
            <a:pPr algn="ctr">
              <a:defRPr/>
            </a:pPr>
            <a:r>
              <a:rPr kumimoji="0" lang="en-US" altLang="ja-JP" sz="1400" b="1" kern="0">
                <a:solidFill>
                  <a:srgbClr val="FFFFFF"/>
                </a:solidFill>
                <a:cs typeface="メイリオ" pitchFamily="50" charset="-128"/>
              </a:rPr>
              <a:t>Management</a:t>
            </a:r>
          </a:p>
          <a:p>
            <a:pPr algn="ctr">
              <a:defRPr/>
            </a:pPr>
            <a:endParaRPr kumimoji="0" lang="en-US" altLang="ja-JP" sz="1400" b="1" kern="0">
              <a:solidFill>
                <a:srgbClr val="FFFFFF"/>
              </a:solidFill>
              <a:cs typeface="メイリオ" pitchFamily="50" charset="-128"/>
            </a:endParaRPr>
          </a:p>
        </p:txBody>
      </p:sp>
      <p:sp>
        <p:nvSpPr>
          <p:cNvPr id="34" name="円/楕円 15"/>
          <p:cNvSpPr/>
          <p:nvPr/>
        </p:nvSpPr>
        <p:spPr bwMode="gray">
          <a:xfrm>
            <a:off x="6050415" y="2822400"/>
            <a:ext cx="2124000" cy="1800000"/>
          </a:xfrm>
          <a:prstGeom prst="ellipse">
            <a:avLst/>
          </a:prstGeom>
          <a:solidFill>
            <a:srgbClr val="008CCF"/>
          </a:solidFill>
          <a:ln>
            <a:noFill/>
          </a:ln>
          <a:effectLst/>
        </p:spPr>
        <p:txBody>
          <a:bodyPr anchor="ctr"/>
          <a:lstStyle/>
          <a:p>
            <a:pPr algn="ctr">
              <a:defRPr/>
            </a:pPr>
            <a:r>
              <a:rPr kumimoji="0" lang="en-US" altLang="ja-JP" sz="1400" b="1" kern="0">
                <a:solidFill>
                  <a:srgbClr val="FFFFFF"/>
                </a:solidFill>
                <a:cs typeface="メイリオ" pitchFamily="50" charset="-128"/>
              </a:rPr>
              <a:t>Global</a:t>
            </a:r>
          </a:p>
          <a:p>
            <a:pPr algn="ctr">
              <a:defRPr/>
            </a:pPr>
            <a:r>
              <a:rPr kumimoji="0" lang="en-US" altLang="ja-JP" sz="1400" b="1" kern="0">
                <a:solidFill>
                  <a:srgbClr val="FFFFFF"/>
                </a:solidFill>
                <a:cs typeface="メイリオ" pitchFamily="50" charset="-128"/>
              </a:rPr>
              <a:t>Support</a:t>
            </a:r>
          </a:p>
          <a:p>
            <a:pPr algn="ctr">
              <a:defRPr/>
            </a:pPr>
            <a:endParaRPr kumimoji="0" lang="en-US" altLang="ja-JP" sz="1400" b="1" kern="0">
              <a:solidFill>
                <a:srgbClr val="FFFFFF"/>
              </a:solidFill>
              <a:cs typeface="メイリオ" pitchFamily="50" charset="-128"/>
            </a:endParaRPr>
          </a:p>
          <a:p>
            <a:pPr algn="ctr">
              <a:defRPr/>
            </a:pPr>
            <a:endParaRPr kumimoji="0" lang="en-US" altLang="ja-JP" sz="1400" b="1" kern="0">
              <a:solidFill>
                <a:srgbClr val="FFFFFF"/>
              </a:solidFill>
              <a:cs typeface="メイリオ" pitchFamily="50" charset="-128"/>
            </a:endParaRPr>
          </a:p>
        </p:txBody>
      </p:sp>
      <p:sp>
        <p:nvSpPr>
          <p:cNvPr id="36" name="テキスト ボックス 35"/>
          <p:cNvSpPr txBox="1"/>
          <p:nvPr/>
        </p:nvSpPr>
        <p:spPr>
          <a:xfrm>
            <a:off x="6259441" y="4618800"/>
            <a:ext cx="2632559" cy="369332"/>
          </a:xfrm>
          <a:prstGeom prst="rect">
            <a:avLst/>
          </a:prstGeom>
          <a:noFill/>
        </p:spPr>
        <p:txBody>
          <a:bodyPr wrap="square" rtlCol="0">
            <a:spAutoFit/>
          </a:bodyPr>
          <a:lstStyle/>
          <a:p>
            <a:r>
              <a:rPr lang="ja-JP" altLang="en-US" b="1">
                <a:solidFill>
                  <a:srgbClr val="008CCF"/>
                </a:solidFill>
              </a:rPr>
              <a:t>グローバル対応</a:t>
            </a:r>
            <a:endParaRPr kumimoji="1" lang="ja-JP" altLang="en-US" b="1">
              <a:solidFill>
                <a:srgbClr val="008CCF"/>
              </a:solidFill>
            </a:endParaRPr>
          </a:p>
        </p:txBody>
      </p:sp>
      <p:sp>
        <p:nvSpPr>
          <p:cNvPr id="37" name="テキスト ボックス 36"/>
          <p:cNvSpPr txBox="1"/>
          <p:nvPr/>
        </p:nvSpPr>
        <p:spPr>
          <a:xfrm>
            <a:off x="755576" y="4617794"/>
            <a:ext cx="2845595" cy="369332"/>
          </a:xfrm>
          <a:prstGeom prst="rect">
            <a:avLst/>
          </a:prstGeom>
          <a:noFill/>
        </p:spPr>
        <p:txBody>
          <a:bodyPr wrap="square" rtlCol="0">
            <a:spAutoFit/>
          </a:bodyPr>
          <a:lstStyle/>
          <a:p>
            <a:r>
              <a:rPr lang="ja-JP" altLang="en-US" b="1">
                <a:solidFill>
                  <a:srgbClr val="00699B"/>
                </a:solidFill>
              </a:rPr>
              <a:t>グループ会社管理対応</a:t>
            </a:r>
            <a:endParaRPr kumimoji="1" lang="ja-JP" altLang="en-US" b="1">
              <a:solidFill>
                <a:srgbClr val="00699B"/>
              </a:solidFill>
            </a:endParaRPr>
          </a:p>
        </p:txBody>
      </p:sp>
      <p:sp>
        <p:nvSpPr>
          <p:cNvPr id="44" name="Freeform 440"/>
          <p:cNvSpPr>
            <a:spLocks/>
          </p:cNvSpPr>
          <p:nvPr/>
        </p:nvSpPr>
        <p:spPr bwMode="auto">
          <a:xfrm>
            <a:off x="4337682" y="1851670"/>
            <a:ext cx="414338" cy="488950"/>
          </a:xfrm>
          <a:custGeom>
            <a:avLst/>
            <a:gdLst>
              <a:gd name="T0" fmla="*/ 222 w 784"/>
              <a:gd name="T1" fmla="*/ 498 h 923"/>
              <a:gd name="T2" fmla="*/ 172 w 784"/>
              <a:gd name="T3" fmla="*/ 455 h 923"/>
              <a:gd name="T4" fmla="*/ 120 w 784"/>
              <a:gd name="T5" fmla="*/ 426 h 923"/>
              <a:gd name="T6" fmla="*/ 87 w 784"/>
              <a:gd name="T7" fmla="*/ 418 h 923"/>
              <a:gd name="T8" fmla="*/ 64 w 784"/>
              <a:gd name="T9" fmla="*/ 416 h 923"/>
              <a:gd name="T10" fmla="*/ 29 w 784"/>
              <a:gd name="T11" fmla="*/ 426 h 923"/>
              <a:gd name="T12" fmla="*/ 7 w 784"/>
              <a:gd name="T13" fmla="*/ 448 h 923"/>
              <a:gd name="T14" fmla="*/ 0 w 784"/>
              <a:gd name="T15" fmla="*/ 478 h 923"/>
              <a:gd name="T16" fmla="*/ 7 w 784"/>
              <a:gd name="T17" fmla="*/ 511 h 923"/>
              <a:gd name="T18" fmla="*/ 29 w 784"/>
              <a:gd name="T19" fmla="*/ 546 h 923"/>
              <a:gd name="T20" fmla="*/ 60 w 784"/>
              <a:gd name="T21" fmla="*/ 576 h 923"/>
              <a:gd name="T22" fmla="*/ 118 w 784"/>
              <a:gd name="T23" fmla="*/ 640 h 923"/>
              <a:gd name="T24" fmla="*/ 172 w 784"/>
              <a:gd name="T25" fmla="*/ 708 h 923"/>
              <a:gd name="T26" fmla="*/ 219 w 784"/>
              <a:gd name="T27" fmla="*/ 780 h 923"/>
              <a:gd name="T28" fmla="*/ 255 w 784"/>
              <a:gd name="T29" fmla="*/ 853 h 923"/>
              <a:gd name="T30" fmla="*/ 276 w 784"/>
              <a:gd name="T31" fmla="*/ 923 h 923"/>
              <a:gd name="T32" fmla="*/ 689 w 784"/>
              <a:gd name="T33" fmla="*/ 923 h 923"/>
              <a:gd name="T34" fmla="*/ 696 w 784"/>
              <a:gd name="T35" fmla="*/ 804 h 923"/>
              <a:gd name="T36" fmla="*/ 714 w 784"/>
              <a:gd name="T37" fmla="*/ 715 h 923"/>
              <a:gd name="T38" fmla="*/ 745 w 784"/>
              <a:gd name="T39" fmla="*/ 625 h 923"/>
              <a:gd name="T40" fmla="*/ 773 w 784"/>
              <a:gd name="T41" fmla="*/ 545 h 923"/>
              <a:gd name="T42" fmla="*/ 781 w 784"/>
              <a:gd name="T43" fmla="*/ 500 h 923"/>
              <a:gd name="T44" fmla="*/ 784 w 784"/>
              <a:gd name="T45" fmla="*/ 449 h 923"/>
              <a:gd name="T46" fmla="*/ 778 w 784"/>
              <a:gd name="T47" fmla="*/ 404 h 923"/>
              <a:gd name="T48" fmla="*/ 762 w 784"/>
              <a:gd name="T49" fmla="*/ 367 h 923"/>
              <a:gd name="T50" fmla="*/ 738 w 784"/>
              <a:gd name="T51" fmla="*/ 340 h 923"/>
              <a:gd name="T52" fmla="*/ 703 w 784"/>
              <a:gd name="T53" fmla="*/ 323 h 923"/>
              <a:gd name="T54" fmla="*/ 700 w 784"/>
              <a:gd name="T55" fmla="*/ 350 h 923"/>
              <a:gd name="T56" fmla="*/ 700 w 784"/>
              <a:gd name="T57" fmla="*/ 365 h 923"/>
              <a:gd name="T58" fmla="*/ 693 w 784"/>
              <a:gd name="T59" fmla="*/ 377 h 923"/>
              <a:gd name="T60" fmla="*/ 683 w 784"/>
              <a:gd name="T61" fmla="*/ 382 h 923"/>
              <a:gd name="T62" fmla="*/ 669 w 784"/>
              <a:gd name="T63" fmla="*/ 382 h 923"/>
              <a:gd name="T64" fmla="*/ 657 w 784"/>
              <a:gd name="T65" fmla="*/ 373 h 923"/>
              <a:gd name="T66" fmla="*/ 641 w 784"/>
              <a:gd name="T67" fmla="*/ 337 h 923"/>
              <a:gd name="T68" fmla="*/ 636 w 784"/>
              <a:gd name="T69" fmla="*/ 325 h 923"/>
              <a:gd name="T70" fmla="*/ 621 w 784"/>
              <a:gd name="T71" fmla="*/ 308 h 923"/>
              <a:gd name="T72" fmla="*/ 583 w 784"/>
              <a:gd name="T73" fmla="*/ 295 h 923"/>
              <a:gd name="T74" fmla="*/ 563 w 784"/>
              <a:gd name="T75" fmla="*/ 328 h 923"/>
              <a:gd name="T76" fmla="*/ 563 w 784"/>
              <a:gd name="T77" fmla="*/ 343 h 923"/>
              <a:gd name="T78" fmla="*/ 555 w 784"/>
              <a:gd name="T79" fmla="*/ 355 h 923"/>
              <a:gd name="T80" fmla="*/ 546 w 784"/>
              <a:gd name="T81" fmla="*/ 360 h 923"/>
              <a:gd name="T82" fmla="*/ 531 w 784"/>
              <a:gd name="T83" fmla="*/ 360 h 923"/>
              <a:gd name="T84" fmla="*/ 519 w 784"/>
              <a:gd name="T85" fmla="*/ 352 h 923"/>
              <a:gd name="T86" fmla="*/ 504 w 784"/>
              <a:gd name="T87" fmla="*/ 313 h 923"/>
              <a:gd name="T88" fmla="*/ 497 w 784"/>
              <a:gd name="T89" fmla="*/ 296 h 923"/>
              <a:gd name="T90" fmla="*/ 474 w 784"/>
              <a:gd name="T91" fmla="*/ 280 h 923"/>
              <a:gd name="T92" fmla="*/ 411 w 784"/>
              <a:gd name="T93" fmla="*/ 265 h 923"/>
              <a:gd name="T94" fmla="*/ 424 w 784"/>
              <a:gd name="T95" fmla="*/ 312 h 923"/>
              <a:gd name="T96" fmla="*/ 418 w 784"/>
              <a:gd name="T97" fmla="*/ 328 h 923"/>
              <a:gd name="T98" fmla="*/ 403 w 784"/>
              <a:gd name="T99" fmla="*/ 335 h 923"/>
              <a:gd name="T100" fmla="*/ 385 w 784"/>
              <a:gd name="T101" fmla="*/ 328 h 923"/>
              <a:gd name="T102" fmla="*/ 370 w 784"/>
              <a:gd name="T103" fmla="*/ 304 h 923"/>
              <a:gd name="T104" fmla="*/ 364 w 784"/>
              <a:gd name="T105" fmla="*/ 257 h 923"/>
              <a:gd name="T106" fmla="*/ 363 w 784"/>
              <a:gd name="T107" fmla="*/ 60 h 923"/>
              <a:gd name="T108" fmla="*/ 343 w 784"/>
              <a:gd name="T109" fmla="*/ 23 h 923"/>
              <a:gd name="T110" fmla="*/ 321 w 784"/>
              <a:gd name="T111" fmla="*/ 6 h 923"/>
              <a:gd name="T112" fmla="*/ 300 w 784"/>
              <a:gd name="T113" fmla="*/ 1 h 923"/>
              <a:gd name="T114" fmla="*/ 285 w 784"/>
              <a:gd name="T115" fmla="*/ 1 h 923"/>
              <a:gd name="T116" fmla="*/ 264 w 784"/>
              <a:gd name="T117" fmla="*/ 6 h 923"/>
              <a:gd name="T118" fmla="*/ 241 w 784"/>
              <a:gd name="T119" fmla="*/ 23 h 923"/>
              <a:gd name="T120" fmla="*/ 223 w 784"/>
              <a:gd name="T121" fmla="*/ 60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4" h="923">
                <a:moveTo>
                  <a:pt x="222" y="76"/>
                </a:moveTo>
                <a:lnTo>
                  <a:pt x="222" y="498"/>
                </a:lnTo>
                <a:lnTo>
                  <a:pt x="222" y="498"/>
                </a:lnTo>
                <a:lnTo>
                  <a:pt x="208" y="484"/>
                </a:lnTo>
                <a:lnTo>
                  <a:pt x="191" y="469"/>
                </a:lnTo>
                <a:lnTo>
                  <a:pt x="172" y="455"/>
                </a:lnTo>
                <a:lnTo>
                  <a:pt x="153" y="442"/>
                </a:lnTo>
                <a:lnTo>
                  <a:pt x="131" y="431"/>
                </a:lnTo>
                <a:lnTo>
                  <a:pt x="120" y="426"/>
                </a:lnTo>
                <a:lnTo>
                  <a:pt x="109" y="422"/>
                </a:lnTo>
                <a:lnTo>
                  <a:pt x="97" y="420"/>
                </a:lnTo>
                <a:lnTo>
                  <a:pt x="87" y="418"/>
                </a:lnTo>
                <a:lnTo>
                  <a:pt x="75" y="416"/>
                </a:lnTo>
                <a:lnTo>
                  <a:pt x="64" y="416"/>
                </a:lnTo>
                <a:lnTo>
                  <a:pt x="64" y="416"/>
                </a:lnTo>
                <a:lnTo>
                  <a:pt x="51" y="419"/>
                </a:lnTo>
                <a:lnTo>
                  <a:pt x="40" y="421"/>
                </a:lnTo>
                <a:lnTo>
                  <a:pt x="29" y="426"/>
                </a:lnTo>
                <a:lnTo>
                  <a:pt x="21" y="432"/>
                </a:lnTo>
                <a:lnTo>
                  <a:pt x="13" y="439"/>
                </a:lnTo>
                <a:lnTo>
                  <a:pt x="7" y="448"/>
                </a:lnTo>
                <a:lnTo>
                  <a:pt x="4" y="457"/>
                </a:lnTo>
                <a:lnTo>
                  <a:pt x="1" y="467"/>
                </a:lnTo>
                <a:lnTo>
                  <a:pt x="0" y="478"/>
                </a:lnTo>
                <a:lnTo>
                  <a:pt x="1" y="488"/>
                </a:lnTo>
                <a:lnTo>
                  <a:pt x="4" y="499"/>
                </a:lnTo>
                <a:lnTo>
                  <a:pt x="7" y="511"/>
                </a:lnTo>
                <a:lnTo>
                  <a:pt x="13" y="523"/>
                </a:lnTo>
                <a:lnTo>
                  <a:pt x="21" y="535"/>
                </a:lnTo>
                <a:lnTo>
                  <a:pt x="29" y="546"/>
                </a:lnTo>
                <a:lnTo>
                  <a:pt x="40" y="557"/>
                </a:lnTo>
                <a:lnTo>
                  <a:pt x="40" y="557"/>
                </a:lnTo>
                <a:lnTo>
                  <a:pt x="60" y="576"/>
                </a:lnTo>
                <a:lnTo>
                  <a:pt x="79" y="596"/>
                </a:lnTo>
                <a:lnTo>
                  <a:pt x="99" y="618"/>
                </a:lnTo>
                <a:lnTo>
                  <a:pt x="118" y="640"/>
                </a:lnTo>
                <a:lnTo>
                  <a:pt x="137" y="661"/>
                </a:lnTo>
                <a:lnTo>
                  <a:pt x="155" y="684"/>
                </a:lnTo>
                <a:lnTo>
                  <a:pt x="172" y="708"/>
                </a:lnTo>
                <a:lnTo>
                  <a:pt x="189" y="732"/>
                </a:lnTo>
                <a:lnTo>
                  <a:pt x="204" y="756"/>
                </a:lnTo>
                <a:lnTo>
                  <a:pt x="219" y="780"/>
                </a:lnTo>
                <a:lnTo>
                  <a:pt x="232" y="804"/>
                </a:lnTo>
                <a:lnTo>
                  <a:pt x="244" y="829"/>
                </a:lnTo>
                <a:lnTo>
                  <a:pt x="255" y="853"/>
                </a:lnTo>
                <a:lnTo>
                  <a:pt x="263" y="876"/>
                </a:lnTo>
                <a:lnTo>
                  <a:pt x="270" y="900"/>
                </a:lnTo>
                <a:lnTo>
                  <a:pt x="276" y="923"/>
                </a:lnTo>
                <a:lnTo>
                  <a:pt x="276" y="923"/>
                </a:lnTo>
                <a:lnTo>
                  <a:pt x="689" y="923"/>
                </a:lnTo>
                <a:lnTo>
                  <a:pt x="689" y="923"/>
                </a:lnTo>
                <a:lnTo>
                  <a:pt x="689" y="880"/>
                </a:lnTo>
                <a:lnTo>
                  <a:pt x="691" y="840"/>
                </a:lnTo>
                <a:lnTo>
                  <a:pt x="696" y="804"/>
                </a:lnTo>
                <a:lnTo>
                  <a:pt x="701" y="772"/>
                </a:lnTo>
                <a:lnTo>
                  <a:pt x="707" y="743"/>
                </a:lnTo>
                <a:lnTo>
                  <a:pt x="714" y="715"/>
                </a:lnTo>
                <a:lnTo>
                  <a:pt x="721" y="691"/>
                </a:lnTo>
                <a:lnTo>
                  <a:pt x="730" y="668"/>
                </a:lnTo>
                <a:lnTo>
                  <a:pt x="745" y="625"/>
                </a:lnTo>
                <a:lnTo>
                  <a:pt x="761" y="586"/>
                </a:lnTo>
                <a:lnTo>
                  <a:pt x="768" y="565"/>
                </a:lnTo>
                <a:lnTo>
                  <a:pt x="773" y="545"/>
                </a:lnTo>
                <a:lnTo>
                  <a:pt x="778" y="523"/>
                </a:lnTo>
                <a:lnTo>
                  <a:pt x="781" y="500"/>
                </a:lnTo>
                <a:lnTo>
                  <a:pt x="781" y="500"/>
                </a:lnTo>
                <a:lnTo>
                  <a:pt x="784" y="482"/>
                </a:lnTo>
                <a:lnTo>
                  <a:pt x="784" y="466"/>
                </a:lnTo>
                <a:lnTo>
                  <a:pt x="784" y="449"/>
                </a:lnTo>
                <a:lnTo>
                  <a:pt x="783" y="433"/>
                </a:lnTo>
                <a:lnTo>
                  <a:pt x="780" y="419"/>
                </a:lnTo>
                <a:lnTo>
                  <a:pt x="778" y="404"/>
                </a:lnTo>
                <a:lnTo>
                  <a:pt x="773" y="391"/>
                </a:lnTo>
                <a:lnTo>
                  <a:pt x="768" y="378"/>
                </a:lnTo>
                <a:lnTo>
                  <a:pt x="762" y="367"/>
                </a:lnTo>
                <a:lnTo>
                  <a:pt x="755" y="356"/>
                </a:lnTo>
                <a:lnTo>
                  <a:pt x="748" y="348"/>
                </a:lnTo>
                <a:lnTo>
                  <a:pt x="738" y="340"/>
                </a:lnTo>
                <a:lnTo>
                  <a:pt x="727" y="332"/>
                </a:lnTo>
                <a:lnTo>
                  <a:pt x="717" y="326"/>
                </a:lnTo>
                <a:lnTo>
                  <a:pt x="703" y="323"/>
                </a:lnTo>
                <a:lnTo>
                  <a:pt x="690" y="320"/>
                </a:lnTo>
                <a:lnTo>
                  <a:pt x="700" y="350"/>
                </a:lnTo>
                <a:lnTo>
                  <a:pt x="700" y="350"/>
                </a:lnTo>
                <a:lnTo>
                  <a:pt x="701" y="355"/>
                </a:lnTo>
                <a:lnTo>
                  <a:pt x="701" y="360"/>
                </a:lnTo>
                <a:lnTo>
                  <a:pt x="700" y="365"/>
                </a:lnTo>
                <a:lnTo>
                  <a:pt x="699" y="370"/>
                </a:lnTo>
                <a:lnTo>
                  <a:pt x="696" y="373"/>
                </a:lnTo>
                <a:lnTo>
                  <a:pt x="693" y="377"/>
                </a:lnTo>
                <a:lnTo>
                  <a:pt x="688" y="379"/>
                </a:lnTo>
                <a:lnTo>
                  <a:pt x="683" y="382"/>
                </a:lnTo>
                <a:lnTo>
                  <a:pt x="683" y="382"/>
                </a:lnTo>
                <a:lnTo>
                  <a:pt x="678" y="383"/>
                </a:lnTo>
                <a:lnTo>
                  <a:pt x="673" y="383"/>
                </a:lnTo>
                <a:lnTo>
                  <a:pt x="669" y="382"/>
                </a:lnTo>
                <a:lnTo>
                  <a:pt x="664" y="379"/>
                </a:lnTo>
                <a:lnTo>
                  <a:pt x="660" y="377"/>
                </a:lnTo>
                <a:lnTo>
                  <a:pt x="657" y="373"/>
                </a:lnTo>
                <a:lnTo>
                  <a:pt x="653" y="370"/>
                </a:lnTo>
                <a:lnTo>
                  <a:pt x="652" y="365"/>
                </a:lnTo>
                <a:lnTo>
                  <a:pt x="641" y="337"/>
                </a:lnTo>
                <a:lnTo>
                  <a:pt x="641" y="337"/>
                </a:lnTo>
                <a:lnTo>
                  <a:pt x="640" y="330"/>
                </a:lnTo>
                <a:lnTo>
                  <a:pt x="636" y="325"/>
                </a:lnTo>
                <a:lnTo>
                  <a:pt x="634" y="320"/>
                </a:lnTo>
                <a:lnTo>
                  <a:pt x="629" y="316"/>
                </a:lnTo>
                <a:lnTo>
                  <a:pt x="621" y="308"/>
                </a:lnTo>
                <a:lnTo>
                  <a:pt x="610" y="302"/>
                </a:lnTo>
                <a:lnTo>
                  <a:pt x="598" y="299"/>
                </a:lnTo>
                <a:lnTo>
                  <a:pt x="583" y="295"/>
                </a:lnTo>
                <a:lnTo>
                  <a:pt x="550" y="290"/>
                </a:lnTo>
                <a:lnTo>
                  <a:pt x="563" y="328"/>
                </a:lnTo>
                <a:lnTo>
                  <a:pt x="563" y="328"/>
                </a:lnTo>
                <a:lnTo>
                  <a:pt x="564" y="332"/>
                </a:lnTo>
                <a:lnTo>
                  <a:pt x="563" y="338"/>
                </a:lnTo>
                <a:lnTo>
                  <a:pt x="563" y="343"/>
                </a:lnTo>
                <a:lnTo>
                  <a:pt x="561" y="347"/>
                </a:lnTo>
                <a:lnTo>
                  <a:pt x="558" y="352"/>
                </a:lnTo>
                <a:lnTo>
                  <a:pt x="555" y="355"/>
                </a:lnTo>
                <a:lnTo>
                  <a:pt x="551" y="358"/>
                </a:lnTo>
                <a:lnTo>
                  <a:pt x="546" y="360"/>
                </a:lnTo>
                <a:lnTo>
                  <a:pt x="546" y="360"/>
                </a:lnTo>
                <a:lnTo>
                  <a:pt x="540" y="360"/>
                </a:lnTo>
                <a:lnTo>
                  <a:pt x="535" y="360"/>
                </a:lnTo>
                <a:lnTo>
                  <a:pt x="531" y="360"/>
                </a:lnTo>
                <a:lnTo>
                  <a:pt x="526" y="358"/>
                </a:lnTo>
                <a:lnTo>
                  <a:pt x="522" y="355"/>
                </a:lnTo>
                <a:lnTo>
                  <a:pt x="519" y="352"/>
                </a:lnTo>
                <a:lnTo>
                  <a:pt x="516" y="347"/>
                </a:lnTo>
                <a:lnTo>
                  <a:pt x="514" y="342"/>
                </a:lnTo>
                <a:lnTo>
                  <a:pt x="504" y="313"/>
                </a:lnTo>
                <a:lnTo>
                  <a:pt x="504" y="313"/>
                </a:lnTo>
                <a:lnTo>
                  <a:pt x="499" y="301"/>
                </a:lnTo>
                <a:lnTo>
                  <a:pt x="497" y="296"/>
                </a:lnTo>
                <a:lnTo>
                  <a:pt x="493" y="292"/>
                </a:lnTo>
                <a:lnTo>
                  <a:pt x="484" y="284"/>
                </a:lnTo>
                <a:lnTo>
                  <a:pt x="474" y="280"/>
                </a:lnTo>
                <a:lnTo>
                  <a:pt x="461" y="275"/>
                </a:lnTo>
                <a:lnTo>
                  <a:pt x="447" y="271"/>
                </a:lnTo>
                <a:lnTo>
                  <a:pt x="411" y="265"/>
                </a:lnTo>
                <a:lnTo>
                  <a:pt x="423" y="305"/>
                </a:lnTo>
                <a:lnTo>
                  <a:pt x="423" y="305"/>
                </a:lnTo>
                <a:lnTo>
                  <a:pt x="424" y="312"/>
                </a:lnTo>
                <a:lnTo>
                  <a:pt x="424" y="318"/>
                </a:lnTo>
                <a:lnTo>
                  <a:pt x="421" y="324"/>
                </a:lnTo>
                <a:lnTo>
                  <a:pt x="418" y="328"/>
                </a:lnTo>
                <a:lnTo>
                  <a:pt x="414" y="331"/>
                </a:lnTo>
                <a:lnTo>
                  <a:pt x="409" y="334"/>
                </a:lnTo>
                <a:lnTo>
                  <a:pt x="403" y="335"/>
                </a:lnTo>
                <a:lnTo>
                  <a:pt x="397" y="334"/>
                </a:lnTo>
                <a:lnTo>
                  <a:pt x="391" y="331"/>
                </a:lnTo>
                <a:lnTo>
                  <a:pt x="385" y="328"/>
                </a:lnTo>
                <a:lnTo>
                  <a:pt x="379" y="322"/>
                </a:lnTo>
                <a:lnTo>
                  <a:pt x="375" y="313"/>
                </a:lnTo>
                <a:lnTo>
                  <a:pt x="370" y="304"/>
                </a:lnTo>
                <a:lnTo>
                  <a:pt x="366" y="290"/>
                </a:lnTo>
                <a:lnTo>
                  <a:pt x="364" y="275"/>
                </a:lnTo>
                <a:lnTo>
                  <a:pt x="364" y="257"/>
                </a:lnTo>
                <a:lnTo>
                  <a:pt x="364" y="76"/>
                </a:lnTo>
                <a:lnTo>
                  <a:pt x="364" y="76"/>
                </a:lnTo>
                <a:lnTo>
                  <a:pt x="363" y="60"/>
                </a:lnTo>
                <a:lnTo>
                  <a:pt x="358" y="47"/>
                </a:lnTo>
                <a:lnTo>
                  <a:pt x="352" y="34"/>
                </a:lnTo>
                <a:lnTo>
                  <a:pt x="343" y="23"/>
                </a:lnTo>
                <a:lnTo>
                  <a:pt x="334" y="13"/>
                </a:lnTo>
                <a:lnTo>
                  <a:pt x="328" y="10"/>
                </a:lnTo>
                <a:lnTo>
                  <a:pt x="321" y="6"/>
                </a:lnTo>
                <a:lnTo>
                  <a:pt x="315" y="4"/>
                </a:lnTo>
                <a:lnTo>
                  <a:pt x="307" y="2"/>
                </a:lnTo>
                <a:lnTo>
                  <a:pt x="300" y="1"/>
                </a:lnTo>
                <a:lnTo>
                  <a:pt x="293" y="0"/>
                </a:lnTo>
                <a:lnTo>
                  <a:pt x="293" y="0"/>
                </a:lnTo>
                <a:lnTo>
                  <a:pt x="285" y="1"/>
                </a:lnTo>
                <a:lnTo>
                  <a:pt x="277" y="2"/>
                </a:lnTo>
                <a:lnTo>
                  <a:pt x="270" y="4"/>
                </a:lnTo>
                <a:lnTo>
                  <a:pt x="264" y="6"/>
                </a:lnTo>
                <a:lnTo>
                  <a:pt x="258" y="10"/>
                </a:lnTo>
                <a:lnTo>
                  <a:pt x="252" y="13"/>
                </a:lnTo>
                <a:lnTo>
                  <a:pt x="241" y="23"/>
                </a:lnTo>
                <a:lnTo>
                  <a:pt x="233" y="34"/>
                </a:lnTo>
                <a:lnTo>
                  <a:pt x="227" y="47"/>
                </a:lnTo>
                <a:lnTo>
                  <a:pt x="223" y="60"/>
                </a:lnTo>
                <a:lnTo>
                  <a:pt x="222" y="76"/>
                </a:lnTo>
                <a:lnTo>
                  <a:pt x="22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45" name="図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2968" y="2877247"/>
            <a:ext cx="1593128" cy="1206671"/>
          </a:xfrm>
          <a:prstGeom prst="rect">
            <a:avLst/>
          </a:prstGeom>
        </p:spPr>
      </p:pic>
      <p:sp>
        <p:nvSpPr>
          <p:cNvPr id="47" name="Freeform 370"/>
          <p:cNvSpPr>
            <a:spLocks noEditPoints="1"/>
          </p:cNvSpPr>
          <p:nvPr/>
        </p:nvSpPr>
        <p:spPr bwMode="auto">
          <a:xfrm>
            <a:off x="1534115" y="3795886"/>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48" name="Freeform 370"/>
          <p:cNvSpPr>
            <a:spLocks noEditPoints="1"/>
          </p:cNvSpPr>
          <p:nvPr/>
        </p:nvSpPr>
        <p:spPr bwMode="auto">
          <a:xfrm>
            <a:off x="2068386" y="3809976"/>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49" name="Freeform 317"/>
          <p:cNvSpPr>
            <a:spLocks noEditPoints="1"/>
          </p:cNvSpPr>
          <p:nvPr/>
        </p:nvSpPr>
        <p:spPr bwMode="auto">
          <a:xfrm>
            <a:off x="6840252" y="3795886"/>
            <a:ext cx="504056" cy="504056"/>
          </a:xfrm>
          <a:custGeom>
            <a:avLst/>
            <a:gdLst/>
            <a:ahLst/>
            <a:cxnLst>
              <a:cxn ang="0">
                <a:pos x="96" y="2"/>
              </a:cxn>
              <a:cxn ang="0">
                <a:pos x="20" y="52"/>
              </a:cxn>
              <a:cxn ang="0">
                <a:pos x="0" y="120"/>
              </a:cxn>
              <a:cxn ang="0">
                <a:pos x="10" y="166"/>
              </a:cxn>
              <a:cxn ang="0">
                <a:pos x="74" y="230"/>
              </a:cxn>
              <a:cxn ang="0">
                <a:pos x="120" y="240"/>
              </a:cxn>
              <a:cxn ang="0">
                <a:pos x="188" y="220"/>
              </a:cxn>
              <a:cxn ang="0">
                <a:pos x="238" y="144"/>
              </a:cxn>
              <a:cxn ang="0">
                <a:pos x="240" y="108"/>
              </a:cxn>
              <a:cxn ang="0">
                <a:pos x="204" y="36"/>
              </a:cxn>
              <a:cxn ang="0">
                <a:pos x="132" y="0"/>
              </a:cxn>
              <a:cxn ang="0">
                <a:pos x="24" y="120"/>
              </a:cxn>
              <a:cxn ang="0">
                <a:pos x="48" y="56"/>
              </a:cxn>
              <a:cxn ang="0">
                <a:pos x="60" y="76"/>
              </a:cxn>
              <a:cxn ang="0">
                <a:pos x="62" y="88"/>
              </a:cxn>
              <a:cxn ang="0">
                <a:pos x="62" y="104"/>
              </a:cxn>
              <a:cxn ang="0">
                <a:pos x="90" y="116"/>
              </a:cxn>
              <a:cxn ang="0">
                <a:pos x="104" y="130"/>
              </a:cxn>
              <a:cxn ang="0">
                <a:pos x="116" y="142"/>
              </a:cxn>
              <a:cxn ang="0">
                <a:pos x="112" y="160"/>
              </a:cxn>
              <a:cxn ang="0">
                <a:pos x="116" y="174"/>
              </a:cxn>
              <a:cxn ang="0">
                <a:pos x="130" y="182"/>
              </a:cxn>
              <a:cxn ang="0">
                <a:pos x="130" y="202"/>
              </a:cxn>
              <a:cxn ang="0">
                <a:pos x="120" y="216"/>
              </a:cxn>
              <a:cxn ang="0">
                <a:pos x="52" y="188"/>
              </a:cxn>
              <a:cxn ang="0">
                <a:pos x="24" y="120"/>
              </a:cxn>
              <a:cxn ang="0">
                <a:pos x="168" y="202"/>
              </a:cxn>
              <a:cxn ang="0">
                <a:pos x="182" y="178"/>
              </a:cxn>
              <a:cxn ang="0">
                <a:pos x="192" y="152"/>
              </a:cxn>
              <a:cxn ang="0">
                <a:pos x="186" y="144"/>
              </a:cxn>
              <a:cxn ang="0">
                <a:pos x="176" y="132"/>
              </a:cxn>
              <a:cxn ang="0">
                <a:pos x="160" y="126"/>
              </a:cxn>
              <a:cxn ang="0">
                <a:pos x="140" y="122"/>
              </a:cxn>
              <a:cxn ang="0">
                <a:pos x="116" y="130"/>
              </a:cxn>
              <a:cxn ang="0">
                <a:pos x="108" y="120"/>
              </a:cxn>
              <a:cxn ang="0">
                <a:pos x="110" y="112"/>
              </a:cxn>
              <a:cxn ang="0">
                <a:pos x="102" y="112"/>
              </a:cxn>
              <a:cxn ang="0">
                <a:pos x="98" y="108"/>
              </a:cxn>
              <a:cxn ang="0">
                <a:pos x="100" y="98"/>
              </a:cxn>
              <a:cxn ang="0">
                <a:pos x="94" y="106"/>
              </a:cxn>
              <a:cxn ang="0">
                <a:pos x="82" y="104"/>
              </a:cxn>
              <a:cxn ang="0">
                <a:pos x="86" y="86"/>
              </a:cxn>
              <a:cxn ang="0">
                <a:pos x="106" y="82"/>
              </a:cxn>
              <a:cxn ang="0">
                <a:pos x="114" y="86"/>
              </a:cxn>
              <a:cxn ang="0">
                <a:pos x="116" y="94"/>
              </a:cxn>
              <a:cxn ang="0">
                <a:pos x="118" y="86"/>
              </a:cxn>
              <a:cxn ang="0">
                <a:pos x="120" y="76"/>
              </a:cxn>
              <a:cxn ang="0">
                <a:pos x="134" y="60"/>
              </a:cxn>
              <a:cxn ang="0">
                <a:pos x="146" y="54"/>
              </a:cxn>
              <a:cxn ang="0">
                <a:pos x="158" y="50"/>
              </a:cxn>
              <a:cxn ang="0">
                <a:pos x="142" y="42"/>
              </a:cxn>
              <a:cxn ang="0">
                <a:pos x="126" y="42"/>
              </a:cxn>
              <a:cxn ang="0">
                <a:pos x="112" y="48"/>
              </a:cxn>
              <a:cxn ang="0">
                <a:pos x="106" y="32"/>
              </a:cxn>
              <a:cxn ang="0">
                <a:pos x="108" y="24"/>
              </a:cxn>
              <a:cxn ang="0">
                <a:pos x="158" y="32"/>
              </a:cxn>
              <a:cxn ang="0">
                <a:pos x="208" y="82"/>
              </a:cxn>
              <a:cxn ang="0">
                <a:pos x="216" y="134"/>
              </a:cxn>
              <a:cxn ang="0">
                <a:pos x="194" y="180"/>
              </a:cxn>
              <a:cxn ang="0">
                <a:pos x="166" y="204"/>
              </a:cxn>
            </a:cxnLst>
            <a:rect l="0" t="0" r="r" b="b"/>
            <a:pathLst>
              <a:path w="240" h="240">
                <a:moveTo>
                  <a:pt x="120" y="0"/>
                </a:moveTo>
                <a:lnTo>
                  <a:pt x="120" y="0"/>
                </a:lnTo>
                <a:lnTo>
                  <a:pt x="108" y="0"/>
                </a:lnTo>
                <a:lnTo>
                  <a:pt x="96" y="2"/>
                </a:lnTo>
                <a:lnTo>
                  <a:pt x="74" y="10"/>
                </a:lnTo>
                <a:lnTo>
                  <a:pt x="52" y="20"/>
                </a:lnTo>
                <a:lnTo>
                  <a:pt x="36" y="36"/>
                </a:lnTo>
                <a:lnTo>
                  <a:pt x="20" y="52"/>
                </a:lnTo>
                <a:lnTo>
                  <a:pt x="10" y="74"/>
                </a:lnTo>
                <a:lnTo>
                  <a:pt x="2" y="96"/>
                </a:lnTo>
                <a:lnTo>
                  <a:pt x="0" y="108"/>
                </a:lnTo>
                <a:lnTo>
                  <a:pt x="0" y="120"/>
                </a:lnTo>
                <a:lnTo>
                  <a:pt x="0" y="120"/>
                </a:lnTo>
                <a:lnTo>
                  <a:pt x="0" y="132"/>
                </a:lnTo>
                <a:lnTo>
                  <a:pt x="2" y="144"/>
                </a:lnTo>
                <a:lnTo>
                  <a:pt x="10" y="166"/>
                </a:lnTo>
                <a:lnTo>
                  <a:pt x="20" y="188"/>
                </a:lnTo>
                <a:lnTo>
                  <a:pt x="36" y="204"/>
                </a:lnTo>
                <a:lnTo>
                  <a:pt x="52" y="220"/>
                </a:lnTo>
                <a:lnTo>
                  <a:pt x="74" y="230"/>
                </a:lnTo>
                <a:lnTo>
                  <a:pt x="96" y="238"/>
                </a:lnTo>
                <a:lnTo>
                  <a:pt x="108" y="240"/>
                </a:lnTo>
                <a:lnTo>
                  <a:pt x="120" y="240"/>
                </a:lnTo>
                <a:lnTo>
                  <a:pt x="120" y="240"/>
                </a:lnTo>
                <a:lnTo>
                  <a:pt x="132" y="240"/>
                </a:lnTo>
                <a:lnTo>
                  <a:pt x="144" y="238"/>
                </a:lnTo>
                <a:lnTo>
                  <a:pt x="166" y="230"/>
                </a:lnTo>
                <a:lnTo>
                  <a:pt x="188" y="220"/>
                </a:lnTo>
                <a:lnTo>
                  <a:pt x="204" y="204"/>
                </a:lnTo>
                <a:lnTo>
                  <a:pt x="220" y="188"/>
                </a:lnTo>
                <a:lnTo>
                  <a:pt x="230" y="166"/>
                </a:lnTo>
                <a:lnTo>
                  <a:pt x="238" y="144"/>
                </a:lnTo>
                <a:lnTo>
                  <a:pt x="240" y="132"/>
                </a:lnTo>
                <a:lnTo>
                  <a:pt x="240" y="120"/>
                </a:lnTo>
                <a:lnTo>
                  <a:pt x="240" y="120"/>
                </a:lnTo>
                <a:lnTo>
                  <a:pt x="240" y="108"/>
                </a:lnTo>
                <a:lnTo>
                  <a:pt x="238" y="96"/>
                </a:lnTo>
                <a:lnTo>
                  <a:pt x="230" y="74"/>
                </a:lnTo>
                <a:lnTo>
                  <a:pt x="220" y="52"/>
                </a:lnTo>
                <a:lnTo>
                  <a:pt x="204" y="36"/>
                </a:lnTo>
                <a:lnTo>
                  <a:pt x="188" y="20"/>
                </a:lnTo>
                <a:lnTo>
                  <a:pt x="166" y="10"/>
                </a:lnTo>
                <a:lnTo>
                  <a:pt x="144" y="2"/>
                </a:lnTo>
                <a:lnTo>
                  <a:pt x="132" y="0"/>
                </a:lnTo>
                <a:lnTo>
                  <a:pt x="120" y="0"/>
                </a:lnTo>
                <a:lnTo>
                  <a:pt x="120" y="0"/>
                </a:lnTo>
                <a:close/>
                <a:moveTo>
                  <a:pt x="24" y="120"/>
                </a:moveTo>
                <a:lnTo>
                  <a:pt x="24" y="120"/>
                </a:lnTo>
                <a:lnTo>
                  <a:pt x="26" y="102"/>
                </a:lnTo>
                <a:lnTo>
                  <a:pt x="30" y="86"/>
                </a:lnTo>
                <a:lnTo>
                  <a:pt x="38" y="70"/>
                </a:lnTo>
                <a:lnTo>
                  <a:pt x="48" y="56"/>
                </a:lnTo>
                <a:lnTo>
                  <a:pt x="48" y="56"/>
                </a:lnTo>
                <a:lnTo>
                  <a:pt x="54" y="68"/>
                </a:lnTo>
                <a:lnTo>
                  <a:pt x="56" y="74"/>
                </a:lnTo>
                <a:lnTo>
                  <a:pt x="60" y="76"/>
                </a:lnTo>
                <a:lnTo>
                  <a:pt x="60" y="76"/>
                </a:lnTo>
                <a:lnTo>
                  <a:pt x="62" y="82"/>
                </a:lnTo>
                <a:lnTo>
                  <a:pt x="62" y="88"/>
                </a:lnTo>
                <a:lnTo>
                  <a:pt x="62" y="88"/>
                </a:lnTo>
                <a:lnTo>
                  <a:pt x="60" y="96"/>
                </a:lnTo>
                <a:lnTo>
                  <a:pt x="58" y="100"/>
                </a:lnTo>
                <a:lnTo>
                  <a:pt x="58" y="100"/>
                </a:lnTo>
                <a:lnTo>
                  <a:pt x="62" y="104"/>
                </a:lnTo>
                <a:lnTo>
                  <a:pt x="62" y="104"/>
                </a:lnTo>
                <a:lnTo>
                  <a:pt x="72" y="110"/>
                </a:lnTo>
                <a:lnTo>
                  <a:pt x="82" y="112"/>
                </a:lnTo>
                <a:lnTo>
                  <a:pt x="90" y="116"/>
                </a:lnTo>
                <a:lnTo>
                  <a:pt x="94" y="118"/>
                </a:lnTo>
                <a:lnTo>
                  <a:pt x="98" y="124"/>
                </a:lnTo>
                <a:lnTo>
                  <a:pt x="98" y="124"/>
                </a:lnTo>
                <a:lnTo>
                  <a:pt x="104" y="130"/>
                </a:lnTo>
                <a:lnTo>
                  <a:pt x="110" y="136"/>
                </a:lnTo>
                <a:lnTo>
                  <a:pt x="110" y="136"/>
                </a:lnTo>
                <a:lnTo>
                  <a:pt x="114" y="140"/>
                </a:lnTo>
                <a:lnTo>
                  <a:pt x="116" y="142"/>
                </a:lnTo>
                <a:lnTo>
                  <a:pt x="118" y="146"/>
                </a:lnTo>
                <a:lnTo>
                  <a:pt x="116" y="150"/>
                </a:lnTo>
                <a:lnTo>
                  <a:pt x="116" y="150"/>
                </a:lnTo>
                <a:lnTo>
                  <a:pt x="112" y="160"/>
                </a:lnTo>
                <a:lnTo>
                  <a:pt x="112" y="164"/>
                </a:lnTo>
                <a:lnTo>
                  <a:pt x="112" y="170"/>
                </a:lnTo>
                <a:lnTo>
                  <a:pt x="112" y="170"/>
                </a:lnTo>
                <a:lnTo>
                  <a:pt x="116" y="174"/>
                </a:lnTo>
                <a:lnTo>
                  <a:pt x="122" y="176"/>
                </a:lnTo>
                <a:lnTo>
                  <a:pt x="126" y="178"/>
                </a:lnTo>
                <a:lnTo>
                  <a:pt x="130" y="182"/>
                </a:lnTo>
                <a:lnTo>
                  <a:pt x="130" y="182"/>
                </a:lnTo>
                <a:lnTo>
                  <a:pt x="132" y="186"/>
                </a:lnTo>
                <a:lnTo>
                  <a:pt x="132" y="192"/>
                </a:lnTo>
                <a:lnTo>
                  <a:pt x="130" y="202"/>
                </a:lnTo>
                <a:lnTo>
                  <a:pt x="130" y="202"/>
                </a:lnTo>
                <a:lnTo>
                  <a:pt x="124" y="216"/>
                </a:lnTo>
                <a:lnTo>
                  <a:pt x="124" y="216"/>
                </a:lnTo>
                <a:lnTo>
                  <a:pt x="120" y="216"/>
                </a:lnTo>
                <a:lnTo>
                  <a:pt x="120" y="216"/>
                </a:lnTo>
                <a:lnTo>
                  <a:pt x="100" y="214"/>
                </a:lnTo>
                <a:lnTo>
                  <a:pt x="82" y="208"/>
                </a:lnTo>
                <a:lnTo>
                  <a:pt x="66" y="200"/>
                </a:lnTo>
                <a:lnTo>
                  <a:pt x="52" y="188"/>
                </a:lnTo>
                <a:lnTo>
                  <a:pt x="40" y="174"/>
                </a:lnTo>
                <a:lnTo>
                  <a:pt x="32" y="158"/>
                </a:lnTo>
                <a:lnTo>
                  <a:pt x="26" y="140"/>
                </a:lnTo>
                <a:lnTo>
                  <a:pt x="24" y="120"/>
                </a:lnTo>
                <a:lnTo>
                  <a:pt x="24" y="120"/>
                </a:lnTo>
                <a:close/>
                <a:moveTo>
                  <a:pt x="166" y="204"/>
                </a:moveTo>
                <a:lnTo>
                  <a:pt x="166" y="204"/>
                </a:lnTo>
                <a:lnTo>
                  <a:pt x="168" y="202"/>
                </a:lnTo>
                <a:lnTo>
                  <a:pt x="168" y="202"/>
                </a:lnTo>
                <a:lnTo>
                  <a:pt x="176" y="190"/>
                </a:lnTo>
                <a:lnTo>
                  <a:pt x="182" y="178"/>
                </a:lnTo>
                <a:lnTo>
                  <a:pt x="182" y="178"/>
                </a:lnTo>
                <a:lnTo>
                  <a:pt x="188" y="164"/>
                </a:lnTo>
                <a:lnTo>
                  <a:pt x="188" y="164"/>
                </a:lnTo>
                <a:lnTo>
                  <a:pt x="192" y="158"/>
                </a:lnTo>
                <a:lnTo>
                  <a:pt x="192" y="152"/>
                </a:lnTo>
                <a:lnTo>
                  <a:pt x="192" y="152"/>
                </a:lnTo>
                <a:lnTo>
                  <a:pt x="190" y="146"/>
                </a:lnTo>
                <a:lnTo>
                  <a:pt x="186" y="144"/>
                </a:lnTo>
                <a:lnTo>
                  <a:pt x="186" y="144"/>
                </a:lnTo>
                <a:lnTo>
                  <a:pt x="184" y="140"/>
                </a:lnTo>
                <a:lnTo>
                  <a:pt x="182" y="138"/>
                </a:lnTo>
                <a:lnTo>
                  <a:pt x="180" y="134"/>
                </a:lnTo>
                <a:lnTo>
                  <a:pt x="176" y="132"/>
                </a:lnTo>
                <a:lnTo>
                  <a:pt x="176" y="132"/>
                </a:lnTo>
                <a:lnTo>
                  <a:pt x="168" y="128"/>
                </a:lnTo>
                <a:lnTo>
                  <a:pt x="160" y="126"/>
                </a:lnTo>
                <a:lnTo>
                  <a:pt x="160" y="126"/>
                </a:lnTo>
                <a:lnTo>
                  <a:pt x="154" y="122"/>
                </a:lnTo>
                <a:lnTo>
                  <a:pt x="148" y="120"/>
                </a:lnTo>
                <a:lnTo>
                  <a:pt x="148" y="120"/>
                </a:lnTo>
                <a:lnTo>
                  <a:pt x="140" y="122"/>
                </a:lnTo>
                <a:lnTo>
                  <a:pt x="134" y="124"/>
                </a:lnTo>
                <a:lnTo>
                  <a:pt x="122" y="128"/>
                </a:lnTo>
                <a:lnTo>
                  <a:pt x="122" y="128"/>
                </a:lnTo>
                <a:lnTo>
                  <a:pt x="116" y="130"/>
                </a:lnTo>
                <a:lnTo>
                  <a:pt x="112" y="128"/>
                </a:lnTo>
                <a:lnTo>
                  <a:pt x="112" y="128"/>
                </a:lnTo>
                <a:lnTo>
                  <a:pt x="108" y="124"/>
                </a:lnTo>
                <a:lnTo>
                  <a:pt x="108" y="120"/>
                </a:lnTo>
                <a:lnTo>
                  <a:pt x="108" y="120"/>
                </a:lnTo>
                <a:lnTo>
                  <a:pt x="112" y="116"/>
                </a:lnTo>
                <a:lnTo>
                  <a:pt x="112" y="114"/>
                </a:lnTo>
                <a:lnTo>
                  <a:pt x="110" y="112"/>
                </a:lnTo>
                <a:lnTo>
                  <a:pt x="110" y="112"/>
                </a:lnTo>
                <a:lnTo>
                  <a:pt x="108" y="112"/>
                </a:lnTo>
                <a:lnTo>
                  <a:pt x="104" y="112"/>
                </a:lnTo>
                <a:lnTo>
                  <a:pt x="102" y="112"/>
                </a:lnTo>
                <a:lnTo>
                  <a:pt x="100" y="112"/>
                </a:lnTo>
                <a:lnTo>
                  <a:pt x="100" y="112"/>
                </a:lnTo>
                <a:lnTo>
                  <a:pt x="98" y="110"/>
                </a:lnTo>
                <a:lnTo>
                  <a:pt x="98" y="108"/>
                </a:lnTo>
                <a:lnTo>
                  <a:pt x="100" y="104"/>
                </a:lnTo>
                <a:lnTo>
                  <a:pt x="100" y="104"/>
                </a:lnTo>
                <a:lnTo>
                  <a:pt x="102" y="100"/>
                </a:lnTo>
                <a:lnTo>
                  <a:pt x="100" y="98"/>
                </a:lnTo>
                <a:lnTo>
                  <a:pt x="100" y="98"/>
                </a:lnTo>
                <a:lnTo>
                  <a:pt x="98" y="102"/>
                </a:lnTo>
                <a:lnTo>
                  <a:pt x="98" y="102"/>
                </a:lnTo>
                <a:lnTo>
                  <a:pt x="94" y="106"/>
                </a:lnTo>
                <a:lnTo>
                  <a:pt x="90" y="106"/>
                </a:lnTo>
                <a:lnTo>
                  <a:pt x="90" y="106"/>
                </a:lnTo>
                <a:lnTo>
                  <a:pt x="86" y="106"/>
                </a:lnTo>
                <a:lnTo>
                  <a:pt x="82" y="104"/>
                </a:lnTo>
                <a:lnTo>
                  <a:pt x="80" y="98"/>
                </a:lnTo>
                <a:lnTo>
                  <a:pt x="80" y="98"/>
                </a:lnTo>
                <a:lnTo>
                  <a:pt x="82" y="90"/>
                </a:lnTo>
                <a:lnTo>
                  <a:pt x="86" y="86"/>
                </a:lnTo>
                <a:lnTo>
                  <a:pt x="92" y="82"/>
                </a:lnTo>
                <a:lnTo>
                  <a:pt x="100" y="82"/>
                </a:lnTo>
                <a:lnTo>
                  <a:pt x="100" y="82"/>
                </a:lnTo>
                <a:lnTo>
                  <a:pt x="106" y="82"/>
                </a:lnTo>
                <a:lnTo>
                  <a:pt x="110" y="82"/>
                </a:lnTo>
                <a:lnTo>
                  <a:pt x="112" y="84"/>
                </a:lnTo>
                <a:lnTo>
                  <a:pt x="112" y="84"/>
                </a:lnTo>
                <a:lnTo>
                  <a:pt x="114" y="86"/>
                </a:lnTo>
                <a:lnTo>
                  <a:pt x="114" y="90"/>
                </a:lnTo>
                <a:lnTo>
                  <a:pt x="114" y="92"/>
                </a:lnTo>
                <a:lnTo>
                  <a:pt x="116" y="94"/>
                </a:lnTo>
                <a:lnTo>
                  <a:pt x="116" y="94"/>
                </a:lnTo>
                <a:lnTo>
                  <a:pt x="118" y="94"/>
                </a:lnTo>
                <a:lnTo>
                  <a:pt x="118" y="92"/>
                </a:lnTo>
                <a:lnTo>
                  <a:pt x="118" y="86"/>
                </a:lnTo>
                <a:lnTo>
                  <a:pt x="118" y="86"/>
                </a:lnTo>
                <a:lnTo>
                  <a:pt x="118" y="80"/>
                </a:lnTo>
                <a:lnTo>
                  <a:pt x="118" y="78"/>
                </a:lnTo>
                <a:lnTo>
                  <a:pt x="120" y="76"/>
                </a:lnTo>
                <a:lnTo>
                  <a:pt x="120" y="76"/>
                </a:lnTo>
                <a:lnTo>
                  <a:pt x="126" y="72"/>
                </a:lnTo>
                <a:lnTo>
                  <a:pt x="130" y="66"/>
                </a:lnTo>
                <a:lnTo>
                  <a:pt x="130" y="66"/>
                </a:lnTo>
                <a:lnTo>
                  <a:pt x="134" y="60"/>
                </a:lnTo>
                <a:lnTo>
                  <a:pt x="136" y="56"/>
                </a:lnTo>
                <a:lnTo>
                  <a:pt x="138" y="56"/>
                </a:lnTo>
                <a:lnTo>
                  <a:pt x="138" y="56"/>
                </a:lnTo>
                <a:lnTo>
                  <a:pt x="146" y="54"/>
                </a:lnTo>
                <a:lnTo>
                  <a:pt x="154" y="54"/>
                </a:lnTo>
                <a:lnTo>
                  <a:pt x="154" y="54"/>
                </a:lnTo>
                <a:lnTo>
                  <a:pt x="156" y="52"/>
                </a:lnTo>
                <a:lnTo>
                  <a:pt x="158" y="50"/>
                </a:lnTo>
                <a:lnTo>
                  <a:pt x="156" y="50"/>
                </a:lnTo>
                <a:lnTo>
                  <a:pt x="154" y="48"/>
                </a:lnTo>
                <a:lnTo>
                  <a:pt x="154" y="48"/>
                </a:lnTo>
                <a:lnTo>
                  <a:pt x="142" y="42"/>
                </a:lnTo>
                <a:lnTo>
                  <a:pt x="136" y="40"/>
                </a:lnTo>
                <a:lnTo>
                  <a:pt x="130" y="40"/>
                </a:lnTo>
                <a:lnTo>
                  <a:pt x="130" y="40"/>
                </a:lnTo>
                <a:lnTo>
                  <a:pt x="126" y="42"/>
                </a:lnTo>
                <a:lnTo>
                  <a:pt x="122" y="48"/>
                </a:lnTo>
                <a:lnTo>
                  <a:pt x="116" y="50"/>
                </a:lnTo>
                <a:lnTo>
                  <a:pt x="114" y="50"/>
                </a:lnTo>
                <a:lnTo>
                  <a:pt x="112" y="48"/>
                </a:lnTo>
                <a:lnTo>
                  <a:pt x="112" y="48"/>
                </a:lnTo>
                <a:lnTo>
                  <a:pt x="106" y="36"/>
                </a:lnTo>
                <a:lnTo>
                  <a:pt x="106" y="36"/>
                </a:lnTo>
                <a:lnTo>
                  <a:pt x="106" y="32"/>
                </a:lnTo>
                <a:lnTo>
                  <a:pt x="106" y="28"/>
                </a:lnTo>
                <a:lnTo>
                  <a:pt x="106" y="28"/>
                </a:lnTo>
                <a:lnTo>
                  <a:pt x="108" y="24"/>
                </a:lnTo>
                <a:lnTo>
                  <a:pt x="108" y="24"/>
                </a:lnTo>
                <a:lnTo>
                  <a:pt x="120" y="24"/>
                </a:lnTo>
                <a:lnTo>
                  <a:pt x="120" y="24"/>
                </a:lnTo>
                <a:lnTo>
                  <a:pt x="140" y="26"/>
                </a:lnTo>
                <a:lnTo>
                  <a:pt x="158" y="32"/>
                </a:lnTo>
                <a:lnTo>
                  <a:pt x="174" y="40"/>
                </a:lnTo>
                <a:lnTo>
                  <a:pt x="188" y="52"/>
                </a:lnTo>
                <a:lnTo>
                  <a:pt x="200" y="66"/>
                </a:lnTo>
                <a:lnTo>
                  <a:pt x="208" y="82"/>
                </a:lnTo>
                <a:lnTo>
                  <a:pt x="214" y="100"/>
                </a:lnTo>
                <a:lnTo>
                  <a:pt x="216" y="120"/>
                </a:lnTo>
                <a:lnTo>
                  <a:pt x="216" y="120"/>
                </a:lnTo>
                <a:lnTo>
                  <a:pt x="216" y="134"/>
                </a:lnTo>
                <a:lnTo>
                  <a:pt x="212" y="146"/>
                </a:lnTo>
                <a:lnTo>
                  <a:pt x="208" y="158"/>
                </a:lnTo>
                <a:lnTo>
                  <a:pt x="202" y="170"/>
                </a:lnTo>
                <a:lnTo>
                  <a:pt x="194" y="180"/>
                </a:lnTo>
                <a:lnTo>
                  <a:pt x="186" y="190"/>
                </a:lnTo>
                <a:lnTo>
                  <a:pt x="176" y="198"/>
                </a:lnTo>
                <a:lnTo>
                  <a:pt x="166" y="204"/>
                </a:lnTo>
                <a:lnTo>
                  <a:pt x="166" y="20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3801176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図 81"/>
          <p:cNvPicPr>
            <a:picLocks noChangeAspect="1"/>
          </p:cNvPicPr>
          <p:nvPr/>
        </p:nvPicPr>
        <p:blipFill>
          <a:blip r:embed="rId2"/>
          <a:stretch>
            <a:fillRect/>
          </a:stretch>
        </p:blipFill>
        <p:spPr>
          <a:xfrm>
            <a:off x="408558" y="722519"/>
            <a:ext cx="1177109" cy="862565"/>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23</a:t>
            </a:fld>
            <a:endParaRPr kumimoji="1" lang="ja-JP" altLang="en-US"/>
          </a:p>
        </p:txBody>
      </p:sp>
      <p:sp>
        <p:nvSpPr>
          <p:cNvPr id="3" name="タイトル 2"/>
          <p:cNvSpPr>
            <a:spLocks noGrp="1"/>
          </p:cNvSpPr>
          <p:nvPr>
            <p:ph type="title"/>
          </p:nvPr>
        </p:nvSpPr>
        <p:spPr/>
        <p:txBody>
          <a:bodyPr/>
          <a:lstStyle/>
          <a:p>
            <a:r>
              <a:rPr lang="ja-JP" altLang="en-US"/>
              <a:t>会計ソリューションコンセプト</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cxnSp>
        <p:nvCxnSpPr>
          <p:cNvPr id="5" name="直線コネクタ 4"/>
          <p:cNvCxnSpPr/>
          <p:nvPr/>
        </p:nvCxnSpPr>
        <p:spPr>
          <a:xfrm>
            <a:off x="1737689" y="1474491"/>
            <a:ext cx="5902863" cy="6824"/>
          </a:xfrm>
          <a:prstGeom prst="line">
            <a:avLst/>
          </a:prstGeom>
          <a:noFill/>
          <a:ln w="57150" cap="flat" cmpd="sng" algn="ctr">
            <a:solidFill>
              <a:schemeClr val="accent2"/>
            </a:solidFill>
            <a:prstDash val="solid"/>
          </a:ln>
          <a:effectLst>
            <a:outerShdw blurRad="40000" dist="23000" dir="5400000" rotWithShape="0">
              <a:sysClr val="window" lastClr="FFFFFF">
                <a:lumMod val="75000"/>
                <a:alpha val="35000"/>
              </a:sysClr>
            </a:outerShdw>
          </a:effectLst>
        </p:spPr>
      </p:cxnSp>
      <p:sp>
        <p:nvSpPr>
          <p:cNvPr id="8" name="角丸四角形 7"/>
          <p:cNvSpPr/>
          <p:nvPr/>
        </p:nvSpPr>
        <p:spPr>
          <a:xfrm>
            <a:off x="287524" y="1734697"/>
            <a:ext cx="2629935" cy="3019189"/>
          </a:xfrm>
          <a:prstGeom prst="roundRect">
            <a:avLst>
              <a:gd name="adj" fmla="val 7347"/>
            </a:avLst>
          </a:prstGeom>
          <a:no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 name="テキスト ボックス 9"/>
          <p:cNvSpPr txBox="1"/>
          <p:nvPr/>
        </p:nvSpPr>
        <p:spPr>
          <a:xfrm>
            <a:off x="615393" y="1934020"/>
            <a:ext cx="2335532"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chemeClr val="accent6">
                    <a:lumMod val="50000"/>
                  </a:schemeClr>
                </a:solidFill>
                <a:effectLst/>
                <a:uLnTx/>
                <a:uFillTx/>
              </a:rPr>
              <a:t>ユーザーに優しい</a:t>
            </a:r>
            <a:r>
              <a:rPr kumimoji="0" lang="ja-JP" altLang="en-US" sz="1400" b="1" kern="0">
                <a:solidFill>
                  <a:schemeClr val="accent6">
                    <a:lumMod val="50000"/>
                  </a:schemeClr>
                </a:solidFill>
              </a:rPr>
              <a:t>入力</a:t>
            </a:r>
            <a:r>
              <a:rPr kumimoji="0" lang="ja-JP" altLang="en-US" sz="1400" b="1" i="0" u="none" strike="noStrike" kern="0" cap="none" spc="0" normalizeH="0" baseline="0" noProof="0">
                <a:ln>
                  <a:noFill/>
                </a:ln>
                <a:solidFill>
                  <a:schemeClr val="accent6">
                    <a:lumMod val="50000"/>
                  </a:schemeClr>
                </a:solidFill>
                <a:effectLst/>
                <a:uLnTx/>
                <a:uFillTx/>
              </a:rPr>
              <a:t>画面</a:t>
            </a:r>
          </a:p>
        </p:txBody>
      </p:sp>
      <p:sp>
        <p:nvSpPr>
          <p:cNvPr id="11" name="角丸四角形 10"/>
          <p:cNvSpPr/>
          <p:nvPr/>
        </p:nvSpPr>
        <p:spPr>
          <a:xfrm>
            <a:off x="3231120" y="1743657"/>
            <a:ext cx="2709032" cy="3019189"/>
          </a:xfrm>
          <a:prstGeom prst="roundRect">
            <a:avLst>
              <a:gd name="adj" fmla="val 7347"/>
            </a:avLst>
          </a:prstGeom>
          <a:no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2" name="Freeform 406"/>
          <p:cNvSpPr>
            <a:spLocks noEditPoints="1"/>
          </p:cNvSpPr>
          <p:nvPr/>
        </p:nvSpPr>
        <p:spPr bwMode="auto">
          <a:xfrm>
            <a:off x="3338569" y="1887677"/>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3" name="角丸四角形 12"/>
          <p:cNvSpPr/>
          <p:nvPr/>
        </p:nvSpPr>
        <p:spPr>
          <a:xfrm>
            <a:off x="6244107" y="1743654"/>
            <a:ext cx="2632039" cy="3019189"/>
          </a:xfrm>
          <a:prstGeom prst="roundRect">
            <a:avLst>
              <a:gd name="adj" fmla="val 7347"/>
            </a:avLst>
          </a:prstGeom>
          <a:no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4" name="Freeform 406"/>
          <p:cNvSpPr>
            <a:spLocks noEditPoints="1"/>
          </p:cNvSpPr>
          <p:nvPr/>
        </p:nvSpPr>
        <p:spPr bwMode="auto">
          <a:xfrm>
            <a:off x="6375216" y="1887674"/>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prstClr val="black"/>
                </a:solidFill>
                <a:effectLst/>
                <a:uLnTx/>
                <a:uFillTx/>
              </a:rPr>
              <a:t>  </a:t>
            </a:r>
            <a:endParaRPr kumimoji="0" lang="ja-JP" altLang="en-US" sz="1200" b="0" i="0" u="none" strike="noStrike" kern="0" cap="none" spc="0" normalizeH="0" baseline="0" noProof="0">
              <a:ln>
                <a:noFill/>
              </a:ln>
              <a:solidFill>
                <a:prstClr val="black"/>
              </a:solidFill>
              <a:effectLst/>
              <a:uLnTx/>
              <a:uFillTx/>
            </a:endParaRPr>
          </a:p>
        </p:txBody>
      </p:sp>
      <p:sp>
        <p:nvSpPr>
          <p:cNvPr id="15" name="テキスト ボックス 14"/>
          <p:cNvSpPr txBox="1"/>
          <p:nvPr/>
        </p:nvSpPr>
        <p:spPr>
          <a:xfrm>
            <a:off x="6696236" y="1899864"/>
            <a:ext cx="213269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chemeClr val="accent6">
                    <a:lumMod val="50000"/>
                  </a:schemeClr>
                </a:solidFill>
                <a:effectLst/>
                <a:uLnTx/>
                <a:uFillTx/>
              </a:rPr>
              <a:t>データ出力機能の充実</a:t>
            </a:r>
          </a:p>
        </p:txBody>
      </p:sp>
      <p:sp>
        <p:nvSpPr>
          <p:cNvPr id="16" name="テキスト ボックス 15"/>
          <p:cNvSpPr txBox="1"/>
          <p:nvPr/>
        </p:nvSpPr>
        <p:spPr>
          <a:xfrm>
            <a:off x="3667507" y="1924639"/>
            <a:ext cx="2263283"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chemeClr val="accent6">
                    <a:lumMod val="50000"/>
                  </a:schemeClr>
                </a:solidFill>
                <a:effectLst/>
                <a:uLnTx/>
                <a:uFillTx/>
              </a:rPr>
              <a:t>EXCEL</a:t>
            </a:r>
            <a:r>
              <a:rPr kumimoji="0" lang="ja-JP" altLang="en-US" sz="1400" b="1" i="0" u="none" strike="noStrike" kern="0" cap="none" spc="0" normalizeH="0" baseline="0" noProof="0">
                <a:ln>
                  <a:noFill/>
                </a:ln>
                <a:solidFill>
                  <a:schemeClr val="accent6">
                    <a:lumMod val="50000"/>
                  </a:schemeClr>
                </a:solidFill>
                <a:effectLst/>
                <a:uLnTx/>
                <a:uFillTx/>
              </a:rPr>
              <a:t>ライクな照会画面</a:t>
            </a:r>
          </a:p>
        </p:txBody>
      </p:sp>
      <p:sp>
        <p:nvSpPr>
          <p:cNvPr id="81" name="テキスト ボックス 80"/>
          <p:cNvSpPr txBox="1"/>
          <p:nvPr/>
        </p:nvSpPr>
        <p:spPr>
          <a:xfrm>
            <a:off x="3191225" y="871304"/>
            <a:ext cx="368503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3200" b="1" i="0" u="none" strike="noStrike" kern="0" cap="none" spc="0" normalizeH="0" baseline="0" noProof="0">
                <a:ln>
                  <a:noFill/>
                </a:ln>
                <a:solidFill>
                  <a:schemeClr val="accent6">
                    <a:lumMod val="50000"/>
                  </a:schemeClr>
                </a:solidFill>
                <a:effectLst/>
                <a:uLnTx/>
                <a:uFillTx/>
              </a:rPr>
              <a:t>操作性の良さ</a:t>
            </a:r>
          </a:p>
        </p:txBody>
      </p:sp>
      <p:grpSp>
        <p:nvGrpSpPr>
          <p:cNvPr id="95" name="グループ化 94"/>
          <p:cNvGrpSpPr/>
          <p:nvPr/>
        </p:nvGrpSpPr>
        <p:grpSpPr>
          <a:xfrm>
            <a:off x="3395326" y="2356699"/>
            <a:ext cx="2421085" cy="2286565"/>
            <a:chOff x="3058519" y="3450522"/>
            <a:chExt cx="2908894" cy="2765136"/>
          </a:xfrm>
        </p:grpSpPr>
        <p:grpSp>
          <p:nvGrpSpPr>
            <p:cNvPr id="96" name="グループ化 95"/>
            <p:cNvGrpSpPr/>
            <p:nvPr/>
          </p:nvGrpSpPr>
          <p:grpSpPr>
            <a:xfrm>
              <a:off x="3127169" y="3450522"/>
              <a:ext cx="2766645" cy="2765136"/>
              <a:chOff x="3127169" y="3311982"/>
              <a:chExt cx="2766645" cy="2765136"/>
            </a:xfrm>
          </p:grpSpPr>
          <p:sp>
            <p:nvSpPr>
              <p:cNvPr id="100" name="六角形 99"/>
              <p:cNvSpPr>
                <a:spLocks noChangeAspect="1"/>
              </p:cNvSpPr>
              <p:nvPr/>
            </p:nvSpPr>
            <p:spPr>
              <a:xfrm>
                <a:off x="3127169" y="3791098"/>
                <a:ext cx="1031587" cy="889299"/>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t>集計</a:t>
                </a:r>
              </a:p>
            </p:txBody>
          </p:sp>
          <p:sp>
            <p:nvSpPr>
              <p:cNvPr id="101" name="六角形 100"/>
              <p:cNvSpPr>
                <a:spLocks noChangeAspect="1"/>
              </p:cNvSpPr>
              <p:nvPr/>
            </p:nvSpPr>
            <p:spPr>
              <a:xfrm>
                <a:off x="4862227" y="3785049"/>
                <a:ext cx="1031587" cy="889299"/>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t>固定</a:t>
                </a:r>
              </a:p>
            </p:txBody>
          </p:sp>
          <p:sp>
            <p:nvSpPr>
              <p:cNvPr id="102" name="六角形 101"/>
              <p:cNvSpPr>
                <a:spLocks noChangeAspect="1"/>
              </p:cNvSpPr>
              <p:nvPr/>
            </p:nvSpPr>
            <p:spPr>
              <a:xfrm>
                <a:off x="3992193" y="4245450"/>
                <a:ext cx="1031587" cy="889299"/>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t>選択</a:t>
                </a:r>
              </a:p>
            </p:txBody>
          </p:sp>
          <p:sp>
            <p:nvSpPr>
              <p:cNvPr id="103" name="六角形 102"/>
              <p:cNvSpPr>
                <a:spLocks noChangeAspect="1"/>
              </p:cNvSpPr>
              <p:nvPr/>
            </p:nvSpPr>
            <p:spPr>
              <a:xfrm>
                <a:off x="3129945" y="4739512"/>
                <a:ext cx="1031587" cy="889299"/>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a:p>
            </p:txBody>
          </p:sp>
          <p:sp>
            <p:nvSpPr>
              <p:cNvPr id="104" name="六角形 103"/>
              <p:cNvSpPr>
                <a:spLocks noChangeAspect="1"/>
              </p:cNvSpPr>
              <p:nvPr/>
            </p:nvSpPr>
            <p:spPr>
              <a:xfrm>
                <a:off x="4848704" y="4734268"/>
                <a:ext cx="1031587" cy="889299"/>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a:p>
            </p:txBody>
          </p:sp>
          <p:sp>
            <p:nvSpPr>
              <p:cNvPr id="105" name="六角形 104"/>
              <p:cNvSpPr>
                <a:spLocks noChangeAspect="1"/>
              </p:cNvSpPr>
              <p:nvPr/>
            </p:nvSpPr>
            <p:spPr>
              <a:xfrm>
                <a:off x="3992193" y="5187819"/>
                <a:ext cx="1031587" cy="889299"/>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a:p>
            </p:txBody>
          </p:sp>
          <p:sp>
            <p:nvSpPr>
              <p:cNvPr id="106" name="六角形 105"/>
              <p:cNvSpPr>
                <a:spLocks noChangeAspect="1"/>
              </p:cNvSpPr>
              <p:nvPr/>
            </p:nvSpPr>
            <p:spPr>
              <a:xfrm>
                <a:off x="3979417" y="3311982"/>
                <a:ext cx="1031587" cy="889299"/>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t>移動</a:t>
                </a:r>
              </a:p>
            </p:txBody>
          </p:sp>
        </p:grpSp>
        <p:sp>
          <p:nvSpPr>
            <p:cNvPr id="97" name="テキスト ボックス 96"/>
            <p:cNvSpPr txBox="1"/>
            <p:nvPr/>
          </p:nvSpPr>
          <p:spPr>
            <a:xfrm>
              <a:off x="3058519" y="5164196"/>
              <a:ext cx="1199452" cy="372194"/>
            </a:xfrm>
            <a:prstGeom prst="rect">
              <a:avLst/>
            </a:prstGeom>
            <a:noFill/>
          </p:spPr>
          <p:txBody>
            <a:bodyPr wrap="square" rtlCol="0" anchor="ctr">
              <a:spAutoFit/>
            </a:bodyPr>
            <a:lstStyle/>
            <a:p>
              <a:pPr algn="ctr"/>
              <a:r>
                <a:rPr kumimoji="1" lang="ja-JP" altLang="en-US" sz="1400" b="1">
                  <a:solidFill>
                    <a:schemeClr val="bg1"/>
                  </a:solidFill>
                </a:rPr>
                <a:t>グループ</a:t>
              </a:r>
            </a:p>
          </p:txBody>
        </p:sp>
        <p:sp>
          <p:nvSpPr>
            <p:cNvPr id="98" name="テキスト ボックス 97"/>
            <p:cNvSpPr txBox="1"/>
            <p:nvPr/>
          </p:nvSpPr>
          <p:spPr>
            <a:xfrm>
              <a:off x="4767961" y="5169998"/>
              <a:ext cx="1199452" cy="372194"/>
            </a:xfrm>
            <a:prstGeom prst="rect">
              <a:avLst/>
            </a:prstGeom>
            <a:noFill/>
          </p:spPr>
          <p:txBody>
            <a:bodyPr wrap="square" rtlCol="0" anchor="ctr">
              <a:spAutoFit/>
            </a:bodyPr>
            <a:lstStyle/>
            <a:p>
              <a:pPr algn="ctr"/>
              <a:r>
                <a:rPr lang="ja-JP" altLang="en-US" sz="1400" b="1">
                  <a:solidFill>
                    <a:schemeClr val="bg1"/>
                  </a:solidFill>
                </a:rPr>
                <a:t>ソート</a:t>
              </a:r>
              <a:endParaRPr kumimoji="1" lang="ja-JP" altLang="en-US" sz="1400" b="1">
                <a:solidFill>
                  <a:schemeClr val="bg1"/>
                </a:solidFill>
              </a:endParaRPr>
            </a:p>
          </p:txBody>
        </p:sp>
        <p:sp>
          <p:nvSpPr>
            <p:cNvPr id="99" name="テキスト ボックス 98"/>
            <p:cNvSpPr txBox="1"/>
            <p:nvPr/>
          </p:nvSpPr>
          <p:spPr>
            <a:xfrm>
              <a:off x="3922316" y="5615496"/>
              <a:ext cx="1199452" cy="372194"/>
            </a:xfrm>
            <a:prstGeom prst="rect">
              <a:avLst/>
            </a:prstGeom>
            <a:noFill/>
          </p:spPr>
          <p:txBody>
            <a:bodyPr wrap="square" rtlCol="0" anchor="ctr">
              <a:spAutoFit/>
            </a:bodyPr>
            <a:lstStyle/>
            <a:p>
              <a:pPr algn="ctr"/>
              <a:r>
                <a:rPr lang="ja-JP" altLang="en-US" sz="1400" b="1">
                  <a:solidFill>
                    <a:schemeClr val="bg1"/>
                  </a:solidFill>
                </a:rPr>
                <a:t>フィルタ</a:t>
              </a:r>
              <a:endParaRPr kumimoji="1" lang="ja-JP" altLang="en-US" sz="1400" b="1">
                <a:solidFill>
                  <a:schemeClr val="bg1"/>
                </a:solidFill>
              </a:endParaRPr>
            </a:p>
          </p:txBody>
        </p:sp>
      </p:grpSp>
      <p:sp>
        <p:nvSpPr>
          <p:cNvPr id="127" name="Freeform 418"/>
          <p:cNvSpPr>
            <a:spLocks noEditPoints="1"/>
          </p:cNvSpPr>
          <p:nvPr/>
        </p:nvSpPr>
        <p:spPr bwMode="auto">
          <a:xfrm>
            <a:off x="6770570" y="4088939"/>
            <a:ext cx="576089" cy="391023"/>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28" name="テキスト ボックス 127"/>
          <p:cNvSpPr txBox="1"/>
          <p:nvPr/>
        </p:nvSpPr>
        <p:spPr>
          <a:xfrm>
            <a:off x="6786341" y="4190705"/>
            <a:ext cx="396097" cy="215444"/>
          </a:xfrm>
          <a:prstGeom prst="rect">
            <a:avLst/>
          </a:prstGeom>
          <a:solidFill>
            <a:schemeClr val="tx2"/>
          </a:solidFill>
        </p:spPr>
        <p:txBody>
          <a:bodyPr wrap="square" rtlCol="0" anchor="ctr">
            <a:spAutoFit/>
          </a:bodyPr>
          <a:lstStyle/>
          <a:p>
            <a:pPr algn="ctr"/>
            <a:r>
              <a:rPr kumimoji="1" lang="en-US" altLang="ja-JP" sz="800">
                <a:solidFill>
                  <a:schemeClr val="bg1"/>
                </a:solidFill>
              </a:rPr>
              <a:t>CSV</a:t>
            </a:r>
            <a:endParaRPr kumimoji="1" lang="ja-JP" altLang="en-US" sz="800">
              <a:solidFill>
                <a:schemeClr val="bg1"/>
              </a:solidFill>
            </a:endParaRPr>
          </a:p>
        </p:txBody>
      </p:sp>
      <p:sp>
        <p:nvSpPr>
          <p:cNvPr id="129" name="Freeform 336"/>
          <p:cNvSpPr>
            <a:spLocks noEditPoints="1"/>
          </p:cNvSpPr>
          <p:nvPr/>
        </p:nvSpPr>
        <p:spPr bwMode="auto">
          <a:xfrm>
            <a:off x="6688645" y="2396859"/>
            <a:ext cx="572135" cy="462923"/>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nvGrpSpPr>
          <p:cNvPr id="130" name="グループ化 250"/>
          <p:cNvGrpSpPr/>
          <p:nvPr/>
        </p:nvGrpSpPr>
        <p:grpSpPr>
          <a:xfrm>
            <a:off x="6744016" y="3213782"/>
            <a:ext cx="474092" cy="474092"/>
            <a:chOff x="2182416" y="3387725"/>
            <a:chExt cx="381000" cy="381000"/>
          </a:xfrm>
          <a:solidFill>
            <a:schemeClr val="tx2"/>
          </a:solidFill>
        </p:grpSpPr>
        <p:sp>
          <p:nvSpPr>
            <p:cNvPr id="131" name="Freeform 220"/>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132" name="Freeform 221"/>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133" name="Freeform 222"/>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134" name="Freeform 418"/>
          <p:cNvSpPr>
            <a:spLocks noEditPoints="1"/>
          </p:cNvSpPr>
          <p:nvPr/>
        </p:nvSpPr>
        <p:spPr bwMode="auto">
          <a:xfrm>
            <a:off x="7859976" y="3274627"/>
            <a:ext cx="576089" cy="391023"/>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35" name="テキスト ボックス 134"/>
          <p:cNvSpPr txBox="1"/>
          <p:nvPr/>
        </p:nvSpPr>
        <p:spPr>
          <a:xfrm>
            <a:off x="6149237" y="2837734"/>
            <a:ext cx="1710190" cy="307777"/>
          </a:xfrm>
          <a:prstGeom prst="rect">
            <a:avLst/>
          </a:prstGeom>
          <a:noFill/>
          <a:ln w="28575">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b="1" err="1">
                <a:solidFill>
                  <a:schemeClr val="tx2"/>
                </a:solidFill>
                <a:latin typeface="メイリオ"/>
                <a:ea typeface="メイリオ"/>
              </a:rPr>
              <a:t>ReportPlus</a:t>
            </a:r>
            <a:endParaRPr kumimoji="1" lang="en-US" altLang="ja-JP" sz="1400" b="1" i="0" u="none" strike="noStrike" kern="1200" cap="none" spc="0" normalizeH="0" baseline="0" noProof="0">
              <a:ln>
                <a:noFill/>
              </a:ln>
              <a:solidFill>
                <a:schemeClr val="tx2"/>
              </a:solidFill>
              <a:effectLst/>
              <a:uLnTx/>
              <a:uFillTx/>
              <a:latin typeface="メイリオ"/>
              <a:ea typeface="メイリオ"/>
            </a:endParaRPr>
          </a:p>
        </p:txBody>
      </p:sp>
      <p:sp>
        <p:nvSpPr>
          <p:cNvPr id="136" name="テキスト ボックス 135"/>
          <p:cNvSpPr txBox="1"/>
          <p:nvPr/>
        </p:nvSpPr>
        <p:spPr>
          <a:xfrm>
            <a:off x="7362310" y="2840037"/>
            <a:ext cx="1710190" cy="307777"/>
          </a:xfrm>
          <a:prstGeom prst="rect">
            <a:avLst/>
          </a:prstGeom>
          <a:noFill/>
          <a:ln w="28575">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1">
                <a:solidFill>
                  <a:schemeClr val="tx2"/>
                </a:solidFill>
                <a:latin typeface="メイリオ"/>
                <a:ea typeface="メイリオ"/>
              </a:rPr>
              <a:t>ピボット</a:t>
            </a:r>
            <a:endParaRPr kumimoji="1" lang="en-US" altLang="ja-JP" sz="1400" b="1" i="0" u="none" strike="noStrike" kern="1200" cap="none" spc="0" normalizeH="0" baseline="0" noProof="0">
              <a:ln>
                <a:noFill/>
              </a:ln>
              <a:solidFill>
                <a:schemeClr val="tx2"/>
              </a:solidFill>
              <a:effectLst/>
              <a:uLnTx/>
              <a:uFillTx/>
              <a:latin typeface="メイリオ"/>
              <a:ea typeface="メイリオ"/>
            </a:endParaRPr>
          </a:p>
        </p:txBody>
      </p:sp>
      <p:sp>
        <p:nvSpPr>
          <p:cNvPr id="137" name="テキスト ボックス 136"/>
          <p:cNvSpPr txBox="1"/>
          <p:nvPr/>
        </p:nvSpPr>
        <p:spPr>
          <a:xfrm>
            <a:off x="7342837" y="3668129"/>
            <a:ext cx="1710190" cy="307777"/>
          </a:xfrm>
          <a:prstGeom prst="rect">
            <a:avLst/>
          </a:prstGeom>
          <a:noFill/>
          <a:ln w="28575">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b="1">
                <a:solidFill>
                  <a:schemeClr val="tx2"/>
                </a:solidFill>
                <a:latin typeface="メイリオ"/>
                <a:ea typeface="メイリオ"/>
              </a:rPr>
              <a:t>EXCEL</a:t>
            </a:r>
            <a:endParaRPr kumimoji="1" lang="en-US" altLang="ja-JP" sz="1400" b="1" i="0" u="none" strike="noStrike" kern="1200" cap="none" spc="0" normalizeH="0" baseline="0" noProof="0">
              <a:ln>
                <a:noFill/>
              </a:ln>
              <a:solidFill>
                <a:schemeClr val="tx2"/>
              </a:solidFill>
              <a:effectLst/>
              <a:uLnTx/>
              <a:uFillTx/>
              <a:latin typeface="メイリオ"/>
              <a:ea typeface="メイリオ"/>
            </a:endParaRPr>
          </a:p>
        </p:txBody>
      </p:sp>
      <p:sp>
        <p:nvSpPr>
          <p:cNvPr id="138" name="テキスト ボックス 137"/>
          <p:cNvSpPr txBox="1"/>
          <p:nvPr/>
        </p:nvSpPr>
        <p:spPr>
          <a:xfrm>
            <a:off x="6129295" y="3664519"/>
            <a:ext cx="1710190" cy="307777"/>
          </a:xfrm>
          <a:prstGeom prst="rect">
            <a:avLst/>
          </a:prstGeom>
          <a:noFill/>
          <a:ln w="28575">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b="1">
                <a:solidFill>
                  <a:schemeClr val="tx2"/>
                </a:solidFill>
                <a:latin typeface="メイリオ"/>
                <a:ea typeface="メイリオ"/>
              </a:rPr>
              <a:t>EXCEL</a:t>
            </a:r>
            <a:r>
              <a:rPr lang="ja-JP" altLang="en-US" sz="1400" b="1">
                <a:solidFill>
                  <a:schemeClr val="tx2"/>
                </a:solidFill>
                <a:latin typeface="メイリオ"/>
                <a:ea typeface="メイリオ"/>
              </a:rPr>
              <a:t>差込</a:t>
            </a:r>
            <a:endParaRPr kumimoji="1" lang="en-US" altLang="ja-JP" sz="1400" b="1" i="0" u="none" strike="noStrike" kern="1200" cap="none" spc="0" normalizeH="0" baseline="0" noProof="0">
              <a:ln>
                <a:noFill/>
              </a:ln>
              <a:solidFill>
                <a:schemeClr val="tx2"/>
              </a:solidFill>
              <a:effectLst/>
              <a:uLnTx/>
              <a:uFillTx/>
              <a:latin typeface="メイリオ"/>
              <a:ea typeface="メイリオ"/>
            </a:endParaRPr>
          </a:p>
        </p:txBody>
      </p:sp>
      <p:sp>
        <p:nvSpPr>
          <p:cNvPr id="139" name="テキスト ボックス 138"/>
          <p:cNvSpPr txBox="1"/>
          <p:nvPr/>
        </p:nvSpPr>
        <p:spPr>
          <a:xfrm>
            <a:off x="7305756" y="4460217"/>
            <a:ext cx="1710190" cy="307777"/>
          </a:xfrm>
          <a:prstGeom prst="rect">
            <a:avLst/>
          </a:prstGeom>
          <a:noFill/>
          <a:ln w="28575">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b="1" noProof="0">
                <a:solidFill>
                  <a:schemeClr val="tx2"/>
                </a:solidFill>
                <a:latin typeface="メイリオ"/>
                <a:ea typeface="メイリオ"/>
              </a:rPr>
              <a:t>PDF</a:t>
            </a:r>
            <a:endParaRPr kumimoji="1" lang="en-US" altLang="ja-JP" sz="1400" b="1" i="0" u="none" strike="noStrike" kern="1200" cap="none" spc="0" normalizeH="0" baseline="0" noProof="0">
              <a:ln>
                <a:noFill/>
              </a:ln>
              <a:solidFill>
                <a:schemeClr val="tx2"/>
              </a:solidFill>
              <a:effectLst/>
              <a:uLnTx/>
              <a:uFillTx/>
              <a:latin typeface="メイリオ"/>
              <a:ea typeface="メイリオ"/>
            </a:endParaRPr>
          </a:p>
        </p:txBody>
      </p:sp>
      <p:sp>
        <p:nvSpPr>
          <p:cNvPr id="140" name="テキスト ボックス 139"/>
          <p:cNvSpPr txBox="1"/>
          <p:nvPr/>
        </p:nvSpPr>
        <p:spPr>
          <a:xfrm>
            <a:off x="6243906" y="4454466"/>
            <a:ext cx="1710190" cy="307777"/>
          </a:xfrm>
          <a:prstGeom prst="rect">
            <a:avLst/>
          </a:prstGeom>
          <a:noFill/>
          <a:ln w="28575">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chemeClr val="tx2"/>
                </a:solidFill>
                <a:effectLst/>
                <a:uLnTx/>
                <a:uFillTx/>
                <a:latin typeface="メイリオ"/>
                <a:ea typeface="メイリオ"/>
              </a:rPr>
              <a:t>CSV</a:t>
            </a:r>
          </a:p>
        </p:txBody>
      </p:sp>
      <p:sp>
        <p:nvSpPr>
          <p:cNvPr id="141" name="Freeform 398"/>
          <p:cNvSpPr>
            <a:spLocks/>
          </p:cNvSpPr>
          <p:nvPr/>
        </p:nvSpPr>
        <p:spPr bwMode="auto">
          <a:xfrm>
            <a:off x="7961256" y="4016412"/>
            <a:ext cx="377825" cy="463550"/>
          </a:xfrm>
          <a:custGeom>
            <a:avLst/>
            <a:gdLst>
              <a:gd name="T0" fmla="*/ 500 w 714"/>
              <a:gd name="T1" fmla="*/ 0 h 876"/>
              <a:gd name="T2" fmla="*/ 0 w 714"/>
              <a:gd name="T3" fmla="*/ 0 h 876"/>
              <a:gd name="T4" fmla="*/ 0 w 714"/>
              <a:gd name="T5" fmla="*/ 876 h 876"/>
              <a:gd name="T6" fmla="*/ 714 w 714"/>
              <a:gd name="T7" fmla="*/ 876 h 876"/>
              <a:gd name="T8" fmla="*/ 714 w 714"/>
              <a:gd name="T9" fmla="*/ 215 h 876"/>
              <a:gd name="T10" fmla="*/ 500 w 714"/>
              <a:gd name="T11" fmla="*/ 0 h 876"/>
            </a:gdLst>
            <a:ahLst/>
            <a:cxnLst>
              <a:cxn ang="0">
                <a:pos x="T0" y="T1"/>
              </a:cxn>
              <a:cxn ang="0">
                <a:pos x="T2" y="T3"/>
              </a:cxn>
              <a:cxn ang="0">
                <a:pos x="T4" y="T5"/>
              </a:cxn>
              <a:cxn ang="0">
                <a:pos x="T6" y="T7"/>
              </a:cxn>
              <a:cxn ang="0">
                <a:pos x="T8" y="T9"/>
              </a:cxn>
              <a:cxn ang="0">
                <a:pos x="T10" y="T11"/>
              </a:cxn>
            </a:cxnLst>
            <a:rect l="0" t="0" r="r" b="b"/>
            <a:pathLst>
              <a:path w="714" h="876">
                <a:moveTo>
                  <a:pt x="500" y="0"/>
                </a:moveTo>
                <a:lnTo>
                  <a:pt x="0" y="0"/>
                </a:lnTo>
                <a:lnTo>
                  <a:pt x="0" y="876"/>
                </a:lnTo>
                <a:lnTo>
                  <a:pt x="714" y="876"/>
                </a:lnTo>
                <a:lnTo>
                  <a:pt x="714" y="215"/>
                </a:lnTo>
                <a:lnTo>
                  <a:pt x="500" y="0"/>
                </a:ln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142" name="テキスト ボックス 141"/>
          <p:cNvSpPr txBox="1"/>
          <p:nvPr/>
        </p:nvSpPr>
        <p:spPr>
          <a:xfrm>
            <a:off x="7844835" y="4152519"/>
            <a:ext cx="396097" cy="215444"/>
          </a:xfrm>
          <a:prstGeom prst="rect">
            <a:avLst/>
          </a:prstGeom>
          <a:solidFill>
            <a:schemeClr val="tx2"/>
          </a:solidFill>
          <a:ln>
            <a:solidFill>
              <a:schemeClr val="bg1"/>
            </a:solidFill>
          </a:ln>
        </p:spPr>
        <p:txBody>
          <a:bodyPr wrap="square" rtlCol="0" anchor="ctr">
            <a:spAutoFit/>
          </a:bodyPr>
          <a:lstStyle/>
          <a:p>
            <a:pPr algn="ctr"/>
            <a:r>
              <a:rPr kumimoji="1" lang="en-US" altLang="ja-JP" sz="800">
                <a:solidFill>
                  <a:schemeClr val="bg1"/>
                </a:solidFill>
              </a:rPr>
              <a:t>PDF</a:t>
            </a:r>
            <a:endParaRPr kumimoji="1" lang="ja-JP" altLang="en-US" sz="800">
              <a:solidFill>
                <a:schemeClr val="bg1"/>
              </a:solidFill>
            </a:endParaRPr>
          </a:p>
        </p:txBody>
      </p:sp>
      <p:grpSp>
        <p:nvGrpSpPr>
          <p:cNvPr id="143" name="グループ化 142"/>
          <p:cNvGrpSpPr>
            <a:grpSpLocks noChangeAspect="1"/>
          </p:cNvGrpSpPr>
          <p:nvPr/>
        </p:nvGrpSpPr>
        <p:grpSpPr>
          <a:xfrm>
            <a:off x="7830739" y="2319778"/>
            <a:ext cx="608417" cy="504000"/>
            <a:chOff x="1181558" y="1499503"/>
            <a:chExt cx="959885" cy="795149"/>
          </a:xfrm>
        </p:grpSpPr>
        <p:sp>
          <p:nvSpPr>
            <p:cNvPr id="144" name="正方形/長方形 143"/>
            <p:cNvSpPr/>
            <p:nvPr/>
          </p:nvSpPr>
          <p:spPr>
            <a:xfrm>
              <a:off x="1181558" y="1602753"/>
              <a:ext cx="959885" cy="6918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正方形/長方形 144"/>
            <p:cNvSpPr/>
            <p:nvPr/>
          </p:nvSpPr>
          <p:spPr>
            <a:xfrm>
              <a:off x="1248283" y="1656246"/>
              <a:ext cx="179492" cy="157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正方形/長方形 145"/>
            <p:cNvSpPr/>
            <p:nvPr/>
          </p:nvSpPr>
          <p:spPr>
            <a:xfrm>
              <a:off x="1477692" y="1656246"/>
              <a:ext cx="599265" cy="157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正方形/長方形 146"/>
            <p:cNvSpPr/>
            <p:nvPr/>
          </p:nvSpPr>
          <p:spPr>
            <a:xfrm>
              <a:off x="1248283" y="1838665"/>
              <a:ext cx="179492" cy="395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円弧 147"/>
            <p:cNvSpPr/>
            <p:nvPr/>
          </p:nvSpPr>
          <p:spPr>
            <a:xfrm rot="5400000">
              <a:off x="1198417" y="1482644"/>
              <a:ext cx="685428" cy="719145"/>
            </a:xfrm>
            <a:prstGeom prst="arc">
              <a:avLst>
                <a:gd name="adj1" fmla="val 16420859"/>
                <a:gd name="adj2" fmla="val 262606"/>
              </a:avLst>
            </a:prstGeom>
            <a:ln w="38100">
              <a:solidFill>
                <a:schemeClr val="bg1"/>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49" name="円/楕円 33"/>
          <p:cNvSpPr>
            <a:spLocks noChangeAspect="1"/>
          </p:cNvSpPr>
          <p:nvPr/>
        </p:nvSpPr>
        <p:spPr>
          <a:xfrm>
            <a:off x="366659" y="2285127"/>
            <a:ext cx="494807" cy="4948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50000"/>
              </a:lnSpc>
            </a:pPr>
            <a:endParaRPr kumimoji="1" lang="ja-JP" altLang="en-US" sz="800" b="1"/>
          </a:p>
        </p:txBody>
      </p:sp>
      <p:sp>
        <p:nvSpPr>
          <p:cNvPr id="150" name="テキスト ボックス 149"/>
          <p:cNvSpPr txBox="1"/>
          <p:nvPr/>
        </p:nvSpPr>
        <p:spPr>
          <a:xfrm>
            <a:off x="949332" y="2403667"/>
            <a:ext cx="1459144" cy="307777"/>
          </a:xfrm>
          <a:prstGeom prst="rect">
            <a:avLst/>
          </a:prstGeom>
          <a:noFill/>
        </p:spPr>
        <p:txBody>
          <a:bodyPr wrap="square" rtlCol="0">
            <a:spAutoFit/>
          </a:bodyPr>
          <a:lstStyle/>
          <a:p>
            <a:r>
              <a:rPr lang="ja-JP" altLang="en-US" sz="1400"/>
              <a:t>■</a:t>
            </a:r>
            <a:r>
              <a:rPr kumimoji="1" lang="ja-JP" altLang="en-US" sz="1400"/>
              <a:t>一覧入力</a:t>
            </a:r>
          </a:p>
        </p:txBody>
      </p:sp>
      <p:sp>
        <p:nvSpPr>
          <p:cNvPr id="151" name="テキスト ボックス 150"/>
          <p:cNvSpPr txBox="1"/>
          <p:nvPr/>
        </p:nvSpPr>
        <p:spPr>
          <a:xfrm>
            <a:off x="975058" y="3540020"/>
            <a:ext cx="1488540" cy="307777"/>
          </a:xfrm>
          <a:prstGeom prst="rect">
            <a:avLst/>
          </a:prstGeom>
          <a:noFill/>
        </p:spPr>
        <p:txBody>
          <a:bodyPr wrap="square" rtlCol="0">
            <a:spAutoFit/>
          </a:bodyPr>
          <a:lstStyle/>
          <a:p>
            <a:r>
              <a:rPr lang="ja-JP" altLang="en-US" sz="1400"/>
              <a:t>■過去伝複写</a:t>
            </a:r>
            <a:endParaRPr kumimoji="1" lang="en-US" altLang="ja-JP" sz="1400"/>
          </a:p>
        </p:txBody>
      </p:sp>
      <p:sp>
        <p:nvSpPr>
          <p:cNvPr id="152" name="テキスト ボックス 120"/>
          <p:cNvSpPr txBox="1">
            <a:spLocks noChangeArrowheads="1"/>
          </p:cNvSpPr>
          <p:nvPr/>
        </p:nvSpPr>
        <p:spPr bwMode="auto">
          <a:xfrm>
            <a:off x="1896717" y="3269574"/>
            <a:ext cx="653020" cy="246221"/>
          </a:xfrm>
          <a:prstGeom prst="rect">
            <a:avLst/>
          </a:prstGeom>
          <a:noFill/>
          <a:ln w="9525">
            <a:noFill/>
            <a:miter lim="800000"/>
            <a:headEnd/>
            <a:tailEnd/>
          </a:ln>
          <a:effectLst>
            <a:glow rad="63500">
              <a:srgbClr val="7D7D7D">
                <a:satMod val="175000"/>
                <a:alpha val="40000"/>
              </a:srgbClr>
            </a:glo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a:ln>
                  <a:noFill/>
                </a:ln>
                <a:solidFill>
                  <a:srgbClr val="77A233"/>
                </a:solidFill>
                <a:effectLst/>
                <a:uLnTx/>
                <a:uFillTx/>
                <a:latin typeface="メイリオ" pitchFamily="50" charset="-128"/>
                <a:ea typeface="メイリオ" pitchFamily="50" charset="-128"/>
                <a:cs typeface="+mn-cs"/>
              </a:rPr>
              <a:t>Excel</a:t>
            </a:r>
            <a:endParaRPr kumimoji="0" lang="ja-JP" altLang="en-US" sz="1000" b="1" i="0" u="none" strike="noStrike" kern="0" cap="none" spc="0" normalizeH="0" baseline="0" noProof="0">
              <a:ln>
                <a:noFill/>
              </a:ln>
              <a:solidFill>
                <a:srgbClr val="77A233"/>
              </a:solidFill>
              <a:effectLst/>
              <a:uLnTx/>
              <a:uFillTx/>
              <a:latin typeface="メイリオ" pitchFamily="50" charset="-128"/>
              <a:ea typeface="メイリオ" pitchFamily="50" charset="-128"/>
              <a:cs typeface="+mn-cs"/>
            </a:endParaRPr>
          </a:p>
        </p:txBody>
      </p:sp>
      <p:sp>
        <p:nvSpPr>
          <p:cNvPr id="153" name="Freeform 418"/>
          <p:cNvSpPr>
            <a:spLocks noEditPoints="1"/>
          </p:cNvSpPr>
          <p:nvPr/>
        </p:nvSpPr>
        <p:spPr bwMode="auto">
          <a:xfrm>
            <a:off x="2005980" y="2954901"/>
            <a:ext cx="434494" cy="326090"/>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77A233"/>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54" name="下矢印 153"/>
          <p:cNvSpPr/>
          <p:nvPr/>
        </p:nvSpPr>
        <p:spPr>
          <a:xfrm rot="16200000">
            <a:off x="1673261" y="3085705"/>
            <a:ext cx="117816" cy="249922"/>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55" name="下矢印 154"/>
          <p:cNvSpPr/>
          <p:nvPr/>
        </p:nvSpPr>
        <p:spPr>
          <a:xfrm rot="16200000" flipV="1">
            <a:off x="1662659" y="2927054"/>
            <a:ext cx="117816" cy="249922"/>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59" name="Freeform 305"/>
          <p:cNvSpPr>
            <a:spLocks noEditPoints="1"/>
          </p:cNvSpPr>
          <p:nvPr/>
        </p:nvSpPr>
        <p:spPr bwMode="auto">
          <a:xfrm>
            <a:off x="471850" y="2310956"/>
            <a:ext cx="323590" cy="399895"/>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 name="円/楕円 33"/>
          <p:cNvSpPr>
            <a:spLocks noChangeAspect="1"/>
          </p:cNvSpPr>
          <p:nvPr/>
        </p:nvSpPr>
        <p:spPr>
          <a:xfrm>
            <a:off x="374429" y="3382873"/>
            <a:ext cx="525006" cy="52500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50000"/>
              </a:lnSpc>
            </a:pPr>
            <a:endParaRPr kumimoji="1" lang="ja-JP" altLang="en-US" sz="800" b="1"/>
          </a:p>
        </p:txBody>
      </p:sp>
      <p:cxnSp>
        <p:nvCxnSpPr>
          <p:cNvPr id="162" name="直線コネクタ 161"/>
          <p:cNvCxnSpPr>
            <a:stCxn id="149" idx="5"/>
            <a:endCxn id="163" idx="1"/>
          </p:cNvCxnSpPr>
          <p:nvPr/>
        </p:nvCxnSpPr>
        <p:spPr>
          <a:xfrm flipV="1">
            <a:off x="789003" y="2705829"/>
            <a:ext cx="1943459" cy="164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63" name="正方形/長方形 162"/>
          <p:cNvSpPr/>
          <p:nvPr/>
        </p:nvSpPr>
        <p:spPr>
          <a:xfrm>
            <a:off x="2732462" y="2644212"/>
            <a:ext cx="153258" cy="123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4" name="直線コネクタ 163"/>
          <p:cNvCxnSpPr/>
          <p:nvPr/>
        </p:nvCxnSpPr>
        <p:spPr>
          <a:xfrm>
            <a:off x="798240" y="3808017"/>
            <a:ext cx="1923761" cy="1343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65" name="正方形/長方形 164"/>
          <p:cNvSpPr/>
          <p:nvPr/>
        </p:nvSpPr>
        <p:spPr>
          <a:xfrm>
            <a:off x="2746311" y="3782815"/>
            <a:ext cx="153258" cy="123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テキスト ボックス 165"/>
          <p:cNvSpPr txBox="1"/>
          <p:nvPr/>
        </p:nvSpPr>
        <p:spPr>
          <a:xfrm>
            <a:off x="1387123" y="2742793"/>
            <a:ext cx="1333620" cy="261610"/>
          </a:xfrm>
          <a:prstGeom prst="rect">
            <a:avLst/>
          </a:prstGeom>
          <a:noFill/>
        </p:spPr>
        <p:txBody>
          <a:bodyPr wrap="square" rtlCol="0">
            <a:spAutoFit/>
          </a:bodyPr>
          <a:lstStyle/>
          <a:p>
            <a:r>
              <a:rPr kumimoji="1" lang="ja-JP" altLang="en-US" sz="1100">
                <a:latin typeface="+mn-ea"/>
              </a:rPr>
              <a:t>コピー</a:t>
            </a:r>
            <a:r>
              <a:rPr kumimoji="1" lang="en-US" altLang="ja-JP" sz="1100">
                <a:latin typeface="+mn-ea"/>
              </a:rPr>
              <a:t>&amp;</a:t>
            </a:r>
            <a:r>
              <a:rPr kumimoji="1" lang="ja-JP" altLang="en-US" sz="1100">
                <a:latin typeface="+mn-ea"/>
              </a:rPr>
              <a:t>ペースト</a:t>
            </a:r>
          </a:p>
        </p:txBody>
      </p:sp>
      <p:sp>
        <p:nvSpPr>
          <p:cNvPr id="208" name="Freeform 406"/>
          <p:cNvSpPr>
            <a:spLocks noEditPoints="1"/>
          </p:cNvSpPr>
          <p:nvPr/>
        </p:nvSpPr>
        <p:spPr bwMode="auto">
          <a:xfrm>
            <a:off x="350602" y="1879824"/>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7" name="Freeform 8">
            <a:extLst>
              <a:ext uri="{FF2B5EF4-FFF2-40B4-BE49-F238E27FC236}">
                <a16:creationId xmlns:a16="http://schemas.microsoft.com/office/drawing/2014/main" id="{BF40E596-5B38-E479-7E41-4F51CDA7C44C}"/>
              </a:ext>
            </a:extLst>
          </p:cNvPr>
          <p:cNvSpPr>
            <a:spLocks noEditPoints="1"/>
          </p:cNvSpPr>
          <p:nvPr/>
        </p:nvSpPr>
        <p:spPr bwMode="auto">
          <a:xfrm>
            <a:off x="485292" y="3492683"/>
            <a:ext cx="276904" cy="315879"/>
          </a:xfrm>
          <a:custGeom>
            <a:avLst/>
            <a:gdLst>
              <a:gd name="T0" fmla="*/ 209 w 255"/>
              <a:gd name="T1" fmla="*/ 46 h 311"/>
              <a:gd name="T2" fmla="*/ 255 w 255"/>
              <a:gd name="T3" fmla="*/ 46 h 311"/>
              <a:gd name="T4" fmla="*/ 255 w 255"/>
              <a:gd name="T5" fmla="*/ 239 h 311"/>
              <a:gd name="T6" fmla="*/ 223 w 255"/>
              <a:gd name="T7" fmla="*/ 239 h 311"/>
              <a:gd name="T8" fmla="*/ 223 w 255"/>
              <a:gd name="T9" fmla="*/ 75 h 311"/>
              <a:gd name="T10" fmla="*/ 180 w 255"/>
              <a:gd name="T11" fmla="*/ 32 h 311"/>
              <a:gd name="T12" fmla="*/ 73 w 255"/>
              <a:gd name="T13" fmla="*/ 32 h 311"/>
              <a:gd name="T14" fmla="*/ 73 w 255"/>
              <a:gd name="T15" fmla="*/ 0 h 311"/>
              <a:gd name="T16" fmla="*/ 209 w 255"/>
              <a:gd name="T17" fmla="*/ 0 h 311"/>
              <a:gd name="T18" fmla="*/ 209 w 255"/>
              <a:gd name="T19" fmla="*/ 46 h 311"/>
              <a:gd name="T20" fmla="*/ 214 w 255"/>
              <a:gd name="T21" fmla="*/ 0 h 311"/>
              <a:gd name="T22" fmla="*/ 214 w 255"/>
              <a:gd name="T23" fmla="*/ 41 h 311"/>
              <a:gd name="T24" fmla="*/ 255 w 255"/>
              <a:gd name="T25" fmla="*/ 41 h 311"/>
              <a:gd name="T26" fmla="*/ 214 w 255"/>
              <a:gd name="T27" fmla="*/ 0 h 311"/>
              <a:gd name="T28" fmla="*/ 173 w 255"/>
              <a:gd name="T29" fmla="*/ 37 h 311"/>
              <a:gd name="T30" fmla="*/ 37 w 255"/>
              <a:gd name="T31" fmla="*/ 37 h 311"/>
              <a:gd name="T32" fmla="*/ 37 w 255"/>
              <a:gd name="T33" fmla="*/ 68 h 311"/>
              <a:gd name="T34" fmla="*/ 143 w 255"/>
              <a:gd name="T35" fmla="*/ 68 h 311"/>
              <a:gd name="T36" fmla="*/ 186 w 255"/>
              <a:gd name="T37" fmla="*/ 112 h 311"/>
              <a:gd name="T38" fmla="*/ 186 w 255"/>
              <a:gd name="T39" fmla="*/ 275 h 311"/>
              <a:gd name="T40" fmla="*/ 218 w 255"/>
              <a:gd name="T41" fmla="*/ 275 h 311"/>
              <a:gd name="T42" fmla="*/ 218 w 255"/>
              <a:gd name="T43" fmla="*/ 82 h 311"/>
              <a:gd name="T44" fmla="*/ 173 w 255"/>
              <a:gd name="T45" fmla="*/ 82 h 311"/>
              <a:gd name="T46" fmla="*/ 173 w 255"/>
              <a:gd name="T47" fmla="*/ 37 h 311"/>
              <a:gd name="T48" fmla="*/ 177 w 255"/>
              <a:gd name="T49" fmla="*/ 37 h 311"/>
              <a:gd name="T50" fmla="*/ 177 w 255"/>
              <a:gd name="T51" fmla="*/ 78 h 311"/>
              <a:gd name="T52" fmla="*/ 218 w 255"/>
              <a:gd name="T53" fmla="*/ 78 h 311"/>
              <a:gd name="T54" fmla="*/ 177 w 255"/>
              <a:gd name="T55" fmla="*/ 37 h 311"/>
              <a:gd name="T56" fmla="*/ 136 w 255"/>
              <a:gd name="T57" fmla="*/ 73 h 311"/>
              <a:gd name="T58" fmla="*/ 0 w 255"/>
              <a:gd name="T59" fmla="*/ 73 h 311"/>
              <a:gd name="T60" fmla="*/ 0 w 255"/>
              <a:gd name="T61" fmla="*/ 311 h 311"/>
              <a:gd name="T62" fmla="*/ 182 w 255"/>
              <a:gd name="T63" fmla="*/ 311 h 311"/>
              <a:gd name="T64" fmla="*/ 182 w 255"/>
              <a:gd name="T65" fmla="*/ 119 h 311"/>
              <a:gd name="T66" fmla="*/ 136 w 255"/>
              <a:gd name="T67" fmla="*/ 119 h 311"/>
              <a:gd name="T68" fmla="*/ 136 w 255"/>
              <a:gd name="T69" fmla="*/ 73 h 311"/>
              <a:gd name="T70" fmla="*/ 182 w 255"/>
              <a:gd name="T71" fmla="*/ 114 h 311"/>
              <a:gd name="T72" fmla="*/ 141 w 255"/>
              <a:gd name="T73" fmla="*/ 114 h 311"/>
              <a:gd name="T74" fmla="*/ 141 w 255"/>
              <a:gd name="T75" fmla="*/ 73 h 311"/>
              <a:gd name="T76" fmla="*/ 182 w 255"/>
              <a:gd name="T77" fmla="*/ 11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5" h="311">
                <a:moveTo>
                  <a:pt x="209" y="46"/>
                </a:moveTo>
                <a:lnTo>
                  <a:pt x="255" y="46"/>
                </a:lnTo>
                <a:lnTo>
                  <a:pt x="255" y="239"/>
                </a:lnTo>
                <a:lnTo>
                  <a:pt x="223" y="239"/>
                </a:lnTo>
                <a:lnTo>
                  <a:pt x="223" y="75"/>
                </a:lnTo>
                <a:lnTo>
                  <a:pt x="180" y="32"/>
                </a:lnTo>
                <a:lnTo>
                  <a:pt x="73" y="32"/>
                </a:lnTo>
                <a:lnTo>
                  <a:pt x="73" y="0"/>
                </a:lnTo>
                <a:lnTo>
                  <a:pt x="209" y="0"/>
                </a:lnTo>
                <a:lnTo>
                  <a:pt x="209" y="46"/>
                </a:lnTo>
                <a:close/>
                <a:moveTo>
                  <a:pt x="214" y="0"/>
                </a:moveTo>
                <a:lnTo>
                  <a:pt x="214" y="41"/>
                </a:lnTo>
                <a:lnTo>
                  <a:pt x="255" y="41"/>
                </a:lnTo>
                <a:lnTo>
                  <a:pt x="214" y="0"/>
                </a:lnTo>
                <a:close/>
                <a:moveTo>
                  <a:pt x="173" y="37"/>
                </a:moveTo>
                <a:lnTo>
                  <a:pt x="37" y="37"/>
                </a:lnTo>
                <a:lnTo>
                  <a:pt x="37" y="68"/>
                </a:lnTo>
                <a:lnTo>
                  <a:pt x="143" y="68"/>
                </a:lnTo>
                <a:lnTo>
                  <a:pt x="186" y="112"/>
                </a:lnTo>
                <a:lnTo>
                  <a:pt x="186" y="275"/>
                </a:lnTo>
                <a:lnTo>
                  <a:pt x="218" y="275"/>
                </a:lnTo>
                <a:lnTo>
                  <a:pt x="218" y="82"/>
                </a:lnTo>
                <a:lnTo>
                  <a:pt x="173" y="82"/>
                </a:lnTo>
                <a:lnTo>
                  <a:pt x="173" y="37"/>
                </a:lnTo>
                <a:close/>
                <a:moveTo>
                  <a:pt x="177" y="37"/>
                </a:moveTo>
                <a:lnTo>
                  <a:pt x="177" y="78"/>
                </a:lnTo>
                <a:lnTo>
                  <a:pt x="218" y="78"/>
                </a:lnTo>
                <a:lnTo>
                  <a:pt x="177" y="37"/>
                </a:lnTo>
                <a:close/>
                <a:moveTo>
                  <a:pt x="136" y="73"/>
                </a:moveTo>
                <a:lnTo>
                  <a:pt x="0" y="73"/>
                </a:lnTo>
                <a:lnTo>
                  <a:pt x="0" y="311"/>
                </a:lnTo>
                <a:lnTo>
                  <a:pt x="182" y="311"/>
                </a:lnTo>
                <a:lnTo>
                  <a:pt x="182" y="119"/>
                </a:lnTo>
                <a:lnTo>
                  <a:pt x="136" y="119"/>
                </a:lnTo>
                <a:lnTo>
                  <a:pt x="136" y="73"/>
                </a:lnTo>
                <a:close/>
                <a:moveTo>
                  <a:pt x="182" y="114"/>
                </a:moveTo>
                <a:lnTo>
                  <a:pt x="141" y="114"/>
                </a:lnTo>
                <a:lnTo>
                  <a:pt x="141" y="73"/>
                </a:lnTo>
                <a:lnTo>
                  <a:pt x="182" y="11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 name="正方形/長方形 16">
            <a:extLst>
              <a:ext uri="{FF2B5EF4-FFF2-40B4-BE49-F238E27FC236}">
                <a16:creationId xmlns:a16="http://schemas.microsoft.com/office/drawing/2014/main" id="{52819912-1D61-7A8A-7ECB-47E11D5C357B}"/>
              </a:ext>
            </a:extLst>
          </p:cNvPr>
          <p:cNvSpPr/>
          <p:nvPr/>
        </p:nvSpPr>
        <p:spPr>
          <a:xfrm>
            <a:off x="1643282" y="3991781"/>
            <a:ext cx="914400" cy="171319"/>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3A85BB86-5DA2-80B7-8383-62A868124B9A}"/>
              </a:ext>
            </a:extLst>
          </p:cNvPr>
          <p:cNvSpPr/>
          <p:nvPr/>
        </p:nvSpPr>
        <p:spPr>
          <a:xfrm>
            <a:off x="1643282" y="4487337"/>
            <a:ext cx="914400" cy="171319"/>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C698131F-F5AE-5D53-D5B4-080F3A4576C4}"/>
              </a:ext>
            </a:extLst>
          </p:cNvPr>
          <p:cNvSpPr txBox="1"/>
          <p:nvPr/>
        </p:nvSpPr>
        <p:spPr>
          <a:xfrm>
            <a:off x="1572990" y="3825970"/>
            <a:ext cx="1234574" cy="215444"/>
          </a:xfrm>
          <a:prstGeom prst="rect">
            <a:avLst/>
          </a:prstGeom>
          <a:noFill/>
        </p:spPr>
        <p:txBody>
          <a:bodyPr wrap="square" rtlCol="0">
            <a:spAutoFit/>
          </a:bodyPr>
          <a:lstStyle/>
          <a:p>
            <a:r>
              <a:rPr kumimoji="1" lang="ja-JP" altLang="en-US" sz="800"/>
              <a:t>摘要</a:t>
            </a:r>
          </a:p>
        </p:txBody>
      </p:sp>
      <p:sp>
        <p:nvSpPr>
          <p:cNvPr id="21" name="テキスト ボックス 20">
            <a:extLst>
              <a:ext uri="{FF2B5EF4-FFF2-40B4-BE49-F238E27FC236}">
                <a16:creationId xmlns:a16="http://schemas.microsoft.com/office/drawing/2014/main" id="{710FFC47-8E35-14E5-58B0-8A2D013926A5}"/>
              </a:ext>
            </a:extLst>
          </p:cNvPr>
          <p:cNvSpPr txBox="1"/>
          <p:nvPr/>
        </p:nvSpPr>
        <p:spPr>
          <a:xfrm>
            <a:off x="1572990" y="4322573"/>
            <a:ext cx="1234574" cy="215444"/>
          </a:xfrm>
          <a:prstGeom prst="rect">
            <a:avLst/>
          </a:prstGeom>
          <a:noFill/>
        </p:spPr>
        <p:txBody>
          <a:bodyPr wrap="square" rtlCol="0">
            <a:spAutoFit/>
          </a:bodyPr>
          <a:lstStyle/>
          <a:p>
            <a:r>
              <a:rPr kumimoji="1" lang="ja-JP" altLang="en-US" sz="800"/>
              <a:t>摘要</a:t>
            </a:r>
          </a:p>
        </p:txBody>
      </p:sp>
      <p:sp>
        <p:nvSpPr>
          <p:cNvPr id="22" name="矢印: 下 21">
            <a:extLst>
              <a:ext uri="{FF2B5EF4-FFF2-40B4-BE49-F238E27FC236}">
                <a16:creationId xmlns:a16="http://schemas.microsoft.com/office/drawing/2014/main" id="{9D76B81E-0197-ED69-F8A6-149118C53612}"/>
              </a:ext>
            </a:extLst>
          </p:cNvPr>
          <p:cNvSpPr/>
          <p:nvPr/>
        </p:nvSpPr>
        <p:spPr>
          <a:xfrm>
            <a:off x="1909803" y="4198227"/>
            <a:ext cx="156317" cy="218255"/>
          </a:xfrm>
          <a:prstGeom prst="downArrow">
            <a:avLst/>
          </a:prstGeom>
          <a:solidFill>
            <a:srgbClr val="008C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0DB58887-5485-D57D-2518-CD6E4A532651}"/>
              </a:ext>
            </a:extLst>
          </p:cNvPr>
          <p:cNvSpPr txBox="1"/>
          <p:nvPr/>
        </p:nvSpPr>
        <p:spPr>
          <a:xfrm>
            <a:off x="2045260" y="4199435"/>
            <a:ext cx="512422" cy="253916"/>
          </a:xfrm>
          <a:prstGeom prst="rect">
            <a:avLst/>
          </a:prstGeom>
          <a:noFill/>
        </p:spPr>
        <p:txBody>
          <a:bodyPr wrap="square" rtlCol="0">
            <a:spAutoFit/>
          </a:bodyPr>
          <a:lstStyle/>
          <a:p>
            <a:r>
              <a:rPr lang="ja-JP" altLang="en-US" sz="1050">
                <a:solidFill>
                  <a:srgbClr val="008CCF"/>
                </a:solidFill>
              </a:rPr>
              <a:t>置換</a:t>
            </a:r>
            <a:endParaRPr kumimoji="1" lang="ja-JP" altLang="en-US" sz="1050">
              <a:solidFill>
                <a:srgbClr val="008CCF"/>
              </a:solidFill>
            </a:endParaRPr>
          </a:p>
        </p:txBody>
      </p:sp>
      <p:sp>
        <p:nvSpPr>
          <p:cNvPr id="32" name="テキスト ボックス 31">
            <a:extLst>
              <a:ext uri="{FF2B5EF4-FFF2-40B4-BE49-F238E27FC236}">
                <a16:creationId xmlns:a16="http://schemas.microsoft.com/office/drawing/2014/main" id="{2C6D69A7-31B3-048A-60C0-493DD0E247F1}"/>
              </a:ext>
            </a:extLst>
          </p:cNvPr>
          <p:cNvSpPr txBox="1"/>
          <p:nvPr/>
        </p:nvSpPr>
        <p:spPr>
          <a:xfrm>
            <a:off x="1605940" y="3998809"/>
            <a:ext cx="1234574" cy="200055"/>
          </a:xfrm>
          <a:prstGeom prst="rect">
            <a:avLst/>
          </a:prstGeom>
          <a:noFill/>
        </p:spPr>
        <p:txBody>
          <a:bodyPr wrap="square" rtlCol="0">
            <a:spAutoFit/>
          </a:bodyPr>
          <a:lstStyle/>
          <a:p>
            <a:r>
              <a:rPr lang="en-US" altLang="ja-JP" sz="700" b="1"/>
              <a:t>6</a:t>
            </a:r>
            <a:r>
              <a:rPr lang="ja-JP" altLang="en-US" sz="700" b="1"/>
              <a:t>月分</a:t>
            </a:r>
            <a:r>
              <a:rPr lang="ja-JP" altLang="en-US" sz="700"/>
              <a:t>広告宣伝費</a:t>
            </a:r>
            <a:endParaRPr kumimoji="1" lang="ja-JP" altLang="en-US" sz="700"/>
          </a:p>
        </p:txBody>
      </p:sp>
      <p:sp>
        <p:nvSpPr>
          <p:cNvPr id="33" name="テキスト ボックス 32">
            <a:extLst>
              <a:ext uri="{FF2B5EF4-FFF2-40B4-BE49-F238E27FC236}">
                <a16:creationId xmlns:a16="http://schemas.microsoft.com/office/drawing/2014/main" id="{1F16A2D2-EBC3-6A92-E59A-7C35CDC8BF09}"/>
              </a:ext>
            </a:extLst>
          </p:cNvPr>
          <p:cNvSpPr txBox="1"/>
          <p:nvPr/>
        </p:nvSpPr>
        <p:spPr>
          <a:xfrm>
            <a:off x="1605940" y="4493880"/>
            <a:ext cx="1234574" cy="200055"/>
          </a:xfrm>
          <a:prstGeom prst="rect">
            <a:avLst/>
          </a:prstGeom>
          <a:noFill/>
        </p:spPr>
        <p:txBody>
          <a:bodyPr wrap="square" rtlCol="0">
            <a:spAutoFit/>
          </a:bodyPr>
          <a:lstStyle/>
          <a:p>
            <a:r>
              <a:rPr lang="en-US" altLang="ja-JP" sz="700" b="1"/>
              <a:t>7</a:t>
            </a:r>
            <a:r>
              <a:rPr lang="ja-JP" altLang="en-US" sz="700" b="1"/>
              <a:t>月分</a:t>
            </a:r>
            <a:r>
              <a:rPr lang="ja-JP" altLang="en-US" sz="700"/>
              <a:t>広告宣伝費</a:t>
            </a:r>
            <a:endParaRPr kumimoji="1" lang="ja-JP" altLang="en-US" sz="700"/>
          </a:p>
        </p:txBody>
      </p:sp>
      <p:sp>
        <p:nvSpPr>
          <p:cNvPr id="24" name="Freeform 12">
            <a:extLst>
              <a:ext uri="{FF2B5EF4-FFF2-40B4-BE49-F238E27FC236}">
                <a16:creationId xmlns:a16="http://schemas.microsoft.com/office/drawing/2014/main" id="{EA24DB58-C477-DB57-9891-FBCE741A0506}"/>
              </a:ext>
            </a:extLst>
          </p:cNvPr>
          <p:cNvSpPr>
            <a:spLocks noEditPoints="1"/>
          </p:cNvSpPr>
          <p:nvPr/>
        </p:nvSpPr>
        <p:spPr bwMode="auto">
          <a:xfrm>
            <a:off x="832630" y="4100397"/>
            <a:ext cx="607850" cy="489410"/>
          </a:xfrm>
          <a:custGeom>
            <a:avLst/>
            <a:gdLst>
              <a:gd name="T0" fmla="*/ 128 w 454"/>
              <a:gd name="T1" fmla="*/ 355 h 365"/>
              <a:gd name="T2" fmla="*/ 31 w 454"/>
              <a:gd name="T3" fmla="*/ 273 h 365"/>
              <a:gd name="T4" fmla="*/ 318 w 454"/>
              <a:gd name="T5" fmla="*/ 124 h 365"/>
              <a:gd name="T6" fmla="*/ 137 w 454"/>
              <a:gd name="T7" fmla="*/ 118 h 365"/>
              <a:gd name="T8" fmla="*/ 163 w 454"/>
              <a:gd name="T9" fmla="*/ 118 h 365"/>
              <a:gd name="T10" fmla="*/ 181 w 454"/>
              <a:gd name="T11" fmla="*/ 104 h 365"/>
              <a:gd name="T12" fmla="*/ 195 w 454"/>
              <a:gd name="T13" fmla="*/ 104 h 365"/>
              <a:gd name="T14" fmla="*/ 212 w 454"/>
              <a:gd name="T15" fmla="*/ 118 h 365"/>
              <a:gd name="T16" fmla="*/ 234 w 454"/>
              <a:gd name="T17" fmla="*/ 118 h 365"/>
              <a:gd name="T18" fmla="*/ 127 w 454"/>
              <a:gd name="T19" fmla="*/ 138 h 365"/>
              <a:gd name="T20" fmla="*/ 146 w 454"/>
              <a:gd name="T21" fmla="*/ 142 h 365"/>
              <a:gd name="T22" fmla="*/ 159 w 454"/>
              <a:gd name="T23" fmla="*/ 142 h 365"/>
              <a:gd name="T24" fmla="*/ 177 w 454"/>
              <a:gd name="T25" fmla="*/ 156 h 365"/>
              <a:gd name="T26" fmla="*/ 198 w 454"/>
              <a:gd name="T27" fmla="*/ 156 h 365"/>
              <a:gd name="T28" fmla="*/ 225 w 454"/>
              <a:gd name="T29" fmla="*/ 156 h 365"/>
              <a:gd name="T30" fmla="*/ 314 w 454"/>
              <a:gd name="T31" fmla="*/ 176 h 365"/>
              <a:gd name="T32" fmla="*/ 142 w 454"/>
              <a:gd name="T33" fmla="*/ 180 h 365"/>
              <a:gd name="T34" fmla="*/ 159 w 454"/>
              <a:gd name="T35" fmla="*/ 194 h 365"/>
              <a:gd name="T36" fmla="*/ 181 w 454"/>
              <a:gd name="T37" fmla="*/ 194 h 365"/>
              <a:gd name="T38" fmla="*/ 207 w 454"/>
              <a:gd name="T39" fmla="*/ 194 h 365"/>
              <a:gd name="T40" fmla="*/ 225 w 454"/>
              <a:gd name="T41" fmla="*/ 180 h 365"/>
              <a:gd name="T42" fmla="*/ 239 w 454"/>
              <a:gd name="T43" fmla="*/ 180 h 365"/>
              <a:gd name="T44" fmla="*/ 256 w 454"/>
              <a:gd name="T45" fmla="*/ 194 h 365"/>
              <a:gd name="T46" fmla="*/ 278 w 454"/>
              <a:gd name="T47" fmla="*/ 194 h 365"/>
              <a:gd name="T48" fmla="*/ 342 w 454"/>
              <a:gd name="T49" fmla="*/ 118 h 365"/>
              <a:gd name="T50" fmla="*/ 359 w 454"/>
              <a:gd name="T51" fmla="*/ 104 h 365"/>
              <a:gd name="T52" fmla="*/ 373 w 454"/>
              <a:gd name="T53" fmla="*/ 104 h 365"/>
              <a:gd name="T54" fmla="*/ 332 w 454"/>
              <a:gd name="T55" fmla="*/ 159 h 365"/>
              <a:gd name="T56" fmla="*/ 351 w 454"/>
              <a:gd name="T57" fmla="*/ 156 h 365"/>
              <a:gd name="T58" fmla="*/ 332 w 454"/>
              <a:gd name="T59" fmla="*/ 176 h 365"/>
              <a:gd name="T60" fmla="*/ 351 w 454"/>
              <a:gd name="T61" fmla="*/ 180 h 365"/>
              <a:gd name="T62" fmla="*/ 364 w 454"/>
              <a:gd name="T63" fmla="*/ 180 h 365"/>
              <a:gd name="T64" fmla="*/ 382 w 454"/>
              <a:gd name="T65" fmla="*/ 194 h 365"/>
              <a:gd name="T66" fmla="*/ 127 w 454"/>
              <a:gd name="T67" fmla="*/ 214 h 365"/>
              <a:gd name="T68" fmla="*/ 154 w 454"/>
              <a:gd name="T69" fmla="*/ 232 h 365"/>
              <a:gd name="T70" fmla="*/ 172 w 454"/>
              <a:gd name="T71" fmla="*/ 217 h 365"/>
              <a:gd name="T72" fmla="*/ 186 w 454"/>
              <a:gd name="T73" fmla="*/ 217 h 365"/>
              <a:gd name="T74" fmla="*/ 203 w 454"/>
              <a:gd name="T75" fmla="*/ 232 h 365"/>
              <a:gd name="T76" fmla="*/ 225 w 454"/>
              <a:gd name="T77" fmla="*/ 232 h 365"/>
              <a:gd name="T78" fmla="*/ 53 w 454"/>
              <a:gd name="T79" fmla="*/ 118 h 365"/>
              <a:gd name="T80" fmla="*/ 71 w 454"/>
              <a:gd name="T81" fmla="*/ 104 h 365"/>
              <a:gd name="T82" fmla="*/ 84 w 454"/>
              <a:gd name="T83" fmla="*/ 104 h 365"/>
              <a:gd name="T84" fmla="*/ 102 w 454"/>
              <a:gd name="T85" fmla="*/ 118 h 365"/>
              <a:gd name="T86" fmla="*/ 53 w 454"/>
              <a:gd name="T87" fmla="*/ 156 h 365"/>
              <a:gd name="T88" fmla="*/ 79 w 454"/>
              <a:gd name="T89" fmla="*/ 156 h 365"/>
              <a:gd name="T90" fmla="*/ 97 w 454"/>
              <a:gd name="T91" fmla="*/ 142 h 365"/>
              <a:gd name="T92" fmla="*/ 111 w 454"/>
              <a:gd name="T93" fmla="*/ 142 h 365"/>
              <a:gd name="T94" fmla="*/ 58 w 454"/>
              <a:gd name="T95" fmla="*/ 194 h 365"/>
              <a:gd name="T96" fmla="*/ 79 w 454"/>
              <a:gd name="T97" fmla="*/ 194 h 365"/>
              <a:gd name="T98" fmla="*/ 106 w 454"/>
              <a:gd name="T99" fmla="*/ 194 h 365"/>
              <a:gd name="T100" fmla="*/ 53 w 454"/>
              <a:gd name="T101" fmla="*/ 217 h 365"/>
              <a:gd name="T102" fmla="*/ 67 w 454"/>
              <a:gd name="T103" fmla="*/ 217 h 365"/>
              <a:gd name="T104" fmla="*/ 84 w 454"/>
              <a:gd name="T105" fmla="*/ 232 h 365"/>
              <a:gd name="T106" fmla="*/ 106 w 454"/>
              <a:gd name="T107" fmla="*/ 232 h 365"/>
              <a:gd name="T108" fmla="*/ 296 w 454"/>
              <a:gd name="T109" fmla="*/ 224 h 365"/>
              <a:gd name="T110" fmla="*/ 318 w 454"/>
              <a:gd name="T111" fmla="*/ 234 h 365"/>
              <a:gd name="T112" fmla="*/ 336 w 454"/>
              <a:gd name="T113" fmla="*/ 224 h 365"/>
              <a:gd name="T114" fmla="*/ 381 w 454"/>
              <a:gd name="T115" fmla="*/ 23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4" h="365">
                <a:moveTo>
                  <a:pt x="454" y="10"/>
                </a:moveTo>
                <a:cubicBezTo>
                  <a:pt x="454" y="294"/>
                  <a:pt x="454" y="294"/>
                  <a:pt x="454" y="294"/>
                </a:cubicBezTo>
                <a:cubicBezTo>
                  <a:pt x="454" y="300"/>
                  <a:pt x="449" y="304"/>
                  <a:pt x="443" y="304"/>
                </a:cubicBezTo>
                <a:cubicBezTo>
                  <a:pt x="259" y="304"/>
                  <a:pt x="259" y="304"/>
                  <a:pt x="259" y="304"/>
                </a:cubicBezTo>
                <a:cubicBezTo>
                  <a:pt x="264" y="355"/>
                  <a:pt x="264" y="355"/>
                  <a:pt x="264" y="355"/>
                </a:cubicBezTo>
                <a:cubicBezTo>
                  <a:pt x="326" y="355"/>
                  <a:pt x="326" y="355"/>
                  <a:pt x="326" y="355"/>
                </a:cubicBezTo>
                <a:cubicBezTo>
                  <a:pt x="329" y="355"/>
                  <a:pt x="331" y="358"/>
                  <a:pt x="331" y="360"/>
                </a:cubicBezTo>
                <a:cubicBezTo>
                  <a:pt x="331" y="363"/>
                  <a:pt x="329" y="365"/>
                  <a:pt x="326" y="365"/>
                </a:cubicBezTo>
                <a:cubicBezTo>
                  <a:pt x="128" y="365"/>
                  <a:pt x="128" y="365"/>
                  <a:pt x="128" y="365"/>
                </a:cubicBezTo>
                <a:cubicBezTo>
                  <a:pt x="125" y="365"/>
                  <a:pt x="123" y="363"/>
                  <a:pt x="123" y="360"/>
                </a:cubicBezTo>
                <a:cubicBezTo>
                  <a:pt x="123" y="358"/>
                  <a:pt x="125" y="355"/>
                  <a:pt x="128" y="355"/>
                </a:cubicBezTo>
                <a:cubicBezTo>
                  <a:pt x="190" y="355"/>
                  <a:pt x="190" y="355"/>
                  <a:pt x="190" y="355"/>
                </a:cubicBezTo>
                <a:cubicBezTo>
                  <a:pt x="195" y="304"/>
                  <a:pt x="195" y="304"/>
                  <a:pt x="195" y="304"/>
                </a:cubicBezTo>
                <a:cubicBezTo>
                  <a:pt x="11" y="304"/>
                  <a:pt x="11" y="304"/>
                  <a:pt x="11" y="304"/>
                </a:cubicBezTo>
                <a:cubicBezTo>
                  <a:pt x="5" y="304"/>
                  <a:pt x="0" y="300"/>
                  <a:pt x="0" y="294"/>
                </a:cubicBezTo>
                <a:cubicBezTo>
                  <a:pt x="0" y="10"/>
                  <a:pt x="0" y="10"/>
                  <a:pt x="0" y="10"/>
                </a:cubicBezTo>
                <a:cubicBezTo>
                  <a:pt x="0" y="5"/>
                  <a:pt x="5" y="0"/>
                  <a:pt x="11" y="0"/>
                </a:cubicBezTo>
                <a:cubicBezTo>
                  <a:pt x="443" y="0"/>
                  <a:pt x="443" y="0"/>
                  <a:pt x="443" y="0"/>
                </a:cubicBezTo>
                <a:cubicBezTo>
                  <a:pt x="449" y="0"/>
                  <a:pt x="454" y="5"/>
                  <a:pt x="454" y="10"/>
                </a:cubicBezTo>
                <a:close/>
                <a:moveTo>
                  <a:pt x="423" y="31"/>
                </a:moveTo>
                <a:cubicBezTo>
                  <a:pt x="31" y="31"/>
                  <a:pt x="31" y="31"/>
                  <a:pt x="31" y="31"/>
                </a:cubicBezTo>
                <a:cubicBezTo>
                  <a:pt x="31" y="273"/>
                  <a:pt x="31" y="273"/>
                  <a:pt x="31" y="273"/>
                </a:cubicBezTo>
                <a:cubicBezTo>
                  <a:pt x="423" y="273"/>
                  <a:pt x="423" y="273"/>
                  <a:pt x="423" y="273"/>
                </a:cubicBezTo>
                <a:lnTo>
                  <a:pt x="423" y="31"/>
                </a:lnTo>
                <a:close/>
                <a:moveTo>
                  <a:pt x="413" y="41"/>
                </a:moveTo>
                <a:cubicBezTo>
                  <a:pt x="41" y="41"/>
                  <a:pt x="41" y="41"/>
                  <a:pt x="41" y="41"/>
                </a:cubicBezTo>
                <a:cubicBezTo>
                  <a:pt x="41" y="60"/>
                  <a:pt x="41" y="60"/>
                  <a:pt x="41" y="60"/>
                </a:cubicBezTo>
                <a:cubicBezTo>
                  <a:pt x="413" y="60"/>
                  <a:pt x="413" y="60"/>
                  <a:pt x="413" y="60"/>
                </a:cubicBezTo>
                <a:lnTo>
                  <a:pt x="413" y="41"/>
                </a:lnTo>
                <a:close/>
                <a:moveTo>
                  <a:pt x="318" y="96"/>
                </a:moveTo>
                <a:cubicBezTo>
                  <a:pt x="123" y="96"/>
                  <a:pt x="123" y="96"/>
                  <a:pt x="123" y="96"/>
                </a:cubicBezTo>
                <a:cubicBezTo>
                  <a:pt x="123" y="124"/>
                  <a:pt x="123" y="124"/>
                  <a:pt x="123" y="124"/>
                </a:cubicBezTo>
                <a:cubicBezTo>
                  <a:pt x="318" y="124"/>
                  <a:pt x="318" y="124"/>
                  <a:pt x="318" y="124"/>
                </a:cubicBezTo>
                <a:lnTo>
                  <a:pt x="318" y="96"/>
                </a:lnTo>
                <a:close/>
                <a:moveTo>
                  <a:pt x="127" y="100"/>
                </a:moveTo>
                <a:cubicBezTo>
                  <a:pt x="314" y="100"/>
                  <a:pt x="314" y="100"/>
                  <a:pt x="314" y="100"/>
                </a:cubicBezTo>
                <a:cubicBezTo>
                  <a:pt x="314" y="121"/>
                  <a:pt x="314" y="121"/>
                  <a:pt x="314" y="121"/>
                </a:cubicBezTo>
                <a:cubicBezTo>
                  <a:pt x="127" y="121"/>
                  <a:pt x="127" y="121"/>
                  <a:pt x="127" y="121"/>
                </a:cubicBezTo>
                <a:lnTo>
                  <a:pt x="127" y="100"/>
                </a:lnTo>
                <a:close/>
                <a:moveTo>
                  <a:pt x="137" y="118"/>
                </a:moveTo>
                <a:cubicBezTo>
                  <a:pt x="137" y="104"/>
                  <a:pt x="137" y="104"/>
                  <a:pt x="137" y="104"/>
                </a:cubicBezTo>
                <a:cubicBezTo>
                  <a:pt x="133" y="104"/>
                  <a:pt x="133" y="104"/>
                  <a:pt x="133" y="104"/>
                </a:cubicBezTo>
                <a:cubicBezTo>
                  <a:pt x="133" y="118"/>
                  <a:pt x="133" y="118"/>
                  <a:pt x="133" y="118"/>
                </a:cubicBezTo>
                <a:lnTo>
                  <a:pt x="137" y="118"/>
                </a:lnTo>
                <a:close/>
                <a:moveTo>
                  <a:pt x="146" y="118"/>
                </a:moveTo>
                <a:cubicBezTo>
                  <a:pt x="146" y="104"/>
                  <a:pt x="146" y="104"/>
                  <a:pt x="146" y="104"/>
                </a:cubicBezTo>
                <a:cubicBezTo>
                  <a:pt x="142" y="104"/>
                  <a:pt x="142" y="104"/>
                  <a:pt x="142" y="104"/>
                </a:cubicBezTo>
                <a:cubicBezTo>
                  <a:pt x="142" y="118"/>
                  <a:pt x="142" y="118"/>
                  <a:pt x="142" y="118"/>
                </a:cubicBezTo>
                <a:lnTo>
                  <a:pt x="146" y="118"/>
                </a:lnTo>
                <a:close/>
                <a:moveTo>
                  <a:pt x="154" y="118"/>
                </a:moveTo>
                <a:cubicBezTo>
                  <a:pt x="154" y="104"/>
                  <a:pt x="154" y="104"/>
                  <a:pt x="154" y="104"/>
                </a:cubicBezTo>
                <a:cubicBezTo>
                  <a:pt x="151" y="104"/>
                  <a:pt x="151" y="104"/>
                  <a:pt x="151" y="104"/>
                </a:cubicBezTo>
                <a:cubicBezTo>
                  <a:pt x="151" y="118"/>
                  <a:pt x="151" y="118"/>
                  <a:pt x="151" y="118"/>
                </a:cubicBezTo>
                <a:lnTo>
                  <a:pt x="154" y="118"/>
                </a:lnTo>
                <a:close/>
                <a:moveTo>
                  <a:pt x="163" y="118"/>
                </a:moveTo>
                <a:cubicBezTo>
                  <a:pt x="163" y="104"/>
                  <a:pt x="163" y="104"/>
                  <a:pt x="163" y="104"/>
                </a:cubicBezTo>
                <a:cubicBezTo>
                  <a:pt x="159" y="104"/>
                  <a:pt x="159" y="104"/>
                  <a:pt x="159" y="104"/>
                </a:cubicBezTo>
                <a:cubicBezTo>
                  <a:pt x="159" y="118"/>
                  <a:pt x="159" y="118"/>
                  <a:pt x="159" y="118"/>
                </a:cubicBezTo>
                <a:lnTo>
                  <a:pt x="163" y="118"/>
                </a:lnTo>
                <a:close/>
                <a:moveTo>
                  <a:pt x="172" y="118"/>
                </a:moveTo>
                <a:cubicBezTo>
                  <a:pt x="172" y="104"/>
                  <a:pt x="172" y="104"/>
                  <a:pt x="172" y="104"/>
                </a:cubicBezTo>
                <a:cubicBezTo>
                  <a:pt x="168" y="104"/>
                  <a:pt x="168" y="104"/>
                  <a:pt x="168" y="104"/>
                </a:cubicBezTo>
                <a:cubicBezTo>
                  <a:pt x="168" y="118"/>
                  <a:pt x="168" y="118"/>
                  <a:pt x="168" y="118"/>
                </a:cubicBezTo>
                <a:lnTo>
                  <a:pt x="172" y="118"/>
                </a:lnTo>
                <a:close/>
                <a:moveTo>
                  <a:pt x="181" y="118"/>
                </a:moveTo>
                <a:cubicBezTo>
                  <a:pt x="181" y="104"/>
                  <a:pt x="181" y="104"/>
                  <a:pt x="181" y="104"/>
                </a:cubicBezTo>
                <a:cubicBezTo>
                  <a:pt x="177" y="104"/>
                  <a:pt x="177" y="104"/>
                  <a:pt x="177" y="104"/>
                </a:cubicBezTo>
                <a:cubicBezTo>
                  <a:pt x="177" y="118"/>
                  <a:pt x="177" y="118"/>
                  <a:pt x="177" y="118"/>
                </a:cubicBezTo>
                <a:lnTo>
                  <a:pt x="181" y="118"/>
                </a:lnTo>
                <a:close/>
                <a:moveTo>
                  <a:pt x="190" y="118"/>
                </a:moveTo>
                <a:cubicBezTo>
                  <a:pt x="190" y="104"/>
                  <a:pt x="190" y="104"/>
                  <a:pt x="190" y="104"/>
                </a:cubicBezTo>
                <a:cubicBezTo>
                  <a:pt x="186" y="104"/>
                  <a:pt x="186" y="104"/>
                  <a:pt x="186" y="104"/>
                </a:cubicBezTo>
                <a:cubicBezTo>
                  <a:pt x="186" y="118"/>
                  <a:pt x="186" y="118"/>
                  <a:pt x="186" y="118"/>
                </a:cubicBezTo>
                <a:lnTo>
                  <a:pt x="190" y="118"/>
                </a:lnTo>
                <a:close/>
                <a:moveTo>
                  <a:pt x="198" y="118"/>
                </a:moveTo>
                <a:cubicBezTo>
                  <a:pt x="198" y="104"/>
                  <a:pt x="198" y="104"/>
                  <a:pt x="198" y="104"/>
                </a:cubicBezTo>
                <a:cubicBezTo>
                  <a:pt x="195" y="104"/>
                  <a:pt x="195" y="104"/>
                  <a:pt x="195" y="104"/>
                </a:cubicBezTo>
                <a:cubicBezTo>
                  <a:pt x="195" y="118"/>
                  <a:pt x="195" y="118"/>
                  <a:pt x="195" y="118"/>
                </a:cubicBezTo>
                <a:lnTo>
                  <a:pt x="198" y="118"/>
                </a:lnTo>
                <a:close/>
                <a:moveTo>
                  <a:pt x="207" y="118"/>
                </a:moveTo>
                <a:cubicBezTo>
                  <a:pt x="207" y="104"/>
                  <a:pt x="207" y="104"/>
                  <a:pt x="207" y="104"/>
                </a:cubicBezTo>
                <a:cubicBezTo>
                  <a:pt x="203" y="104"/>
                  <a:pt x="203" y="104"/>
                  <a:pt x="203" y="104"/>
                </a:cubicBezTo>
                <a:cubicBezTo>
                  <a:pt x="203" y="118"/>
                  <a:pt x="203" y="118"/>
                  <a:pt x="203" y="118"/>
                </a:cubicBezTo>
                <a:lnTo>
                  <a:pt x="207" y="118"/>
                </a:lnTo>
                <a:close/>
                <a:moveTo>
                  <a:pt x="216" y="118"/>
                </a:moveTo>
                <a:cubicBezTo>
                  <a:pt x="216" y="104"/>
                  <a:pt x="216" y="104"/>
                  <a:pt x="216" y="104"/>
                </a:cubicBezTo>
                <a:cubicBezTo>
                  <a:pt x="212" y="104"/>
                  <a:pt x="212" y="104"/>
                  <a:pt x="212" y="104"/>
                </a:cubicBezTo>
                <a:cubicBezTo>
                  <a:pt x="212" y="118"/>
                  <a:pt x="212" y="118"/>
                  <a:pt x="212" y="118"/>
                </a:cubicBezTo>
                <a:lnTo>
                  <a:pt x="216" y="118"/>
                </a:lnTo>
                <a:close/>
                <a:moveTo>
                  <a:pt x="225" y="118"/>
                </a:moveTo>
                <a:cubicBezTo>
                  <a:pt x="225" y="104"/>
                  <a:pt x="225" y="104"/>
                  <a:pt x="225" y="104"/>
                </a:cubicBezTo>
                <a:cubicBezTo>
                  <a:pt x="221" y="104"/>
                  <a:pt x="221" y="104"/>
                  <a:pt x="221" y="104"/>
                </a:cubicBezTo>
                <a:cubicBezTo>
                  <a:pt x="221" y="118"/>
                  <a:pt x="221" y="118"/>
                  <a:pt x="221" y="118"/>
                </a:cubicBezTo>
                <a:lnTo>
                  <a:pt x="225" y="118"/>
                </a:lnTo>
                <a:close/>
                <a:moveTo>
                  <a:pt x="234" y="118"/>
                </a:moveTo>
                <a:cubicBezTo>
                  <a:pt x="234" y="104"/>
                  <a:pt x="234" y="104"/>
                  <a:pt x="234" y="104"/>
                </a:cubicBezTo>
                <a:cubicBezTo>
                  <a:pt x="230" y="104"/>
                  <a:pt x="230" y="104"/>
                  <a:pt x="230" y="104"/>
                </a:cubicBezTo>
                <a:cubicBezTo>
                  <a:pt x="230" y="118"/>
                  <a:pt x="230" y="118"/>
                  <a:pt x="230" y="118"/>
                </a:cubicBezTo>
                <a:lnTo>
                  <a:pt x="234" y="118"/>
                </a:lnTo>
                <a:close/>
                <a:moveTo>
                  <a:pt x="242" y="118"/>
                </a:moveTo>
                <a:cubicBezTo>
                  <a:pt x="242" y="104"/>
                  <a:pt x="242" y="104"/>
                  <a:pt x="242" y="104"/>
                </a:cubicBezTo>
                <a:cubicBezTo>
                  <a:pt x="239" y="104"/>
                  <a:pt x="239" y="104"/>
                  <a:pt x="239" y="104"/>
                </a:cubicBezTo>
                <a:cubicBezTo>
                  <a:pt x="239" y="118"/>
                  <a:pt x="239" y="118"/>
                  <a:pt x="239" y="118"/>
                </a:cubicBezTo>
                <a:lnTo>
                  <a:pt x="242" y="118"/>
                </a:lnTo>
                <a:close/>
                <a:moveTo>
                  <a:pt x="318" y="134"/>
                </a:moveTo>
                <a:cubicBezTo>
                  <a:pt x="123" y="134"/>
                  <a:pt x="123" y="134"/>
                  <a:pt x="123" y="134"/>
                </a:cubicBezTo>
                <a:cubicBezTo>
                  <a:pt x="123" y="162"/>
                  <a:pt x="123" y="162"/>
                  <a:pt x="123" y="162"/>
                </a:cubicBezTo>
                <a:cubicBezTo>
                  <a:pt x="318" y="162"/>
                  <a:pt x="318" y="162"/>
                  <a:pt x="318" y="162"/>
                </a:cubicBezTo>
                <a:lnTo>
                  <a:pt x="318" y="134"/>
                </a:lnTo>
                <a:close/>
                <a:moveTo>
                  <a:pt x="127" y="138"/>
                </a:moveTo>
                <a:cubicBezTo>
                  <a:pt x="314" y="138"/>
                  <a:pt x="314" y="138"/>
                  <a:pt x="314" y="138"/>
                </a:cubicBezTo>
                <a:cubicBezTo>
                  <a:pt x="314" y="159"/>
                  <a:pt x="314" y="159"/>
                  <a:pt x="314" y="159"/>
                </a:cubicBezTo>
                <a:cubicBezTo>
                  <a:pt x="127" y="159"/>
                  <a:pt x="127" y="159"/>
                  <a:pt x="127" y="159"/>
                </a:cubicBezTo>
                <a:lnTo>
                  <a:pt x="127" y="138"/>
                </a:lnTo>
                <a:close/>
                <a:moveTo>
                  <a:pt x="137" y="156"/>
                </a:moveTo>
                <a:cubicBezTo>
                  <a:pt x="137" y="142"/>
                  <a:pt x="137" y="142"/>
                  <a:pt x="137" y="142"/>
                </a:cubicBezTo>
                <a:cubicBezTo>
                  <a:pt x="133" y="142"/>
                  <a:pt x="133" y="142"/>
                  <a:pt x="133" y="142"/>
                </a:cubicBezTo>
                <a:cubicBezTo>
                  <a:pt x="133" y="156"/>
                  <a:pt x="133" y="156"/>
                  <a:pt x="133" y="156"/>
                </a:cubicBezTo>
                <a:lnTo>
                  <a:pt x="137" y="156"/>
                </a:lnTo>
                <a:close/>
                <a:moveTo>
                  <a:pt x="146" y="156"/>
                </a:moveTo>
                <a:cubicBezTo>
                  <a:pt x="146" y="142"/>
                  <a:pt x="146" y="142"/>
                  <a:pt x="146" y="142"/>
                </a:cubicBezTo>
                <a:cubicBezTo>
                  <a:pt x="142" y="142"/>
                  <a:pt x="142" y="142"/>
                  <a:pt x="142" y="142"/>
                </a:cubicBezTo>
                <a:cubicBezTo>
                  <a:pt x="142" y="156"/>
                  <a:pt x="142" y="156"/>
                  <a:pt x="142" y="156"/>
                </a:cubicBezTo>
                <a:lnTo>
                  <a:pt x="146" y="156"/>
                </a:lnTo>
                <a:close/>
                <a:moveTo>
                  <a:pt x="154" y="156"/>
                </a:moveTo>
                <a:cubicBezTo>
                  <a:pt x="154" y="142"/>
                  <a:pt x="154" y="142"/>
                  <a:pt x="154" y="142"/>
                </a:cubicBezTo>
                <a:cubicBezTo>
                  <a:pt x="151" y="142"/>
                  <a:pt x="151" y="142"/>
                  <a:pt x="151" y="142"/>
                </a:cubicBezTo>
                <a:cubicBezTo>
                  <a:pt x="151" y="156"/>
                  <a:pt x="151" y="156"/>
                  <a:pt x="151" y="156"/>
                </a:cubicBezTo>
                <a:lnTo>
                  <a:pt x="154" y="156"/>
                </a:lnTo>
                <a:close/>
                <a:moveTo>
                  <a:pt x="163" y="156"/>
                </a:moveTo>
                <a:cubicBezTo>
                  <a:pt x="163" y="142"/>
                  <a:pt x="163" y="142"/>
                  <a:pt x="163" y="142"/>
                </a:cubicBezTo>
                <a:cubicBezTo>
                  <a:pt x="159" y="142"/>
                  <a:pt x="159" y="142"/>
                  <a:pt x="159" y="142"/>
                </a:cubicBezTo>
                <a:cubicBezTo>
                  <a:pt x="159" y="156"/>
                  <a:pt x="159" y="156"/>
                  <a:pt x="159" y="156"/>
                </a:cubicBezTo>
                <a:lnTo>
                  <a:pt x="163" y="156"/>
                </a:lnTo>
                <a:close/>
                <a:moveTo>
                  <a:pt x="172" y="156"/>
                </a:moveTo>
                <a:cubicBezTo>
                  <a:pt x="172" y="142"/>
                  <a:pt x="172" y="142"/>
                  <a:pt x="172" y="142"/>
                </a:cubicBezTo>
                <a:cubicBezTo>
                  <a:pt x="168" y="142"/>
                  <a:pt x="168" y="142"/>
                  <a:pt x="168" y="142"/>
                </a:cubicBezTo>
                <a:cubicBezTo>
                  <a:pt x="168" y="156"/>
                  <a:pt x="168" y="156"/>
                  <a:pt x="168" y="156"/>
                </a:cubicBezTo>
                <a:lnTo>
                  <a:pt x="172" y="156"/>
                </a:lnTo>
                <a:close/>
                <a:moveTo>
                  <a:pt x="181" y="156"/>
                </a:moveTo>
                <a:cubicBezTo>
                  <a:pt x="181" y="142"/>
                  <a:pt x="181" y="142"/>
                  <a:pt x="181" y="142"/>
                </a:cubicBezTo>
                <a:cubicBezTo>
                  <a:pt x="177" y="142"/>
                  <a:pt x="177" y="142"/>
                  <a:pt x="177" y="142"/>
                </a:cubicBezTo>
                <a:cubicBezTo>
                  <a:pt x="177" y="156"/>
                  <a:pt x="177" y="156"/>
                  <a:pt x="177" y="156"/>
                </a:cubicBezTo>
                <a:lnTo>
                  <a:pt x="181" y="156"/>
                </a:lnTo>
                <a:close/>
                <a:moveTo>
                  <a:pt x="190" y="156"/>
                </a:moveTo>
                <a:cubicBezTo>
                  <a:pt x="190" y="142"/>
                  <a:pt x="190" y="142"/>
                  <a:pt x="190" y="142"/>
                </a:cubicBezTo>
                <a:cubicBezTo>
                  <a:pt x="186" y="142"/>
                  <a:pt x="186" y="142"/>
                  <a:pt x="186" y="142"/>
                </a:cubicBezTo>
                <a:cubicBezTo>
                  <a:pt x="186" y="156"/>
                  <a:pt x="186" y="156"/>
                  <a:pt x="186" y="156"/>
                </a:cubicBezTo>
                <a:lnTo>
                  <a:pt x="190" y="156"/>
                </a:lnTo>
                <a:close/>
                <a:moveTo>
                  <a:pt x="198" y="156"/>
                </a:moveTo>
                <a:cubicBezTo>
                  <a:pt x="198" y="142"/>
                  <a:pt x="198" y="142"/>
                  <a:pt x="198" y="142"/>
                </a:cubicBezTo>
                <a:cubicBezTo>
                  <a:pt x="195" y="142"/>
                  <a:pt x="195" y="142"/>
                  <a:pt x="195" y="142"/>
                </a:cubicBezTo>
                <a:cubicBezTo>
                  <a:pt x="195" y="156"/>
                  <a:pt x="195" y="156"/>
                  <a:pt x="195" y="156"/>
                </a:cubicBezTo>
                <a:lnTo>
                  <a:pt x="198" y="156"/>
                </a:lnTo>
                <a:close/>
                <a:moveTo>
                  <a:pt x="207" y="156"/>
                </a:moveTo>
                <a:cubicBezTo>
                  <a:pt x="207" y="142"/>
                  <a:pt x="207" y="142"/>
                  <a:pt x="207" y="142"/>
                </a:cubicBezTo>
                <a:cubicBezTo>
                  <a:pt x="203" y="142"/>
                  <a:pt x="203" y="142"/>
                  <a:pt x="203" y="142"/>
                </a:cubicBezTo>
                <a:cubicBezTo>
                  <a:pt x="203" y="156"/>
                  <a:pt x="203" y="156"/>
                  <a:pt x="203" y="156"/>
                </a:cubicBezTo>
                <a:lnTo>
                  <a:pt x="207" y="156"/>
                </a:lnTo>
                <a:close/>
                <a:moveTo>
                  <a:pt x="216" y="156"/>
                </a:moveTo>
                <a:cubicBezTo>
                  <a:pt x="216" y="142"/>
                  <a:pt x="216" y="142"/>
                  <a:pt x="216" y="142"/>
                </a:cubicBezTo>
                <a:cubicBezTo>
                  <a:pt x="212" y="142"/>
                  <a:pt x="212" y="142"/>
                  <a:pt x="212" y="142"/>
                </a:cubicBezTo>
                <a:cubicBezTo>
                  <a:pt x="212" y="156"/>
                  <a:pt x="212" y="156"/>
                  <a:pt x="212" y="156"/>
                </a:cubicBezTo>
                <a:lnTo>
                  <a:pt x="216" y="156"/>
                </a:lnTo>
                <a:close/>
                <a:moveTo>
                  <a:pt x="225" y="156"/>
                </a:moveTo>
                <a:cubicBezTo>
                  <a:pt x="225" y="142"/>
                  <a:pt x="225" y="142"/>
                  <a:pt x="225" y="142"/>
                </a:cubicBezTo>
                <a:cubicBezTo>
                  <a:pt x="221" y="142"/>
                  <a:pt x="221" y="142"/>
                  <a:pt x="221" y="142"/>
                </a:cubicBezTo>
                <a:cubicBezTo>
                  <a:pt x="221" y="156"/>
                  <a:pt x="221" y="156"/>
                  <a:pt x="221" y="156"/>
                </a:cubicBezTo>
                <a:lnTo>
                  <a:pt x="225" y="156"/>
                </a:lnTo>
                <a:close/>
                <a:moveTo>
                  <a:pt x="318" y="172"/>
                </a:moveTo>
                <a:cubicBezTo>
                  <a:pt x="123" y="172"/>
                  <a:pt x="123" y="172"/>
                  <a:pt x="123" y="172"/>
                </a:cubicBezTo>
                <a:cubicBezTo>
                  <a:pt x="123" y="200"/>
                  <a:pt x="123" y="200"/>
                  <a:pt x="123" y="200"/>
                </a:cubicBezTo>
                <a:cubicBezTo>
                  <a:pt x="318" y="200"/>
                  <a:pt x="318" y="200"/>
                  <a:pt x="318" y="200"/>
                </a:cubicBezTo>
                <a:lnTo>
                  <a:pt x="318" y="172"/>
                </a:lnTo>
                <a:close/>
                <a:moveTo>
                  <a:pt x="127" y="176"/>
                </a:moveTo>
                <a:cubicBezTo>
                  <a:pt x="314" y="176"/>
                  <a:pt x="314" y="176"/>
                  <a:pt x="314" y="176"/>
                </a:cubicBezTo>
                <a:cubicBezTo>
                  <a:pt x="314" y="197"/>
                  <a:pt x="314" y="197"/>
                  <a:pt x="314" y="197"/>
                </a:cubicBezTo>
                <a:cubicBezTo>
                  <a:pt x="127" y="197"/>
                  <a:pt x="127" y="197"/>
                  <a:pt x="127" y="197"/>
                </a:cubicBezTo>
                <a:lnTo>
                  <a:pt x="127" y="176"/>
                </a:lnTo>
                <a:close/>
                <a:moveTo>
                  <a:pt x="137" y="194"/>
                </a:moveTo>
                <a:cubicBezTo>
                  <a:pt x="137" y="180"/>
                  <a:pt x="137" y="180"/>
                  <a:pt x="137" y="180"/>
                </a:cubicBezTo>
                <a:cubicBezTo>
                  <a:pt x="133" y="180"/>
                  <a:pt x="133" y="180"/>
                  <a:pt x="133" y="180"/>
                </a:cubicBezTo>
                <a:cubicBezTo>
                  <a:pt x="133" y="194"/>
                  <a:pt x="133" y="194"/>
                  <a:pt x="133" y="194"/>
                </a:cubicBezTo>
                <a:lnTo>
                  <a:pt x="137" y="194"/>
                </a:lnTo>
                <a:close/>
                <a:moveTo>
                  <a:pt x="146" y="194"/>
                </a:moveTo>
                <a:cubicBezTo>
                  <a:pt x="146" y="180"/>
                  <a:pt x="146" y="180"/>
                  <a:pt x="146" y="180"/>
                </a:cubicBezTo>
                <a:cubicBezTo>
                  <a:pt x="142" y="180"/>
                  <a:pt x="142" y="180"/>
                  <a:pt x="142" y="180"/>
                </a:cubicBezTo>
                <a:cubicBezTo>
                  <a:pt x="142" y="194"/>
                  <a:pt x="142" y="194"/>
                  <a:pt x="142" y="194"/>
                </a:cubicBezTo>
                <a:lnTo>
                  <a:pt x="146" y="194"/>
                </a:lnTo>
                <a:close/>
                <a:moveTo>
                  <a:pt x="154" y="194"/>
                </a:moveTo>
                <a:cubicBezTo>
                  <a:pt x="154" y="180"/>
                  <a:pt x="154" y="180"/>
                  <a:pt x="154" y="180"/>
                </a:cubicBezTo>
                <a:cubicBezTo>
                  <a:pt x="151" y="180"/>
                  <a:pt x="151" y="180"/>
                  <a:pt x="151" y="180"/>
                </a:cubicBezTo>
                <a:cubicBezTo>
                  <a:pt x="151" y="194"/>
                  <a:pt x="151" y="194"/>
                  <a:pt x="151" y="194"/>
                </a:cubicBezTo>
                <a:lnTo>
                  <a:pt x="154" y="194"/>
                </a:lnTo>
                <a:close/>
                <a:moveTo>
                  <a:pt x="163" y="194"/>
                </a:moveTo>
                <a:cubicBezTo>
                  <a:pt x="163" y="180"/>
                  <a:pt x="163" y="180"/>
                  <a:pt x="163" y="180"/>
                </a:cubicBezTo>
                <a:cubicBezTo>
                  <a:pt x="159" y="180"/>
                  <a:pt x="159" y="180"/>
                  <a:pt x="159" y="180"/>
                </a:cubicBezTo>
                <a:cubicBezTo>
                  <a:pt x="159" y="194"/>
                  <a:pt x="159" y="194"/>
                  <a:pt x="159" y="194"/>
                </a:cubicBezTo>
                <a:lnTo>
                  <a:pt x="163" y="194"/>
                </a:lnTo>
                <a:close/>
                <a:moveTo>
                  <a:pt x="172" y="194"/>
                </a:moveTo>
                <a:cubicBezTo>
                  <a:pt x="172" y="180"/>
                  <a:pt x="172" y="180"/>
                  <a:pt x="172" y="180"/>
                </a:cubicBezTo>
                <a:cubicBezTo>
                  <a:pt x="168" y="180"/>
                  <a:pt x="168" y="180"/>
                  <a:pt x="168" y="180"/>
                </a:cubicBezTo>
                <a:cubicBezTo>
                  <a:pt x="168" y="194"/>
                  <a:pt x="168" y="194"/>
                  <a:pt x="168" y="194"/>
                </a:cubicBezTo>
                <a:lnTo>
                  <a:pt x="172" y="194"/>
                </a:lnTo>
                <a:close/>
                <a:moveTo>
                  <a:pt x="181" y="194"/>
                </a:moveTo>
                <a:cubicBezTo>
                  <a:pt x="181" y="180"/>
                  <a:pt x="181" y="180"/>
                  <a:pt x="181" y="180"/>
                </a:cubicBezTo>
                <a:cubicBezTo>
                  <a:pt x="177" y="180"/>
                  <a:pt x="177" y="180"/>
                  <a:pt x="177" y="180"/>
                </a:cubicBezTo>
                <a:cubicBezTo>
                  <a:pt x="177" y="194"/>
                  <a:pt x="177" y="194"/>
                  <a:pt x="177" y="194"/>
                </a:cubicBezTo>
                <a:lnTo>
                  <a:pt x="181" y="194"/>
                </a:lnTo>
                <a:close/>
                <a:moveTo>
                  <a:pt x="190" y="194"/>
                </a:moveTo>
                <a:cubicBezTo>
                  <a:pt x="190" y="180"/>
                  <a:pt x="190" y="180"/>
                  <a:pt x="190" y="180"/>
                </a:cubicBezTo>
                <a:cubicBezTo>
                  <a:pt x="186" y="180"/>
                  <a:pt x="186" y="180"/>
                  <a:pt x="186" y="180"/>
                </a:cubicBezTo>
                <a:cubicBezTo>
                  <a:pt x="186" y="194"/>
                  <a:pt x="186" y="194"/>
                  <a:pt x="186" y="194"/>
                </a:cubicBezTo>
                <a:lnTo>
                  <a:pt x="190" y="194"/>
                </a:lnTo>
                <a:close/>
                <a:moveTo>
                  <a:pt x="198" y="194"/>
                </a:moveTo>
                <a:cubicBezTo>
                  <a:pt x="198" y="180"/>
                  <a:pt x="198" y="180"/>
                  <a:pt x="198" y="180"/>
                </a:cubicBezTo>
                <a:cubicBezTo>
                  <a:pt x="195" y="180"/>
                  <a:pt x="195" y="180"/>
                  <a:pt x="195" y="180"/>
                </a:cubicBezTo>
                <a:cubicBezTo>
                  <a:pt x="195" y="194"/>
                  <a:pt x="195" y="194"/>
                  <a:pt x="195" y="194"/>
                </a:cubicBezTo>
                <a:lnTo>
                  <a:pt x="198" y="194"/>
                </a:lnTo>
                <a:close/>
                <a:moveTo>
                  <a:pt x="207" y="194"/>
                </a:moveTo>
                <a:cubicBezTo>
                  <a:pt x="207" y="180"/>
                  <a:pt x="207" y="180"/>
                  <a:pt x="207" y="180"/>
                </a:cubicBezTo>
                <a:cubicBezTo>
                  <a:pt x="203" y="180"/>
                  <a:pt x="203" y="180"/>
                  <a:pt x="203" y="180"/>
                </a:cubicBezTo>
                <a:cubicBezTo>
                  <a:pt x="203" y="194"/>
                  <a:pt x="203" y="194"/>
                  <a:pt x="203" y="194"/>
                </a:cubicBezTo>
                <a:lnTo>
                  <a:pt x="207" y="194"/>
                </a:lnTo>
                <a:close/>
                <a:moveTo>
                  <a:pt x="216" y="194"/>
                </a:moveTo>
                <a:cubicBezTo>
                  <a:pt x="216" y="180"/>
                  <a:pt x="216" y="180"/>
                  <a:pt x="216" y="180"/>
                </a:cubicBezTo>
                <a:cubicBezTo>
                  <a:pt x="212" y="180"/>
                  <a:pt x="212" y="180"/>
                  <a:pt x="212" y="180"/>
                </a:cubicBezTo>
                <a:cubicBezTo>
                  <a:pt x="212" y="194"/>
                  <a:pt x="212" y="194"/>
                  <a:pt x="212" y="194"/>
                </a:cubicBezTo>
                <a:lnTo>
                  <a:pt x="216" y="194"/>
                </a:lnTo>
                <a:close/>
                <a:moveTo>
                  <a:pt x="225" y="194"/>
                </a:moveTo>
                <a:cubicBezTo>
                  <a:pt x="225" y="180"/>
                  <a:pt x="225" y="180"/>
                  <a:pt x="225" y="180"/>
                </a:cubicBezTo>
                <a:cubicBezTo>
                  <a:pt x="221" y="180"/>
                  <a:pt x="221" y="180"/>
                  <a:pt x="221" y="180"/>
                </a:cubicBezTo>
                <a:cubicBezTo>
                  <a:pt x="221" y="194"/>
                  <a:pt x="221" y="194"/>
                  <a:pt x="221" y="194"/>
                </a:cubicBezTo>
                <a:lnTo>
                  <a:pt x="225" y="194"/>
                </a:lnTo>
                <a:close/>
                <a:moveTo>
                  <a:pt x="234" y="194"/>
                </a:moveTo>
                <a:cubicBezTo>
                  <a:pt x="234" y="180"/>
                  <a:pt x="234" y="180"/>
                  <a:pt x="234" y="180"/>
                </a:cubicBezTo>
                <a:cubicBezTo>
                  <a:pt x="230" y="180"/>
                  <a:pt x="230" y="180"/>
                  <a:pt x="230" y="180"/>
                </a:cubicBezTo>
                <a:cubicBezTo>
                  <a:pt x="230" y="194"/>
                  <a:pt x="230" y="194"/>
                  <a:pt x="230" y="194"/>
                </a:cubicBezTo>
                <a:lnTo>
                  <a:pt x="234" y="194"/>
                </a:lnTo>
                <a:close/>
                <a:moveTo>
                  <a:pt x="242" y="194"/>
                </a:moveTo>
                <a:cubicBezTo>
                  <a:pt x="242" y="180"/>
                  <a:pt x="242" y="180"/>
                  <a:pt x="242" y="180"/>
                </a:cubicBezTo>
                <a:cubicBezTo>
                  <a:pt x="239" y="180"/>
                  <a:pt x="239" y="180"/>
                  <a:pt x="239" y="180"/>
                </a:cubicBezTo>
                <a:cubicBezTo>
                  <a:pt x="239" y="194"/>
                  <a:pt x="239" y="194"/>
                  <a:pt x="239" y="194"/>
                </a:cubicBezTo>
                <a:lnTo>
                  <a:pt x="242" y="194"/>
                </a:lnTo>
                <a:close/>
                <a:moveTo>
                  <a:pt x="251" y="194"/>
                </a:moveTo>
                <a:cubicBezTo>
                  <a:pt x="251" y="180"/>
                  <a:pt x="251" y="180"/>
                  <a:pt x="251" y="180"/>
                </a:cubicBezTo>
                <a:cubicBezTo>
                  <a:pt x="247" y="180"/>
                  <a:pt x="247" y="180"/>
                  <a:pt x="247" y="180"/>
                </a:cubicBezTo>
                <a:cubicBezTo>
                  <a:pt x="247" y="194"/>
                  <a:pt x="247" y="194"/>
                  <a:pt x="247" y="194"/>
                </a:cubicBezTo>
                <a:lnTo>
                  <a:pt x="251" y="194"/>
                </a:lnTo>
                <a:close/>
                <a:moveTo>
                  <a:pt x="260" y="194"/>
                </a:moveTo>
                <a:cubicBezTo>
                  <a:pt x="260" y="180"/>
                  <a:pt x="260" y="180"/>
                  <a:pt x="260" y="180"/>
                </a:cubicBezTo>
                <a:cubicBezTo>
                  <a:pt x="256" y="180"/>
                  <a:pt x="256" y="180"/>
                  <a:pt x="256" y="180"/>
                </a:cubicBezTo>
                <a:cubicBezTo>
                  <a:pt x="256" y="194"/>
                  <a:pt x="256" y="194"/>
                  <a:pt x="256" y="194"/>
                </a:cubicBezTo>
                <a:lnTo>
                  <a:pt x="260" y="194"/>
                </a:lnTo>
                <a:close/>
                <a:moveTo>
                  <a:pt x="269" y="194"/>
                </a:moveTo>
                <a:cubicBezTo>
                  <a:pt x="269" y="180"/>
                  <a:pt x="269" y="180"/>
                  <a:pt x="269" y="180"/>
                </a:cubicBezTo>
                <a:cubicBezTo>
                  <a:pt x="265" y="180"/>
                  <a:pt x="265" y="180"/>
                  <a:pt x="265" y="180"/>
                </a:cubicBezTo>
                <a:cubicBezTo>
                  <a:pt x="265" y="194"/>
                  <a:pt x="265" y="194"/>
                  <a:pt x="265" y="194"/>
                </a:cubicBezTo>
                <a:lnTo>
                  <a:pt x="269" y="194"/>
                </a:lnTo>
                <a:close/>
                <a:moveTo>
                  <a:pt x="278" y="194"/>
                </a:moveTo>
                <a:cubicBezTo>
                  <a:pt x="278" y="180"/>
                  <a:pt x="278" y="180"/>
                  <a:pt x="278" y="180"/>
                </a:cubicBezTo>
                <a:cubicBezTo>
                  <a:pt x="274" y="180"/>
                  <a:pt x="274" y="180"/>
                  <a:pt x="274" y="180"/>
                </a:cubicBezTo>
                <a:cubicBezTo>
                  <a:pt x="274" y="194"/>
                  <a:pt x="274" y="194"/>
                  <a:pt x="274" y="194"/>
                </a:cubicBezTo>
                <a:lnTo>
                  <a:pt x="278" y="194"/>
                </a:lnTo>
                <a:close/>
                <a:moveTo>
                  <a:pt x="403" y="96"/>
                </a:moveTo>
                <a:cubicBezTo>
                  <a:pt x="328" y="96"/>
                  <a:pt x="328" y="96"/>
                  <a:pt x="328" y="96"/>
                </a:cubicBezTo>
                <a:cubicBezTo>
                  <a:pt x="328" y="124"/>
                  <a:pt x="328" y="124"/>
                  <a:pt x="328" y="124"/>
                </a:cubicBezTo>
                <a:cubicBezTo>
                  <a:pt x="403" y="124"/>
                  <a:pt x="403" y="124"/>
                  <a:pt x="403" y="124"/>
                </a:cubicBezTo>
                <a:lnTo>
                  <a:pt x="403" y="96"/>
                </a:lnTo>
                <a:close/>
                <a:moveTo>
                  <a:pt x="332" y="100"/>
                </a:moveTo>
                <a:cubicBezTo>
                  <a:pt x="399" y="100"/>
                  <a:pt x="399" y="100"/>
                  <a:pt x="399" y="100"/>
                </a:cubicBezTo>
                <a:cubicBezTo>
                  <a:pt x="399" y="121"/>
                  <a:pt x="399" y="121"/>
                  <a:pt x="399" y="121"/>
                </a:cubicBezTo>
                <a:cubicBezTo>
                  <a:pt x="332" y="121"/>
                  <a:pt x="332" y="121"/>
                  <a:pt x="332" y="121"/>
                </a:cubicBezTo>
                <a:lnTo>
                  <a:pt x="332" y="100"/>
                </a:lnTo>
                <a:close/>
                <a:moveTo>
                  <a:pt x="342" y="118"/>
                </a:moveTo>
                <a:cubicBezTo>
                  <a:pt x="342" y="104"/>
                  <a:pt x="342" y="104"/>
                  <a:pt x="342" y="104"/>
                </a:cubicBezTo>
                <a:cubicBezTo>
                  <a:pt x="338" y="104"/>
                  <a:pt x="338" y="104"/>
                  <a:pt x="338" y="104"/>
                </a:cubicBezTo>
                <a:cubicBezTo>
                  <a:pt x="338" y="118"/>
                  <a:pt x="338" y="118"/>
                  <a:pt x="338" y="118"/>
                </a:cubicBezTo>
                <a:lnTo>
                  <a:pt x="342" y="118"/>
                </a:lnTo>
                <a:close/>
                <a:moveTo>
                  <a:pt x="351" y="118"/>
                </a:moveTo>
                <a:cubicBezTo>
                  <a:pt x="351" y="104"/>
                  <a:pt x="351" y="104"/>
                  <a:pt x="351" y="104"/>
                </a:cubicBezTo>
                <a:cubicBezTo>
                  <a:pt x="347" y="104"/>
                  <a:pt x="347" y="104"/>
                  <a:pt x="347" y="104"/>
                </a:cubicBezTo>
                <a:cubicBezTo>
                  <a:pt x="347" y="118"/>
                  <a:pt x="347" y="118"/>
                  <a:pt x="347" y="118"/>
                </a:cubicBezTo>
                <a:lnTo>
                  <a:pt x="351" y="118"/>
                </a:lnTo>
                <a:close/>
                <a:moveTo>
                  <a:pt x="359" y="118"/>
                </a:moveTo>
                <a:cubicBezTo>
                  <a:pt x="359" y="104"/>
                  <a:pt x="359" y="104"/>
                  <a:pt x="359" y="104"/>
                </a:cubicBezTo>
                <a:cubicBezTo>
                  <a:pt x="356" y="104"/>
                  <a:pt x="356" y="104"/>
                  <a:pt x="356" y="104"/>
                </a:cubicBezTo>
                <a:cubicBezTo>
                  <a:pt x="356" y="118"/>
                  <a:pt x="356" y="118"/>
                  <a:pt x="356" y="118"/>
                </a:cubicBezTo>
                <a:lnTo>
                  <a:pt x="359" y="118"/>
                </a:lnTo>
                <a:close/>
                <a:moveTo>
                  <a:pt x="368" y="118"/>
                </a:moveTo>
                <a:cubicBezTo>
                  <a:pt x="368" y="104"/>
                  <a:pt x="368" y="104"/>
                  <a:pt x="368" y="104"/>
                </a:cubicBezTo>
                <a:cubicBezTo>
                  <a:pt x="364" y="104"/>
                  <a:pt x="364" y="104"/>
                  <a:pt x="364" y="104"/>
                </a:cubicBezTo>
                <a:cubicBezTo>
                  <a:pt x="364" y="118"/>
                  <a:pt x="364" y="118"/>
                  <a:pt x="364" y="118"/>
                </a:cubicBezTo>
                <a:lnTo>
                  <a:pt x="368" y="118"/>
                </a:lnTo>
                <a:close/>
                <a:moveTo>
                  <a:pt x="377" y="118"/>
                </a:moveTo>
                <a:cubicBezTo>
                  <a:pt x="377" y="104"/>
                  <a:pt x="377" y="104"/>
                  <a:pt x="377" y="104"/>
                </a:cubicBezTo>
                <a:cubicBezTo>
                  <a:pt x="373" y="104"/>
                  <a:pt x="373" y="104"/>
                  <a:pt x="373" y="104"/>
                </a:cubicBezTo>
                <a:cubicBezTo>
                  <a:pt x="373" y="118"/>
                  <a:pt x="373" y="118"/>
                  <a:pt x="373" y="118"/>
                </a:cubicBezTo>
                <a:lnTo>
                  <a:pt x="377" y="118"/>
                </a:lnTo>
                <a:close/>
                <a:moveTo>
                  <a:pt x="403" y="134"/>
                </a:moveTo>
                <a:cubicBezTo>
                  <a:pt x="328" y="134"/>
                  <a:pt x="328" y="134"/>
                  <a:pt x="328" y="134"/>
                </a:cubicBezTo>
                <a:cubicBezTo>
                  <a:pt x="328" y="162"/>
                  <a:pt x="328" y="162"/>
                  <a:pt x="328" y="162"/>
                </a:cubicBezTo>
                <a:cubicBezTo>
                  <a:pt x="403" y="162"/>
                  <a:pt x="403" y="162"/>
                  <a:pt x="403" y="162"/>
                </a:cubicBezTo>
                <a:lnTo>
                  <a:pt x="403" y="134"/>
                </a:lnTo>
                <a:close/>
                <a:moveTo>
                  <a:pt x="332" y="138"/>
                </a:moveTo>
                <a:cubicBezTo>
                  <a:pt x="399" y="138"/>
                  <a:pt x="399" y="138"/>
                  <a:pt x="399" y="138"/>
                </a:cubicBezTo>
                <a:cubicBezTo>
                  <a:pt x="399" y="159"/>
                  <a:pt x="399" y="159"/>
                  <a:pt x="399" y="159"/>
                </a:cubicBezTo>
                <a:cubicBezTo>
                  <a:pt x="332" y="159"/>
                  <a:pt x="332" y="159"/>
                  <a:pt x="332" y="159"/>
                </a:cubicBezTo>
                <a:lnTo>
                  <a:pt x="332" y="138"/>
                </a:lnTo>
                <a:close/>
                <a:moveTo>
                  <a:pt x="342" y="156"/>
                </a:moveTo>
                <a:cubicBezTo>
                  <a:pt x="342" y="142"/>
                  <a:pt x="342" y="142"/>
                  <a:pt x="342" y="142"/>
                </a:cubicBezTo>
                <a:cubicBezTo>
                  <a:pt x="338" y="142"/>
                  <a:pt x="338" y="142"/>
                  <a:pt x="338" y="142"/>
                </a:cubicBezTo>
                <a:cubicBezTo>
                  <a:pt x="338" y="156"/>
                  <a:pt x="338" y="156"/>
                  <a:pt x="338" y="156"/>
                </a:cubicBezTo>
                <a:lnTo>
                  <a:pt x="342" y="156"/>
                </a:lnTo>
                <a:close/>
                <a:moveTo>
                  <a:pt x="351" y="156"/>
                </a:moveTo>
                <a:cubicBezTo>
                  <a:pt x="351" y="142"/>
                  <a:pt x="351" y="142"/>
                  <a:pt x="351" y="142"/>
                </a:cubicBezTo>
                <a:cubicBezTo>
                  <a:pt x="347" y="142"/>
                  <a:pt x="347" y="142"/>
                  <a:pt x="347" y="142"/>
                </a:cubicBezTo>
                <a:cubicBezTo>
                  <a:pt x="347" y="156"/>
                  <a:pt x="347" y="156"/>
                  <a:pt x="347" y="156"/>
                </a:cubicBezTo>
                <a:lnTo>
                  <a:pt x="351" y="156"/>
                </a:lnTo>
                <a:close/>
                <a:moveTo>
                  <a:pt x="359" y="156"/>
                </a:moveTo>
                <a:cubicBezTo>
                  <a:pt x="359" y="142"/>
                  <a:pt x="359" y="142"/>
                  <a:pt x="359" y="142"/>
                </a:cubicBezTo>
                <a:cubicBezTo>
                  <a:pt x="356" y="142"/>
                  <a:pt x="356" y="142"/>
                  <a:pt x="356" y="142"/>
                </a:cubicBezTo>
                <a:cubicBezTo>
                  <a:pt x="356" y="156"/>
                  <a:pt x="356" y="156"/>
                  <a:pt x="356" y="156"/>
                </a:cubicBezTo>
                <a:lnTo>
                  <a:pt x="359" y="156"/>
                </a:lnTo>
                <a:close/>
                <a:moveTo>
                  <a:pt x="403" y="172"/>
                </a:moveTo>
                <a:cubicBezTo>
                  <a:pt x="328" y="172"/>
                  <a:pt x="328" y="172"/>
                  <a:pt x="328" y="172"/>
                </a:cubicBezTo>
                <a:cubicBezTo>
                  <a:pt x="328" y="200"/>
                  <a:pt x="328" y="200"/>
                  <a:pt x="328" y="200"/>
                </a:cubicBezTo>
                <a:cubicBezTo>
                  <a:pt x="403" y="200"/>
                  <a:pt x="403" y="200"/>
                  <a:pt x="403" y="200"/>
                </a:cubicBezTo>
                <a:lnTo>
                  <a:pt x="403" y="172"/>
                </a:lnTo>
                <a:close/>
                <a:moveTo>
                  <a:pt x="332" y="176"/>
                </a:moveTo>
                <a:cubicBezTo>
                  <a:pt x="399" y="176"/>
                  <a:pt x="399" y="176"/>
                  <a:pt x="399" y="176"/>
                </a:cubicBezTo>
                <a:cubicBezTo>
                  <a:pt x="399" y="197"/>
                  <a:pt x="399" y="197"/>
                  <a:pt x="399" y="197"/>
                </a:cubicBezTo>
                <a:cubicBezTo>
                  <a:pt x="332" y="197"/>
                  <a:pt x="332" y="197"/>
                  <a:pt x="332" y="197"/>
                </a:cubicBezTo>
                <a:lnTo>
                  <a:pt x="332" y="176"/>
                </a:lnTo>
                <a:close/>
                <a:moveTo>
                  <a:pt x="342" y="194"/>
                </a:moveTo>
                <a:cubicBezTo>
                  <a:pt x="342" y="180"/>
                  <a:pt x="342" y="180"/>
                  <a:pt x="342" y="180"/>
                </a:cubicBezTo>
                <a:cubicBezTo>
                  <a:pt x="338" y="180"/>
                  <a:pt x="338" y="180"/>
                  <a:pt x="338" y="180"/>
                </a:cubicBezTo>
                <a:cubicBezTo>
                  <a:pt x="338" y="194"/>
                  <a:pt x="338" y="194"/>
                  <a:pt x="338" y="194"/>
                </a:cubicBezTo>
                <a:lnTo>
                  <a:pt x="342" y="194"/>
                </a:lnTo>
                <a:close/>
                <a:moveTo>
                  <a:pt x="351" y="194"/>
                </a:moveTo>
                <a:cubicBezTo>
                  <a:pt x="351" y="180"/>
                  <a:pt x="351" y="180"/>
                  <a:pt x="351" y="180"/>
                </a:cubicBezTo>
                <a:cubicBezTo>
                  <a:pt x="347" y="180"/>
                  <a:pt x="347" y="180"/>
                  <a:pt x="347" y="180"/>
                </a:cubicBezTo>
                <a:cubicBezTo>
                  <a:pt x="347" y="194"/>
                  <a:pt x="347" y="194"/>
                  <a:pt x="347" y="194"/>
                </a:cubicBezTo>
                <a:lnTo>
                  <a:pt x="351" y="194"/>
                </a:lnTo>
                <a:close/>
                <a:moveTo>
                  <a:pt x="359" y="194"/>
                </a:moveTo>
                <a:cubicBezTo>
                  <a:pt x="359" y="180"/>
                  <a:pt x="359" y="180"/>
                  <a:pt x="359" y="180"/>
                </a:cubicBezTo>
                <a:cubicBezTo>
                  <a:pt x="356" y="180"/>
                  <a:pt x="356" y="180"/>
                  <a:pt x="356" y="180"/>
                </a:cubicBezTo>
                <a:cubicBezTo>
                  <a:pt x="356" y="194"/>
                  <a:pt x="356" y="194"/>
                  <a:pt x="356" y="194"/>
                </a:cubicBezTo>
                <a:lnTo>
                  <a:pt x="359" y="194"/>
                </a:lnTo>
                <a:close/>
                <a:moveTo>
                  <a:pt x="368" y="194"/>
                </a:moveTo>
                <a:cubicBezTo>
                  <a:pt x="368" y="180"/>
                  <a:pt x="368" y="180"/>
                  <a:pt x="368" y="180"/>
                </a:cubicBezTo>
                <a:cubicBezTo>
                  <a:pt x="364" y="180"/>
                  <a:pt x="364" y="180"/>
                  <a:pt x="364" y="180"/>
                </a:cubicBezTo>
                <a:cubicBezTo>
                  <a:pt x="364" y="194"/>
                  <a:pt x="364" y="194"/>
                  <a:pt x="364" y="194"/>
                </a:cubicBezTo>
                <a:lnTo>
                  <a:pt x="368" y="194"/>
                </a:lnTo>
                <a:close/>
                <a:moveTo>
                  <a:pt x="377" y="194"/>
                </a:moveTo>
                <a:cubicBezTo>
                  <a:pt x="377" y="180"/>
                  <a:pt x="377" y="180"/>
                  <a:pt x="377" y="180"/>
                </a:cubicBezTo>
                <a:cubicBezTo>
                  <a:pt x="373" y="180"/>
                  <a:pt x="373" y="180"/>
                  <a:pt x="373" y="180"/>
                </a:cubicBezTo>
                <a:cubicBezTo>
                  <a:pt x="373" y="194"/>
                  <a:pt x="373" y="194"/>
                  <a:pt x="373" y="194"/>
                </a:cubicBezTo>
                <a:lnTo>
                  <a:pt x="377" y="194"/>
                </a:lnTo>
                <a:close/>
                <a:moveTo>
                  <a:pt x="386" y="194"/>
                </a:moveTo>
                <a:cubicBezTo>
                  <a:pt x="386" y="180"/>
                  <a:pt x="386" y="180"/>
                  <a:pt x="386" y="180"/>
                </a:cubicBezTo>
                <a:cubicBezTo>
                  <a:pt x="382" y="180"/>
                  <a:pt x="382" y="180"/>
                  <a:pt x="382" y="180"/>
                </a:cubicBezTo>
                <a:cubicBezTo>
                  <a:pt x="382" y="194"/>
                  <a:pt x="382" y="194"/>
                  <a:pt x="382" y="194"/>
                </a:cubicBezTo>
                <a:lnTo>
                  <a:pt x="386" y="194"/>
                </a:lnTo>
                <a:close/>
                <a:moveTo>
                  <a:pt x="256" y="210"/>
                </a:moveTo>
                <a:cubicBezTo>
                  <a:pt x="123" y="210"/>
                  <a:pt x="123" y="210"/>
                  <a:pt x="123" y="210"/>
                </a:cubicBezTo>
                <a:cubicBezTo>
                  <a:pt x="123" y="238"/>
                  <a:pt x="123" y="238"/>
                  <a:pt x="123" y="238"/>
                </a:cubicBezTo>
                <a:cubicBezTo>
                  <a:pt x="256" y="238"/>
                  <a:pt x="256" y="238"/>
                  <a:pt x="256" y="238"/>
                </a:cubicBezTo>
                <a:lnTo>
                  <a:pt x="256" y="210"/>
                </a:lnTo>
                <a:close/>
                <a:moveTo>
                  <a:pt x="127" y="214"/>
                </a:moveTo>
                <a:cubicBezTo>
                  <a:pt x="253" y="214"/>
                  <a:pt x="253" y="214"/>
                  <a:pt x="253" y="214"/>
                </a:cubicBezTo>
                <a:cubicBezTo>
                  <a:pt x="253" y="235"/>
                  <a:pt x="253" y="235"/>
                  <a:pt x="253" y="235"/>
                </a:cubicBezTo>
                <a:cubicBezTo>
                  <a:pt x="127" y="235"/>
                  <a:pt x="127" y="235"/>
                  <a:pt x="127" y="235"/>
                </a:cubicBezTo>
                <a:lnTo>
                  <a:pt x="127" y="214"/>
                </a:lnTo>
                <a:close/>
                <a:moveTo>
                  <a:pt x="137" y="232"/>
                </a:moveTo>
                <a:cubicBezTo>
                  <a:pt x="137" y="217"/>
                  <a:pt x="137" y="217"/>
                  <a:pt x="137" y="217"/>
                </a:cubicBezTo>
                <a:cubicBezTo>
                  <a:pt x="133" y="217"/>
                  <a:pt x="133" y="217"/>
                  <a:pt x="133" y="217"/>
                </a:cubicBezTo>
                <a:cubicBezTo>
                  <a:pt x="133" y="232"/>
                  <a:pt x="133" y="232"/>
                  <a:pt x="133" y="232"/>
                </a:cubicBezTo>
                <a:lnTo>
                  <a:pt x="137" y="232"/>
                </a:lnTo>
                <a:close/>
                <a:moveTo>
                  <a:pt x="146" y="232"/>
                </a:moveTo>
                <a:cubicBezTo>
                  <a:pt x="146" y="217"/>
                  <a:pt x="146" y="217"/>
                  <a:pt x="146" y="217"/>
                </a:cubicBezTo>
                <a:cubicBezTo>
                  <a:pt x="142" y="217"/>
                  <a:pt x="142" y="217"/>
                  <a:pt x="142" y="217"/>
                </a:cubicBezTo>
                <a:cubicBezTo>
                  <a:pt x="142" y="232"/>
                  <a:pt x="142" y="232"/>
                  <a:pt x="142" y="232"/>
                </a:cubicBezTo>
                <a:lnTo>
                  <a:pt x="146" y="232"/>
                </a:lnTo>
                <a:close/>
                <a:moveTo>
                  <a:pt x="154" y="232"/>
                </a:moveTo>
                <a:cubicBezTo>
                  <a:pt x="154" y="217"/>
                  <a:pt x="154" y="217"/>
                  <a:pt x="154" y="217"/>
                </a:cubicBezTo>
                <a:cubicBezTo>
                  <a:pt x="151" y="217"/>
                  <a:pt x="151" y="217"/>
                  <a:pt x="151" y="217"/>
                </a:cubicBezTo>
                <a:cubicBezTo>
                  <a:pt x="151" y="232"/>
                  <a:pt x="151" y="232"/>
                  <a:pt x="151" y="232"/>
                </a:cubicBezTo>
                <a:lnTo>
                  <a:pt x="154" y="232"/>
                </a:lnTo>
                <a:close/>
                <a:moveTo>
                  <a:pt x="163" y="232"/>
                </a:moveTo>
                <a:cubicBezTo>
                  <a:pt x="163" y="217"/>
                  <a:pt x="163" y="217"/>
                  <a:pt x="163" y="217"/>
                </a:cubicBezTo>
                <a:cubicBezTo>
                  <a:pt x="159" y="217"/>
                  <a:pt x="159" y="217"/>
                  <a:pt x="159" y="217"/>
                </a:cubicBezTo>
                <a:cubicBezTo>
                  <a:pt x="159" y="232"/>
                  <a:pt x="159" y="232"/>
                  <a:pt x="159" y="232"/>
                </a:cubicBezTo>
                <a:lnTo>
                  <a:pt x="163" y="232"/>
                </a:lnTo>
                <a:close/>
                <a:moveTo>
                  <a:pt x="172" y="232"/>
                </a:moveTo>
                <a:cubicBezTo>
                  <a:pt x="172" y="217"/>
                  <a:pt x="172" y="217"/>
                  <a:pt x="172" y="217"/>
                </a:cubicBezTo>
                <a:cubicBezTo>
                  <a:pt x="168" y="217"/>
                  <a:pt x="168" y="217"/>
                  <a:pt x="168" y="217"/>
                </a:cubicBezTo>
                <a:cubicBezTo>
                  <a:pt x="168" y="232"/>
                  <a:pt x="168" y="232"/>
                  <a:pt x="168" y="232"/>
                </a:cubicBezTo>
                <a:lnTo>
                  <a:pt x="172" y="232"/>
                </a:lnTo>
                <a:close/>
                <a:moveTo>
                  <a:pt x="181" y="232"/>
                </a:moveTo>
                <a:cubicBezTo>
                  <a:pt x="181" y="217"/>
                  <a:pt x="181" y="217"/>
                  <a:pt x="181" y="217"/>
                </a:cubicBezTo>
                <a:cubicBezTo>
                  <a:pt x="177" y="217"/>
                  <a:pt x="177" y="217"/>
                  <a:pt x="177" y="217"/>
                </a:cubicBezTo>
                <a:cubicBezTo>
                  <a:pt x="177" y="232"/>
                  <a:pt x="177" y="232"/>
                  <a:pt x="177" y="232"/>
                </a:cubicBezTo>
                <a:lnTo>
                  <a:pt x="181" y="232"/>
                </a:lnTo>
                <a:close/>
                <a:moveTo>
                  <a:pt x="190" y="232"/>
                </a:moveTo>
                <a:cubicBezTo>
                  <a:pt x="190" y="217"/>
                  <a:pt x="190" y="217"/>
                  <a:pt x="190" y="217"/>
                </a:cubicBezTo>
                <a:cubicBezTo>
                  <a:pt x="186" y="217"/>
                  <a:pt x="186" y="217"/>
                  <a:pt x="186" y="217"/>
                </a:cubicBezTo>
                <a:cubicBezTo>
                  <a:pt x="186" y="232"/>
                  <a:pt x="186" y="232"/>
                  <a:pt x="186" y="232"/>
                </a:cubicBezTo>
                <a:lnTo>
                  <a:pt x="190" y="232"/>
                </a:lnTo>
                <a:close/>
                <a:moveTo>
                  <a:pt x="198" y="232"/>
                </a:moveTo>
                <a:cubicBezTo>
                  <a:pt x="198" y="217"/>
                  <a:pt x="198" y="217"/>
                  <a:pt x="198" y="217"/>
                </a:cubicBezTo>
                <a:cubicBezTo>
                  <a:pt x="195" y="217"/>
                  <a:pt x="195" y="217"/>
                  <a:pt x="195" y="217"/>
                </a:cubicBezTo>
                <a:cubicBezTo>
                  <a:pt x="195" y="232"/>
                  <a:pt x="195" y="232"/>
                  <a:pt x="195" y="232"/>
                </a:cubicBezTo>
                <a:lnTo>
                  <a:pt x="198" y="232"/>
                </a:lnTo>
                <a:close/>
                <a:moveTo>
                  <a:pt x="207" y="232"/>
                </a:moveTo>
                <a:cubicBezTo>
                  <a:pt x="207" y="217"/>
                  <a:pt x="207" y="217"/>
                  <a:pt x="207" y="217"/>
                </a:cubicBezTo>
                <a:cubicBezTo>
                  <a:pt x="203" y="217"/>
                  <a:pt x="203" y="217"/>
                  <a:pt x="203" y="217"/>
                </a:cubicBezTo>
                <a:cubicBezTo>
                  <a:pt x="203" y="232"/>
                  <a:pt x="203" y="232"/>
                  <a:pt x="203" y="232"/>
                </a:cubicBezTo>
                <a:lnTo>
                  <a:pt x="207" y="232"/>
                </a:lnTo>
                <a:close/>
                <a:moveTo>
                  <a:pt x="216" y="232"/>
                </a:moveTo>
                <a:cubicBezTo>
                  <a:pt x="216" y="217"/>
                  <a:pt x="216" y="217"/>
                  <a:pt x="216" y="217"/>
                </a:cubicBezTo>
                <a:cubicBezTo>
                  <a:pt x="212" y="217"/>
                  <a:pt x="212" y="217"/>
                  <a:pt x="212" y="217"/>
                </a:cubicBezTo>
                <a:cubicBezTo>
                  <a:pt x="212" y="232"/>
                  <a:pt x="212" y="232"/>
                  <a:pt x="212" y="232"/>
                </a:cubicBezTo>
                <a:lnTo>
                  <a:pt x="216" y="232"/>
                </a:lnTo>
                <a:close/>
                <a:moveTo>
                  <a:pt x="225" y="232"/>
                </a:moveTo>
                <a:cubicBezTo>
                  <a:pt x="225" y="217"/>
                  <a:pt x="225" y="217"/>
                  <a:pt x="225" y="217"/>
                </a:cubicBezTo>
                <a:cubicBezTo>
                  <a:pt x="221" y="217"/>
                  <a:pt x="221" y="217"/>
                  <a:pt x="221" y="217"/>
                </a:cubicBezTo>
                <a:cubicBezTo>
                  <a:pt x="221" y="232"/>
                  <a:pt x="221" y="232"/>
                  <a:pt x="221" y="232"/>
                </a:cubicBezTo>
                <a:lnTo>
                  <a:pt x="225" y="232"/>
                </a:lnTo>
                <a:close/>
                <a:moveTo>
                  <a:pt x="234" y="232"/>
                </a:moveTo>
                <a:cubicBezTo>
                  <a:pt x="234" y="217"/>
                  <a:pt x="234" y="217"/>
                  <a:pt x="234" y="217"/>
                </a:cubicBezTo>
                <a:cubicBezTo>
                  <a:pt x="230" y="217"/>
                  <a:pt x="230" y="217"/>
                  <a:pt x="230" y="217"/>
                </a:cubicBezTo>
                <a:cubicBezTo>
                  <a:pt x="230" y="232"/>
                  <a:pt x="230" y="232"/>
                  <a:pt x="230" y="232"/>
                </a:cubicBezTo>
                <a:lnTo>
                  <a:pt x="234" y="232"/>
                </a:lnTo>
                <a:close/>
                <a:moveTo>
                  <a:pt x="242" y="232"/>
                </a:moveTo>
                <a:cubicBezTo>
                  <a:pt x="242" y="217"/>
                  <a:pt x="242" y="217"/>
                  <a:pt x="242" y="217"/>
                </a:cubicBezTo>
                <a:cubicBezTo>
                  <a:pt x="239" y="217"/>
                  <a:pt x="239" y="217"/>
                  <a:pt x="239" y="217"/>
                </a:cubicBezTo>
                <a:cubicBezTo>
                  <a:pt x="239" y="232"/>
                  <a:pt x="239" y="232"/>
                  <a:pt x="239" y="232"/>
                </a:cubicBezTo>
                <a:lnTo>
                  <a:pt x="242" y="232"/>
                </a:lnTo>
                <a:close/>
                <a:moveTo>
                  <a:pt x="53" y="118"/>
                </a:moveTo>
                <a:cubicBezTo>
                  <a:pt x="53" y="104"/>
                  <a:pt x="53" y="104"/>
                  <a:pt x="53" y="104"/>
                </a:cubicBezTo>
                <a:cubicBezTo>
                  <a:pt x="49" y="104"/>
                  <a:pt x="49" y="104"/>
                  <a:pt x="49" y="104"/>
                </a:cubicBezTo>
                <a:cubicBezTo>
                  <a:pt x="49" y="118"/>
                  <a:pt x="49" y="118"/>
                  <a:pt x="49" y="118"/>
                </a:cubicBezTo>
                <a:lnTo>
                  <a:pt x="53" y="118"/>
                </a:lnTo>
                <a:close/>
                <a:moveTo>
                  <a:pt x="62" y="118"/>
                </a:moveTo>
                <a:cubicBezTo>
                  <a:pt x="62" y="104"/>
                  <a:pt x="62" y="104"/>
                  <a:pt x="62" y="104"/>
                </a:cubicBezTo>
                <a:cubicBezTo>
                  <a:pt x="58" y="104"/>
                  <a:pt x="58" y="104"/>
                  <a:pt x="58" y="104"/>
                </a:cubicBezTo>
                <a:cubicBezTo>
                  <a:pt x="58" y="118"/>
                  <a:pt x="58" y="118"/>
                  <a:pt x="58" y="118"/>
                </a:cubicBezTo>
                <a:lnTo>
                  <a:pt x="62" y="118"/>
                </a:lnTo>
                <a:close/>
                <a:moveTo>
                  <a:pt x="71" y="118"/>
                </a:moveTo>
                <a:cubicBezTo>
                  <a:pt x="71" y="104"/>
                  <a:pt x="71" y="104"/>
                  <a:pt x="71" y="104"/>
                </a:cubicBezTo>
                <a:cubicBezTo>
                  <a:pt x="67" y="104"/>
                  <a:pt x="67" y="104"/>
                  <a:pt x="67" y="104"/>
                </a:cubicBezTo>
                <a:cubicBezTo>
                  <a:pt x="67" y="118"/>
                  <a:pt x="67" y="118"/>
                  <a:pt x="67" y="118"/>
                </a:cubicBezTo>
                <a:lnTo>
                  <a:pt x="71" y="118"/>
                </a:lnTo>
                <a:close/>
                <a:moveTo>
                  <a:pt x="79" y="118"/>
                </a:moveTo>
                <a:cubicBezTo>
                  <a:pt x="79" y="104"/>
                  <a:pt x="79" y="104"/>
                  <a:pt x="79" y="104"/>
                </a:cubicBezTo>
                <a:cubicBezTo>
                  <a:pt x="75" y="104"/>
                  <a:pt x="75" y="104"/>
                  <a:pt x="75" y="104"/>
                </a:cubicBezTo>
                <a:cubicBezTo>
                  <a:pt x="75" y="118"/>
                  <a:pt x="75" y="118"/>
                  <a:pt x="75" y="118"/>
                </a:cubicBezTo>
                <a:lnTo>
                  <a:pt x="79" y="118"/>
                </a:lnTo>
                <a:close/>
                <a:moveTo>
                  <a:pt x="88" y="118"/>
                </a:moveTo>
                <a:cubicBezTo>
                  <a:pt x="88" y="104"/>
                  <a:pt x="88" y="104"/>
                  <a:pt x="88" y="104"/>
                </a:cubicBezTo>
                <a:cubicBezTo>
                  <a:pt x="84" y="104"/>
                  <a:pt x="84" y="104"/>
                  <a:pt x="84" y="104"/>
                </a:cubicBezTo>
                <a:cubicBezTo>
                  <a:pt x="84" y="118"/>
                  <a:pt x="84" y="118"/>
                  <a:pt x="84" y="118"/>
                </a:cubicBezTo>
                <a:lnTo>
                  <a:pt x="88" y="118"/>
                </a:lnTo>
                <a:close/>
                <a:moveTo>
                  <a:pt x="97" y="118"/>
                </a:moveTo>
                <a:cubicBezTo>
                  <a:pt x="97" y="104"/>
                  <a:pt x="97" y="104"/>
                  <a:pt x="97" y="104"/>
                </a:cubicBezTo>
                <a:cubicBezTo>
                  <a:pt x="93" y="104"/>
                  <a:pt x="93" y="104"/>
                  <a:pt x="93" y="104"/>
                </a:cubicBezTo>
                <a:cubicBezTo>
                  <a:pt x="93" y="118"/>
                  <a:pt x="93" y="118"/>
                  <a:pt x="93" y="118"/>
                </a:cubicBezTo>
                <a:lnTo>
                  <a:pt x="97" y="118"/>
                </a:lnTo>
                <a:close/>
                <a:moveTo>
                  <a:pt x="106" y="118"/>
                </a:moveTo>
                <a:cubicBezTo>
                  <a:pt x="106" y="104"/>
                  <a:pt x="106" y="104"/>
                  <a:pt x="106" y="104"/>
                </a:cubicBezTo>
                <a:cubicBezTo>
                  <a:pt x="102" y="104"/>
                  <a:pt x="102" y="104"/>
                  <a:pt x="102" y="104"/>
                </a:cubicBezTo>
                <a:cubicBezTo>
                  <a:pt x="102" y="118"/>
                  <a:pt x="102" y="118"/>
                  <a:pt x="102" y="118"/>
                </a:cubicBezTo>
                <a:lnTo>
                  <a:pt x="106" y="118"/>
                </a:lnTo>
                <a:close/>
                <a:moveTo>
                  <a:pt x="115" y="118"/>
                </a:moveTo>
                <a:cubicBezTo>
                  <a:pt x="115" y="104"/>
                  <a:pt x="115" y="104"/>
                  <a:pt x="115" y="104"/>
                </a:cubicBezTo>
                <a:cubicBezTo>
                  <a:pt x="111" y="104"/>
                  <a:pt x="111" y="104"/>
                  <a:pt x="111" y="104"/>
                </a:cubicBezTo>
                <a:cubicBezTo>
                  <a:pt x="111" y="118"/>
                  <a:pt x="111" y="118"/>
                  <a:pt x="111" y="118"/>
                </a:cubicBezTo>
                <a:lnTo>
                  <a:pt x="115" y="118"/>
                </a:lnTo>
                <a:close/>
                <a:moveTo>
                  <a:pt x="53" y="156"/>
                </a:moveTo>
                <a:cubicBezTo>
                  <a:pt x="53" y="142"/>
                  <a:pt x="53" y="142"/>
                  <a:pt x="53" y="142"/>
                </a:cubicBezTo>
                <a:cubicBezTo>
                  <a:pt x="49" y="142"/>
                  <a:pt x="49" y="142"/>
                  <a:pt x="49" y="142"/>
                </a:cubicBezTo>
                <a:cubicBezTo>
                  <a:pt x="49" y="156"/>
                  <a:pt x="49" y="156"/>
                  <a:pt x="49" y="156"/>
                </a:cubicBezTo>
                <a:lnTo>
                  <a:pt x="53" y="156"/>
                </a:lnTo>
                <a:close/>
                <a:moveTo>
                  <a:pt x="62" y="156"/>
                </a:moveTo>
                <a:cubicBezTo>
                  <a:pt x="62" y="142"/>
                  <a:pt x="62" y="142"/>
                  <a:pt x="62" y="142"/>
                </a:cubicBezTo>
                <a:cubicBezTo>
                  <a:pt x="58" y="142"/>
                  <a:pt x="58" y="142"/>
                  <a:pt x="58" y="142"/>
                </a:cubicBezTo>
                <a:cubicBezTo>
                  <a:pt x="58" y="156"/>
                  <a:pt x="58" y="156"/>
                  <a:pt x="58" y="156"/>
                </a:cubicBezTo>
                <a:lnTo>
                  <a:pt x="62" y="156"/>
                </a:lnTo>
                <a:close/>
                <a:moveTo>
                  <a:pt x="71" y="156"/>
                </a:moveTo>
                <a:cubicBezTo>
                  <a:pt x="71" y="142"/>
                  <a:pt x="71" y="142"/>
                  <a:pt x="71" y="142"/>
                </a:cubicBezTo>
                <a:cubicBezTo>
                  <a:pt x="67" y="142"/>
                  <a:pt x="67" y="142"/>
                  <a:pt x="67" y="142"/>
                </a:cubicBezTo>
                <a:cubicBezTo>
                  <a:pt x="67" y="156"/>
                  <a:pt x="67" y="156"/>
                  <a:pt x="67" y="156"/>
                </a:cubicBezTo>
                <a:lnTo>
                  <a:pt x="71" y="156"/>
                </a:lnTo>
                <a:close/>
                <a:moveTo>
                  <a:pt x="79" y="156"/>
                </a:moveTo>
                <a:cubicBezTo>
                  <a:pt x="79" y="142"/>
                  <a:pt x="79" y="142"/>
                  <a:pt x="79" y="142"/>
                </a:cubicBezTo>
                <a:cubicBezTo>
                  <a:pt x="75" y="142"/>
                  <a:pt x="75" y="142"/>
                  <a:pt x="75" y="142"/>
                </a:cubicBezTo>
                <a:cubicBezTo>
                  <a:pt x="75" y="156"/>
                  <a:pt x="75" y="156"/>
                  <a:pt x="75" y="156"/>
                </a:cubicBezTo>
                <a:lnTo>
                  <a:pt x="79" y="156"/>
                </a:lnTo>
                <a:close/>
                <a:moveTo>
                  <a:pt x="88" y="156"/>
                </a:moveTo>
                <a:cubicBezTo>
                  <a:pt x="88" y="142"/>
                  <a:pt x="88" y="142"/>
                  <a:pt x="88" y="142"/>
                </a:cubicBezTo>
                <a:cubicBezTo>
                  <a:pt x="84" y="142"/>
                  <a:pt x="84" y="142"/>
                  <a:pt x="84" y="142"/>
                </a:cubicBezTo>
                <a:cubicBezTo>
                  <a:pt x="84" y="156"/>
                  <a:pt x="84" y="156"/>
                  <a:pt x="84" y="156"/>
                </a:cubicBezTo>
                <a:lnTo>
                  <a:pt x="88" y="156"/>
                </a:lnTo>
                <a:close/>
                <a:moveTo>
                  <a:pt x="97" y="156"/>
                </a:moveTo>
                <a:cubicBezTo>
                  <a:pt x="97" y="142"/>
                  <a:pt x="97" y="142"/>
                  <a:pt x="97" y="142"/>
                </a:cubicBezTo>
                <a:cubicBezTo>
                  <a:pt x="93" y="142"/>
                  <a:pt x="93" y="142"/>
                  <a:pt x="93" y="142"/>
                </a:cubicBezTo>
                <a:cubicBezTo>
                  <a:pt x="93" y="156"/>
                  <a:pt x="93" y="156"/>
                  <a:pt x="93" y="156"/>
                </a:cubicBezTo>
                <a:lnTo>
                  <a:pt x="97" y="156"/>
                </a:lnTo>
                <a:close/>
                <a:moveTo>
                  <a:pt x="106" y="156"/>
                </a:moveTo>
                <a:cubicBezTo>
                  <a:pt x="106" y="142"/>
                  <a:pt x="106" y="142"/>
                  <a:pt x="106" y="142"/>
                </a:cubicBezTo>
                <a:cubicBezTo>
                  <a:pt x="102" y="142"/>
                  <a:pt x="102" y="142"/>
                  <a:pt x="102" y="142"/>
                </a:cubicBezTo>
                <a:cubicBezTo>
                  <a:pt x="102" y="156"/>
                  <a:pt x="102" y="156"/>
                  <a:pt x="102" y="156"/>
                </a:cubicBezTo>
                <a:lnTo>
                  <a:pt x="106" y="156"/>
                </a:lnTo>
                <a:close/>
                <a:moveTo>
                  <a:pt x="115" y="156"/>
                </a:moveTo>
                <a:cubicBezTo>
                  <a:pt x="115" y="142"/>
                  <a:pt x="115" y="142"/>
                  <a:pt x="115" y="142"/>
                </a:cubicBezTo>
                <a:cubicBezTo>
                  <a:pt x="111" y="142"/>
                  <a:pt x="111" y="142"/>
                  <a:pt x="111" y="142"/>
                </a:cubicBezTo>
                <a:cubicBezTo>
                  <a:pt x="111" y="156"/>
                  <a:pt x="111" y="156"/>
                  <a:pt x="111" y="156"/>
                </a:cubicBezTo>
                <a:lnTo>
                  <a:pt x="115" y="156"/>
                </a:lnTo>
                <a:close/>
                <a:moveTo>
                  <a:pt x="53" y="194"/>
                </a:moveTo>
                <a:cubicBezTo>
                  <a:pt x="53" y="180"/>
                  <a:pt x="53" y="180"/>
                  <a:pt x="53" y="180"/>
                </a:cubicBezTo>
                <a:cubicBezTo>
                  <a:pt x="49" y="180"/>
                  <a:pt x="49" y="180"/>
                  <a:pt x="49" y="180"/>
                </a:cubicBezTo>
                <a:cubicBezTo>
                  <a:pt x="49" y="194"/>
                  <a:pt x="49" y="194"/>
                  <a:pt x="49" y="194"/>
                </a:cubicBezTo>
                <a:lnTo>
                  <a:pt x="53" y="194"/>
                </a:lnTo>
                <a:close/>
                <a:moveTo>
                  <a:pt x="62" y="194"/>
                </a:moveTo>
                <a:cubicBezTo>
                  <a:pt x="62" y="180"/>
                  <a:pt x="62" y="180"/>
                  <a:pt x="62" y="180"/>
                </a:cubicBezTo>
                <a:cubicBezTo>
                  <a:pt x="58" y="180"/>
                  <a:pt x="58" y="180"/>
                  <a:pt x="58" y="180"/>
                </a:cubicBezTo>
                <a:cubicBezTo>
                  <a:pt x="58" y="194"/>
                  <a:pt x="58" y="194"/>
                  <a:pt x="58" y="194"/>
                </a:cubicBezTo>
                <a:lnTo>
                  <a:pt x="62" y="194"/>
                </a:lnTo>
                <a:close/>
                <a:moveTo>
                  <a:pt x="71" y="194"/>
                </a:moveTo>
                <a:cubicBezTo>
                  <a:pt x="71" y="180"/>
                  <a:pt x="71" y="180"/>
                  <a:pt x="71" y="180"/>
                </a:cubicBezTo>
                <a:cubicBezTo>
                  <a:pt x="67" y="180"/>
                  <a:pt x="67" y="180"/>
                  <a:pt x="67" y="180"/>
                </a:cubicBezTo>
                <a:cubicBezTo>
                  <a:pt x="67" y="194"/>
                  <a:pt x="67" y="194"/>
                  <a:pt x="67" y="194"/>
                </a:cubicBezTo>
                <a:lnTo>
                  <a:pt x="71" y="194"/>
                </a:lnTo>
                <a:close/>
                <a:moveTo>
                  <a:pt x="79" y="194"/>
                </a:moveTo>
                <a:cubicBezTo>
                  <a:pt x="79" y="180"/>
                  <a:pt x="79" y="180"/>
                  <a:pt x="79" y="180"/>
                </a:cubicBezTo>
                <a:cubicBezTo>
                  <a:pt x="75" y="180"/>
                  <a:pt x="75" y="180"/>
                  <a:pt x="75" y="180"/>
                </a:cubicBezTo>
                <a:cubicBezTo>
                  <a:pt x="75" y="194"/>
                  <a:pt x="75" y="194"/>
                  <a:pt x="75" y="194"/>
                </a:cubicBezTo>
                <a:lnTo>
                  <a:pt x="79" y="194"/>
                </a:lnTo>
                <a:close/>
                <a:moveTo>
                  <a:pt x="88" y="194"/>
                </a:moveTo>
                <a:cubicBezTo>
                  <a:pt x="88" y="180"/>
                  <a:pt x="88" y="180"/>
                  <a:pt x="88" y="180"/>
                </a:cubicBezTo>
                <a:cubicBezTo>
                  <a:pt x="84" y="180"/>
                  <a:pt x="84" y="180"/>
                  <a:pt x="84" y="180"/>
                </a:cubicBezTo>
                <a:cubicBezTo>
                  <a:pt x="84" y="194"/>
                  <a:pt x="84" y="194"/>
                  <a:pt x="84" y="194"/>
                </a:cubicBezTo>
                <a:lnTo>
                  <a:pt x="88" y="194"/>
                </a:lnTo>
                <a:close/>
                <a:moveTo>
                  <a:pt x="97" y="194"/>
                </a:moveTo>
                <a:cubicBezTo>
                  <a:pt x="97" y="180"/>
                  <a:pt x="97" y="180"/>
                  <a:pt x="97" y="180"/>
                </a:cubicBezTo>
                <a:cubicBezTo>
                  <a:pt x="93" y="180"/>
                  <a:pt x="93" y="180"/>
                  <a:pt x="93" y="180"/>
                </a:cubicBezTo>
                <a:cubicBezTo>
                  <a:pt x="93" y="194"/>
                  <a:pt x="93" y="194"/>
                  <a:pt x="93" y="194"/>
                </a:cubicBezTo>
                <a:lnTo>
                  <a:pt x="97" y="194"/>
                </a:lnTo>
                <a:close/>
                <a:moveTo>
                  <a:pt x="106" y="194"/>
                </a:moveTo>
                <a:cubicBezTo>
                  <a:pt x="106" y="180"/>
                  <a:pt x="106" y="180"/>
                  <a:pt x="106" y="180"/>
                </a:cubicBezTo>
                <a:cubicBezTo>
                  <a:pt x="102" y="180"/>
                  <a:pt x="102" y="180"/>
                  <a:pt x="102" y="180"/>
                </a:cubicBezTo>
                <a:cubicBezTo>
                  <a:pt x="102" y="194"/>
                  <a:pt x="102" y="194"/>
                  <a:pt x="102" y="194"/>
                </a:cubicBezTo>
                <a:lnTo>
                  <a:pt x="106" y="194"/>
                </a:lnTo>
                <a:close/>
                <a:moveTo>
                  <a:pt x="115" y="194"/>
                </a:moveTo>
                <a:cubicBezTo>
                  <a:pt x="115" y="180"/>
                  <a:pt x="115" y="180"/>
                  <a:pt x="115" y="180"/>
                </a:cubicBezTo>
                <a:cubicBezTo>
                  <a:pt x="111" y="180"/>
                  <a:pt x="111" y="180"/>
                  <a:pt x="111" y="180"/>
                </a:cubicBezTo>
                <a:cubicBezTo>
                  <a:pt x="111" y="194"/>
                  <a:pt x="111" y="194"/>
                  <a:pt x="111" y="194"/>
                </a:cubicBezTo>
                <a:lnTo>
                  <a:pt x="115" y="194"/>
                </a:lnTo>
                <a:close/>
                <a:moveTo>
                  <a:pt x="53" y="232"/>
                </a:moveTo>
                <a:cubicBezTo>
                  <a:pt x="53" y="217"/>
                  <a:pt x="53" y="217"/>
                  <a:pt x="53" y="217"/>
                </a:cubicBezTo>
                <a:cubicBezTo>
                  <a:pt x="49" y="217"/>
                  <a:pt x="49" y="217"/>
                  <a:pt x="49" y="217"/>
                </a:cubicBezTo>
                <a:cubicBezTo>
                  <a:pt x="49" y="232"/>
                  <a:pt x="49" y="232"/>
                  <a:pt x="49" y="232"/>
                </a:cubicBezTo>
                <a:lnTo>
                  <a:pt x="53" y="232"/>
                </a:lnTo>
                <a:close/>
                <a:moveTo>
                  <a:pt x="62" y="232"/>
                </a:moveTo>
                <a:cubicBezTo>
                  <a:pt x="62" y="217"/>
                  <a:pt x="62" y="217"/>
                  <a:pt x="62" y="217"/>
                </a:cubicBezTo>
                <a:cubicBezTo>
                  <a:pt x="58" y="217"/>
                  <a:pt x="58" y="217"/>
                  <a:pt x="58" y="217"/>
                </a:cubicBezTo>
                <a:cubicBezTo>
                  <a:pt x="58" y="232"/>
                  <a:pt x="58" y="232"/>
                  <a:pt x="58" y="232"/>
                </a:cubicBezTo>
                <a:lnTo>
                  <a:pt x="62" y="232"/>
                </a:lnTo>
                <a:close/>
                <a:moveTo>
                  <a:pt x="71" y="232"/>
                </a:moveTo>
                <a:cubicBezTo>
                  <a:pt x="71" y="217"/>
                  <a:pt x="71" y="217"/>
                  <a:pt x="71" y="217"/>
                </a:cubicBezTo>
                <a:cubicBezTo>
                  <a:pt x="67" y="217"/>
                  <a:pt x="67" y="217"/>
                  <a:pt x="67" y="217"/>
                </a:cubicBezTo>
                <a:cubicBezTo>
                  <a:pt x="67" y="232"/>
                  <a:pt x="67" y="232"/>
                  <a:pt x="67" y="232"/>
                </a:cubicBezTo>
                <a:lnTo>
                  <a:pt x="71" y="232"/>
                </a:lnTo>
                <a:close/>
                <a:moveTo>
                  <a:pt x="79" y="232"/>
                </a:moveTo>
                <a:cubicBezTo>
                  <a:pt x="79" y="217"/>
                  <a:pt x="79" y="217"/>
                  <a:pt x="79" y="217"/>
                </a:cubicBezTo>
                <a:cubicBezTo>
                  <a:pt x="75" y="217"/>
                  <a:pt x="75" y="217"/>
                  <a:pt x="75" y="217"/>
                </a:cubicBezTo>
                <a:cubicBezTo>
                  <a:pt x="75" y="232"/>
                  <a:pt x="75" y="232"/>
                  <a:pt x="75" y="232"/>
                </a:cubicBezTo>
                <a:lnTo>
                  <a:pt x="79" y="232"/>
                </a:lnTo>
                <a:close/>
                <a:moveTo>
                  <a:pt x="88" y="232"/>
                </a:moveTo>
                <a:cubicBezTo>
                  <a:pt x="88" y="217"/>
                  <a:pt x="88" y="217"/>
                  <a:pt x="88" y="217"/>
                </a:cubicBezTo>
                <a:cubicBezTo>
                  <a:pt x="84" y="217"/>
                  <a:pt x="84" y="217"/>
                  <a:pt x="84" y="217"/>
                </a:cubicBezTo>
                <a:cubicBezTo>
                  <a:pt x="84" y="232"/>
                  <a:pt x="84" y="232"/>
                  <a:pt x="84" y="232"/>
                </a:cubicBezTo>
                <a:lnTo>
                  <a:pt x="88" y="232"/>
                </a:lnTo>
                <a:close/>
                <a:moveTo>
                  <a:pt x="97" y="232"/>
                </a:moveTo>
                <a:cubicBezTo>
                  <a:pt x="97" y="217"/>
                  <a:pt x="97" y="217"/>
                  <a:pt x="97" y="217"/>
                </a:cubicBezTo>
                <a:cubicBezTo>
                  <a:pt x="93" y="217"/>
                  <a:pt x="93" y="217"/>
                  <a:pt x="93" y="217"/>
                </a:cubicBezTo>
                <a:cubicBezTo>
                  <a:pt x="93" y="232"/>
                  <a:pt x="93" y="232"/>
                  <a:pt x="93" y="232"/>
                </a:cubicBezTo>
                <a:lnTo>
                  <a:pt x="97" y="232"/>
                </a:lnTo>
                <a:close/>
                <a:moveTo>
                  <a:pt x="106" y="232"/>
                </a:moveTo>
                <a:cubicBezTo>
                  <a:pt x="106" y="217"/>
                  <a:pt x="106" y="217"/>
                  <a:pt x="106" y="217"/>
                </a:cubicBezTo>
                <a:cubicBezTo>
                  <a:pt x="102" y="217"/>
                  <a:pt x="102" y="217"/>
                  <a:pt x="102" y="217"/>
                </a:cubicBezTo>
                <a:cubicBezTo>
                  <a:pt x="102" y="232"/>
                  <a:pt x="102" y="232"/>
                  <a:pt x="102" y="232"/>
                </a:cubicBezTo>
                <a:lnTo>
                  <a:pt x="106" y="232"/>
                </a:lnTo>
                <a:close/>
                <a:moveTo>
                  <a:pt x="115" y="232"/>
                </a:moveTo>
                <a:cubicBezTo>
                  <a:pt x="115" y="217"/>
                  <a:pt x="115" y="217"/>
                  <a:pt x="115" y="217"/>
                </a:cubicBezTo>
                <a:cubicBezTo>
                  <a:pt x="111" y="217"/>
                  <a:pt x="111" y="217"/>
                  <a:pt x="111" y="217"/>
                </a:cubicBezTo>
                <a:cubicBezTo>
                  <a:pt x="111" y="232"/>
                  <a:pt x="111" y="232"/>
                  <a:pt x="111" y="232"/>
                </a:cubicBezTo>
                <a:lnTo>
                  <a:pt x="115" y="232"/>
                </a:lnTo>
                <a:close/>
                <a:moveTo>
                  <a:pt x="300" y="224"/>
                </a:moveTo>
                <a:cubicBezTo>
                  <a:pt x="300" y="217"/>
                  <a:pt x="293" y="210"/>
                  <a:pt x="286" y="210"/>
                </a:cubicBezTo>
                <a:cubicBezTo>
                  <a:pt x="278" y="210"/>
                  <a:pt x="272" y="217"/>
                  <a:pt x="272" y="224"/>
                </a:cubicBezTo>
                <a:cubicBezTo>
                  <a:pt x="272" y="232"/>
                  <a:pt x="278" y="238"/>
                  <a:pt x="286" y="238"/>
                </a:cubicBezTo>
                <a:cubicBezTo>
                  <a:pt x="293" y="238"/>
                  <a:pt x="300" y="232"/>
                  <a:pt x="300" y="224"/>
                </a:cubicBezTo>
                <a:close/>
                <a:moveTo>
                  <a:pt x="296" y="224"/>
                </a:moveTo>
                <a:cubicBezTo>
                  <a:pt x="296" y="230"/>
                  <a:pt x="291" y="234"/>
                  <a:pt x="286" y="234"/>
                </a:cubicBezTo>
                <a:cubicBezTo>
                  <a:pt x="280" y="234"/>
                  <a:pt x="276" y="230"/>
                  <a:pt x="276" y="224"/>
                </a:cubicBezTo>
                <a:cubicBezTo>
                  <a:pt x="276" y="219"/>
                  <a:pt x="280" y="214"/>
                  <a:pt x="286" y="214"/>
                </a:cubicBezTo>
                <a:cubicBezTo>
                  <a:pt x="291" y="214"/>
                  <a:pt x="296" y="219"/>
                  <a:pt x="296" y="224"/>
                </a:cubicBezTo>
                <a:close/>
                <a:moveTo>
                  <a:pt x="331" y="224"/>
                </a:moveTo>
                <a:cubicBezTo>
                  <a:pt x="331" y="217"/>
                  <a:pt x="325" y="210"/>
                  <a:pt x="318" y="210"/>
                </a:cubicBezTo>
                <a:cubicBezTo>
                  <a:pt x="310" y="210"/>
                  <a:pt x="304" y="217"/>
                  <a:pt x="304" y="224"/>
                </a:cubicBezTo>
                <a:cubicBezTo>
                  <a:pt x="304" y="232"/>
                  <a:pt x="310" y="238"/>
                  <a:pt x="318" y="238"/>
                </a:cubicBezTo>
                <a:cubicBezTo>
                  <a:pt x="325" y="238"/>
                  <a:pt x="331" y="232"/>
                  <a:pt x="331" y="224"/>
                </a:cubicBezTo>
                <a:close/>
                <a:moveTo>
                  <a:pt x="328" y="224"/>
                </a:moveTo>
                <a:cubicBezTo>
                  <a:pt x="328" y="230"/>
                  <a:pt x="323" y="234"/>
                  <a:pt x="318" y="234"/>
                </a:cubicBezTo>
                <a:cubicBezTo>
                  <a:pt x="312" y="234"/>
                  <a:pt x="308" y="230"/>
                  <a:pt x="308" y="224"/>
                </a:cubicBezTo>
                <a:cubicBezTo>
                  <a:pt x="308" y="219"/>
                  <a:pt x="312" y="214"/>
                  <a:pt x="318" y="214"/>
                </a:cubicBezTo>
                <a:cubicBezTo>
                  <a:pt x="323" y="214"/>
                  <a:pt x="328" y="219"/>
                  <a:pt x="328" y="224"/>
                </a:cubicBezTo>
                <a:close/>
                <a:moveTo>
                  <a:pt x="318" y="218"/>
                </a:moveTo>
                <a:cubicBezTo>
                  <a:pt x="314" y="218"/>
                  <a:pt x="311" y="221"/>
                  <a:pt x="311" y="224"/>
                </a:cubicBezTo>
                <a:cubicBezTo>
                  <a:pt x="311" y="227"/>
                  <a:pt x="314" y="230"/>
                  <a:pt x="318" y="230"/>
                </a:cubicBezTo>
                <a:cubicBezTo>
                  <a:pt x="321" y="230"/>
                  <a:pt x="324" y="227"/>
                  <a:pt x="324" y="224"/>
                </a:cubicBezTo>
                <a:cubicBezTo>
                  <a:pt x="324" y="221"/>
                  <a:pt x="321" y="218"/>
                  <a:pt x="318" y="218"/>
                </a:cubicBezTo>
                <a:close/>
                <a:moveTo>
                  <a:pt x="363" y="224"/>
                </a:moveTo>
                <a:cubicBezTo>
                  <a:pt x="363" y="217"/>
                  <a:pt x="357" y="210"/>
                  <a:pt x="349" y="210"/>
                </a:cubicBezTo>
                <a:cubicBezTo>
                  <a:pt x="342" y="210"/>
                  <a:pt x="336" y="217"/>
                  <a:pt x="336" y="224"/>
                </a:cubicBezTo>
                <a:cubicBezTo>
                  <a:pt x="336" y="232"/>
                  <a:pt x="342" y="238"/>
                  <a:pt x="349" y="238"/>
                </a:cubicBezTo>
                <a:cubicBezTo>
                  <a:pt x="357" y="238"/>
                  <a:pt x="363" y="232"/>
                  <a:pt x="363" y="224"/>
                </a:cubicBezTo>
                <a:close/>
                <a:moveTo>
                  <a:pt x="359" y="224"/>
                </a:moveTo>
                <a:cubicBezTo>
                  <a:pt x="359" y="230"/>
                  <a:pt x="355" y="234"/>
                  <a:pt x="349" y="234"/>
                </a:cubicBezTo>
                <a:cubicBezTo>
                  <a:pt x="344" y="234"/>
                  <a:pt x="339" y="230"/>
                  <a:pt x="339" y="224"/>
                </a:cubicBezTo>
                <a:cubicBezTo>
                  <a:pt x="339" y="219"/>
                  <a:pt x="344" y="214"/>
                  <a:pt x="349" y="214"/>
                </a:cubicBezTo>
                <a:cubicBezTo>
                  <a:pt x="355" y="214"/>
                  <a:pt x="359" y="219"/>
                  <a:pt x="359" y="224"/>
                </a:cubicBezTo>
                <a:close/>
                <a:moveTo>
                  <a:pt x="395" y="224"/>
                </a:moveTo>
                <a:cubicBezTo>
                  <a:pt x="395" y="217"/>
                  <a:pt x="389" y="210"/>
                  <a:pt x="381" y="210"/>
                </a:cubicBezTo>
                <a:cubicBezTo>
                  <a:pt x="374" y="210"/>
                  <a:pt x="367" y="217"/>
                  <a:pt x="367" y="224"/>
                </a:cubicBezTo>
                <a:cubicBezTo>
                  <a:pt x="367" y="232"/>
                  <a:pt x="374" y="238"/>
                  <a:pt x="381" y="238"/>
                </a:cubicBezTo>
                <a:cubicBezTo>
                  <a:pt x="389" y="238"/>
                  <a:pt x="395" y="232"/>
                  <a:pt x="395" y="224"/>
                </a:cubicBezTo>
                <a:close/>
                <a:moveTo>
                  <a:pt x="391" y="224"/>
                </a:moveTo>
                <a:cubicBezTo>
                  <a:pt x="391" y="230"/>
                  <a:pt x="387" y="234"/>
                  <a:pt x="381" y="234"/>
                </a:cubicBezTo>
                <a:cubicBezTo>
                  <a:pt x="376" y="234"/>
                  <a:pt x="371" y="230"/>
                  <a:pt x="371" y="224"/>
                </a:cubicBezTo>
                <a:cubicBezTo>
                  <a:pt x="371" y="219"/>
                  <a:pt x="376" y="214"/>
                  <a:pt x="381" y="214"/>
                </a:cubicBezTo>
                <a:cubicBezTo>
                  <a:pt x="387" y="214"/>
                  <a:pt x="391" y="219"/>
                  <a:pt x="391" y="224"/>
                </a:cubicBezTo>
                <a:close/>
              </a:path>
            </a:pathLst>
          </a:custGeom>
          <a:solidFill>
            <a:srgbClr val="007BC7"/>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27" name="グループ化 26">
            <a:extLst>
              <a:ext uri="{FF2B5EF4-FFF2-40B4-BE49-F238E27FC236}">
                <a16:creationId xmlns:a16="http://schemas.microsoft.com/office/drawing/2014/main" id="{615E3839-D02D-7C80-A97D-11335717BF8A}"/>
              </a:ext>
            </a:extLst>
          </p:cNvPr>
          <p:cNvGrpSpPr/>
          <p:nvPr/>
        </p:nvGrpSpPr>
        <p:grpSpPr>
          <a:xfrm>
            <a:off x="832630" y="2924705"/>
            <a:ext cx="607850" cy="489410"/>
            <a:chOff x="832630" y="2924705"/>
            <a:chExt cx="607850" cy="489410"/>
          </a:xfrm>
        </p:grpSpPr>
        <p:sp>
          <p:nvSpPr>
            <p:cNvPr id="9" name="Freeform 12">
              <a:extLst>
                <a:ext uri="{FF2B5EF4-FFF2-40B4-BE49-F238E27FC236}">
                  <a16:creationId xmlns:a16="http://schemas.microsoft.com/office/drawing/2014/main" id="{21EFCE4F-9E46-9BEF-59C0-B478B05C05FF}"/>
                </a:ext>
              </a:extLst>
            </p:cNvPr>
            <p:cNvSpPr>
              <a:spLocks noEditPoints="1"/>
            </p:cNvSpPr>
            <p:nvPr/>
          </p:nvSpPr>
          <p:spPr bwMode="auto">
            <a:xfrm>
              <a:off x="832630" y="2924705"/>
              <a:ext cx="607850" cy="489410"/>
            </a:xfrm>
            <a:custGeom>
              <a:avLst/>
              <a:gdLst>
                <a:gd name="T0" fmla="*/ 128 w 454"/>
                <a:gd name="T1" fmla="*/ 355 h 365"/>
                <a:gd name="T2" fmla="*/ 31 w 454"/>
                <a:gd name="T3" fmla="*/ 273 h 365"/>
                <a:gd name="T4" fmla="*/ 318 w 454"/>
                <a:gd name="T5" fmla="*/ 124 h 365"/>
                <a:gd name="T6" fmla="*/ 137 w 454"/>
                <a:gd name="T7" fmla="*/ 118 h 365"/>
                <a:gd name="T8" fmla="*/ 163 w 454"/>
                <a:gd name="T9" fmla="*/ 118 h 365"/>
                <a:gd name="T10" fmla="*/ 181 w 454"/>
                <a:gd name="T11" fmla="*/ 104 h 365"/>
                <a:gd name="T12" fmla="*/ 195 w 454"/>
                <a:gd name="T13" fmla="*/ 104 h 365"/>
                <a:gd name="T14" fmla="*/ 212 w 454"/>
                <a:gd name="T15" fmla="*/ 118 h 365"/>
                <a:gd name="T16" fmla="*/ 234 w 454"/>
                <a:gd name="T17" fmla="*/ 118 h 365"/>
                <a:gd name="T18" fmla="*/ 127 w 454"/>
                <a:gd name="T19" fmla="*/ 138 h 365"/>
                <a:gd name="T20" fmla="*/ 146 w 454"/>
                <a:gd name="T21" fmla="*/ 142 h 365"/>
                <a:gd name="T22" fmla="*/ 159 w 454"/>
                <a:gd name="T23" fmla="*/ 142 h 365"/>
                <a:gd name="T24" fmla="*/ 177 w 454"/>
                <a:gd name="T25" fmla="*/ 156 h 365"/>
                <a:gd name="T26" fmla="*/ 198 w 454"/>
                <a:gd name="T27" fmla="*/ 156 h 365"/>
                <a:gd name="T28" fmla="*/ 225 w 454"/>
                <a:gd name="T29" fmla="*/ 156 h 365"/>
                <a:gd name="T30" fmla="*/ 314 w 454"/>
                <a:gd name="T31" fmla="*/ 176 h 365"/>
                <a:gd name="T32" fmla="*/ 142 w 454"/>
                <a:gd name="T33" fmla="*/ 180 h 365"/>
                <a:gd name="T34" fmla="*/ 159 w 454"/>
                <a:gd name="T35" fmla="*/ 194 h 365"/>
                <a:gd name="T36" fmla="*/ 181 w 454"/>
                <a:gd name="T37" fmla="*/ 194 h 365"/>
                <a:gd name="T38" fmla="*/ 207 w 454"/>
                <a:gd name="T39" fmla="*/ 194 h 365"/>
                <a:gd name="T40" fmla="*/ 225 w 454"/>
                <a:gd name="T41" fmla="*/ 180 h 365"/>
                <a:gd name="T42" fmla="*/ 239 w 454"/>
                <a:gd name="T43" fmla="*/ 180 h 365"/>
                <a:gd name="T44" fmla="*/ 256 w 454"/>
                <a:gd name="T45" fmla="*/ 194 h 365"/>
                <a:gd name="T46" fmla="*/ 278 w 454"/>
                <a:gd name="T47" fmla="*/ 194 h 365"/>
                <a:gd name="T48" fmla="*/ 342 w 454"/>
                <a:gd name="T49" fmla="*/ 118 h 365"/>
                <a:gd name="T50" fmla="*/ 359 w 454"/>
                <a:gd name="T51" fmla="*/ 104 h 365"/>
                <a:gd name="T52" fmla="*/ 373 w 454"/>
                <a:gd name="T53" fmla="*/ 104 h 365"/>
                <a:gd name="T54" fmla="*/ 332 w 454"/>
                <a:gd name="T55" fmla="*/ 159 h 365"/>
                <a:gd name="T56" fmla="*/ 351 w 454"/>
                <a:gd name="T57" fmla="*/ 156 h 365"/>
                <a:gd name="T58" fmla="*/ 332 w 454"/>
                <a:gd name="T59" fmla="*/ 176 h 365"/>
                <a:gd name="T60" fmla="*/ 351 w 454"/>
                <a:gd name="T61" fmla="*/ 180 h 365"/>
                <a:gd name="T62" fmla="*/ 364 w 454"/>
                <a:gd name="T63" fmla="*/ 180 h 365"/>
                <a:gd name="T64" fmla="*/ 382 w 454"/>
                <a:gd name="T65" fmla="*/ 194 h 365"/>
                <a:gd name="T66" fmla="*/ 127 w 454"/>
                <a:gd name="T67" fmla="*/ 214 h 365"/>
                <a:gd name="T68" fmla="*/ 154 w 454"/>
                <a:gd name="T69" fmla="*/ 232 h 365"/>
                <a:gd name="T70" fmla="*/ 172 w 454"/>
                <a:gd name="T71" fmla="*/ 217 h 365"/>
                <a:gd name="T72" fmla="*/ 186 w 454"/>
                <a:gd name="T73" fmla="*/ 217 h 365"/>
                <a:gd name="T74" fmla="*/ 203 w 454"/>
                <a:gd name="T75" fmla="*/ 232 h 365"/>
                <a:gd name="T76" fmla="*/ 225 w 454"/>
                <a:gd name="T77" fmla="*/ 232 h 365"/>
                <a:gd name="T78" fmla="*/ 53 w 454"/>
                <a:gd name="T79" fmla="*/ 118 h 365"/>
                <a:gd name="T80" fmla="*/ 71 w 454"/>
                <a:gd name="T81" fmla="*/ 104 h 365"/>
                <a:gd name="T82" fmla="*/ 84 w 454"/>
                <a:gd name="T83" fmla="*/ 104 h 365"/>
                <a:gd name="T84" fmla="*/ 102 w 454"/>
                <a:gd name="T85" fmla="*/ 118 h 365"/>
                <a:gd name="T86" fmla="*/ 53 w 454"/>
                <a:gd name="T87" fmla="*/ 156 h 365"/>
                <a:gd name="T88" fmla="*/ 79 w 454"/>
                <a:gd name="T89" fmla="*/ 156 h 365"/>
                <a:gd name="T90" fmla="*/ 97 w 454"/>
                <a:gd name="T91" fmla="*/ 142 h 365"/>
                <a:gd name="T92" fmla="*/ 111 w 454"/>
                <a:gd name="T93" fmla="*/ 142 h 365"/>
                <a:gd name="T94" fmla="*/ 58 w 454"/>
                <a:gd name="T95" fmla="*/ 194 h 365"/>
                <a:gd name="T96" fmla="*/ 79 w 454"/>
                <a:gd name="T97" fmla="*/ 194 h 365"/>
                <a:gd name="T98" fmla="*/ 106 w 454"/>
                <a:gd name="T99" fmla="*/ 194 h 365"/>
                <a:gd name="T100" fmla="*/ 53 w 454"/>
                <a:gd name="T101" fmla="*/ 217 h 365"/>
                <a:gd name="T102" fmla="*/ 67 w 454"/>
                <a:gd name="T103" fmla="*/ 217 h 365"/>
                <a:gd name="T104" fmla="*/ 84 w 454"/>
                <a:gd name="T105" fmla="*/ 232 h 365"/>
                <a:gd name="T106" fmla="*/ 106 w 454"/>
                <a:gd name="T107" fmla="*/ 232 h 365"/>
                <a:gd name="T108" fmla="*/ 296 w 454"/>
                <a:gd name="T109" fmla="*/ 224 h 365"/>
                <a:gd name="T110" fmla="*/ 318 w 454"/>
                <a:gd name="T111" fmla="*/ 234 h 365"/>
                <a:gd name="T112" fmla="*/ 336 w 454"/>
                <a:gd name="T113" fmla="*/ 224 h 365"/>
                <a:gd name="T114" fmla="*/ 381 w 454"/>
                <a:gd name="T115" fmla="*/ 23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4" h="365">
                  <a:moveTo>
                    <a:pt x="454" y="10"/>
                  </a:moveTo>
                  <a:cubicBezTo>
                    <a:pt x="454" y="294"/>
                    <a:pt x="454" y="294"/>
                    <a:pt x="454" y="294"/>
                  </a:cubicBezTo>
                  <a:cubicBezTo>
                    <a:pt x="454" y="300"/>
                    <a:pt x="449" y="304"/>
                    <a:pt x="443" y="304"/>
                  </a:cubicBezTo>
                  <a:cubicBezTo>
                    <a:pt x="259" y="304"/>
                    <a:pt x="259" y="304"/>
                    <a:pt x="259" y="304"/>
                  </a:cubicBezTo>
                  <a:cubicBezTo>
                    <a:pt x="264" y="355"/>
                    <a:pt x="264" y="355"/>
                    <a:pt x="264" y="355"/>
                  </a:cubicBezTo>
                  <a:cubicBezTo>
                    <a:pt x="326" y="355"/>
                    <a:pt x="326" y="355"/>
                    <a:pt x="326" y="355"/>
                  </a:cubicBezTo>
                  <a:cubicBezTo>
                    <a:pt x="329" y="355"/>
                    <a:pt x="331" y="358"/>
                    <a:pt x="331" y="360"/>
                  </a:cubicBezTo>
                  <a:cubicBezTo>
                    <a:pt x="331" y="363"/>
                    <a:pt x="329" y="365"/>
                    <a:pt x="326" y="365"/>
                  </a:cubicBezTo>
                  <a:cubicBezTo>
                    <a:pt x="128" y="365"/>
                    <a:pt x="128" y="365"/>
                    <a:pt x="128" y="365"/>
                  </a:cubicBezTo>
                  <a:cubicBezTo>
                    <a:pt x="125" y="365"/>
                    <a:pt x="123" y="363"/>
                    <a:pt x="123" y="360"/>
                  </a:cubicBezTo>
                  <a:cubicBezTo>
                    <a:pt x="123" y="358"/>
                    <a:pt x="125" y="355"/>
                    <a:pt x="128" y="355"/>
                  </a:cubicBezTo>
                  <a:cubicBezTo>
                    <a:pt x="190" y="355"/>
                    <a:pt x="190" y="355"/>
                    <a:pt x="190" y="355"/>
                  </a:cubicBezTo>
                  <a:cubicBezTo>
                    <a:pt x="195" y="304"/>
                    <a:pt x="195" y="304"/>
                    <a:pt x="195" y="304"/>
                  </a:cubicBezTo>
                  <a:cubicBezTo>
                    <a:pt x="11" y="304"/>
                    <a:pt x="11" y="304"/>
                    <a:pt x="11" y="304"/>
                  </a:cubicBezTo>
                  <a:cubicBezTo>
                    <a:pt x="5" y="304"/>
                    <a:pt x="0" y="300"/>
                    <a:pt x="0" y="294"/>
                  </a:cubicBezTo>
                  <a:cubicBezTo>
                    <a:pt x="0" y="10"/>
                    <a:pt x="0" y="10"/>
                    <a:pt x="0" y="10"/>
                  </a:cubicBezTo>
                  <a:cubicBezTo>
                    <a:pt x="0" y="5"/>
                    <a:pt x="5" y="0"/>
                    <a:pt x="11" y="0"/>
                  </a:cubicBezTo>
                  <a:cubicBezTo>
                    <a:pt x="443" y="0"/>
                    <a:pt x="443" y="0"/>
                    <a:pt x="443" y="0"/>
                  </a:cubicBezTo>
                  <a:cubicBezTo>
                    <a:pt x="449" y="0"/>
                    <a:pt x="454" y="5"/>
                    <a:pt x="454" y="10"/>
                  </a:cubicBezTo>
                  <a:close/>
                  <a:moveTo>
                    <a:pt x="423" y="31"/>
                  </a:moveTo>
                  <a:cubicBezTo>
                    <a:pt x="31" y="31"/>
                    <a:pt x="31" y="31"/>
                    <a:pt x="31" y="31"/>
                  </a:cubicBezTo>
                  <a:cubicBezTo>
                    <a:pt x="31" y="273"/>
                    <a:pt x="31" y="273"/>
                    <a:pt x="31" y="273"/>
                  </a:cubicBezTo>
                  <a:cubicBezTo>
                    <a:pt x="423" y="273"/>
                    <a:pt x="423" y="273"/>
                    <a:pt x="423" y="273"/>
                  </a:cubicBezTo>
                  <a:lnTo>
                    <a:pt x="423" y="31"/>
                  </a:lnTo>
                  <a:close/>
                  <a:moveTo>
                    <a:pt x="413" y="41"/>
                  </a:moveTo>
                  <a:cubicBezTo>
                    <a:pt x="41" y="41"/>
                    <a:pt x="41" y="41"/>
                    <a:pt x="41" y="41"/>
                  </a:cubicBezTo>
                  <a:cubicBezTo>
                    <a:pt x="41" y="60"/>
                    <a:pt x="41" y="60"/>
                    <a:pt x="41" y="60"/>
                  </a:cubicBezTo>
                  <a:cubicBezTo>
                    <a:pt x="413" y="60"/>
                    <a:pt x="413" y="60"/>
                    <a:pt x="413" y="60"/>
                  </a:cubicBezTo>
                  <a:lnTo>
                    <a:pt x="413" y="41"/>
                  </a:lnTo>
                  <a:close/>
                  <a:moveTo>
                    <a:pt x="318" y="96"/>
                  </a:moveTo>
                  <a:cubicBezTo>
                    <a:pt x="123" y="96"/>
                    <a:pt x="123" y="96"/>
                    <a:pt x="123" y="96"/>
                  </a:cubicBezTo>
                  <a:cubicBezTo>
                    <a:pt x="123" y="124"/>
                    <a:pt x="123" y="124"/>
                    <a:pt x="123" y="124"/>
                  </a:cubicBezTo>
                  <a:cubicBezTo>
                    <a:pt x="318" y="124"/>
                    <a:pt x="318" y="124"/>
                    <a:pt x="318" y="124"/>
                  </a:cubicBezTo>
                  <a:lnTo>
                    <a:pt x="318" y="96"/>
                  </a:lnTo>
                  <a:close/>
                  <a:moveTo>
                    <a:pt x="127" y="100"/>
                  </a:moveTo>
                  <a:cubicBezTo>
                    <a:pt x="314" y="100"/>
                    <a:pt x="314" y="100"/>
                    <a:pt x="314" y="100"/>
                  </a:cubicBezTo>
                  <a:cubicBezTo>
                    <a:pt x="314" y="121"/>
                    <a:pt x="314" y="121"/>
                    <a:pt x="314" y="121"/>
                  </a:cubicBezTo>
                  <a:cubicBezTo>
                    <a:pt x="127" y="121"/>
                    <a:pt x="127" y="121"/>
                    <a:pt x="127" y="121"/>
                  </a:cubicBezTo>
                  <a:lnTo>
                    <a:pt x="127" y="100"/>
                  </a:lnTo>
                  <a:close/>
                  <a:moveTo>
                    <a:pt x="137" y="118"/>
                  </a:moveTo>
                  <a:cubicBezTo>
                    <a:pt x="137" y="104"/>
                    <a:pt x="137" y="104"/>
                    <a:pt x="137" y="104"/>
                  </a:cubicBezTo>
                  <a:cubicBezTo>
                    <a:pt x="133" y="104"/>
                    <a:pt x="133" y="104"/>
                    <a:pt x="133" y="104"/>
                  </a:cubicBezTo>
                  <a:cubicBezTo>
                    <a:pt x="133" y="118"/>
                    <a:pt x="133" y="118"/>
                    <a:pt x="133" y="118"/>
                  </a:cubicBezTo>
                  <a:lnTo>
                    <a:pt x="137" y="118"/>
                  </a:lnTo>
                  <a:close/>
                  <a:moveTo>
                    <a:pt x="146" y="118"/>
                  </a:moveTo>
                  <a:cubicBezTo>
                    <a:pt x="146" y="104"/>
                    <a:pt x="146" y="104"/>
                    <a:pt x="146" y="104"/>
                  </a:cubicBezTo>
                  <a:cubicBezTo>
                    <a:pt x="142" y="104"/>
                    <a:pt x="142" y="104"/>
                    <a:pt x="142" y="104"/>
                  </a:cubicBezTo>
                  <a:cubicBezTo>
                    <a:pt x="142" y="118"/>
                    <a:pt x="142" y="118"/>
                    <a:pt x="142" y="118"/>
                  </a:cubicBezTo>
                  <a:lnTo>
                    <a:pt x="146" y="118"/>
                  </a:lnTo>
                  <a:close/>
                  <a:moveTo>
                    <a:pt x="154" y="118"/>
                  </a:moveTo>
                  <a:cubicBezTo>
                    <a:pt x="154" y="104"/>
                    <a:pt x="154" y="104"/>
                    <a:pt x="154" y="104"/>
                  </a:cubicBezTo>
                  <a:cubicBezTo>
                    <a:pt x="151" y="104"/>
                    <a:pt x="151" y="104"/>
                    <a:pt x="151" y="104"/>
                  </a:cubicBezTo>
                  <a:cubicBezTo>
                    <a:pt x="151" y="118"/>
                    <a:pt x="151" y="118"/>
                    <a:pt x="151" y="118"/>
                  </a:cubicBezTo>
                  <a:lnTo>
                    <a:pt x="154" y="118"/>
                  </a:lnTo>
                  <a:close/>
                  <a:moveTo>
                    <a:pt x="163" y="118"/>
                  </a:moveTo>
                  <a:cubicBezTo>
                    <a:pt x="163" y="104"/>
                    <a:pt x="163" y="104"/>
                    <a:pt x="163" y="104"/>
                  </a:cubicBezTo>
                  <a:cubicBezTo>
                    <a:pt x="159" y="104"/>
                    <a:pt x="159" y="104"/>
                    <a:pt x="159" y="104"/>
                  </a:cubicBezTo>
                  <a:cubicBezTo>
                    <a:pt x="159" y="118"/>
                    <a:pt x="159" y="118"/>
                    <a:pt x="159" y="118"/>
                  </a:cubicBezTo>
                  <a:lnTo>
                    <a:pt x="163" y="118"/>
                  </a:lnTo>
                  <a:close/>
                  <a:moveTo>
                    <a:pt x="172" y="118"/>
                  </a:moveTo>
                  <a:cubicBezTo>
                    <a:pt x="172" y="104"/>
                    <a:pt x="172" y="104"/>
                    <a:pt x="172" y="104"/>
                  </a:cubicBezTo>
                  <a:cubicBezTo>
                    <a:pt x="168" y="104"/>
                    <a:pt x="168" y="104"/>
                    <a:pt x="168" y="104"/>
                  </a:cubicBezTo>
                  <a:cubicBezTo>
                    <a:pt x="168" y="118"/>
                    <a:pt x="168" y="118"/>
                    <a:pt x="168" y="118"/>
                  </a:cubicBezTo>
                  <a:lnTo>
                    <a:pt x="172" y="118"/>
                  </a:lnTo>
                  <a:close/>
                  <a:moveTo>
                    <a:pt x="181" y="118"/>
                  </a:moveTo>
                  <a:cubicBezTo>
                    <a:pt x="181" y="104"/>
                    <a:pt x="181" y="104"/>
                    <a:pt x="181" y="104"/>
                  </a:cubicBezTo>
                  <a:cubicBezTo>
                    <a:pt x="177" y="104"/>
                    <a:pt x="177" y="104"/>
                    <a:pt x="177" y="104"/>
                  </a:cubicBezTo>
                  <a:cubicBezTo>
                    <a:pt x="177" y="118"/>
                    <a:pt x="177" y="118"/>
                    <a:pt x="177" y="118"/>
                  </a:cubicBezTo>
                  <a:lnTo>
                    <a:pt x="181" y="118"/>
                  </a:lnTo>
                  <a:close/>
                  <a:moveTo>
                    <a:pt x="190" y="118"/>
                  </a:moveTo>
                  <a:cubicBezTo>
                    <a:pt x="190" y="104"/>
                    <a:pt x="190" y="104"/>
                    <a:pt x="190" y="104"/>
                  </a:cubicBezTo>
                  <a:cubicBezTo>
                    <a:pt x="186" y="104"/>
                    <a:pt x="186" y="104"/>
                    <a:pt x="186" y="104"/>
                  </a:cubicBezTo>
                  <a:cubicBezTo>
                    <a:pt x="186" y="118"/>
                    <a:pt x="186" y="118"/>
                    <a:pt x="186" y="118"/>
                  </a:cubicBezTo>
                  <a:lnTo>
                    <a:pt x="190" y="118"/>
                  </a:lnTo>
                  <a:close/>
                  <a:moveTo>
                    <a:pt x="198" y="118"/>
                  </a:moveTo>
                  <a:cubicBezTo>
                    <a:pt x="198" y="104"/>
                    <a:pt x="198" y="104"/>
                    <a:pt x="198" y="104"/>
                  </a:cubicBezTo>
                  <a:cubicBezTo>
                    <a:pt x="195" y="104"/>
                    <a:pt x="195" y="104"/>
                    <a:pt x="195" y="104"/>
                  </a:cubicBezTo>
                  <a:cubicBezTo>
                    <a:pt x="195" y="118"/>
                    <a:pt x="195" y="118"/>
                    <a:pt x="195" y="118"/>
                  </a:cubicBezTo>
                  <a:lnTo>
                    <a:pt x="198" y="118"/>
                  </a:lnTo>
                  <a:close/>
                  <a:moveTo>
                    <a:pt x="207" y="118"/>
                  </a:moveTo>
                  <a:cubicBezTo>
                    <a:pt x="207" y="104"/>
                    <a:pt x="207" y="104"/>
                    <a:pt x="207" y="104"/>
                  </a:cubicBezTo>
                  <a:cubicBezTo>
                    <a:pt x="203" y="104"/>
                    <a:pt x="203" y="104"/>
                    <a:pt x="203" y="104"/>
                  </a:cubicBezTo>
                  <a:cubicBezTo>
                    <a:pt x="203" y="118"/>
                    <a:pt x="203" y="118"/>
                    <a:pt x="203" y="118"/>
                  </a:cubicBezTo>
                  <a:lnTo>
                    <a:pt x="207" y="118"/>
                  </a:lnTo>
                  <a:close/>
                  <a:moveTo>
                    <a:pt x="216" y="118"/>
                  </a:moveTo>
                  <a:cubicBezTo>
                    <a:pt x="216" y="104"/>
                    <a:pt x="216" y="104"/>
                    <a:pt x="216" y="104"/>
                  </a:cubicBezTo>
                  <a:cubicBezTo>
                    <a:pt x="212" y="104"/>
                    <a:pt x="212" y="104"/>
                    <a:pt x="212" y="104"/>
                  </a:cubicBezTo>
                  <a:cubicBezTo>
                    <a:pt x="212" y="118"/>
                    <a:pt x="212" y="118"/>
                    <a:pt x="212" y="118"/>
                  </a:cubicBezTo>
                  <a:lnTo>
                    <a:pt x="216" y="118"/>
                  </a:lnTo>
                  <a:close/>
                  <a:moveTo>
                    <a:pt x="225" y="118"/>
                  </a:moveTo>
                  <a:cubicBezTo>
                    <a:pt x="225" y="104"/>
                    <a:pt x="225" y="104"/>
                    <a:pt x="225" y="104"/>
                  </a:cubicBezTo>
                  <a:cubicBezTo>
                    <a:pt x="221" y="104"/>
                    <a:pt x="221" y="104"/>
                    <a:pt x="221" y="104"/>
                  </a:cubicBezTo>
                  <a:cubicBezTo>
                    <a:pt x="221" y="118"/>
                    <a:pt x="221" y="118"/>
                    <a:pt x="221" y="118"/>
                  </a:cubicBezTo>
                  <a:lnTo>
                    <a:pt x="225" y="118"/>
                  </a:lnTo>
                  <a:close/>
                  <a:moveTo>
                    <a:pt x="234" y="118"/>
                  </a:moveTo>
                  <a:cubicBezTo>
                    <a:pt x="234" y="104"/>
                    <a:pt x="234" y="104"/>
                    <a:pt x="234" y="104"/>
                  </a:cubicBezTo>
                  <a:cubicBezTo>
                    <a:pt x="230" y="104"/>
                    <a:pt x="230" y="104"/>
                    <a:pt x="230" y="104"/>
                  </a:cubicBezTo>
                  <a:cubicBezTo>
                    <a:pt x="230" y="118"/>
                    <a:pt x="230" y="118"/>
                    <a:pt x="230" y="118"/>
                  </a:cubicBezTo>
                  <a:lnTo>
                    <a:pt x="234" y="118"/>
                  </a:lnTo>
                  <a:close/>
                  <a:moveTo>
                    <a:pt x="242" y="118"/>
                  </a:moveTo>
                  <a:cubicBezTo>
                    <a:pt x="242" y="104"/>
                    <a:pt x="242" y="104"/>
                    <a:pt x="242" y="104"/>
                  </a:cubicBezTo>
                  <a:cubicBezTo>
                    <a:pt x="239" y="104"/>
                    <a:pt x="239" y="104"/>
                    <a:pt x="239" y="104"/>
                  </a:cubicBezTo>
                  <a:cubicBezTo>
                    <a:pt x="239" y="118"/>
                    <a:pt x="239" y="118"/>
                    <a:pt x="239" y="118"/>
                  </a:cubicBezTo>
                  <a:lnTo>
                    <a:pt x="242" y="118"/>
                  </a:lnTo>
                  <a:close/>
                  <a:moveTo>
                    <a:pt x="318" y="134"/>
                  </a:moveTo>
                  <a:cubicBezTo>
                    <a:pt x="123" y="134"/>
                    <a:pt x="123" y="134"/>
                    <a:pt x="123" y="134"/>
                  </a:cubicBezTo>
                  <a:cubicBezTo>
                    <a:pt x="123" y="162"/>
                    <a:pt x="123" y="162"/>
                    <a:pt x="123" y="162"/>
                  </a:cubicBezTo>
                  <a:cubicBezTo>
                    <a:pt x="318" y="162"/>
                    <a:pt x="318" y="162"/>
                    <a:pt x="318" y="162"/>
                  </a:cubicBezTo>
                  <a:lnTo>
                    <a:pt x="318" y="134"/>
                  </a:lnTo>
                  <a:close/>
                  <a:moveTo>
                    <a:pt x="127" y="138"/>
                  </a:moveTo>
                  <a:cubicBezTo>
                    <a:pt x="314" y="138"/>
                    <a:pt x="314" y="138"/>
                    <a:pt x="314" y="138"/>
                  </a:cubicBezTo>
                  <a:cubicBezTo>
                    <a:pt x="314" y="159"/>
                    <a:pt x="314" y="159"/>
                    <a:pt x="314" y="159"/>
                  </a:cubicBezTo>
                  <a:cubicBezTo>
                    <a:pt x="127" y="159"/>
                    <a:pt x="127" y="159"/>
                    <a:pt x="127" y="159"/>
                  </a:cubicBezTo>
                  <a:lnTo>
                    <a:pt x="127" y="138"/>
                  </a:lnTo>
                  <a:close/>
                  <a:moveTo>
                    <a:pt x="137" y="156"/>
                  </a:moveTo>
                  <a:cubicBezTo>
                    <a:pt x="137" y="142"/>
                    <a:pt x="137" y="142"/>
                    <a:pt x="137" y="142"/>
                  </a:cubicBezTo>
                  <a:cubicBezTo>
                    <a:pt x="133" y="142"/>
                    <a:pt x="133" y="142"/>
                    <a:pt x="133" y="142"/>
                  </a:cubicBezTo>
                  <a:cubicBezTo>
                    <a:pt x="133" y="156"/>
                    <a:pt x="133" y="156"/>
                    <a:pt x="133" y="156"/>
                  </a:cubicBezTo>
                  <a:lnTo>
                    <a:pt x="137" y="156"/>
                  </a:lnTo>
                  <a:close/>
                  <a:moveTo>
                    <a:pt x="146" y="156"/>
                  </a:moveTo>
                  <a:cubicBezTo>
                    <a:pt x="146" y="142"/>
                    <a:pt x="146" y="142"/>
                    <a:pt x="146" y="142"/>
                  </a:cubicBezTo>
                  <a:cubicBezTo>
                    <a:pt x="142" y="142"/>
                    <a:pt x="142" y="142"/>
                    <a:pt x="142" y="142"/>
                  </a:cubicBezTo>
                  <a:cubicBezTo>
                    <a:pt x="142" y="156"/>
                    <a:pt x="142" y="156"/>
                    <a:pt x="142" y="156"/>
                  </a:cubicBezTo>
                  <a:lnTo>
                    <a:pt x="146" y="156"/>
                  </a:lnTo>
                  <a:close/>
                  <a:moveTo>
                    <a:pt x="154" y="156"/>
                  </a:moveTo>
                  <a:cubicBezTo>
                    <a:pt x="154" y="142"/>
                    <a:pt x="154" y="142"/>
                    <a:pt x="154" y="142"/>
                  </a:cubicBezTo>
                  <a:cubicBezTo>
                    <a:pt x="151" y="142"/>
                    <a:pt x="151" y="142"/>
                    <a:pt x="151" y="142"/>
                  </a:cubicBezTo>
                  <a:cubicBezTo>
                    <a:pt x="151" y="156"/>
                    <a:pt x="151" y="156"/>
                    <a:pt x="151" y="156"/>
                  </a:cubicBezTo>
                  <a:lnTo>
                    <a:pt x="154" y="156"/>
                  </a:lnTo>
                  <a:close/>
                  <a:moveTo>
                    <a:pt x="163" y="156"/>
                  </a:moveTo>
                  <a:cubicBezTo>
                    <a:pt x="163" y="142"/>
                    <a:pt x="163" y="142"/>
                    <a:pt x="163" y="142"/>
                  </a:cubicBezTo>
                  <a:cubicBezTo>
                    <a:pt x="159" y="142"/>
                    <a:pt x="159" y="142"/>
                    <a:pt x="159" y="142"/>
                  </a:cubicBezTo>
                  <a:cubicBezTo>
                    <a:pt x="159" y="156"/>
                    <a:pt x="159" y="156"/>
                    <a:pt x="159" y="156"/>
                  </a:cubicBezTo>
                  <a:lnTo>
                    <a:pt x="163" y="156"/>
                  </a:lnTo>
                  <a:close/>
                  <a:moveTo>
                    <a:pt x="172" y="156"/>
                  </a:moveTo>
                  <a:cubicBezTo>
                    <a:pt x="172" y="142"/>
                    <a:pt x="172" y="142"/>
                    <a:pt x="172" y="142"/>
                  </a:cubicBezTo>
                  <a:cubicBezTo>
                    <a:pt x="168" y="142"/>
                    <a:pt x="168" y="142"/>
                    <a:pt x="168" y="142"/>
                  </a:cubicBezTo>
                  <a:cubicBezTo>
                    <a:pt x="168" y="156"/>
                    <a:pt x="168" y="156"/>
                    <a:pt x="168" y="156"/>
                  </a:cubicBezTo>
                  <a:lnTo>
                    <a:pt x="172" y="156"/>
                  </a:lnTo>
                  <a:close/>
                  <a:moveTo>
                    <a:pt x="181" y="156"/>
                  </a:moveTo>
                  <a:cubicBezTo>
                    <a:pt x="181" y="142"/>
                    <a:pt x="181" y="142"/>
                    <a:pt x="181" y="142"/>
                  </a:cubicBezTo>
                  <a:cubicBezTo>
                    <a:pt x="177" y="142"/>
                    <a:pt x="177" y="142"/>
                    <a:pt x="177" y="142"/>
                  </a:cubicBezTo>
                  <a:cubicBezTo>
                    <a:pt x="177" y="156"/>
                    <a:pt x="177" y="156"/>
                    <a:pt x="177" y="156"/>
                  </a:cubicBezTo>
                  <a:lnTo>
                    <a:pt x="181" y="156"/>
                  </a:lnTo>
                  <a:close/>
                  <a:moveTo>
                    <a:pt x="190" y="156"/>
                  </a:moveTo>
                  <a:cubicBezTo>
                    <a:pt x="190" y="142"/>
                    <a:pt x="190" y="142"/>
                    <a:pt x="190" y="142"/>
                  </a:cubicBezTo>
                  <a:cubicBezTo>
                    <a:pt x="186" y="142"/>
                    <a:pt x="186" y="142"/>
                    <a:pt x="186" y="142"/>
                  </a:cubicBezTo>
                  <a:cubicBezTo>
                    <a:pt x="186" y="156"/>
                    <a:pt x="186" y="156"/>
                    <a:pt x="186" y="156"/>
                  </a:cubicBezTo>
                  <a:lnTo>
                    <a:pt x="190" y="156"/>
                  </a:lnTo>
                  <a:close/>
                  <a:moveTo>
                    <a:pt x="198" y="156"/>
                  </a:moveTo>
                  <a:cubicBezTo>
                    <a:pt x="198" y="142"/>
                    <a:pt x="198" y="142"/>
                    <a:pt x="198" y="142"/>
                  </a:cubicBezTo>
                  <a:cubicBezTo>
                    <a:pt x="195" y="142"/>
                    <a:pt x="195" y="142"/>
                    <a:pt x="195" y="142"/>
                  </a:cubicBezTo>
                  <a:cubicBezTo>
                    <a:pt x="195" y="156"/>
                    <a:pt x="195" y="156"/>
                    <a:pt x="195" y="156"/>
                  </a:cubicBezTo>
                  <a:lnTo>
                    <a:pt x="198" y="156"/>
                  </a:lnTo>
                  <a:close/>
                  <a:moveTo>
                    <a:pt x="207" y="156"/>
                  </a:moveTo>
                  <a:cubicBezTo>
                    <a:pt x="207" y="142"/>
                    <a:pt x="207" y="142"/>
                    <a:pt x="207" y="142"/>
                  </a:cubicBezTo>
                  <a:cubicBezTo>
                    <a:pt x="203" y="142"/>
                    <a:pt x="203" y="142"/>
                    <a:pt x="203" y="142"/>
                  </a:cubicBezTo>
                  <a:cubicBezTo>
                    <a:pt x="203" y="156"/>
                    <a:pt x="203" y="156"/>
                    <a:pt x="203" y="156"/>
                  </a:cubicBezTo>
                  <a:lnTo>
                    <a:pt x="207" y="156"/>
                  </a:lnTo>
                  <a:close/>
                  <a:moveTo>
                    <a:pt x="216" y="156"/>
                  </a:moveTo>
                  <a:cubicBezTo>
                    <a:pt x="216" y="142"/>
                    <a:pt x="216" y="142"/>
                    <a:pt x="216" y="142"/>
                  </a:cubicBezTo>
                  <a:cubicBezTo>
                    <a:pt x="212" y="142"/>
                    <a:pt x="212" y="142"/>
                    <a:pt x="212" y="142"/>
                  </a:cubicBezTo>
                  <a:cubicBezTo>
                    <a:pt x="212" y="156"/>
                    <a:pt x="212" y="156"/>
                    <a:pt x="212" y="156"/>
                  </a:cubicBezTo>
                  <a:lnTo>
                    <a:pt x="216" y="156"/>
                  </a:lnTo>
                  <a:close/>
                  <a:moveTo>
                    <a:pt x="225" y="156"/>
                  </a:moveTo>
                  <a:cubicBezTo>
                    <a:pt x="225" y="142"/>
                    <a:pt x="225" y="142"/>
                    <a:pt x="225" y="142"/>
                  </a:cubicBezTo>
                  <a:cubicBezTo>
                    <a:pt x="221" y="142"/>
                    <a:pt x="221" y="142"/>
                    <a:pt x="221" y="142"/>
                  </a:cubicBezTo>
                  <a:cubicBezTo>
                    <a:pt x="221" y="156"/>
                    <a:pt x="221" y="156"/>
                    <a:pt x="221" y="156"/>
                  </a:cubicBezTo>
                  <a:lnTo>
                    <a:pt x="225" y="156"/>
                  </a:lnTo>
                  <a:close/>
                  <a:moveTo>
                    <a:pt x="318" y="172"/>
                  </a:moveTo>
                  <a:cubicBezTo>
                    <a:pt x="123" y="172"/>
                    <a:pt x="123" y="172"/>
                    <a:pt x="123" y="172"/>
                  </a:cubicBezTo>
                  <a:cubicBezTo>
                    <a:pt x="123" y="200"/>
                    <a:pt x="123" y="200"/>
                    <a:pt x="123" y="200"/>
                  </a:cubicBezTo>
                  <a:cubicBezTo>
                    <a:pt x="318" y="200"/>
                    <a:pt x="318" y="200"/>
                    <a:pt x="318" y="200"/>
                  </a:cubicBezTo>
                  <a:lnTo>
                    <a:pt x="318" y="172"/>
                  </a:lnTo>
                  <a:close/>
                  <a:moveTo>
                    <a:pt x="127" y="176"/>
                  </a:moveTo>
                  <a:cubicBezTo>
                    <a:pt x="314" y="176"/>
                    <a:pt x="314" y="176"/>
                    <a:pt x="314" y="176"/>
                  </a:cubicBezTo>
                  <a:cubicBezTo>
                    <a:pt x="314" y="197"/>
                    <a:pt x="314" y="197"/>
                    <a:pt x="314" y="197"/>
                  </a:cubicBezTo>
                  <a:cubicBezTo>
                    <a:pt x="127" y="197"/>
                    <a:pt x="127" y="197"/>
                    <a:pt x="127" y="197"/>
                  </a:cubicBezTo>
                  <a:lnTo>
                    <a:pt x="127" y="176"/>
                  </a:lnTo>
                  <a:close/>
                  <a:moveTo>
                    <a:pt x="137" y="194"/>
                  </a:moveTo>
                  <a:cubicBezTo>
                    <a:pt x="137" y="180"/>
                    <a:pt x="137" y="180"/>
                    <a:pt x="137" y="180"/>
                  </a:cubicBezTo>
                  <a:cubicBezTo>
                    <a:pt x="133" y="180"/>
                    <a:pt x="133" y="180"/>
                    <a:pt x="133" y="180"/>
                  </a:cubicBezTo>
                  <a:cubicBezTo>
                    <a:pt x="133" y="194"/>
                    <a:pt x="133" y="194"/>
                    <a:pt x="133" y="194"/>
                  </a:cubicBezTo>
                  <a:lnTo>
                    <a:pt x="137" y="194"/>
                  </a:lnTo>
                  <a:close/>
                  <a:moveTo>
                    <a:pt x="146" y="194"/>
                  </a:moveTo>
                  <a:cubicBezTo>
                    <a:pt x="146" y="180"/>
                    <a:pt x="146" y="180"/>
                    <a:pt x="146" y="180"/>
                  </a:cubicBezTo>
                  <a:cubicBezTo>
                    <a:pt x="142" y="180"/>
                    <a:pt x="142" y="180"/>
                    <a:pt x="142" y="180"/>
                  </a:cubicBezTo>
                  <a:cubicBezTo>
                    <a:pt x="142" y="194"/>
                    <a:pt x="142" y="194"/>
                    <a:pt x="142" y="194"/>
                  </a:cubicBezTo>
                  <a:lnTo>
                    <a:pt x="146" y="194"/>
                  </a:lnTo>
                  <a:close/>
                  <a:moveTo>
                    <a:pt x="154" y="194"/>
                  </a:moveTo>
                  <a:cubicBezTo>
                    <a:pt x="154" y="180"/>
                    <a:pt x="154" y="180"/>
                    <a:pt x="154" y="180"/>
                  </a:cubicBezTo>
                  <a:cubicBezTo>
                    <a:pt x="151" y="180"/>
                    <a:pt x="151" y="180"/>
                    <a:pt x="151" y="180"/>
                  </a:cubicBezTo>
                  <a:cubicBezTo>
                    <a:pt x="151" y="194"/>
                    <a:pt x="151" y="194"/>
                    <a:pt x="151" y="194"/>
                  </a:cubicBezTo>
                  <a:lnTo>
                    <a:pt x="154" y="194"/>
                  </a:lnTo>
                  <a:close/>
                  <a:moveTo>
                    <a:pt x="163" y="194"/>
                  </a:moveTo>
                  <a:cubicBezTo>
                    <a:pt x="163" y="180"/>
                    <a:pt x="163" y="180"/>
                    <a:pt x="163" y="180"/>
                  </a:cubicBezTo>
                  <a:cubicBezTo>
                    <a:pt x="159" y="180"/>
                    <a:pt x="159" y="180"/>
                    <a:pt x="159" y="180"/>
                  </a:cubicBezTo>
                  <a:cubicBezTo>
                    <a:pt x="159" y="194"/>
                    <a:pt x="159" y="194"/>
                    <a:pt x="159" y="194"/>
                  </a:cubicBezTo>
                  <a:lnTo>
                    <a:pt x="163" y="194"/>
                  </a:lnTo>
                  <a:close/>
                  <a:moveTo>
                    <a:pt x="172" y="194"/>
                  </a:moveTo>
                  <a:cubicBezTo>
                    <a:pt x="172" y="180"/>
                    <a:pt x="172" y="180"/>
                    <a:pt x="172" y="180"/>
                  </a:cubicBezTo>
                  <a:cubicBezTo>
                    <a:pt x="168" y="180"/>
                    <a:pt x="168" y="180"/>
                    <a:pt x="168" y="180"/>
                  </a:cubicBezTo>
                  <a:cubicBezTo>
                    <a:pt x="168" y="194"/>
                    <a:pt x="168" y="194"/>
                    <a:pt x="168" y="194"/>
                  </a:cubicBezTo>
                  <a:lnTo>
                    <a:pt x="172" y="194"/>
                  </a:lnTo>
                  <a:close/>
                  <a:moveTo>
                    <a:pt x="181" y="194"/>
                  </a:moveTo>
                  <a:cubicBezTo>
                    <a:pt x="181" y="180"/>
                    <a:pt x="181" y="180"/>
                    <a:pt x="181" y="180"/>
                  </a:cubicBezTo>
                  <a:cubicBezTo>
                    <a:pt x="177" y="180"/>
                    <a:pt x="177" y="180"/>
                    <a:pt x="177" y="180"/>
                  </a:cubicBezTo>
                  <a:cubicBezTo>
                    <a:pt x="177" y="194"/>
                    <a:pt x="177" y="194"/>
                    <a:pt x="177" y="194"/>
                  </a:cubicBezTo>
                  <a:lnTo>
                    <a:pt x="181" y="194"/>
                  </a:lnTo>
                  <a:close/>
                  <a:moveTo>
                    <a:pt x="190" y="194"/>
                  </a:moveTo>
                  <a:cubicBezTo>
                    <a:pt x="190" y="180"/>
                    <a:pt x="190" y="180"/>
                    <a:pt x="190" y="180"/>
                  </a:cubicBezTo>
                  <a:cubicBezTo>
                    <a:pt x="186" y="180"/>
                    <a:pt x="186" y="180"/>
                    <a:pt x="186" y="180"/>
                  </a:cubicBezTo>
                  <a:cubicBezTo>
                    <a:pt x="186" y="194"/>
                    <a:pt x="186" y="194"/>
                    <a:pt x="186" y="194"/>
                  </a:cubicBezTo>
                  <a:lnTo>
                    <a:pt x="190" y="194"/>
                  </a:lnTo>
                  <a:close/>
                  <a:moveTo>
                    <a:pt x="198" y="194"/>
                  </a:moveTo>
                  <a:cubicBezTo>
                    <a:pt x="198" y="180"/>
                    <a:pt x="198" y="180"/>
                    <a:pt x="198" y="180"/>
                  </a:cubicBezTo>
                  <a:cubicBezTo>
                    <a:pt x="195" y="180"/>
                    <a:pt x="195" y="180"/>
                    <a:pt x="195" y="180"/>
                  </a:cubicBezTo>
                  <a:cubicBezTo>
                    <a:pt x="195" y="194"/>
                    <a:pt x="195" y="194"/>
                    <a:pt x="195" y="194"/>
                  </a:cubicBezTo>
                  <a:lnTo>
                    <a:pt x="198" y="194"/>
                  </a:lnTo>
                  <a:close/>
                  <a:moveTo>
                    <a:pt x="207" y="194"/>
                  </a:moveTo>
                  <a:cubicBezTo>
                    <a:pt x="207" y="180"/>
                    <a:pt x="207" y="180"/>
                    <a:pt x="207" y="180"/>
                  </a:cubicBezTo>
                  <a:cubicBezTo>
                    <a:pt x="203" y="180"/>
                    <a:pt x="203" y="180"/>
                    <a:pt x="203" y="180"/>
                  </a:cubicBezTo>
                  <a:cubicBezTo>
                    <a:pt x="203" y="194"/>
                    <a:pt x="203" y="194"/>
                    <a:pt x="203" y="194"/>
                  </a:cubicBezTo>
                  <a:lnTo>
                    <a:pt x="207" y="194"/>
                  </a:lnTo>
                  <a:close/>
                  <a:moveTo>
                    <a:pt x="216" y="194"/>
                  </a:moveTo>
                  <a:cubicBezTo>
                    <a:pt x="216" y="180"/>
                    <a:pt x="216" y="180"/>
                    <a:pt x="216" y="180"/>
                  </a:cubicBezTo>
                  <a:cubicBezTo>
                    <a:pt x="212" y="180"/>
                    <a:pt x="212" y="180"/>
                    <a:pt x="212" y="180"/>
                  </a:cubicBezTo>
                  <a:cubicBezTo>
                    <a:pt x="212" y="194"/>
                    <a:pt x="212" y="194"/>
                    <a:pt x="212" y="194"/>
                  </a:cubicBezTo>
                  <a:lnTo>
                    <a:pt x="216" y="194"/>
                  </a:lnTo>
                  <a:close/>
                  <a:moveTo>
                    <a:pt x="225" y="194"/>
                  </a:moveTo>
                  <a:cubicBezTo>
                    <a:pt x="225" y="180"/>
                    <a:pt x="225" y="180"/>
                    <a:pt x="225" y="180"/>
                  </a:cubicBezTo>
                  <a:cubicBezTo>
                    <a:pt x="221" y="180"/>
                    <a:pt x="221" y="180"/>
                    <a:pt x="221" y="180"/>
                  </a:cubicBezTo>
                  <a:cubicBezTo>
                    <a:pt x="221" y="194"/>
                    <a:pt x="221" y="194"/>
                    <a:pt x="221" y="194"/>
                  </a:cubicBezTo>
                  <a:lnTo>
                    <a:pt x="225" y="194"/>
                  </a:lnTo>
                  <a:close/>
                  <a:moveTo>
                    <a:pt x="234" y="194"/>
                  </a:moveTo>
                  <a:cubicBezTo>
                    <a:pt x="234" y="180"/>
                    <a:pt x="234" y="180"/>
                    <a:pt x="234" y="180"/>
                  </a:cubicBezTo>
                  <a:cubicBezTo>
                    <a:pt x="230" y="180"/>
                    <a:pt x="230" y="180"/>
                    <a:pt x="230" y="180"/>
                  </a:cubicBezTo>
                  <a:cubicBezTo>
                    <a:pt x="230" y="194"/>
                    <a:pt x="230" y="194"/>
                    <a:pt x="230" y="194"/>
                  </a:cubicBezTo>
                  <a:lnTo>
                    <a:pt x="234" y="194"/>
                  </a:lnTo>
                  <a:close/>
                  <a:moveTo>
                    <a:pt x="242" y="194"/>
                  </a:moveTo>
                  <a:cubicBezTo>
                    <a:pt x="242" y="180"/>
                    <a:pt x="242" y="180"/>
                    <a:pt x="242" y="180"/>
                  </a:cubicBezTo>
                  <a:cubicBezTo>
                    <a:pt x="239" y="180"/>
                    <a:pt x="239" y="180"/>
                    <a:pt x="239" y="180"/>
                  </a:cubicBezTo>
                  <a:cubicBezTo>
                    <a:pt x="239" y="194"/>
                    <a:pt x="239" y="194"/>
                    <a:pt x="239" y="194"/>
                  </a:cubicBezTo>
                  <a:lnTo>
                    <a:pt x="242" y="194"/>
                  </a:lnTo>
                  <a:close/>
                  <a:moveTo>
                    <a:pt x="251" y="194"/>
                  </a:moveTo>
                  <a:cubicBezTo>
                    <a:pt x="251" y="180"/>
                    <a:pt x="251" y="180"/>
                    <a:pt x="251" y="180"/>
                  </a:cubicBezTo>
                  <a:cubicBezTo>
                    <a:pt x="247" y="180"/>
                    <a:pt x="247" y="180"/>
                    <a:pt x="247" y="180"/>
                  </a:cubicBezTo>
                  <a:cubicBezTo>
                    <a:pt x="247" y="194"/>
                    <a:pt x="247" y="194"/>
                    <a:pt x="247" y="194"/>
                  </a:cubicBezTo>
                  <a:lnTo>
                    <a:pt x="251" y="194"/>
                  </a:lnTo>
                  <a:close/>
                  <a:moveTo>
                    <a:pt x="260" y="194"/>
                  </a:moveTo>
                  <a:cubicBezTo>
                    <a:pt x="260" y="180"/>
                    <a:pt x="260" y="180"/>
                    <a:pt x="260" y="180"/>
                  </a:cubicBezTo>
                  <a:cubicBezTo>
                    <a:pt x="256" y="180"/>
                    <a:pt x="256" y="180"/>
                    <a:pt x="256" y="180"/>
                  </a:cubicBezTo>
                  <a:cubicBezTo>
                    <a:pt x="256" y="194"/>
                    <a:pt x="256" y="194"/>
                    <a:pt x="256" y="194"/>
                  </a:cubicBezTo>
                  <a:lnTo>
                    <a:pt x="260" y="194"/>
                  </a:lnTo>
                  <a:close/>
                  <a:moveTo>
                    <a:pt x="269" y="194"/>
                  </a:moveTo>
                  <a:cubicBezTo>
                    <a:pt x="269" y="180"/>
                    <a:pt x="269" y="180"/>
                    <a:pt x="269" y="180"/>
                  </a:cubicBezTo>
                  <a:cubicBezTo>
                    <a:pt x="265" y="180"/>
                    <a:pt x="265" y="180"/>
                    <a:pt x="265" y="180"/>
                  </a:cubicBezTo>
                  <a:cubicBezTo>
                    <a:pt x="265" y="194"/>
                    <a:pt x="265" y="194"/>
                    <a:pt x="265" y="194"/>
                  </a:cubicBezTo>
                  <a:lnTo>
                    <a:pt x="269" y="194"/>
                  </a:lnTo>
                  <a:close/>
                  <a:moveTo>
                    <a:pt x="278" y="194"/>
                  </a:moveTo>
                  <a:cubicBezTo>
                    <a:pt x="278" y="180"/>
                    <a:pt x="278" y="180"/>
                    <a:pt x="278" y="180"/>
                  </a:cubicBezTo>
                  <a:cubicBezTo>
                    <a:pt x="274" y="180"/>
                    <a:pt x="274" y="180"/>
                    <a:pt x="274" y="180"/>
                  </a:cubicBezTo>
                  <a:cubicBezTo>
                    <a:pt x="274" y="194"/>
                    <a:pt x="274" y="194"/>
                    <a:pt x="274" y="194"/>
                  </a:cubicBezTo>
                  <a:lnTo>
                    <a:pt x="278" y="194"/>
                  </a:lnTo>
                  <a:close/>
                  <a:moveTo>
                    <a:pt x="403" y="96"/>
                  </a:moveTo>
                  <a:cubicBezTo>
                    <a:pt x="328" y="96"/>
                    <a:pt x="328" y="96"/>
                    <a:pt x="328" y="96"/>
                  </a:cubicBezTo>
                  <a:cubicBezTo>
                    <a:pt x="328" y="124"/>
                    <a:pt x="328" y="124"/>
                    <a:pt x="328" y="124"/>
                  </a:cubicBezTo>
                  <a:cubicBezTo>
                    <a:pt x="403" y="124"/>
                    <a:pt x="403" y="124"/>
                    <a:pt x="403" y="124"/>
                  </a:cubicBezTo>
                  <a:lnTo>
                    <a:pt x="403" y="96"/>
                  </a:lnTo>
                  <a:close/>
                  <a:moveTo>
                    <a:pt x="332" y="100"/>
                  </a:moveTo>
                  <a:cubicBezTo>
                    <a:pt x="399" y="100"/>
                    <a:pt x="399" y="100"/>
                    <a:pt x="399" y="100"/>
                  </a:cubicBezTo>
                  <a:cubicBezTo>
                    <a:pt x="399" y="121"/>
                    <a:pt x="399" y="121"/>
                    <a:pt x="399" y="121"/>
                  </a:cubicBezTo>
                  <a:cubicBezTo>
                    <a:pt x="332" y="121"/>
                    <a:pt x="332" y="121"/>
                    <a:pt x="332" y="121"/>
                  </a:cubicBezTo>
                  <a:lnTo>
                    <a:pt x="332" y="100"/>
                  </a:lnTo>
                  <a:close/>
                  <a:moveTo>
                    <a:pt x="342" y="118"/>
                  </a:moveTo>
                  <a:cubicBezTo>
                    <a:pt x="342" y="104"/>
                    <a:pt x="342" y="104"/>
                    <a:pt x="342" y="104"/>
                  </a:cubicBezTo>
                  <a:cubicBezTo>
                    <a:pt x="338" y="104"/>
                    <a:pt x="338" y="104"/>
                    <a:pt x="338" y="104"/>
                  </a:cubicBezTo>
                  <a:cubicBezTo>
                    <a:pt x="338" y="118"/>
                    <a:pt x="338" y="118"/>
                    <a:pt x="338" y="118"/>
                  </a:cubicBezTo>
                  <a:lnTo>
                    <a:pt x="342" y="118"/>
                  </a:lnTo>
                  <a:close/>
                  <a:moveTo>
                    <a:pt x="351" y="118"/>
                  </a:moveTo>
                  <a:cubicBezTo>
                    <a:pt x="351" y="104"/>
                    <a:pt x="351" y="104"/>
                    <a:pt x="351" y="104"/>
                  </a:cubicBezTo>
                  <a:cubicBezTo>
                    <a:pt x="347" y="104"/>
                    <a:pt x="347" y="104"/>
                    <a:pt x="347" y="104"/>
                  </a:cubicBezTo>
                  <a:cubicBezTo>
                    <a:pt x="347" y="118"/>
                    <a:pt x="347" y="118"/>
                    <a:pt x="347" y="118"/>
                  </a:cubicBezTo>
                  <a:lnTo>
                    <a:pt x="351" y="118"/>
                  </a:lnTo>
                  <a:close/>
                  <a:moveTo>
                    <a:pt x="359" y="118"/>
                  </a:moveTo>
                  <a:cubicBezTo>
                    <a:pt x="359" y="104"/>
                    <a:pt x="359" y="104"/>
                    <a:pt x="359" y="104"/>
                  </a:cubicBezTo>
                  <a:cubicBezTo>
                    <a:pt x="356" y="104"/>
                    <a:pt x="356" y="104"/>
                    <a:pt x="356" y="104"/>
                  </a:cubicBezTo>
                  <a:cubicBezTo>
                    <a:pt x="356" y="118"/>
                    <a:pt x="356" y="118"/>
                    <a:pt x="356" y="118"/>
                  </a:cubicBezTo>
                  <a:lnTo>
                    <a:pt x="359" y="118"/>
                  </a:lnTo>
                  <a:close/>
                  <a:moveTo>
                    <a:pt x="368" y="118"/>
                  </a:moveTo>
                  <a:cubicBezTo>
                    <a:pt x="368" y="104"/>
                    <a:pt x="368" y="104"/>
                    <a:pt x="368" y="104"/>
                  </a:cubicBezTo>
                  <a:cubicBezTo>
                    <a:pt x="364" y="104"/>
                    <a:pt x="364" y="104"/>
                    <a:pt x="364" y="104"/>
                  </a:cubicBezTo>
                  <a:cubicBezTo>
                    <a:pt x="364" y="118"/>
                    <a:pt x="364" y="118"/>
                    <a:pt x="364" y="118"/>
                  </a:cubicBezTo>
                  <a:lnTo>
                    <a:pt x="368" y="118"/>
                  </a:lnTo>
                  <a:close/>
                  <a:moveTo>
                    <a:pt x="377" y="118"/>
                  </a:moveTo>
                  <a:cubicBezTo>
                    <a:pt x="377" y="104"/>
                    <a:pt x="377" y="104"/>
                    <a:pt x="377" y="104"/>
                  </a:cubicBezTo>
                  <a:cubicBezTo>
                    <a:pt x="373" y="104"/>
                    <a:pt x="373" y="104"/>
                    <a:pt x="373" y="104"/>
                  </a:cubicBezTo>
                  <a:cubicBezTo>
                    <a:pt x="373" y="118"/>
                    <a:pt x="373" y="118"/>
                    <a:pt x="373" y="118"/>
                  </a:cubicBezTo>
                  <a:lnTo>
                    <a:pt x="377" y="118"/>
                  </a:lnTo>
                  <a:close/>
                  <a:moveTo>
                    <a:pt x="403" y="134"/>
                  </a:moveTo>
                  <a:cubicBezTo>
                    <a:pt x="328" y="134"/>
                    <a:pt x="328" y="134"/>
                    <a:pt x="328" y="134"/>
                  </a:cubicBezTo>
                  <a:cubicBezTo>
                    <a:pt x="328" y="162"/>
                    <a:pt x="328" y="162"/>
                    <a:pt x="328" y="162"/>
                  </a:cubicBezTo>
                  <a:cubicBezTo>
                    <a:pt x="403" y="162"/>
                    <a:pt x="403" y="162"/>
                    <a:pt x="403" y="162"/>
                  </a:cubicBezTo>
                  <a:lnTo>
                    <a:pt x="403" y="134"/>
                  </a:lnTo>
                  <a:close/>
                  <a:moveTo>
                    <a:pt x="332" y="138"/>
                  </a:moveTo>
                  <a:cubicBezTo>
                    <a:pt x="399" y="138"/>
                    <a:pt x="399" y="138"/>
                    <a:pt x="399" y="138"/>
                  </a:cubicBezTo>
                  <a:cubicBezTo>
                    <a:pt x="399" y="159"/>
                    <a:pt x="399" y="159"/>
                    <a:pt x="399" y="159"/>
                  </a:cubicBezTo>
                  <a:cubicBezTo>
                    <a:pt x="332" y="159"/>
                    <a:pt x="332" y="159"/>
                    <a:pt x="332" y="159"/>
                  </a:cubicBezTo>
                  <a:lnTo>
                    <a:pt x="332" y="138"/>
                  </a:lnTo>
                  <a:close/>
                  <a:moveTo>
                    <a:pt x="342" y="156"/>
                  </a:moveTo>
                  <a:cubicBezTo>
                    <a:pt x="342" y="142"/>
                    <a:pt x="342" y="142"/>
                    <a:pt x="342" y="142"/>
                  </a:cubicBezTo>
                  <a:cubicBezTo>
                    <a:pt x="338" y="142"/>
                    <a:pt x="338" y="142"/>
                    <a:pt x="338" y="142"/>
                  </a:cubicBezTo>
                  <a:cubicBezTo>
                    <a:pt x="338" y="156"/>
                    <a:pt x="338" y="156"/>
                    <a:pt x="338" y="156"/>
                  </a:cubicBezTo>
                  <a:lnTo>
                    <a:pt x="342" y="156"/>
                  </a:lnTo>
                  <a:close/>
                  <a:moveTo>
                    <a:pt x="351" y="156"/>
                  </a:moveTo>
                  <a:cubicBezTo>
                    <a:pt x="351" y="142"/>
                    <a:pt x="351" y="142"/>
                    <a:pt x="351" y="142"/>
                  </a:cubicBezTo>
                  <a:cubicBezTo>
                    <a:pt x="347" y="142"/>
                    <a:pt x="347" y="142"/>
                    <a:pt x="347" y="142"/>
                  </a:cubicBezTo>
                  <a:cubicBezTo>
                    <a:pt x="347" y="156"/>
                    <a:pt x="347" y="156"/>
                    <a:pt x="347" y="156"/>
                  </a:cubicBezTo>
                  <a:lnTo>
                    <a:pt x="351" y="156"/>
                  </a:lnTo>
                  <a:close/>
                  <a:moveTo>
                    <a:pt x="359" y="156"/>
                  </a:moveTo>
                  <a:cubicBezTo>
                    <a:pt x="359" y="142"/>
                    <a:pt x="359" y="142"/>
                    <a:pt x="359" y="142"/>
                  </a:cubicBezTo>
                  <a:cubicBezTo>
                    <a:pt x="356" y="142"/>
                    <a:pt x="356" y="142"/>
                    <a:pt x="356" y="142"/>
                  </a:cubicBezTo>
                  <a:cubicBezTo>
                    <a:pt x="356" y="156"/>
                    <a:pt x="356" y="156"/>
                    <a:pt x="356" y="156"/>
                  </a:cubicBezTo>
                  <a:lnTo>
                    <a:pt x="359" y="156"/>
                  </a:lnTo>
                  <a:close/>
                  <a:moveTo>
                    <a:pt x="403" y="172"/>
                  </a:moveTo>
                  <a:cubicBezTo>
                    <a:pt x="328" y="172"/>
                    <a:pt x="328" y="172"/>
                    <a:pt x="328" y="172"/>
                  </a:cubicBezTo>
                  <a:cubicBezTo>
                    <a:pt x="328" y="200"/>
                    <a:pt x="328" y="200"/>
                    <a:pt x="328" y="200"/>
                  </a:cubicBezTo>
                  <a:cubicBezTo>
                    <a:pt x="403" y="200"/>
                    <a:pt x="403" y="200"/>
                    <a:pt x="403" y="200"/>
                  </a:cubicBezTo>
                  <a:lnTo>
                    <a:pt x="403" y="172"/>
                  </a:lnTo>
                  <a:close/>
                  <a:moveTo>
                    <a:pt x="332" y="176"/>
                  </a:moveTo>
                  <a:cubicBezTo>
                    <a:pt x="399" y="176"/>
                    <a:pt x="399" y="176"/>
                    <a:pt x="399" y="176"/>
                  </a:cubicBezTo>
                  <a:cubicBezTo>
                    <a:pt x="399" y="197"/>
                    <a:pt x="399" y="197"/>
                    <a:pt x="399" y="197"/>
                  </a:cubicBezTo>
                  <a:cubicBezTo>
                    <a:pt x="332" y="197"/>
                    <a:pt x="332" y="197"/>
                    <a:pt x="332" y="197"/>
                  </a:cubicBezTo>
                  <a:lnTo>
                    <a:pt x="332" y="176"/>
                  </a:lnTo>
                  <a:close/>
                  <a:moveTo>
                    <a:pt x="342" y="194"/>
                  </a:moveTo>
                  <a:cubicBezTo>
                    <a:pt x="342" y="180"/>
                    <a:pt x="342" y="180"/>
                    <a:pt x="342" y="180"/>
                  </a:cubicBezTo>
                  <a:cubicBezTo>
                    <a:pt x="338" y="180"/>
                    <a:pt x="338" y="180"/>
                    <a:pt x="338" y="180"/>
                  </a:cubicBezTo>
                  <a:cubicBezTo>
                    <a:pt x="338" y="194"/>
                    <a:pt x="338" y="194"/>
                    <a:pt x="338" y="194"/>
                  </a:cubicBezTo>
                  <a:lnTo>
                    <a:pt x="342" y="194"/>
                  </a:lnTo>
                  <a:close/>
                  <a:moveTo>
                    <a:pt x="351" y="194"/>
                  </a:moveTo>
                  <a:cubicBezTo>
                    <a:pt x="351" y="180"/>
                    <a:pt x="351" y="180"/>
                    <a:pt x="351" y="180"/>
                  </a:cubicBezTo>
                  <a:cubicBezTo>
                    <a:pt x="347" y="180"/>
                    <a:pt x="347" y="180"/>
                    <a:pt x="347" y="180"/>
                  </a:cubicBezTo>
                  <a:cubicBezTo>
                    <a:pt x="347" y="194"/>
                    <a:pt x="347" y="194"/>
                    <a:pt x="347" y="194"/>
                  </a:cubicBezTo>
                  <a:lnTo>
                    <a:pt x="351" y="194"/>
                  </a:lnTo>
                  <a:close/>
                  <a:moveTo>
                    <a:pt x="359" y="194"/>
                  </a:moveTo>
                  <a:cubicBezTo>
                    <a:pt x="359" y="180"/>
                    <a:pt x="359" y="180"/>
                    <a:pt x="359" y="180"/>
                  </a:cubicBezTo>
                  <a:cubicBezTo>
                    <a:pt x="356" y="180"/>
                    <a:pt x="356" y="180"/>
                    <a:pt x="356" y="180"/>
                  </a:cubicBezTo>
                  <a:cubicBezTo>
                    <a:pt x="356" y="194"/>
                    <a:pt x="356" y="194"/>
                    <a:pt x="356" y="194"/>
                  </a:cubicBezTo>
                  <a:lnTo>
                    <a:pt x="359" y="194"/>
                  </a:lnTo>
                  <a:close/>
                  <a:moveTo>
                    <a:pt x="368" y="194"/>
                  </a:moveTo>
                  <a:cubicBezTo>
                    <a:pt x="368" y="180"/>
                    <a:pt x="368" y="180"/>
                    <a:pt x="368" y="180"/>
                  </a:cubicBezTo>
                  <a:cubicBezTo>
                    <a:pt x="364" y="180"/>
                    <a:pt x="364" y="180"/>
                    <a:pt x="364" y="180"/>
                  </a:cubicBezTo>
                  <a:cubicBezTo>
                    <a:pt x="364" y="194"/>
                    <a:pt x="364" y="194"/>
                    <a:pt x="364" y="194"/>
                  </a:cubicBezTo>
                  <a:lnTo>
                    <a:pt x="368" y="194"/>
                  </a:lnTo>
                  <a:close/>
                  <a:moveTo>
                    <a:pt x="377" y="194"/>
                  </a:moveTo>
                  <a:cubicBezTo>
                    <a:pt x="377" y="180"/>
                    <a:pt x="377" y="180"/>
                    <a:pt x="377" y="180"/>
                  </a:cubicBezTo>
                  <a:cubicBezTo>
                    <a:pt x="373" y="180"/>
                    <a:pt x="373" y="180"/>
                    <a:pt x="373" y="180"/>
                  </a:cubicBezTo>
                  <a:cubicBezTo>
                    <a:pt x="373" y="194"/>
                    <a:pt x="373" y="194"/>
                    <a:pt x="373" y="194"/>
                  </a:cubicBezTo>
                  <a:lnTo>
                    <a:pt x="377" y="194"/>
                  </a:lnTo>
                  <a:close/>
                  <a:moveTo>
                    <a:pt x="386" y="194"/>
                  </a:moveTo>
                  <a:cubicBezTo>
                    <a:pt x="386" y="180"/>
                    <a:pt x="386" y="180"/>
                    <a:pt x="386" y="180"/>
                  </a:cubicBezTo>
                  <a:cubicBezTo>
                    <a:pt x="382" y="180"/>
                    <a:pt x="382" y="180"/>
                    <a:pt x="382" y="180"/>
                  </a:cubicBezTo>
                  <a:cubicBezTo>
                    <a:pt x="382" y="194"/>
                    <a:pt x="382" y="194"/>
                    <a:pt x="382" y="194"/>
                  </a:cubicBezTo>
                  <a:lnTo>
                    <a:pt x="386" y="194"/>
                  </a:lnTo>
                  <a:close/>
                  <a:moveTo>
                    <a:pt x="256" y="210"/>
                  </a:moveTo>
                  <a:cubicBezTo>
                    <a:pt x="123" y="210"/>
                    <a:pt x="123" y="210"/>
                    <a:pt x="123" y="210"/>
                  </a:cubicBezTo>
                  <a:cubicBezTo>
                    <a:pt x="123" y="238"/>
                    <a:pt x="123" y="238"/>
                    <a:pt x="123" y="238"/>
                  </a:cubicBezTo>
                  <a:cubicBezTo>
                    <a:pt x="256" y="238"/>
                    <a:pt x="256" y="238"/>
                    <a:pt x="256" y="238"/>
                  </a:cubicBezTo>
                  <a:lnTo>
                    <a:pt x="256" y="210"/>
                  </a:lnTo>
                  <a:close/>
                  <a:moveTo>
                    <a:pt x="127" y="214"/>
                  </a:moveTo>
                  <a:cubicBezTo>
                    <a:pt x="253" y="214"/>
                    <a:pt x="253" y="214"/>
                    <a:pt x="253" y="214"/>
                  </a:cubicBezTo>
                  <a:cubicBezTo>
                    <a:pt x="253" y="235"/>
                    <a:pt x="253" y="235"/>
                    <a:pt x="253" y="235"/>
                  </a:cubicBezTo>
                  <a:cubicBezTo>
                    <a:pt x="127" y="235"/>
                    <a:pt x="127" y="235"/>
                    <a:pt x="127" y="235"/>
                  </a:cubicBezTo>
                  <a:lnTo>
                    <a:pt x="127" y="214"/>
                  </a:lnTo>
                  <a:close/>
                  <a:moveTo>
                    <a:pt x="137" y="232"/>
                  </a:moveTo>
                  <a:cubicBezTo>
                    <a:pt x="137" y="217"/>
                    <a:pt x="137" y="217"/>
                    <a:pt x="137" y="217"/>
                  </a:cubicBezTo>
                  <a:cubicBezTo>
                    <a:pt x="133" y="217"/>
                    <a:pt x="133" y="217"/>
                    <a:pt x="133" y="217"/>
                  </a:cubicBezTo>
                  <a:cubicBezTo>
                    <a:pt x="133" y="232"/>
                    <a:pt x="133" y="232"/>
                    <a:pt x="133" y="232"/>
                  </a:cubicBezTo>
                  <a:lnTo>
                    <a:pt x="137" y="232"/>
                  </a:lnTo>
                  <a:close/>
                  <a:moveTo>
                    <a:pt x="146" y="232"/>
                  </a:moveTo>
                  <a:cubicBezTo>
                    <a:pt x="146" y="217"/>
                    <a:pt x="146" y="217"/>
                    <a:pt x="146" y="217"/>
                  </a:cubicBezTo>
                  <a:cubicBezTo>
                    <a:pt x="142" y="217"/>
                    <a:pt x="142" y="217"/>
                    <a:pt x="142" y="217"/>
                  </a:cubicBezTo>
                  <a:cubicBezTo>
                    <a:pt x="142" y="232"/>
                    <a:pt x="142" y="232"/>
                    <a:pt x="142" y="232"/>
                  </a:cubicBezTo>
                  <a:lnTo>
                    <a:pt x="146" y="232"/>
                  </a:lnTo>
                  <a:close/>
                  <a:moveTo>
                    <a:pt x="154" y="232"/>
                  </a:moveTo>
                  <a:cubicBezTo>
                    <a:pt x="154" y="217"/>
                    <a:pt x="154" y="217"/>
                    <a:pt x="154" y="217"/>
                  </a:cubicBezTo>
                  <a:cubicBezTo>
                    <a:pt x="151" y="217"/>
                    <a:pt x="151" y="217"/>
                    <a:pt x="151" y="217"/>
                  </a:cubicBezTo>
                  <a:cubicBezTo>
                    <a:pt x="151" y="232"/>
                    <a:pt x="151" y="232"/>
                    <a:pt x="151" y="232"/>
                  </a:cubicBezTo>
                  <a:lnTo>
                    <a:pt x="154" y="232"/>
                  </a:lnTo>
                  <a:close/>
                  <a:moveTo>
                    <a:pt x="163" y="232"/>
                  </a:moveTo>
                  <a:cubicBezTo>
                    <a:pt x="163" y="217"/>
                    <a:pt x="163" y="217"/>
                    <a:pt x="163" y="217"/>
                  </a:cubicBezTo>
                  <a:cubicBezTo>
                    <a:pt x="159" y="217"/>
                    <a:pt x="159" y="217"/>
                    <a:pt x="159" y="217"/>
                  </a:cubicBezTo>
                  <a:cubicBezTo>
                    <a:pt x="159" y="232"/>
                    <a:pt x="159" y="232"/>
                    <a:pt x="159" y="232"/>
                  </a:cubicBezTo>
                  <a:lnTo>
                    <a:pt x="163" y="232"/>
                  </a:lnTo>
                  <a:close/>
                  <a:moveTo>
                    <a:pt x="172" y="232"/>
                  </a:moveTo>
                  <a:cubicBezTo>
                    <a:pt x="172" y="217"/>
                    <a:pt x="172" y="217"/>
                    <a:pt x="172" y="217"/>
                  </a:cubicBezTo>
                  <a:cubicBezTo>
                    <a:pt x="168" y="217"/>
                    <a:pt x="168" y="217"/>
                    <a:pt x="168" y="217"/>
                  </a:cubicBezTo>
                  <a:cubicBezTo>
                    <a:pt x="168" y="232"/>
                    <a:pt x="168" y="232"/>
                    <a:pt x="168" y="232"/>
                  </a:cubicBezTo>
                  <a:lnTo>
                    <a:pt x="172" y="232"/>
                  </a:lnTo>
                  <a:close/>
                  <a:moveTo>
                    <a:pt x="181" y="232"/>
                  </a:moveTo>
                  <a:cubicBezTo>
                    <a:pt x="181" y="217"/>
                    <a:pt x="181" y="217"/>
                    <a:pt x="181" y="217"/>
                  </a:cubicBezTo>
                  <a:cubicBezTo>
                    <a:pt x="177" y="217"/>
                    <a:pt x="177" y="217"/>
                    <a:pt x="177" y="217"/>
                  </a:cubicBezTo>
                  <a:cubicBezTo>
                    <a:pt x="177" y="232"/>
                    <a:pt x="177" y="232"/>
                    <a:pt x="177" y="232"/>
                  </a:cubicBezTo>
                  <a:lnTo>
                    <a:pt x="181" y="232"/>
                  </a:lnTo>
                  <a:close/>
                  <a:moveTo>
                    <a:pt x="190" y="232"/>
                  </a:moveTo>
                  <a:cubicBezTo>
                    <a:pt x="190" y="217"/>
                    <a:pt x="190" y="217"/>
                    <a:pt x="190" y="217"/>
                  </a:cubicBezTo>
                  <a:cubicBezTo>
                    <a:pt x="186" y="217"/>
                    <a:pt x="186" y="217"/>
                    <a:pt x="186" y="217"/>
                  </a:cubicBezTo>
                  <a:cubicBezTo>
                    <a:pt x="186" y="232"/>
                    <a:pt x="186" y="232"/>
                    <a:pt x="186" y="232"/>
                  </a:cubicBezTo>
                  <a:lnTo>
                    <a:pt x="190" y="232"/>
                  </a:lnTo>
                  <a:close/>
                  <a:moveTo>
                    <a:pt x="198" y="232"/>
                  </a:moveTo>
                  <a:cubicBezTo>
                    <a:pt x="198" y="217"/>
                    <a:pt x="198" y="217"/>
                    <a:pt x="198" y="217"/>
                  </a:cubicBezTo>
                  <a:cubicBezTo>
                    <a:pt x="195" y="217"/>
                    <a:pt x="195" y="217"/>
                    <a:pt x="195" y="217"/>
                  </a:cubicBezTo>
                  <a:cubicBezTo>
                    <a:pt x="195" y="232"/>
                    <a:pt x="195" y="232"/>
                    <a:pt x="195" y="232"/>
                  </a:cubicBezTo>
                  <a:lnTo>
                    <a:pt x="198" y="232"/>
                  </a:lnTo>
                  <a:close/>
                  <a:moveTo>
                    <a:pt x="207" y="232"/>
                  </a:moveTo>
                  <a:cubicBezTo>
                    <a:pt x="207" y="217"/>
                    <a:pt x="207" y="217"/>
                    <a:pt x="207" y="217"/>
                  </a:cubicBezTo>
                  <a:cubicBezTo>
                    <a:pt x="203" y="217"/>
                    <a:pt x="203" y="217"/>
                    <a:pt x="203" y="217"/>
                  </a:cubicBezTo>
                  <a:cubicBezTo>
                    <a:pt x="203" y="232"/>
                    <a:pt x="203" y="232"/>
                    <a:pt x="203" y="232"/>
                  </a:cubicBezTo>
                  <a:lnTo>
                    <a:pt x="207" y="232"/>
                  </a:lnTo>
                  <a:close/>
                  <a:moveTo>
                    <a:pt x="216" y="232"/>
                  </a:moveTo>
                  <a:cubicBezTo>
                    <a:pt x="216" y="217"/>
                    <a:pt x="216" y="217"/>
                    <a:pt x="216" y="217"/>
                  </a:cubicBezTo>
                  <a:cubicBezTo>
                    <a:pt x="212" y="217"/>
                    <a:pt x="212" y="217"/>
                    <a:pt x="212" y="217"/>
                  </a:cubicBezTo>
                  <a:cubicBezTo>
                    <a:pt x="212" y="232"/>
                    <a:pt x="212" y="232"/>
                    <a:pt x="212" y="232"/>
                  </a:cubicBezTo>
                  <a:lnTo>
                    <a:pt x="216" y="232"/>
                  </a:lnTo>
                  <a:close/>
                  <a:moveTo>
                    <a:pt x="225" y="232"/>
                  </a:moveTo>
                  <a:cubicBezTo>
                    <a:pt x="225" y="217"/>
                    <a:pt x="225" y="217"/>
                    <a:pt x="225" y="217"/>
                  </a:cubicBezTo>
                  <a:cubicBezTo>
                    <a:pt x="221" y="217"/>
                    <a:pt x="221" y="217"/>
                    <a:pt x="221" y="217"/>
                  </a:cubicBezTo>
                  <a:cubicBezTo>
                    <a:pt x="221" y="232"/>
                    <a:pt x="221" y="232"/>
                    <a:pt x="221" y="232"/>
                  </a:cubicBezTo>
                  <a:lnTo>
                    <a:pt x="225" y="232"/>
                  </a:lnTo>
                  <a:close/>
                  <a:moveTo>
                    <a:pt x="234" y="232"/>
                  </a:moveTo>
                  <a:cubicBezTo>
                    <a:pt x="234" y="217"/>
                    <a:pt x="234" y="217"/>
                    <a:pt x="234" y="217"/>
                  </a:cubicBezTo>
                  <a:cubicBezTo>
                    <a:pt x="230" y="217"/>
                    <a:pt x="230" y="217"/>
                    <a:pt x="230" y="217"/>
                  </a:cubicBezTo>
                  <a:cubicBezTo>
                    <a:pt x="230" y="232"/>
                    <a:pt x="230" y="232"/>
                    <a:pt x="230" y="232"/>
                  </a:cubicBezTo>
                  <a:lnTo>
                    <a:pt x="234" y="232"/>
                  </a:lnTo>
                  <a:close/>
                  <a:moveTo>
                    <a:pt x="242" y="232"/>
                  </a:moveTo>
                  <a:cubicBezTo>
                    <a:pt x="242" y="217"/>
                    <a:pt x="242" y="217"/>
                    <a:pt x="242" y="217"/>
                  </a:cubicBezTo>
                  <a:cubicBezTo>
                    <a:pt x="239" y="217"/>
                    <a:pt x="239" y="217"/>
                    <a:pt x="239" y="217"/>
                  </a:cubicBezTo>
                  <a:cubicBezTo>
                    <a:pt x="239" y="232"/>
                    <a:pt x="239" y="232"/>
                    <a:pt x="239" y="232"/>
                  </a:cubicBezTo>
                  <a:lnTo>
                    <a:pt x="242" y="232"/>
                  </a:lnTo>
                  <a:close/>
                  <a:moveTo>
                    <a:pt x="53" y="118"/>
                  </a:moveTo>
                  <a:cubicBezTo>
                    <a:pt x="53" y="104"/>
                    <a:pt x="53" y="104"/>
                    <a:pt x="53" y="104"/>
                  </a:cubicBezTo>
                  <a:cubicBezTo>
                    <a:pt x="49" y="104"/>
                    <a:pt x="49" y="104"/>
                    <a:pt x="49" y="104"/>
                  </a:cubicBezTo>
                  <a:cubicBezTo>
                    <a:pt x="49" y="118"/>
                    <a:pt x="49" y="118"/>
                    <a:pt x="49" y="118"/>
                  </a:cubicBezTo>
                  <a:lnTo>
                    <a:pt x="53" y="118"/>
                  </a:lnTo>
                  <a:close/>
                  <a:moveTo>
                    <a:pt x="62" y="118"/>
                  </a:moveTo>
                  <a:cubicBezTo>
                    <a:pt x="62" y="104"/>
                    <a:pt x="62" y="104"/>
                    <a:pt x="62" y="104"/>
                  </a:cubicBezTo>
                  <a:cubicBezTo>
                    <a:pt x="58" y="104"/>
                    <a:pt x="58" y="104"/>
                    <a:pt x="58" y="104"/>
                  </a:cubicBezTo>
                  <a:cubicBezTo>
                    <a:pt x="58" y="118"/>
                    <a:pt x="58" y="118"/>
                    <a:pt x="58" y="118"/>
                  </a:cubicBezTo>
                  <a:lnTo>
                    <a:pt x="62" y="118"/>
                  </a:lnTo>
                  <a:close/>
                  <a:moveTo>
                    <a:pt x="71" y="118"/>
                  </a:moveTo>
                  <a:cubicBezTo>
                    <a:pt x="71" y="104"/>
                    <a:pt x="71" y="104"/>
                    <a:pt x="71" y="104"/>
                  </a:cubicBezTo>
                  <a:cubicBezTo>
                    <a:pt x="67" y="104"/>
                    <a:pt x="67" y="104"/>
                    <a:pt x="67" y="104"/>
                  </a:cubicBezTo>
                  <a:cubicBezTo>
                    <a:pt x="67" y="118"/>
                    <a:pt x="67" y="118"/>
                    <a:pt x="67" y="118"/>
                  </a:cubicBezTo>
                  <a:lnTo>
                    <a:pt x="71" y="118"/>
                  </a:lnTo>
                  <a:close/>
                  <a:moveTo>
                    <a:pt x="79" y="118"/>
                  </a:moveTo>
                  <a:cubicBezTo>
                    <a:pt x="79" y="104"/>
                    <a:pt x="79" y="104"/>
                    <a:pt x="79" y="104"/>
                  </a:cubicBezTo>
                  <a:cubicBezTo>
                    <a:pt x="75" y="104"/>
                    <a:pt x="75" y="104"/>
                    <a:pt x="75" y="104"/>
                  </a:cubicBezTo>
                  <a:cubicBezTo>
                    <a:pt x="75" y="118"/>
                    <a:pt x="75" y="118"/>
                    <a:pt x="75" y="118"/>
                  </a:cubicBezTo>
                  <a:lnTo>
                    <a:pt x="79" y="118"/>
                  </a:lnTo>
                  <a:close/>
                  <a:moveTo>
                    <a:pt x="88" y="118"/>
                  </a:moveTo>
                  <a:cubicBezTo>
                    <a:pt x="88" y="104"/>
                    <a:pt x="88" y="104"/>
                    <a:pt x="88" y="104"/>
                  </a:cubicBezTo>
                  <a:cubicBezTo>
                    <a:pt x="84" y="104"/>
                    <a:pt x="84" y="104"/>
                    <a:pt x="84" y="104"/>
                  </a:cubicBezTo>
                  <a:cubicBezTo>
                    <a:pt x="84" y="118"/>
                    <a:pt x="84" y="118"/>
                    <a:pt x="84" y="118"/>
                  </a:cubicBezTo>
                  <a:lnTo>
                    <a:pt x="88" y="118"/>
                  </a:lnTo>
                  <a:close/>
                  <a:moveTo>
                    <a:pt x="97" y="118"/>
                  </a:moveTo>
                  <a:cubicBezTo>
                    <a:pt x="97" y="104"/>
                    <a:pt x="97" y="104"/>
                    <a:pt x="97" y="104"/>
                  </a:cubicBezTo>
                  <a:cubicBezTo>
                    <a:pt x="93" y="104"/>
                    <a:pt x="93" y="104"/>
                    <a:pt x="93" y="104"/>
                  </a:cubicBezTo>
                  <a:cubicBezTo>
                    <a:pt x="93" y="118"/>
                    <a:pt x="93" y="118"/>
                    <a:pt x="93" y="118"/>
                  </a:cubicBezTo>
                  <a:lnTo>
                    <a:pt x="97" y="118"/>
                  </a:lnTo>
                  <a:close/>
                  <a:moveTo>
                    <a:pt x="106" y="118"/>
                  </a:moveTo>
                  <a:cubicBezTo>
                    <a:pt x="106" y="104"/>
                    <a:pt x="106" y="104"/>
                    <a:pt x="106" y="104"/>
                  </a:cubicBezTo>
                  <a:cubicBezTo>
                    <a:pt x="102" y="104"/>
                    <a:pt x="102" y="104"/>
                    <a:pt x="102" y="104"/>
                  </a:cubicBezTo>
                  <a:cubicBezTo>
                    <a:pt x="102" y="118"/>
                    <a:pt x="102" y="118"/>
                    <a:pt x="102" y="118"/>
                  </a:cubicBezTo>
                  <a:lnTo>
                    <a:pt x="106" y="118"/>
                  </a:lnTo>
                  <a:close/>
                  <a:moveTo>
                    <a:pt x="115" y="118"/>
                  </a:moveTo>
                  <a:cubicBezTo>
                    <a:pt x="115" y="104"/>
                    <a:pt x="115" y="104"/>
                    <a:pt x="115" y="104"/>
                  </a:cubicBezTo>
                  <a:cubicBezTo>
                    <a:pt x="111" y="104"/>
                    <a:pt x="111" y="104"/>
                    <a:pt x="111" y="104"/>
                  </a:cubicBezTo>
                  <a:cubicBezTo>
                    <a:pt x="111" y="118"/>
                    <a:pt x="111" y="118"/>
                    <a:pt x="111" y="118"/>
                  </a:cubicBezTo>
                  <a:lnTo>
                    <a:pt x="115" y="118"/>
                  </a:lnTo>
                  <a:close/>
                  <a:moveTo>
                    <a:pt x="53" y="156"/>
                  </a:moveTo>
                  <a:cubicBezTo>
                    <a:pt x="53" y="142"/>
                    <a:pt x="53" y="142"/>
                    <a:pt x="53" y="142"/>
                  </a:cubicBezTo>
                  <a:cubicBezTo>
                    <a:pt x="49" y="142"/>
                    <a:pt x="49" y="142"/>
                    <a:pt x="49" y="142"/>
                  </a:cubicBezTo>
                  <a:cubicBezTo>
                    <a:pt x="49" y="156"/>
                    <a:pt x="49" y="156"/>
                    <a:pt x="49" y="156"/>
                  </a:cubicBezTo>
                  <a:lnTo>
                    <a:pt x="53" y="156"/>
                  </a:lnTo>
                  <a:close/>
                  <a:moveTo>
                    <a:pt x="62" y="156"/>
                  </a:moveTo>
                  <a:cubicBezTo>
                    <a:pt x="62" y="142"/>
                    <a:pt x="62" y="142"/>
                    <a:pt x="62" y="142"/>
                  </a:cubicBezTo>
                  <a:cubicBezTo>
                    <a:pt x="58" y="142"/>
                    <a:pt x="58" y="142"/>
                    <a:pt x="58" y="142"/>
                  </a:cubicBezTo>
                  <a:cubicBezTo>
                    <a:pt x="58" y="156"/>
                    <a:pt x="58" y="156"/>
                    <a:pt x="58" y="156"/>
                  </a:cubicBezTo>
                  <a:lnTo>
                    <a:pt x="62" y="156"/>
                  </a:lnTo>
                  <a:close/>
                  <a:moveTo>
                    <a:pt x="71" y="156"/>
                  </a:moveTo>
                  <a:cubicBezTo>
                    <a:pt x="71" y="142"/>
                    <a:pt x="71" y="142"/>
                    <a:pt x="71" y="142"/>
                  </a:cubicBezTo>
                  <a:cubicBezTo>
                    <a:pt x="67" y="142"/>
                    <a:pt x="67" y="142"/>
                    <a:pt x="67" y="142"/>
                  </a:cubicBezTo>
                  <a:cubicBezTo>
                    <a:pt x="67" y="156"/>
                    <a:pt x="67" y="156"/>
                    <a:pt x="67" y="156"/>
                  </a:cubicBezTo>
                  <a:lnTo>
                    <a:pt x="71" y="156"/>
                  </a:lnTo>
                  <a:close/>
                  <a:moveTo>
                    <a:pt x="79" y="156"/>
                  </a:moveTo>
                  <a:cubicBezTo>
                    <a:pt x="79" y="142"/>
                    <a:pt x="79" y="142"/>
                    <a:pt x="79" y="142"/>
                  </a:cubicBezTo>
                  <a:cubicBezTo>
                    <a:pt x="75" y="142"/>
                    <a:pt x="75" y="142"/>
                    <a:pt x="75" y="142"/>
                  </a:cubicBezTo>
                  <a:cubicBezTo>
                    <a:pt x="75" y="156"/>
                    <a:pt x="75" y="156"/>
                    <a:pt x="75" y="156"/>
                  </a:cubicBezTo>
                  <a:lnTo>
                    <a:pt x="79" y="156"/>
                  </a:lnTo>
                  <a:close/>
                  <a:moveTo>
                    <a:pt x="88" y="156"/>
                  </a:moveTo>
                  <a:cubicBezTo>
                    <a:pt x="88" y="142"/>
                    <a:pt x="88" y="142"/>
                    <a:pt x="88" y="142"/>
                  </a:cubicBezTo>
                  <a:cubicBezTo>
                    <a:pt x="84" y="142"/>
                    <a:pt x="84" y="142"/>
                    <a:pt x="84" y="142"/>
                  </a:cubicBezTo>
                  <a:cubicBezTo>
                    <a:pt x="84" y="156"/>
                    <a:pt x="84" y="156"/>
                    <a:pt x="84" y="156"/>
                  </a:cubicBezTo>
                  <a:lnTo>
                    <a:pt x="88" y="156"/>
                  </a:lnTo>
                  <a:close/>
                  <a:moveTo>
                    <a:pt x="97" y="156"/>
                  </a:moveTo>
                  <a:cubicBezTo>
                    <a:pt x="97" y="142"/>
                    <a:pt x="97" y="142"/>
                    <a:pt x="97" y="142"/>
                  </a:cubicBezTo>
                  <a:cubicBezTo>
                    <a:pt x="93" y="142"/>
                    <a:pt x="93" y="142"/>
                    <a:pt x="93" y="142"/>
                  </a:cubicBezTo>
                  <a:cubicBezTo>
                    <a:pt x="93" y="156"/>
                    <a:pt x="93" y="156"/>
                    <a:pt x="93" y="156"/>
                  </a:cubicBezTo>
                  <a:lnTo>
                    <a:pt x="97" y="156"/>
                  </a:lnTo>
                  <a:close/>
                  <a:moveTo>
                    <a:pt x="106" y="156"/>
                  </a:moveTo>
                  <a:cubicBezTo>
                    <a:pt x="106" y="142"/>
                    <a:pt x="106" y="142"/>
                    <a:pt x="106" y="142"/>
                  </a:cubicBezTo>
                  <a:cubicBezTo>
                    <a:pt x="102" y="142"/>
                    <a:pt x="102" y="142"/>
                    <a:pt x="102" y="142"/>
                  </a:cubicBezTo>
                  <a:cubicBezTo>
                    <a:pt x="102" y="156"/>
                    <a:pt x="102" y="156"/>
                    <a:pt x="102" y="156"/>
                  </a:cubicBezTo>
                  <a:lnTo>
                    <a:pt x="106" y="156"/>
                  </a:lnTo>
                  <a:close/>
                  <a:moveTo>
                    <a:pt x="115" y="156"/>
                  </a:moveTo>
                  <a:cubicBezTo>
                    <a:pt x="115" y="142"/>
                    <a:pt x="115" y="142"/>
                    <a:pt x="115" y="142"/>
                  </a:cubicBezTo>
                  <a:cubicBezTo>
                    <a:pt x="111" y="142"/>
                    <a:pt x="111" y="142"/>
                    <a:pt x="111" y="142"/>
                  </a:cubicBezTo>
                  <a:cubicBezTo>
                    <a:pt x="111" y="156"/>
                    <a:pt x="111" y="156"/>
                    <a:pt x="111" y="156"/>
                  </a:cubicBezTo>
                  <a:lnTo>
                    <a:pt x="115" y="156"/>
                  </a:lnTo>
                  <a:close/>
                  <a:moveTo>
                    <a:pt x="53" y="194"/>
                  </a:moveTo>
                  <a:cubicBezTo>
                    <a:pt x="53" y="180"/>
                    <a:pt x="53" y="180"/>
                    <a:pt x="53" y="180"/>
                  </a:cubicBezTo>
                  <a:cubicBezTo>
                    <a:pt x="49" y="180"/>
                    <a:pt x="49" y="180"/>
                    <a:pt x="49" y="180"/>
                  </a:cubicBezTo>
                  <a:cubicBezTo>
                    <a:pt x="49" y="194"/>
                    <a:pt x="49" y="194"/>
                    <a:pt x="49" y="194"/>
                  </a:cubicBezTo>
                  <a:lnTo>
                    <a:pt x="53" y="194"/>
                  </a:lnTo>
                  <a:close/>
                  <a:moveTo>
                    <a:pt x="62" y="194"/>
                  </a:moveTo>
                  <a:cubicBezTo>
                    <a:pt x="62" y="180"/>
                    <a:pt x="62" y="180"/>
                    <a:pt x="62" y="180"/>
                  </a:cubicBezTo>
                  <a:cubicBezTo>
                    <a:pt x="58" y="180"/>
                    <a:pt x="58" y="180"/>
                    <a:pt x="58" y="180"/>
                  </a:cubicBezTo>
                  <a:cubicBezTo>
                    <a:pt x="58" y="194"/>
                    <a:pt x="58" y="194"/>
                    <a:pt x="58" y="194"/>
                  </a:cubicBezTo>
                  <a:lnTo>
                    <a:pt x="62" y="194"/>
                  </a:lnTo>
                  <a:close/>
                  <a:moveTo>
                    <a:pt x="71" y="194"/>
                  </a:moveTo>
                  <a:cubicBezTo>
                    <a:pt x="71" y="180"/>
                    <a:pt x="71" y="180"/>
                    <a:pt x="71" y="180"/>
                  </a:cubicBezTo>
                  <a:cubicBezTo>
                    <a:pt x="67" y="180"/>
                    <a:pt x="67" y="180"/>
                    <a:pt x="67" y="180"/>
                  </a:cubicBezTo>
                  <a:cubicBezTo>
                    <a:pt x="67" y="194"/>
                    <a:pt x="67" y="194"/>
                    <a:pt x="67" y="194"/>
                  </a:cubicBezTo>
                  <a:lnTo>
                    <a:pt x="71" y="194"/>
                  </a:lnTo>
                  <a:close/>
                  <a:moveTo>
                    <a:pt x="79" y="194"/>
                  </a:moveTo>
                  <a:cubicBezTo>
                    <a:pt x="79" y="180"/>
                    <a:pt x="79" y="180"/>
                    <a:pt x="79" y="180"/>
                  </a:cubicBezTo>
                  <a:cubicBezTo>
                    <a:pt x="75" y="180"/>
                    <a:pt x="75" y="180"/>
                    <a:pt x="75" y="180"/>
                  </a:cubicBezTo>
                  <a:cubicBezTo>
                    <a:pt x="75" y="194"/>
                    <a:pt x="75" y="194"/>
                    <a:pt x="75" y="194"/>
                  </a:cubicBezTo>
                  <a:lnTo>
                    <a:pt x="79" y="194"/>
                  </a:lnTo>
                  <a:close/>
                  <a:moveTo>
                    <a:pt x="88" y="194"/>
                  </a:moveTo>
                  <a:cubicBezTo>
                    <a:pt x="88" y="180"/>
                    <a:pt x="88" y="180"/>
                    <a:pt x="88" y="180"/>
                  </a:cubicBezTo>
                  <a:cubicBezTo>
                    <a:pt x="84" y="180"/>
                    <a:pt x="84" y="180"/>
                    <a:pt x="84" y="180"/>
                  </a:cubicBezTo>
                  <a:cubicBezTo>
                    <a:pt x="84" y="194"/>
                    <a:pt x="84" y="194"/>
                    <a:pt x="84" y="194"/>
                  </a:cubicBezTo>
                  <a:lnTo>
                    <a:pt x="88" y="194"/>
                  </a:lnTo>
                  <a:close/>
                  <a:moveTo>
                    <a:pt x="97" y="194"/>
                  </a:moveTo>
                  <a:cubicBezTo>
                    <a:pt x="97" y="180"/>
                    <a:pt x="97" y="180"/>
                    <a:pt x="97" y="180"/>
                  </a:cubicBezTo>
                  <a:cubicBezTo>
                    <a:pt x="93" y="180"/>
                    <a:pt x="93" y="180"/>
                    <a:pt x="93" y="180"/>
                  </a:cubicBezTo>
                  <a:cubicBezTo>
                    <a:pt x="93" y="194"/>
                    <a:pt x="93" y="194"/>
                    <a:pt x="93" y="194"/>
                  </a:cubicBezTo>
                  <a:lnTo>
                    <a:pt x="97" y="194"/>
                  </a:lnTo>
                  <a:close/>
                  <a:moveTo>
                    <a:pt x="106" y="194"/>
                  </a:moveTo>
                  <a:cubicBezTo>
                    <a:pt x="106" y="180"/>
                    <a:pt x="106" y="180"/>
                    <a:pt x="106" y="180"/>
                  </a:cubicBezTo>
                  <a:cubicBezTo>
                    <a:pt x="102" y="180"/>
                    <a:pt x="102" y="180"/>
                    <a:pt x="102" y="180"/>
                  </a:cubicBezTo>
                  <a:cubicBezTo>
                    <a:pt x="102" y="194"/>
                    <a:pt x="102" y="194"/>
                    <a:pt x="102" y="194"/>
                  </a:cubicBezTo>
                  <a:lnTo>
                    <a:pt x="106" y="194"/>
                  </a:lnTo>
                  <a:close/>
                  <a:moveTo>
                    <a:pt x="115" y="194"/>
                  </a:moveTo>
                  <a:cubicBezTo>
                    <a:pt x="115" y="180"/>
                    <a:pt x="115" y="180"/>
                    <a:pt x="115" y="180"/>
                  </a:cubicBezTo>
                  <a:cubicBezTo>
                    <a:pt x="111" y="180"/>
                    <a:pt x="111" y="180"/>
                    <a:pt x="111" y="180"/>
                  </a:cubicBezTo>
                  <a:cubicBezTo>
                    <a:pt x="111" y="194"/>
                    <a:pt x="111" y="194"/>
                    <a:pt x="111" y="194"/>
                  </a:cubicBezTo>
                  <a:lnTo>
                    <a:pt x="115" y="194"/>
                  </a:lnTo>
                  <a:close/>
                  <a:moveTo>
                    <a:pt x="53" y="232"/>
                  </a:moveTo>
                  <a:cubicBezTo>
                    <a:pt x="53" y="217"/>
                    <a:pt x="53" y="217"/>
                    <a:pt x="53" y="217"/>
                  </a:cubicBezTo>
                  <a:cubicBezTo>
                    <a:pt x="49" y="217"/>
                    <a:pt x="49" y="217"/>
                    <a:pt x="49" y="217"/>
                  </a:cubicBezTo>
                  <a:cubicBezTo>
                    <a:pt x="49" y="232"/>
                    <a:pt x="49" y="232"/>
                    <a:pt x="49" y="232"/>
                  </a:cubicBezTo>
                  <a:lnTo>
                    <a:pt x="53" y="232"/>
                  </a:lnTo>
                  <a:close/>
                  <a:moveTo>
                    <a:pt x="62" y="232"/>
                  </a:moveTo>
                  <a:cubicBezTo>
                    <a:pt x="62" y="217"/>
                    <a:pt x="62" y="217"/>
                    <a:pt x="62" y="217"/>
                  </a:cubicBezTo>
                  <a:cubicBezTo>
                    <a:pt x="58" y="217"/>
                    <a:pt x="58" y="217"/>
                    <a:pt x="58" y="217"/>
                  </a:cubicBezTo>
                  <a:cubicBezTo>
                    <a:pt x="58" y="232"/>
                    <a:pt x="58" y="232"/>
                    <a:pt x="58" y="232"/>
                  </a:cubicBezTo>
                  <a:lnTo>
                    <a:pt x="62" y="232"/>
                  </a:lnTo>
                  <a:close/>
                  <a:moveTo>
                    <a:pt x="71" y="232"/>
                  </a:moveTo>
                  <a:cubicBezTo>
                    <a:pt x="71" y="217"/>
                    <a:pt x="71" y="217"/>
                    <a:pt x="71" y="217"/>
                  </a:cubicBezTo>
                  <a:cubicBezTo>
                    <a:pt x="67" y="217"/>
                    <a:pt x="67" y="217"/>
                    <a:pt x="67" y="217"/>
                  </a:cubicBezTo>
                  <a:cubicBezTo>
                    <a:pt x="67" y="232"/>
                    <a:pt x="67" y="232"/>
                    <a:pt x="67" y="232"/>
                  </a:cubicBezTo>
                  <a:lnTo>
                    <a:pt x="71" y="232"/>
                  </a:lnTo>
                  <a:close/>
                  <a:moveTo>
                    <a:pt x="79" y="232"/>
                  </a:moveTo>
                  <a:cubicBezTo>
                    <a:pt x="79" y="217"/>
                    <a:pt x="79" y="217"/>
                    <a:pt x="79" y="217"/>
                  </a:cubicBezTo>
                  <a:cubicBezTo>
                    <a:pt x="75" y="217"/>
                    <a:pt x="75" y="217"/>
                    <a:pt x="75" y="217"/>
                  </a:cubicBezTo>
                  <a:cubicBezTo>
                    <a:pt x="75" y="232"/>
                    <a:pt x="75" y="232"/>
                    <a:pt x="75" y="232"/>
                  </a:cubicBezTo>
                  <a:lnTo>
                    <a:pt x="79" y="232"/>
                  </a:lnTo>
                  <a:close/>
                  <a:moveTo>
                    <a:pt x="88" y="232"/>
                  </a:moveTo>
                  <a:cubicBezTo>
                    <a:pt x="88" y="217"/>
                    <a:pt x="88" y="217"/>
                    <a:pt x="88" y="217"/>
                  </a:cubicBezTo>
                  <a:cubicBezTo>
                    <a:pt x="84" y="217"/>
                    <a:pt x="84" y="217"/>
                    <a:pt x="84" y="217"/>
                  </a:cubicBezTo>
                  <a:cubicBezTo>
                    <a:pt x="84" y="232"/>
                    <a:pt x="84" y="232"/>
                    <a:pt x="84" y="232"/>
                  </a:cubicBezTo>
                  <a:lnTo>
                    <a:pt x="88" y="232"/>
                  </a:lnTo>
                  <a:close/>
                  <a:moveTo>
                    <a:pt x="97" y="232"/>
                  </a:moveTo>
                  <a:cubicBezTo>
                    <a:pt x="97" y="217"/>
                    <a:pt x="97" y="217"/>
                    <a:pt x="97" y="217"/>
                  </a:cubicBezTo>
                  <a:cubicBezTo>
                    <a:pt x="93" y="217"/>
                    <a:pt x="93" y="217"/>
                    <a:pt x="93" y="217"/>
                  </a:cubicBezTo>
                  <a:cubicBezTo>
                    <a:pt x="93" y="232"/>
                    <a:pt x="93" y="232"/>
                    <a:pt x="93" y="232"/>
                  </a:cubicBezTo>
                  <a:lnTo>
                    <a:pt x="97" y="232"/>
                  </a:lnTo>
                  <a:close/>
                  <a:moveTo>
                    <a:pt x="106" y="232"/>
                  </a:moveTo>
                  <a:cubicBezTo>
                    <a:pt x="106" y="217"/>
                    <a:pt x="106" y="217"/>
                    <a:pt x="106" y="217"/>
                  </a:cubicBezTo>
                  <a:cubicBezTo>
                    <a:pt x="102" y="217"/>
                    <a:pt x="102" y="217"/>
                    <a:pt x="102" y="217"/>
                  </a:cubicBezTo>
                  <a:cubicBezTo>
                    <a:pt x="102" y="232"/>
                    <a:pt x="102" y="232"/>
                    <a:pt x="102" y="232"/>
                  </a:cubicBezTo>
                  <a:lnTo>
                    <a:pt x="106" y="232"/>
                  </a:lnTo>
                  <a:close/>
                  <a:moveTo>
                    <a:pt x="115" y="232"/>
                  </a:moveTo>
                  <a:cubicBezTo>
                    <a:pt x="115" y="217"/>
                    <a:pt x="115" y="217"/>
                    <a:pt x="115" y="217"/>
                  </a:cubicBezTo>
                  <a:cubicBezTo>
                    <a:pt x="111" y="217"/>
                    <a:pt x="111" y="217"/>
                    <a:pt x="111" y="217"/>
                  </a:cubicBezTo>
                  <a:cubicBezTo>
                    <a:pt x="111" y="232"/>
                    <a:pt x="111" y="232"/>
                    <a:pt x="111" y="232"/>
                  </a:cubicBezTo>
                  <a:lnTo>
                    <a:pt x="115" y="232"/>
                  </a:lnTo>
                  <a:close/>
                  <a:moveTo>
                    <a:pt x="300" y="224"/>
                  </a:moveTo>
                  <a:cubicBezTo>
                    <a:pt x="300" y="217"/>
                    <a:pt x="293" y="210"/>
                    <a:pt x="286" y="210"/>
                  </a:cubicBezTo>
                  <a:cubicBezTo>
                    <a:pt x="278" y="210"/>
                    <a:pt x="272" y="217"/>
                    <a:pt x="272" y="224"/>
                  </a:cubicBezTo>
                  <a:cubicBezTo>
                    <a:pt x="272" y="232"/>
                    <a:pt x="278" y="238"/>
                    <a:pt x="286" y="238"/>
                  </a:cubicBezTo>
                  <a:cubicBezTo>
                    <a:pt x="293" y="238"/>
                    <a:pt x="300" y="232"/>
                    <a:pt x="300" y="224"/>
                  </a:cubicBezTo>
                  <a:close/>
                  <a:moveTo>
                    <a:pt x="296" y="224"/>
                  </a:moveTo>
                  <a:cubicBezTo>
                    <a:pt x="296" y="230"/>
                    <a:pt x="291" y="234"/>
                    <a:pt x="286" y="234"/>
                  </a:cubicBezTo>
                  <a:cubicBezTo>
                    <a:pt x="280" y="234"/>
                    <a:pt x="276" y="230"/>
                    <a:pt x="276" y="224"/>
                  </a:cubicBezTo>
                  <a:cubicBezTo>
                    <a:pt x="276" y="219"/>
                    <a:pt x="280" y="214"/>
                    <a:pt x="286" y="214"/>
                  </a:cubicBezTo>
                  <a:cubicBezTo>
                    <a:pt x="291" y="214"/>
                    <a:pt x="296" y="219"/>
                    <a:pt x="296" y="224"/>
                  </a:cubicBezTo>
                  <a:close/>
                  <a:moveTo>
                    <a:pt x="331" y="224"/>
                  </a:moveTo>
                  <a:cubicBezTo>
                    <a:pt x="331" y="217"/>
                    <a:pt x="325" y="210"/>
                    <a:pt x="318" y="210"/>
                  </a:cubicBezTo>
                  <a:cubicBezTo>
                    <a:pt x="310" y="210"/>
                    <a:pt x="304" y="217"/>
                    <a:pt x="304" y="224"/>
                  </a:cubicBezTo>
                  <a:cubicBezTo>
                    <a:pt x="304" y="232"/>
                    <a:pt x="310" y="238"/>
                    <a:pt x="318" y="238"/>
                  </a:cubicBezTo>
                  <a:cubicBezTo>
                    <a:pt x="325" y="238"/>
                    <a:pt x="331" y="232"/>
                    <a:pt x="331" y="224"/>
                  </a:cubicBezTo>
                  <a:close/>
                  <a:moveTo>
                    <a:pt x="328" y="224"/>
                  </a:moveTo>
                  <a:cubicBezTo>
                    <a:pt x="328" y="230"/>
                    <a:pt x="323" y="234"/>
                    <a:pt x="318" y="234"/>
                  </a:cubicBezTo>
                  <a:cubicBezTo>
                    <a:pt x="312" y="234"/>
                    <a:pt x="308" y="230"/>
                    <a:pt x="308" y="224"/>
                  </a:cubicBezTo>
                  <a:cubicBezTo>
                    <a:pt x="308" y="219"/>
                    <a:pt x="312" y="214"/>
                    <a:pt x="318" y="214"/>
                  </a:cubicBezTo>
                  <a:cubicBezTo>
                    <a:pt x="323" y="214"/>
                    <a:pt x="328" y="219"/>
                    <a:pt x="328" y="224"/>
                  </a:cubicBezTo>
                  <a:close/>
                  <a:moveTo>
                    <a:pt x="318" y="218"/>
                  </a:moveTo>
                  <a:cubicBezTo>
                    <a:pt x="314" y="218"/>
                    <a:pt x="311" y="221"/>
                    <a:pt x="311" y="224"/>
                  </a:cubicBezTo>
                  <a:cubicBezTo>
                    <a:pt x="311" y="227"/>
                    <a:pt x="314" y="230"/>
                    <a:pt x="318" y="230"/>
                  </a:cubicBezTo>
                  <a:cubicBezTo>
                    <a:pt x="321" y="230"/>
                    <a:pt x="324" y="227"/>
                    <a:pt x="324" y="224"/>
                  </a:cubicBezTo>
                  <a:cubicBezTo>
                    <a:pt x="324" y="221"/>
                    <a:pt x="321" y="218"/>
                    <a:pt x="318" y="218"/>
                  </a:cubicBezTo>
                  <a:close/>
                  <a:moveTo>
                    <a:pt x="363" y="224"/>
                  </a:moveTo>
                  <a:cubicBezTo>
                    <a:pt x="363" y="217"/>
                    <a:pt x="357" y="210"/>
                    <a:pt x="349" y="210"/>
                  </a:cubicBezTo>
                  <a:cubicBezTo>
                    <a:pt x="342" y="210"/>
                    <a:pt x="336" y="217"/>
                    <a:pt x="336" y="224"/>
                  </a:cubicBezTo>
                  <a:cubicBezTo>
                    <a:pt x="336" y="232"/>
                    <a:pt x="342" y="238"/>
                    <a:pt x="349" y="238"/>
                  </a:cubicBezTo>
                  <a:cubicBezTo>
                    <a:pt x="357" y="238"/>
                    <a:pt x="363" y="232"/>
                    <a:pt x="363" y="224"/>
                  </a:cubicBezTo>
                  <a:close/>
                  <a:moveTo>
                    <a:pt x="359" y="224"/>
                  </a:moveTo>
                  <a:cubicBezTo>
                    <a:pt x="359" y="230"/>
                    <a:pt x="355" y="234"/>
                    <a:pt x="349" y="234"/>
                  </a:cubicBezTo>
                  <a:cubicBezTo>
                    <a:pt x="344" y="234"/>
                    <a:pt x="339" y="230"/>
                    <a:pt x="339" y="224"/>
                  </a:cubicBezTo>
                  <a:cubicBezTo>
                    <a:pt x="339" y="219"/>
                    <a:pt x="344" y="214"/>
                    <a:pt x="349" y="214"/>
                  </a:cubicBezTo>
                  <a:cubicBezTo>
                    <a:pt x="355" y="214"/>
                    <a:pt x="359" y="219"/>
                    <a:pt x="359" y="224"/>
                  </a:cubicBezTo>
                  <a:close/>
                  <a:moveTo>
                    <a:pt x="395" y="224"/>
                  </a:moveTo>
                  <a:cubicBezTo>
                    <a:pt x="395" y="217"/>
                    <a:pt x="389" y="210"/>
                    <a:pt x="381" y="210"/>
                  </a:cubicBezTo>
                  <a:cubicBezTo>
                    <a:pt x="374" y="210"/>
                    <a:pt x="367" y="217"/>
                    <a:pt x="367" y="224"/>
                  </a:cubicBezTo>
                  <a:cubicBezTo>
                    <a:pt x="367" y="232"/>
                    <a:pt x="374" y="238"/>
                    <a:pt x="381" y="238"/>
                  </a:cubicBezTo>
                  <a:cubicBezTo>
                    <a:pt x="389" y="238"/>
                    <a:pt x="395" y="232"/>
                    <a:pt x="395" y="224"/>
                  </a:cubicBezTo>
                  <a:close/>
                  <a:moveTo>
                    <a:pt x="391" y="224"/>
                  </a:moveTo>
                  <a:cubicBezTo>
                    <a:pt x="391" y="230"/>
                    <a:pt x="387" y="234"/>
                    <a:pt x="381" y="234"/>
                  </a:cubicBezTo>
                  <a:cubicBezTo>
                    <a:pt x="376" y="234"/>
                    <a:pt x="371" y="230"/>
                    <a:pt x="371" y="224"/>
                  </a:cubicBezTo>
                  <a:cubicBezTo>
                    <a:pt x="371" y="219"/>
                    <a:pt x="376" y="214"/>
                    <a:pt x="381" y="214"/>
                  </a:cubicBezTo>
                  <a:cubicBezTo>
                    <a:pt x="387" y="214"/>
                    <a:pt x="391" y="219"/>
                    <a:pt x="391" y="224"/>
                  </a:cubicBezTo>
                  <a:close/>
                </a:path>
              </a:pathLst>
            </a:custGeom>
            <a:solidFill>
              <a:srgbClr val="007BC7"/>
            </a:solidFill>
            <a:ln>
              <a:noFill/>
            </a:ln>
          </p:spPr>
          <p:txBody>
            <a:bodyPr vert="horz" wrap="square" lIns="91440" tIns="45720" rIns="91440" bIns="45720" numCol="1" anchor="t" anchorCtr="0" compatLnSpc="1">
              <a:prstTxWarp prst="textNoShape">
                <a:avLst/>
              </a:prstTxWarp>
            </a:bodyPr>
            <a:lstStyle/>
            <a:p>
              <a:endParaRPr lang="ja-JP" altLang="en-US"/>
            </a:p>
          </p:txBody>
        </p:sp>
        <p:pic>
          <p:nvPicPr>
            <p:cNvPr id="26" name="図 25">
              <a:extLst>
                <a:ext uri="{FF2B5EF4-FFF2-40B4-BE49-F238E27FC236}">
                  <a16:creationId xmlns:a16="http://schemas.microsoft.com/office/drawing/2014/main" id="{DCBE9831-1045-E925-D171-A2E0BD4E80C1}"/>
                </a:ext>
              </a:extLst>
            </p:cNvPr>
            <p:cNvPicPr preferRelativeResize="0">
              <a:picLocks/>
            </p:cNvPicPr>
            <p:nvPr/>
          </p:nvPicPr>
          <p:blipFill>
            <a:blip r:embed="rId3"/>
            <a:stretch>
              <a:fillRect/>
            </a:stretch>
          </p:blipFill>
          <p:spPr>
            <a:xfrm>
              <a:off x="867931" y="2966459"/>
              <a:ext cx="540000" cy="324000"/>
            </a:xfrm>
            <a:prstGeom prst="rect">
              <a:avLst/>
            </a:prstGeom>
          </p:spPr>
        </p:pic>
      </p:grpSp>
    </p:spTree>
    <p:extLst>
      <p:ext uri="{BB962C8B-B14F-4D97-AF65-F5344CB8AC3E}">
        <p14:creationId xmlns:p14="http://schemas.microsoft.com/office/powerpoint/2010/main" val="4183961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図 106"/>
          <p:cNvPicPr>
            <a:picLocks noChangeAspect="1"/>
          </p:cNvPicPr>
          <p:nvPr/>
        </p:nvPicPr>
        <p:blipFill>
          <a:blip r:embed="rId2"/>
          <a:stretch>
            <a:fillRect/>
          </a:stretch>
        </p:blipFill>
        <p:spPr>
          <a:xfrm>
            <a:off x="372143" y="690474"/>
            <a:ext cx="1246749" cy="909168"/>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24</a:t>
            </a:fld>
            <a:endParaRPr kumimoji="1" lang="ja-JP" altLang="en-US"/>
          </a:p>
        </p:txBody>
      </p:sp>
      <p:sp>
        <p:nvSpPr>
          <p:cNvPr id="3" name="タイトル 2"/>
          <p:cNvSpPr>
            <a:spLocks noGrp="1"/>
          </p:cNvSpPr>
          <p:nvPr>
            <p:ph type="title"/>
          </p:nvPr>
        </p:nvSpPr>
        <p:spPr/>
        <p:txBody>
          <a:bodyPr/>
          <a:lstStyle/>
          <a:p>
            <a:r>
              <a:rPr lang="ja-JP" altLang="en-US"/>
              <a:t>会計ソリューションコンセプト</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cxnSp>
        <p:nvCxnSpPr>
          <p:cNvPr id="5" name="直線コネクタ 4"/>
          <p:cNvCxnSpPr/>
          <p:nvPr/>
        </p:nvCxnSpPr>
        <p:spPr>
          <a:xfrm>
            <a:off x="1737689" y="1474491"/>
            <a:ext cx="5902863" cy="6824"/>
          </a:xfrm>
          <a:prstGeom prst="line">
            <a:avLst/>
          </a:prstGeom>
          <a:noFill/>
          <a:ln w="57150" cap="flat" cmpd="sng" algn="ctr">
            <a:solidFill>
              <a:schemeClr val="accent2"/>
            </a:solidFill>
            <a:prstDash val="solid"/>
          </a:ln>
          <a:effectLst>
            <a:outerShdw blurRad="40000" dist="23000" dir="5400000" rotWithShape="0">
              <a:sysClr val="window" lastClr="FFFFFF">
                <a:lumMod val="75000"/>
                <a:alpha val="35000"/>
              </a:sysClr>
            </a:outerShdw>
          </a:effectLst>
        </p:spPr>
      </p:cxnSp>
      <p:sp>
        <p:nvSpPr>
          <p:cNvPr id="8" name="角丸四角形 7"/>
          <p:cNvSpPr/>
          <p:nvPr/>
        </p:nvSpPr>
        <p:spPr>
          <a:xfrm>
            <a:off x="287524" y="1734697"/>
            <a:ext cx="2629935" cy="3019189"/>
          </a:xfrm>
          <a:prstGeom prst="roundRect">
            <a:avLst>
              <a:gd name="adj" fmla="val 7347"/>
            </a:avLst>
          </a:prstGeom>
          <a:no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 name="テキスト ボックス 9"/>
          <p:cNvSpPr txBox="1"/>
          <p:nvPr/>
        </p:nvSpPr>
        <p:spPr>
          <a:xfrm>
            <a:off x="1043608" y="1934020"/>
            <a:ext cx="2335532" cy="307777"/>
          </a:xfrm>
          <a:prstGeom prst="rect">
            <a:avLst/>
          </a:prstGeom>
          <a:noFill/>
        </p:spPr>
        <p:txBody>
          <a:bodyPr wrap="square" rtlCol="0">
            <a:spAutoFit/>
          </a:bodyPr>
          <a:lstStyle/>
          <a:p>
            <a:pPr lvl="0">
              <a:defRPr/>
            </a:pPr>
            <a:r>
              <a:rPr lang="ja-JP" altLang="en-US" sz="1400" b="1">
                <a:solidFill>
                  <a:srgbClr val="173F61"/>
                </a:solidFill>
              </a:rPr>
              <a:t>マスタ複写機能</a:t>
            </a:r>
            <a:endParaRPr kumimoji="0" lang="ja-JP" altLang="en-US" sz="1400" b="1" i="0" u="none" strike="noStrike" kern="0" cap="none" spc="0" normalizeH="0" baseline="0" noProof="0">
              <a:ln>
                <a:noFill/>
              </a:ln>
              <a:solidFill>
                <a:srgbClr val="173F61"/>
              </a:solidFill>
              <a:effectLst/>
              <a:uLnTx/>
              <a:uFillTx/>
            </a:endParaRPr>
          </a:p>
        </p:txBody>
      </p:sp>
      <p:sp>
        <p:nvSpPr>
          <p:cNvPr id="11" name="角丸四角形 10"/>
          <p:cNvSpPr/>
          <p:nvPr/>
        </p:nvSpPr>
        <p:spPr>
          <a:xfrm>
            <a:off x="3231120" y="1743657"/>
            <a:ext cx="2709032" cy="3019189"/>
          </a:xfrm>
          <a:prstGeom prst="roundRect">
            <a:avLst>
              <a:gd name="adj" fmla="val 7347"/>
            </a:avLst>
          </a:prstGeom>
          <a:no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2" name="Freeform 406"/>
          <p:cNvSpPr>
            <a:spLocks noEditPoints="1"/>
          </p:cNvSpPr>
          <p:nvPr/>
        </p:nvSpPr>
        <p:spPr bwMode="auto">
          <a:xfrm>
            <a:off x="3527884" y="1887677"/>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prstClr val="black"/>
                </a:solidFill>
                <a:effectLst/>
                <a:uLnTx/>
                <a:uFillTx/>
              </a:rPr>
              <a:t> </a:t>
            </a:r>
            <a:endParaRPr kumimoji="0" lang="ja-JP" altLang="en-US" sz="1200" b="0" i="0" u="none" strike="noStrike" kern="0" cap="none" spc="0" normalizeH="0" baseline="0" noProof="0">
              <a:ln>
                <a:noFill/>
              </a:ln>
              <a:solidFill>
                <a:prstClr val="black"/>
              </a:solidFill>
              <a:effectLst/>
              <a:uLnTx/>
              <a:uFillTx/>
            </a:endParaRPr>
          </a:p>
        </p:txBody>
      </p:sp>
      <p:sp>
        <p:nvSpPr>
          <p:cNvPr id="13" name="角丸四角形 12"/>
          <p:cNvSpPr/>
          <p:nvPr/>
        </p:nvSpPr>
        <p:spPr>
          <a:xfrm>
            <a:off x="6228184" y="1743654"/>
            <a:ext cx="2632039" cy="3019189"/>
          </a:xfrm>
          <a:prstGeom prst="roundRect">
            <a:avLst>
              <a:gd name="adj" fmla="val 7347"/>
            </a:avLst>
          </a:prstGeom>
          <a:no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4" name="Freeform 406"/>
          <p:cNvSpPr>
            <a:spLocks noEditPoints="1"/>
          </p:cNvSpPr>
          <p:nvPr/>
        </p:nvSpPr>
        <p:spPr bwMode="auto">
          <a:xfrm>
            <a:off x="6555236" y="1887674"/>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5" name="テキスト ボックス 14"/>
          <p:cNvSpPr txBox="1"/>
          <p:nvPr/>
        </p:nvSpPr>
        <p:spPr>
          <a:xfrm>
            <a:off x="6912260" y="1899864"/>
            <a:ext cx="213269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chemeClr val="accent6">
                    <a:lumMod val="50000"/>
                  </a:schemeClr>
                </a:solidFill>
                <a:effectLst/>
                <a:uLnTx/>
                <a:uFillTx/>
              </a:rPr>
              <a:t>グループ全体分析</a:t>
            </a:r>
          </a:p>
        </p:txBody>
      </p:sp>
      <p:sp>
        <p:nvSpPr>
          <p:cNvPr id="16" name="テキスト ボックス 15"/>
          <p:cNvSpPr txBox="1"/>
          <p:nvPr/>
        </p:nvSpPr>
        <p:spPr>
          <a:xfrm>
            <a:off x="3904178" y="1886264"/>
            <a:ext cx="2263283"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chemeClr val="accent6">
                    <a:lumMod val="50000"/>
                  </a:schemeClr>
                </a:solidFill>
                <a:effectLst/>
                <a:uLnTx/>
                <a:uFillTx/>
              </a:rPr>
              <a:t>グループ内 取引可</a:t>
            </a:r>
          </a:p>
        </p:txBody>
      </p:sp>
      <p:sp>
        <p:nvSpPr>
          <p:cNvPr id="81" name="テキスト ボックス 80"/>
          <p:cNvSpPr txBox="1"/>
          <p:nvPr/>
        </p:nvSpPr>
        <p:spPr>
          <a:xfrm>
            <a:off x="2688001" y="877621"/>
            <a:ext cx="6203999" cy="584775"/>
          </a:xfrm>
          <a:prstGeom prst="rect">
            <a:avLst/>
          </a:prstGeom>
          <a:noFill/>
        </p:spPr>
        <p:txBody>
          <a:bodyPr wrap="square" rtlCol="0">
            <a:spAutoFit/>
          </a:bodyPr>
          <a:lstStyle/>
          <a:p>
            <a:pPr lvl="0">
              <a:defRPr/>
            </a:pPr>
            <a:r>
              <a:rPr kumimoji="0" lang="ja-JP" altLang="en-US" sz="3200" b="1" kern="0">
                <a:solidFill>
                  <a:schemeClr val="accent6">
                    <a:lumMod val="50000"/>
                  </a:schemeClr>
                </a:solidFill>
              </a:rPr>
              <a:t>グループ会社管理対応</a:t>
            </a:r>
          </a:p>
        </p:txBody>
      </p:sp>
      <p:sp>
        <p:nvSpPr>
          <p:cNvPr id="208" name="Freeform 406"/>
          <p:cNvSpPr>
            <a:spLocks noEditPoints="1"/>
          </p:cNvSpPr>
          <p:nvPr/>
        </p:nvSpPr>
        <p:spPr bwMode="auto">
          <a:xfrm>
            <a:off x="506564" y="1879824"/>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grpSp>
        <p:nvGrpSpPr>
          <p:cNvPr id="108" name="グループ化 107"/>
          <p:cNvGrpSpPr/>
          <p:nvPr/>
        </p:nvGrpSpPr>
        <p:grpSpPr>
          <a:xfrm>
            <a:off x="3443859" y="3572735"/>
            <a:ext cx="2349749" cy="1200991"/>
            <a:chOff x="3437077" y="5112486"/>
            <a:chExt cx="2412019" cy="1215575"/>
          </a:xfrm>
        </p:grpSpPr>
        <p:pic>
          <p:nvPicPr>
            <p:cNvPr id="109" name="図 108"/>
            <p:cNvPicPr>
              <a:picLocks noChangeAspect="1"/>
            </p:cNvPicPr>
            <p:nvPr/>
          </p:nvPicPr>
          <p:blipFill>
            <a:blip r:embed="rId3"/>
            <a:stretch>
              <a:fillRect/>
            </a:stretch>
          </p:blipFill>
          <p:spPr>
            <a:xfrm>
              <a:off x="3437077" y="5112486"/>
              <a:ext cx="304446" cy="400139"/>
            </a:xfrm>
            <a:prstGeom prst="rect">
              <a:avLst/>
            </a:prstGeom>
          </p:spPr>
        </p:pic>
        <p:pic>
          <p:nvPicPr>
            <p:cNvPr id="110" name="図 109"/>
            <p:cNvPicPr>
              <a:picLocks noChangeAspect="1"/>
            </p:cNvPicPr>
            <p:nvPr/>
          </p:nvPicPr>
          <p:blipFill>
            <a:blip r:embed="rId4"/>
            <a:stretch>
              <a:fillRect/>
            </a:stretch>
          </p:blipFill>
          <p:spPr>
            <a:xfrm>
              <a:off x="4760135" y="5181932"/>
              <a:ext cx="332253" cy="337444"/>
            </a:xfrm>
            <a:prstGeom prst="rect">
              <a:avLst/>
            </a:prstGeom>
          </p:spPr>
        </p:pic>
        <p:pic>
          <p:nvPicPr>
            <p:cNvPr id="111" name="図 110"/>
            <p:cNvPicPr>
              <a:picLocks noChangeAspect="1"/>
            </p:cNvPicPr>
            <p:nvPr/>
          </p:nvPicPr>
          <p:blipFill>
            <a:blip r:embed="rId5"/>
            <a:stretch>
              <a:fillRect/>
            </a:stretch>
          </p:blipFill>
          <p:spPr>
            <a:xfrm>
              <a:off x="3439144" y="5543982"/>
              <a:ext cx="304826" cy="402371"/>
            </a:xfrm>
            <a:prstGeom prst="rect">
              <a:avLst/>
            </a:prstGeom>
          </p:spPr>
        </p:pic>
        <p:pic>
          <p:nvPicPr>
            <p:cNvPr id="112" name="図 111"/>
            <p:cNvPicPr>
              <a:picLocks noChangeAspect="1"/>
            </p:cNvPicPr>
            <p:nvPr/>
          </p:nvPicPr>
          <p:blipFill>
            <a:blip r:embed="rId6"/>
            <a:stretch>
              <a:fillRect/>
            </a:stretch>
          </p:blipFill>
          <p:spPr>
            <a:xfrm>
              <a:off x="3440204" y="5945710"/>
              <a:ext cx="313306" cy="313306"/>
            </a:xfrm>
            <a:prstGeom prst="rect">
              <a:avLst/>
            </a:prstGeom>
          </p:spPr>
        </p:pic>
        <p:sp>
          <p:nvSpPr>
            <p:cNvPr id="113" name="Freeform 370"/>
            <p:cNvSpPr>
              <a:spLocks noEditPoints="1"/>
            </p:cNvSpPr>
            <p:nvPr/>
          </p:nvSpPr>
          <p:spPr bwMode="auto">
            <a:xfrm>
              <a:off x="4255206" y="5436314"/>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 name="右矢印 113"/>
            <p:cNvSpPr/>
            <p:nvPr/>
          </p:nvSpPr>
          <p:spPr>
            <a:xfrm>
              <a:off x="3779883" y="5621626"/>
              <a:ext cx="421244" cy="22080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右矢印 114"/>
            <p:cNvSpPr/>
            <p:nvPr/>
          </p:nvSpPr>
          <p:spPr>
            <a:xfrm rot="19418949">
              <a:off x="3787875" y="5958015"/>
              <a:ext cx="421244" cy="22080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右矢印 115"/>
            <p:cNvSpPr/>
            <p:nvPr/>
          </p:nvSpPr>
          <p:spPr>
            <a:xfrm rot="2412364">
              <a:off x="3809998" y="5285757"/>
              <a:ext cx="421244" cy="22080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右矢印 116"/>
            <p:cNvSpPr/>
            <p:nvPr/>
          </p:nvSpPr>
          <p:spPr>
            <a:xfrm>
              <a:off x="4782635" y="5609332"/>
              <a:ext cx="403863" cy="220800"/>
            </a:xfrm>
            <a:prstGeom prst="rightArrow">
              <a:avLst/>
            </a:prstGeom>
            <a:solidFill>
              <a:srgbClr val="F9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テキスト ボックス 117"/>
            <p:cNvSpPr txBox="1"/>
            <p:nvPr/>
          </p:nvSpPr>
          <p:spPr>
            <a:xfrm>
              <a:off x="3902098" y="6112617"/>
              <a:ext cx="481665" cy="215444"/>
            </a:xfrm>
            <a:prstGeom prst="rect">
              <a:avLst/>
            </a:prstGeom>
            <a:noFill/>
          </p:spPr>
          <p:txBody>
            <a:bodyPr wrap="square" rtlCol="0">
              <a:spAutoFit/>
            </a:bodyPr>
            <a:lstStyle/>
            <a:p>
              <a:r>
                <a:rPr kumimoji="1" lang="ja-JP" altLang="en-US" sz="800"/>
                <a:t>入力</a:t>
              </a:r>
            </a:p>
          </p:txBody>
        </p:sp>
        <p:sp>
          <p:nvSpPr>
            <p:cNvPr id="119" name="テキスト ボックス 118"/>
            <p:cNvSpPr txBox="1"/>
            <p:nvPr/>
          </p:nvSpPr>
          <p:spPr>
            <a:xfrm>
              <a:off x="4674816" y="5909257"/>
              <a:ext cx="792820" cy="215444"/>
            </a:xfrm>
            <a:prstGeom prst="rect">
              <a:avLst/>
            </a:prstGeom>
            <a:noFill/>
          </p:spPr>
          <p:txBody>
            <a:bodyPr wrap="square" rtlCol="0">
              <a:spAutoFit/>
            </a:bodyPr>
            <a:lstStyle/>
            <a:p>
              <a:r>
                <a:rPr lang="ja-JP" altLang="en-US" sz="800"/>
                <a:t>一括支払</a:t>
              </a:r>
              <a:endParaRPr kumimoji="1" lang="ja-JP" altLang="en-US" sz="800"/>
            </a:p>
          </p:txBody>
        </p:sp>
        <p:grpSp>
          <p:nvGrpSpPr>
            <p:cNvPr id="120" name="グループ化 119"/>
            <p:cNvGrpSpPr/>
            <p:nvPr/>
          </p:nvGrpSpPr>
          <p:grpSpPr>
            <a:xfrm>
              <a:off x="5157274" y="5301845"/>
              <a:ext cx="691822" cy="687823"/>
              <a:chOff x="4155556" y="4426941"/>
              <a:chExt cx="691822" cy="687823"/>
            </a:xfrm>
          </p:grpSpPr>
          <p:sp>
            <p:nvSpPr>
              <p:cNvPr id="121" name="Freeform 412"/>
              <p:cNvSpPr>
                <a:spLocks noEditPoints="1"/>
              </p:cNvSpPr>
              <p:nvPr/>
            </p:nvSpPr>
            <p:spPr bwMode="auto">
              <a:xfrm>
                <a:off x="4155556" y="4426941"/>
                <a:ext cx="691822" cy="687823"/>
              </a:xfrm>
              <a:custGeom>
                <a:avLst/>
                <a:gdLst>
                  <a:gd name="T0" fmla="*/ 454 w 904"/>
                  <a:gd name="T1" fmla="*/ 0 h 830"/>
                  <a:gd name="T2" fmla="*/ 0 w 904"/>
                  <a:gd name="T3" fmla="*/ 407 h 830"/>
                  <a:gd name="T4" fmla="*/ 67 w 904"/>
                  <a:gd name="T5" fmla="*/ 475 h 830"/>
                  <a:gd name="T6" fmla="*/ 454 w 904"/>
                  <a:gd name="T7" fmla="*/ 134 h 830"/>
                  <a:gd name="T8" fmla="*/ 837 w 904"/>
                  <a:gd name="T9" fmla="*/ 472 h 830"/>
                  <a:gd name="T10" fmla="*/ 904 w 904"/>
                  <a:gd name="T11" fmla="*/ 404 h 830"/>
                  <a:gd name="T12" fmla="*/ 454 w 904"/>
                  <a:gd name="T13" fmla="*/ 0 h 830"/>
                  <a:gd name="T14" fmla="*/ 109 w 904"/>
                  <a:gd name="T15" fmla="*/ 517 h 830"/>
                  <a:gd name="T16" fmla="*/ 109 w 904"/>
                  <a:gd name="T17" fmla="*/ 830 h 830"/>
                  <a:gd name="T18" fmla="*/ 799 w 904"/>
                  <a:gd name="T19" fmla="*/ 830 h 830"/>
                  <a:gd name="T20" fmla="*/ 799 w 904"/>
                  <a:gd name="T21" fmla="*/ 515 h 830"/>
                  <a:gd name="T22" fmla="*/ 454 w 904"/>
                  <a:gd name="T23" fmla="*/ 216 h 830"/>
                  <a:gd name="T24" fmla="*/ 109 w 904"/>
                  <a:gd name="T25" fmla="*/ 517 h 830"/>
                  <a:gd name="T26" fmla="*/ 541 w 904"/>
                  <a:gd name="T27" fmla="*/ 732 h 830"/>
                  <a:gd name="T28" fmla="*/ 367 w 904"/>
                  <a:gd name="T29" fmla="*/ 732 h 830"/>
                  <a:gd name="T30" fmla="*/ 367 w 904"/>
                  <a:gd name="T31" fmla="*/ 528 h 830"/>
                  <a:gd name="T32" fmla="*/ 541 w 904"/>
                  <a:gd name="T33" fmla="*/ 528 h 830"/>
                  <a:gd name="T34" fmla="*/ 541 w 904"/>
                  <a:gd name="T35" fmla="*/ 732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4" h="830">
                    <a:moveTo>
                      <a:pt x="454" y="0"/>
                    </a:moveTo>
                    <a:lnTo>
                      <a:pt x="0" y="407"/>
                    </a:lnTo>
                    <a:lnTo>
                      <a:pt x="67" y="475"/>
                    </a:lnTo>
                    <a:lnTo>
                      <a:pt x="454" y="134"/>
                    </a:lnTo>
                    <a:lnTo>
                      <a:pt x="837" y="472"/>
                    </a:lnTo>
                    <a:lnTo>
                      <a:pt x="904" y="404"/>
                    </a:lnTo>
                    <a:lnTo>
                      <a:pt x="454" y="0"/>
                    </a:lnTo>
                    <a:close/>
                    <a:moveTo>
                      <a:pt x="109" y="517"/>
                    </a:moveTo>
                    <a:lnTo>
                      <a:pt x="109" y="830"/>
                    </a:lnTo>
                    <a:lnTo>
                      <a:pt x="799" y="830"/>
                    </a:lnTo>
                    <a:lnTo>
                      <a:pt x="799" y="515"/>
                    </a:lnTo>
                    <a:lnTo>
                      <a:pt x="454" y="216"/>
                    </a:lnTo>
                    <a:lnTo>
                      <a:pt x="109" y="517"/>
                    </a:lnTo>
                    <a:close/>
                    <a:moveTo>
                      <a:pt x="541" y="732"/>
                    </a:moveTo>
                    <a:lnTo>
                      <a:pt x="367" y="732"/>
                    </a:lnTo>
                    <a:lnTo>
                      <a:pt x="367" y="528"/>
                    </a:lnTo>
                    <a:lnTo>
                      <a:pt x="541" y="528"/>
                    </a:lnTo>
                    <a:lnTo>
                      <a:pt x="541" y="73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 name="テキスト ボックス 121"/>
              <p:cNvSpPr txBox="1"/>
              <p:nvPr/>
            </p:nvSpPr>
            <p:spPr>
              <a:xfrm>
                <a:off x="4240706" y="4856045"/>
                <a:ext cx="532289" cy="233635"/>
              </a:xfrm>
              <a:prstGeom prst="rect">
                <a:avLst/>
              </a:prstGeom>
              <a:solidFill>
                <a:schemeClr val="tx2"/>
              </a:solidFill>
            </p:spPr>
            <p:txBody>
              <a:bodyPr wrap="square" rtlCol="0">
                <a:spAutoFit/>
              </a:bodyPr>
              <a:lstStyle/>
              <a:p>
                <a:r>
                  <a:rPr kumimoji="1" lang="en-US" altLang="ja-JP" sz="900">
                    <a:solidFill>
                      <a:schemeClr val="bg1"/>
                    </a:solidFill>
                  </a:rPr>
                  <a:t>BANK</a:t>
                </a:r>
                <a:endParaRPr kumimoji="1" lang="ja-JP" altLang="en-US" sz="900">
                  <a:solidFill>
                    <a:schemeClr val="bg1"/>
                  </a:solidFill>
                </a:endParaRPr>
              </a:p>
            </p:txBody>
          </p:sp>
        </p:grpSp>
      </p:grpSp>
      <p:sp>
        <p:nvSpPr>
          <p:cNvPr id="123" name="Freeform 364"/>
          <p:cNvSpPr>
            <a:spLocks noEditPoints="1"/>
          </p:cNvSpPr>
          <p:nvPr/>
        </p:nvSpPr>
        <p:spPr bwMode="auto">
          <a:xfrm>
            <a:off x="7298375" y="2883922"/>
            <a:ext cx="444844" cy="775531"/>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 name="下矢印 123"/>
          <p:cNvSpPr/>
          <p:nvPr/>
        </p:nvSpPr>
        <p:spPr>
          <a:xfrm rot="14112920">
            <a:off x="4617534" y="2236138"/>
            <a:ext cx="171261" cy="381392"/>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下矢印 124"/>
          <p:cNvSpPr/>
          <p:nvPr/>
        </p:nvSpPr>
        <p:spPr>
          <a:xfrm rot="16200000">
            <a:off x="4630606" y="2614937"/>
            <a:ext cx="171261" cy="371759"/>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下矢印 125"/>
          <p:cNvSpPr/>
          <p:nvPr/>
        </p:nvSpPr>
        <p:spPr>
          <a:xfrm rot="18539777">
            <a:off x="4683567" y="2918453"/>
            <a:ext cx="171261" cy="39877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9" name="グループ化 514"/>
          <p:cNvGrpSpPr/>
          <p:nvPr/>
        </p:nvGrpSpPr>
        <p:grpSpPr>
          <a:xfrm>
            <a:off x="3615351" y="2413783"/>
            <a:ext cx="461507" cy="350049"/>
            <a:chOff x="3203848" y="3291830"/>
            <a:chExt cx="381000" cy="381000"/>
          </a:xfrm>
          <a:solidFill>
            <a:schemeClr val="tx2"/>
          </a:solidFill>
        </p:grpSpPr>
        <p:sp>
          <p:nvSpPr>
            <p:cNvPr id="200" name="Freeform 540"/>
            <p:cNvSpPr>
              <a:spLocks/>
            </p:cNvSpPr>
            <p:nvPr/>
          </p:nvSpPr>
          <p:spPr bwMode="auto">
            <a:xfrm>
              <a:off x="3299098" y="3291830"/>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lnTo>
                    <a:pt x="12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01" name="Freeform 541"/>
            <p:cNvSpPr>
              <a:spLocks/>
            </p:cNvSpPr>
            <p:nvPr/>
          </p:nvSpPr>
          <p:spPr bwMode="auto">
            <a:xfrm>
              <a:off x="3203848" y="3583930"/>
              <a:ext cx="381000" cy="88900"/>
            </a:xfrm>
            <a:custGeom>
              <a:avLst/>
              <a:gdLst/>
              <a:ahLst/>
              <a:cxnLst>
                <a:cxn ang="0">
                  <a:pos x="240" y="56"/>
                </a:cxn>
                <a:cxn ang="0">
                  <a:pos x="240" y="56"/>
                </a:cxn>
                <a:cxn ang="0">
                  <a:pos x="228" y="44"/>
                </a:cxn>
                <a:cxn ang="0">
                  <a:pos x="216" y="32"/>
                </a:cxn>
                <a:cxn ang="0">
                  <a:pos x="202" y="24"/>
                </a:cxn>
                <a:cxn ang="0">
                  <a:pos x="188" y="16"/>
                </a:cxn>
                <a:cxn ang="0">
                  <a:pos x="172" y="8"/>
                </a:cxn>
                <a:cxn ang="0">
                  <a:pos x="156" y="4"/>
                </a:cxn>
                <a:cxn ang="0">
                  <a:pos x="138" y="2"/>
                </a:cxn>
                <a:cxn ang="0">
                  <a:pos x="120" y="0"/>
                </a:cxn>
                <a:cxn ang="0">
                  <a:pos x="120" y="0"/>
                </a:cxn>
                <a:cxn ang="0">
                  <a:pos x="102" y="2"/>
                </a:cxn>
                <a:cxn ang="0">
                  <a:pos x="84" y="4"/>
                </a:cxn>
                <a:cxn ang="0">
                  <a:pos x="68" y="8"/>
                </a:cxn>
                <a:cxn ang="0">
                  <a:pos x="52" y="16"/>
                </a:cxn>
                <a:cxn ang="0">
                  <a:pos x="38" y="24"/>
                </a:cxn>
                <a:cxn ang="0">
                  <a:pos x="24" y="32"/>
                </a:cxn>
                <a:cxn ang="0">
                  <a:pos x="12" y="44"/>
                </a:cxn>
                <a:cxn ang="0">
                  <a:pos x="0" y="56"/>
                </a:cxn>
                <a:cxn ang="0">
                  <a:pos x="240" y="56"/>
                </a:cxn>
              </a:cxnLst>
              <a:rect l="0" t="0" r="r" b="b"/>
              <a:pathLst>
                <a:path w="240" h="56">
                  <a:moveTo>
                    <a:pt x="240" y="56"/>
                  </a:moveTo>
                  <a:lnTo>
                    <a:pt x="240" y="56"/>
                  </a:lnTo>
                  <a:lnTo>
                    <a:pt x="228" y="44"/>
                  </a:lnTo>
                  <a:lnTo>
                    <a:pt x="216" y="32"/>
                  </a:lnTo>
                  <a:lnTo>
                    <a:pt x="202" y="24"/>
                  </a:lnTo>
                  <a:lnTo>
                    <a:pt x="188" y="16"/>
                  </a:lnTo>
                  <a:lnTo>
                    <a:pt x="172" y="8"/>
                  </a:lnTo>
                  <a:lnTo>
                    <a:pt x="156" y="4"/>
                  </a:lnTo>
                  <a:lnTo>
                    <a:pt x="138" y="2"/>
                  </a:lnTo>
                  <a:lnTo>
                    <a:pt x="120" y="0"/>
                  </a:lnTo>
                  <a:lnTo>
                    <a:pt x="120" y="0"/>
                  </a:lnTo>
                  <a:lnTo>
                    <a:pt x="102" y="2"/>
                  </a:lnTo>
                  <a:lnTo>
                    <a:pt x="84" y="4"/>
                  </a:lnTo>
                  <a:lnTo>
                    <a:pt x="68" y="8"/>
                  </a:lnTo>
                  <a:lnTo>
                    <a:pt x="52" y="16"/>
                  </a:lnTo>
                  <a:lnTo>
                    <a:pt x="38" y="24"/>
                  </a:lnTo>
                  <a:lnTo>
                    <a:pt x="24" y="32"/>
                  </a:lnTo>
                  <a:lnTo>
                    <a:pt x="12" y="44"/>
                  </a:lnTo>
                  <a:lnTo>
                    <a:pt x="0" y="56"/>
                  </a:lnTo>
                  <a:lnTo>
                    <a:pt x="240"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202" name="フローチャート: 書類 201"/>
          <p:cNvSpPr/>
          <p:nvPr/>
        </p:nvSpPr>
        <p:spPr>
          <a:xfrm>
            <a:off x="3480592" y="2787774"/>
            <a:ext cx="733316" cy="346951"/>
          </a:xfrm>
          <a:prstGeom prst="flowChartDocumen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3" name="グループ化 202"/>
          <p:cNvGrpSpPr/>
          <p:nvPr/>
        </p:nvGrpSpPr>
        <p:grpSpPr>
          <a:xfrm>
            <a:off x="3510173" y="2846655"/>
            <a:ext cx="678011" cy="191959"/>
            <a:chOff x="3224375" y="3871160"/>
            <a:chExt cx="771046" cy="187574"/>
          </a:xfrm>
        </p:grpSpPr>
        <p:cxnSp>
          <p:nvCxnSpPr>
            <p:cNvPr id="204" name="直線コネクタ 203"/>
            <p:cNvCxnSpPr/>
            <p:nvPr/>
          </p:nvCxnSpPr>
          <p:spPr>
            <a:xfrm>
              <a:off x="3224375" y="3871160"/>
              <a:ext cx="771046" cy="1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5" name="直線コネクタ 204"/>
            <p:cNvCxnSpPr/>
            <p:nvPr/>
          </p:nvCxnSpPr>
          <p:spPr>
            <a:xfrm flipH="1">
              <a:off x="3578234" y="3876593"/>
              <a:ext cx="357" cy="182141"/>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06" name="テキスト ボックス 205"/>
          <p:cNvSpPr txBox="1"/>
          <p:nvPr/>
        </p:nvSpPr>
        <p:spPr>
          <a:xfrm>
            <a:off x="4438444" y="3232669"/>
            <a:ext cx="792820" cy="215444"/>
          </a:xfrm>
          <a:prstGeom prst="rect">
            <a:avLst/>
          </a:prstGeom>
          <a:noFill/>
        </p:spPr>
        <p:txBody>
          <a:bodyPr wrap="square" rtlCol="0">
            <a:spAutoFit/>
          </a:bodyPr>
          <a:lstStyle/>
          <a:p>
            <a:r>
              <a:rPr lang="ja-JP" altLang="en-US" sz="800"/>
              <a:t>自動起票</a:t>
            </a:r>
            <a:endParaRPr lang="en-US" altLang="ja-JP" sz="800"/>
          </a:p>
        </p:txBody>
      </p:sp>
      <p:sp>
        <p:nvSpPr>
          <p:cNvPr id="220" name="Freeform 380"/>
          <p:cNvSpPr>
            <a:spLocks noEditPoints="1"/>
          </p:cNvSpPr>
          <p:nvPr/>
        </p:nvSpPr>
        <p:spPr bwMode="auto">
          <a:xfrm>
            <a:off x="4319410" y="3033597"/>
            <a:ext cx="294343" cy="205931"/>
          </a:xfrm>
          <a:custGeom>
            <a:avLst/>
            <a:gdLst>
              <a:gd name="T0" fmla="*/ 695 w 1122"/>
              <a:gd name="T1" fmla="*/ 303 h 922"/>
              <a:gd name="T2" fmla="*/ 670 w 1122"/>
              <a:gd name="T3" fmla="*/ 269 h 922"/>
              <a:gd name="T4" fmla="*/ 669 w 1122"/>
              <a:gd name="T5" fmla="*/ 211 h 922"/>
              <a:gd name="T6" fmla="*/ 554 w 1122"/>
              <a:gd name="T7" fmla="*/ 107 h 922"/>
              <a:gd name="T8" fmla="*/ 504 w 1122"/>
              <a:gd name="T9" fmla="*/ 103 h 922"/>
              <a:gd name="T10" fmla="*/ 466 w 1122"/>
              <a:gd name="T11" fmla="*/ 71 h 922"/>
              <a:gd name="T12" fmla="*/ 311 w 1122"/>
              <a:gd name="T13" fmla="*/ 64 h 922"/>
              <a:gd name="T14" fmla="*/ 270 w 1122"/>
              <a:gd name="T15" fmla="*/ 103 h 922"/>
              <a:gd name="T16" fmla="*/ 228 w 1122"/>
              <a:gd name="T17" fmla="*/ 109 h 922"/>
              <a:gd name="T18" fmla="*/ 102 w 1122"/>
              <a:gd name="T19" fmla="*/ 204 h 922"/>
              <a:gd name="T20" fmla="*/ 107 w 1122"/>
              <a:gd name="T21" fmla="*/ 262 h 922"/>
              <a:gd name="T22" fmla="*/ 86 w 1122"/>
              <a:gd name="T23" fmla="*/ 297 h 922"/>
              <a:gd name="T24" fmla="*/ 57 w 1122"/>
              <a:gd name="T25" fmla="*/ 459 h 922"/>
              <a:gd name="T26" fmla="*/ 96 w 1122"/>
              <a:gd name="T27" fmla="*/ 489 h 922"/>
              <a:gd name="T28" fmla="*/ 111 w 1122"/>
              <a:gd name="T29" fmla="*/ 528 h 922"/>
              <a:gd name="T30" fmla="*/ 150 w 1122"/>
              <a:gd name="T31" fmla="*/ 696 h 922"/>
              <a:gd name="T32" fmla="*/ 245 w 1122"/>
              <a:gd name="T33" fmla="*/ 664 h 922"/>
              <a:gd name="T34" fmla="*/ 285 w 1122"/>
              <a:gd name="T35" fmla="*/ 677 h 922"/>
              <a:gd name="T36" fmla="*/ 335 w 1122"/>
              <a:gd name="T37" fmla="*/ 773 h 922"/>
              <a:gd name="T38" fmla="*/ 477 w 1122"/>
              <a:gd name="T39" fmla="*/ 688 h 922"/>
              <a:gd name="T40" fmla="*/ 513 w 1122"/>
              <a:gd name="T41" fmla="*/ 666 h 922"/>
              <a:gd name="T42" fmla="*/ 569 w 1122"/>
              <a:gd name="T43" fmla="*/ 671 h 922"/>
              <a:gd name="T44" fmla="*/ 664 w 1122"/>
              <a:gd name="T45" fmla="*/ 545 h 922"/>
              <a:gd name="T46" fmla="*/ 670 w 1122"/>
              <a:gd name="T47" fmla="*/ 503 h 922"/>
              <a:gd name="T48" fmla="*/ 710 w 1122"/>
              <a:gd name="T49" fmla="*/ 462 h 922"/>
              <a:gd name="T50" fmla="*/ 345 w 1122"/>
              <a:gd name="T51" fmla="*/ 522 h 922"/>
              <a:gd name="T52" fmla="*/ 269 w 1122"/>
              <a:gd name="T53" fmla="*/ 466 h 922"/>
              <a:gd name="T54" fmla="*/ 245 w 1122"/>
              <a:gd name="T55" fmla="*/ 387 h 922"/>
              <a:gd name="T56" fmla="*/ 278 w 1122"/>
              <a:gd name="T57" fmla="*/ 297 h 922"/>
              <a:gd name="T58" fmla="*/ 358 w 1122"/>
              <a:gd name="T59" fmla="*/ 247 h 922"/>
              <a:gd name="T60" fmla="*/ 442 w 1122"/>
              <a:gd name="T61" fmla="*/ 256 h 922"/>
              <a:gd name="T62" fmla="*/ 512 w 1122"/>
              <a:gd name="T63" fmla="*/ 319 h 922"/>
              <a:gd name="T64" fmla="*/ 528 w 1122"/>
              <a:gd name="T65" fmla="*/ 401 h 922"/>
              <a:gd name="T66" fmla="*/ 488 w 1122"/>
              <a:gd name="T67" fmla="*/ 486 h 922"/>
              <a:gd name="T68" fmla="*/ 401 w 1122"/>
              <a:gd name="T69" fmla="*/ 527 h 922"/>
              <a:gd name="T70" fmla="*/ 1085 w 1122"/>
              <a:gd name="T71" fmla="*/ 675 h 922"/>
              <a:gd name="T72" fmla="*/ 1065 w 1122"/>
              <a:gd name="T73" fmla="*/ 637 h 922"/>
              <a:gd name="T74" fmla="*/ 1006 w 1122"/>
              <a:gd name="T75" fmla="*/ 569 h 922"/>
              <a:gd name="T76" fmla="*/ 965 w 1122"/>
              <a:gd name="T77" fmla="*/ 557 h 922"/>
              <a:gd name="T78" fmla="*/ 875 w 1122"/>
              <a:gd name="T79" fmla="*/ 550 h 922"/>
              <a:gd name="T80" fmla="*/ 838 w 1122"/>
              <a:gd name="T81" fmla="*/ 570 h 922"/>
              <a:gd name="T82" fmla="*/ 770 w 1122"/>
              <a:gd name="T83" fmla="*/ 628 h 922"/>
              <a:gd name="T84" fmla="*/ 756 w 1122"/>
              <a:gd name="T85" fmla="*/ 670 h 922"/>
              <a:gd name="T86" fmla="*/ 750 w 1122"/>
              <a:gd name="T87" fmla="*/ 759 h 922"/>
              <a:gd name="T88" fmla="*/ 770 w 1122"/>
              <a:gd name="T89" fmla="*/ 797 h 922"/>
              <a:gd name="T90" fmla="*/ 828 w 1122"/>
              <a:gd name="T91" fmla="*/ 865 h 922"/>
              <a:gd name="T92" fmla="*/ 869 w 1122"/>
              <a:gd name="T93" fmla="*/ 877 h 922"/>
              <a:gd name="T94" fmla="*/ 959 w 1122"/>
              <a:gd name="T95" fmla="*/ 885 h 922"/>
              <a:gd name="T96" fmla="*/ 997 w 1122"/>
              <a:gd name="T97" fmla="*/ 864 h 922"/>
              <a:gd name="T98" fmla="*/ 1066 w 1122"/>
              <a:gd name="T99" fmla="*/ 805 h 922"/>
              <a:gd name="T100" fmla="*/ 1078 w 1122"/>
              <a:gd name="T101" fmla="*/ 765 h 922"/>
              <a:gd name="T102" fmla="*/ 901 w 1122"/>
              <a:gd name="T103" fmla="*/ 791 h 922"/>
              <a:gd name="T104" fmla="*/ 845 w 1122"/>
              <a:gd name="T105" fmla="*/ 739 h 922"/>
              <a:gd name="T106" fmla="*/ 845 w 1122"/>
              <a:gd name="T107" fmla="*/ 695 h 922"/>
              <a:gd name="T108" fmla="*/ 901 w 1122"/>
              <a:gd name="T109" fmla="*/ 643 h 922"/>
              <a:gd name="T110" fmla="*/ 947 w 1122"/>
              <a:gd name="T111" fmla="*/ 647 h 922"/>
              <a:gd name="T112" fmla="*/ 993 w 1122"/>
              <a:gd name="T113" fmla="*/ 709 h 922"/>
              <a:gd name="T114" fmla="*/ 979 w 1122"/>
              <a:gd name="T115" fmla="*/ 759 h 922"/>
              <a:gd name="T116" fmla="*/ 917 w 1122"/>
              <a:gd name="T117" fmla="*/ 79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2" h="922">
                <a:moveTo>
                  <a:pt x="773" y="438"/>
                </a:moveTo>
                <a:lnTo>
                  <a:pt x="773" y="335"/>
                </a:lnTo>
                <a:lnTo>
                  <a:pt x="717" y="315"/>
                </a:lnTo>
                <a:lnTo>
                  <a:pt x="717" y="315"/>
                </a:lnTo>
                <a:lnTo>
                  <a:pt x="710" y="311"/>
                </a:lnTo>
                <a:lnTo>
                  <a:pt x="702" y="307"/>
                </a:lnTo>
                <a:lnTo>
                  <a:pt x="695" y="303"/>
                </a:lnTo>
                <a:lnTo>
                  <a:pt x="689" y="297"/>
                </a:lnTo>
                <a:lnTo>
                  <a:pt x="683" y="291"/>
                </a:lnTo>
                <a:lnTo>
                  <a:pt x="678" y="285"/>
                </a:lnTo>
                <a:lnTo>
                  <a:pt x="674" y="277"/>
                </a:lnTo>
                <a:lnTo>
                  <a:pt x="670" y="269"/>
                </a:lnTo>
                <a:lnTo>
                  <a:pt x="670" y="269"/>
                </a:lnTo>
                <a:lnTo>
                  <a:pt x="670" y="269"/>
                </a:lnTo>
                <a:lnTo>
                  <a:pt x="668" y="262"/>
                </a:lnTo>
                <a:lnTo>
                  <a:pt x="665" y="253"/>
                </a:lnTo>
                <a:lnTo>
                  <a:pt x="664" y="245"/>
                </a:lnTo>
                <a:lnTo>
                  <a:pt x="664" y="237"/>
                </a:lnTo>
                <a:lnTo>
                  <a:pt x="664" y="228"/>
                </a:lnTo>
                <a:lnTo>
                  <a:pt x="666" y="220"/>
                </a:lnTo>
                <a:lnTo>
                  <a:pt x="669" y="211"/>
                </a:lnTo>
                <a:lnTo>
                  <a:pt x="671" y="204"/>
                </a:lnTo>
                <a:lnTo>
                  <a:pt x="698" y="150"/>
                </a:lnTo>
                <a:lnTo>
                  <a:pt x="623" y="76"/>
                </a:lnTo>
                <a:lnTo>
                  <a:pt x="569" y="102"/>
                </a:lnTo>
                <a:lnTo>
                  <a:pt x="569" y="102"/>
                </a:lnTo>
                <a:lnTo>
                  <a:pt x="562" y="106"/>
                </a:lnTo>
                <a:lnTo>
                  <a:pt x="554" y="107"/>
                </a:lnTo>
                <a:lnTo>
                  <a:pt x="545" y="109"/>
                </a:lnTo>
                <a:lnTo>
                  <a:pt x="537" y="109"/>
                </a:lnTo>
                <a:lnTo>
                  <a:pt x="528" y="109"/>
                </a:lnTo>
                <a:lnTo>
                  <a:pt x="520" y="108"/>
                </a:lnTo>
                <a:lnTo>
                  <a:pt x="513" y="106"/>
                </a:lnTo>
                <a:lnTo>
                  <a:pt x="504" y="103"/>
                </a:lnTo>
                <a:lnTo>
                  <a:pt x="504" y="103"/>
                </a:lnTo>
                <a:lnTo>
                  <a:pt x="504" y="103"/>
                </a:lnTo>
                <a:lnTo>
                  <a:pt x="496" y="100"/>
                </a:lnTo>
                <a:lnTo>
                  <a:pt x="489" y="95"/>
                </a:lnTo>
                <a:lnTo>
                  <a:pt x="483" y="90"/>
                </a:lnTo>
                <a:lnTo>
                  <a:pt x="477" y="84"/>
                </a:lnTo>
                <a:lnTo>
                  <a:pt x="471" y="78"/>
                </a:lnTo>
                <a:lnTo>
                  <a:pt x="466" y="71"/>
                </a:lnTo>
                <a:lnTo>
                  <a:pt x="462" y="64"/>
                </a:lnTo>
                <a:lnTo>
                  <a:pt x="459" y="57"/>
                </a:lnTo>
                <a:lnTo>
                  <a:pt x="440" y="0"/>
                </a:lnTo>
                <a:lnTo>
                  <a:pt x="335" y="0"/>
                </a:lnTo>
                <a:lnTo>
                  <a:pt x="315" y="57"/>
                </a:lnTo>
                <a:lnTo>
                  <a:pt x="315" y="57"/>
                </a:lnTo>
                <a:lnTo>
                  <a:pt x="311" y="64"/>
                </a:lnTo>
                <a:lnTo>
                  <a:pt x="308" y="71"/>
                </a:lnTo>
                <a:lnTo>
                  <a:pt x="303" y="78"/>
                </a:lnTo>
                <a:lnTo>
                  <a:pt x="298" y="84"/>
                </a:lnTo>
                <a:lnTo>
                  <a:pt x="292" y="90"/>
                </a:lnTo>
                <a:lnTo>
                  <a:pt x="285" y="95"/>
                </a:lnTo>
                <a:lnTo>
                  <a:pt x="278" y="100"/>
                </a:lnTo>
                <a:lnTo>
                  <a:pt x="270" y="103"/>
                </a:lnTo>
                <a:lnTo>
                  <a:pt x="270" y="103"/>
                </a:lnTo>
                <a:lnTo>
                  <a:pt x="270" y="103"/>
                </a:lnTo>
                <a:lnTo>
                  <a:pt x="262" y="106"/>
                </a:lnTo>
                <a:lnTo>
                  <a:pt x="254" y="108"/>
                </a:lnTo>
                <a:lnTo>
                  <a:pt x="245" y="109"/>
                </a:lnTo>
                <a:lnTo>
                  <a:pt x="237" y="109"/>
                </a:lnTo>
                <a:lnTo>
                  <a:pt x="228" y="109"/>
                </a:lnTo>
                <a:lnTo>
                  <a:pt x="220" y="107"/>
                </a:lnTo>
                <a:lnTo>
                  <a:pt x="213" y="106"/>
                </a:lnTo>
                <a:lnTo>
                  <a:pt x="204" y="102"/>
                </a:lnTo>
                <a:lnTo>
                  <a:pt x="150" y="76"/>
                </a:lnTo>
                <a:lnTo>
                  <a:pt x="77" y="150"/>
                </a:lnTo>
                <a:lnTo>
                  <a:pt x="102" y="204"/>
                </a:lnTo>
                <a:lnTo>
                  <a:pt x="102" y="204"/>
                </a:lnTo>
                <a:lnTo>
                  <a:pt x="106" y="211"/>
                </a:lnTo>
                <a:lnTo>
                  <a:pt x="108" y="220"/>
                </a:lnTo>
                <a:lnTo>
                  <a:pt x="110" y="228"/>
                </a:lnTo>
                <a:lnTo>
                  <a:pt x="111" y="237"/>
                </a:lnTo>
                <a:lnTo>
                  <a:pt x="111" y="245"/>
                </a:lnTo>
                <a:lnTo>
                  <a:pt x="110" y="253"/>
                </a:lnTo>
                <a:lnTo>
                  <a:pt x="107" y="262"/>
                </a:lnTo>
                <a:lnTo>
                  <a:pt x="105" y="269"/>
                </a:lnTo>
                <a:lnTo>
                  <a:pt x="105" y="269"/>
                </a:lnTo>
                <a:lnTo>
                  <a:pt x="105" y="269"/>
                </a:lnTo>
                <a:lnTo>
                  <a:pt x="101" y="277"/>
                </a:lnTo>
                <a:lnTo>
                  <a:pt x="96" y="285"/>
                </a:lnTo>
                <a:lnTo>
                  <a:pt x="92" y="291"/>
                </a:lnTo>
                <a:lnTo>
                  <a:pt x="86" y="297"/>
                </a:lnTo>
                <a:lnTo>
                  <a:pt x="80" y="303"/>
                </a:lnTo>
                <a:lnTo>
                  <a:pt x="72" y="307"/>
                </a:lnTo>
                <a:lnTo>
                  <a:pt x="65" y="311"/>
                </a:lnTo>
                <a:lnTo>
                  <a:pt x="57" y="315"/>
                </a:lnTo>
                <a:lnTo>
                  <a:pt x="0" y="335"/>
                </a:lnTo>
                <a:lnTo>
                  <a:pt x="0" y="438"/>
                </a:lnTo>
                <a:lnTo>
                  <a:pt x="57" y="459"/>
                </a:lnTo>
                <a:lnTo>
                  <a:pt x="57" y="459"/>
                </a:lnTo>
                <a:lnTo>
                  <a:pt x="65" y="462"/>
                </a:lnTo>
                <a:lnTo>
                  <a:pt x="72" y="466"/>
                </a:lnTo>
                <a:lnTo>
                  <a:pt x="78" y="471"/>
                </a:lnTo>
                <a:lnTo>
                  <a:pt x="86" y="475"/>
                </a:lnTo>
                <a:lnTo>
                  <a:pt x="92" y="483"/>
                </a:lnTo>
                <a:lnTo>
                  <a:pt x="96" y="489"/>
                </a:lnTo>
                <a:lnTo>
                  <a:pt x="101" y="496"/>
                </a:lnTo>
                <a:lnTo>
                  <a:pt x="105" y="503"/>
                </a:lnTo>
                <a:lnTo>
                  <a:pt x="105" y="503"/>
                </a:lnTo>
                <a:lnTo>
                  <a:pt x="105" y="503"/>
                </a:lnTo>
                <a:lnTo>
                  <a:pt x="107" y="511"/>
                </a:lnTo>
                <a:lnTo>
                  <a:pt x="110" y="520"/>
                </a:lnTo>
                <a:lnTo>
                  <a:pt x="111" y="528"/>
                </a:lnTo>
                <a:lnTo>
                  <a:pt x="111" y="537"/>
                </a:lnTo>
                <a:lnTo>
                  <a:pt x="110" y="545"/>
                </a:lnTo>
                <a:lnTo>
                  <a:pt x="108" y="553"/>
                </a:lnTo>
                <a:lnTo>
                  <a:pt x="106" y="561"/>
                </a:lnTo>
                <a:lnTo>
                  <a:pt x="102" y="569"/>
                </a:lnTo>
                <a:lnTo>
                  <a:pt x="77" y="623"/>
                </a:lnTo>
                <a:lnTo>
                  <a:pt x="150" y="696"/>
                </a:lnTo>
                <a:lnTo>
                  <a:pt x="204" y="671"/>
                </a:lnTo>
                <a:lnTo>
                  <a:pt x="204" y="671"/>
                </a:lnTo>
                <a:lnTo>
                  <a:pt x="213" y="667"/>
                </a:lnTo>
                <a:lnTo>
                  <a:pt x="220" y="665"/>
                </a:lnTo>
                <a:lnTo>
                  <a:pt x="228" y="664"/>
                </a:lnTo>
                <a:lnTo>
                  <a:pt x="237" y="663"/>
                </a:lnTo>
                <a:lnTo>
                  <a:pt x="245" y="664"/>
                </a:lnTo>
                <a:lnTo>
                  <a:pt x="254" y="665"/>
                </a:lnTo>
                <a:lnTo>
                  <a:pt x="262" y="666"/>
                </a:lnTo>
                <a:lnTo>
                  <a:pt x="270" y="670"/>
                </a:lnTo>
                <a:lnTo>
                  <a:pt x="270" y="670"/>
                </a:lnTo>
                <a:lnTo>
                  <a:pt x="270" y="670"/>
                </a:lnTo>
                <a:lnTo>
                  <a:pt x="278" y="673"/>
                </a:lnTo>
                <a:lnTo>
                  <a:pt x="285" y="677"/>
                </a:lnTo>
                <a:lnTo>
                  <a:pt x="292" y="683"/>
                </a:lnTo>
                <a:lnTo>
                  <a:pt x="298" y="688"/>
                </a:lnTo>
                <a:lnTo>
                  <a:pt x="303" y="695"/>
                </a:lnTo>
                <a:lnTo>
                  <a:pt x="308" y="701"/>
                </a:lnTo>
                <a:lnTo>
                  <a:pt x="311" y="709"/>
                </a:lnTo>
                <a:lnTo>
                  <a:pt x="315" y="717"/>
                </a:lnTo>
                <a:lnTo>
                  <a:pt x="335" y="773"/>
                </a:lnTo>
                <a:lnTo>
                  <a:pt x="440" y="773"/>
                </a:lnTo>
                <a:lnTo>
                  <a:pt x="459" y="717"/>
                </a:lnTo>
                <a:lnTo>
                  <a:pt x="459" y="717"/>
                </a:lnTo>
                <a:lnTo>
                  <a:pt x="462" y="709"/>
                </a:lnTo>
                <a:lnTo>
                  <a:pt x="466" y="702"/>
                </a:lnTo>
                <a:lnTo>
                  <a:pt x="471" y="695"/>
                </a:lnTo>
                <a:lnTo>
                  <a:pt x="477" y="688"/>
                </a:lnTo>
                <a:lnTo>
                  <a:pt x="483" y="683"/>
                </a:lnTo>
                <a:lnTo>
                  <a:pt x="490" y="677"/>
                </a:lnTo>
                <a:lnTo>
                  <a:pt x="497" y="673"/>
                </a:lnTo>
                <a:lnTo>
                  <a:pt x="504" y="669"/>
                </a:lnTo>
                <a:lnTo>
                  <a:pt x="504" y="669"/>
                </a:lnTo>
                <a:lnTo>
                  <a:pt x="504" y="669"/>
                </a:lnTo>
                <a:lnTo>
                  <a:pt x="513" y="666"/>
                </a:lnTo>
                <a:lnTo>
                  <a:pt x="520" y="664"/>
                </a:lnTo>
                <a:lnTo>
                  <a:pt x="528" y="664"/>
                </a:lnTo>
                <a:lnTo>
                  <a:pt x="537" y="663"/>
                </a:lnTo>
                <a:lnTo>
                  <a:pt x="545" y="664"/>
                </a:lnTo>
                <a:lnTo>
                  <a:pt x="554" y="665"/>
                </a:lnTo>
                <a:lnTo>
                  <a:pt x="562" y="667"/>
                </a:lnTo>
                <a:lnTo>
                  <a:pt x="569" y="671"/>
                </a:lnTo>
                <a:lnTo>
                  <a:pt x="623" y="696"/>
                </a:lnTo>
                <a:lnTo>
                  <a:pt x="698" y="623"/>
                </a:lnTo>
                <a:lnTo>
                  <a:pt x="671" y="569"/>
                </a:lnTo>
                <a:lnTo>
                  <a:pt x="671" y="569"/>
                </a:lnTo>
                <a:lnTo>
                  <a:pt x="669" y="561"/>
                </a:lnTo>
                <a:lnTo>
                  <a:pt x="666" y="553"/>
                </a:lnTo>
                <a:lnTo>
                  <a:pt x="664" y="545"/>
                </a:lnTo>
                <a:lnTo>
                  <a:pt x="664" y="537"/>
                </a:lnTo>
                <a:lnTo>
                  <a:pt x="664" y="528"/>
                </a:lnTo>
                <a:lnTo>
                  <a:pt x="665" y="520"/>
                </a:lnTo>
                <a:lnTo>
                  <a:pt x="668" y="511"/>
                </a:lnTo>
                <a:lnTo>
                  <a:pt x="670" y="503"/>
                </a:lnTo>
                <a:lnTo>
                  <a:pt x="670" y="503"/>
                </a:lnTo>
                <a:lnTo>
                  <a:pt x="670" y="503"/>
                </a:lnTo>
                <a:lnTo>
                  <a:pt x="674" y="496"/>
                </a:lnTo>
                <a:lnTo>
                  <a:pt x="678" y="489"/>
                </a:lnTo>
                <a:lnTo>
                  <a:pt x="683" y="483"/>
                </a:lnTo>
                <a:lnTo>
                  <a:pt x="689" y="475"/>
                </a:lnTo>
                <a:lnTo>
                  <a:pt x="695" y="471"/>
                </a:lnTo>
                <a:lnTo>
                  <a:pt x="702" y="466"/>
                </a:lnTo>
                <a:lnTo>
                  <a:pt x="710" y="462"/>
                </a:lnTo>
                <a:lnTo>
                  <a:pt x="717" y="459"/>
                </a:lnTo>
                <a:lnTo>
                  <a:pt x="773" y="438"/>
                </a:lnTo>
                <a:close/>
                <a:moveTo>
                  <a:pt x="387" y="528"/>
                </a:moveTo>
                <a:lnTo>
                  <a:pt x="387" y="528"/>
                </a:lnTo>
                <a:lnTo>
                  <a:pt x="372" y="527"/>
                </a:lnTo>
                <a:lnTo>
                  <a:pt x="358" y="526"/>
                </a:lnTo>
                <a:lnTo>
                  <a:pt x="345" y="522"/>
                </a:lnTo>
                <a:lnTo>
                  <a:pt x="332" y="517"/>
                </a:lnTo>
                <a:lnTo>
                  <a:pt x="320" y="511"/>
                </a:lnTo>
                <a:lnTo>
                  <a:pt x="308" y="504"/>
                </a:lnTo>
                <a:lnTo>
                  <a:pt x="297" y="496"/>
                </a:lnTo>
                <a:lnTo>
                  <a:pt x="287" y="486"/>
                </a:lnTo>
                <a:lnTo>
                  <a:pt x="278" y="477"/>
                </a:lnTo>
                <a:lnTo>
                  <a:pt x="269" y="466"/>
                </a:lnTo>
                <a:lnTo>
                  <a:pt x="262" y="454"/>
                </a:lnTo>
                <a:lnTo>
                  <a:pt x="256" y="442"/>
                </a:lnTo>
                <a:lnTo>
                  <a:pt x="251" y="429"/>
                </a:lnTo>
                <a:lnTo>
                  <a:pt x="249" y="415"/>
                </a:lnTo>
                <a:lnTo>
                  <a:pt x="246" y="401"/>
                </a:lnTo>
                <a:lnTo>
                  <a:pt x="245" y="387"/>
                </a:lnTo>
                <a:lnTo>
                  <a:pt x="245" y="387"/>
                </a:lnTo>
                <a:lnTo>
                  <a:pt x="246" y="372"/>
                </a:lnTo>
                <a:lnTo>
                  <a:pt x="249" y="358"/>
                </a:lnTo>
                <a:lnTo>
                  <a:pt x="251" y="345"/>
                </a:lnTo>
                <a:lnTo>
                  <a:pt x="256" y="331"/>
                </a:lnTo>
                <a:lnTo>
                  <a:pt x="262" y="319"/>
                </a:lnTo>
                <a:lnTo>
                  <a:pt x="269" y="307"/>
                </a:lnTo>
                <a:lnTo>
                  <a:pt x="278" y="297"/>
                </a:lnTo>
                <a:lnTo>
                  <a:pt x="287" y="286"/>
                </a:lnTo>
                <a:lnTo>
                  <a:pt x="297" y="277"/>
                </a:lnTo>
                <a:lnTo>
                  <a:pt x="308" y="269"/>
                </a:lnTo>
                <a:lnTo>
                  <a:pt x="320" y="262"/>
                </a:lnTo>
                <a:lnTo>
                  <a:pt x="332" y="256"/>
                </a:lnTo>
                <a:lnTo>
                  <a:pt x="345" y="251"/>
                </a:lnTo>
                <a:lnTo>
                  <a:pt x="358" y="247"/>
                </a:lnTo>
                <a:lnTo>
                  <a:pt x="372" y="245"/>
                </a:lnTo>
                <a:lnTo>
                  <a:pt x="387" y="245"/>
                </a:lnTo>
                <a:lnTo>
                  <a:pt x="387" y="245"/>
                </a:lnTo>
                <a:lnTo>
                  <a:pt x="401" y="245"/>
                </a:lnTo>
                <a:lnTo>
                  <a:pt x="416" y="247"/>
                </a:lnTo>
                <a:lnTo>
                  <a:pt x="429" y="251"/>
                </a:lnTo>
                <a:lnTo>
                  <a:pt x="442" y="256"/>
                </a:lnTo>
                <a:lnTo>
                  <a:pt x="455" y="262"/>
                </a:lnTo>
                <a:lnTo>
                  <a:pt x="466" y="269"/>
                </a:lnTo>
                <a:lnTo>
                  <a:pt x="477" y="277"/>
                </a:lnTo>
                <a:lnTo>
                  <a:pt x="488" y="286"/>
                </a:lnTo>
                <a:lnTo>
                  <a:pt x="496" y="297"/>
                </a:lnTo>
                <a:lnTo>
                  <a:pt x="504" y="307"/>
                </a:lnTo>
                <a:lnTo>
                  <a:pt x="512" y="319"/>
                </a:lnTo>
                <a:lnTo>
                  <a:pt x="518" y="331"/>
                </a:lnTo>
                <a:lnTo>
                  <a:pt x="522" y="345"/>
                </a:lnTo>
                <a:lnTo>
                  <a:pt x="526" y="358"/>
                </a:lnTo>
                <a:lnTo>
                  <a:pt x="528" y="372"/>
                </a:lnTo>
                <a:lnTo>
                  <a:pt x="528" y="387"/>
                </a:lnTo>
                <a:lnTo>
                  <a:pt x="528" y="387"/>
                </a:lnTo>
                <a:lnTo>
                  <a:pt x="528" y="401"/>
                </a:lnTo>
                <a:lnTo>
                  <a:pt x="526" y="415"/>
                </a:lnTo>
                <a:lnTo>
                  <a:pt x="522" y="429"/>
                </a:lnTo>
                <a:lnTo>
                  <a:pt x="518" y="442"/>
                </a:lnTo>
                <a:lnTo>
                  <a:pt x="512" y="454"/>
                </a:lnTo>
                <a:lnTo>
                  <a:pt x="504" y="466"/>
                </a:lnTo>
                <a:lnTo>
                  <a:pt x="496" y="477"/>
                </a:lnTo>
                <a:lnTo>
                  <a:pt x="488" y="486"/>
                </a:lnTo>
                <a:lnTo>
                  <a:pt x="477" y="496"/>
                </a:lnTo>
                <a:lnTo>
                  <a:pt x="466" y="504"/>
                </a:lnTo>
                <a:lnTo>
                  <a:pt x="455" y="511"/>
                </a:lnTo>
                <a:lnTo>
                  <a:pt x="442" y="517"/>
                </a:lnTo>
                <a:lnTo>
                  <a:pt x="429" y="522"/>
                </a:lnTo>
                <a:lnTo>
                  <a:pt x="416" y="526"/>
                </a:lnTo>
                <a:lnTo>
                  <a:pt x="401" y="527"/>
                </a:lnTo>
                <a:lnTo>
                  <a:pt x="387" y="528"/>
                </a:lnTo>
                <a:lnTo>
                  <a:pt x="387" y="528"/>
                </a:lnTo>
                <a:close/>
                <a:moveTo>
                  <a:pt x="1122" y="744"/>
                </a:moveTo>
                <a:lnTo>
                  <a:pt x="1122" y="689"/>
                </a:lnTo>
                <a:lnTo>
                  <a:pt x="1092" y="678"/>
                </a:lnTo>
                <a:lnTo>
                  <a:pt x="1092" y="678"/>
                </a:lnTo>
                <a:lnTo>
                  <a:pt x="1085" y="675"/>
                </a:lnTo>
                <a:lnTo>
                  <a:pt x="1078" y="670"/>
                </a:lnTo>
                <a:lnTo>
                  <a:pt x="1072" y="663"/>
                </a:lnTo>
                <a:lnTo>
                  <a:pt x="1067" y="654"/>
                </a:lnTo>
                <a:lnTo>
                  <a:pt x="1067" y="654"/>
                </a:lnTo>
                <a:lnTo>
                  <a:pt x="1067" y="654"/>
                </a:lnTo>
                <a:lnTo>
                  <a:pt x="1065" y="646"/>
                </a:lnTo>
                <a:lnTo>
                  <a:pt x="1065" y="637"/>
                </a:lnTo>
                <a:lnTo>
                  <a:pt x="1066" y="628"/>
                </a:lnTo>
                <a:lnTo>
                  <a:pt x="1068" y="619"/>
                </a:lnTo>
                <a:lnTo>
                  <a:pt x="1083" y="591"/>
                </a:lnTo>
                <a:lnTo>
                  <a:pt x="1043" y="552"/>
                </a:lnTo>
                <a:lnTo>
                  <a:pt x="1014" y="565"/>
                </a:lnTo>
                <a:lnTo>
                  <a:pt x="1014" y="565"/>
                </a:lnTo>
                <a:lnTo>
                  <a:pt x="1006" y="569"/>
                </a:lnTo>
                <a:lnTo>
                  <a:pt x="997" y="570"/>
                </a:lnTo>
                <a:lnTo>
                  <a:pt x="988" y="569"/>
                </a:lnTo>
                <a:lnTo>
                  <a:pt x="979" y="567"/>
                </a:lnTo>
                <a:lnTo>
                  <a:pt x="979" y="567"/>
                </a:lnTo>
                <a:lnTo>
                  <a:pt x="979" y="567"/>
                </a:lnTo>
                <a:lnTo>
                  <a:pt x="971" y="562"/>
                </a:lnTo>
                <a:lnTo>
                  <a:pt x="965" y="557"/>
                </a:lnTo>
                <a:lnTo>
                  <a:pt x="959" y="550"/>
                </a:lnTo>
                <a:lnTo>
                  <a:pt x="955" y="541"/>
                </a:lnTo>
                <a:lnTo>
                  <a:pt x="945" y="511"/>
                </a:lnTo>
                <a:lnTo>
                  <a:pt x="889" y="511"/>
                </a:lnTo>
                <a:lnTo>
                  <a:pt x="879" y="541"/>
                </a:lnTo>
                <a:lnTo>
                  <a:pt x="879" y="541"/>
                </a:lnTo>
                <a:lnTo>
                  <a:pt x="875" y="550"/>
                </a:lnTo>
                <a:lnTo>
                  <a:pt x="869" y="557"/>
                </a:lnTo>
                <a:lnTo>
                  <a:pt x="863" y="562"/>
                </a:lnTo>
                <a:lnTo>
                  <a:pt x="855" y="567"/>
                </a:lnTo>
                <a:lnTo>
                  <a:pt x="855" y="567"/>
                </a:lnTo>
                <a:lnTo>
                  <a:pt x="855" y="567"/>
                </a:lnTo>
                <a:lnTo>
                  <a:pt x="846" y="569"/>
                </a:lnTo>
                <a:lnTo>
                  <a:pt x="838" y="570"/>
                </a:lnTo>
                <a:lnTo>
                  <a:pt x="828" y="569"/>
                </a:lnTo>
                <a:lnTo>
                  <a:pt x="820" y="565"/>
                </a:lnTo>
                <a:lnTo>
                  <a:pt x="791" y="552"/>
                </a:lnTo>
                <a:lnTo>
                  <a:pt x="753" y="591"/>
                </a:lnTo>
                <a:lnTo>
                  <a:pt x="766" y="619"/>
                </a:lnTo>
                <a:lnTo>
                  <a:pt x="766" y="619"/>
                </a:lnTo>
                <a:lnTo>
                  <a:pt x="770" y="628"/>
                </a:lnTo>
                <a:lnTo>
                  <a:pt x="770" y="637"/>
                </a:lnTo>
                <a:lnTo>
                  <a:pt x="770" y="646"/>
                </a:lnTo>
                <a:lnTo>
                  <a:pt x="767" y="654"/>
                </a:lnTo>
                <a:lnTo>
                  <a:pt x="767" y="654"/>
                </a:lnTo>
                <a:lnTo>
                  <a:pt x="767" y="654"/>
                </a:lnTo>
                <a:lnTo>
                  <a:pt x="762" y="663"/>
                </a:lnTo>
                <a:lnTo>
                  <a:pt x="756" y="670"/>
                </a:lnTo>
                <a:lnTo>
                  <a:pt x="750" y="675"/>
                </a:lnTo>
                <a:lnTo>
                  <a:pt x="742" y="678"/>
                </a:lnTo>
                <a:lnTo>
                  <a:pt x="712" y="689"/>
                </a:lnTo>
                <a:lnTo>
                  <a:pt x="712" y="744"/>
                </a:lnTo>
                <a:lnTo>
                  <a:pt x="742" y="755"/>
                </a:lnTo>
                <a:lnTo>
                  <a:pt x="742" y="755"/>
                </a:lnTo>
                <a:lnTo>
                  <a:pt x="750" y="759"/>
                </a:lnTo>
                <a:lnTo>
                  <a:pt x="756" y="765"/>
                </a:lnTo>
                <a:lnTo>
                  <a:pt x="762" y="772"/>
                </a:lnTo>
                <a:lnTo>
                  <a:pt x="767" y="779"/>
                </a:lnTo>
                <a:lnTo>
                  <a:pt x="767" y="779"/>
                </a:lnTo>
                <a:lnTo>
                  <a:pt x="767" y="779"/>
                </a:lnTo>
                <a:lnTo>
                  <a:pt x="770" y="787"/>
                </a:lnTo>
                <a:lnTo>
                  <a:pt x="770" y="797"/>
                </a:lnTo>
                <a:lnTo>
                  <a:pt x="770" y="805"/>
                </a:lnTo>
                <a:lnTo>
                  <a:pt x="766" y="814"/>
                </a:lnTo>
                <a:lnTo>
                  <a:pt x="753" y="843"/>
                </a:lnTo>
                <a:lnTo>
                  <a:pt x="791" y="882"/>
                </a:lnTo>
                <a:lnTo>
                  <a:pt x="820" y="868"/>
                </a:lnTo>
                <a:lnTo>
                  <a:pt x="820" y="868"/>
                </a:lnTo>
                <a:lnTo>
                  <a:pt x="828" y="865"/>
                </a:lnTo>
                <a:lnTo>
                  <a:pt x="838" y="864"/>
                </a:lnTo>
                <a:lnTo>
                  <a:pt x="846" y="864"/>
                </a:lnTo>
                <a:lnTo>
                  <a:pt x="855" y="867"/>
                </a:lnTo>
                <a:lnTo>
                  <a:pt x="855" y="867"/>
                </a:lnTo>
                <a:lnTo>
                  <a:pt x="855" y="867"/>
                </a:lnTo>
                <a:lnTo>
                  <a:pt x="863" y="871"/>
                </a:lnTo>
                <a:lnTo>
                  <a:pt x="869" y="877"/>
                </a:lnTo>
                <a:lnTo>
                  <a:pt x="875" y="885"/>
                </a:lnTo>
                <a:lnTo>
                  <a:pt x="879" y="893"/>
                </a:lnTo>
                <a:lnTo>
                  <a:pt x="889" y="922"/>
                </a:lnTo>
                <a:lnTo>
                  <a:pt x="945" y="922"/>
                </a:lnTo>
                <a:lnTo>
                  <a:pt x="955" y="893"/>
                </a:lnTo>
                <a:lnTo>
                  <a:pt x="955" y="893"/>
                </a:lnTo>
                <a:lnTo>
                  <a:pt x="959" y="885"/>
                </a:lnTo>
                <a:lnTo>
                  <a:pt x="965" y="877"/>
                </a:lnTo>
                <a:lnTo>
                  <a:pt x="971" y="871"/>
                </a:lnTo>
                <a:lnTo>
                  <a:pt x="979" y="867"/>
                </a:lnTo>
                <a:lnTo>
                  <a:pt x="979" y="867"/>
                </a:lnTo>
                <a:lnTo>
                  <a:pt x="979" y="867"/>
                </a:lnTo>
                <a:lnTo>
                  <a:pt x="988" y="864"/>
                </a:lnTo>
                <a:lnTo>
                  <a:pt x="997" y="864"/>
                </a:lnTo>
                <a:lnTo>
                  <a:pt x="1006" y="865"/>
                </a:lnTo>
                <a:lnTo>
                  <a:pt x="1014" y="868"/>
                </a:lnTo>
                <a:lnTo>
                  <a:pt x="1043" y="882"/>
                </a:lnTo>
                <a:lnTo>
                  <a:pt x="1083" y="843"/>
                </a:lnTo>
                <a:lnTo>
                  <a:pt x="1068" y="814"/>
                </a:lnTo>
                <a:lnTo>
                  <a:pt x="1068" y="814"/>
                </a:lnTo>
                <a:lnTo>
                  <a:pt x="1066" y="805"/>
                </a:lnTo>
                <a:lnTo>
                  <a:pt x="1065" y="797"/>
                </a:lnTo>
                <a:lnTo>
                  <a:pt x="1065" y="787"/>
                </a:lnTo>
                <a:lnTo>
                  <a:pt x="1067" y="779"/>
                </a:lnTo>
                <a:lnTo>
                  <a:pt x="1067" y="779"/>
                </a:lnTo>
                <a:lnTo>
                  <a:pt x="1067" y="779"/>
                </a:lnTo>
                <a:lnTo>
                  <a:pt x="1072" y="772"/>
                </a:lnTo>
                <a:lnTo>
                  <a:pt x="1078" y="765"/>
                </a:lnTo>
                <a:lnTo>
                  <a:pt x="1085" y="759"/>
                </a:lnTo>
                <a:lnTo>
                  <a:pt x="1092" y="755"/>
                </a:lnTo>
                <a:lnTo>
                  <a:pt x="1122" y="744"/>
                </a:lnTo>
                <a:close/>
                <a:moveTo>
                  <a:pt x="917" y="792"/>
                </a:moveTo>
                <a:lnTo>
                  <a:pt x="917" y="792"/>
                </a:lnTo>
                <a:lnTo>
                  <a:pt x="910" y="792"/>
                </a:lnTo>
                <a:lnTo>
                  <a:pt x="901" y="791"/>
                </a:lnTo>
                <a:lnTo>
                  <a:pt x="894" y="789"/>
                </a:lnTo>
                <a:lnTo>
                  <a:pt x="888" y="786"/>
                </a:lnTo>
                <a:lnTo>
                  <a:pt x="875" y="779"/>
                </a:lnTo>
                <a:lnTo>
                  <a:pt x="864" y="771"/>
                </a:lnTo>
                <a:lnTo>
                  <a:pt x="855" y="759"/>
                </a:lnTo>
                <a:lnTo>
                  <a:pt x="847" y="747"/>
                </a:lnTo>
                <a:lnTo>
                  <a:pt x="845" y="739"/>
                </a:lnTo>
                <a:lnTo>
                  <a:pt x="844" y="732"/>
                </a:lnTo>
                <a:lnTo>
                  <a:pt x="843" y="725"/>
                </a:lnTo>
                <a:lnTo>
                  <a:pt x="841" y="717"/>
                </a:lnTo>
                <a:lnTo>
                  <a:pt x="841" y="717"/>
                </a:lnTo>
                <a:lnTo>
                  <a:pt x="843" y="709"/>
                </a:lnTo>
                <a:lnTo>
                  <a:pt x="844" y="702"/>
                </a:lnTo>
                <a:lnTo>
                  <a:pt x="845" y="695"/>
                </a:lnTo>
                <a:lnTo>
                  <a:pt x="847" y="688"/>
                </a:lnTo>
                <a:lnTo>
                  <a:pt x="855" y="675"/>
                </a:lnTo>
                <a:lnTo>
                  <a:pt x="864" y="664"/>
                </a:lnTo>
                <a:lnTo>
                  <a:pt x="875" y="654"/>
                </a:lnTo>
                <a:lnTo>
                  <a:pt x="888" y="647"/>
                </a:lnTo>
                <a:lnTo>
                  <a:pt x="894" y="645"/>
                </a:lnTo>
                <a:lnTo>
                  <a:pt x="901" y="643"/>
                </a:lnTo>
                <a:lnTo>
                  <a:pt x="910" y="642"/>
                </a:lnTo>
                <a:lnTo>
                  <a:pt x="917" y="641"/>
                </a:lnTo>
                <a:lnTo>
                  <a:pt x="917" y="641"/>
                </a:lnTo>
                <a:lnTo>
                  <a:pt x="925" y="642"/>
                </a:lnTo>
                <a:lnTo>
                  <a:pt x="933" y="643"/>
                </a:lnTo>
                <a:lnTo>
                  <a:pt x="940" y="645"/>
                </a:lnTo>
                <a:lnTo>
                  <a:pt x="947" y="647"/>
                </a:lnTo>
                <a:lnTo>
                  <a:pt x="959" y="654"/>
                </a:lnTo>
                <a:lnTo>
                  <a:pt x="970" y="664"/>
                </a:lnTo>
                <a:lnTo>
                  <a:pt x="979" y="675"/>
                </a:lnTo>
                <a:lnTo>
                  <a:pt x="987" y="688"/>
                </a:lnTo>
                <a:lnTo>
                  <a:pt x="989" y="695"/>
                </a:lnTo>
                <a:lnTo>
                  <a:pt x="991" y="702"/>
                </a:lnTo>
                <a:lnTo>
                  <a:pt x="993" y="709"/>
                </a:lnTo>
                <a:lnTo>
                  <a:pt x="993" y="717"/>
                </a:lnTo>
                <a:lnTo>
                  <a:pt x="993" y="717"/>
                </a:lnTo>
                <a:lnTo>
                  <a:pt x="993" y="725"/>
                </a:lnTo>
                <a:lnTo>
                  <a:pt x="991" y="732"/>
                </a:lnTo>
                <a:lnTo>
                  <a:pt x="989" y="739"/>
                </a:lnTo>
                <a:lnTo>
                  <a:pt x="987" y="747"/>
                </a:lnTo>
                <a:lnTo>
                  <a:pt x="979" y="759"/>
                </a:lnTo>
                <a:lnTo>
                  <a:pt x="970" y="771"/>
                </a:lnTo>
                <a:lnTo>
                  <a:pt x="959" y="779"/>
                </a:lnTo>
                <a:lnTo>
                  <a:pt x="947" y="786"/>
                </a:lnTo>
                <a:lnTo>
                  <a:pt x="940" y="789"/>
                </a:lnTo>
                <a:lnTo>
                  <a:pt x="933" y="791"/>
                </a:lnTo>
                <a:lnTo>
                  <a:pt x="925" y="792"/>
                </a:lnTo>
                <a:lnTo>
                  <a:pt x="917" y="792"/>
                </a:lnTo>
                <a:lnTo>
                  <a:pt x="917" y="79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 name="Freeform 336"/>
          <p:cNvSpPr>
            <a:spLocks noEditPoints="1"/>
          </p:cNvSpPr>
          <p:nvPr/>
        </p:nvSpPr>
        <p:spPr bwMode="auto">
          <a:xfrm>
            <a:off x="8255142" y="2376511"/>
            <a:ext cx="514746" cy="373107"/>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nvGrpSpPr>
          <p:cNvPr id="222" name="グループ化 259"/>
          <p:cNvGrpSpPr/>
          <p:nvPr/>
        </p:nvGrpSpPr>
        <p:grpSpPr>
          <a:xfrm>
            <a:off x="8302010" y="3566241"/>
            <a:ext cx="399396" cy="415365"/>
            <a:chOff x="3985816" y="682625"/>
            <a:chExt cx="381000" cy="381000"/>
          </a:xfrm>
          <a:solidFill>
            <a:schemeClr val="accent5"/>
          </a:solidFill>
        </p:grpSpPr>
        <p:sp>
          <p:nvSpPr>
            <p:cNvPr id="223" name="Freeform 164"/>
            <p:cNvSpPr>
              <a:spLocks/>
            </p:cNvSpPr>
            <p:nvPr/>
          </p:nvSpPr>
          <p:spPr bwMode="auto">
            <a:xfrm>
              <a:off x="4195366" y="682625"/>
              <a:ext cx="171450" cy="171450"/>
            </a:xfrm>
            <a:custGeom>
              <a:avLst/>
              <a:gdLst/>
              <a:ahLst/>
              <a:cxnLst>
                <a:cxn ang="0">
                  <a:pos x="0" y="108"/>
                </a:cxn>
                <a:cxn ang="0">
                  <a:pos x="108" y="108"/>
                </a:cxn>
                <a:cxn ang="0">
                  <a:pos x="108" y="108"/>
                </a:cxn>
                <a:cxn ang="0">
                  <a:pos x="104" y="88"/>
                </a:cxn>
                <a:cxn ang="0">
                  <a:pos x="96" y="68"/>
                </a:cxn>
                <a:cxn ang="0">
                  <a:pos x="86" y="50"/>
                </a:cxn>
                <a:cxn ang="0">
                  <a:pos x="72" y="36"/>
                </a:cxn>
                <a:cxn ang="0">
                  <a:pos x="58" y="22"/>
                </a:cxn>
                <a:cxn ang="0">
                  <a:pos x="40" y="12"/>
                </a:cxn>
                <a:cxn ang="0">
                  <a:pos x="20" y="4"/>
                </a:cxn>
                <a:cxn ang="0">
                  <a:pos x="0" y="0"/>
                </a:cxn>
                <a:cxn ang="0">
                  <a:pos x="0" y="108"/>
                </a:cxn>
              </a:cxnLst>
              <a:rect l="0" t="0" r="r" b="b"/>
              <a:pathLst>
                <a:path w="108" h="108">
                  <a:moveTo>
                    <a:pt x="0" y="108"/>
                  </a:moveTo>
                  <a:lnTo>
                    <a:pt x="108" y="108"/>
                  </a:lnTo>
                  <a:lnTo>
                    <a:pt x="108" y="108"/>
                  </a:lnTo>
                  <a:lnTo>
                    <a:pt x="104" y="88"/>
                  </a:lnTo>
                  <a:lnTo>
                    <a:pt x="96" y="68"/>
                  </a:lnTo>
                  <a:lnTo>
                    <a:pt x="86" y="50"/>
                  </a:lnTo>
                  <a:lnTo>
                    <a:pt x="72" y="36"/>
                  </a:lnTo>
                  <a:lnTo>
                    <a:pt x="58" y="22"/>
                  </a:lnTo>
                  <a:lnTo>
                    <a:pt x="40" y="12"/>
                  </a:lnTo>
                  <a:lnTo>
                    <a:pt x="20" y="4"/>
                  </a:lnTo>
                  <a:lnTo>
                    <a:pt x="0" y="0"/>
                  </a:lnTo>
                  <a:lnTo>
                    <a:pt x="0" y="1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24" name="Freeform 165"/>
            <p:cNvSpPr>
              <a:spLocks/>
            </p:cNvSpPr>
            <p:nvPr/>
          </p:nvSpPr>
          <p:spPr bwMode="auto">
            <a:xfrm>
              <a:off x="3985816" y="682625"/>
              <a:ext cx="171450" cy="311150"/>
            </a:xfrm>
            <a:custGeom>
              <a:avLst/>
              <a:gdLst/>
              <a:ahLst/>
              <a:cxnLst>
                <a:cxn ang="0">
                  <a:pos x="108" y="116"/>
                </a:cxn>
                <a:cxn ang="0">
                  <a:pos x="108" y="0"/>
                </a:cxn>
                <a:cxn ang="0">
                  <a:pos x="108" y="0"/>
                </a:cxn>
                <a:cxn ang="0">
                  <a:pos x="86" y="4"/>
                </a:cxn>
                <a:cxn ang="0">
                  <a:pos x="66" y="14"/>
                </a:cxn>
                <a:cxn ang="0">
                  <a:pos x="48" y="24"/>
                </a:cxn>
                <a:cxn ang="0">
                  <a:pos x="32" y="40"/>
                </a:cxn>
                <a:cxn ang="0">
                  <a:pos x="18" y="56"/>
                </a:cxn>
                <a:cxn ang="0">
                  <a:pos x="8" y="76"/>
                </a:cxn>
                <a:cxn ang="0">
                  <a:pos x="2" y="98"/>
                </a:cxn>
                <a:cxn ang="0">
                  <a:pos x="0" y="120"/>
                </a:cxn>
                <a:cxn ang="0">
                  <a:pos x="0" y="120"/>
                </a:cxn>
                <a:cxn ang="0">
                  <a:pos x="2" y="142"/>
                </a:cxn>
                <a:cxn ang="0">
                  <a:pos x="8" y="162"/>
                </a:cxn>
                <a:cxn ang="0">
                  <a:pos x="16" y="180"/>
                </a:cxn>
                <a:cxn ang="0">
                  <a:pos x="28" y="196"/>
                </a:cxn>
                <a:cxn ang="0">
                  <a:pos x="108" y="116"/>
                </a:cxn>
              </a:cxnLst>
              <a:rect l="0" t="0" r="r" b="b"/>
              <a:pathLst>
                <a:path w="108" h="196">
                  <a:moveTo>
                    <a:pt x="108" y="116"/>
                  </a:moveTo>
                  <a:lnTo>
                    <a:pt x="108" y="0"/>
                  </a:lnTo>
                  <a:lnTo>
                    <a:pt x="108" y="0"/>
                  </a:lnTo>
                  <a:lnTo>
                    <a:pt x="86" y="4"/>
                  </a:lnTo>
                  <a:lnTo>
                    <a:pt x="66" y="14"/>
                  </a:lnTo>
                  <a:lnTo>
                    <a:pt x="48" y="24"/>
                  </a:lnTo>
                  <a:lnTo>
                    <a:pt x="32" y="40"/>
                  </a:lnTo>
                  <a:lnTo>
                    <a:pt x="18" y="56"/>
                  </a:lnTo>
                  <a:lnTo>
                    <a:pt x="8" y="76"/>
                  </a:lnTo>
                  <a:lnTo>
                    <a:pt x="2" y="98"/>
                  </a:lnTo>
                  <a:lnTo>
                    <a:pt x="0" y="120"/>
                  </a:lnTo>
                  <a:lnTo>
                    <a:pt x="0" y="120"/>
                  </a:lnTo>
                  <a:lnTo>
                    <a:pt x="2" y="142"/>
                  </a:lnTo>
                  <a:lnTo>
                    <a:pt x="8" y="162"/>
                  </a:lnTo>
                  <a:lnTo>
                    <a:pt x="16" y="180"/>
                  </a:lnTo>
                  <a:lnTo>
                    <a:pt x="28" y="196"/>
                  </a:lnTo>
                  <a:lnTo>
                    <a:pt x="108" y="1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25" name="Freeform 166"/>
            <p:cNvSpPr>
              <a:spLocks/>
            </p:cNvSpPr>
            <p:nvPr/>
          </p:nvSpPr>
          <p:spPr bwMode="auto">
            <a:xfrm>
              <a:off x="4055666" y="892175"/>
              <a:ext cx="311150" cy="171450"/>
            </a:xfrm>
            <a:custGeom>
              <a:avLst/>
              <a:gdLst/>
              <a:ahLst/>
              <a:cxnLst>
                <a:cxn ang="0">
                  <a:pos x="80" y="0"/>
                </a:cxn>
                <a:cxn ang="0">
                  <a:pos x="0" y="80"/>
                </a:cxn>
                <a:cxn ang="0">
                  <a:pos x="0" y="80"/>
                </a:cxn>
                <a:cxn ang="0">
                  <a:pos x="16" y="92"/>
                </a:cxn>
                <a:cxn ang="0">
                  <a:pos x="34" y="100"/>
                </a:cxn>
                <a:cxn ang="0">
                  <a:pos x="54" y="106"/>
                </a:cxn>
                <a:cxn ang="0">
                  <a:pos x="76" y="108"/>
                </a:cxn>
                <a:cxn ang="0">
                  <a:pos x="76" y="108"/>
                </a:cxn>
                <a:cxn ang="0">
                  <a:pos x="98" y="106"/>
                </a:cxn>
                <a:cxn ang="0">
                  <a:pos x="120" y="100"/>
                </a:cxn>
                <a:cxn ang="0">
                  <a:pos x="140" y="90"/>
                </a:cxn>
                <a:cxn ang="0">
                  <a:pos x="156" y="76"/>
                </a:cxn>
                <a:cxn ang="0">
                  <a:pos x="172" y="60"/>
                </a:cxn>
                <a:cxn ang="0">
                  <a:pos x="182" y="42"/>
                </a:cxn>
                <a:cxn ang="0">
                  <a:pos x="192" y="22"/>
                </a:cxn>
                <a:cxn ang="0">
                  <a:pos x="196" y="0"/>
                </a:cxn>
                <a:cxn ang="0">
                  <a:pos x="80" y="0"/>
                </a:cxn>
              </a:cxnLst>
              <a:rect l="0" t="0" r="r" b="b"/>
              <a:pathLst>
                <a:path w="196" h="108">
                  <a:moveTo>
                    <a:pt x="80" y="0"/>
                  </a:moveTo>
                  <a:lnTo>
                    <a:pt x="0" y="80"/>
                  </a:lnTo>
                  <a:lnTo>
                    <a:pt x="0" y="80"/>
                  </a:lnTo>
                  <a:lnTo>
                    <a:pt x="16" y="92"/>
                  </a:lnTo>
                  <a:lnTo>
                    <a:pt x="34" y="100"/>
                  </a:lnTo>
                  <a:lnTo>
                    <a:pt x="54" y="106"/>
                  </a:lnTo>
                  <a:lnTo>
                    <a:pt x="76" y="108"/>
                  </a:lnTo>
                  <a:lnTo>
                    <a:pt x="76" y="108"/>
                  </a:lnTo>
                  <a:lnTo>
                    <a:pt x="98" y="106"/>
                  </a:lnTo>
                  <a:lnTo>
                    <a:pt x="120" y="100"/>
                  </a:lnTo>
                  <a:lnTo>
                    <a:pt x="140" y="90"/>
                  </a:lnTo>
                  <a:lnTo>
                    <a:pt x="156" y="76"/>
                  </a:lnTo>
                  <a:lnTo>
                    <a:pt x="172" y="60"/>
                  </a:lnTo>
                  <a:lnTo>
                    <a:pt x="182" y="42"/>
                  </a:lnTo>
                  <a:lnTo>
                    <a:pt x="192" y="22"/>
                  </a:lnTo>
                  <a:lnTo>
                    <a:pt x="196" y="0"/>
                  </a:lnTo>
                  <a:lnTo>
                    <a:pt x="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226" name="Freeform 422"/>
          <p:cNvSpPr>
            <a:spLocks noEditPoints="1"/>
          </p:cNvSpPr>
          <p:nvPr/>
        </p:nvSpPr>
        <p:spPr bwMode="auto">
          <a:xfrm>
            <a:off x="8299989" y="4254721"/>
            <a:ext cx="433399" cy="423309"/>
          </a:xfrm>
          <a:custGeom>
            <a:avLst/>
            <a:gdLst>
              <a:gd name="T0" fmla="*/ 363 w 892"/>
              <a:gd name="T1" fmla="*/ 681 h 1002"/>
              <a:gd name="T2" fmla="*/ 395 w 892"/>
              <a:gd name="T3" fmla="*/ 722 h 1002"/>
              <a:gd name="T4" fmla="*/ 446 w 892"/>
              <a:gd name="T5" fmla="*/ 736 h 1002"/>
              <a:gd name="T6" fmla="*/ 489 w 892"/>
              <a:gd name="T7" fmla="*/ 725 h 1002"/>
              <a:gd name="T8" fmla="*/ 525 w 892"/>
              <a:gd name="T9" fmla="*/ 689 h 1002"/>
              <a:gd name="T10" fmla="*/ 537 w 892"/>
              <a:gd name="T11" fmla="*/ 646 h 1002"/>
              <a:gd name="T12" fmla="*/ 521 w 892"/>
              <a:gd name="T13" fmla="*/ 596 h 1002"/>
              <a:gd name="T14" fmla="*/ 482 w 892"/>
              <a:gd name="T15" fmla="*/ 563 h 1002"/>
              <a:gd name="T16" fmla="*/ 436 w 892"/>
              <a:gd name="T17" fmla="*/ 556 h 1002"/>
              <a:gd name="T18" fmla="*/ 388 w 892"/>
              <a:gd name="T19" fmla="*/ 576 h 1002"/>
              <a:gd name="T20" fmla="*/ 359 w 892"/>
              <a:gd name="T21" fmla="*/ 620 h 1002"/>
              <a:gd name="T22" fmla="*/ 374 w 892"/>
              <a:gd name="T23" fmla="*/ 752 h 1002"/>
              <a:gd name="T24" fmla="*/ 334 w 892"/>
              <a:gd name="T25" fmla="*/ 774 h 1002"/>
              <a:gd name="T26" fmla="*/ 327 w 892"/>
              <a:gd name="T27" fmla="*/ 960 h 1002"/>
              <a:gd name="T28" fmla="*/ 364 w 892"/>
              <a:gd name="T29" fmla="*/ 1001 h 1002"/>
              <a:gd name="T30" fmla="*/ 545 w 892"/>
              <a:gd name="T31" fmla="*/ 994 h 1002"/>
              <a:gd name="T32" fmla="*/ 566 w 892"/>
              <a:gd name="T33" fmla="*/ 804 h 1002"/>
              <a:gd name="T34" fmla="*/ 545 w 892"/>
              <a:gd name="T35" fmla="*/ 760 h 1002"/>
              <a:gd name="T36" fmla="*/ 29 w 892"/>
              <a:gd name="T37" fmla="*/ 646 h 1002"/>
              <a:gd name="T38" fmla="*/ 45 w 892"/>
              <a:gd name="T39" fmla="*/ 696 h 1002"/>
              <a:gd name="T40" fmla="*/ 84 w 892"/>
              <a:gd name="T41" fmla="*/ 730 h 1002"/>
              <a:gd name="T42" fmla="*/ 129 w 892"/>
              <a:gd name="T43" fmla="*/ 736 h 1002"/>
              <a:gd name="T44" fmla="*/ 177 w 892"/>
              <a:gd name="T45" fmla="*/ 716 h 1002"/>
              <a:gd name="T46" fmla="*/ 206 w 892"/>
              <a:gd name="T47" fmla="*/ 674 h 1002"/>
              <a:gd name="T48" fmla="*/ 208 w 892"/>
              <a:gd name="T49" fmla="*/ 628 h 1002"/>
              <a:gd name="T50" fmla="*/ 184 w 892"/>
              <a:gd name="T51" fmla="*/ 582 h 1002"/>
              <a:gd name="T52" fmla="*/ 138 w 892"/>
              <a:gd name="T53" fmla="*/ 557 h 1002"/>
              <a:gd name="T54" fmla="*/ 93 w 892"/>
              <a:gd name="T55" fmla="*/ 560 h 1002"/>
              <a:gd name="T56" fmla="*/ 50 w 892"/>
              <a:gd name="T57" fmla="*/ 588 h 1002"/>
              <a:gd name="T58" fmla="*/ 29 w 892"/>
              <a:gd name="T59" fmla="*/ 636 h 1002"/>
              <a:gd name="T60" fmla="*/ 38 w 892"/>
              <a:gd name="T61" fmla="*/ 753 h 1002"/>
              <a:gd name="T62" fmla="*/ 2 w 892"/>
              <a:gd name="T63" fmla="*/ 794 h 1002"/>
              <a:gd name="T64" fmla="*/ 9 w 892"/>
              <a:gd name="T65" fmla="*/ 980 h 1002"/>
              <a:gd name="T66" fmla="*/ 192 w 892"/>
              <a:gd name="T67" fmla="*/ 1002 h 1002"/>
              <a:gd name="T68" fmla="*/ 232 w 892"/>
              <a:gd name="T69" fmla="*/ 980 h 1002"/>
              <a:gd name="T70" fmla="*/ 238 w 892"/>
              <a:gd name="T71" fmla="*/ 794 h 1002"/>
              <a:gd name="T72" fmla="*/ 202 w 892"/>
              <a:gd name="T73" fmla="*/ 753 h 1002"/>
              <a:gd name="T74" fmla="*/ 690 w 892"/>
              <a:gd name="T75" fmla="*/ 753 h 1002"/>
              <a:gd name="T76" fmla="*/ 653 w 892"/>
              <a:gd name="T77" fmla="*/ 794 h 1002"/>
              <a:gd name="T78" fmla="*/ 660 w 892"/>
              <a:gd name="T79" fmla="*/ 980 h 1002"/>
              <a:gd name="T80" fmla="*/ 845 w 892"/>
              <a:gd name="T81" fmla="*/ 1002 h 1002"/>
              <a:gd name="T82" fmla="*/ 883 w 892"/>
              <a:gd name="T83" fmla="*/ 980 h 1002"/>
              <a:gd name="T84" fmla="*/ 891 w 892"/>
              <a:gd name="T85" fmla="*/ 794 h 1002"/>
              <a:gd name="T86" fmla="*/ 853 w 892"/>
              <a:gd name="T87" fmla="*/ 753 h 1002"/>
              <a:gd name="T88" fmla="*/ 683 w 892"/>
              <a:gd name="T89" fmla="*/ 664 h 1002"/>
              <a:gd name="T90" fmla="*/ 708 w 892"/>
              <a:gd name="T91" fmla="*/ 710 h 1002"/>
              <a:gd name="T92" fmla="*/ 754 w 892"/>
              <a:gd name="T93" fmla="*/ 735 h 1002"/>
              <a:gd name="T94" fmla="*/ 798 w 892"/>
              <a:gd name="T95" fmla="*/ 732 h 1002"/>
              <a:gd name="T96" fmla="*/ 841 w 892"/>
              <a:gd name="T97" fmla="*/ 704 h 1002"/>
              <a:gd name="T98" fmla="*/ 862 w 892"/>
              <a:gd name="T99" fmla="*/ 656 h 1002"/>
              <a:gd name="T100" fmla="*/ 856 w 892"/>
              <a:gd name="T101" fmla="*/ 611 h 1002"/>
              <a:gd name="T102" fmla="*/ 822 w 892"/>
              <a:gd name="T103" fmla="*/ 572 h 1002"/>
              <a:gd name="T104" fmla="*/ 772 w 892"/>
              <a:gd name="T105" fmla="*/ 556 h 1002"/>
              <a:gd name="T106" fmla="*/ 729 w 892"/>
              <a:gd name="T107" fmla="*/ 567 h 1002"/>
              <a:gd name="T108" fmla="*/ 693 w 892"/>
              <a:gd name="T109" fmla="*/ 603 h 1002"/>
              <a:gd name="T110" fmla="*/ 682 w 892"/>
              <a:gd name="T111" fmla="*/ 646 h 1002"/>
              <a:gd name="T112" fmla="*/ 461 w 892"/>
              <a:gd name="T113" fmla="*/ 371 h 1002"/>
              <a:gd name="T114" fmla="*/ 744 w 892"/>
              <a:gd name="T115" fmla="*/ 0 h 1002"/>
              <a:gd name="T116" fmla="*/ 182 w 892"/>
              <a:gd name="T117" fmla="*/ 129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2" h="1002">
                <a:moveTo>
                  <a:pt x="356" y="646"/>
                </a:moveTo>
                <a:lnTo>
                  <a:pt x="356" y="646"/>
                </a:lnTo>
                <a:lnTo>
                  <a:pt x="356" y="656"/>
                </a:lnTo>
                <a:lnTo>
                  <a:pt x="357" y="664"/>
                </a:lnTo>
                <a:lnTo>
                  <a:pt x="359" y="674"/>
                </a:lnTo>
                <a:lnTo>
                  <a:pt x="363" y="681"/>
                </a:lnTo>
                <a:lnTo>
                  <a:pt x="366" y="689"/>
                </a:lnTo>
                <a:lnTo>
                  <a:pt x="371" y="696"/>
                </a:lnTo>
                <a:lnTo>
                  <a:pt x="376" y="704"/>
                </a:lnTo>
                <a:lnTo>
                  <a:pt x="382" y="710"/>
                </a:lnTo>
                <a:lnTo>
                  <a:pt x="388" y="716"/>
                </a:lnTo>
                <a:lnTo>
                  <a:pt x="395" y="722"/>
                </a:lnTo>
                <a:lnTo>
                  <a:pt x="402" y="725"/>
                </a:lnTo>
                <a:lnTo>
                  <a:pt x="411" y="730"/>
                </a:lnTo>
                <a:lnTo>
                  <a:pt x="419" y="732"/>
                </a:lnTo>
                <a:lnTo>
                  <a:pt x="428" y="735"/>
                </a:lnTo>
                <a:lnTo>
                  <a:pt x="436" y="736"/>
                </a:lnTo>
                <a:lnTo>
                  <a:pt x="446" y="736"/>
                </a:lnTo>
                <a:lnTo>
                  <a:pt x="446" y="736"/>
                </a:lnTo>
                <a:lnTo>
                  <a:pt x="455" y="736"/>
                </a:lnTo>
                <a:lnTo>
                  <a:pt x="464" y="735"/>
                </a:lnTo>
                <a:lnTo>
                  <a:pt x="473" y="732"/>
                </a:lnTo>
                <a:lnTo>
                  <a:pt x="482" y="730"/>
                </a:lnTo>
                <a:lnTo>
                  <a:pt x="489" y="725"/>
                </a:lnTo>
                <a:lnTo>
                  <a:pt x="496" y="722"/>
                </a:lnTo>
                <a:lnTo>
                  <a:pt x="503" y="716"/>
                </a:lnTo>
                <a:lnTo>
                  <a:pt x="510" y="710"/>
                </a:lnTo>
                <a:lnTo>
                  <a:pt x="515" y="704"/>
                </a:lnTo>
                <a:lnTo>
                  <a:pt x="521" y="696"/>
                </a:lnTo>
                <a:lnTo>
                  <a:pt x="525" y="689"/>
                </a:lnTo>
                <a:lnTo>
                  <a:pt x="530" y="681"/>
                </a:lnTo>
                <a:lnTo>
                  <a:pt x="532" y="674"/>
                </a:lnTo>
                <a:lnTo>
                  <a:pt x="534" y="664"/>
                </a:lnTo>
                <a:lnTo>
                  <a:pt x="536" y="656"/>
                </a:lnTo>
                <a:lnTo>
                  <a:pt x="537" y="646"/>
                </a:lnTo>
                <a:lnTo>
                  <a:pt x="537" y="646"/>
                </a:lnTo>
                <a:lnTo>
                  <a:pt x="536" y="636"/>
                </a:lnTo>
                <a:lnTo>
                  <a:pt x="534" y="628"/>
                </a:lnTo>
                <a:lnTo>
                  <a:pt x="532" y="620"/>
                </a:lnTo>
                <a:lnTo>
                  <a:pt x="530" y="611"/>
                </a:lnTo>
                <a:lnTo>
                  <a:pt x="525" y="603"/>
                </a:lnTo>
                <a:lnTo>
                  <a:pt x="521" y="596"/>
                </a:lnTo>
                <a:lnTo>
                  <a:pt x="515" y="588"/>
                </a:lnTo>
                <a:lnTo>
                  <a:pt x="510" y="582"/>
                </a:lnTo>
                <a:lnTo>
                  <a:pt x="503" y="576"/>
                </a:lnTo>
                <a:lnTo>
                  <a:pt x="496" y="572"/>
                </a:lnTo>
                <a:lnTo>
                  <a:pt x="489" y="567"/>
                </a:lnTo>
                <a:lnTo>
                  <a:pt x="482" y="563"/>
                </a:lnTo>
                <a:lnTo>
                  <a:pt x="473" y="560"/>
                </a:lnTo>
                <a:lnTo>
                  <a:pt x="464" y="557"/>
                </a:lnTo>
                <a:lnTo>
                  <a:pt x="455" y="556"/>
                </a:lnTo>
                <a:lnTo>
                  <a:pt x="446" y="556"/>
                </a:lnTo>
                <a:lnTo>
                  <a:pt x="446" y="556"/>
                </a:lnTo>
                <a:lnTo>
                  <a:pt x="436" y="556"/>
                </a:lnTo>
                <a:lnTo>
                  <a:pt x="428" y="557"/>
                </a:lnTo>
                <a:lnTo>
                  <a:pt x="419" y="560"/>
                </a:lnTo>
                <a:lnTo>
                  <a:pt x="411" y="563"/>
                </a:lnTo>
                <a:lnTo>
                  <a:pt x="402" y="567"/>
                </a:lnTo>
                <a:lnTo>
                  <a:pt x="395" y="572"/>
                </a:lnTo>
                <a:lnTo>
                  <a:pt x="388" y="576"/>
                </a:lnTo>
                <a:lnTo>
                  <a:pt x="382" y="582"/>
                </a:lnTo>
                <a:lnTo>
                  <a:pt x="376" y="588"/>
                </a:lnTo>
                <a:lnTo>
                  <a:pt x="371" y="596"/>
                </a:lnTo>
                <a:lnTo>
                  <a:pt x="366" y="603"/>
                </a:lnTo>
                <a:lnTo>
                  <a:pt x="363" y="611"/>
                </a:lnTo>
                <a:lnTo>
                  <a:pt x="359" y="620"/>
                </a:lnTo>
                <a:lnTo>
                  <a:pt x="357" y="628"/>
                </a:lnTo>
                <a:lnTo>
                  <a:pt x="356" y="636"/>
                </a:lnTo>
                <a:lnTo>
                  <a:pt x="356" y="646"/>
                </a:lnTo>
                <a:lnTo>
                  <a:pt x="356" y="646"/>
                </a:lnTo>
                <a:close/>
                <a:moveTo>
                  <a:pt x="519" y="752"/>
                </a:moveTo>
                <a:lnTo>
                  <a:pt x="374" y="752"/>
                </a:lnTo>
                <a:lnTo>
                  <a:pt x="374" y="752"/>
                </a:lnTo>
                <a:lnTo>
                  <a:pt x="364" y="753"/>
                </a:lnTo>
                <a:lnTo>
                  <a:pt x="356" y="755"/>
                </a:lnTo>
                <a:lnTo>
                  <a:pt x="347" y="760"/>
                </a:lnTo>
                <a:lnTo>
                  <a:pt x="340" y="767"/>
                </a:lnTo>
                <a:lnTo>
                  <a:pt x="334" y="774"/>
                </a:lnTo>
                <a:lnTo>
                  <a:pt x="330" y="784"/>
                </a:lnTo>
                <a:lnTo>
                  <a:pt x="327" y="794"/>
                </a:lnTo>
                <a:lnTo>
                  <a:pt x="327" y="804"/>
                </a:lnTo>
                <a:lnTo>
                  <a:pt x="327" y="950"/>
                </a:lnTo>
                <a:lnTo>
                  <a:pt x="327" y="950"/>
                </a:lnTo>
                <a:lnTo>
                  <a:pt x="327" y="960"/>
                </a:lnTo>
                <a:lnTo>
                  <a:pt x="330" y="970"/>
                </a:lnTo>
                <a:lnTo>
                  <a:pt x="334" y="980"/>
                </a:lnTo>
                <a:lnTo>
                  <a:pt x="340" y="987"/>
                </a:lnTo>
                <a:lnTo>
                  <a:pt x="347" y="994"/>
                </a:lnTo>
                <a:lnTo>
                  <a:pt x="356" y="999"/>
                </a:lnTo>
                <a:lnTo>
                  <a:pt x="364" y="1001"/>
                </a:lnTo>
                <a:lnTo>
                  <a:pt x="374" y="1002"/>
                </a:lnTo>
                <a:lnTo>
                  <a:pt x="519" y="1002"/>
                </a:lnTo>
                <a:lnTo>
                  <a:pt x="519" y="1002"/>
                </a:lnTo>
                <a:lnTo>
                  <a:pt x="528" y="1001"/>
                </a:lnTo>
                <a:lnTo>
                  <a:pt x="537" y="999"/>
                </a:lnTo>
                <a:lnTo>
                  <a:pt x="545" y="994"/>
                </a:lnTo>
                <a:lnTo>
                  <a:pt x="551" y="987"/>
                </a:lnTo>
                <a:lnTo>
                  <a:pt x="557" y="980"/>
                </a:lnTo>
                <a:lnTo>
                  <a:pt x="562" y="970"/>
                </a:lnTo>
                <a:lnTo>
                  <a:pt x="564" y="960"/>
                </a:lnTo>
                <a:lnTo>
                  <a:pt x="566" y="950"/>
                </a:lnTo>
                <a:lnTo>
                  <a:pt x="566" y="804"/>
                </a:lnTo>
                <a:lnTo>
                  <a:pt x="566" y="804"/>
                </a:lnTo>
                <a:lnTo>
                  <a:pt x="564" y="794"/>
                </a:lnTo>
                <a:lnTo>
                  <a:pt x="562" y="784"/>
                </a:lnTo>
                <a:lnTo>
                  <a:pt x="557" y="774"/>
                </a:lnTo>
                <a:lnTo>
                  <a:pt x="551" y="767"/>
                </a:lnTo>
                <a:lnTo>
                  <a:pt x="545" y="760"/>
                </a:lnTo>
                <a:lnTo>
                  <a:pt x="537" y="755"/>
                </a:lnTo>
                <a:lnTo>
                  <a:pt x="528" y="753"/>
                </a:lnTo>
                <a:lnTo>
                  <a:pt x="519" y="752"/>
                </a:lnTo>
                <a:lnTo>
                  <a:pt x="519" y="752"/>
                </a:lnTo>
                <a:close/>
                <a:moveTo>
                  <a:pt x="29" y="646"/>
                </a:moveTo>
                <a:lnTo>
                  <a:pt x="29" y="646"/>
                </a:lnTo>
                <a:lnTo>
                  <a:pt x="29" y="656"/>
                </a:lnTo>
                <a:lnTo>
                  <a:pt x="32" y="664"/>
                </a:lnTo>
                <a:lnTo>
                  <a:pt x="33" y="674"/>
                </a:lnTo>
                <a:lnTo>
                  <a:pt x="36" y="681"/>
                </a:lnTo>
                <a:lnTo>
                  <a:pt x="40" y="689"/>
                </a:lnTo>
                <a:lnTo>
                  <a:pt x="45" y="696"/>
                </a:lnTo>
                <a:lnTo>
                  <a:pt x="50" y="704"/>
                </a:lnTo>
                <a:lnTo>
                  <a:pt x="56" y="710"/>
                </a:lnTo>
                <a:lnTo>
                  <a:pt x="62" y="716"/>
                </a:lnTo>
                <a:lnTo>
                  <a:pt x="69" y="722"/>
                </a:lnTo>
                <a:lnTo>
                  <a:pt x="76" y="725"/>
                </a:lnTo>
                <a:lnTo>
                  <a:pt x="84" y="730"/>
                </a:lnTo>
                <a:lnTo>
                  <a:pt x="93" y="732"/>
                </a:lnTo>
                <a:lnTo>
                  <a:pt x="101" y="735"/>
                </a:lnTo>
                <a:lnTo>
                  <a:pt x="111" y="736"/>
                </a:lnTo>
                <a:lnTo>
                  <a:pt x="119" y="736"/>
                </a:lnTo>
                <a:lnTo>
                  <a:pt x="119" y="736"/>
                </a:lnTo>
                <a:lnTo>
                  <a:pt x="129" y="736"/>
                </a:lnTo>
                <a:lnTo>
                  <a:pt x="138" y="735"/>
                </a:lnTo>
                <a:lnTo>
                  <a:pt x="147" y="732"/>
                </a:lnTo>
                <a:lnTo>
                  <a:pt x="155" y="730"/>
                </a:lnTo>
                <a:lnTo>
                  <a:pt x="162" y="725"/>
                </a:lnTo>
                <a:lnTo>
                  <a:pt x="171" y="722"/>
                </a:lnTo>
                <a:lnTo>
                  <a:pt x="177" y="716"/>
                </a:lnTo>
                <a:lnTo>
                  <a:pt x="184" y="710"/>
                </a:lnTo>
                <a:lnTo>
                  <a:pt x="190" y="704"/>
                </a:lnTo>
                <a:lnTo>
                  <a:pt x="195" y="696"/>
                </a:lnTo>
                <a:lnTo>
                  <a:pt x="200" y="689"/>
                </a:lnTo>
                <a:lnTo>
                  <a:pt x="203" y="681"/>
                </a:lnTo>
                <a:lnTo>
                  <a:pt x="206" y="674"/>
                </a:lnTo>
                <a:lnTo>
                  <a:pt x="208" y="664"/>
                </a:lnTo>
                <a:lnTo>
                  <a:pt x="209" y="656"/>
                </a:lnTo>
                <a:lnTo>
                  <a:pt x="210" y="646"/>
                </a:lnTo>
                <a:lnTo>
                  <a:pt x="210" y="646"/>
                </a:lnTo>
                <a:lnTo>
                  <a:pt x="209" y="636"/>
                </a:lnTo>
                <a:lnTo>
                  <a:pt x="208" y="628"/>
                </a:lnTo>
                <a:lnTo>
                  <a:pt x="206" y="620"/>
                </a:lnTo>
                <a:lnTo>
                  <a:pt x="203" y="611"/>
                </a:lnTo>
                <a:lnTo>
                  <a:pt x="200" y="603"/>
                </a:lnTo>
                <a:lnTo>
                  <a:pt x="195" y="596"/>
                </a:lnTo>
                <a:lnTo>
                  <a:pt x="190" y="588"/>
                </a:lnTo>
                <a:lnTo>
                  <a:pt x="184" y="582"/>
                </a:lnTo>
                <a:lnTo>
                  <a:pt x="177" y="576"/>
                </a:lnTo>
                <a:lnTo>
                  <a:pt x="171" y="572"/>
                </a:lnTo>
                <a:lnTo>
                  <a:pt x="162" y="567"/>
                </a:lnTo>
                <a:lnTo>
                  <a:pt x="155" y="563"/>
                </a:lnTo>
                <a:lnTo>
                  <a:pt x="147" y="560"/>
                </a:lnTo>
                <a:lnTo>
                  <a:pt x="138" y="557"/>
                </a:lnTo>
                <a:lnTo>
                  <a:pt x="129" y="556"/>
                </a:lnTo>
                <a:lnTo>
                  <a:pt x="119" y="556"/>
                </a:lnTo>
                <a:lnTo>
                  <a:pt x="119" y="556"/>
                </a:lnTo>
                <a:lnTo>
                  <a:pt x="111" y="556"/>
                </a:lnTo>
                <a:lnTo>
                  <a:pt x="101" y="557"/>
                </a:lnTo>
                <a:lnTo>
                  <a:pt x="93" y="560"/>
                </a:lnTo>
                <a:lnTo>
                  <a:pt x="84" y="563"/>
                </a:lnTo>
                <a:lnTo>
                  <a:pt x="76" y="567"/>
                </a:lnTo>
                <a:lnTo>
                  <a:pt x="69" y="572"/>
                </a:lnTo>
                <a:lnTo>
                  <a:pt x="62" y="576"/>
                </a:lnTo>
                <a:lnTo>
                  <a:pt x="56" y="582"/>
                </a:lnTo>
                <a:lnTo>
                  <a:pt x="50" y="588"/>
                </a:lnTo>
                <a:lnTo>
                  <a:pt x="45" y="596"/>
                </a:lnTo>
                <a:lnTo>
                  <a:pt x="40" y="603"/>
                </a:lnTo>
                <a:lnTo>
                  <a:pt x="36" y="611"/>
                </a:lnTo>
                <a:lnTo>
                  <a:pt x="33" y="620"/>
                </a:lnTo>
                <a:lnTo>
                  <a:pt x="32" y="628"/>
                </a:lnTo>
                <a:lnTo>
                  <a:pt x="29" y="636"/>
                </a:lnTo>
                <a:lnTo>
                  <a:pt x="29" y="646"/>
                </a:lnTo>
                <a:lnTo>
                  <a:pt x="29" y="646"/>
                </a:lnTo>
                <a:close/>
                <a:moveTo>
                  <a:pt x="192" y="752"/>
                </a:moveTo>
                <a:lnTo>
                  <a:pt x="47" y="752"/>
                </a:lnTo>
                <a:lnTo>
                  <a:pt x="47" y="752"/>
                </a:lnTo>
                <a:lnTo>
                  <a:pt x="38" y="753"/>
                </a:lnTo>
                <a:lnTo>
                  <a:pt x="29" y="755"/>
                </a:lnTo>
                <a:lnTo>
                  <a:pt x="21" y="760"/>
                </a:lnTo>
                <a:lnTo>
                  <a:pt x="14" y="767"/>
                </a:lnTo>
                <a:lnTo>
                  <a:pt x="9" y="774"/>
                </a:lnTo>
                <a:lnTo>
                  <a:pt x="4" y="784"/>
                </a:lnTo>
                <a:lnTo>
                  <a:pt x="2" y="794"/>
                </a:lnTo>
                <a:lnTo>
                  <a:pt x="0" y="804"/>
                </a:lnTo>
                <a:lnTo>
                  <a:pt x="0" y="950"/>
                </a:lnTo>
                <a:lnTo>
                  <a:pt x="0" y="950"/>
                </a:lnTo>
                <a:lnTo>
                  <a:pt x="2" y="960"/>
                </a:lnTo>
                <a:lnTo>
                  <a:pt x="4" y="970"/>
                </a:lnTo>
                <a:lnTo>
                  <a:pt x="9" y="980"/>
                </a:lnTo>
                <a:lnTo>
                  <a:pt x="14" y="987"/>
                </a:lnTo>
                <a:lnTo>
                  <a:pt x="21" y="994"/>
                </a:lnTo>
                <a:lnTo>
                  <a:pt x="29" y="999"/>
                </a:lnTo>
                <a:lnTo>
                  <a:pt x="38" y="1001"/>
                </a:lnTo>
                <a:lnTo>
                  <a:pt x="47" y="1002"/>
                </a:lnTo>
                <a:lnTo>
                  <a:pt x="192" y="1002"/>
                </a:lnTo>
                <a:lnTo>
                  <a:pt x="192" y="1002"/>
                </a:lnTo>
                <a:lnTo>
                  <a:pt x="202" y="1001"/>
                </a:lnTo>
                <a:lnTo>
                  <a:pt x="210" y="999"/>
                </a:lnTo>
                <a:lnTo>
                  <a:pt x="219" y="994"/>
                </a:lnTo>
                <a:lnTo>
                  <a:pt x="226" y="987"/>
                </a:lnTo>
                <a:lnTo>
                  <a:pt x="232" y="980"/>
                </a:lnTo>
                <a:lnTo>
                  <a:pt x="236" y="970"/>
                </a:lnTo>
                <a:lnTo>
                  <a:pt x="239" y="960"/>
                </a:lnTo>
                <a:lnTo>
                  <a:pt x="239" y="950"/>
                </a:lnTo>
                <a:lnTo>
                  <a:pt x="239" y="804"/>
                </a:lnTo>
                <a:lnTo>
                  <a:pt x="239" y="804"/>
                </a:lnTo>
                <a:lnTo>
                  <a:pt x="238" y="794"/>
                </a:lnTo>
                <a:lnTo>
                  <a:pt x="236" y="784"/>
                </a:lnTo>
                <a:lnTo>
                  <a:pt x="231" y="774"/>
                </a:lnTo>
                <a:lnTo>
                  <a:pt x="226" y="767"/>
                </a:lnTo>
                <a:lnTo>
                  <a:pt x="219" y="760"/>
                </a:lnTo>
                <a:lnTo>
                  <a:pt x="210" y="755"/>
                </a:lnTo>
                <a:lnTo>
                  <a:pt x="202" y="753"/>
                </a:lnTo>
                <a:lnTo>
                  <a:pt x="192" y="752"/>
                </a:lnTo>
                <a:lnTo>
                  <a:pt x="192" y="752"/>
                </a:lnTo>
                <a:close/>
                <a:moveTo>
                  <a:pt x="845" y="752"/>
                </a:moveTo>
                <a:lnTo>
                  <a:pt x="700" y="752"/>
                </a:lnTo>
                <a:lnTo>
                  <a:pt x="700" y="752"/>
                </a:lnTo>
                <a:lnTo>
                  <a:pt x="690" y="753"/>
                </a:lnTo>
                <a:lnTo>
                  <a:pt x="681" y="755"/>
                </a:lnTo>
                <a:lnTo>
                  <a:pt x="674" y="760"/>
                </a:lnTo>
                <a:lnTo>
                  <a:pt x="666" y="767"/>
                </a:lnTo>
                <a:lnTo>
                  <a:pt x="660" y="774"/>
                </a:lnTo>
                <a:lnTo>
                  <a:pt x="656" y="784"/>
                </a:lnTo>
                <a:lnTo>
                  <a:pt x="653" y="794"/>
                </a:lnTo>
                <a:lnTo>
                  <a:pt x="652" y="804"/>
                </a:lnTo>
                <a:lnTo>
                  <a:pt x="652" y="950"/>
                </a:lnTo>
                <a:lnTo>
                  <a:pt x="652" y="950"/>
                </a:lnTo>
                <a:lnTo>
                  <a:pt x="653" y="960"/>
                </a:lnTo>
                <a:lnTo>
                  <a:pt x="656" y="970"/>
                </a:lnTo>
                <a:lnTo>
                  <a:pt x="660" y="980"/>
                </a:lnTo>
                <a:lnTo>
                  <a:pt x="666" y="987"/>
                </a:lnTo>
                <a:lnTo>
                  <a:pt x="674" y="994"/>
                </a:lnTo>
                <a:lnTo>
                  <a:pt x="681" y="999"/>
                </a:lnTo>
                <a:lnTo>
                  <a:pt x="690" y="1001"/>
                </a:lnTo>
                <a:lnTo>
                  <a:pt x="700" y="1002"/>
                </a:lnTo>
                <a:lnTo>
                  <a:pt x="845" y="1002"/>
                </a:lnTo>
                <a:lnTo>
                  <a:pt x="845" y="1002"/>
                </a:lnTo>
                <a:lnTo>
                  <a:pt x="853" y="1001"/>
                </a:lnTo>
                <a:lnTo>
                  <a:pt x="863" y="999"/>
                </a:lnTo>
                <a:lnTo>
                  <a:pt x="870" y="994"/>
                </a:lnTo>
                <a:lnTo>
                  <a:pt x="877" y="987"/>
                </a:lnTo>
                <a:lnTo>
                  <a:pt x="883" y="980"/>
                </a:lnTo>
                <a:lnTo>
                  <a:pt x="888" y="970"/>
                </a:lnTo>
                <a:lnTo>
                  <a:pt x="891" y="960"/>
                </a:lnTo>
                <a:lnTo>
                  <a:pt x="892" y="950"/>
                </a:lnTo>
                <a:lnTo>
                  <a:pt x="892" y="804"/>
                </a:lnTo>
                <a:lnTo>
                  <a:pt x="892" y="804"/>
                </a:lnTo>
                <a:lnTo>
                  <a:pt x="891" y="794"/>
                </a:lnTo>
                <a:lnTo>
                  <a:pt x="888" y="784"/>
                </a:lnTo>
                <a:lnTo>
                  <a:pt x="883" y="774"/>
                </a:lnTo>
                <a:lnTo>
                  <a:pt x="877" y="767"/>
                </a:lnTo>
                <a:lnTo>
                  <a:pt x="870" y="760"/>
                </a:lnTo>
                <a:lnTo>
                  <a:pt x="863" y="755"/>
                </a:lnTo>
                <a:lnTo>
                  <a:pt x="853" y="753"/>
                </a:lnTo>
                <a:lnTo>
                  <a:pt x="845" y="752"/>
                </a:lnTo>
                <a:lnTo>
                  <a:pt x="845" y="752"/>
                </a:lnTo>
                <a:close/>
                <a:moveTo>
                  <a:pt x="682" y="646"/>
                </a:moveTo>
                <a:lnTo>
                  <a:pt x="682" y="646"/>
                </a:lnTo>
                <a:lnTo>
                  <a:pt x="682" y="656"/>
                </a:lnTo>
                <a:lnTo>
                  <a:pt x="683" y="664"/>
                </a:lnTo>
                <a:lnTo>
                  <a:pt x="686" y="674"/>
                </a:lnTo>
                <a:lnTo>
                  <a:pt x="689" y="681"/>
                </a:lnTo>
                <a:lnTo>
                  <a:pt x="693" y="689"/>
                </a:lnTo>
                <a:lnTo>
                  <a:pt x="698" y="696"/>
                </a:lnTo>
                <a:lnTo>
                  <a:pt x="702" y="704"/>
                </a:lnTo>
                <a:lnTo>
                  <a:pt x="708" y="710"/>
                </a:lnTo>
                <a:lnTo>
                  <a:pt x="714" y="716"/>
                </a:lnTo>
                <a:lnTo>
                  <a:pt x="722" y="722"/>
                </a:lnTo>
                <a:lnTo>
                  <a:pt x="729" y="725"/>
                </a:lnTo>
                <a:lnTo>
                  <a:pt x="737" y="730"/>
                </a:lnTo>
                <a:lnTo>
                  <a:pt x="746" y="732"/>
                </a:lnTo>
                <a:lnTo>
                  <a:pt x="754" y="735"/>
                </a:lnTo>
                <a:lnTo>
                  <a:pt x="762" y="736"/>
                </a:lnTo>
                <a:lnTo>
                  <a:pt x="772" y="736"/>
                </a:lnTo>
                <a:lnTo>
                  <a:pt x="772" y="736"/>
                </a:lnTo>
                <a:lnTo>
                  <a:pt x="781" y="736"/>
                </a:lnTo>
                <a:lnTo>
                  <a:pt x="790" y="735"/>
                </a:lnTo>
                <a:lnTo>
                  <a:pt x="798" y="732"/>
                </a:lnTo>
                <a:lnTo>
                  <a:pt x="807" y="730"/>
                </a:lnTo>
                <a:lnTo>
                  <a:pt x="815" y="725"/>
                </a:lnTo>
                <a:lnTo>
                  <a:pt x="822" y="722"/>
                </a:lnTo>
                <a:lnTo>
                  <a:pt x="829" y="716"/>
                </a:lnTo>
                <a:lnTo>
                  <a:pt x="835" y="710"/>
                </a:lnTo>
                <a:lnTo>
                  <a:pt x="841" y="704"/>
                </a:lnTo>
                <a:lnTo>
                  <a:pt x="847" y="696"/>
                </a:lnTo>
                <a:lnTo>
                  <a:pt x="851" y="689"/>
                </a:lnTo>
                <a:lnTo>
                  <a:pt x="856" y="681"/>
                </a:lnTo>
                <a:lnTo>
                  <a:pt x="858" y="674"/>
                </a:lnTo>
                <a:lnTo>
                  <a:pt x="861" y="664"/>
                </a:lnTo>
                <a:lnTo>
                  <a:pt x="862" y="656"/>
                </a:lnTo>
                <a:lnTo>
                  <a:pt x="862" y="646"/>
                </a:lnTo>
                <a:lnTo>
                  <a:pt x="862" y="646"/>
                </a:lnTo>
                <a:lnTo>
                  <a:pt x="862" y="636"/>
                </a:lnTo>
                <a:lnTo>
                  <a:pt x="861" y="628"/>
                </a:lnTo>
                <a:lnTo>
                  <a:pt x="858" y="620"/>
                </a:lnTo>
                <a:lnTo>
                  <a:pt x="856" y="611"/>
                </a:lnTo>
                <a:lnTo>
                  <a:pt x="851" y="603"/>
                </a:lnTo>
                <a:lnTo>
                  <a:pt x="847" y="596"/>
                </a:lnTo>
                <a:lnTo>
                  <a:pt x="841" y="588"/>
                </a:lnTo>
                <a:lnTo>
                  <a:pt x="835" y="582"/>
                </a:lnTo>
                <a:lnTo>
                  <a:pt x="829" y="576"/>
                </a:lnTo>
                <a:lnTo>
                  <a:pt x="822" y="572"/>
                </a:lnTo>
                <a:lnTo>
                  <a:pt x="815" y="567"/>
                </a:lnTo>
                <a:lnTo>
                  <a:pt x="807" y="563"/>
                </a:lnTo>
                <a:lnTo>
                  <a:pt x="798" y="560"/>
                </a:lnTo>
                <a:lnTo>
                  <a:pt x="790" y="557"/>
                </a:lnTo>
                <a:lnTo>
                  <a:pt x="781" y="556"/>
                </a:lnTo>
                <a:lnTo>
                  <a:pt x="772" y="556"/>
                </a:lnTo>
                <a:lnTo>
                  <a:pt x="772" y="556"/>
                </a:lnTo>
                <a:lnTo>
                  <a:pt x="762" y="556"/>
                </a:lnTo>
                <a:lnTo>
                  <a:pt x="754" y="557"/>
                </a:lnTo>
                <a:lnTo>
                  <a:pt x="746" y="560"/>
                </a:lnTo>
                <a:lnTo>
                  <a:pt x="737" y="563"/>
                </a:lnTo>
                <a:lnTo>
                  <a:pt x="729" y="567"/>
                </a:lnTo>
                <a:lnTo>
                  <a:pt x="722" y="572"/>
                </a:lnTo>
                <a:lnTo>
                  <a:pt x="714" y="576"/>
                </a:lnTo>
                <a:lnTo>
                  <a:pt x="708" y="582"/>
                </a:lnTo>
                <a:lnTo>
                  <a:pt x="702" y="588"/>
                </a:lnTo>
                <a:lnTo>
                  <a:pt x="698" y="596"/>
                </a:lnTo>
                <a:lnTo>
                  <a:pt x="693" y="603"/>
                </a:lnTo>
                <a:lnTo>
                  <a:pt x="689" y="611"/>
                </a:lnTo>
                <a:lnTo>
                  <a:pt x="686" y="620"/>
                </a:lnTo>
                <a:lnTo>
                  <a:pt x="683" y="628"/>
                </a:lnTo>
                <a:lnTo>
                  <a:pt x="682" y="636"/>
                </a:lnTo>
                <a:lnTo>
                  <a:pt x="682" y="646"/>
                </a:lnTo>
                <a:lnTo>
                  <a:pt x="682" y="646"/>
                </a:lnTo>
                <a:close/>
                <a:moveTo>
                  <a:pt x="156" y="515"/>
                </a:moveTo>
                <a:lnTo>
                  <a:pt x="300" y="371"/>
                </a:lnTo>
                <a:lnTo>
                  <a:pt x="431" y="371"/>
                </a:lnTo>
                <a:lnTo>
                  <a:pt x="431" y="536"/>
                </a:lnTo>
                <a:lnTo>
                  <a:pt x="461" y="536"/>
                </a:lnTo>
                <a:lnTo>
                  <a:pt x="461" y="371"/>
                </a:lnTo>
                <a:lnTo>
                  <a:pt x="592" y="371"/>
                </a:lnTo>
                <a:lnTo>
                  <a:pt x="735" y="515"/>
                </a:lnTo>
                <a:lnTo>
                  <a:pt x="756" y="495"/>
                </a:lnTo>
                <a:lnTo>
                  <a:pt x="634" y="371"/>
                </a:lnTo>
                <a:lnTo>
                  <a:pt x="744" y="371"/>
                </a:lnTo>
                <a:lnTo>
                  <a:pt x="744" y="0"/>
                </a:lnTo>
                <a:lnTo>
                  <a:pt x="147" y="0"/>
                </a:lnTo>
                <a:lnTo>
                  <a:pt x="147" y="371"/>
                </a:lnTo>
                <a:lnTo>
                  <a:pt x="258" y="371"/>
                </a:lnTo>
                <a:lnTo>
                  <a:pt x="136" y="495"/>
                </a:lnTo>
                <a:lnTo>
                  <a:pt x="156" y="515"/>
                </a:lnTo>
                <a:close/>
                <a:moveTo>
                  <a:pt x="182" y="129"/>
                </a:moveTo>
                <a:lnTo>
                  <a:pt x="704" y="129"/>
                </a:lnTo>
                <a:lnTo>
                  <a:pt x="704" y="321"/>
                </a:lnTo>
                <a:lnTo>
                  <a:pt x="182" y="321"/>
                </a:lnTo>
                <a:lnTo>
                  <a:pt x="182" y="129"/>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 name="Freeform 418"/>
          <p:cNvSpPr>
            <a:spLocks noEditPoints="1"/>
          </p:cNvSpPr>
          <p:nvPr/>
        </p:nvSpPr>
        <p:spPr bwMode="auto">
          <a:xfrm>
            <a:off x="8302010" y="3074814"/>
            <a:ext cx="410383" cy="317599"/>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ja-JP" altLang="en-US"/>
          </a:p>
        </p:txBody>
      </p:sp>
      <p:cxnSp>
        <p:nvCxnSpPr>
          <p:cNvPr id="228" name="直線コネクタ 227"/>
          <p:cNvCxnSpPr>
            <a:endCxn id="123" idx="33"/>
          </p:cNvCxnSpPr>
          <p:nvPr/>
        </p:nvCxnSpPr>
        <p:spPr>
          <a:xfrm>
            <a:off x="6760875" y="2657133"/>
            <a:ext cx="542290" cy="3630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直線コネクタ 228"/>
          <p:cNvCxnSpPr/>
          <p:nvPr/>
        </p:nvCxnSpPr>
        <p:spPr>
          <a:xfrm flipV="1">
            <a:off x="6765169" y="3265548"/>
            <a:ext cx="506587" cy="83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直線コネクタ 229"/>
          <p:cNvCxnSpPr>
            <a:endCxn id="123" idx="18"/>
          </p:cNvCxnSpPr>
          <p:nvPr/>
        </p:nvCxnSpPr>
        <p:spPr>
          <a:xfrm flipV="1">
            <a:off x="6857465" y="3285987"/>
            <a:ext cx="452286" cy="5672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直線コネクタ 230"/>
          <p:cNvCxnSpPr>
            <a:stCxn id="238" idx="8"/>
          </p:cNvCxnSpPr>
          <p:nvPr/>
        </p:nvCxnSpPr>
        <p:spPr>
          <a:xfrm flipV="1">
            <a:off x="6785874" y="3315570"/>
            <a:ext cx="507061" cy="12157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直線コネクタ 231"/>
          <p:cNvCxnSpPr>
            <a:endCxn id="123" idx="57"/>
          </p:cNvCxnSpPr>
          <p:nvPr/>
        </p:nvCxnSpPr>
        <p:spPr>
          <a:xfrm flipH="1">
            <a:off x="7743219" y="2652933"/>
            <a:ext cx="522452" cy="532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直線コネクタ 232"/>
          <p:cNvCxnSpPr>
            <a:endCxn id="123" idx="27"/>
          </p:cNvCxnSpPr>
          <p:nvPr/>
        </p:nvCxnSpPr>
        <p:spPr>
          <a:xfrm flipH="1" flipV="1">
            <a:off x="7732442" y="3285987"/>
            <a:ext cx="548278" cy="5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直線コネクタ 233"/>
          <p:cNvCxnSpPr>
            <a:endCxn id="123" idx="27"/>
          </p:cNvCxnSpPr>
          <p:nvPr/>
        </p:nvCxnSpPr>
        <p:spPr>
          <a:xfrm flipH="1" flipV="1">
            <a:off x="7732442" y="3285987"/>
            <a:ext cx="556139" cy="4404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 name="直線コネクタ 234"/>
          <p:cNvCxnSpPr>
            <a:endCxn id="123" idx="27"/>
          </p:cNvCxnSpPr>
          <p:nvPr/>
        </p:nvCxnSpPr>
        <p:spPr>
          <a:xfrm flipH="1" flipV="1">
            <a:off x="7732442" y="3285987"/>
            <a:ext cx="569568" cy="1264748"/>
          </a:xfrm>
          <a:prstGeom prst="line">
            <a:avLst/>
          </a:prstGeom>
        </p:spPr>
        <p:style>
          <a:lnRef idx="1">
            <a:schemeClr val="accent1"/>
          </a:lnRef>
          <a:fillRef idx="0">
            <a:schemeClr val="accent1"/>
          </a:fillRef>
          <a:effectRef idx="0">
            <a:schemeClr val="accent1"/>
          </a:effectRef>
          <a:fontRef idx="minor">
            <a:schemeClr val="tx1"/>
          </a:fontRef>
        </p:style>
      </p:cxnSp>
      <p:sp>
        <p:nvSpPr>
          <p:cNvPr id="236" name="テキスト ボックス 235"/>
          <p:cNvSpPr txBox="1"/>
          <p:nvPr/>
        </p:nvSpPr>
        <p:spPr>
          <a:xfrm>
            <a:off x="3455876" y="2161132"/>
            <a:ext cx="1637713" cy="276999"/>
          </a:xfrm>
          <a:prstGeom prst="rect">
            <a:avLst/>
          </a:prstGeom>
          <a:noFill/>
        </p:spPr>
        <p:txBody>
          <a:bodyPr wrap="square" rtlCol="0">
            <a:spAutoFit/>
          </a:bodyPr>
          <a:lstStyle/>
          <a:p>
            <a:r>
              <a:rPr lang="ja-JP" altLang="en-US" sz="1200"/>
              <a:t>一括起票</a:t>
            </a:r>
            <a:endParaRPr kumimoji="1" lang="ja-JP" altLang="en-US" sz="1200"/>
          </a:p>
        </p:txBody>
      </p:sp>
      <p:sp>
        <p:nvSpPr>
          <p:cNvPr id="237" name="テキスト ボックス 236"/>
          <p:cNvSpPr txBox="1"/>
          <p:nvPr/>
        </p:nvSpPr>
        <p:spPr>
          <a:xfrm>
            <a:off x="3490311" y="3363933"/>
            <a:ext cx="1637713" cy="276999"/>
          </a:xfrm>
          <a:prstGeom prst="rect">
            <a:avLst/>
          </a:prstGeom>
          <a:noFill/>
        </p:spPr>
        <p:txBody>
          <a:bodyPr wrap="square" rtlCol="0">
            <a:spAutoFit/>
          </a:bodyPr>
          <a:lstStyle/>
          <a:p>
            <a:r>
              <a:rPr lang="ja-JP" altLang="en-US" sz="1200"/>
              <a:t>集中支払</a:t>
            </a:r>
            <a:endParaRPr kumimoji="1" lang="ja-JP" altLang="en-US" sz="1200"/>
          </a:p>
        </p:txBody>
      </p:sp>
      <p:sp>
        <p:nvSpPr>
          <p:cNvPr id="238" name="Freeform 368"/>
          <p:cNvSpPr>
            <a:spLocks noEditPoints="1"/>
          </p:cNvSpPr>
          <p:nvPr/>
        </p:nvSpPr>
        <p:spPr bwMode="auto">
          <a:xfrm>
            <a:off x="6446017" y="4232223"/>
            <a:ext cx="364947" cy="418420"/>
          </a:xfrm>
          <a:custGeom>
            <a:avLst/>
            <a:gdLst>
              <a:gd name="T0" fmla="*/ 356 w 800"/>
              <a:gd name="T1" fmla="*/ 544 h 933"/>
              <a:gd name="T2" fmla="*/ 134 w 800"/>
              <a:gd name="T3" fmla="*/ 322 h 933"/>
              <a:gd name="T4" fmla="*/ 134 w 800"/>
              <a:gd name="T5" fmla="*/ 933 h 933"/>
              <a:gd name="T6" fmla="*/ 578 w 800"/>
              <a:gd name="T7" fmla="*/ 544 h 933"/>
              <a:gd name="T8" fmla="*/ 189 w 800"/>
              <a:gd name="T9" fmla="*/ 601 h 933"/>
              <a:gd name="T10" fmla="*/ 523 w 800"/>
              <a:gd name="T11" fmla="*/ 667 h 933"/>
              <a:gd name="T12" fmla="*/ 523 w 800"/>
              <a:gd name="T13" fmla="*/ 601 h 933"/>
              <a:gd name="T14" fmla="*/ 633 w 800"/>
              <a:gd name="T15" fmla="*/ 667 h 933"/>
              <a:gd name="T16" fmla="*/ 745 w 800"/>
              <a:gd name="T17" fmla="*/ 667 h 933"/>
              <a:gd name="T18" fmla="*/ 417 w 800"/>
              <a:gd name="T19" fmla="*/ 0 h 933"/>
              <a:gd name="T20" fmla="*/ 379 w 800"/>
              <a:gd name="T21" fmla="*/ 7 h 933"/>
              <a:gd name="T22" fmla="*/ 346 w 800"/>
              <a:gd name="T23" fmla="*/ 22 h 933"/>
              <a:gd name="T24" fmla="*/ 320 w 800"/>
              <a:gd name="T25" fmla="*/ 43 h 933"/>
              <a:gd name="T26" fmla="*/ 303 w 800"/>
              <a:gd name="T27" fmla="*/ 69 h 933"/>
              <a:gd name="T28" fmla="*/ 297 w 800"/>
              <a:gd name="T29" fmla="*/ 99 h 933"/>
              <a:gd name="T30" fmla="*/ 298 w 800"/>
              <a:gd name="T31" fmla="*/ 103 h 933"/>
              <a:gd name="T32" fmla="*/ 274 w 800"/>
              <a:gd name="T33" fmla="*/ 90 h 933"/>
              <a:gd name="T34" fmla="*/ 247 w 800"/>
              <a:gd name="T35" fmla="*/ 82 h 933"/>
              <a:gd name="T36" fmla="*/ 228 w 800"/>
              <a:gd name="T37" fmla="*/ 81 h 933"/>
              <a:gd name="T38" fmla="*/ 196 w 800"/>
              <a:gd name="T39" fmla="*/ 85 h 933"/>
              <a:gd name="T40" fmla="*/ 169 w 800"/>
              <a:gd name="T41" fmla="*/ 94 h 933"/>
              <a:gd name="T42" fmla="*/ 147 w 800"/>
              <a:gd name="T43" fmla="*/ 110 h 933"/>
              <a:gd name="T44" fmla="*/ 132 w 800"/>
              <a:gd name="T45" fmla="*/ 129 h 933"/>
              <a:gd name="T46" fmla="*/ 124 w 800"/>
              <a:gd name="T47" fmla="*/ 152 h 933"/>
              <a:gd name="T48" fmla="*/ 124 w 800"/>
              <a:gd name="T49" fmla="*/ 166 h 933"/>
              <a:gd name="T50" fmla="*/ 129 w 800"/>
              <a:gd name="T51" fmla="*/ 186 h 933"/>
              <a:gd name="T52" fmla="*/ 98 w 800"/>
              <a:gd name="T53" fmla="*/ 181 h 933"/>
              <a:gd name="T54" fmla="*/ 55 w 800"/>
              <a:gd name="T55" fmla="*/ 190 h 933"/>
              <a:gd name="T56" fmla="*/ 27 w 800"/>
              <a:gd name="T57" fmla="*/ 216 h 933"/>
              <a:gd name="T58" fmla="*/ 21 w 800"/>
              <a:gd name="T59" fmla="*/ 232 h 933"/>
              <a:gd name="T60" fmla="*/ 21 w 800"/>
              <a:gd name="T61" fmla="*/ 244 h 933"/>
              <a:gd name="T62" fmla="*/ 27 w 800"/>
              <a:gd name="T63" fmla="*/ 260 h 933"/>
              <a:gd name="T64" fmla="*/ 55 w 800"/>
              <a:gd name="T65" fmla="*/ 286 h 933"/>
              <a:gd name="T66" fmla="*/ 98 w 800"/>
              <a:gd name="T67" fmla="*/ 296 h 933"/>
              <a:gd name="T68" fmla="*/ 129 w 800"/>
              <a:gd name="T69" fmla="*/ 291 h 933"/>
              <a:gd name="T70" fmla="*/ 163 w 800"/>
              <a:gd name="T71" fmla="*/ 271 h 933"/>
              <a:gd name="T72" fmla="*/ 175 w 800"/>
              <a:gd name="T73" fmla="*/ 249 h 933"/>
              <a:gd name="T74" fmla="*/ 176 w 800"/>
              <a:gd name="T75" fmla="*/ 238 h 933"/>
              <a:gd name="T76" fmla="*/ 175 w 800"/>
              <a:gd name="T77" fmla="*/ 226 h 933"/>
              <a:gd name="T78" fmla="*/ 213 w 800"/>
              <a:gd name="T79" fmla="*/ 237 h 933"/>
              <a:gd name="T80" fmla="*/ 237 w 800"/>
              <a:gd name="T81" fmla="*/ 237 h 933"/>
              <a:gd name="T82" fmla="*/ 266 w 800"/>
              <a:gd name="T83" fmla="*/ 232 h 933"/>
              <a:gd name="T84" fmla="*/ 291 w 800"/>
              <a:gd name="T85" fmla="*/ 222 h 933"/>
              <a:gd name="T86" fmla="*/ 312 w 800"/>
              <a:gd name="T87" fmla="*/ 205 h 933"/>
              <a:gd name="T88" fmla="*/ 325 w 800"/>
              <a:gd name="T89" fmla="*/ 186 h 933"/>
              <a:gd name="T90" fmla="*/ 330 w 800"/>
              <a:gd name="T91" fmla="*/ 163 h 933"/>
              <a:gd name="T92" fmla="*/ 350 w 800"/>
              <a:gd name="T93" fmla="*/ 177 h 933"/>
              <a:gd name="T94" fmla="*/ 388 w 800"/>
              <a:gd name="T95" fmla="*/ 193 h 933"/>
              <a:gd name="T96" fmla="*/ 432 w 800"/>
              <a:gd name="T97" fmla="*/ 198 h 933"/>
              <a:gd name="T98" fmla="*/ 458 w 800"/>
              <a:gd name="T99" fmla="*/ 196 h 933"/>
              <a:gd name="T100" fmla="*/ 495 w 800"/>
              <a:gd name="T101" fmla="*/ 186 h 933"/>
              <a:gd name="T102" fmla="*/ 526 w 800"/>
              <a:gd name="T103" fmla="*/ 169 h 933"/>
              <a:gd name="T104" fmla="*/ 549 w 800"/>
              <a:gd name="T105" fmla="*/ 146 h 933"/>
              <a:gd name="T106" fmla="*/ 562 w 800"/>
              <a:gd name="T107" fmla="*/ 118 h 933"/>
              <a:gd name="T108" fmla="*/ 565 w 800"/>
              <a:gd name="T109" fmla="*/ 99 h 933"/>
              <a:gd name="T110" fmla="*/ 559 w 800"/>
              <a:gd name="T111" fmla="*/ 69 h 933"/>
              <a:gd name="T112" fmla="*/ 542 w 800"/>
              <a:gd name="T113" fmla="*/ 43 h 933"/>
              <a:gd name="T114" fmla="*/ 517 w 800"/>
              <a:gd name="T115" fmla="*/ 22 h 933"/>
              <a:gd name="T116" fmla="*/ 483 w 800"/>
              <a:gd name="T117" fmla="*/ 7 h 933"/>
              <a:gd name="T118" fmla="*/ 445 w 800"/>
              <a:gd name="T1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0" h="933">
                <a:moveTo>
                  <a:pt x="578" y="544"/>
                </a:moveTo>
                <a:lnTo>
                  <a:pt x="578" y="378"/>
                </a:lnTo>
                <a:lnTo>
                  <a:pt x="356" y="544"/>
                </a:lnTo>
                <a:lnTo>
                  <a:pt x="356" y="378"/>
                </a:lnTo>
                <a:lnTo>
                  <a:pt x="134" y="544"/>
                </a:lnTo>
                <a:lnTo>
                  <a:pt x="134" y="322"/>
                </a:lnTo>
                <a:lnTo>
                  <a:pt x="0" y="322"/>
                </a:lnTo>
                <a:lnTo>
                  <a:pt x="0" y="933"/>
                </a:lnTo>
                <a:lnTo>
                  <a:pt x="134" y="933"/>
                </a:lnTo>
                <a:lnTo>
                  <a:pt x="800" y="933"/>
                </a:lnTo>
                <a:lnTo>
                  <a:pt x="800" y="378"/>
                </a:lnTo>
                <a:lnTo>
                  <a:pt x="578" y="544"/>
                </a:lnTo>
                <a:close/>
                <a:moveTo>
                  <a:pt x="301" y="667"/>
                </a:moveTo>
                <a:lnTo>
                  <a:pt x="189" y="667"/>
                </a:lnTo>
                <a:lnTo>
                  <a:pt x="189" y="601"/>
                </a:lnTo>
                <a:lnTo>
                  <a:pt x="301" y="601"/>
                </a:lnTo>
                <a:lnTo>
                  <a:pt x="301" y="667"/>
                </a:lnTo>
                <a:close/>
                <a:moveTo>
                  <a:pt x="523" y="667"/>
                </a:moveTo>
                <a:lnTo>
                  <a:pt x="411" y="667"/>
                </a:lnTo>
                <a:lnTo>
                  <a:pt x="411" y="601"/>
                </a:lnTo>
                <a:lnTo>
                  <a:pt x="523" y="601"/>
                </a:lnTo>
                <a:lnTo>
                  <a:pt x="523" y="667"/>
                </a:lnTo>
                <a:close/>
                <a:moveTo>
                  <a:pt x="745" y="667"/>
                </a:moveTo>
                <a:lnTo>
                  <a:pt x="633" y="667"/>
                </a:lnTo>
                <a:lnTo>
                  <a:pt x="633" y="601"/>
                </a:lnTo>
                <a:lnTo>
                  <a:pt x="745" y="601"/>
                </a:lnTo>
                <a:lnTo>
                  <a:pt x="745" y="667"/>
                </a:lnTo>
                <a:close/>
                <a:moveTo>
                  <a:pt x="432" y="0"/>
                </a:moveTo>
                <a:lnTo>
                  <a:pt x="432" y="0"/>
                </a:lnTo>
                <a:lnTo>
                  <a:pt x="417" y="0"/>
                </a:lnTo>
                <a:lnTo>
                  <a:pt x="404" y="1"/>
                </a:lnTo>
                <a:lnTo>
                  <a:pt x="392" y="4"/>
                </a:lnTo>
                <a:lnTo>
                  <a:pt x="379" y="7"/>
                </a:lnTo>
                <a:lnTo>
                  <a:pt x="368" y="12"/>
                </a:lnTo>
                <a:lnTo>
                  <a:pt x="356" y="16"/>
                </a:lnTo>
                <a:lnTo>
                  <a:pt x="346" y="22"/>
                </a:lnTo>
                <a:lnTo>
                  <a:pt x="337" y="28"/>
                </a:lnTo>
                <a:lnTo>
                  <a:pt x="328" y="36"/>
                </a:lnTo>
                <a:lnTo>
                  <a:pt x="320" y="43"/>
                </a:lnTo>
                <a:lnTo>
                  <a:pt x="314" y="51"/>
                </a:lnTo>
                <a:lnTo>
                  <a:pt x="308" y="60"/>
                </a:lnTo>
                <a:lnTo>
                  <a:pt x="303" y="69"/>
                </a:lnTo>
                <a:lnTo>
                  <a:pt x="301" y="79"/>
                </a:lnTo>
                <a:lnTo>
                  <a:pt x="298" y="88"/>
                </a:lnTo>
                <a:lnTo>
                  <a:pt x="297" y="99"/>
                </a:lnTo>
                <a:lnTo>
                  <a:pt x="297" y="99"/>
                </a:lnTo>
                <a:lnTo>
                  <a:pt x="298" y="103"/>
                </a:lnTo>
                <a:lnTo>
                  <a:pt x="298" y="103"/>
                </a:lnTo>
                <a:lnTo>
                  <a:pt x="291" y="98"/>
                </a:lnTo>
                <a:lnTo>
                  <a:pt x="283" y="94"/>
                </a:lnTo>
                <a:lnTo>
                  <a:pt x="274" y="90"/>
                </a:lnTo>
                <a:lnTo>
                  <a:pt x="266" y="87"/>
                </a:lnTo>
                <a:lnTo>
                  <a:pt x="256" y="85"/>
                </a:lnTo>
                <a:lnTo>
                  <a:pt x="247" y="82"/>
                </a:lnTo>
                <a:lnTo>
                  <a:pt x="237" y="81"/>
                </a:lnTo>
                <a:lnTo>
                  <a:pt x="228" y="81"/>
                </a:lnTo>
                <a:lnTo>
                  <a:pt x="228" y="81"/>
                </a:lnTo>
                <a:lnTo>
                  <a:pt x="217" y="81"/>
                </a:lnTo>
                <a:lnTo>
                  <a:pt x="206" y="82"/>
                </a:lnTo>
                <a:lnTo>
                  <a:pt x="196" y="85"/>
                </a:lnTo>
                <a:lnTo>
                  <a:pt x="187" y="87"/>
                </a:lnTo>
                <a:lnTo>
                  <a:pt x="177" y="91"/>
                </a:lnTo>
                <a:lnTo>
                  <a:pt x="169" y="94"/>
                </a:lnTo>
                <a:lnTo>
                  <a:pt x="162" y="99"/>
                </a:lnTo>
                <a:lnTo>
                  <a:pt x="153" y="104"/>
                </a:lnTo>
                <a:lnTo>
                  <a:pt x="147" y="110"/>
                </a:lnTo>
                <a:lnTo>
                  <a:pt x="141" y="116"/>
                </a:lnTo>
                <a:lnTo>
                  <a:pt x="136" y="122"/>
                </a:lnTo>
                <a:lnTo>
                  <a:pt x="132" y="129"/>
                </a:lnTo>
                <a:lnTo>
                  <a:pt x="128" y="136"/>
                </a:lnTo>
                <a:lnTo>
                  <a:pt x="126" y="144"/>
                </a:lnTo>
                <a:lnTo>
                  <a:pt x="124" y="152"/>
                </a:lnTo>
                <a:lnTo>
                  <a:pt x="123" y="159"/>
                </a:lnTo>
                <a:lnTo>
                  <a:pt x="123" y="159"/>
                </a:lnTo>
                <a:lnTo>
                  <a:pt x="124" y="166"/>
                </a:lnTo>
                <a:lnTo>
                  <a:pt x="126" y="172"/>
                </a:lnTo>
                <a:lnTo>
                  <a:pt x="129" y="186"/>
                </a:lnTo>
                <a:lnTo>
                  <a:pt x="129" y="186"/>
                </a:lnTo>
                <a:lnTo>
                  <a:pt x="115" y="182"/>
                </a:lnTo>
                <a:lnTo>
                  <a:pt x="98" y="181"/>
                </a:lnTo>
                <a:lnTo>
                  <a:pt x="98" y="181"/>
                </a:lnTo>
                <a:lnTo>
                  <a:pt x="82" y="182"/>
                </a:lnTo>
                <a:lnTo>
                  <a:pt x="68" y="186"/>
                </a:lnTo>
                <a:lnTo>
                  <a:pt x="55" y="190"/>
                </a:lnTo>
                <a:lnTo>
                  <a:pt x="44" y="198"/>
                </a:lnTo>
                <a:lnTo>
                  <a:pt x="34" y="206"/>
                </a:lnTo>
                <a:lnTo>
                  <a:pt x="27" y="216"/>
                </a:lnTo>
                <a:lnTo>
                  <a:pt x="25" y="220"/>
                </a:lnTo>
                <a:lnTo>
                  <a:pt x="22" y="226"/>
                </a:lnTo>
                <a:lnTo>
                  <a:pt x="21" y="232"/>
                </a:lnTo>
                <a:lnTo>
                  <a:pt x="21" y="238"/>
                </a:lnTo>
                <a:lnTo>
                  <a:pt x="21" y="238"/>
                </a:lnTo>
                <a:lnTo>
                  <a:pt x="21" y="244"/>
                </a:lnTo>
                <a:lnTo>
                  <a:pt x="22" y="249"/>
                </a:lnTo>
                <a:lnTo>
                  <a:pt x="25" y="255"/>
                </a:lnTo>
                <a:lnTo>
                  <a:pt x="27" y="260"/>
                </a:lnTo>
                <a:lnTo>
                  <a:pt x="34" y="271"/>
                </a:lnTo>
                <a:lnTo>
                  <a:pt x="44" y="279"/>
                </a:lnTo>
                <a:lnTo>
                  <a:pt x="55" y="286"/>
                </a:lnTo>
                <a:lnTo>
                  <a:pt x="68" y="291"/>
                </a:lnTo>
                <a:lnTo>
                  <a:pt x="82" y="295"/>
                </a:lnTo>
                <a:lnTo>
                  <a:pt x="98" y="296"/>
                </a:lnTo>
                <a:lnTo>
                  <a:pt x="98" y="296"/>
                </a:lnTo>
                <a:lnTo>
                  <a:pt x="114" y="295"/>
                </a:lnTo>
                <a:lnTo>
                  <a:pt x="129" y="291"/>
                </a:lnTo>
                <a:lnTo>
                  <a:pt x="142" y="286"/>
                </a:lnTo>
                <a:lnTo>
                  <a:pt x="153" y="279"/>
                </a:lnTo>
                <a:lnTo>
                  <a:pt x="163" y="271"/>
                </a:lnTo>
                <a:lnTo>
                  <a:pt x="170" y="260"/>
                </a:lnTo>
                <a:lnTo>
                  <a:pt x="172" y="255"/>
                </a:lnTo>
                <a:lnTo>
                  <a:pt x="175" y="249"/>
                </a:lnTo>
                <a:lnTo>
                  <a:pt x="176" y="244"/>
                </a:lnTo>
                <a:lnTo>
                  <a:pt x="176" y="238"/>
                </a:lnTo>
                <a:lnTo>
                  <a:pt x="176" y="238"/>
                </a:lnTo>
                <a:lnTo>
                  <a:pt x="176" y="232"/>
                </a:lnTo>
                <a:lnTo>
                  <a:pt x="175" y="226"/>
                </a:lnTo>
                <a:lnTo>
                  <a:pt x="175" y="226"/>
                </a:lnTo>
                <a:lnTo>
                  <a:pt x="187" y="231"/>
                </a:lnTo>
                <a:lnTo>
                  <a:pt x="199" y="235"/>
                </a:lnTo>
                <a:lnTo>
                  <a:pt x="213" y="237"/>
                </a:lnTo>
                <a:lnTo>
                  <a:pt x="228" y="238"/>
                </a:lnTo>
                <a:lnTo>
                  <a:pt x="228" y="238"/>
                </a:lnTo>
                <a:lnTo>
                  <a:pt x="237" y="237"/>
                </a:lnTo>
                <a:lnTo>
                  <a:pt x="247" y="236"/>
                </a:lnTo>
                <a:lnTo>
                  <a:pt x="258" y="235"/>
                </a:lnTo>
                <a:lnTo>
                  <a:pt x="266" y="232"/>
                </a:lnTo>
                <a:lnTo>
                  <a:pt x="276" y="229"/>
                </a:lnTo>
                <a:lnTo>
                  <a:pt x="284" y="225"/>
                </a:lnTo>
                <a:lnTo>
                  <a:pt x="291" y="222"/>
                </a:lnTo>
                <a:lnTo>
                  <a:pt x="298" y="216"/>
                </a:lnTo>
                <a:lnTo>
                  <a:pt x="306" y="211"/>
                </a:lnTo>
                <a:lnTo>
                  <a:pt x="312" y="205"/>
                </a:lnTo>
                <a:lnTo>
                  <a:pt x="316" y="199"/>
                </a:lnTo>
                <a:lnTo>
                  <a:pt x="321" y="193"/>
                </a:lnTo>
                <a:lnTo>
                  <a:pt x="325" y="186"/>
                </a:lnTo>
                <a:lnTo>
                  <a:pt x="327" y="178"/>
                </a:lnTo>
                <a:lnTo>
                  <a:pt x="330" y="171"/>
                </a:lnTo>
                <a:lnTo>
                  <a:pt x="330" y="163"/>
                </a:lnTo>
                <a:lnTo>
                  <a:pt x="330" y="163"/>
                </a:lnTo>
                <a:lnTo>
                  <a:pt x="340" y="170"/>
                </a:lnTo>
                <a:lnTo>
                  <a:pt x="350" y="177"/>
                </a:lnTo>
                <a:lnTo>
                  <a:pt x="362" y="183"/>
                </a:lnTo>
                <a:lnTo>
                  <a:pt x="375" y="188"/>
                </a:lnTo>
                <a:lnTo>
                  <a:pt x="388" y="193"/>
                </a:lnTo>
                <a:lnTo>
                  <a:pt x="402" y="195"/>
                </a:lnTo>
                <a:lnTo>
                  <a:pt x="416" y="198"/>
                </a:lnTo>
                <a:lnTo>
                  <a:pt x="432" y="198"/>
                </a:lnTo>
                <a:lnTo>
                  <a:pt x="432" y="198"/>
                </a:lnTo>
                <a:lnTo>
                  <a:pt x="445" y="198"/>
                </a:lnTo>
                <a:lnTo>
                  <a:pt x="458" y="196"/>
                </a:lnTo>
                <a:lnTo>
                  <a:pt x="471" y="194"/>
                </a:lnTo>
                <a:lnTo>
                  <a:pt x="483" y="190"/>
                </a:lnTo>
                <a:lnTo>
                  <a:pt x="495" y="186"/>
                </a:lnTo>
                <a:lnTo>
                  <a:pt x="506" y="181"/>
                </a:lnTo>
                <a:lnTo>
                  <a:pt x="517" y="176"/>
                </a:lnTo>
                <a:lnTo>
                  <a:pt x="526" y="169"/>
                </a:lnTo>
                <a:lnTo>
                  <a:pt x="535" y="162"/>
                </a:lnTo>
                <a:lnTo>
                  <a:pt x="542" y="154"/>
                </a:lnTo>
                <a:lnTo>
                  <a:pt x="549" y="146"/>
                </a:lnTo>
                <a:lnTo>
                  <a:pt x="554" y="138"/>
                </a:lnTo>
                <a:lnTo>
                  <a:pt x="559" y="128"/>
                </a:lnTo>
                <a:lnTo>
                  <a:pt x="562" y="118"/>
                </a:lnTo>
                <a:lnTo>
                  <a:pt x="565" y="109"/>
                </a:lnTo>
                <a:lnTo>
                  <a:pt x="565" y="99"/>
                </a:lnTo>
                <a:lnTo>
                  <a:pt x="565" y="99"/>
                </a:lnTo>
                <a:lnTo>
                  <a:pt x="565" y="88"/>
                </a:lnTo>
                <a:lnTo>
                  <a:pt x="562" y="79"/>
                </a:lnTo>
                <a:lnTo>
                  <a:pt x="559" y="69"/>
                </a:lnTo>
                <a:lnTo>
                  <a:pt x="554" y="60"/>
                </a:lnTo>
                <a:lnTo>
                  <a:pt x="549" y="51"/>
                </a:lnTo>
                <a:lnTo>
                  <a:pt x="542" y="43"/>
                </a:lnTo>
                <a:lnTo>
                  <a:pt x="535" y="36"/>
                </a:lnTo>
                <a:lnTo>
                  <a:pt x="526" y="28"/>
                </a:lnTo>
                <a:lnTo>
                  <a:pt x="517" y="22"/>
                </a:lnTo>
                <a:lnTo>
                  <a:pt x="506" y="16"/>
                </a:lnTo>
                <a:lnTo>
                  <a:pt x="495" y="12"/>
                </a:lnTo>
                <a:lnTo>
                  <a:pt x="483" y="7"/>
                </a:lnTo>
                <a:lnTo>
                  <a:pt x="471" y="4"/>
                </a:lnTo>
                <a:lnTo>
                  <a:pt x="458" y="1"/>
                </a:lnTo>
                <a:lnTo>
                  <a:pt x="445" y="0"/>
                </a:lnTo>
                <a:lnTo>
                  <a:pt x="432" y="0"/>
                </a:lnTo>
                <a:lnTo>
                  <a:pt x="432"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 name="Freeform 370"/>
          <p:cNvSpPr>
            <a:spLocks noEditPoints="1"/>
          </p:cNvSpPr>
          <p:nvPr/>
        </p:nvSpPr>
        <p:spPr bwMode="auto">
          <a:xfrm>
            <a:off x="6446017" y="3650707"/>
            <a:ext cx="370564" cy="390338"/>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240" name="グループ化 493"/>
          <p:cNvGrpSpPr/>
          <p:nvPr/>
        </p:nvGrpSpPr>
        <p:grpSpPr>
          <a:xfrm>
            <a:off x="6402881" y="3033330"/>
            <a:ext cx="409610" cy="402516"/>
            <a:chOff x="3203848" y="1923678"/>
            <a:chExt cx="406400" cy="381000"/>
          </a:xfrm>
          <a:solidFill>
            <a:schemeClr val="tx2"/>
          </a:solidFill>
        </p:grpSpPr>
        <p:sp>
          <p:nvSpPr>
            <p:cNvPr id="241" name="Freeform 515"/>
            <p:cNvSpPr>
              <a:spLocks/>
            </p:cNvSpPr>
            <p:nvPr/>
          </p:nvSpPr>
          <p:spPr bwMode="auto">
            <a:xfrm>
              <a:off x="3203848" y="1923678"/>
              <a:ext cx="406400" cy="228600"/>
            </a:xfrm>
            <a:custGeom>
              <a:avLst/>
              <a:gdLst/>
              <a:ahLst/>
              <a:cxnLst>
                <a:cxn ang="0">
                  <a:pos x="240" y="144"/>
                </a:cxn>
                <a:cxn ang="0">
                  <a:pos x="128" y="32"/>
                </a:cxn>
                <a:cxn ang="0">
                  <a:pos x="16" y="144"/>
                </a:cxn>
                <a:cxn ang="0">
                  <a:pos x="0" y="128"/>
                </a:cxn>
                <a:cxn ang="0">
                  <a:pos x="128" y="0"/>
                </a:cxn>
                <a:cxn ang="0">
                  <a:pos x="256" y="128"/>
                </a:cxn>
                <a:cxn ang="0">
                  <a:pos x="240" y="144"/>
                </a:cxn>
              </a:cxnLst>
              <a:rect l="0" t="0" r="r" b="b"/>
              <a:pathLst>
                <a:path w="256" h="144">
                  <a:moveTo>
                    <a:pt x="240" y="144"/>
                  </a:moveTo>
                  <a:lnTo>
                    <a:pt x="128" y="32"/>
                  </a:lnTo>
                  <a:lnTo>
                    <a:pt x="16" y="144"/>
                  </a:lnTo>
                  <a:lnTo>
                    <a:pt x="0" y="128"/>
                  </a:lnTo>
                  <a:lnTo>
                    <a:pt x="128" y="0"/>
                  </a:lnTo>
                  <a:lnTo>
                    <a:pt x="256" y="128"/>
                  </a:lnTo>
                  <a:lnTo>
                    <a:pt x="240" y="1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42" name="Freeform 516"/>
            <p:cNvSpPr>
              <a:spLocks/>
            </p:cNvSpPr>
            <p:nvPr/>
          </p:nvSpPr>
          <p:spPr bwMode="auto">
            <a:xfrm>
              <a:off x="3280048" y="2025278"/>
              <a:ext cx="254000" cy="279400"/>
            </a:xfrm>
            <a:custGeom>
              <a:avLst/>
              <a:gdLst/>
              <a:ahLst/>
              <a:cxnLst>
                <a:cxn ang="0">
                  <a:pos x="80" y="0"/>
                </a:cxn>
                <a:cxn ang="0">
                  <a:pos x="0" y="80"/>
                </a:cxn>
                <a:cxn ang="0">
                  <a:pos x="0" y="176"/>
                </a:cxn>
                <a:cxn ang="0">
                  <a:pos x="48" y="176"/>
                </a:cxn>
                <a:cxn ang="0">
                  <a:pos x="48" y="120"/>
                </a:cxn>
                <a:cxn ang="0">
                  <a:pos x="48" y="120"/>
                </a:cxn>
                <a:cxn ang="0">
                  <a:pos x="48" y="114"/>
                </a:cxn>
                <a:cxn ang="0">
                  <a:pos x="50" y="108"/>
                </a:cxn>
                <a:cxn ang="0">
                  <a:pos x="58" y="98"/>
                </a:cxn>
                <a:cxn ang="0">
                  <a:pos x="68" y="90"/>
                </a:cxn>
                <a:cxn ang="0">
                  <a:pos x="74" y="88"/>
                </a:cxn>
                <a:cxn ang="0">
                  <a:pos x="80" y="88"/>
                </a:cxn>
                <a:cxn ang="0">
                  <a:pos x="80" y="88"/>
                </a:cxn>
                <a:cxn ang="0">
                  <a:pos x="86" y="88"/>
                </a:cxn>
                <a:cxn ang="0">
                  <a:pos x="92" y="90"/>
                </a:cxn>
                <a:cxn ang="0">
                  <a:pos x="102" y="98"/>
                </a:cxn>
                <a:cxn ang="0">
                  <a:pos x="110" y="108"/>
                </a:cxn>
                <a:cxn ang="0">
                  <a:pos x="112" y="114"/>
                </a:cxn>
                <a:cxn ang="0">
                  <a:pos x="112" y="120"/>
                </a:cxn>
                <a:cxn ang="0">
                  <a:pos x="112" y="176"/>
                </a:cxn>
                <a:cxn ang="0">
                  <a:pos x="160" y="176"/>
                </a:cxn>
                <a:cxn ang="0">
                  <a:pos x="160" y="80"/>
                </a:cxn>
                <a:cxn ang="0">
                  <a:pos x="80" y="0"/>
                </a:cxn>
              </a:cxnLst>
              <a:rect l="0" t="0" r="r" b="b"/>
              <a:pathLst>
                <a:path w="160" h="176">
                  <a:moveTo>
                    <a:pt x="80" y="0"/>
                  </a:moveTo>
                  <a:lnTo>
                    <a:pt x="0" y="80"/>
                  </a:lnTo>
                  <a:lnTo>
                    <a:pt x="0" y="176"/>
                  </a:lnTo>
                  <a:lnTo>
                    <a:pt x="48" y="176"/>
                  </a:lnTo>
                  <a:lnTo>
                    <a:pt x="48" y="120"/>
                  </a:lnTo>
                  <a:lnTo>
                    <a:pt x="48" y="120"/>
                  </a:lnTo>
                  <a:lnTo>
                    <a:pt x="48" y="114"/>
                  </a:lnTo>
                  <a:lnTo>
                    <a:pt x="50" y="108"/>
                  </a:lnTo>
                  <a:lnTo>
                    <a:pt x="58" y="98"/>
                  </a:lnTo>
                  <a:lnTo>
                    <a:pt x="68" y="90"/>
                  </a:lnTo>
                  <a:lnTo>
                    <a:pt x="74" y="88"/>
                  </a:lnTo>
                  <a:lnTo>
                    <a:pt x="80" y="88"/>
                  </a:lnTo>
                  <a:lnTo>
                    <a:pt x="80" y="88"/>
                  </a:lnTo>
                  <a:lnTo>
                    <a:pt x="86" y="88"/>
                  </a:lnTo>
                  <a:lnTo>
                    <a:pt x="92" y="90"/>
                  </a:lnTo>
                  <a:lnTo>
                    <a:pt x="102" y="98"/>
                  </a:lnTo>
                  <a:lnTo>
                    <a:pt x="110" y="108"/>
                  </a:lnTo>
                  <a:lnTo>
                    <a:pt x="112" y="114"/>
                  </a:lnTo>
                  <a:lnTo>
                    <a:pt x="112" y="120"/>
                  </a:lnTo>
                  <a:lnTo>
                    <a:pt x="112" y="176"/>
                  </a:lnTo>
                  <a:lnTo>
                    <a:pt x="160" y="176"/>
                  </a:lnTo>
                  <a:lnTo>
                    <a:pt x="160" y="80"/>
                  </a:lnTo>
                  <a:lnTo>
                    <a:pt x="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pic>
        <p:nvPicPr>
          <p:cNvPr id="243" name="図 242"/>
          <p:cNvPicPr>
            <a:picLocks noChangeAspect="1"/>
          </p:cNvPicPr>
          <p:nvPr/>
        </p:nvPicPr>
        <p:blipFill>
          <a:blip r:embed="rId7"/>
          <a:stretch>
            <a:fillRect/>
          </a:stretch>
        </p:blipFill>
        <p:spPr>
          <a:xfrm>
            <a:off x="6445929" y="2445944"/>
            <a:ext cx="353641" cy="544765"/>
          </a:xfrm>
          <a:prstGeom prst="rect">
            <a:avLst/>
          </a:prstGeom>
        </p:spPr>
      </p:pic>
      <p:sp>
        <p:nvSpPr>
          <p:cNvPr id="244" name="直方体 243"/>
          <p:cNvSpPr/>
          <p:nvPr/>
        </p:nvSpPr>
        <p:spPr>
          <a:xfrm>
            <a:off x="873273" y="2641723"/>
            <a:ext cx="1297043" cy="402260"/>
          </a:xfrm>
          <a:prstGeom prst="cube">
            <a:avLst/>
          </a:prstGeom>
          <a:solidFill>
            <a:srgbClr val="008CCF"/>
          </a:solidFill>
          <a:ln w="9525">
            <a:solidFill>
              <a:schemeClr val="tx2"/>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245" name="直方体 244"/>
          <p:cNvSpPr/>
          <p:nvPr/>
        </p:nvSpPr>
        <p:spPr>
          <a:xfrm>
            <a:off x="2094346" y="3756426"/>
            <a:ext cx="674250" cy="309408"/>
          </a:xfrm>
          <a:prstGeom prst="cube">
            <a:avLst/>
          </a:prstGeom>
          <a:solidFill>
            <a:srgbClr val="008CCF"/>
          </a:solidFill>
          <a:ln w="9525">
            <a:solidFill>
              <a:schemeClr val="tx2"/>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246" name="直方体 245"/>
          <p:cNvSpPr/>
          <p:nvPr/>
        </p:nvSpPr>
        <p:spPr>
          <a:xfrm>
            <a:off x="1172253" y="3768526"/>
            <a:ext cx="674250" cy="309408"/>
          </a:xfrm>
          <a:prstGeom prst="cube">
            <a:avLst/>
          </a:prstGeom>
          <a:solidFill>
            <a:srgbClr val="008CCF"/>
          </a:solidFill>
          <a:ln w="9525">
            <a:solidFill>
              <a:schemeClr val="tx2"/>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247" name="直方体 246"/>
          <p:cNvSpPr/>
          <p:nvPr/>
        </p:nvSpPr>
        <p:spPr>
          <a:xfrm>
            <a:off x="339761" y="3787413"/>
            <a:ext cx="674250" cy="309408"/>
          </a:xfrm>
          <a:prstGeom prst="cube">
            <a:avLst/>
          </a:prstGeom>
          <a:solidFill>
            <a:srgbClr val="008CCF"/>
          </a:solidFill>
          <a:ln w="9525">
            <a:solidFill>
              <a:schemeClr val="tx2"/>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248" name="直方体 247"/>
          <p:cNvSpPr/>
          <p:nvPr/>
        </p:nvSpPr>
        <p:spPr>
          <a:xfrm>
            <a:off x="1667621" y="3768526"/>
            <a:ext cx="186725" cy="309408"/>
          </a:xfrm>
          <a:prstGeom prst="cube">
            <a:avLst/>
          </a:prstGeom>
          <a:ln w="9525">
            <a:solidFill>
              <a:schemeClr val="accent3">
                <a:lumMod val="75000"/>
              </a:schemeClr>
            </a:solidFill>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249" name="直方体 248"/>
          <p:cNvSpPr/>
          <p:nvPr/>
        </p:nvSpPr>
        <p:spPr>
          <a:xfrm>
            <a:off x="2410830" y="3740749"/>
            <a:ext cx="360970" cy="325086"/>
          </a:xfrm>
          <a:prstGeom prst="cube">
            <a:avLst/>
          </a:prstGeom>
          <a:ln w="9525">
            <a:solidFill>
              <a:schemeClr val="accent3">
                <a:lumMod val="75000"/>
              </a:schemeClr>
            </a:solidFill>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250" name="テキスト ボックス 249"/>
          <p:cNvSpPr txBox="1"/>
          <p:nvPr/>
        </p:nvSpPr>
        <p:spPr>
          <a:xfrm>
            <a:off x="1000523" y="2341290"/>
            <a:ext cx="1850701" cy="307777"/>
          </a:xfrm>
          <a:prstGeom prst="rect">
            <a:avLst/>
          </a:prstGeom>
          <a:noFill/>
        </p:spPr>
        <p:txBody>
          <a:bodyPr wrap="square" rtlCol="0">
            <a:spAutoFit/>
          </a:bodyPr>
          <a:lstStyle/>
          <a:p>
            <a:r>
              <a:rPr lang="ja-JP" altLang="en-US" sz="1400" b="1">
                <a:solidFill>
                  <a:schemeClr val="tx2"/>
                </a:solidFill>
              </a:rPr>
              <a:t>複写元</a:t>
            </a:r>
            <a:r>
              <a:rPr kumimoji="1" lang="ja-JP" altLang="en-US" sz="1400" b="1">
                <a:solidFill>
                  <a:schemeClr val="tx2"/>
                </a:solidFill>
              </a:rPr>
              <a:t>会社</a:t>
            </a:r>
          </a:p>
        </p:txBody>
      </p:sp>
      <p:sp>
        <p:nvSpPr>
          <p:cNvPr id="251" name="テキスト ボックス 250"/>
          <p:cNvSpPr txBox="1"/>
          <p:nvPr/>
        </p:nvSpPr>
        <p:spPr>
          <a:xfrm>
            <a:off x="201482" y="4162313"/>
            <a:ext cx="1238517" cy="461665"/>
          </a:xfrm>
          <a:prstGeom prst="rect">
            <a:avLst/>
          </a:prstGeom>
          <a:noFill/>
        </p:spPr>
        <p:txBody>
          <a:bodyPr wrap="square" rtlCol="0">
            <a:spAutoFit/>
          </a:bodyPr>
          <a:lstStyle/>
          <a:p>
            <a:r>
              <a:rPr kumimoji="1" lang="en-US" altLang="ja-JP" sz="1200" b="1">
                <a:solidFill>
                  <a:schemeClr val="tx2"/>
                </a:solidFill>
              </a:rPr>
              <a:t>100</a:t>
            </a:r>
            <a:r>
              <a:rPr kumimoji="1" lang="ja-JP" altLang="en-US" sz="1200" b="1">
                <a:solidFill>
                  <a:schemeClr val="tx2"/>
                </a:solidFill>
              </a:rPr>
              <a:t>％</a:t>
            </a:r>
          </a:p>
          <a:p>
            <a:r>
              <a:rPr lang="ja-JP" altLang="en-US" sz="1200" b="1">
                <a:solidFill>
                  <a:schemeClr val="tx2"/>
                </a:solidFill>
              </a:rPr>
              <a:t>コピー</a:t>
            </a:r>
            <a:endParaRPr kumimoji="1" lang="ja-JP" altLang="en-US" sz="1200" b="1">
              <a:solidFill>
                <a:schemeClr val="tx2"/>
              </a:solidFill>
            </a:endParaRPr>
          </a:p>
        </p:txBody>
      </p:sp>
      <p:sp>
        <p:nvSpPr>
          <p:cNvPr id="252" name="テキスト ボックス 251"/>
          <p:cNvSpPr txBox="1"/>
          <p:nvPr/>
        </p:nvSpPr>
        <p:spPr>
          <a:xfrm>
            <a:off x="1153534" y="4136283"/>
            <a:ext cx="1018713" cy="461665"/>
          </a:xfrm>
          <a:prstGeom prst="rect">
            <a:avLst/>
          </a:prstGeom>
          <a:noFill/>
        </p:spPr>
        <p:txBody>
          <a:bodyPr wrap="square" rtlCol="0">
            <a:spAutoFit/>
          </a:bodyPr>
          <a:lstStyle/>
          <a:p>
            <a:r>
              <a:rPr kumimoji="1" lang="en-US" altLang="ja-JP" sz="1200" b="1">
                <a:solidFill>
                  <a:schemeClr val="tx2"/>
                </a:solidFill>
              </a:rPr>
              <a:t>80</a:t>
            </a:r>
            <a:r>
              <a:rPr kumimoji="1" lang="ja-JP" altLang="en-US" sz="1200" b="1">
                <a:solidFill>
                  <a:schemeClr val="tx2"/>
                </a:solidFill>
              </a:rPr>
              <a:t>％</a:t>
            </a:r>
            <a:endParaRPr kumimoji="1" lang="en-US" altLang="ja-JP" sz="1200" b="1">
              <a:solidFill>
                <a:schemeClr val="tx2"/>
              </a:solidFill>
            </a:endParaRPr>
          </a:p>
          <a:p>
            <a:r>
              <a:rPr lang="ja-JP" altLang="en-US" sz="1200" b="1">
                <a:solidFill>
                  <a:schemeClr val="tx2"/>
                </a:solidFill>
              </a:rPr>
              <a:t>コピー</a:t>
            </a:r>
            <a:endParaRPr kumimoji="1" lang="ja-JP" altLang="en-US" sz="1200" b="1">
              <a:solidFill>
                <a:schemeClr val="tx2"/>
              </a:solidFill>
            </a:endParaRPr>
          </a:p>
        </p:txBody>
      </p:sp>
      <p:sp>
        <p:nvSpPr>
          <p:cNvPr id="253" name="テキスト ボックス 252"/>
          <p:cNvSpPr txBox="1"/>
          <p:nvPr/>
        </p:nvSpPr>
        <p:spPr>
          <a:xfrm>
            <a:off x="2139291" y="4123669"/>
            <a:ext cx="812529" cy="461665"/>
          </a:xfrm>
          <a:prstGeom prst="rect">
            <a:avLst/>
          </a:prstGeom>
          <a:noFill/>
        </p:spPr>
        <p:txBody>
          <a:bodyPr wrap="square" rtlCol="0">
            <a:spAutoFit/>
          </a:bodyPr>
          <a:lstStyle/>
          <a:p>
            <a:r>
              <a:rPr kumimoji="1" lang="en-US" altLang="ja-JP" sz="1200" b="1">
                <a:solidFill>
                  <a:schemeClr val="tx2"/>
                </a:solidFill>
              </a:rPr>
              <a:t>60</a:t>
            </a:r>
            <a:r>
              <a:rPr kumimoji="1" lang="ja-JP" altLang="en-US" sz="1200" b="1">
                <a:solidFill>
                  <a:schemeClr val="tx2"/>
                </a:solidFill>
              </a:rPr>
              <a:t>％</a:t>
            </a:r>
            <a:endParaRPr kumimoji="1" lang="en-US" altLang="ja-JP" sz="1200" b="1">
              <a:solidFill>
                <a:schemeClr val="tx2"/>
              </a:solidFill>
            </a:endParaRPr>
          </a:p>
          <a:p>
            <a:r>
              <a:rPr lang="ja-JP" altLang="en-US" sz="1200" b="1">
                <a:solidFill>
                  <a:schemeClr val="tx2"/>
                </a:solidFill>
              </a:rPr>
              <a:t>コピー</a:t>
            </a:r>
            <a:endParaRPr kumimoji="1" lang="ja-JP" altLang="en-US" sz="1200" b="1">
              <a:solidFill>
                <a:schemeClr val="tx2"/>
              </a:solidFill>
            </a:endParaRPr>
          </a:p>
        </p:txBody>
      </p:sp>
      <p:cxnSp>
        <p:nvCxnSpPr>
          <p:cNvPr id="254" name="直線矢印コネクタ 253"/>
          <p:cNvCxnSpPr/>
          <p:nvPr/>
        </p:nvCxnSpPr>
        <p:spPr>
          <a:xfrm flipH="1">
            <a:off x="708906" y="3233577"/>
            <a:ext cx="209831" cy="4258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5" name="直線矢印コネクタ 254"/>
          <p:cNvCxnSpPr/>
          <p:nvPr/>
        </p:nvCxnSpPr>
        <p:spPr>
          <a:xfrm>
            <a:off x="1484266" y="3218970"/>
            <a:ext cx="0" cy="44738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6" name="直線矢印コネクタ 255"/>
          <p:cNvCxnSpPr/>
          <p:nvPr/>
        </p:nvCxnSpPr>
        <p:spPr>
          <a:xfrm>
            <a:off x="2049796" y="3201526"/>
            <a:ext cx="297302" cy="4308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7" name="フローチャート: 書類 256"/>
          <p:cNvSpPr/>
          <p:nvPr/>
        </p:nvSpPr>
        <p:spPr>
          <a:xfrm>
            <a:off x="5011364" y="2643758"/>
            <a:ext cx="733316" cy="346951"/>
          </a:xfrm>
          <a:prstGeom prst="flowChartDocumen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58" name="グループ化 257"/>
          <p:cNvGrpSpPr/>
          <p:nvPr/>
        </p:nvGrpSpPr>
        <p:grpSpPr>
          <a:xfrm>
            <a:off x="5040945" y="2702639"/>
            <a:ext cx="678011" cy="191959"/>
            <a:chOff x="3224375" y="3871160"/>
            <a:chExt cx="771046" cy="187574"/>
          </a:xfrm>
        </p:grpSpPr>
        <p:cxnSp>
          <p:nvCxnSpPr>
            <p:cNvPr id="259" name="直線コネクタ 258"/>
            <p:cNvCxnSpPr/>
            <p:nvPr/>
          </p:nvCxnSpPr>
          <p:spPr>
            <a:xfrm>
              <a:off x="3224375" y="3871160"/>
              <a:ext cx="771046" cy="1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0" name="直線コネクタ 259"/>
            <p:cNvCxnSpPr/>
            <p:nvPr/>
          </p:nvCxnSpPr>
          <p:spPr>
            <a:xfrm flipH="1">
              <a:off x="3578234" y="3876593"/>
              <a:ext cx="357" cy="182141"/>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61" name="フローチャート: 書類 260"/>
          <p:cNvSpPr/>
          <p:nvPr/>
        </p:nvSpPr>
        <p:spPr>
          <a:xfrm>
            <a:off x="5024600" y="2211710"/>
            <a:ext cx="733316" cy="346951"/>
          </a:xfrm>
          <a:prstGeom prst="flowChartDocumen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2" name="グループ化 261"/>
          <p:cNvGrpSpPr/>
          <p:nvPr/>
        </p:nvGrpSpPr>
        <p:grpSpPr>
          <a:xfrm>
            <a:off x="5054181" y="2270591"/>
            <a:ext cx="678011" cy="191959"/>
            <a:chOff x="3224375" y="3871160"/>
            <a:chExt cx="771046" cy="187574"/>
          </a:xfrm>
        </p:grpSpPr>
        <p:cxnSp>
          <p:nvCxnSpPr>
            <p:cNvPr id="263" name="直線コネクタ 262"/>
            <p:cNvCxnSpPr/>
            <p:nvPr/>
          </p:nvCxnSpPr>
          <p:spPr>
            <a:xfrm>
              <a:off x="3224375" y="3871160"/>
              <a:ext cx="771046" cy="1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flipH="1">
              <a:off x="3578234" y="3876593"/>
              <a:ext cx="357" cy="182141"/>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65" name="フローチャート: 書類 264"/>
          <p:cNvSpPr/>
          <p:nvPr/>
        </p:nvSpPr>
        <p:spPr>
          <a:xfrm>
            <a:off x="5024600" y="3088895"/>
            <a:ext cx="733316" cy="346951"/>
          </a:xfrm>
          <a:prstGeom prst="flowChartDocumen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6" name="グループ化 265"/>
          <p:cNvGrpSpPr/>
          <p:nvPr/>
        </p:nvGrpSpPr>
        <p:grpSpPr>
          <a:xfrm>
            <a:off x="5054181" y="3147776"/>
            <a:ext cx="678011" cy="191959"/>
            <a:chOff x="3224375" y="3871160"/>
            <a:chExt cx="771046" cy="187574"/>
          </a:xfrm>
        </p:grpSpPr>
        <p:cxnSp>
          <p:nvCxnSpPr>
            <p:cNvPr id="267" name="直線コネクタ 266"/>
            <p:cNvCxnSpPr/>
            <p:nvPr/>
          </p:nvCxnSpPr>
          <p:spPr>
            <a:xfrm>
              <a:off x="3224375" y="3871160"/>
              <a:ext cx="771046" cy="1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8" name="直線コネクタ 267"/>
            <p:cNvCxnSpPr/>
            <p:nvPr/>
          </p:nvCxnSpPr>
          <p:spPr>
            <a:xfrm flipH="1">
              <a:off x="3578234" y="3876593"/>
              <a:ext cx="357" cy="182141"/>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94404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図 92"/>
          <p:cNvPicPr>
            <a:picLocks noChangeAspect="1"/>
          </p:cNvPicPr>
          <p:nvPr/>
        </p:nvPicPr>
        <p:blipFill>
          <a:blip r:embed="rId2"/>
          <a:stretch>
            <a:fillRect/>
          </a:stretch>
        </p:blipFill>
        <p:spPr>
          <a:xfrm>
            <a:off x="328220" y="675004"/>
            <a:ext cx="1339401" cy="970969"/>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25</a:t>
            </a:fld>
            <a:endParaRPr kumimoji="1" lang="ja-JP" altLang="en-US"/>
          </a:p>
        </p:txBody>
      </p:sp>
      <p:sp>
        <p:nvSpPr>
          <p:cNvPr id="3" name="タイトル 2"/>
          <p:cNvSpPr>
            <a:spLocks noGrp="1"/>
          </p:cNvSpPr>
          <p:nvPr>
            <p:ph type="title"/>
          </p:nvPr>
        </p:nvSpPr>
        <p:spPr/>
        <p:txBody>
          <a:bodyPr/>
          <a:lstStyle/>
          <a:p>
            <a:r>
              <a:rPr lang="ja-JP" altLang="en-US"/>
              <a:t>会計ソリューションコンセプト</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cxnSp>
        <p:nvCxnSpPr>
          <p:cNvPr id="5" name="直線コネクタ 4"/>
          <p:cNvCxnSpPr/>
          <p:nvPr/>
        </p:nvCxnSpPr>
        <p:spPr>
          <a:xfrm>
            <a:off x="1737689" y="1474491"/>
            <a:ext cx="5902863" cy="6824"/>
          </a:xfrm>
          <a:prstGeom prst="line">
            <a:avLst/>
          </a:prstGeom>
          <a:noFill/>
          <a:ln w="57150" cap="flat" cmpd="sng" algn="ctr">
            <a:solidFill>
              <a:schemeClr val="accent2"/>
            </a:solidFill>
            <a:prstDash val="solid"/>
          </a:ln>
          <a:effectLst>
            <a:outerShdw blurRad="40000" dist="23000" dir="5400000" rotWithShape="0">
              <a:sysClr val="window" lastClr="FFFFFF">
                <a:lumMod val="75000"/>
                <a:alpha val="35000"/>
              </a:sysClr>
            </a:outerShdw>
          </a:effectLst>
        </p:spPr>
      </p:cxnSp>
      <p:sp>
        <p:nvSpPr>
          <p:cNvPr id="8" name="角丸四角形 7"/>
          <p:cNvSpPr/>
          <p:nvPr/>
        </p:nvSpPr>
        <p:spPr>
          <a:xfrm>
            <a:off x="287524" y="1734697"/>
            <a:ext cx="2629935" cy="3019189"/>
          </a:xfrm>
          <a:prstGeom prst="roundRect">
            <a:avLst>
              <a:gd name="adj" fmla="val 7347"/>
            </a:avLst>
          </a:prstGeom>
          <a:no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 name="テキスト ボックス 9"/>
          <p:cNvSpPr txBox="1"/>
          <p:nvPr/>
        </p:nvSpPr>
        <p:spPr>
          <a:xfrm>
            <a:off x="856632" y="1934020"/>
            <a:ext cx="2203200" cy="307777"/>
          </a:xfrm>
          <a:prstGeom prst="rect">
            <a:avLst/>
          </a:prstGeom>
          <a:noFill/>
        </p:spPr>
        <p:txBody>
          <a:bodyPr wrap="square" rtlCol="0">
            <a:spAutoFit/>
          </a:bodyPr>
          <a:lstStyle/>
          <a:p>
            <a:pPr lvl="0">
              <a:defRPr/>
            </a:pPr>
            <a:r>
              <a:rPr lang="ja-JP" altLang="en-US" sz="1400" b="1">
                <a:solidFill>
                  <a:srgbClr val="173F61"/>
                </a:solidFill>
              </a:rPr>
              <a:t>多言語・多通貨対応</a:t>
            </a:r>
            <a:endParaRPr kumimoji="0" lang="ja-JP" altLang="en-US" sz="1400" b="1" i="0" u="none" strike="noStrike" kern="0" cap="none" spc="0" normalizeH="0" baseline="0" noProof="0">
              <a:ln>
                <a:noFill/>
              </a:ln>
              <a:solidFill>
                <a:srgbClr val="173F61"/>
              </a:solidFill>
              <a:effectLst/>
              <a:uLnTx/>
              <a:uFillTx/>
            </a:endParaRPr>
          </a:p>
        </p:txBody>
      </p:sp>
      <p:sp>
        <p:nvSpPr>
          <p:cNvPr id="11" name="角丸四角形 10"/>
          <p:cNvSpPr/>
          <p:nvPr/>
        </p:nvSpPr>
        <p:spPr>
          <a:xfrm>
            <a:off x="3231120" y="1743657"/>
            <a:ext cx="2709032" cy="3019189"/>
          </a:xfrm>
          <a:prstGeom prst="roundRect">
            <a:avLst>
              <a:gd name="adj" fmla="val 7347"/>
            </a:avLst>
          </a:prstGeom>
          <a:no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2" name="Freeform 406"/>
          <p:cNvSpPr>
            <a:spLocks noEditPoints="1"/>
          </p:cNvSpPr>
          <p:nvPr/>
        </p:nvSpPr>
        <p:spPr bwMode="auto">
          <a:xfrm>
            <a:off x="3422888" y="1887677"/>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3" name="角丸四角形 12"/>
          <p:cNvSpPr/>
          <p:nvPr/>
        </p:nvSpPr>
        <p:spPr>
          <a:xfrm>
            <a:off x="6244686" y="1743654"/>
            <a:ext cx="2632039" cy="3019189"/>
          </a:xfrm>
          <a:prstGeom prst="roundRect">
            <a:avLst>
              <a:gd name="adj" fmla="val 7347"/>
            </a:avLst>
          </a:prstGeom>
          <a:no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4" name="Freeform 406"/>
          <p:cNvSpPr>
            <a:spLocks noEditPoints="1"/>
          </p:cNvSpPr>
          <p:nvPr/>
        </p:nvSpPr>
        <p:spPr bwMode="auto">
          <a:xfrm>
            <a:off x="6447224" y="1887674"/>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5" name="テキスト ボックス 14"/>
          <p:cNvSpPr txBox="1"/>
          <p:nvPr/>
        </p:nvSpPr>
        <p:spPr>
          <a:xfrm>
            <a:off x="6975806" y="1899864"/>
            <a:ext cx="213269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chemeClr val="accent6">
                    <a:lumMod val="50000"/>
                  </a:schemeClr>
                </a:solidFill>
                <a:effectLst/>
                <a:uLnTx/>
                <a:uFillTx/>
              </a:rPr>
              <a:t>現地申告書対応</a:t>
            </a:r>
          </a:p>
        </p:txBody>
      </p:sp>
      <p:sp>
        <p:nvSpPr>
          <p:cNvPr id="16" name="テキスト ボックス 15"/>
          <p:cNvSpPr txBox="1"/>
          <p:nvPr/>
        </p:nvSpPr>
        <p:spPr>
          <a:xfrm>
            <a:off x="3856889" y="1924639"/>
            <a:ext cx="2263283"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chemeClr val="accent6">
                    <a:lumMod val="50000"/>
                  </a:schemeClr>
                </a:solidFill>
                <a:effectLst/>
                <a:uLnTx/>
                <a:uFillTx/>
              </a:rPr>
              <a:t>システム統合管理</a:t>
            </a:r>
          </a:p>
        </p:txBody>
      </p:sp>
      <p:sp>
        <p:nvSpPr>
          <p:cNvPr id="81" name="テキスト ボックス 80"/>
          <p:cNvSpPr txBox="1"/>
          <p:nvPr/>
        </p:nvSpPr>
        <p:spPr>
          <a:xfrm>
            <a:off x="3010622" y="896540"/>
            <a:ext cx="4872279" cy="584775"/>
          </a:xfrm>
          <a:prstGeom prst="rect">
            <a:avLst/>
          </a:prstGeom>
          <a:noFill/>
        </p:spPr>
        <p:txBody>
          <a:bodyPr wrap="square" rtlCol="0">
            <a:spAutoFit/>
          </a:bodyPr>
          <a:lstStyle/>
          <a:p>
            <a:r>
              <a:rPr lang="ja-JP" altLang="en-US" sz="3200" b="1">
                <a:solidFill>
                  <a:schemeClr val="tx2">
                    <a:lumMod val="50000"/>
                  </a:schemeClr>
                </a:solidFill>
              </a:rPr>
              <a:t>グローバル対応</a:t>
            </a:r>
          </a:p>
        </p:txBody>
      </p:sp>
      <p:sp>
        <p:nvSpPr>
          <p:cNvPr id="208" name="Freeform 406"/>
          <p:cNvSpPr>
            <a:spLocks noEditPoints="1"/>
          </p:cNvSpPr>
          <p:nvPr/>
        </p:nvSpPr>
        <p:spPr bwMode="auto">
          <a:xfrm>
            <a:off x="483829" y="1879824"/>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94" name="Freeform 370"/>
          <p:cNvSpPr>
            <a:spLocks noEditPoints="1"/>
          </p:cNvSpPr>
          <p:nvPr/>
        </p:nvSpPr>
        <p:spPr bwMode="auto">
          <a:xfrm>
            <a:off x="3584088" y="3858111"/>
            <a:ext cx="494714" cy="425856"/>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 name="Freeform 412"/>
          <p:cNvSpPr>
            <a:spLocks noEditPoints="1"/>
          </p:cNvSpPr>
          <p:nvPr/>
        </p:nvSpPr>
        <p:spPr bwMode="auto">
          <a:xfrm>
            <a:off x="5160437" y="3825757"/>
            <a:ext cx="531472" cy="463097"/>
          </a:xfrm>
          <a:custGeom>
            <a:avLst/>
            <a:gdLst>
              <a:gd name="T0" fmla="*/ 454 w 904"/>
              <a:gd name="T1" fmla="*/ 0 h 830"/>
              <a:gd name="T2" fmla="*/ 0 w 904"/>
              <a:gd name="T3" fmla="*/ 407 h 830"/>
              <a:gd name="T4" fmla="*/ 67 w 904"/>
              <a:gd name="T5" fmla="*/ 475 h 830"/>
              <a:gd name="T6" fmla="*/ 454 w 904"/>
              <a:gd name="T7" fmla="*/ 134 h 830"/>
              <a:gd name="T8" fmla="*/ 837 w 904"/>
              <a:gd name="T9" fmla="*/ 472 h 830"/>
              <a:gd name="T10" fmla="*/ 904 w 904"/>
              <a:gd name="T11" fmla="*/ 404 h 830"/>
              <a:gd name="T12" fmla="*/ 454 w 904"/>
              <a:gd name="T13" fmla="*/ 0 h 830"/>
              <a:gd name="T14" fmla="*/ 109 w 904"/>
              <a:gd name="T15" fmla="*/ 517 h 830"/>
              <a:gd name="T16" fmla="*/ 109 w 904"/>
              <a:gd name="T17" fmla="*/ 830 h 830"/>
              <a:gd name="T18" fmla="*/ 799 w 904"/>
              <a:gd name="T19" fmla="*/ 830 h 830"/>
              <a:gd name="T20" fmla="*/ 799 w 904"/>
              <a:gd name="T21" fmla="*/ 515 h 830"/>
              <a:gd name="T22" fmla="*/ 454 w 904"/>
              <a:gd name="T23" fmla="*/ 216 h 830"/>
              <a:gd name="T24" fmla="*/ 109 w 904"/>
              <a:gd name="T25" fmla="*/ 517 h 830"/>
              <a:gd name="T26" fmla="*/ 541 w 904"/>
              <a:gd name="T27" fmla="*/ 732 h 830"/>
              <a:gd name="T28" fmla="*/ 367 w 904"/>
              <a:gd name="T29" fmla="*/ 732 h 830"/>
              <a:gd name="T30" fmla="*/ 367 w 904"/>
              <a:gd name="T31" fmla="*/ 528 h 830"/>
              <a:gd name="T32" fmla="*/ 541 w 904"/>
              <a:gd name="T33" fmla="*/ 528 h 830"/>
              <a:gd name="T34" fmla="*/ 541 w 904"/>
              <a:gd name="T35" fmla="*/ 732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4" h="830">
                <a:moveTo>
                  <a:pt x="454" y="0"/>
                </a:moveTo>
                <a:lnTo>
                  <a:pt x="0" y="407"/>
                </a:lnTo>
                <a:lnTo>
                  <a:pt x="67" y="475"/>
                </a:lnTo>
                <a:lnTo>
                  <a:pt x="454" y="134"/>
                </a:lnTo>
                <a:lnTo>
                  <a:pt x="837" y="472"/>
                </a:lnTo>
                <a:lnTo>
                  <a:pt x="904" y="404"/>
                </a:lnTo>
                <a:lnTo>
                  <a:pt x="454" y="0"/>
                </a:lnTo>
                <a:close/>
                <a:moveTo>
                  <a:pt x="109" y="517"/>
                </a:moveTo>
                <a:lnTo>
                  <a:pt x="109" y="830"/>
                </a:lnTo>
                <a:lnTo>
                  <a:pt x="799" y="830"/>
                </a:lnTo>
                <a:lnTo>
                  <a:pt x="799" y="515"/>
                </a:lnTo>
                <a:lnTo>
                  <a:pt x="454" y="216"/>
                </a:lnTo>
                <a:lnTo>
                  <a:pt x="109" y="517"/>
                </a:lnTo>
                <a:close/>
                <a:moveTo>
                  <a:pt x="541" y="732"/>
                </a:moveTo>
                <a:lnTo>
                  <a:pt x="367" y="732"/>
                </a:lnTo>
                <a:lnTo>
                  <a:pt x="367" y="528"/>
                </a:lnTo>
                <a:lnTo>
                  <a:pt x="541" y="528"/>
                </a:lnTo>
                <a:lnTo>
                  <a:pt x="541" y="73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6" name="Freeform 368"/>
          <p:cNvSpPr>
            <a:spLocks noEditPoints="1"/>
          </p:cNvSpPr>
          <p:nvPr/>
        </p:nvSpPr>
        <p:spPr bwMode="auto">
          <a:xfrm>
            <a:off x="4353044" y="3860108"/>
            <a:ext cx="507972" cy="436396"/>
          </a:xfrm>
          <a:custGeom>
            <a:avLst/>
            <a:gdLst>
              <a:gd name="T0" fmla="*/ 356 w 800"/>
              <a:gd name="T1" fmla="*/ 544 h 933"/>
              <a:gd name="T2" fmla="*/ 134 w 800"/>
              <a:gd name="T3" fmla="*/ 322 h 933"/>
              <a:gd name="T4" fmla="*/ 134 w 800"/>
              <a:gd name="T5" fmla="*/ 933 h 933"/>
              <a:gd name="T6" fmla="*/ 578 w 800"/>
              <a:gd name="T7" fmla="*/ 544 h 933"/>
              <a:gd name="T8" fmla="*/ 189 w 800"/>
              <a:gd name="T9" fmla="*/ 601 h 933"/>
              <a:gd name="T10" fmla="*/ 523 w 800"/>
              <a:gd name="T11" fmla="*/ 667 h 933"/>
              <a:gd name="T12" fmla="*/ 523 w 800"/>
              <a:gd name="T13" fmla="*/ 601 h 933"/>
              <a:gd name="T14" fmla="*/ 633 w 800"/>
              <a:gd name="T15" fmla="*/ 667 h 933"/>
              <a:gd name="T16" fmla="*/ 745 w 800"/>
              <a:gd name="T17" fmla="*/ 667 h 933"/>
              <a:gd name="T18" fmla="*/ 417 w 800"/>
              <a:gd name="T19" fmla="*/ 0 h 933"/>
              <a:gd name="T20" fmla="*/ 379 w 800"/>
              <a:gd name="T21" fmla="*/ 7 h 933"/>
              <a:gd name="T22" fmla="*/ 346 w 800"/>
              <a:gd name="T23" fmla="*/ 22 h 933"/>
              <a:gd name="T24" fmla="*/ 320 w 800"/>
              <a:gd name="T25" fmla="*/ 43 h 933"/>
              <a:gd name="T26" fmla="*/ 303 w 800"/>
              <a:gd name="T27" fmla="*/ 69 h 933"/>
              <a:gd name="T28" fmla="*/ 297 w 800"/>
              <a:gd name="T29" fmla="*/ 99 h 933"/>
              <a:gd name="T30" fmla="*/ 298 w 800"/>
              <a:gd name="T31" fmla="*/ 103 h 933"/>
              <a:gd name="T32" fmla="*/ 274 w 800"/>
              <a:gd name="T33" fmla="*/ 90 h 933"/>
              <a:gd name="T34" fmla="*/ 247 w 800"/>
              <a:gd name="T35" fmla="*/ 82 h 933"/>
              <a:gd name="T36" fmla="*/ 228 w 800"/>
              <a:gd name="T37" fmla="*/ 81 h 933"/>
              <a:gd name="T38" fmla="*/ 196 w 800"/>
              <a:gd name="T39" fmla="*/ 85 h 933"/>
              <a:gd name="T40" fmla="*/ 169 w 800"/>
              <a:gd name="T41" fmla="*/ 94 h 933"/>
              <a:gd name="T42" fmla="*/ 147 w 800"/>
              <a:gd name="T43" fmla="*/ 110 h 933"/>
              <a:gd name="T44" fmla="*/ 132 w 800"/>
              <a:gd name="T45" fmla="*/ 129 h 933"/>
              <a:gd name="T46" fmla="*/ 124 w 800"/>
              <a:gd name="T47" fmla="*/ 152 h 933"/>
              <a:gd name="T48" fmla="*/ 124 w 800"/>
              <a:gd name="T49" fmla="*/ 166 h 933"/>
              <a:gd name="T50" fmla="*/ 129 w 800"/>
              <a:gd name="T51" fmla="*/ 186 h 933"/>
              <a:gd name="T52" fmla="*/ 98 w 800"/>
              <a:gd name="T53" fmla="*/ 181 h 933"/>
              <a:gd name="T54" fmla="*/ 55 w 800"/>
              <a:gd name="T55" fmla="*/ 190 h 933"/>
              <a:gd name="T56" fmla="*/ 27 w 800"/>
              <a:gd name="T57" fmla="*/ 216 h 933"/>
              <a:gd name="T58" fmla="*/ 21 w 800"/>
              <a:gd name="T59" fmla="*/ 232 h 933"/>
              <a:gd name="T60" fmla="*/ 21 w 800"/>
              <a:gd name="T61" fmla="*/ 244 h 933"/>
              <a:gd name="T62" fmla="*/ 27 w 800"/>
              <a:gd name="T63" fmla="*/ 260 h 933"/>
              <a:gd name="T64" fmla="*/ 55 w 800"/>
              <a:gd name="T65" fmla="*/ 286 h 933"/>
              <a:gd name="T66" fmla="*/ 98 w 800"/>
              <a:gd name="T67" fmla="*/ 296 h 933"/>
              <a:gd name="T68" fmla="*/ 129 w 800"/>
              <a:gd name="T69" fmla="*/ 291 h 933"/>
              <a:gd name="T70" fmla="*/ 163 w 800"/>
              <a:gd name="T71" fmla="*/ 271 h 933"/>
              <a:gd name="T72" fmla="*/ 175 w 800"/>
              <a:gd name="T73" fmla="*/ 249 h 933"/>
              <a:gd name="T74" fmla="*/ 176 w 800"/>
              <a:gd name="T75" fmla="*/ 238 h 933"/>
              <a:gd name="T76" fmla="*/ 175 w 800"/>
              <a:gd name="T77" fmla="*/ 226 h 933"/>
              <a:gd name="T78" fmla="*/ 213 w 800"/>
              <a:gd name="T79" fmla="*/ 237 h 933"/>
              <a:gd name="T80" fmla="*/ 237 w 800"/>
              <a:gd name="T81" fmla="*/ 237 h 933"/>
              <a:gd name="T82" fmla="*/ 266 w 800"/>
              <a:gd name="T83" fmla="*/ 232 h 933"/>
              <a:gd name="T84" fmla="*/ 291 w 800"/>
              <a:gd name="T85" fmla="*/ 222 h 933"/>
              <a:gd name="T86" fmla="*/ 312 w 800"/>
              <a:gd name="T87" fmla="*/ 205 h 933"/>
              <a:gd name="T88" fmla="*/ 325 w 800"/>
              <a:gd name="T89" fmla="*/ 186 h 933"/>
              <a:gd name="T90" fmla="*/ 330 w 800"/>
              <a:gd name="T91" fmla="*/ 163 h 933"/>
              <a:gd name="T92" fmla="*/ 350 w 800"/>
              <a:gd name="T93" fmla="*/ 177 h 933"/>
              <a:gd name="T94" fmla="*/ 388 w 800"/>
              <a:gd name="T95" fmla="*/ 193 h 933"/>
              <a:gd name="T96" fmla="*/ 432 w 800"/>
              <a:gd name="T97" fmla="*/ 198 h 933"/>
              <a:gd name="T98" fmla="*/ 458 w 800"/>
              <a:gd name="T99" fmla="*/ 196 h 933"/>
              <a:gd name="T100" fmla="*/ 495 w 800"/>
              <a:gd name="T101" fmla="*/ 186 h 933"/>
              <a:gd name="T102" fmla="*/ 526 w 800"/>
              <a:gd name="T103" fmla="*/ 169 h 933"/>
              <a:gd name="T104" fmla="*/ 549 w 800"/>
              <a:gd name="T105" fmla="*/ 146 h 933"/>
              <a:gd name="T106" fmla="*/ 562 w 800"/>
              <a:gd name="T107" fmla="*/ 118 h 933"/>
              <a:gd name="T108" fmla="*/ 565 w 800"/>
              <a:gd name="T109" fmla="*/ 99 h 933"/>
              <a:gd name="T110" fmla="*/ 559 w 800"/>
              <a:gd name="T111" fmla="*/ 69 h 933"/>
              <a:gd name="T112" fmla="*/ 542 w 800"/>
              <a:gd name="T113" fmla="*/ 43 h 933"/>
              <a:gd name="T114" fmla="*/ 517 w 800"/>
              <a:gd name="T115" fmla="*/ 22 h 933"/>
              <a:gd name="T116" fmla="*/ 483 w 800"/>
              <a:gd name="T117" fmla="*/ 7 h 933"/>
              <a:gd name="T118" fmla="*/ 445 w 800"/>
              <a:gd name="T1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0" h="933">
                <a:moveTo>
                  <a:pt x="578" y="544"/>
                </a:moveTo>
                <a:lnTo>
                  <a:pt x="578" y="378"/>
                </a:lnTo>
                <a:lnTo>
                  <a:pt x="356" y="544"/>
                </a:lnTo>
                <a:lnTo>
                  <a:pt x="356" y="378"/>
                </a:lnTo>
                <a:lnTo>
                  <a:pt x="134" y="544"/>
                </a:lnTo>
                <a:lnTo>
                  <a:pt x="134" y="322"/>
                </a:lnTo>
                <a:lnTo>
                  <a:pt x="0" y="322"/>
                </a:lnTo>
                <a:lnTo>
                  <a:pt x="0" y="933"/>
                </a:lnTo>
                <a:lnTo>
                  <a:pt x="134" y="933"/>
                </a:lnTo>
                <a:lnTo>
                  <a:pt x="800" y="933"/>
                </a:lnTo>
                <a:lnTo>
                  <a:pt x="800" y="378"/>
                </a:lnTo>
                <a:lnTo>
                  <a:pt x="578" y="544"/>
                </a:lnTo>
                <a:close/>
                <a:moveTo>
                  <a:pt x="301" y="667"/>
                </a:moveTo>
                <a:lnTo>
                  <a:pt x="189" y="667"/>
                </a:lnTo>
                <a:lnTo>
                  <a:pt x="189" y="601"/>
                </a:lnTo>
                <a:lnTo>
                  <a:pt x="301" y="601"/>
                </a:lnTo>
                <a:lnTo>
                  <a:pt x="301" y="667"/>
                </a:lnTo>
                <a:close/>
                <a:moveTo>
                  <a:pt x="523" y="667"/>
                </a:moveTo>
                <a:lnTo>
                  <a:pt x="411" y="667"/>
                </a:lnTo>
                <a:lnTo>
                  <a:pt x="411" y="601"/>
                </a:lnTo>
                <a:lnTo>
                  <a:pt x="523" y="601"/>
                </a:lnTo>
                <a:lnTo>
                  <a:pt x="523" y="667"/>
                </a:lnTo>
                <a:close/>
                <a:moveTo>
                  <a:pt x="745" y="667"/>
                </a:moveTo>
                <a:lnTo>
                  <a:pt x="633" y="667"/>
                </a:lnTo>
                <a:lnTo>
                  <a:pt x="633" y="601"/>
                </a:lnTo>
                <a:lnTo>
                  <a:pt x="745" y="601"/>
                </a:lnTo>
                <a:lnTo>
                  <a:pt x="745" y="667"/>
                </a:lnTo>
                <a:close/>
                <a:moveTo>
                  <a:pt x="432" y="0"/>
                </a:moveTo>
                <a:lnTo>
                  <a:pt x="432" y="0"/>
                </a:lnTo>
                <a:lnTo>
                  <a:pt x="417" y="0"/>
                </a:lnTo>
                <a:lnTo>
                  <a:pt x="404" y="1"/>
                </a:lnTo>
                <a:lnTo>
                  <a:pt x="392" y="4"/>
                </a:lnTo>
                <a:lnTo>
                  <a:pt x="379" y="7"/>
                </a:lnTo>
                <a:lnTo>
                  <a:pt x="368" y="12"/>
                </a:lnTo>
                <a:lnTo>
                  <a:pt x="356" y="16"/>
                </a:lnTo>
                <a:lnTo>
                  <a:pt x="346" y="22"/>
                </a:lnTo>
                <a:lnTo>
                  <a:pt x="337" y="28"/>
                </a:lnTo>
                <a:lnTo>
                  <a:pt x="328" y="36"/>
                </a:lnTo>
                <a:lnTo>
                  <a:pt x="320" y="43"/>
                </a:lnTo>
                <a:lnTo>
                  <a:pt x="314" y="51"/>
                </a:lnTo>
                <a:lnTo>
                  <a:pt x="308" y="60"/>
                </a:lnTo>
                <a:lnTo>
                  <a:pt x="303" y="69"/>
                </a:lnTo>
                <a:lnTo>
                  <a:pt x="301" y="79"/>
                </a:lnTo>
                <a:lnTo>
                  <a:pt x="298" y="88"/>
                </a:lnTo>
                <a:lnTo>
                  <a:pt x="297" y="99"/>
                </a:lnTo>
                <a:lnTo>
                  <a:pt x="297" y="99"/>
                </a:lnTo>
                <a:lnTo>
                  <a:pt x="298" y="103"/>
                </a:lnTo>
                <a:lnTo>
                  <a:pt x="298" y="103"/>
                </a:lnTo>
                <a:lnTo>
                  <a:pt x="291" y="98"/>
                </a:lnTo>
                <a:lnTo>
                  <a:pt x="283" y="94"/>
                </a:lnTo>
                <a:lnTo>
                  <a:pt x="274" y="90"/>
                </a:lnTo>
                <a:lnTo>
                  <a:pt x="266" y="87"/>
                </a:lnTo>
                <a:lnTo>
                  <a:pt x="256" y="85"/>
                </a:lnTo>
                <a:lnTo>
                  <a:pt x="247" y="82"/>
                </a:lnTo>
                <a:lnTo>
                  <a:pt x="237" y="81"/>
                </a:lnTo>
                <a:lnTo>
                  <a:pt x="228" y="81"/>
                </a:lnTo>
                <a:lnTo>
                  <a:pt x="228" y="81"/>
                </a:lnTo>
                <a:lnTo>
                  <a:pt x="217" y="81"/>
                </a:lnTo>
                <a:lnTo>
                  <a:pt x="206" y="82"/>
                </a:lnTo>
                <a:lnTo>
                  <a:pt x="196" y="85"/>
                </a:lnTo>
                <a:lnTo>
                  <a:pt x="187" y="87"/>
                </a:lnTo>
                <a:lnTo>
                  <a:pt x="177" y="91"/>
                </a:lnTo>
                <a:lnTo>
                  <a:pt x="169" y="94"/>
                </a:lnTo>
                <a:lnTo>
                  <a:pt x="162" y="99"/>
                </a:lnTo>
                <a:lnTo>
                  <a:pt x="153" y="104"/>
                </a:lnTo>
                <a:lnTo>
                  <a:pt x="147" y="110"/>
                </a:lnTo>
                <a:lnTo>
                  <a:pt x="141" y="116"/>
                </a:lnTo>
                <a:lnTo>
                  <a:pt x="136" y="122"/>
                </a:lnTo>
                <a:lnTo>
                  <a:pt x="132" y="129"/>
                </a:lnTo>
                <a:lnTo>
                  <a:pt x="128" y="136"/>
                </a:lnTo>
                <a:lnTo>
                  <a:pt x="126" y="144"/>
                </a:lnTo>
                <a:lnTo>
                  <a:pt x="124" y="152"/>
                </a:lnTo>
                <a:lnTo>
                  <a:pt x="123" y="159"/>
                </a:lnTo>
                <a:lnTo>
                  <a:pt x="123" y="159"/>
                </a:lnTo>
                <a:lnTo>
                  <a:pt x="124" y="166"/>
                </a:lnTo>
                <a:lnTo>
                  <a:pt x="126" y="172"/>
                </a:lnTo>
                <a:lnTo>
                  <a:pt x="129" y="186"/>
                </a:lnTo>
                <a:lnTo>
                  <a:pt x="129" y="186"/>
                </a:lnTo>
                <a:lnTo>
                  <a:pt x="115" y="182"/>
                </a:lnTo>
                <a:lnTo>
                  <a:pt x="98" y="181"/>
                </a:lnTo>
                <a:lnTo>
                  <a:pt x="98" y="181"/>
                </a:lnTo>
                <a:lnTo>
                  <a:pt x="82" y="182"/>
                </a:lnTo>
                <a:lnTo>
                  <a:pt x="68" y="186"/>
                </a:lnTo>
                <a:lnTo>
                  <a:pt x="55" y="190"/>
                </a:lnTo>
                <a:lnTo>
                  <a:pt x="44" y="198"/>
                </a:lnTo>
                <a:lnTo>
                  <a:pt x="34" y="206"/>
                </a:lnTo>
                <a:lnTo>
                  <a:pt x="27" y="216"/>
                </a:lnTo>
                <a:lnTo>
                  <a:pt x="25" y="220"/>
                </a:lnTo>
                <a:lnTo>
                  <a:pt x="22" y="226"/>
                </a:lnTo>
                <a:lnTo>
                  <a:pt x="21" y="232"/>
                </a:lnTo>
                <a:lnTo>
                  <a:pt x="21" y="238"/>
                </a:lnTo>
                <a:lnTo>
                  <a:pt x="21" y="238"/>
                </a:lnTo>
                <a:lnTo>
                  <a:pt x="21" y="244"/>
                </a:lnTo>
                <a:lnTo>
                  <a:pt x="22" y="249"/>
                </a:lnTo>
                <a:lnTo>
                  <a:pt x="25" y="255"/>
                </a:lnTo>
                <a:lnTo>
                  <a:pt x="27" y="260"/>
                </a:lnTo>
                <a:lnTo>
                  <a:pt x="34" y="271"/>
                </a:lnTo>
                <a:lnTo>
                  <a:pt x="44" y="279"/>
                </a:lnTo>
                <a:lnTo>
                  <a:pt x="55" y="286"/>
                </a:lnTo>
                <a:lnTo>
                  <a:pt x="68" y="291"/>
                </a:lnTo>
                <a:lnTo>
                  <a:pt x="82" y="295"/>
                </a:lnTo>
                <a:lnTo>
                  <a:pt x="98" y="296"/>
                </a:lnTo>
                <a:lnTo>
                  <a:pt x="98" y="296"/>
                </a:lnTo>
                <a:lnTo>
                  <a:pt x="114" y="295"/>
                </a:lnTo>
                <a:lnTo>
                  <a:pt x="129" y="291"/>
                </a:lnTo>
                <a:lnTo>
                  <a:pt x="142" y="286"/>
                </a:lnTo>
                <a:lnTo>
                  <a:pt x="153" y="279"/>
                </a:lnTo>
                <a:lnTo>
                  <a:pt x="163" y="271"/>
                </a:lnTo>
                <a:lnTo>
                  <a:pt x="170" y="260"/>
                </a:lnTo>
                <a:lnTo>
                  <a:pt x="172" y="255"/>
                </a:lnTo>
                <a:lnTo>
                  <a:pt x="175" y="249"/>
                </a:lnTo>
                <a:lnTo>
                  <a:pt x="176" y="244"/>
                </a:lnTo>
                <a:lnTo>
                  <a:pt x="176" y="238"/>
                </a:lnTo>
                <a:lnTo>
                  <a:pt x="176" y="238"/>
                </a:lnTo>
                <a:lnTo>
                  <a:pt x="176" y="232"/>
                </a:lnTo>
                <a:lnTo>
                  <a:pt x="175" y="226"/>
                </a:lnTo>
                <a:lnTo>
                  <a:pt x="175" y="226"/>
                </a:lnTo>
                <a:lnTo>
                  <a:pt x="187" y="231"/>
                </a:lnTo>
                <a:lnTo>
                  <a:pt x="199" y="235"/>
                </a:lnTo>
                <a:lnTo>
                  <a:pt x="213" y="237"/>
                </a:lnTo>
                <a:lnTo>
                  <a:pt x="228" y="238"/>
                </a:lnTo>
                <a:lnTo>
                  <a:pt x="228" y="238"/>
                </a:lnTo>
                <a:lnTo>
                  <a:pt x="237" y="237"/>
                </a:lnTo>
                <a:lnTo>
                  <a:pt x="247" y="236"/>
                </a:lnTo>
                <a:lnTo>
                  <a:pt x="258" y="235"/>
                </a:lnTo>
                <a:lnTo>
                  <a:pt x="266" y="232"/>
                </a:lnTo>
                <a:lnTo>
                  <a:pt x="276" y="229"/>
                </a:lnTo>
                <a:lnTo>
                  <a:pt x="284" y="225"/>
                </a:lnTo>
                <a:lnTo>
                  <a:pt x="291" y="222"/>
                </a:lnTo>
                <a:lnTo>
                  <a:pt x="298" y="216"/>
                </a:lnTo>
                <a:lnTo>
                  <a:pt x="306" y="211"/>
                </a:lnTo>
                <a:lnTo>
                  <a:pt x="312" y="205"/>
                </a:lnTo>
                <a:lnTo>
                  <a:pt x="316" y="199"/>
                </a:lnTo>
                <a:lnTo>
                  <a:pt x="321" y="193"/>
                </a:lnTo>
                <a:lnTo>
                  <a:pt x="325" y="186"/>
                </a:lnTo>
                <a:lnTo>
                  <a:pt x="327" y="178"/>
                </a:lnTo>
                <a:lnTo>
                  <a:pt x="330" y="171"/>
                </a:lnTo>
                <a:lnTo>
                  <a:pt x="330" y="163"/>
                </a:lnTo>
                <a:lnTo>
                  <a:pt x="330" y="163"/>
                </a:lnTo>
                <a:lnTo>
                  <a:pt x="340" y="170"/>
                </a:lnTo>
                <a:lnTo>
                  <a:pt x="350" y="177"/>
                </a:lnTo>
                <a:lnTo>
                  <a:pt x="362" y="183"/>
                </a:lnTo>
                <a:lnTo>
                  <a:pt x="375" y="188"/>
                </a:lnTo>
                <a:lnTo>
                  <a:pt x="388" y="193"/>
                </a:lnTo>
                <a:lnTo>
                  <a:pt x="402" y="195"/>
                </a:lnTo>
                <a:lnTo>
                  <a:pt x="416" y="198"/>
                </a:lnTo>
                <a:lnTo>
                  <a:pt x="432" y="198"/>
                </a:lnTo>
                <a:lnTo>
                  <a:pt x="432" y="198"/>
                </a:lnTo>
                <a:lnTo>
                  <a:pt x="445" y="198"/>
                </a:lnTo>
                <a:lnTo>
                  <a:pt x="458" y="196"/>
                </a:lnTo>
                <a:lnTo>
                  <a:pt x="471" y="194"/>
                </a:lnTo>
                <a:lnTo>
                  <a:pt x="483" y="190"/>
                </a:lnTo>
                <a:lnTo>
                  <a:pt x="495" y="186"/>
                </a:lnTo>
                <a:lnTo>
                  <a:pt x="506" y="181"/>
                </a:lnTo>
                <a:lnTo>
                  <a:pt x="517" y="176"/>
                </a:lnTo>
                <a:lnTo>
                  <a:pt x="526" y="169"/>
                </a:lnTo>
                <a:lnTo>
                  <a:pt x="535" y="162"/>
                </a:lnTo>
                <a:lnTo>
                  <a:pt x="542" y="154"/>
                </a:lnTo>
                <a:lnTo>
                  <a:pt x="549" y="146"/>
                </a:lnTo>
                <a:lnTo>
                  <a:pt x="554" y="138"/>
                </a:lnTo>
                <a:lnTo>
                  <a:pt x="559" y="128"/>
                </a:lnTo>
                <a:lnTo>
                  <a:pt x="562" y="118"/>
                </a:lnTo>
                <a:lnTo>
                  <a:pt x="565" y="109"/>
                </a:lnTo>
                <a:lnTo>
                  <a:pt x="565" y="99"/>
                </a:lnTo>
                <a:lnTo>
                  <a:pt x="565" y="99"/>
                </a:lnTo>
                <a:lnTo>
                  <a:pt x="565" y="88"/>
                </a:lnTo>
                <a:lnTo>
                  <a:pt x="562" y="79"/>
                </a:lnTo>
                <a:lnTo>
                  <a:pt x="559" y="69"/>
                </a:lnTo>
                <a:lnTo>
                  <a:pt x="554" y="60"/>
                </a:lnTo>
                <a:lnTo>
                  <a:pt x="549" y="51"/>
                </a:lnTo>
                <a:lnTo>
                  <a:pt x="542" y="43"/>
                </a:lnTo>
                <a:lnTo>
                  <a:pt x="535" y="36"/>
                </a:lnTo>
                <a:lnTo>
                  <a:pt x="526" y="28"/>
                </a:lnTo>
                <a:lnTo>
                  <a:pt x="517" y="22"/>
                </a:lnTo>
                <a:lnTo>
                  <a:pt x="506" y="16"/>
                </a:lnTo>
                <a:lnTo>
                  <a:pt x="495" y="12"/>
                </a:lnTo>
                <a:lnTo>
                  <a:pt x="483" y="7"/>
                </a:lnTo>
                <a:lnTo>
                  <a:pt x="471" y="4"/>
                </a:lnTo>
                <a:lnTo>
                  <a:pt x="458" y="1"/>
                </a:lnTo>
                <a:lnTo>
                  <a:pt x="445" y="0"/>
                </a:lnTo>
                <a:lnTo>
                  <a:pt x="432" y="0"/>
                </a:lnTo>
                <a:lnTo>
                  <a:pt x="432" y="0"/>
                </a:ln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7" name="下矢印 96"/>
          <p:cNvSpPr/>
          <p:nvPr/>
        </p:nvSpPr>
        <p:spPr>
          <a:xfrm>
            <a:off x="4461822" y="3416200"/>
            <a:ext cx="176069" cy="23567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下矢印 97"/>
          <p:cNvSpPr/>
          <p:nvPr/>
        </p:nvSpPr>
        <p:spPr>
          <a:xfrm flipV="1">
            <a:off x="4698289" y="3416200"/>
            <a:ext cx="176069" cy="23567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テキスト ボックス 98"/>
          <p:cNvSpPr txBox="1"/>
          <p:nvPr/>
        </p:nvSpPr>
        <p:spPr>
          <a:xfrm>
            <a:off x="292961" y="2334019"/>
            <a:ext cx="895956" cy="307777"/>
          </a:xfrm>
          <a:prstGeom prst="rect">
            <a:avLst/>
          </a:prstGeom>
          <a:noFill/>
        </p:spPr>
        <p:txBody>
          <a:bodyPr wrap="square" rtlCol="0">
            <a:spAutoFit/>
          </a:bodyPr>
          <a:lstStyle/>
          <a:p>
            <a:r>
              <a:rPr kumimoji="1" lang="ja-JP" altLang="en-US" sz="1400" b="1">
                <a:solidFill>
                  <a:srgbClr val="008CCF"/>
                </a:solidFill>
              </a:rPr>
              <a:t>多言語</a:t>
            </a:r>
          </a:p>
        </p:txBody>
      </p:sp>
      <p:sp>
        <p:nvSpPr>
          <p:cNvPr id="100" name="テキスト ボックス 99"/>
          <p:cNvSpPr txBox="1"/>
          <p:nvPr/>
        </p:nvSpPr>
        <p:spPr>
          <a:xfrm>
            <a:off x="295096" y="3519019"/>
            <a:ext cx="1622745" cy="307777"/>
          </a:xfrm>
          <a:prstGeom prst="rect">
            <a:avLst/>
          </a:prstGeom>
          <a:noFill/>
        </p:spPr>
        <p:txBody>
          <a:bodyPr wrap="square" rtlCol="0">
            <a:spAutoFit/>
          </a:bodyPr>
          <a:lstStyle/>
          <a:p>
            <a:r>
              <a:rPr lang="ja-JP" altLang="en-US" sz="1400" b="1">
                <a:solidFill>
                  <a:srgbClr val="008CCF"/>
                </a:solidFill>
              </a:rPr>
              <a:t>多通貨</a:t>
            </a:r>
            <a:endParaRPr kumimoji="1" lang="ja-JP" altLang="en-US" sz="1400" b="1">
              <a:solidFill>
                <a:srgbClr val="008CCF"/>
              </a:solidFill>
            </a:endParaRPr>
          </a:p>
        </p:txBody>
      </p:sp>
      <p:grpSp>
        <p:nvGrpSpPr>
          <p:cNvPr id="101" name="グループ化 525"/>
          <p:cNvGrpSpPr>
            <a:grpSpLocks noChangeAspect="1"/>
          </p:cNvGrpSpPr>
          <p:nvPr/>
        </p:nvGrpSpPr>
        <p:grpSpPr>
          <a:xfrm>
            <a:off x="7110099" y="2411069"/>
            <a:ext cx="808880" cy="739963"/>
            <a:chOff x="3801396" y="1956577"/>
            <a:chExt cx="381000" cy="352294"/>
          </a:xfrm>
          <a:solidFill>
            <a:srgbClr val="008CCF"/>
          </a:solidFill>
        </p:grpSpPr>
        <p:sp>
          <p:nvSpPr>
            <p:cNvPr id="102" name="Freeform 560"/>
            <p:cNvSpPr>
              <a:spLocks/>
            </p:cNvSpPr>
            <p:nvPr/>
          </p:nvSpPr>
          <p:spPr bwMode="auto">
            <a:xfrm>
              <a:off x="3903118" y="2258071"/>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sysClr val="windowText" lastClr="000000"/>
                </a:solidFill>
                <a:effectLst/>
                <a:uLnTx/>
                <a:uFillTx/>
              </a:endParaRPr>
            </a:p>
          </p:txBody>
        </p:sp>
        <p:sp>
          <p:nvSpPr>
            <p:cNvPr id="103" name="Freeform 561"/>
            <p:cNvSpPr>
              <a:spLocks noEditPoints="1"/>
            </p:cNvSpPr>
            <p:nvPr/>
          </p:nvSpPr>
          <p:spPr bwMode="auto">
            <a:xfrm>
              <a:off x="3801396" y="1956577"/>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sysClr val="windowText" lastClr="000000"/>
                </a:solidFill>
                <a:effectLst/>
                <a:uLnTx/>
                <a:uFillTx/>
              </a:endParaRPr>
            </a:p>
          </p:txBody>
        </p:sp>
      </p:grpSp>
      <p:sp>
        <p:nvSpPr>
          <p:cNvPr id="104" name="Freeform 393"/>
          <p:cNvSpPr>
            <a:spLocks noEditPoints="1"/>
          </p:cNvSpPr>
          <p:nvPr/>
        </p:nvSpPr>
        <p:spPr bwMode="auto">
          <a:xfrm>
            <a:off x="6549474" y="3711456"/>
            <a:ext cx="533230" cy="624489"/>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 name="Freeform 393"/>
          <p:cNvSpPr>
            <a:spLocks noEditPoints="1"/>
          </p:cNvSpPr>
          <p:nvPr/>
        </p:nvSpPr>
        <p:spPr bwMode="auto">
          <a:xfrm>
            <a:off x="7325119" y="3711457"/>
            <a:ext cx="533230" cy="624489"/>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 name="Freeform 393"/>
          <p:cNvSpPr>
            <a:spLocks noEditPoints="1"/>
          </p:cNvSpPr>
          <p:nvPr/>
        </p:nvSpPr>
        <p:spPr bwMode="auto">
          <a:xfrm>
            <a:off x="8100764" y="3696338"/>
            <a:ext cx="533230" cy="624489"/>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 name="下矢印 126"/>
          <p:cNvSpPr/>
          <p:nvPr/>
        </p:nvSpPr>
        <p:spPr>
          <a:xfrm rot="2700000">
            <a:off x="6908182" y="3331001"/>
            <a:ext cx="176069" cy="23567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下矢印 127"/>
          <p:cNvSpPr/>
          <p:nvPr/>
        </p:nvSpPr>
        <p:spPr>
          <a:xfrm rot="18900000">
            <a:off x="7983816" y="3352061"/>
            <a:ext cx="176069" cy="23567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下矢印 128"/>
          <p:cNvSpPr/>
          <p:nvPr/>
        </p:nvSpPr>
        <p:spPr>
          <a:xfrm>
            <a:off x="7453725" y="3350963"/>
            <a:ext cx="176069" cy="23567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正方形/長方形 129"/>
          <p:cNvSpPr/>
          <p:nvPr/>
        </p:nvSpPr>
        <p:spPr>
          <a:xfrm>
            <a:off x="6326226" y="4356315"/>
            <a:ext cx="2674266" cy="400110"/>
          </a:xfrm>
          <a:prstGeom prst="rect">
            <a:avLst/>
          </a:prstGeom>
        </p:spPr>
        <p:txBody>
          <a:bodyPr wrap="square">
            <a:spAutoFit/>
          </a:bodyPr>
          <a:lstStyle/>
          <a:p>
            <a:pPr lvl="0">
              <a:spcBef>
                <a:spcPct val="0"/>
              </a:spcBef>
              <a:defRPr/>
            </a:pPr>
            <a:r>
              <a:rPr lang="en-US" altLang="ja-JP" sz="1000"/>
              <a:t>※</a:t>
            </a:r>
            <a:r>
              <a:rPr lang="ja-JP" altLang="en-US" sz="1000"/>
              <a:t>シンガポール版・タイ版・ベトナム版　　　　</a:t>
            </a:r>
            <a:endParaRPr lang="en-US" altLang="ja-JP" sz="1000"/>
          </a:p>
          <a:p>
            <a:pPr lvl="0">
              <a:spcBef>
                <a:spcPct val="0"/>
              </a:spcBef>
              <a:defRPr/>
            </a:pPr>
            <a:r>
              <a:rPr lang="ja-JP" altLang="en-US" sz="1000"/>
              <a:t>　に対応</a:t>
            </a:r>
          </a:p>
        </p:txBody>
      </p:sp>
      <p:sp>
        <p:nvSpPr>
          <p:cNvPr id="131" name="楕円 130"/>
          <p:cNvSpPr/>
          <p:nvPr/>
        </p:nvSpPr>
        <p:spPr>
          <a:xfrm>
            <a:off x="745284" y="3804136"/>
            <a:ext cx="379636" cy="379636"/>
          </a:xfrm>
          <a:prstGeom prst="ellipse">
            <a:avLst/>
          </a:prstGeom>
          <a:solidFill>
            <a:srgbClr val="008CCF"/>
          </a:solidFill>
          <a:ln>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テキスト ボックス 131"/>
          <p:cNvSpPr txBox="1"/>
          <p:nvPr/>
        </p:nvSpPr>
        <p:spPr>
          <a:xfrm>
            <a:off x="684886" y="3771611"/>
            <a:ext cx="373808" cy="461665"/>
          </a:xfrm>
          <a:prstGeom prst="rect">
            <a:avLst/>
          </a:prstGeom>
          <a:noFill/>
        </p:spPr>
        <p:txBody>
          <a:bodyPr wrap="square" rtlCol="0">
            <a:spAutoFit/>
          </a:bodyPr>
          <a:lstStyle/>
          <a:p>
            <a:r>
              <a:rPr lang="ja-JP" altLang="en-US" sz="2400" b="1">
                <a:solidFill>
                  <a:schemeClr val="bg1"/>
                </a:solidFill>
              </a:rPr>
              <a:t>￥</a:t>
            </a:r>
            <a:endParaRPr kumimoji="1" lang="ja-JP" altLang="en-US" sz="2400" b="1">
              <a:solidFill>
                <a:schemeClr val="bg1"/>
              </a:solidFill>
            </a:endParaRPr>
          </a:p>
        </p:txBody>
      </p:sp>
      <p:sp>
        <p:nvSpPr>
          <p:cNvPr id="133" name="楕円 132"/>
          <p:cNvSpPr/>
          <p:nvPr/>
        </p:nvSpPr>
        <p:spPr>
          <a:xfrm>
            <a:off x="1237651" y="3792414"/>
            <a:ext cx="379636" cy="379636"/>
          </a:xfrm>
          <a:prstGeom prst="ellipse">
            <a:avLst/>
          </a:prstGeom>
          <a:solidFill>
            <a:srgbClr val="008CCF"/>
          </a:solidFill>
          <a:ln>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テキスト ボックス 133"/>
          <p:cNvSpPr txBox="1"/>
          <p:nvPr/>
        </p:nvSpPr>
        <p:spPr>
          <a:xfrm>
            <a:off x="1177253" y="3759889"/>
            <a:ext cx="373808" cy="461665"/>
          </a:xfrm>
          <a:prstGeom prst="rect">
            <a:avLst/>
          </a:prstGeom>
          <a:noFill/>
        </p:spPr>
        <p:txBody>
          <a:bodyPr wrap="square" rtlCol="0">
            <a:spAutoFit/>
          </a:bodyPr>
          <a:lstStyle/>
          <a:p>
            <a:r>
              <a:rPr kumimoji="1" lang="ja-JP" altLang="en-US" sz="2400" b="1">
                <a:solidFill>
                  <a:schemeClr val="bg1"/>
                </a:solidFill>
              </a:rPr>
              <a:t>＄</a:t>
            </a:r>
          </a:p>
        </p:txBody>
      </p:sp>
      <p:sp>
        <p:nvSpPr>
          <p:cNvPr id="135" name="楕円 134"/>
          <p:cNvSpPr/>
          <p:nvPr/>
        </p:nvSpPr>
        <p:spPr>
          <a:xfrm>
            <a:off x="1753464" y="3780692"/>
            <a:ext cx="379636" cy="379636"/>
          </a:xfrm>
          <a:prstGeom prst="ellipse">
            <a:avLst/>
          </a:prstGeom>
          <a:solidFill>
            <a:srgbClr val="008CCF"/>
          </a:solidFill>
          <a:ln>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テキスト ボックス 135"/>
          <p:cNvSpPr txBox="1"/>
          <p:nvPr/>
        </p:nvSpPr>
        <p:spPr>
          <a:xfrm>
            <a:off x="1739958" y="3771613"/>
            <a:ext cx="373808" cy="461665"/>
          </a:xfrm>
          <a:prstGeom prst="rect">
            <a:avLst/>
          </a:prstGeom>
          <a:noFill/>
        </p:spPr>
        <p:txBody>
          <a:bodyPr wrap="square" rtlCol="0">
            <a:spAutoFit/>
          </a:bodyPr>
          <a:lstStyle/>
          <a:p>
            <a:r>
              <a:rPr lang="ja-JP" altLang="en-US" sz="2400" b="1">
                <a:solidFill>
                  <a:schemeClr val="bg1"/>
                </a:solidFill>
              </a:rPr>
              <a:t>€</a:t>
            </a:r>
            <a:endParaRPr kumimoji="1" lang="ja-JP" altLang="en-US" sz="2400" b="1">
              <a:solidFill>
                <a:schemeClr val="bg1"/>
              </a:solidFill>
            </a:endParaRPr>
          </a:p>
        </p:txBody>
      </p:sp>
      <p:sp>
        <p:nvSpPr>
          <p:cNvPr id="137" name="楕円 136"/>
          <p:cNvSpPr/>
          <p:nvPr/>
        </p:nvSpPr>
        <p:spPr>
          <a:xfrm>
            <a:off x="757009" y="4308227"/>
            <a:ext cx="379636" cy="379636"/>
          </a:xfrm>
          <a:prstGeom prst="ellipse">
            <a:avLst/>
          </a:prstGeom>
          <a:solidFill>
            <a:srgbClr val="008CCF"/>
          </a:solidFill>
          <a:ln>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テキスト ボックス 137"/>
          <p:cNvSpPr txBox="1"/>
          <p:nvPr/>
        </p:nvSpPr>
        <p:spPr>
          <a:xfrm>
            <a:off x="745078" y="4322562"/>
            <a:ext cx="437864" cy="369332"/>
          </a:xfrm>
          <a:prstGeom prst="rect">
            <a:avLst/>
          </a:prstGeom>
          <a:noFill/>
        </p:spPr>
        <p:txBody>
          <a:bodyPr wrap="square" rtlCol="0">
            <a:spAutoFit/>
          </a:bodyPr>
          <a:lstStyle/>
          <a:p>
            <a:r>
              <a:rPr lang="en-US" altLang="ja-JP" b="1">
                <a:solidFill>
                  <a:schemeClr val="bg1"/>
                </a:solidFill>
              </a:rPr>
              <a:t>Fr</a:t>
            </a:r>
            <a:endParaRPr kumimoji="1" lang="ja-JP" altLang="en-US" b="1">
              <a:solidFill>
                <a:schemeClr val="bg1"/>
              </a:solidFill>
            </a:endParaRPr>
          </a:p>
        </p:txBody>
      </p:sp>
      <p:sp>
        <p:nvSpPr>
          <p:cNvPr id="139" name="楕円 138"/>
          <p:cNvSpPr/>
          <p:nvPr/>
        </p:nvSpPr>
        <p:spPr>
          <a:xfrm>
            <a:off x="1261099" y="4308228"/>
            <a:ext cx="379636" cy="379636"/>
          </a:xfrm>
          <a:prstGeom prst="ellipse">
            <a:avLst/>
          </a:prstGeom>
          <a:solidFill>
            <a:srgbClr val="008CCF"/>
          </a:solidFill>
          <a:ln>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テキスト ボックス 139"/>
          <p:cNvSpPr txBox="1"/>
          <p:nvPr/>
        </p:nvSpPr>
        <p:spPr>
          <a:xfrm>
            <a:off x="1233875" y="4331880"/>
            <a:ext cx="373808" cy="400110"/>
          </a:xfrm>
          <a:prstGeom prst="rect">
            <a:avLst/>
          </a:prstGeom>
          <a:noFill/>
        </p:spPr>
        <p:txBody>
          <a:bodyPr wrap="square" rtlCol="0">
            <a:spAutoFit/>
          </a:bodyPr>
          <a:lstStyle/>
          <a:p>
            <a:r>
              <a:rPr lang="ja-JP" altLang="en-US" sz="2000" b="1">
                <a:solidFill>
                  <a:schemeClr val="bg1"/>
                </a:solidFill>
              </a:rPr>
              <a:t>₩</a:t>
            </a:r>
            <a:endParaRPr kumimoji="1" lang="ja-JP" altLang="en-US" sz="2000" b="1">
              <a:solidFill>
                <a:schemeClr val="bg1"/>
              </a:solidFill>
            </a:endParaRPr>
          </a:p>
        </p:txBody>
      </p:sp>
      <p:sp>
        <p:nvSpPr>
          <p:cNvPr id="141" name="楕円 140"/>
          <p:cNvSpPr/>
          <p:nvPr/>
        </p:nvSpPr>
        <p:spPr>
          <a:xfrm>
            <a:off x="1788639" y="4296504"/>
            <a:ext cx="379636" cy="379636"/>
          </a:xfrm>
          <a:prstGeom prst="ellipse">
            <a:avLst/>
          </a:prstGeom>
          <a:solidFill>
            <a:srgbClr val="008CCF"/>
          </a:solidFill>
          <a:ln>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テキスト ボックス 141"/>
          <p:cNvSpPr txBox="1"/>
          <p:nvPr/>
        </p:nvSpPr>
        <p:spPr>
          <a:xfrm>
            <a:off x="1763410" y="4252256"/>
            <a:ext cx="373808" cy="461665"/>
          </a:xfrm>
          <a:prstGeom prst="rect">
            <a:avLst/>
          </a:prstGeom>
          <a:noFill/>
        </p:spPr>
        <p:txBody>
          <a:bodyPr wrap="square" rtlCol="0">
            <a:spAutoFit/>
          </a:bodyPr>
          <a:lstStyle/>
          <a:p>
            <a:r>
              <a:rPr lang="ja-JP" altLang="en-US" sz="2400" b="1">
                <a:solidFill>
                  <a:schemeClr val="bg1"/>
                </a:solidFill>
              </a:rPr>
              <a:t>₫</a:t>
            </a:r>
            <a:endParaRPr kumimoji="1" lang="ja-JP" altLang="en-US" sz="2400" b="1">
              <a:solidFill>
                <a:schemeClr val="bg1"/>
              </a:solidFill>
            </a:endParaRPr>
          </a:p>
        </p:txBody>
      </p:sp>
      <p:sp>
        <p:nvSpPr>
          <p:cNvPr id="143" name="楕円 142"/>
          <p:cNvSpPr/>
          <p:nvPr/>
        </p:nvSpPr>
        <p:spPr>
          <a:xfrm>
            <a:off x="2269280" y="3768970"/>
            <a:ext cx="379636" cy="379636"/>
          </a:xfrm>
          <a:prstGeom prst="ellipse">
            <a:avLst/>
          </a:prstGeom>
          <a:solidFill>
            <a:srgbClr val="008CCF"/>
          </a:solidFill>
          <a:ln>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テキスト ボックス 143"/>
          <p:cNvSpPr txBox="1"/>
          <p:nvPr/>
        </p:nvSpPr>
        <p:spPr>
          <a:xfrm>
            <a:off x="2255774" y="3759891"/>
            <a:ext cx="373808" cy="461665"/>
          </a:xfrm>
          <a:prstGeom prst="rect">
            <a:avLst/>
          </a:prstGeom>
          <a:noFill/>
        </p:spPr>
        <p:txBody>
          <a:bodyPr wrap="square" rtlCol="0">
            <a:spAutoFit/>
          </a:bodyPr>
          <a:lstStyle/>
          <a:p>
            <a:r>
              <a:rPr lang="en-US" altLang="ja-JP" sz="2400" b="1">
                <a:solidFill>
                  <a:schemeClr val="bg1"/>
                </a:solidFill>
              </a:rPr>
              <a:t>£</a:t>
            </a:r>
            <a:endParaRPr kumimoji="1" lang="ja-JP" altLang="en-US" sz="2400" b="1">
              <a:solidFill>
                <a:schemeClr val="bg1"/>
              </a:solidFill>
            </a:endParaRPr>
          </a:p>
        </p:txBody>
      </p:sp>
      <p:sp>
        <p:nvSpPr>
          <p:cNvPr id="145" name="Freeform 344"/>
          <p:cNvSpPr>
            <a:spLocks noEditPoints="1"/>
          </p:cNvSpPr>
          <p:nvPr/>
        </p:nvSpPr>
        <p:spPr bwMode="auto">
          <a:xfrm>
            <a:off x="3692452" y="2508711"/>
            <a:ext cx="970752" cy="855127"/>
          </a:xfrm>
          <a:custGeom>
            <a:avLst/>
            <a:gdLst>
              <a:gd name="T0" fmla="*/ 758 w 982"/>
              <a:gd name="T1" fmla="*/ 259 h 881"/>
              <a:gd name="T2" fmla="*/ 757 w 982"/>
              <a:gd name="T3" fmla="*/ 180 h 881"/>
              <a:gd name="T4" fmla="*/ 709 w 982"/>
              <a:gd name="T5" fmla="*/ 81 h 881"/>
              <a:gd name="T6" fmla="*/ 623 w 982"/>
              <a:gd name="T7" fmla="*/ 18 h 881"/>
              <a:gd name="T8" fmla="*/ 535 w 982"/>
              <a:gd name="T9" fmla="*/ 0 h 881"/>
              <a:gd name="T10" fmla="*/ 440 w 982"/>
              <a:gd name="T11" fmla="*/ 20 h 881"/>
              <a:gd name="T12" fmla="*/ 365 w 982"/>
              <a:gd name="T13" fmla="*/ 77 h 881"/>
              <a:gd name="T14" fmla="*/ 319 w 982"/>
              <a:gd name="T15" fmla="*/ 159 h 881"/>
              <a:gd name="T16" fmla="*/ 271 w 982"/>
              <a:gd name="T17" fmla="*/ 163 h 881"/>
              <a:gd name="T18" fmla="*/ 219 w 982"/>
              <a:gd name="T19" fmla="*/ 167 h 881"/>
              <a:gd name="T20" fmla="*/ 170 w 982"/>
              <a:gd name="T21" fmla="*/ 197 h 881"/>
              <a:gd name="T22" fmla="*/ 140 w 982"/>
              <a:gd name="T23" fmla="*/ 246 h 881"/>
              <a:gd name="T24" fmla="*/ 135 w 982"/>
              <a:gd name="T25" fmla="*/ 291 h 881"/>
              <a:gd name="T26" fmla="*/ 127 w 982"/>
              <a:gd name="T27" fmla="*/ 321 h 881"/>
              <a:gd name="T28" fmla="*/ 62 w 982"/>
              <a:gd name="T29" fmla="*/ 349 h 881"/>
              <a:gd name="T30" fmla="*/ 17 w 982"/>
              <a:gd name="T31" fmla="*/ 401 h 881"/>
              <a:gd name="T32" fmla="*/ 0 w 982"/>
              <a:gd name="T33" fmla="*/ 470 h 881"/>
              <a:gd name="T34" fmla="*/ 12 w 982"/>
              <a:gd name="T35" fmla="*/ 529 h 881"/>
              <a:gd name="T36" fmla="*/ 54 w 982"/>
              <a:gd name="T37" fmla="*/ 588 h 881"/>
              <a:gd name="T38" fmla="*/ 120 w 982"/>
              <a:gd name="T39" fmla="*/ 619 h 881"/>
              <a:gd name="T40" fmla="*/ 817 w 982"/>
              <a:gd name="T41" fmla="*/ 621 h 881"/>
              <a:gd name="T42" fmla="*/ 901 w 982"/>
              <a:gd name="T43" fmla="*/ 590 h 881"/>
              <a:gd name="T44" fmla="*/ 960 w 982"/>
              <a:gd name="T45" fmla="*/ 525 h 881"/>
              <a:gd name="T46" fmla="*/ 982 w 982"/>
              <a:gd name="T47" fmla="*/ 438 h 881"/>
              <a:gd name="T48" fmla="*/ 967 w 982"/>
              <a:gd name="T49" fmla="*/ 367 h 881"/>
              <a:gd name="T50" fmla="*/ 915 w 982"/>
              <a:gd name="T51" fmla="*/ 296 h 881"/>
              <a:gd name="T52" fmla="*/ 835 w 982"/>
              <a:gd name="T53" fmla="*/ 258 h 881"/>
              <a:gd name="T54" fmla="*/ 437 w 982"/>
              <a:gd name="T55" fmla="*/ 872 h 881"/>
              <a:gd name="T56" fmla="*/ 343 w 982"/>
              <a:gd name="T57" fmla="*/ 831 h 881"/>
              <a:gd name="T58" fmla="*/ 263 w 982"/>
              <a:gd name="T59" fmla="*/ 740 h 881"/>
              <a:gd name="T60" fmla="*/ 233 w 982"/>
              <a:gd name="T61" fmla="*/ 620 h 881"/>
              <a:gd name="T62" fmla="*/ 253 w 982"/>
              <a:gd name="T63" fmla="*/ 523 h 881"/>
              <a:gd name="T64" fmla="*/ 318 w 982"/>
              <a:gd name="T65" fmla="*/ 431 h 881"/>
              <a:gd name="T66" fmla="*/ 372 w 982"/>
              <a:gd name="T67" fmla="*/ 486 h 881"/>
              <a:gd name="T68" fmla="*/ 336 w 982"/>
              <a:gd name="T69" fmla="*/ 529 h 881"/>
              <a:gd name="T70" fmla="*/ 314 w 982"/>
              <a:gd name="T71" fmla="*/ 584 h 881"/>
              <a:gd name="T72" fmla="*/ 318 w 982"/>
              <a:gd name="T73" fmla="*/ 672 h 881"/>
              <a:gd name="T74" fmla="*/ 361 w 982"/>
              <a:gd name="T75" fmla="*/ 746 h 881"/>
              <a:gd name="T76" fmla="*/ 434 w 982"/>
              <a:gd name="T77" fmla="*/ 793 h 881"/>
              <a:gd name="T78" fmla="*/ 471 w 982"/>
              <a:gd name="T79" fmla="*/ 865 h 881"/>
              <a:gd name="T80" fmla="*/ 627 w 982"/>
              <a:gd name="T81" fmla="*/ 737 h 881"/>
              <a:gd name="T82" fmla="*/ 662 w 982"/>
              <a:gd name="T83" fmla="*/ 673 h 881"/>
              <a:gd name="T84" fmla="*/ 668 w 982"/>
              <a:gd name="T85" fmla="*/ 605 h 881"/>
              <a:gd name="T86" fmla="*/ 641 w 982"/>
              <a:gd name="T87" fmla="*/ 523 h 881"/>
              <a:gd name="T88" fmla="*/ 578 w 982"/>
              <a:gd name="T89" fmla="*/ 464 h 881"/>
              <a:gd name="T90" fmla="*/ 543 w 982"/>
              <a:gd name="T91" fmla="*/ 371 h 881"/>
              <a:gd name="T92" fmla="*/ 656 w 982"/>
              <a:gd name="T93" fmla="*/ 426 h 881"/>
              <a:gd name="T94" fmla="*/ 727 w 982"/>
              <a:gd name="T95" fmla="*/ 525 h 881"/>
              <a:gd name="T96" fmla="*/ 745 w 982"/>
              <a:gd name="T97" fmla="*/ 649 h 881"/>
              <a:gd name="T98" fmla="*/ 716 w 982"/>
              <a:gd name="T99" fmla="*/ 740 h 881"/>
              <a:gd name="T100" fmla="*/ 644 w 982"/>
              <a:gd name="T101" fmla="*/ 825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2" h="881">
                <a:moveTo>
                  <a:pt x="798" y="254"/>
                </a:moveTo>
                <a:lnTo>
                  <a:pt x="798" y="254"/>
                </a:lnTo>
                <a:lnTo>
                  <a:pt x="778" y="255"/>
                </a:lnTo>
                <a:lnTo>
                  <a:pt x="758" y="259"/>
                </a:lnTo>
                <a:lnTo>
                  <a:pt x="758" y="259"/>
                </a:lnTo>
                <a:lnTo>
                  <a:pt x="760" y="242"/>
                </a:lnTo>
                <a:lnTo>
                  <a:pt x="760" y="225"/>
                </a:lnTo>
                <a:lnTo>
                  <a:pt x="760" y="225"/>
                </a:lnTo>
                <a:lnTo>
                  <a:pt x="759" y="203"/>
                </a:lnTo>
                <a:lnTo>
                  <a:pt x="757" y="180"/>
                </a:lnTo>
                <a:lnTo>
                  <a:pt x="751" y="158"/>
                </a:lnTo>
                <a:lnTo>
                  <a:pt x="744" y="138"/>
                </a:lnTo>
                <a:lnTo>
                  <a:pt x="734" y="117"/>
                </a:lnTo>
                <a:lnTo>
                  <a:pt x="722" y="99"/>
                </a:lnTo>
                <a:lnTo>
                  <a:pt x="709" y="81"/>
                </a:lnTo>
                <a:lnTo>
                  <a:pt x="695" y="66"/>
                </a:lnTo>
                <a:lnTo>
                  <a:pt x="679" y="51"/>
                </a:lnTo>
                <a:lnTo>
                  <a:pt x="661" y="38"/>
                </a:lnTo>
                <a:lnTo>
                  <a:pt x="643" y="26"/>
                </a:lnTo>
                <a:lnTo>
                  <a:pt x="623" y="18"/>
                </a:lnTo>
                <a:lnTo>
                  <a:pt x="602" y="9"/>
                </a:lnTo>
                <a:lnTo>
                  <a:pt x="581" y="5"/>
                </a:lnTo>
                <a:lnTo>
                  <a:pt x="558" y="1"/>
                </a:lnTo>
                <a:lnTo>
                  <a:pt x="535" y="0"/>
                </a:lnTo>
                <a:lnTo>
                  <a:pt x="535" y="0"/>
                </a:lnTo>
                <a:lnTo>
                  <a:pt x="515" y="0"/>
                </a:lnTo>
                <a:lnTo>
                  <a:pt x="495" y="3"/>
                </a:lnTo>
                <a:lnTo>
                  <a:pt x="476" y="7"/>
                </a:lnTo>
                <a:lnTo>
                  <a:pt x="458" y="13"/>
                </a:lnTo>
                <a:lnTo>
                  <a:pt x="440" y="20"/>
                </a:lnTo>
                <a:lnTo>
                  <a:pt x="423" y="29"/>
                </a:lnTo>
                <a:lnTo>
                  <a:pt x="408" y="39"/>
                </a:lnTo>
                <a:lnTo>
                  <a:pt x="392" y="50"/>
                </a:lnTo>
                <a:lnTo>
                  <a:pt x="378" y="63"/>
                </a:lnTo>
                <a:lnTo>
                  <a:pt x="365" y="77"/>
                </a:lnTo>
                <a:lnTo>
                  <a:pt x="354" y="91"/>
                </a:lnTo>
                <a:lnTo>
                  <a:pt x="343" y="107"/>
                </a:lnTo>
                <a:lnTo>
                  <a:pt x="333" y="123"/>
                </a:lnTo>
                <a:lnTo>
                  <a:pt x="325" y="140"/>
                </a:lnTo>
                <a:lnTo>
                  <a:pt x="319" y="159"/>
                </a:lnTo>
                <a:lnTo>
                  <a:pt x="314" y="177"/>
                </a:lnTo>
                <a:lnTo>
                  <a:pt x="314" y="177"/>
                </a:lnTo>
                <a:lnTo>
                  <a:pt x="301" y="171"/>
                </a:lnTo>
                <a:lnTo>
                  <a:pt x="285" y="165"/>
                </a:lnTo>
                <a:lnTo>
                  <a:pt x="271" y="163"/>
                </a:lnTo>
                <a:lnTo>
                  <a:pt x="254" y="162"/>
                </a:lnTo>
                <a:lnTo>
                  <a:pt x="254" y="162"/>
                </a:lnTo>
                <a:lnTo>
                  <a:pt x="242" y="162"/>
                </a:lnTo>
                <a:lnTo>
                  <a:pt x="230" y="164"/>
                </a:lnTo>
                <a:lnTo>
                  <a:pt x="219" y="167"/>
                </a:lnTo>
                <a:lnTo>
                  <a:pt x="209" y="171"/>
                </a:lnTo>
                <a:lnTo>
                  <a:pt x="198" y="176"/>
                </a:lnTo>
                <a:lnTo>
                  <a:pt x="188" y="182"/>
                </a:lnTo>
                <a:lnTo>
                  <a:pt x="179" y="189"/>
                </a:lnTo>
                <a:lnTo>
                  <a:pt x="170" y="197"/>
                </a:lnTo>
                <a:lnTo>
                  <a:pt x="163" y="205"/>
                </a:lnTo>
                <a:lnTo>
                  <a:pt x="156" y="215"/>
                </a:lnTo>
                <a:lnTo>
                  <a:pt x="150" y="224"/>
                </a:lnTo>
                <a:lnTo>
                  <a:pt x="145" y="235"/>
                </a:lnTo>
                <a:lnTo>
                  <a:pt x="140" y="246"/>
                </a:lnTo>
                <a:lnTo>
                  <a:pt x="138" y="257"/>
                </a:lnTo>
                <a:lnTo>
                  <a:pt x="135" y="269"/>
                </a:lnTo>
                <a:lnTo>
                  <a:pt x="135" y="281"/>
                </a:lnTo>
                <a:lnTo>
                  <a:pt x="135" y="281"/>
                </a:lnTo>
                <a:lnTo>
                  <a:pt x="135" y="291"/>
                </a:lnTo>
                <a:lnTo>
                  <a:pt x="137" y="301"/>
                </a:lnTo>
                <a:lnTo>
                  <a:pt x="139" y="311"/>
                </a:lnTo>
                <a:lnTo>
                  <a:pt x="143" y="320"/>
                </a:lnTo>
                <a:lnTo>
                  <a:pt x="143" y="320"/>
                </a:lnTo>
                <a:lnTo>
                  <a:pt x="127" y="321"/>
                </a:lnTo>
                <a:lnTo>
                  <a:pt x="113" y="325"/>
                </a:lnTo>
                <a:lnTo>
                  <a:pt x="99" y="329"/>
                </a:lnTo>
                <a:lnTo>
                  <a:pt x="86" y="335"/>
                </a:lnTo>
                <a:lnTo>
                  <a:pt x="74" y="341"/>
                </a:lnTo>
                <a:lnTo>
                  <a:pt x="62" y="349"/>
                </a:lnTo>
                <a:lnTo>
                  <a:pt x="51" y="357"/>
                </a:lnTo>
                <a:lnTo>
                  <a:pt x="41" y="367"/>
                </a:lnTo>
                <a:lnTo>
                  <a:pt x="32" y="378"/>
                </a:lnTo>
                <a:lnTo>
                  <a:pt x="24" y="389"/>
                </a:lnTo>
                <a:lnTo>
                  <a:pt x="17" y="401"/>
                </a:lnTo>
                <a:lnTo>
                  <a:pt x="11" y="414"/>
                </a:lnTo>
                <a:lnTo>
                  <a:pt x="6" y="427"/>
                </a:lnTo>
                <a:lnTo>
                  <a:pt x="2" y="441"/>
                </a:lnTo>
                <a:lnTo>
                  <a:pt x="0" y="456"/>
                </a:lnTo>
                <a:lnTo>
                  <a:pt x="0" y="470"/>
                </a:lnTo>
                <a:lnTo>
                  <a:pt x="0" y="470"/>
                </a:lnTo>
                <a:lnTo>
                  <a:pt x="0" y="486"/>
                </a:lnTo>
                <a:lnTo>
                  <a:pt x="2" y="501"/>
                </a:lnTo>
                <a:lnTo>
                  <a:pt x="6" y="516"/>
                </a:lnTo>
                <a:lnTo>
                  <a:pt x="12" y="529"/>
                </a:lnTo>
                <a:lnTo>
                  <a:pt x="18" y="542"/>
                </a:lnTo>
                <a:lnTo>
                  <a:pt x="25" y="555"/>
                </a:lnTo>
                <a:lnTo>
                  <a:pt x="33" y="567"/>
                </a:lnTo>
                <a:lnTo>
                  <a:pt x="44" y="578"/>
                </a:lnTo>
                <a:lnTo>
                  <a:pt x="54" y="588"/>
                </a:lnTo>
                <a:lnTo>
                  <a:pt x="66" y="596"/>
                </a:lnTo>
                <a:lnTo>
                  <a:pt x="79" y="603"/>
                </a:lnTo>
                <a:lnTo>
                  <a:pt x="92" y="609"/>
                </a:lnTo>
                <a:lnTo>
                  <a:pt x="105" y="615"/>
                </a:lnTo>
                <a:lnTo>
                  <a:pt x="120" y="619"/>
                </a:lnTo>
                <a:lnTo>
                  <a:pt x="135" y="621"/>
                </a:lnTo>
                <a:lnTo>
                  <a:pt x="151" y="621"/>
                </a:lnTo>
                <a:lnTo>
                  <a:pt x="798" y="621"/>
                </a:lnTo>
                <a:lnTo>
                  <a:pt x="798" y="621"/>
                </a:lnTo>
                <a:lnTo>
                  <a:pt x="817" y="621"/>
                </a:lnTo>
                <a:lnTo>
                  <a:pt x="835" y="618"/>
                </a:lnTo>
                <a:lnTo>
                  <a:pt x="853" y="613"/>
                </a:lnTo>
                <a:lnTo>
                  <a:pt x="870" y="607"/>
                </a:lnTo>
                <a:lnTo>
                  <a:pt x="885" y="600"/>
                </a:lnTo>
                <a:lnTo>
                  <a:pt x="901" y="590"/>
                </a:lnTo>
                <a:lnTo>
                  <a:pt x="915" y="579"/>
                </a:lnTo>
                <a:lnTo>
                  <a:pt x="928" y="569"/>
                </a:lnTo>
                <a:lnTo>
                  <a:pt x="940" y="555"/>
                </a:lnTo>
                <a:lnTo>
                  <a:pt x="950" y="541"/>
                </a:lnTo>
                <a:lnTo>
                  <a:pt x="960" y="525"/>
                </a:lnTo>
                <a:lnTo>
                  <a:pt x="967" y="510"/>
                </a:lnTo>
                <a:lnTo>
                  <a:pt x="974" y="493"/>
                </a:lnTo>
                <a:lnTo>
                  <a:pt x="978" y="475"/>
                </a:lnTo>
                <a:lnTo>
                  <a:pt x="981" y="457"/>
                </a:lnTo>
                <a:lnTo>
                  <a:pt x="982" y="438"/>
                </a:lnTo>
                <a:lnTo>
                  <a:pt x="982" y="438"/>
                </a:lnTo>
                <a:lnTo>
                  <a:pt x="981" y="420"/>
                </a:lnTo>
                <a:lnTo>
                  <a:pt x="978" y="401"/>
                </a:lnTo>
                <a:lnTo>
                  <a:pt x="974" y="384"/>
                </a:lnTo>
                <a:lnTo>
                  <a:pt x="967" y="367"/>
                </a:lnTo>
                <a:lnTo>
                  <a:pt x="960" y="350"/>
                </a:lnTo>
                <a:lnTo>
                  <a:pt x="950" y="336"/>
                </a:lnTo>
                <a:lnTo>
                  <a:pt x="940" y="321"/>
                </a:lnTo>
                <a:lnTo>
                  <a:pt x="928" y="308"/>
                </a:lnTo>
                <a:lnTo>
                  <a:pt x="915" y="296"/>
                </a:lnTo>
                <a:lnTo>
                  <a:pt x="901" y="285"/>
                </a:lnTo>
                <a:lnTo>
                  <a:pt x="885" y="277"/>
                </a:lnTo>
                <a:lnTo>
                  <a:pt x="870" y="269"/>
                </a:lnTo>
                <a:lnTo>
                  <a:pt x="853" y="263"/>
                </a:lnTo>
                <a:lnTo>
                  <a:pt x="835" y="258"/>
                </a:lnTo>
                <a:lnTo>
                  <a:pt x="817" y="255"/>
                </a:lnTo>
                <a:lnTo>
                  <a:pt x="798" y="254"/>
                </a:lnTo>
                <a:lnTo>
                  <a:pt x="798" y="254"/>
                </a:lnTo>
                <a:close/>
                <a:moveTo>
                  <a:pt x="452" y="797"/>
                </a:moveTo>
                <a:lnTo>
                  <a:pt x="437" y="872"/>
                </a:lnTo>
                <a:lnTo>
                  <a:pt x="437" y="872"/>
                </a:lnTo>
                <a:lnTo>
                  <a:pt x="411" y="865"/>
                </a:lnTo>
                <a:lnTo>
                  <a:pt x="387" y="857"/>
                </a:lnTo>
                <a:lnTo>
                  <a:pt x="365" y="845"/>
                </a:lnTo>
                <a:lnTo>
                  <a:pt x="343" y="831"/>
                </a:lnTo>
                <a:lnTo>
                  <a:pt x="323" y="817"/>
                </a:lnTo>
                <a:lnTo>
                  <a:pt x="305" y="800"/>
                </a:lnTo>
                <a:lnTo>
                  <a:pt x="289" y="781"/>
                </a:lnTo>
                <a:lnTo>
                  <a:pt x="275" y="761"/>
                </a:lnTo>
                <a:lnTo>
                  <a:pt x="263" y="740"/>
                </a:lnTo>
                <a:lnTo>
                  <a:pt x="252" y="717"/>
                </a:lnTo>
                <a:lnTo>
                  <a:pt x="243" y="695"/>
                </a:lnTo>
                <a:lnTo>
                  <a:pt x="237" y="669"/>
                </a:lnTo>
                <a:lnTo>
                  <a:pt x="234" y="645"/>
                </a:lnTo>
                <a:lnTo>
                  <a:pt x="233" y="620"/>
                </a:lnTo>
                <a:lnTo>
                  <a:pt x="235" y="594"/>
                </a:lnTo>
                <a:lnTo>
                  <a:pt x="239" y="569"/>
                </a:lnTo>
                <a:lnTo>
                  <a:pt x="239" y="569"/>
                </a:lnTo>
                <a:lnTo>
                  <a:pt x="245" y="545"/>
                </a:lnTo>
                <a:lnTo>
                  <a:pt x="253" y="523"/>
                </a:lnTo>
                <a:lnTo>
                  <a:pt x="263" y="503"/>
                </a:lnTo>
                <a:lnTo>
                  <a:pt x="275" y="482"/>
                </a:lnTo>
                <a:lnTo>
                  <a:pt x="288" y="464"/>
                </a:lnTo>
                <a:lnTo>
                  <a:pt x="302" y="447"/>
                </a:lnTo>
                <a:lnTo>
                  <a:pt x="318" y="431"/>
                </a:lnTo>
                <a:lnTo>
                  <a:pt x="336" y="417"/>
                </a:lnTo>
                <a:lnTo>
                  <a:pt x="307" y="362"/>
                </a:lnTo>
                <a:lnTo>
                  <a:pt x="507" y="378"/>
                </a:lnTo>
                <a:lnTo>
                  <a:pt x="398" y="537"/>
                </a:lnTo>
                <a:lnTo>
                  <a:pt x="372" y="486"/>
                </a:lnTo>
                <a:lnTo>
                  <a:pt x="372" y="486"/>
                </a:lnTo>
                <a:lnTo>
                  <a:pt x="361" y="495"/>
                </a:lnTo>
                <a:lnTo>
                  <a:pt x="351" y="506"/>
                </a:lnTo>
                <a:lnTo>
                  <a:pt x="343" y="518"/>
                </a:lnTo>
                <a:lnTo>
                  <a:pt x="336" y="529"/>
                </a:lnTo>
                <a:lnTo>
                  <a:pt x="329" y="542"/>
                </a:lnTo>
                <a:lnTo>
                  <a:pt x="323" y="555"/>
                </a:lnTo>
                <a:lnTo>
                  <a:pt x="318" y="570"/>
                </a:lnTo>
                <a:lnTo>
                  <a:pt x="314" y="584"/>
                </a:lnTo>
                <a:lnTo>
                  <a:pt x="314" y="584"/>
                </a:lnTo>
                <a:lnTo>
                  <a:pt x="311" y="602"/>
                </a:lnTo>
                <a:lnTo>
                  <a:pt x="309" y="620"/>
                </a:lnTo>
                <a:lnTo>
                  <a:pt x="311" y="638"/>
                </a:lnTo>
                <a:lnTo>
                  <a:pt x="313" y="655"/>
                </a:lnTo>
                <a:lnTo>
                  <a:pt x="318" y="672"/>
                </a:lnTo>
                <a:lnTo>
                  <a:pt x="323" y="689"/>
                </a:lnTo>
                <a:lnTo>
                  <a:pt x="330" y="704"/>
                </a:lnTo>
                <a:lnTo>
                  <a:pt x="339" y="720"/>
                </a:lnTo>
                <a:lnTo>
                  <a:pt x="349" y="733"/>
                </a:lnTo>
                <a:lnTo>
                  <a:pt x="361" y="746"/>
                </a:lnTo>
                <a:lnTo>
                  <a:pt x="373" y="758"/>
                </a:lnTo>
                <a:lnTo>
                  <a:pt x="387" y="769"/>
                </a:lnTo>
                <a:lnTo>
                  <a:pt x="402" y="779"/>
                </a:lnTo>
                <a:lnTo>
                  <a:pt x="417" y="786"/>
                </a:lnTo>
                <a:lnTo>
                  <a:pt x="434" y="793"/>
                </a:lnTo>
                <a:lnTo>
                  <a:pt x="452" y="797"/>
                </a:lnTo>
                <a:lnTo>
                  <a:pt x="452" y="797"/>
                </a:lnTo>
                <a:close/>
                <a:moveTo>
                  <a:pt x="644" y="825"/>
                </a:moveTo>
                <a:lnTo>
                  <a:pt x="673" y="881"/>
                </a:lnTo>
                <a:lnTo>
                  <a:pt x="471" y="865"/>
                </a:lnTo>
                <a:lnTo>
                  <a:pt x="581" y="705"/>
                </a:lnTo>
                <a:lnTo>
                  <a:pt x="608" y="757"/>
                </a:lnTo>
                <a:lnTo>
                  <a:pt x="608" y="757"/>
                </a:lnTo>
                <a:lnTo>
                  <a:pt x="618" y="747"/>
                </a:lnTo>
                <a:lnTo>
                  <a:pt x="627" y="737"/>
                </a:lnTo>
                <a:lnTo>
                  <a:pt x="636" y="725"/>
                </a:lnTo>
                <a:lnTo>
                  <a:pt x="644" y="713"/>
                </a:lnTo>
                <a:lnTo>
                  <a:pt x="651" y="701"/>
                </a:lnTo>
                <a:lnTo>
                  <a:pt x="657" y="687"/>
                </a:lnTo>
                <a:lnTo>
                  <a:pt x="662" y="673"/>
                </a:lnTo>
                <a:lnTo>
                  <a:pt x="666" y="659"/>
                </a:lnTo>
                <a:lnTo>
                  <a:pt x="666" y="659"/>
                </a:lnTo>
                <a:lnTo>
                  <a:pt x="668" y="641"/>
                </a:lnTo>
                <a:lnTo>
                  <a:pt x="669" y="623"/>
                </a:lnTo>
                <a:lnTo>
                  <a:pt x="668" y="605"/>
                </a:lnTo>
                <a:lnTo>
                  <a:pt x="666" y="588"/>
                </a:lnTo>
                <a:lnTo>
                  <a:pt x="662" y="571"/>
                </a:lnTo>
                <a:lnTo>
                  <a:pt x="656" y="554"/>
                </a:lnTo>
                <a:lnTo>
                  <a:pt x="649" y="539"/>
                </a:lnTo>
                <a:lnTo>
                  <a:pt x="641" y="523"/>
                </a:lnTo>
                <a:lnTo>
                  <a:pt x="630" y="510"/>
                </a:lnTo>
                <a:lnTo>
                  <a:pt x="619" y="497"/>
                </a:lnTo>
                <a:lnTo>
                  <a:pt x="606" y="485"/>
                </a:lnTo>
                <a:lnTo>
                  <a:pt x="593" y="474"/>
                </a:lnTo>
                <a:lnTo>
                  <a:pt x="578" y="464"/>
                </a:lnTo>
                <a:lnTo>
                  <a:pt x="561" y="457"/>
                </a:lnTo>
                <a:lnTo>
                  <a:pt x="545" y="450"/>
                </a:lnTo>
                <a:lnTo>
                  <a:pt x="527" y="446"/>
                </a:lnTo>
                <a:lnTo>
                  <a:pt x="543" y="371"/>
                </a:lnTo>
                <a:lnTo>
                  <a:pt x="543" y="371"/>
                </a:lnTo>
                <a:lnTo>
                  <a:pt x="569" y="378"/>
                </a:lnTo>
                <a:lnTo>
                  <a:pt x="593" y="386"/>
                </a:lnTo>
                <a:lnTo>
                  <a:pt x="615" y="398"/>
                </a:lnTo>
                <a:lnTo>
                  <a:pt x="637" y="411"/>
                </a:lnTo>
                <a:lnTo>
                  <a:pt x="656" y="426"/>
                </a:lnTo>
                <a:lnTo>
                  <a:pt x="674" y="443"/>
                </a:lnTo>
                <a:lnTo>
                  <a:pt x="690" y="462"/>
                </a:lnTo>
                <a:lnTo>
                  <a:pt x="704" y="482"/>
                </a:lnTo>
                <a:lnTo>
                  <a:pt x="717" y="503"/>
                </a:lnTo>
                <a:lnTo>
                  <a:pt x="727" y="525"/>
                </a:lnTo>
                <a:lnTo>
                  <a:pt x="735" y="548"/>
                </a:lnTo>
                <a:lnTo>
                  <a:pt x="741" y="573"/>
                </a:lnTo>
                <a:lnTo>
                  <a:pt x="745" y="597"/>
                </a:lnTo>
                <a:lnTo>
                  <a:pt x="746" y="623"/>
                </a:lnTo>
                <a:lnTo>
                  <a:pt x="745" y="649"/>
                </a:lnTo>
                <a:lnTo>
                  <a:pt x="740" y="674"/>
                </a:lnTo>
                <a:lnTo>
                  <a:pt x="740" y="674"/>
                </a:lnTo>
                <a:lnTo>
                  <a:pt x="734" y="698"/>
                </a:lnTo>
                <a:lnTo>
                  <a:pt x="727" y="720"/>
                </a:lnTo>
                <a:lnTo>
                  <a:pt x="716" y="740"/>
                </a:lnTo>
                <a:lnTo>
                  <a:pt x="705" y="761"/>
                </a:lnTo>
                <a:lnTo>
                  <a:pt x="692" y="779"/>
                </a:lnTo>
                <a:lnTo>
                  <a:pt x="678" y="795"/>
                </a:lnTo>
                <a:lnTo>
                  <a:pt x="661" y="811"/>
                </a:lnTo>
                <a:lnTo>
                  <a:pt x="644" y="825"/>
                </a:lnTo>
                <a:lnTo>
                  <a:pt x="644" y="825"/>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 name="楕円 145"/>
          <p:cNvSpPr/>
          <p:nvPr/>
        </p:nvSpPr>
        <p:spPr>
          <a:xfrm>
            <a:off x="2269281" y="4284783"/>
            <a:ext cx="379636" cy="379636"/>
          </a:xfrm>
          <a:prstGeom prst="ellipse">
            <a:avLst/>
          </a:prstGeom>
          <a:solidFill>
            <a:srgbClr val="008CCF"/>
          </a:solidFill>
          <a:ln>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テキスト ボックス 146"/>
          <p:cNvSpPr txBox="1"/>
          <p:nvPr/>
        </p:nvSpPr>
        <p:spPr>
          <a:xfrm>
            <a:off x="2290944" y="4252258"/>
            <a:ext cx="373808" cy="461665"/>
          </a:xfrm>
          <a:prstGeom prst="rect">
            <a:avLst/>
          </a:prstGeom>
          <a:noFill/>
        </p:spPr>
        <p:txBody>
          <a:bodyPr wrap="square" rtlCol="0">
            <a:spAutoFit/>
          </a:bodyPr>
          <a:lstStyle/>
          <a:p>
            <a:r>
              <a:rPr lang="en-US" altLang="ja-JP" sz="2400" b="1">
                <a:solidFill>
                  <a:schemeClr val="bg1"/>
                </a:solidFill>
              </a:rPr>
              <a:t>฿</a:t>
            </a:r>
            <a:endParaRPr kumimoji="1" lang="ja-JP" altLang="en-US" sz="2400" b="1">
              <a:solidFill>
                <a:schemeClr val="bg1"/>
              </a:solidFill>
            </a:endParaRPr>
          </a:p>
        </p:txBody>
      </p:sp>
      <p:sp>
        <p:nvSpPr>
          <p:cNvPr id="148" name="テキスト ボックス 147"/>
          <p:cNvSpPr txBox="1"/>
          <p:nvPr/>
        </p:nvSpPr>
        <p:spPr>
          <a:xfrm>
            <a:off x="3139266" y="3519350"/>
            <a:ext cx="620270" cy="307777"/>
          </a:xfrm>
          <a:prstGeom prst="rect">
            <a:avLst/>
          </a:prstGeom>
          <a:noFill/>
        </p:spPr>
        <p:txBody>
          <a:bodyPr wrap="square" rtlCol="0">
            <a:spAutoFit/>
          </a:bodyPr>
          <a:lstStyle/>
          <a:p>
            <a:pPr algn="ctr"/>
            <a:r>
              <a:rPr lang="en-US" altLang="ja-JP" sz="1400" b="1">
                <a:solidFill>
                  <a:srgbClr val="008CCF"/>
                </a:solidFill>
              </a:rPr>
              <a:t>Ex.</a:t>
            </a:r>
            <a:endParaRPr kumimoji="1" lang="ja-JP" altLang="en-US" sz="1400" b="1">
              <a:solidFill>
                <a:srgbClr val="008CCF"/>
              </a:solidFill>
            </a:endParaRPr>
          </a:p>
        </p:txBody>
      </p:sp>
      <p:sp>
        <p:nvSpPr>
          <p:cNvPr id="149" name="Freeform 442"/>
          <p:cNvSpPr>
            <a:spLocks noEditPoints="1"/>
          </p:cNvSpPr>
          <p:nvPr/>
        </p:nvSpPr>
        <p:spPr bwMode="auto">
          <a:xfrm>
            <a:off x="4634480" y="2749127"/>
            <a:ext cx="456140" cy="251935"/>
          </a:xfrm>
          <a:custGeom>
            <a:avLst/>
            <a:gdLst>
              <a:gd name="T0" fmla="*/ 0 w 875"/>
              <a:gd name="T1" fmla="*/ 480 h 758"/>
              <a:gd name="T2" fmla="*/ 58 w 875"/>
              <a:gd name="T3" fmla="*/ 418 h 758"/>
              <a:gd name="T4" fmla="*/ 104 w 875"/>
              <a:gd name="T5" fmla="*/ 418 h 758"/>
              <a:gd name="T6" fmla="*/ 172 w 875"/>
              <a:gd name="T7" fmla="*/ 322 h 758"/>
              <a:gd name="T8" fmla="*/ 133 w 875"/>
              <a:gd name="T9" fmla="*/ 418 h 758"/>
              <a:gd name="T10" fmla="*/ 294 w 875"/>
              <a:gd name="T11" fmla="*/ 322 h 758"/>
              <a:gd name="T12" fmla="*/ 284 w 875"/>
              <a:gd name="T13" fmla="*/ 418 h 758"/>
              <a:gd name="T14" fmla="*/ 331 w 875"/>
              <a:gd name="T15" fmla="*/ 418 h 758"/>
              <a:gd name="T16" fmla="*/ 360 w 875"/>
              <a:gd name="T17" fmla="*/ 418 h 758"/>
              <a:gd name="T18" fmla="*/ 406 w 875"/>
              <a:gd name="T19" fmla="*/ 418 h 758"/>
              <a:gd name="T20" fmla="*/ 765 w 875"/>
              <a:gd name="T21" fmla="*/ 402 h 758"/>
              <a:gd name="T22" fmla="*/ 750 w 875"/>
              <a:gd name="T23" fmla="*/ 393 h 758"/>
              <a:gd name="T24" fmla="*/ 740 w 875"/>
              <a:gd name="T25" fmla="*/ 376 h 758"/>
              <a:gd name="T26" fmla="*/ 740 w 875"/>
              <a:gd name="T27" fmla="*/ 363 h 758"/>
              <a:gd name="T28" fmla="*/ 750 w 875"/>
              <a:gd name="T29" fmla="*/ 348 h 758"/>
              <a:gd name="T30" fmla="*/ 765 w 875"/>
              <a:gd name="T31" fmla="*/ 339 h 758"/>
              <a:gd name="T32" fmla="*/ 778 w 875"/>
              <a:gd name="T33" fmla="*/ 339 h 758"/>
              <a:gd name="T34" fmla="*/ 795 w 875"/>
              <a:gd name="T35" fmla="*/ 348 h 758"/>
              <a:gd name="T36" fmla="*/ 803 w 875"/>
              <a:gd name="T37" fmla="*/ 363 h 758"/>
              <a:gd name="T38" fmla="*/ 803 w 875"/>
              <a:gd name="T39" fmla="*/ 376 h 758"/>
              <a:gd name="T40" fmla="*/ 795 w 875"/>
              <a:gd name="T41" fmla="*/ 393 h 758"/>
              <a:gd name="T42" fmla="*/ 778 w 875"/>
              <a:gd name="T43" fmla="*/ 402 h 758"/>
              <a:gd name="T44" fmla="*/ 673 w 875"/>
              <a:gd name="T45" fmla="*/ 0 h 758"/>
              <a:gd name="T46" fmla="*/ 827 w 875"/>
              <a:gd name="T47" fmla="*/ 202 h 758"/>
              <a:gd name="T48" fmla="*/ 0 w 875"/>
              <a:gd name="T49" fmla="*/ 537 h 758"/>
              <a:gd name="T50" fmla="*/ 875 w 875"/>
              <a:gd name="T51" fmla="*/ 537 h 758"/>
              <a:gd name="T52" fmla="*/ 144 w 875"/>
              <a:gd name="T53" fmla="*/ 600 h 758"/>
              <a:gd name="T54" fmla="*/ 133 w 875"/>
              <a:gd name="T55" fmla="*/ 696 h 758"/>
              <a:gd name="T56" fmla="*/ 180 w 875"/>
              <a:gd name="T57" fmla="*/ 696 h 758"/>
              <a:gd name="T58" fmla="*/ 247 w 875"/>
              <a:gd name="T59" fmla="*/ 600 h 758"/>
              <a:gd name="T60" fmla="*/ 208 w 875"/>
              <a:gd name="T61" fmla="*/ 696 h 758"/>
              <a:gd name="T62" fmla="*/ 369 w 875"/>
              <a:gd name="T63" fmla="*/ 600 h 758"/>
              <a:gd name="T64" fmla="*/ 406 w 875"/>
              <a:gd name="T65" fmla="*/ 696 h 758"/>
              <a:gd name="T66" fmla="*/ 445 w 875"/>
              <a:gd name="T67" fmla="*/ 600 h 758"/>
              <a:gd name="T68" fmla="*/ 772 w 875"/>
              <a:gd name="T69" fmla="*/ 680 h 758"/>
              <a:gd name="T70" fmla="*/ 754 w 875"/>
              <a:gd name="T71" fmla="*/ 674 h 758"/>
              <a:gd name="T72" fmla="*/ 742 w 875"/>
              <a:gd name="T73" fmla="*/ 660 h 758"/>
              <a:gd name="T74" fmla="*/ 740 w 875"/>
              <a:gd name="T75" fmla="*/ 648 h 758"/>
              <a:gd name="T76" fmla="*/ 745 w 875"/>
              <a:gd name="T77" fmla="*/ 630 h 758"/>
              <a:gd name="T78" fmla="*/ 759 w 875"/>
              <a:gd name="T79" fmla="*/ 618 h 758"/>
              <a:gd name="T80" fmla="*/ 772 w 875"/>
              <a:gd name="T81" fmla="*/ 615 h 758"/>
              <a:gd name="T82" fmla="*/ 790 w 875"/>
              <a:gd name="T83" fmla="*/ 621 h 758"/>
              <a:gd name="T84" fmla="*/ 801 w 875"/>
              <a:gd name="T85" fmla="*/ 634 h 758"/>
              <a:gd name="T86" fmla="*/ 803 w 875"/>
              <a:gd name="T87" fmla="*/ 648 h 758"/>
              <a:gd name="T88" fmla="*/ 799 w 875"/>
              <a:gd name="T89" fmla="*/ 666 h 758"/>
              <a:gd name="T90" fmla="*/ 784 w 875"/>
              <a:gd name="T91" fmla="*/ 678 h 758"/>
              <a:gd name="T92" fmla="*/ 772 w 875"/>
              <a:gd name="T93" fmla="*/ 680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5" h="758">
                <a:moveTo>
                  <a:pt x="875" y="260"/>
                </a:moveTo>
                <a:lnTo>
                  <a:pt x="0" y="260"/>
                </a:lnTo>
                <a:lnTo>
                  <a:pt x="0" y="480"/>
                </a:lnTo>
                <a:lnTo>
                  <a:pt x="875" y="480"/>
                </a:lnTo>
                <a:lnTo>
                  <a:pt x="875" y="260"/>
                </a:lnTo>
                <a:close/>
                <a:moveTo>
                  <a:pt x="58" y="418"/>
                </a:moveTo>
                <a:lnTo>
                  <a:pt x="97" y="322"/>
                </a:lnTo>
                <a:lnTo>
                  <a:pt x="144" y="322"/>
                </a:lnTo>
                <a:lnTo>
                  <a:pt x="104" y="418"/>
                </a:lnTo>
                <a:lnTo>
                  <a:pt x="58" y="418"/>
                </a:lnTo>
                <a:close/>
                <a:moveTo>
                  <a:pt x="133" y="418"/>
                </a:moveTo>
                <a:lnTo>
                  <a:pt x="172" y="322"/>
                </a:lnTo>
                <a:lnTo>
                  <a:pt x="218" y="322"/>
                </a:lnTo>
                <a:lnTo>
                  <a:pt x="180" y="418"/>
                </a:lnTo>
                <a:lnTo>
                  <a:pt x="133" y="418"/>
                </a:lnTo>
                <a:close/>
                <a:moveTo>
                  <a:pt x="208" y="418"/>
                </a:moveTo>
                <a:lnTo>
                  <a:pt x="247" y="322"/>
                </a:lnTo>
                <a:lnTo>
                  <a:pt x="294" y="322"/>
                </a:lnTo>
                <a:lnTo>
                  <a:pt x="255" y="418"/>
                </a:lnTo>
                <a:lnTo>
                  <a:pt x="208" y="418"/>
                </a:lnTo>
                <a:close/>
                <a:moveTo>
                  <a:pt x="284" y="418"/>
                </a:moveTo>
                <a:lnTo>
                  <a:pt x="322" y="322"/>
                </a:lnTo>
                <a:lnTo>
                  <a:pt x="369" y="322"/>
                </a:lnTo>
                <a:lnTo>
                  <a:pt x="331" y="418"/>
                </a:lnTo>
                <a:lnTo>
                  <a:pt x="284" y="418"/>
                </a:lnTo>
                <a:close/>
                <a:moveTo>
                  <a:pt x="406" y="418"/>
                </a:moveTo>
                <a:lnTo>
                  <a:pt x="360" y="418"/>
                </a:lnTo>
                <a:lnTo>
                  <a:pt x="398" y="322"/>
                </a:lnTo>
                <a:lnTo>
                  <a:pt x="445" y="322"/>
                </a:lnTo>
                <a:lnTo>
                  <a:pt x="406" y="418"/>
                </a:lnTo>
                <a:close/>
                <a:moveTo>
                  <a:pt x="772" y="403"/>
                </a:moveTo>
                <a:lnTo>
                  <a:pt x="772" y="403"/>
                </a:lnTo>
                <a:lnTo>
                  <a:pt x="765" y="402"/>
                </a:lnTo>
                <a:lnTo>
                  <a:pt x="759" y="399"/>
                </a:lnTo>
                <a:lnTo>
                  <a:pt x="754" y="397"/>
                </a:lnTo>
                <a:lnTo>
                  <a:pt x="750" y="393"/>
                </a:lnTo>
                <a:lnTo>
                  <a:pt x="745" y="388"/>
                </a:lnTo>
                <a:lnTo>
                  <a:pt x="742" y="382"/>
                </a:lnTo>
                <a:lnTo>
                  <a:pt x="740" y="376"/>
                </a:lnTo>
                <a:lnTo>
                  <a:pt x="740" y="370"/>
                </a:lnTo>
                <a:lnTo>
                  <a:pt x="740" y="370"/>
                </a:lnTo>
                <a:lnTo>
                  <a:pt x="740" y="363"/>
                </a:lnTo>
                <a:lnTo>
                  <a:pt x="742" y="357"/>
                </a:lnTo>
                <a:lnTo>
                  <a:pt x="745" y="352"/>
                </a:lnTo>
                <a:lnTo>
                  <a:pt x="750" y="348"/>
                </a:lnTo>
                <a:lnTo>
                  <a:pt x="754" y="344"/>
                </a:lnTo>
                <a:lnTo>
                  <a:pt x="759" y="340"/>
                </a:lnTo>
                <a:lnTo>
                  <a:pt x="765" y="339"/>
                </a:lnTo>
                <a:lnTo>
                  <a:pt x="772" y="338"/>
                </a:lnTo>
                <a:lnTo>
                  <a:pt x="772" y="338"/>
                </a:lnTo>
                <a:lnTo>
                  <a:pt x="778" y="339"/>
                </a:lnTo>
                <a:lnTo>
                  <a:pt x="784" y="340"/>
                </a:lnTo>
                <a:lnTo>
                  <a:pt x="790" y="344"/>
                </a:lnTo>
                <a:lnTo>
                  <a:pt x="795" y="348"/>
                </a:lnTo>
                <a:lnTo>
                  <a:pt x="799" y="352"/>
                </a:lnTo>
                <a:lnTo>
                  <a:pt x="801" y="357"/>
                </a:lnTo>
                <a:lnTo>
                  <a:pt x="803" y="363"/>
                </a:lnTo>
                <a:lnTo>
                  <a:pt x="803" y="370"/>
                </a:lnTo>
                <a:lnTo>
                  <a:pt x="803" y="370"/>
                </a:lnTo>
                <a:lnTo>
                  <a:pt x="803" y="376"/>
                </a:lnTo>
                <a:lnTo>
                  <a:pt x="801" y="382"/>
                </a:lnTo>
                <a:lnTo>
                  <a:pt x="799" y="388"/>
                </a:lnTo>
                <a:lnTo>
                  <a:pt x="795" y="393"/>
                </a:lnTo>
                <a:lnTo>
                  <a:pt x="790" y="397"/>
                </a:lnTo>
                <a:lnTo>
                  <a:pt x="784" y="399"/>
                </a:lnTo>
                <a:lnTo>
                  <a:pt x="778" y="402"/>
                </a:lnTo>
                <a:lnTo>
                  <a:pt x="772" y="403"/>
                </a:lnTo>
                <a:lnTo>
                  <a:pt x="772" y="403"/>
                </a:lnTo>
                <a:close/>
                <a:moveTo>
                  <a:pt x="673" y="0"/>
                </a:moveTo>
                <a:lnTo>
                  <a:pt x="204" y="0"/>
                </a:lnTo>
                <a:lnTo>
                  <a:pt x="50" y="202"/>
                </a:lnTo>
                <a:lnTo>
                  <a:pt x="827" y="202"/>
                </a:lnTo>
                <a:lnTo>
                  <a:pt x="673" y="0"/>
                </a:lnTo>
                <a:close/>
                <a:moveTo>
                  <a:pt x="875" y="537"/>
                </a:moveTo>
                <a:lnTo>
                  <a:pt x="0" y="537"/>
                </a:lnTo>
                <a:lnTo>
                  <a:pt x="0" y="758"/>
                </a:lnTo>
                <a:lnTo>
                  <a:pt x="875" y="758"/>
                </a:lnTo>
                <a:lnTo>
                  <a:pt x="875" y="537"/>
                </a:lnTo>
                <a:close/>
                <a:moveTo>
                  <a:pt x="58" y="696"/>
                </a:moveTo>
                <a:lnTo>
                  <a:pt x="97" y="600"/>
                </a:lnTo>
                <a:lnTo>
                  <a:pt x="144" y="600"/>
                </a:lnTo>
                <a:lnTo>
                  <a:pt x="104" y="696"/>
                </a:lnTo>
                <a:lnTo>
                  <a:pt x="58" y="696"/>
                </a:lnTo>
                <a:close/>
                <a:moveTo>
                  <a:pt x="133" y="696"/>
                </a:moveTo>
                <a:lnTo>
                  <a:pt x="172" y="600"/>
                </a:lnTo>
                <a:lnTo>
                  <a:pt x="218" y="600"/>
                </a:lnTo>
                <a:lnTo>
                  <a:pt x="180" y="696"/>
                </a:lnTo>
                <a:lnTo>
                  <a:pt x="133" y="696"/>
                </a:lnTo>
                <a:close/>
                <a:moveTo>
                  <a:pt x="208" y="696"/>
                </a:moveTo>
                <a:lnTo>
                  <a:pt x="247" y="600"/>
                </a:lnTo>
                <a:lnTo>
                  <a:pt x="294" y="600"/>
                </a:lnTo>
                <a:lnTo>
                  <a:pt x="255" y="696"/>
                </a:lnTo>
                <a:lnTo>
                  <a:pt x="208" y="696"/>
                </a:lnTo>
                <a:close/>
                <a:moveTo>
                  <a:pt x="284" y="696"/>
                </a:moveTo>
                <a:lnTo>
                  <a:pt x="322" y="600"/>
                </a:lnTo>
                <a:lnTo>
                  <a:pt x="369" y="600"/>
                </a:lnTo>
                <a:lnTo>
                  <a:pt x="331" y="696"/>
                </a:lnTo>
                <a:lnTo>
                  <a:pt x="284" y="696"/>
                </a:lnTo>
                <a:close/>
                <a:moveTo>
                  <a:pt x="406" y="696"/>
                </a:moveTo>
                <a:lnTo>
                  <a:pt x="360" y="696"/>
                </a:lnTo>
                <a:lnTo>
                  <a:pt x="398" y="600"/>
                </a:lnTo>
                <a:lnTo>
                  <a:pt x="445" y="600"/>
                </a:lnTo>
                <a:lnTo>
                  <a:pt x="406" y="696"/>
                </a:lnTo>
                <a:close/>
                <a:moveTo>
                  <a:pt x="772" y="680"/>
                </a:moveTo>
                <a:lnTo>
                  <a:pt x="772" y="680"/>
                </a:lnTo>
                <a:lnTo>
                  <a:pt x="765" y="679"/>
                </a:lnTo>
                <a:lnTo>
                  <a:pt x="759" y="678"/>
                </a:lnTo>
                <a:lnTo>
                  <a:pt x="754" y="674"/>
                </a:lnTo>
                <a:lnTo>
                  <a:pt x="750" y="670"/>
                </a:lnTo>
                <a:lnTo>
                  <a:pt x="745" y="666"/>
                </a:lnTo>
                <a:lnTo>
                  <a:pt x="742" y="660"/>
                </a:lnTo>
                <a:lnTo>
                  <a:pt x="740" y="654"/>
                </a:lnTo>
                <a:lnTo>
                  <a:pt x="740" y="648"/>
                </a:lnTo>
                <a:lnTo>
                  <a:pt x="740" y="648"/>
                </a:lnTo>
                <a:lnTo>
                  <a:pt x="740" y="642"/>
                </a:lnTo>
                <a:lnTo>
                  <a:pt x="742" y="634"/>
                </a:lnTo>
                <a:lnTo>
                  <a:pt x="745" y="630"/>
                </a:lnTo>
                <a:lnTo>
                  <a:pt x="750" y="625"/>
                </a:lnTo>
                <a:lnTo>
                  <a:pt x="754" y="621"/>
                </a:lnTo>
                <a:lnTo>
                  <a:pt x="759" y="618"/>
                </a:lnTo>
                <a:lnTo>
                  <a:pt x="765" y="616"/>
                </a:lnTo>
                <a:lnTo>
                  <a:pt x="772" y="615"/>
                </a:lnTo>
                <a:lnTo>
                  <a:pt x="772" y="615"/>
                </a:lnTo>
                <a:lnTo>
                  <a:pt x="778" y="616"/>
                </a:lnTo>
                <a:lnTo>
                  <a:pt x="784" y="618"/>
                </a:lnTo>
                <a:lnTo>
                  <a:pt x="790" y="621"/>
                </a:lnTo>
                <a:lnTo>
                  <a:pt x="795" y="625"/>
                </a:lnTo>
                <a:lnTo>
                  <a:pt x="799" y="630"/>
                </a:lnTo>
                <a:lnTo>
                  <a:pt x="801" y="634"/>
                </a:lnTo>
                <a:lnTo>
                  <a:pt x="803" y="642"/>
                </a:lnTo>
                <a:lnTo>
                  <a:pt x="803" y="648"/>
                </a:lnTo>
                <a:lnTo>
                  <a:pt x="803" y="648"/>
                </a:lnTo>
                <a:lnTo>
                  <a:pt x="803" y="654"/>
                </a:lnTo>
                <a:lnTo>
                  <a:pt x="801" y="660"/>
                </a:lnTo>
                <a:lnTo>
                  <a:pt x="799" y="666"/>
                </a:lnTo>
                <a:lnTo>
                  <a:pt x="795" y="670"/>
                </a:lnTo>
                <a:lnTo>
                  <a:pt x="790" y="674"/>
                </a:lnTo>
                <a:lnTo>
                  <a:pt x="784" y="678"/>
                </a:lnTo>
                <a:lnTo>
                  <a:pt x="778" y="679"/>
                </a:lnTo>
                <a:lnTo>
                  <a:pt x="772" y="680"/>
                </a:lnTo>
                <a:lnTo>
                  <a:pt x="772" y="68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pic>
        <p:nvPicPr>
          <p:cNvPr id="150" name="Picture 3" descr="C:\03_SuperStreamロゴ\SuperStream-NX_Ver2.0アイコン\superstream_fix\png\logo-07.png"/>
          <p:cNvPicPr>
            <a:picLocks noChangeAspect="1" noChangeArrowheads="1"/>
          </p:cNvPicPr>
          <p:nvPr/>
        </p:nvPicPr>
        <p:blipFill>
          <a:blip r:embed="rId3" cstate="print"/>
          <a:srcRect/>
          <a:stretch>
            <a:fillRect/>
          </a:stretch>
        </p:blipFill>
        <p:spPr bwMode="auto">
          <a:xfrm>
            <a:off x="4871438" y="2899204"/>
            <a:ext cx="628970" cy="472377"/>
          </a:xfrm>
          <a:prstGeom prst="rect">
            <a:avLst/>
          </a:prstGeom>
          <a:noFill/>
        </p:spPr>
      </p:pic>
      <p:pic>
        <p:nvPicPr>
          <p:cNvPr id="151" name="図 150"/>
          <p:cNvPicPr>
            <a:picLocks noChangeAspect="1"/>
          </p:cNvPicPr>
          <p:nvPr/>
        </p:nvPicPr>
        <p:blipFill>
          <a:blip r:embed="rId4"/>
          <a:stretch>
            <a:fillRect/>
          </a:stretch>
        </p:blipFill>
        <p:spPr>
          <a:xfrm>
            <a:off x="1835696" y="2608123"/>
            <a:ext cx="611767" cy="381841"/>
          </a:xfrm>
          <a:prstGeom prst="rect">
            <a:avLst/>
          </a:prstGeom>
        </p:spPr>
      </p:pic>
      <p:pic>
        <p:nvPicPr>
          <p:cNvPr id="152" name="図 151"/>
          <p:cNvPicPr>
            <a:picLocks noChangeAspect="1"/>
          </p:cNvPicPr>
          <p:nvPr/>
        </p:nvPicPr>
        <p:blipFill>
          <a:blip r:embed="rId5"/>
          <a:stretch>
            <a:fillRect/>
          </a:stretch>
        </p:blipFill>
        <p:spPr>
          <a:xfrm>
            <a:off x="852929" y="3077149"/>
            <a:ext cx="686241" cy="394701"/>
          </a:xfrm>
          <a:prstGeom prst="rect">
            <a:avLst/>
          </a:prstGeom>
        </p:spPr>
      </p:pic>
      <p:grpSp>
        <p:nvGrpSpPr>
          <p:cNvPr id="153" name="グループ化 152"/>
          <p:cNvGrpSpPr/>
          <p:nvPr/>
        </p:nvGrpSpPr>
        <p:grpSpPr>
          <a:xfrm>
            <a:off x="858064" y="2616821"/>
            <a:ext cx="651180" cy="371123"/>
            <a:chOff x="858064" y="3725730"/>
            <a:chExt cx="651180" cy="371123"/>
          </a:xfrm>
        </p:grpSpPr>
        <p:sp>
          <p:nvSpPr>
            <p:cNvPr id="154" name="正方形/長方形 153"/>
            <p:cNvSpPr/>
            <p:nvPr/>
          </p:nvSpPr>
          <p:spPr>
            <a:xfrm>
              <a:off x="858064" y="3725730"/>
              <a:ext cx="651180" cy="371123"/>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楕円 154"/>
            <p:cNvSpPr/>
            <p:nvPr/>
          </p:nvSpPr>
          <p:spPr>
            <a:xfrm>
              <a:off x="1079612" y="3811900"/>
              <a:ext cx="197336" cy="197336"/>
            </a:xfrm>
            <a:prstGeom prst="ellipse">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6" name="正方形/長方形 155"/>
          <p:cNvSpPr/>
          <p:nvPr/>
        </p:nvSpPr>
        <p:spPr>
          <a:xfrm>
            <a:off x="1822736" y="3120538"/>
            <a:ext cx="616775" cy="341332"/>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正方形/長方形 156"/>
          <p:cNvSpPr/>
          <p:nvPr/>
        </p:nvSpPr>
        <p:spPr>
          <a:xfrm>
            <a:off x="1827611" y="3112179"/>
            <a:ext cx="6119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正方形/長方形 157"/>
          <p:cNvSpPr/>
          <p:nvPr/>
        </p:nvSpPr>
        <p:spPr>
          <a:xfrm>
            <a:off x="1823137" y="3227347"/>
            <a:ext cx="620025" cy="114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1822736" y="3408250"/>
            <a:ext cx="6119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0" name="図 159"/>
          <p:cNvPicPr>
            <a:picLocks noChangeAspect="1"/>
          </p:cNvPicPr>
          <p:nvPr/>
        </p:nvPicPr>
        <p:blipFill>
          <a:blip r:embed="rId4"/>
          <a:stretch>
            <a:fillRect/>
          </a:stretch>
        </p:blipFill>
        <p:spPr>
          <a:xfrm>
            <a:off x="5162677" y="4367957"/>
            <a:ext cx="518216" cy="323451"/>
          </a:xfrm>
          <a:prstGeom prst="rect">
            <a:avLst/>
          </a:prstGeom>
        </p:spPr>
      </p:pic>
      <p:grpSp>
        <p:nvGrpSpPr>
          <p:cNvPr id="161" name="グループ化 160"/>
          <p:cNvGrpSpPr/>
          <p:nvPr/>
        </p:nvGrpSpPr>
        <p:grpSpPr>
          <a:xfrm>
            <a:off x="3577694" y="4403881"/>
            <a:ext cx="483362" cy="287528"/>
            <a:chOff x="3486483" y="5696888"/>
            <a:chExt cx="630330" cy="371123"/>
          </a:xfrm>
        </p:grpSpPr>
        <p:sp>
          <p:nvSpPr>
            <p:cNvPr id="162" name="正方形/長方形 161"/>
            <p:cNvSpPr/>
            <p:nvPr/>
          </p:nvSpPr>
          <p:spPr>
            <a:xfrm>
              <a:off x="3486483" y="5696888"/>
              <a:ext cx="630330" cy="371123"/>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楕円 162"/>
            <p:cNvSpPr/>
            <p:nvPr/>
          </p:nvSpPr>
          <p:spPr>
            <a:xfrm>
              <a:off x="3708031" y="5783058"/>
              <a:ext cx="197336" cy="197336"/>
            </a:xfrm>
            <a:prstGeom prst="ellipse">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64" name="図 163"/>
          <p:cNvPicPr>
            <a:picLocks noChangeAspect="1"/>
          </p:cNvPicPr>
          <p:nvPr/>
        </p:nvPicPr>
        <p:blipFill>
          <a:blip r:embed="rId5"/>
          <a:stretch>
            <a:fillRect/>
          </a:stretch>
        </p:blipFill>
        <p:spPr>
          <a:xfrm>
            <a:off x="4328454" y="4384917"/>
            <a:ext cx="556981" cy="320355"/>
          </a:xfrm>
          <a:prstGeom prst="rect">
            <a:avLst/>
          </a:prstGeom>
        </p:spPr>
      </p:pic>
      <p:pic>
        <p:nvPicPr>
          <p:cNvPr id="165" name="Picture 3" descr="C:\03_SuperStreamロゴ\SuperStream-NX_Ver2.0アイコン\superstream_fix\png\logo-07.png"/>
          <p:cNvPicPr>
            <a:picLocks noChangeAspect="1" noChangeArrowheads="1"/>
          </p:cNvPicPr>
          <p:nvPr/>
        </p:nvPicPr>
        <p:blipFill>
          <a:blip r:embed="rId3" cstate="print"/>
          <a:srcRect/>
          <a:stretch>
            <a:fillRect/>
          </a:stretch>
        </p:blipFill>
        <p:spPr bwMode="auto">
          <a:xfrm>
            <a:off x="7319418" y="2542661"/>
            <a:ext cx="380269" cy="285594"/>
          </a:xfrm>
          <a:prstGeom prst="rect">
            <a:avLst/>
          </a:prstGeom>
          <a:noFill/>
        </p:spPr>
      </p:pic>
    </p:spTree>
    <p:extLst>
      <p:ext uri="{BB962C8B-B14F-4D97-AF65-F5344CB8AC3E}">
        <p14:creationId xmlns:p14="http://schemas.microsoft.com/office/powerpoint/2010/main" val="496355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26</a:t>
            </a:fld>
            <a:endParaRPr lang="ja-JP" altLang="en-US"/>
          </a:p>
        </p:txBody>
      </p:sp>
      <p:sp>
        <p:nvSpPr>
          <p:cNvPr id="5" name="タイトル 4"/>
          <p:cNvSpPr>
            <a:spLocks noGrp="1"/>
          </p:cNvSpPr>
          <p:nvPr>
            <p:ph type="title"/>
          </p:nvPr>
        </p:nvSpPr>
        <p:spPr/>
        <p:txBody>
          <a:bodyPr/>
          <a:lstStyle/>
          <a:p>
            <a:r>
              <a:rPr lang="en-US" altLang="ja-JP">
                <a:solidFill>
                  <a:schemeClr val="accent1"/>
                </a:solidFill>
              </a:rPr>
              <a:t>03</a:t>
            </a:r>
            <a:r>
              <a:rPr lang="en-US" altLang="ja-JP"/>
              <a:t> </a:t>
            </a:r>
            <a:r>
              <a:rPr lang="en-US" altLang="ja-JP" sz="1800" err="1"/>
              <a:t>SuperStream</a:t>
            </a:r>
            <a:r>
              <a:rPr lang="en-US" altLang="ja-JP" sz="1800"/>
              <a:t>-NX </a:t>
            </a:r>
            <a:r>
              <a:rPr lang="ja-JP" altLang="en-US" sz="1800"/>
              <a:t>会計ソリューション</a:t>
            </a:r>
            <a:br>
              <a:rPr lang="en-US" altLang="ja-JP" sz="1800"/>
            </a:br>
            <a:r>
              <a:rPr lang="ja-JP" altLang="en-US"/>
              <a:t>システムフロー</a:t>
            </a:r>
            <a:endParaRPr kumimoji="1" lang="ja-JP" altLang="en-US"/>
          </a:p>
        </p:txBody>
      </p:sp>
    </p:spTree>
    <p:extLst>
      <p:ext uri="{BB962C8B-B14F-4D97-AF65-F5344CB8AC3E}">
        <p14:creationId xmlns:p14="http://schemas.microsoft.com/office/powerpoint/2010/main" val="2279099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正方形/長方形 60"/>
          <p:cNvSpPr/>
          <p:nvPr/>
        </p:nvSpPr>
        <p:spPr>
          <a:xfrm>
            <a:off x="3095834" y="4480659"/>
            <a:ext cx="3643324" cy="468278"/>
          </a:xfrm>
          <a:prstGeom prst="rect">
            <a:avLst/>
          </a:prstGeom>
          <a:solidFill>
            <a:srgbClr val="00ABC5">
              <a:alpha val="30000"/>
            </a:srgbClr>
          </a:solidFill>
          <a:ln w="25400">
            <a:solidFill>
              <a:srgbClr val="00A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146" name="正方形/長方形 145"/>
          <p:cNvSpPr/>
          <p:nvPr/>
        </p:nvSpPr>
        <p:spPr>
          <a:xfrm>
            <a:off x="6826410" y="4480659"/>
            <a:ext cx="1778035" cy="468278"/>
          </a:xfrm>
          <a:prstGeom prst="rect">
            <a:avLst/>
          </a:prstGeom>
          <a:solidFill>
            <a:srgbClr val="00ABC5">
              <a:alpha val="30000"/>
            </a:srgbClr>
          </a:solidFill>
          <a:ln w="25400">
            <a:solidFill>
              <a:srgbClr val="00A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122" name="角丸四角形 121"/>
          <p:cNvSpPr/>
          <p:nvPr/>
        </p:nvSpPr>
        <p:spPr>
          <a:xfrm>
            <a:off x="5107655" y="4516701"/>
            <a:ext cx="1484970" cy="395309"/>
          </a:xfrm>
          <a:prstGeom prst="roundRect">
            <a:avLst/>
          </a:prstGeom>
          <a:solidFill>
            <a:srgbClr val="00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API-Customer</a:t>
            </a:r>
            <a:endParaRPr lang="ja-JP" altLang="en-US" sz="1200"/>
          </a:p>
        </p:txBody>
      </p:sp>
      <p:sp>
        <p:nvSpPr>
          <p:cNvPr id="125" name="角丸四角形 124"/>
          <p:cNvSpPr/>
          <p:nvPr/>
        </p:nvSpPr>
        <p:spPr>
          <a:xfrm>
            <a:off x="6972942" y="4516701"/>
            <a:ext cx="1484970" cy="395309"/>
          </a:xfrm>
          <a:prstGeom prst="roundRect">
            <a:avLst/>
          </a:prstGeom>
          <a:solidFill>
            <a:srgbClr val="00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API-Bank</a:t>
            </a:r>
            <a:endParaRPr lang="ja-JP" altLang="en-US" sz="1200"/>
          </a:p>
        </p:txBody>
      </p:sp>
      <p:sp>
        <p:nvSpPr>
          <p:cNvPr id="142" name="正方形/長方形 141"/>
          <p:cNvSpPr/>
          <p:nvPr/>
        </p:nvSpPr>
        <p:spPr>
          <a:xfrm>
            <a:off x="4961123" y="3973387"/>
            <a:ext cx="1778035" cy="468278"/>
          </a:xfrm>
          <a:prstGeom prst="rect">
            <a:avLst/>
          </a:prstGeom>
          <a:solidFill>
            <a:srgbClr val="8FC31F">
              <a:alpha val="30000"/>
            </a:srgbClr>
          </a:solidFill>
          <a:ln w="25400">
            <a:solidFill>
              <a:srgbClr val="8FC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143" name="正方形/長方形 142"/>
          <p:cNvSpPr/>
          <p:nvPr/>
        </p:nvSpPr>
        <p:spPr>
          <a:xfrm>
            <a:off x="6826410" y="3973387"/>
            <a:ext cx="1778035" cy="468278"/>
          </a:xfrm>
          <a:prstGeom prst="rect">
            <a:avLst/>
          </a:prstGeom>
          <a:solidFill>
            <a:srgbClr val="8FC31F">
              <a:alpha val="30000"/>
            </a:srgbClr>
          </a:solidFill>
          <a:ln w="25400">
            <a:solidFill>
              <a:srgbClr val="8FC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139" name="正方形/長方形 138"/>
          <p:cNvSpPr/>
          <p:nvPr/>
        </p:nvSpPr>
        <p:spPr>
          <a:xfrm>
            <a:off x="5895184" y="3460330"/>
            <a:ext cx="2709261" cy="468278"/>
          </a:xfrm>
          <a:prstGeom prst="rect">
            <a:avLst/>
          </a:prstGeom>
          <a:solidFill>
            <a:srgbClr val="2E7DC2">
              <a:alpha val="30000"/>
            </a:srgbClr>
          </a:solidFill>
          <a:ln w="25400">
            <a:solidFill>
              <a:srgbClr val="2E7D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8AE49ED-73EF-499C-8307-28EB0E7CF529}" type="slidenum">
              <a:rPr lang="ja-JP" altLang="en-US" smtClean="0"/>
              <a:pPr/>
              <a:t>27</a:t>
            </a:fld>
            <a:endParaRPr lang="ja-JP" altLang="en-US"/>
          </a:p>
        </p:txBody>
      </p:sp>
      <p:sp>
        <p:nvSpPr>
          <p:cNvPr id="5" name="タイトル 4"/>
          <p:cNvSpPr>
            <a:spLocks noGrp="1"/>
          </p:cNvSpPr>
          <p:nvPr>
            <p:ph type="title"/>
          </p:nvPr>
        </p:nvSpPr>
        <p:spPr/>
        <p:txBody>
          <a:bodyPr/>
          <a:lstStyle/>
          <a:p>
            <a:r>
              <a:rPr lang="ja-JP" altLang="en-US"/>
              <a:t>会計ソリューションプロダクトラインナップ</a:t>
            </a:r>
            <a:endParaRPr kumimoji="1" lang="ja-JP" altLang="en-US"/>
          </a:p>
        </p:txBody>
      </p:sp>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8" name="正方形/長方形 7"/>
          <p:cNvSpPr/>
          <p:nvPr/>
        </p:nvSpPr>
        <p:spPr>
          <a:xfrm>
            <a:off x="3095836" y="2952972"/>
            <a:ext cx="5508609" cy="468278"/>
          </a:xfrm>
          <a:prstGeom prst="rect">
            <a:avLst/>
          </a:prstGeom>
          <a:solidFill>
            <a:srgbClr val="CE67A4">
              <a:alpha val="30000"/>
            </a:srgbClr>
          </a:solidFill>
          <a:ln w="25400">
            <a:solidFill>
              <a:srgbClr val="CE67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9" name="正方形/長方形 8"/>
          <p:cNvSpPr/>
          <p:nvPr/>
        </p:nvSpPr>
        <p:spPr>
          <a:xfrm>
            <a:off x="3950491" y="627534"/>
            <a:ext cx="3214435" cy="1113574"/>
          </a:xfrm>
          <a:prstGeom prst="rect">
            <a:avLst/>
          </a:prstGeom>
          <a:solidFill>
            <a:srgbClr val="00B7EE">
              <a:alpha val="30000"/>
            </a:srgbClr>
          </a:solidFill>
          <a:ln>
            <a:solidFill>
              <a:srgbClr val="00B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0" name="正方形/長方形 9"/>
          <p:cNvSpPr/>
          <p:nvPr/>
        </p:nvSpPr>
        <p:spPr>
          <a:xfrm>
            <a:off x="556525" y="626970"/>
            <a:ext cx="3318087" cy="2266816"/>
          </a:xfrm>
          <a:prstGeom prst="rect">
            <a:avLst/>
          </a:prstGeom>
          <a:solidFill>
            <a:srgbClr val="00B7EE">
              <a:alpha val="30000"/>
            </a:srgbClr>
          </a:solidFill>
          <a:ln>
            <a:solidFill>
              <a:srgbClr val="00B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1" name="正方形/長方形 10"/>
          <p:cNvSpPr/>
          <p:nvPr/>
        </p:nvSpPr>
        <p:spPr>
          <a:xfrm>
            <a:off x="556525" y="634468"/>
            <a:ext cx="3318087" cy="234528"/>
          </a:xfrm>
          <a:prstGeom prst="rect">
            <a:avLst/>
          </a:prstGeom>
          <a:solidFill>
            <a:srgbClr val="00B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t>統合会計</a:t>
            </a:r>
            <a:endParaRPr lang="ja-JP" altLang="en-US" sz="1050"/>
          </a:p>
        </p:txBody>
      </p:sp>
      <p:sp>
        <p:nvSpPr>
          <p:cNvPr id="12" name="正方形/長方形 11"/>
          <p:cNvSpPr/>
          <p:nvPr/>
        </p:nvSpPr>
        <p:spPr>
          <a:xfrm>
            <a:off x="3950491" y="630402"/>
            <a:ext cx="3215196" cy="238046"/>
          </a:xfrm>
          <a:prstGeom prst="rect">
            <a:avLst/>
          </a:prstGeom>
          <a:solidFill>
            <a:srgbClr val="00B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t>固定資産管理</a:t>
            </a:r>
            <a:endParaRPr lang="ja-JP" altLang="en-US" sz="1050"/>
          </a:p>
        </p:txBody>
      </p:sp>
      <p:sp>
        <p:nvSpPr>
          <p:cNvPr id="13" name="角丸四角形 12"/>
          <p:cNvSpPr/>
          <p:nvPr/>
        </p:nvSpPr>
        <p:spPr>
          <a:xfrm>
            <a:off x="662716" y="909488"/>
            <a:ext cx="950427" cy="618893"/>
          </a:xfrm>
          <a:prstGeom prst="roundRect">
            <a:avLst/>
          </a:prstGeom>
          <a:solidFill>
            <a:srgbClr val="00B7EE"/>
          </a:solidFill>
          <a:ln>
            <a:solidFill>
              <a:srgbClr val="00B7E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GL</a:t>
            </a:r>
            <a:endParaRPr lang="ja-JP" altLang="en-US" sz="1200"/>
          </a:p>
        </p:txBody>
      </p:sp>
      <p:sp>
        <p:nvSpPr>
          <p:cNvPr id="14" name="角丸四角形 13"/>
          <p:cNvSpPr/>
          <p:nvPr/>
        </p:nvSpPr>
        <p:spPr>
          <a:xfrm>
            <a:off x="1736376" y="910776"/>
            <a:ext cx="950427" cy="616316"/>
          </a:xfrm>
          <a:prstGeom prst="roundRect">
            <a:avLst/>
          </a:prstGeom>
          <a:solidFill>
            <a:srgbClr val="00B7EE"/>
          </a:solidFill>
          <a:ln>
            <a:solidFill>
              <a:srgbClr val="00B7E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AP</a:t>
            </a:r>
            <a:endParaRPr lang="ja-JP" altLang="en-US" sz="1200"/>
          </a:p>
        </p:txBody>
      </p:sp>
      <p:sp>
        <p:nvSpPr>
          <p:cNvPr id="15" name="テキスト ボックス 14"/>
          <p:cNvSpPr txBox="1"/>
          <p:nvPr/>
        </p:nvSpPr>
        <p:spPr>
          <a:xfrm>
            <a:off x="815825" y="1182177"/>
            <a:ext cx="659831" cy="369332"/>
          </a:xfrm>
          <a:prstGeom prst="rect">
            <a:avLst/>
          </a:prstGeom>
          <a:noFill/>
        </p:spPr>
        <p:txBody>
          <a:bodyPr wrap="square" rtlCol="0">
            <a:spAutoFit/>
          </a:bodyPr>
          <a:lstStyle/>
          <a:p>
            <a:r>
              <a:rPr lang="ja-JP" altLang="en-US" sz="900">
                <a:solidFill>
                  <a:schemeClr val="bg1"/>
                </a:solidFill>
              </a:rPr>
              <a:t>財務会計</a:t>
            </a:r>
            <a:endParaRPr lang="en-US" altLang="ja-JP" sz="900">
              <a:solidFill>
                <a:schemeClr val="bg1"/>
              </a:solidFill>
            </a:endParaRPr>
          </a:p>
          <a:p>
            <a:r>
              <a:rPr lang="ja-JP" altLang="en-US" sz="900">
                <a:solidFill>
                  <a:schemeClr val="bg1"/>
                </a:solidFill>
              </a:rPr>
              <a:t>管理会計</a:t>
            </a:r>
          </a:p>
        </p:txBody>
      </p:sp>
      <p:sp>
        <p:nvSpPr>
          <p:cNvPr id="16" name="テキスト ボックス 15"/>
          <p:cNvSpPr txBox="1"/>
          <p:nvPr/>
        </p:nvSpPr>
        <p:spPr>
          <a:xfrm>
            <a:off x="1871700" y="1260798"/>
            <a:ext cx="780005" cy="230832"/>
          </a:xfrm>
          <a:prstGeom prst="rect">
            <a:avLst/>
          </a:prstGeom>
          <a:noFill/>
        </p:spPr>
        <p:txBody>
          <a:bodyPr wrap="square" rtlCol="0">
            <a:spAutoFit/>
          </a:bodyPr>
          <a:lstStyle/>
          <a:p>
            <a:r>
              <a:rPr lang="ja-JP" altLang="en-US" sz="900">
                <a:solidFill>
                  <a:schemeClr val="bg1"/>
                </a:solidFill>
              </a:rPr>
              <a:t>支払管理</a:t>
            </a:r>
            <a:endParaRPr lang="en-US" altLang="ja-JP" sz="900">
              <a:solidFill>
                <a:schemeClr val="bg1"/>
              </a:solidFill>
            </a:endParaRPr>
          </a:p>
        </p:txBody>
      </p:sp>
      <p:sp>
        <p:nvSpPr>
          <p:cNvPr id="17" name="角丸四角形 16"/>
          <p:cNvSpPr/>
          <p:nvPr/>
        </p:nvSpPr>
        <p:spPr>
          <a:xfrm>
            <a:off x="2809922" y="910776"/>
            <a:ext cx="950427" cy="616316"/>
          </a:xfrm>
          <a:prstGeom prst="roundRect">
            <a:avLst/>
          </a:prstGeom>
          <a:solidFill>
            <a:srgbClr val="00B7EE"/>
          </a:solidFill>
          <a:ln>
            <a:solidFill>
              <a:srgbClr val="00B7E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EX</a:t>
            </a:r>
            <a:endParaRPr lang="ja-JP" altLang="en-US" sz="1200"/>
          </a:p>
        </p:txBody>
      </p:sp>
      <p:sp>
        <p:nvSpPr>
          <p:cNvPr id="18" name="テキスト ボックス 17"/>
          <p:cNvSpPr txBox="1"/>
          <p:nvPr/>
        </p:nvSpPr>
        <p:spPr>
          <a:xfrm>
            <a:off x="2856824" y="1260798"/>
            <a:ext cx="887084" cy="369332"/>
          </a:xfrm>
          <a:prstGeom prst="rect">
            <a:avLst/>
          </a:prstGeom>
          <a:noFill/>
        </p:spPr>
        <p:txBody>
          <a:bodyPr wrap="square" rtlCol="0">
            <a:spAutoFit/>
          </a:bodyPr>
          <a:lstStyle/>
          <a:p>
            <a:r>
              <a:rPr lang="ja-JP" altLang="en-US" sz="900">
                <a:solidFill>
                  <a:schemeClr val="bg1"/>
                </a:solidFill>
              </a:rPr>
              <a:t>経費精算管理</a:t>
            </a:r>
            <a:endParaRPr lang="en-US" altLang="ja-JP" sz="900">
              <a:solidFill>
                <a:schemeClr val="bg1"/>
              </a:solidFill>
            </a:endParaRPr>
          </a:p>
        </p:txBody>
      </p:sp>
      <p:sp>
        <p:nvSpPr>
          <p:cNvPr id="19" name="角丸四角形 18"/>
          <p:cNvSpPr/>
          <p:nvPr/>
        </p:nvSpPr>
        <p:spPr>
          <a:xfrm>
            <a:off x="662716" y="1582585"/>
            <a:ext cx="950427" cy="620228"/>
          </a:xfrm>
          <a:prstGeom prst="roundRect">
            <a:avLst/>
          </a:prstGeom>
          <a:solidFill>
            <a:srgbClr val="00B7EE"/>
          </a:solidFill>
          <a:ln>
            <a:solidFill>
              <a:srgbClr val="00B7E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AR</a:t>
            </a:r>
            <a:endParaRPr lang="ja-JP" altLang="en-US" sz="1200"/>
          </a:p>
        </p:txBody>
      </p:sp>
      <p:sp>
        <p:nvSpPr>
          <p:cNvPr id="20" name="テキスト ボックス 19"/>
          <p:cNvSpPr txBox="1"/>
          <p:nvPr/>
        </p:nvSpPr>
        <p:spPr>
          <a:xfrm>
            <a:off x="803717" y="1908870"/>
            <a:ext cx="671939" cy="230832"/>
          </a:xfrm>
          <a:prstGeom prst="rect">
            <a:avLst/>
          </a:prstGeom>
          <a:noFill/>
        </p:spPr>
        <p:txBody>
          <a:bodyPr wrap="square" rtlCol="0">
            <a:spAutoFit/>
          </a:bodyPr>
          <a:lstStyle/>
          <a:p>
            <a:r>
              <a:rPr lang="ja-JP" altLang="en-US" sz="900">
                <a:solidFill>
                  <a:schemeClr val="bg1"/>
                </a:solidFill>
              </a:rPr>
              <a:t>債権管理</a:t>
            </a:r>
            <a:endParaRPr lang="en-US" altLang="ja-JP" sz="900">
              <a:solidFill>
                <a:schemeClr val="bg1"/>
              </a:solidFill>
            </a:endParaRPr>
          </a:p>
        </p:txBody>
      </p:sp>
      <p:sp>
        <p:nvSpPr>
          <p:cNvPr id="21" name="角丸四角形 20"/>
          <p:cNvSpPr/>
          <p:nvPr/>
        </p:nvSpPr>
        <p:spPr>
          <a:xfrm>
            <a:off x="1736376" y="1579678"/>
            <a:ext cx="950427" cy="616316"/>
          </a:xfrm>
          <a:prstGeom prst="roundRect">
            <a:avLst/>
          </a:prstGeom>
          <a:solidFill>
            <a:srgbClr val="00B7EE"/>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EM</a:t>
            </a:r>
            <a:endParaRPr lang="ja-JP" altLang="en-US" sz="1200"/>
          </a:p>
        </p:txBody>
      </p:sp>
      <p:sp>
        <p:nvSpPr>
          <p:cNvPr id="22" name="テキスト ボックス 21"/>
          <p:cNvSpPr txBox="1"/>
          <p:nvPr/>
        </p:nvSpPr>
        <p:spPr>
          <a:xfrm>
            <a:off x="1871700" y="1836309"/>
            <a:ext cx="780005" cy="369332"/>
          </a:xfrm>
          <a:prstGeom prst="rect">
            <a:avLst/>
          </a:prstGeom>
          <a:noFill/>
        </p:spPr>
        <p:txBody>
          <a:bodyPr wrap="square" rtlCol="0">
            <a:spAutoFit/>
          </a:bodyPr>
          <a:lstStyle/>
          <a:p>
            <a:r>
              <a:rPr lang="ja-JP" altLang="en-US" sz="900">
                <a:solidFill>
                  <a:schemeClr val="bg1"/>
                </a:solidFill>
              </a:rPr>
              <a:t>モバイル</a:t>
            </a:r>
            <a:endParaRPr lang="en-US" altLang="ja-JP" sz="900">
              <a:solidFill>
                <a:schemeClr val="bg1"/>
              </a:solidFill>
            </a:endParaRPr>
          </a:p>
          <a:p>
            <a:r>
              <a:rPr lang="ja-JP" altLang="en-US" sz="900">
                <a:solidFill>
                  <a:schemeClr val="bg1"/>
                </a:solidFill>
              </a:rPr>
              <a:t>経費精算</a:t>
            </a:r>
            <a:endParaRPr lang="en-US" altLang="ja-JP" sz="900">
              <a:solidFill>
                <a:schemeClr val="bg1"/>
              </a:solidFill>
            </a:endParaRPr>
          </a:p>
        </p:txBody>
      </p:sp>
      <p:sp>
        <p:nvSpPr>
          <p:cNvPr id="23" name="角丸四角形 22"/>
          <p:cNvSpPr/>
          <p:nvPr/>
        </p:nvSpPr>
        <p:spPr>
          <a:xfrm>
            <a:off x="2809922" y="1574027"/>
            <a:ext cx="950427" cy="616316"/>
          </a:xfrm>
          <a:prstGeom prst="roundRect">
            <a:avLst/>
          </a:prstGeom>
          <a:solidFill>
            <a:srgbClr val="00B7EE"/>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EK</a:t>
            </a:r>
            <a:endParaRPr lang="ja-JP" altLang="en-US" sz="1200"/>
          </a:p>
        </p:txBody>
      </p:sp>
      <p:sp>
        <p:nvSpPr>
          <p:cNvPr id="24" name="テキスト ボックス 23"/>
          <p:cNvSpPr txBox="1"/>
          <p:nvPr/>
        </p:nvSpPr>
        <p:spPr>
          <a:xfrm>
            <a:off x="2936996" y="1908870"/>
            <a:ext cx="662896" cy="230832"/>
          </a:xfrm>
          <a:prstGeom prst="rect">
            <a:avLst/>
          </a:prstGeom>
          <a:noFill/>
        </p:spPr>
        <p:txBody>
          <a:bodyPr wrap="square" rtlCol="0">
            <a:spAutoFit/>
          </a:bodyPr>
          <a:lstStyle/>
          <a:p>
            <a:r>
              <a:rPr lang="ja-JP" altLang="en-US" sz="900">
                <a:solidFill>
                  <a:schemeClr val="bg1"/>
                </a:solidFill>
              </a:rPr>
              <a:t>経路検索</a:t>
            </a:r>
            <a:endParaRPr lang="en-US" altLang="ja-JP" sz="900">
              <a:solidFill>
                <a:schemeClr val="bg1"/>
              </a:solidFill>
            </a:endParaRPr>
          </a:p>
        </p:txBody>
      </p:sp>
      <p:sp>
        <p:nvSpPr>
          <p:cNvPr id="25" name="角丸四角形 24"/>
          <p:cNvSpPr/>
          <p:nvPr/>
        </p:nvSpPr>
        <p:spPr>
          <a:xfrm>
            <a:off x="662716" y="2257016"/>
            <a:ext cx="950427" cy="603128"/>
          </a:xfrm>
          <a:prstGeom prst="roundRect">
            <a:avLst/>
          </a:prstGeom>
          <a:solidFill>
            <a:srgbClr val="00B7EE"/>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200"/>
              <a:t>EI</a:t>
            </a:r>
          </a:p>
        </p:txBody>
      </p:sp>
      <p:sp>
        <p:nvSpPr>
          <p:cNvPr id="26" name="テキスト ボックス 25"/>
          <p:cNvSpPr txBox="1"/>
          <p:nvPr/>
        </p:nvSpPr>
        <p:spPr>
          <a:xfrm>
            <a:off x="550806" y="2509938"/>
            <a:ext cx="1151640" cy="369332"/>
          </a:xfrm>
          <a:prstGeom prst="rect">
            <a:avLst/>
          </a:prstGeom>
          <a:noFill/>
        </p:spPr>
        <p:txBody>
          <a:bodyPr wrap="square" rtlCol="0">
            <a:spAutoFit/>
          </a:bodyPr>
          <a:lstStyle/>
          <a:p>
            <a:pPr algn="ctr"/>
            <a:r>
              <a:rPr lang="ja-JP" altLang="en-US" sz="900">
                <a:solidFill>
                  <a:schemeClr val="bg1"/>
                </a:solidFill>
              </a:rPr>
              <a:t>デジタル</a:t>
            </a:r>
            <a:endParaRPr lang="en-US" altLang="ja-JP" sz="900">
              <a:solidFill>
                <a:schemeClr val="bg1"/>
              </a:solidFill>
            </a:endParaRPr>
          </a:p>
          <a:p>
            <a:pPr algn="ctr"/>
            <a:r>
              <a:rPr lang="ja-JP" altLang="en-US" sz="900">
                <a:solidFill>
                  <a:schemeClr val="bg1"/>
                </a:solidFill>
              </a:rPr>
              <a:t>インボイス</a:t>
            </a:r>
            <a:endParaRPr lang="en-US" altLang="ja-JP" sz="900">
              <a:solidFill>
                <a:schemeClr val="bg1"/>
              </a:solidFill>
            </a:endParaRPr>
          </a:p>
        </p:txBody>
      </p:sp>
      <p:sp>
        <p:nvSpPr>
          <p:cNvPr id="27" name="角丸四角形 26"/>
          <p:cNvSpPr/>
          <p:nvPr/>
        </p:nvSpPr>
        <p:spPr>
          <a:xfrm>
            <a:off x="1736376" y="2262188"/>
            <a:ext cx="950427" cy="602708"/>
          </a:xfrm>
          <a:prstGeom prst="roundRect">
            <a:avLst/>
          </a:prstGeom>
          <a:solidFill>
            <a:srgbClr val="00B7EE"/>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200"/>
              <a:t>EV/ED</a:t>
            </a:r>
            <a:endParaRPr lang="ja-JP" altLang="en-US" sz="1200"/>
          </a:p>
        </p:txBody>
      </p:sp>
      <p:sp>
        <p:nvSpPr>
          <p:cNvPr id="30" name="テキスト ボックス 29"/>
          <p:cNvSpPr txBox="1"/>
          <p:nvPr/>
        </p:nvSpPr>
        <p:spPr>
          <a:xfrm>
            <a:off x="1871700" y="2526454"/>
            <a:ext cx="780005" cy="369332"/>
          </a:xfrm>
          <a:prstGeom prst="rect">
            <a:avLst/>
          </a:prstGeom>
          <a:noFill/>
        </p:spPr>
        <p:txBody>
          <a:bodyPr wrap="square" rtlCol="0">
            <a:spAutoFit/>
          </a:bodyPr>
          <a:lstStyle/>
          <a:p>
            <a:r>
              <a:rPr lang="ja-JP" altLang="en-US" sz="900">
                <a:solidFill>
                  <a:schemeClr val="bg1"/>
                </a:solidFill>
              </a:rPr>
              <a:t>証憑管理</a:t>
            </a:r>
            <a:r>
              <a:rPr lang="en-US" altLang="ja-JP" sz="900">
                <a:solidFill>
                  <a:schemeClr val="bg1"/>
                </a:solidFill>
              </a:rPr>
              <a:t>/</a:t>
            </a:r>
          </a:p>
          <a:p>
            <a:r>
              <a:rPr lang="en-US" altLang="ja-JP" sz="900">
                <a:solidFill>
                  <a:schemeClr val="bg1"/>
                </a:solidFill>
              </a:rPr>
              <a:t>e</a:t>
            </a:r>
            <a:r>
              <a:rPr lang="ja-JP" altLang="en-US" sz="900">
                <a:solidFill>
                  <a:schemeClr val="bg1"/>
                </a:solidFill>
              </a:rPr>
              <a:t>文書対応</a:t>
            </a:r>
            <a:endParaRPr lang="en-US" altLang="ja-JP" sz="900">
              <a:solidFill>
                <a:schemeClr val="bg1"/>
              </a:solidFill>
            </a:endParaRPr>
          </a:p>
        </p:txBody>
      </p:sp>
      <p:sp>
        <p:nvSpPr>
          <p:cNvPr id="31" name="正方形/長方形 30"/>
          <p:cNvSpPr/>
          <p:nvPr/>
        </p:nvSpPr>
        <p:spPr>
          <a:xfrm>
            <a:off x="3950491" y="1823286"/>
            <a:ext cx="3214435" cy="1070500"/>
          </a:xfrm>
          <a:prstGeom prst="rect">
            <a:avLst/>
          </a:prstGeom>
          <a:solidFill>
            <a:srgbClr val="00B7EE">
              <a:alpha val="30000"/>
            </a:srgbClr>
          </a:solidFill>
          <a:ln>
            <a:solidFill>
              <a:srgbClr val="00B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32" name="正方形/長方形 31"/>
          <p:cNvSpPr/>
          <p:nvPr/>
        </p:nvSpPr>
        <p:spPr>
          <a:xfrm>
            <a:off x="3950491" y="1815666"/>
            <a:ext cx="3222658" cy="276155"/>
          </a:xfrm>
          <a:prstGeom prst="rect">
            <a:avLst/>
          </a:prstGeom>
          <a:solidFill>
            <a:srgbClr val="00B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t>手形管理</a:t>
            </a:r>
            <a:endParaRPr lang="ja-JP" altLang="en-US" sz="1050"/>
          </a:p>
        </p:txBody>
      </p:sp>
      <p:sp>
        <p:nvSpPr>
          <p:cNvPr id="33" name="角丸四角形 32"/>
          <p:cNvSpPr/>
          <p:nvPr/>
        </p:nvSpPr>
        <p:spPr>
          <a:xfrm>
            <a:off x="4034355" y="969387"/>
            <a:ext cx="950427" cy="618893"/>
          </a:xfrm>
          <a:prstGeom prst="roundRect">
            <a:avLst/>
          </a:prstGeom>
          <a:solidFill>
            <a:srgbClr val="00B7EE"/>
          </a:solidFill>
          <a:ln>
            <a:solidFill>
              <a:srgbClr val="00B7E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200"/>
              <a:t>　</a:t>
            </a:r>
            <a:r>
              <a:rPr lang="en-US" altLang="ja-JP" sz="1200"/>
              <a:t>FA</a:t>
            </a:r>
            <a:endParaRPr lang="ja-JP" altLang="en-US" sz="1200"/>
          </a:p>
        </p:txBody>
      </p:sp>
      <p:sp>
        <p:nvSpPr>
          <p:cNvPr id="34" name="角丸四角形 33"/>
          <p:cNvSpPr/>
          <p:nvPr/>
        </p:nvSpPr>
        <p:spPr>
          <a:xfrm>
            <a:off x="5070102" y="969387"/>
            <a:ext cx="950427" cy="616316"/>
          </a:xfrm>
          <a:prstGeom prst="roundRect">
            <a:avLst/>
          </a:prstGeom>
          <a:solidFill>
            <a:srgbClr val="00B7EE"/>
          </a:solidFill>
          <a:ln>
            <a:solidFill>
              <a:srgbClr val="00B7E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200"/>
              <a:t>　</a:t>
            </a:r>
            <a:r>
              <a:rPr lang="en-US" altLang="ja-JP" sz="1200"/>
              <a:t>LM</a:t>
            </a:r>
            <a:endParaRPr lang="ja-JP" altLang="en-US" sz="1200"/>
          </a:p>
        </p:txBody>
      </p:sp>
      <p:sp>
        <p:nvSpPr>
          <p:cNvPr id="35" name="テキスト ボックス 34"/>
          <p:cNvSpPr txBox="1"/>
          <p:nvPr/>
        </p:nvSpPr>
        <p:spPr>
          <a:xfrm>
            <a:off x="5184068" y="1280322"/>
            <a:ext cx="780005" cy="369332"/>
          </a:xfrm>
          <a:prstGeom prst="rect">
            <a:avLst/>
          </a:prstGeom>
          <a:noFill/>
        </p:spPr>
        <p:txBody>
          <a:bodyPr wrap="square" rtlCol="0">
            <a:spAutoFit/>
          </a:bodyPr>
          <a:lstStyle/>
          <a:p>
            <a:r>
              <a:rPr lang="ja-JP" altLang="en-US" sz="900">
                <a:solidFill>
                  <a:schemeClr val="bg1"/>
                </a:solidFill>
              </a:rPr>
              <a:t>リース資産</a:t>
            </a:r>
            <a:endParaRPr lang="en-US" altLang="ja-JP" sz="900">
              <a:solidFill>
                <a:schemeClr val="bg1"/>
              </a:solidFill>
            </a:endParaRPr>
          </a:p>
        </p:txBody>
      </p:sp>
      <p:sp>
        <p:nvSpPr>
          <p:cNvPr id="36" name="角丸四角形 35"/>
          <p:cNvSpPr/>
          <p:nvPr/>
        </p:nvSpPr>
        <p:spPr>
          <a:xfrm>
            <a:off x="6105849" y="964143"/>
            <a:ext cx="950427" cy="616316"/>
          </a:xfrm>
          <a:prstGeom prst="roundRect">
            <a:avLst/>
          </a:prstGeom>
          <a:solidFill>
            <a:srgbClr val="00B7EE"/>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200"/>
              <a:t>　</a:t>
            </a:r>
            <a:r>
              <a:rPr lang="en-US" altLang="ja-JP" sz="1200"/>
              <a:t>CP</a:t>
            </a:r>
            <a:endParaRPr lang="ja-JP" altLang="en-US" sz="1200"/>
          </a:p>
        </p:txBody>
      </p:sp>
      <p:sp>
        <p:nvSpPr>
          <p:cNvPr id="37" name="テキスト ボックス 36"/>
          <p:cNvSpPr txBox="1"/>
          <p:nvPr/>
        </p:nvSpPr>
        <p:spPr>
          <a:xfrm>
            <a:off x="6205196" y="1280322"/>
            <a:ext cx="887084" cy="230832"/>
          </a:xfrm>
          <a:prstGeom prst="rect">
            <a:avLst/>
          </a:prstGeom>
          <a:noFill/>
        </p:spPr>
        <p:txBody>
          <a:bodyPr wrap="square" rtlCol="0">
            <a:spAutoFit/>
          </a:bodyPr>
          <a:lstStyle/>
          <a:p>
            <a:r>
              <a:rPr lang="ja-JP" altLang="en-US" sz="900">
                <a:solidFill>
                  <a:schemeClr val="bg1"/>
                </a:solidFill>
              </a:rPr>
              <a:t>建設仮勘定</a:t>
            </a:r>
            <a:endParaRPr lang="en-US" altLang="ja-JP" sz="900">
              <a:solidFill>
                <a:schemeClr val="bg1"/>
              </a:solidFill>
            </a:endParaRPr>
          </a:p>
        </p:txBody>
      </p:sp>
      <p:sp>
        <p:nvSpPr>
          <p:cNvPr id="38" name="角丸四角形 37"/>
          <p:cNvSpPr/>
          <p:nvPr/>
        </p:nvSpPr>
        <p:spPr>
          <a:xfrm>
            <a:off x="4521673" y="2178296"/>
            <a:ext cx="950427" cy="618893"/>
          </a:xfrm>
          <a:prstGeom prst="roundRect">
            <a:avLst/>
          </a:prstGeom>
          <a:solidFill>
            <a:srgbClr val="00B7EE"/>
          </a:solidFill>
          <a:ln>
            <a:solidFill>
              <a:srgbClr val="00B7E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200"/>
              <a:t>　</a:t>
            </a:r>
            <a:r>
              <a:rPr lang="en-US" altLang="ja-JP" sz="1200"/>
              <a:t>PN</a:t>
            </a:r>
            <a:endParaRPr lang="ja-JP" altLang="en-US" sz="1200"/>
          </a:p>
        </p:txBody>
      </p:sp>
      <p:sp>
        <p:nvSpPr>
          <p:cNvPr id="39" name="角丸四角形 38"/>
          <p:cNvSpPr/>
          <p:nvPr/>
        </p:nvSpPr>
        <p:spPr>
          <a:xfrm>
            <a:off x="5688124" y="2178296"/>
            <a:ext cx="950427" cy="616316"/>
          </a:xfrm>
          <a:prstGeom prst="roundRect">
            <a:avLst/>
          </a:prstGeom>
          <a:solidFill>
            <a:srgbClr val="00B7EE"/>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200"/>
              <a:t>　</a:t>
            </a:r>
            <a:r>
              <a:rPr lang="en-US" altLang="ja-JP" sz="1200"/>
              <a:t>ER</a:t>
            </a:r>
            <a:endParaRPr lang="ja-JP" altLang="en-US" sz="1200"/>
          </a:p>
        </p:txBody>
      </p:sp>
      <p:sp>
        <p:nvSpPr>
          <p:cNvPr id="40" name="テキスト ボックス 39"/>
          <p:cNvSpPr txBox="1"/>
          <p:nvPr/>
        </p:nvSpPr>
        <p:spPr>
          <a:xfrm>
            <a:off x="5805097" y="2441120"/>
            <a:ext cx="819131" cy="369332"/>
          </a:xfrm>
          <a:prstGeom prst="rect">
            <a:avLst/>
          </a:prstGeom>
          <a:noFill/>
        </p:spPr>
        <p:txBody>
          <a:bodyPr wrap="square" rtlCol="0">
            <a:spAutoFit/>
          </a:bodyPr>
          <a:lstStyle/>
          <a:p>
            <a:r>
              <a:rPr lang="ja-JP" altLang="en-US" sz="900">
                <a:solidFill>
                  <a:schemeClr val="bg1"/>
                </a:solidFill>
              </a:rPr>
              <a:t>電子記録</a:t>
            </a:r>
            <a:br>
              <a:rPr lang="en-US" altLang="ja-JP" sz="900">
                <a:solidFill>
                  <a:schemeClr val="bg1"/>
                </a:solidFill>
              </a:rPr>
            </a:br>
            <a:r>
              <a:rPr lang="ja-JP" altLang="en-US" sz="900">
                <a:solidFill>
                  <a:schemeClr val="bg1"/>
                </a:solidFill>
              </a:rPr>
              <a:t>債権・債務</a:t>
            </a:r>
            <a:endParaRPr lang="en-US" altLang="ja-JP" sz="900">
              <a:solidFill>
                <a:schemeClr val="bg1"/>
              </a:solidFill>
            </a:endParaRPr>
          </a:p>
        </p:txBody>
      </p:sp>
      <p:sp>
        <p:nvSpPr>
          <p:cNvPr id="41" name="テキスト ボックス 40"/>
          <p:cNvSpPr txBox="1"/>
          <p:nvPr/>
        </p:nvSpPr>
        <p:spPr>
          <a:xfrm>
            <a:off x="4175956" y="1280322"/>
            <a:ext cx="780005" cy="230832"/>
          </a:xfrm>
          <a:prstGeom prst="rect">
            <a:avLst/>
          </a:prstGeom>
          <a:noFill/>
        </p:spPr>
        <p:txBody>
          <a:bodyPr wrap="square" rtlCol="0">
            <a:spAutoFit/>
          </a:bodyPr>
          <a:lstStyle/>
          <a:p>
            <a:r>
              <a:rPr lang="ja-JP" altLang="en-US" sz="900">
                <a:solidFill>
                  <a:schemeClr val="bg1"/>
                </a:solidFill>
              </a:rPr>
              <a:t>固定資産</a:t>
            </a:r>
            <a:endParaRPr lang="en-US" altLang="ja-JP" sz="900">
              <a:solidFill>
                <a:schemeClr val="bg1"/>
              </a:solidFill>
            </a:endParaRPr>
          </a:p>
        </p:txBody>
      </p:sp>
      <p:sp>
        <p:nvSpPr>
          <p:cNvPr id="42" name="テキスト ボックス 41"/>
          <p:cNvSpPr txBox="1"/>
          <p:nvPr/>
        </p:nvSpPr>
        <p:spPr>
          <a:xfrm>
            <a:off x="4663146" y="2501459"/>
            <a:ext cx="780005" cy="230832"/>
          </a:xfrm>
          <a:prstGeom prst="rect">
            <a:avLst/>
          </a:prstGeom>
          <a:noFill/>
        </p:spPr>
        <p:txBody>
          <a:bodyPr wrap="square" rtlCol="0">
            <a:spAutoFit/>
          </a:bodyPr>
          <a:lstStyle/>
          <a:p>
            <a:r>
              <a:rPr lang="ja-JP" altLang="en-US" sz="900">
                <a:solidFill>
                  <a:schemeClr val="bg1"/>
                </a:solidFill>
              </a:rPr>
              <a:t>手形管理</a:t>
            </a:r>
            <a:endParaRPr lang="en-US" altLang="ja-JP" sz="900">
              <a:solidFill>
                <a:schemeClr val="bg1"/>
              </a:solidFill>
            </a:endParaRPr>
          </a:p>
        </p:txBody>
      </p:sp>
      <p:sp>
        <p:nvSpPr>
          <p:cNvPr id="43" name="正方形/長方形 42"/>
          <p:cNvSpPr/>
          <p:nvPr/>
        </p:nvSpPr>
        <p:spPr>
          <a:xfrm>
            <a:off x="7240579" y="633310"/>
            <a:ext cx="1363869" cy="2266815"/>
          </a:xfrm>
          <a:prstGeom prst="rect">
            <a:avLst/>
          </a:prstGeom>
          <a:solidFill>
            <a:srgbClr val="7F7F7F">
              <a:alpha val="30000"/>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44" name="正方形/長方形 43"/>
          <p:cNvSpPr/>
          <p:nvPr/>
        </p:nvSpPr>
        <p:spPr>
          <a:xfrm>
            <a:off x="7241566" y="632458"/>
            <a:ext cx="1362880" cy="2385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t>管理ツール</a:t>
            </a:r>
            <a:endParaRPr lang="ja-JP" altLang="en-US" sz="1050"/>
          </a:p>
        </p:txBody>
      </p:sp>
      <p:sp>
        <p:nvSpPr>
          <p:cNvPr id="45" name="角丸四角形 44"/>
          <p:cNvSpPr/>
          <p:nvPr/>
        </p:nvSpPr>
        <p:spPr>
          <a:xfrm>
            <a:off x="7396108" y="988404"/>
            <a:ext cx="1052810" cy="31808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a:t>バッチ実行</a:t>
            </a:r>
          </a:p>
        </p:txBody>
      </p:sp>
      <p:sp>
        <p:nvSpPr>
          <p:cNvPr id="46" name="角丸四角形 45"/>
          <p:cNvSpPr/>
          <p:nvPr/>
        </p:nvSpPr>
        <p:spPr>
          <a:xfrm>
            <a:off x="7396108" y="1477302"/>
            <a:ext cx="1052810" cy="31808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a:t>ログ管理</a:t>
            </a:r>
          </a:p>
        </p:txBody>
      </p:sp>
      <p:sp>
        <p:nvSpPr>
          <p:cNvPr id="47" name="角丸四角形 46"/>
          <p:cNvSpPr/>
          <p:nvPr/>
        </p:nvSpPr>
        <p:spPr>
          <a:xfrm>
            <a:off x="7396108" y="2455098"/>
            <a:ext cx="1052810" cy="318080"/>
          </a:xfrm>
          <a:prstGeom prst="roundRect">
            <a:avLst/>
          </a:prstGeom>
          <a:solidFill>
            <a:schemeClr val="bg1">
              <a:lumMod val="5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a:t>帳票編集</a:t>
            </a:r>
          </a:p>
        </p:txBody>
      </p:sp>
      <p:sp>
        <p:nvSpPr>
          <p:cNvPr id="48" name="角丸四角形 47"/>
          <p:cNvSpPr/>
          <p:nvPr/>
        </p:nvSpPr>
        <p:spPr>
          <a:xfrm>
            <a:off x="7396108" y="1966200"/>
            <a:ext cx="1052810" cy="31808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a:t>バックアップ</a:t>
            </a:r>
          </a:p>
        </p:txBody>
      </p:sp>
      <p:sp>
        <p:nvSpPr>
          <p:cNvPr id="50" name="角丸四角形 49"/>
          <p:cNvSpPr/>
          <p:nvPr/>
        </p:nvSpPr>
        <p:spPr>
          <a:xfrm>
            <a:off x="3227221" y="2989201"/>
            <a:ext cx="1508048" cy="395309"/>
          </a:xfrm>
          <a:prstGeom prst="roundRect">
            <a:avLst/>
          </a:prstGeom>
          <a:solidFill>
            <a:srgbClr val="CE67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GM/Mobile</a:t>
            </a:r>
            <a:endParaRPr lang="ja-JP" altLang="en-US" sz="1200"/>
          </a:p>
        </p:txBody>
      </p:sp>
      <p:sp>
        <p:nvSpPr>
          <p:cNvPr id="51" name="テキスト ボックス 50"/>
          <p:cNvSpPr txBox="1"/>
          <p:nvPr/>
        </p:nvSpPr>
        <p:spPr>
          <a:xfrm>
            <a:off x="3248716" y="3203768"/>
            <a:ext cx="1683858" cy="219291"/>
          </a:xfrm>
          <a:prstGeom prst="rect">
            <a:avLst/>
          </a:prstGeom>
          <a:noFill/>
        </p:spPr>
        <p:txBody>
          <a:bodyPr wrap="square" rtlCol="0">
            <a:spAutoFit/>
          </a:bodyPr>
          <a:lstStyle/>
          <a:p>
            <a:r>
              <a:rPr lang="ja-JP" altLang="en-US" sz="825">
                <a:solidFill>
                  <a:schemeClr val="bg1"/>
                </a:solidFill>
              </a:rPr>
              <a:t>グループ経営管理</a:t>
            </a:r>
            <a:r>
              <a:rPr lang="en-US" altLang="ja-JP" sz="825">
                <a:solidFill>
                  <a:schemeClr val="bg1"/>
                </a:solidFill>
              </a:rPr>
              <a:t>/</a:t>
            </a:r>
            <a:r>
              <a:rPr lang="ja-JP" altLang="en-US" sz="825">
                <a:solidFill>
                  <a:schemeClr val="bg1"/>
                </a:solidFill>
              </a:rPr>
              <a:t>モバイル</a:t>
            </a:r>
            <a:endParaRPr lang="en-US" altLang="ja-JP" sz="825">
              <a:solidFill>
                <a:schemeClr val="bg1"/>
              </a:solidFill>
            </a:endParaRPr>
          </a:p>
        </p:txBody>
      </p:sp>
      <p:sp>
        <p:nvSpPr>
          <p:cNvPr id="49" name="正方形/長方形 48"/>
          <p:cNvSpPr/>
          <p:nvPr/>
        </p:nvSpPr>
        <p:spPr>
          <a:xfrm>
            <a:off x="556525" y="2947272"/>
            <a:ext cx="2456898" cy="471965"/>
          </a:xfrm>
          <a:prstGeom prst="rect">
            <a:avLst/>
          </a:prstGeom>
          <a:solidFill>
            <a:srgbClr val="CE67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r>
              <a:rPr lang="ja-JP" altLang="en-US" sz="1050">
                <a:solidFill>
                  <a:prstClr val="white"/>
                </a:solidFill>
                <a:latin typeface="メイリオ" panose="020B0604030504040204" pitchFamily="50" charset="-128"/>
                <a:ea typeface="メイリオ" panose="020B0604030504040204" pitchFamily="50" charset="-128"/>
              </a:rPr>
              <a:t>経営分析ソリューション</a:t>
            </a:r>
          </a:p>
        </p:txBody>
      </p:sp>
      <p:sp>
        <p:nvSpPr>
          <p:cNvPr id="52" name="Freeform 336"/>
          <p:cNvSpPr>
            <a:spLocks noEditPoints="1"/>
          </p:cNvSpPr>
          <p:nvPr/>
        </p:nvSpPr>
        <p:spPr bwMode="auto">
          <a:xfrm>
            <a:off x="662715" y="3084482"/>
            <a:ext cx="226019" cy="171344"/>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a:p>
        </p:txBody>
      </p:sp>
      <p:sp>
        <p:nvSpPr>
          <p:cNvPr id="53" name="正方形/長方形 52"/>
          <p:cNvSpPr/>
          <p:nvPr/>
        </p:nvSpPr>
        <p:spPr>
          <a:xfrm>
            <a:off x="3095835" y="3460330"/>
            <a:ext cx="2709261" cy="468278"/>
          </a:xfrm>
          <a:prstGeom prst="rect">
            <a:avLst/>
          </a:prstGeom>
          <a:solidFill>
            <a:srgbClr val="2E7DC2">
              <a:alpha val="30000"/>
            </a:srgbClr>
          </a:solidFill>
          <a:ln w="25400">
            <a:solidFill>
              <a:srgbClr val="2E7D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57" name="正方形/長方形 56"/>
          <p:cNvSpPr/>
          <p:nvPr/>
        </p:nvSpPr>
        <p:spPr>
          <a:xfrm>
            <a:off x="3095835" y="3973387"/>
            <a:ext cx="1778035" cy="468278"/>
          </a:xfrm>
          <a:prstGeom prst="rect">
            <a:avLst/>
          </a:prstGeom>
          <a:solidFill>
            <a:srgbClr val="8FC31F">
              <a:alpha val="30000"/>
            </a:srgbClr>
          </a:solidFill>
          <a:ln w="25400">
            <a:solidFill>
              <a:srgbClr val="8FC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54" name="正方形/長方形 53"/>
          <p:cNvSpPr/>
          <p:nvPr/>
        </p:nvSpPr>
        <p:spPr>
          <a:xfrm>
            <a:off x="556525" y="3460330"/>
            <a:ext cx="2456898" cy="481879"/>
          </a:xfrm>
          <a:prstGeom prst="rect">
            <a:avLst/>
          </a:prstGeom>
          <a:solidFill>
            <a:srgbClr val="2E7D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r>
              <a:rPr lang="en-US" altLang="ja-JP" sz="1050">
                <a:solidFill>
                  <a:prstClr val="white"/>
                </a:solidFill>
                <a:latin typeface="メイリオ" panose="020B0604030504040204" pitchFamily="50" charset="-128"/>
                <a:ea typeface="メイリオ" panose="020B0604030504040204" pitchFamily="50" charset="-128"/>
              </a:rPr>
              <a:t>AI</a:t>
            </a:r>
            <a:r>
              <a:rPr lang="ja-JP" altLang="en-US" sz="1050">
                <a:solidFill>
                  <a:prstClr val="white"/>
                </a:solidFill>
                <a:latin typeface="メイリオ" panose="020B0604030504040204" pitchFamily="50" charset="-128"/>
                <a:ea typeface="メイリオ" panose="020B0604030504040204" pitchFamily="50" charset="-128"/>
              </a:rPr>
              <a:t>ソリューション</a:t>
            </a:r>
          </a:p>
        </p:txBody>
      </p:sp>
      <p:sp>
        <p:nvSpPr>
          <p:cNvPr id="65" name="Freeform 56"/>
          <p:cNvSpPr>
            <a:spLocks noEditPoints="1"/>
          </p:cNvSpPr>
          <p:nvPr/>
        </p:nvSpPr>
        <p:spPr bwMode="auto">
          <a:xfrm>
            <a:off x="719803" y="3602668"/>
            <a:ext cx="168931" cy="157214"/>
          </a:xfrm>
          <a:custGeom>
            <a:avLst/>
            <a:gdLst>
              <a:gd name="T0" fmla="*/ 165 w 730"/>
              <a:gd name="T1" fmla="*/ 214 h 727"/>
              <a:gd name="T2" fmla="*/ 176 w 730"/>
              <a:gd name="T3" fmla="*/ 533 h 727"/>
              <a:gd name="T4" fmla="*/ 196 w 730"/>
              <a:gd name="T5" fmla="*/ 514 h 727"/>
              <a:gd name="T6" fmla="*/ 281 w 730"/>
              <a:gd name="T7" fmla="*/ 429 h 727"/>
              <a:gd name="T8" fmla="*/ 300 w 730"/>
              <a:gd name="T9" fmla="*/ 449 h 727"/>
              <a:gd name="T10" fmla="*/ 92 w 730"/>
              <a:gd name="T11" fmla="*/ 364 h 727"/>
              <a:gd name="T12" fmla="*/ 353 w 730"/>
              <a:gd name="T13" fmla="*/ 630 h 727"/>
              <a:gd name="T14" fmla="*/ 269 w 730"/>
              <a:gd name="T15" fmla="*/ 490 h 727"/>
              <a:gd name="T16" fmla="*/ 324 w 730"/>
              <a:gd name="T17" fmla="*/ 449 h 727"/>
              <a:gd name="T18" fmla="*/ 305 w 730"/>
              <a:gd name="T19" fmla="*/ 606 h 727"/>
              <a:gd name="T20" fmla="*/ 220 w 730"/>
              <a:gd name="T21" fmla="*/ 376 h 727"/>
              <a:gd name="T22" fmla="*/ 239 w 730"/>
              <a:gd name="T23" fmla="*/ 533 h 727"/>
              <a:gd name="T24" fmla="*/ 184 w 730"/>
              <a:gd name="T25" fmla="*/ 492 h 727"/>
              <a:gd name="T26" fmla="*/ 353 w 730"/>
              <a:gd name="T27" fmla="*/ 352 h 727"/>
              <a:gd name="T28" fmla="*/ 293 w 730"/>
              <a:gd name="T29" fmla="*/ 171 h 727"/>
              <a:gd name="T30" fmla="*/ 165 w 730"/>
              <a:gd name="T31" fmla="*/ 238 h 727"/>
              <a:gd name="T32" fmla="*/ 207 w 730"/>
              <a:gd name="T33" fmla="*/ 183 h 727"/>
              <a:gd name="T34" fmla="*/ 269 w 730"/>
              <a:gd name="T35" fmla="*/ 9 h 727"/>
              <a:gd name="T36" fmla="*/ 76 w 730"/>
              <a:gd name="T37" fmla="*/ 197 h 727"/>
              <a:gd name="T38" fmla="*/ 281 w 730"/>
              <a:gd name="T39" fmla="*/ 236 h 727"/>
              <a:gd name="T40" fmla="*/ 239 w 730"/>
              <a:gd name="T41" fmla="*/ 291 h 727"/>
              <a:gd name="T42" fmla="*/ 10 w 730"/>
              <a:gd name="T43" fmla="*/ 459 h 727"/>
              <a:gd name="T44" fmla="*/ 99 w 730"/>
              <a:gd name="T45" fmla="*/ 406 h 727"/>
              <a:gd name="T46" fmla="*/ 155 w 730"/>
              <a:gd name="T47" fmla="*/ 364 h 727"/>
              <a:gd name="T48" fmla="*/ 198 w 730"/>
              <a:gd name="T49" fmla="*/ 653 h 727"/>
              <a:gd name="T50" fmla="*/ 353 w 730"/>
              <a:gd name="T51" fmla="*/ 630 h 727"/>
              <a:gd name="T52" fmla="*/ 261 w 730"/>
              <a:gd name="T53" fmla="*/ 279 h 727"/>
              <a:gd name="T54" fmla="*/ 469 w 730"/>
              <a:gd name="T55" fmla="*/ 110 h 727"/>
              <a:gd name="T56" fmla="*/ 450 w 730"/>
              <a:gd name="T57" fmla="*/ 130 h 727"/>
              <a:gd name="T58" fmla="*/ 450 w 730"/>
              <a:gd name="T59" fmla="*/ 383 h 727"/>
              <a:gd name="T60" fmla="*/ 430 w 730"/>
              <a:gd name="T61" fmla="*/ 364 h 727"/>
              <a:gd name="T62" fmla="*/ 607 w 730"/>
              <a:gd name="T63" fmla="*/ 303 h 727"/>
              <a:gd name="T64" fmla="*/ 534 w 730"/>
              <a:gd name="T65" fmla="*/ 323 h 727"/>
              <a:gd name="T66" fmla="*/ 576 w 730"/>
              <a:gd name="T67" fmla="*/ 267 h 727"/>
              <a:gd name="T68" fmla="*/ 631 w 730"/>
              <a:gd name="T69" fmla="*/ 425 h 727"/>
              <a:gd name="T70" fmla="*/ 699 w 730"/>
              <a:gd name="T71" fmla="*/ 364 h 727"/>
              <a:gd name="T72" fmla="*/ 474 w 730"/>
              <a:gd name="T73" fmla="*/ 207 h 727"/>
              <a:gd name="T74" fmla="*/ 493 w 730"/>
              <a:gd name="T75" fmla="*/ 364 h 727"/>
              <a:gd name="T76" fmla="*/ 438 w 730"/>
              <a:gd name="T77" fmla="*/ 322 h 727"/>
              <a:gd name="T78" fmla="*/ 656 w 730"/>
              <a:gd name="T79" fmla="*/ 183 h 727"/>
              <a:gd name="T80" fmla="*/ 460 w 730"/>
              <a:gd name="T81" fmla="*/ 8 h 727"/>
              <a:gd name="T82" fmla="*/ 408 w 730"/>
              <a:gd name="T83" fmla="*/ 98 h 727"/>
              <a:gd name="T84" fmla="*/ 450 w 730"/>
              <a:gd name="T85" fmla="*/ 154 h 727"/>
              <a:gd name="T86" fmla="*/ 377 w 730"/>
              <a:gd name="T87" fmla="*/ 437 h 727"/>
              <a:gd name="T88" fmla="*/ 462 w 730"/>
              <a:gd name="T89" fmla="*/ 576 h 727"/>
              <a:gd name="T90" fmla="*/ 406 w 730"/>
              <a:gd name="T91" fmla="*/ 618 h 727"/>
              <a:gd name="T92" fmla="*/ 426 w 730"/>
              <a:gd name="T93" fmla="*/ 461 h 727"/>
              <a:gd name="T94" fmla="*/ 460 w 730"/>
              <a:gd name="T95" fmla="*/ 719 h 727"/>
              <a:gd name="T96" fmla="*/ 649 w 730"/>
              <a:gd name="T97" fmla="*/ 588 h 727"/>
              <a:gd name="T98" fmla="*/ 522 w 730"/>
              <a:gd name="T99" fmla="*/ 490 h 727"/>
              <a:gd name="T100" fmla="*/ 578 w 730"/>
              <a:gd name="T101" fmla="*/ 449 h 727"/>
              <a:gd name="T102" fmla="*/ 558 w 730"/>
              <a:gd name="T103" fmla="*/ 564 h 727"/>
              <a:gd name="T104" fmla="*/ 720 w 730"/>
              <a:gd name="T105" fmla="*/ 461 h 727"/>
              <a:gd name="T106" fmla="*/ 534 w 730"/>
              <a:gd name="T107" fmla="*/ 299 h 727"/>
              <a:gd name="T108" fmla="*/ 515 w 730"/>
              <a:gd name="T109" fmla="*/ 279 h 727"/>
              <a:gd name="T110" fmla="*/ 515 w 730"/>
              <a:gd name="T111" fmla="*/ 449 h 727"/>
              <a:gd name="T112" fmla="*/ 430 w 730"/>
              <a:gd name="T113" fmla="*/ 618 h 727"/>
              <a:gd name="T114" fmla="*/ 450 w 730"/>
              <a:gd name="T115" fmla="*/ 599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0" h="727">
                <a:moveTo>
                  <a:pt x="165" y="175"/>
                </a:moveTo>
                <a:cubicBezTo>
                  <a:pt x="176" y="175"/>
                  <a:pt x="184" y="184"/>
                  <a:pt x="184" y="195"/>
                </a:cubicBezTo>
                <a:cubicBezTo>
                  <a:pt x="184" y="205"/>
                  <a:pt x="176" y="214"/>
                  <a:pt x="165" y="214"/>
                </a:cubicBezTo>
                <a:cubicBezTo>
                  <a:pt x="154" y="214"/>
                  <a:pt x="145" y="205"/>
                  <a:pt x="145" y="195"/>
                </a:cubicBezTo>
                <a:cubicBezTo>
                  <a:pt x="145" y="184"/>
                  <a:pt x="154" y="175"/>
                  <a:pt x="165" y="175"/>
                </a:cubicBezTo>
                <a:close/>
                <a:moveTo>
                  <a:pt x="176" y="533"/>
                </a:moveTo>
                <a:cubicBezTo>
                  <a:pt x="176" y="544"/>
                  <a:pt x="185" y="553"/>
                  <a:pt x="196" y="553"/>
                </a:cubicBezTo>
                <a:cubicBezTo>
                  <a:pt x="207" y="553"/>
                  <a:pt x="215" y="544"/>
                  <a:pt x="215" y="533"/>
                </a:cubicBezTo>
                <a:cubicBezTo>
                  <a:pt x="215" y="523"/>
                  <a:pt x="207" y="514"/>
                  <a:pt x="196" y="514"/>
                </a:cubicBezTo>
                <a:cubicBezTo>
                  <a:pt x="185" y="514"/>
                  <a:pt x="176" y="523"/>
                  <a:pt x="176" y="533"/>
                </a:cubicBezTo>
                <a:close/>
                <a:moveTo>
                  <a:pt x="300" y="449"/>
                </a:moveTo>
                <a:cubicBezTo>
                  <a:pt x="300" y="438"/>
                  <a:pt x="291" y="429"/>
                  <a:pt x="281" y="429"/>
                </a:cubicBezTo>
                <a:cubicBezTo>
                  <a:pt x="270" y="429"/>
                  <a:pt x="261" y="438"/>
                  <a:pt x="261" y="449"/>
                </a:cubicBezTo>
                <a:cubicBezTo>
                  <a:pt x="261" y="459"/>
                  <a:pt x="270" y="468"/>
                  <a:pt x="281" y="468"/>
                </a:cubicBezTo>
                <a:cubicBezTo>
                  <a:pt x="291" y="468"/>
                  <a:pt x="300" y="459"/>
                  <a:pt x="300" y="449"/>
                </a:cubicBezTo>
                <a:close/>
                <a:moveTo>
                  <a:pt x="131" y="364"/>
                </a:moveTo>
                <a:cubicBezTo>
                  <a:pt x="131" y="353"/>
                  <a:pt x="122" y="345"/>
                  <a:pt x="111" y="345"/>
                </a:cubicBezTo>
                <a:cubicBezTo>
                  <a:pt x="100" y="345"/>
                  <a:pt x="92" y="353"/>
                  <a:pt x="92" y="364"/>
                </a:cubicBezTo>
                <a:cubicBezTo>
                  <a:pt x="92" y="375"/>
                  <a:pt x="100" y="383"/>
                  <a:pt x="111" y="383"/>
                </a:cubicBezTo>
                <a:cubicBezTo>
                  <a:pt x="122" y="383"/>
                  <a:pt x="131" y="375"/>
                  <a:pt x="131" y="364"/>
                </a:cubicBezTo>
                <a:close/>
                <a:moveTo>
                  <a:pt x="353" y="630"/>
                </a:moveTo>
                <a:cubicBezTo>
                  <a:pt x="305" y="630"/>
                  <a:pt x="305" y="630"/>
                  <a:pt x="305" y="630"/>
                </a:cubicBezTo>
                <a:cubicBezTo>
                  <a:pt x="285" y="630"/>
                  <a:pt x="269" y="614"/>
                  <a:pt x="269" y="594"/>
                </a:cubicBezTo>
                <a:cubicBezTo>
                  <a:pt x="269" y="490"/>
                  <a:pt x="269" y="490"/>
                  <a:pt x="269" y="490"/>
                </a:cubicBezTo>
                <a:cubicBezTo>
                  <a:pt x="250" y="485"/>
                  <a:pt x="237" y="468"/>
                  <a:pt x="237" y="449"/>
                </a:cubicBezTo>
                <a:cubicBezTo>
                  <a:pt x="237" y="425"/>
                  <a:pt x="257" y="405"/>
                  <a:pt x="281" y="405"/>
                </a:cubicBezTo>
                <a:cubicBezTo>
                  <a:pt x="304" y="405"/>
                  <a:pt x="324" y="425"/>
                  <a:pt x="324" y="449"/>
                </a:cubicBezTo>
                <a:cubicBezTo>
                  <a:pt x="324" y="468"/>
                  <a:pt x="311" y="485"/>
                  <a:pt x="293" y="490"/>
                </a:cubicBezTo>
                <a:cubicBezTo>
                  <a:pt x="293" y="594"/>
                  <a:pt x="293" y="594"/>
                  <a:pt x="293" y="594"/>
                </a:cubicBezTo>
                <a:cubicBezTo>
                  <a:pt x="293" y="601"/>
                  <a:pt x="298" y="606"/>
                  <a:pt x="305" y="606"/>
                </a:cubicBezTo>
                <a:cubicBezTo>
                  <a:pt x="353" y="606"/>
                  <a:pt x="353" y="606"/>
                  <a:pt x="353" y="606"/>
                </a:cubicBezTo>
                <a:cubicBezTo>
                  <a:pt x="353" y="376"/>
                  <a:pt x="353" y="376"/>
                  <a:pt x="353" y="376"/>
                </a:cubicBezTo>
                <a:cubicBezTo>
                  <a:pt x="220" y="376"/>
                  <a:pt x="220" y="376"/>
                  <a:pt x="220" y="376"/>
                </a:cubicBezTo>
                <a:cubicBezTo>
                  <a:pt x="213" y="376"/>
                  <a:pt x="208" y="381"/>
                  <a:pt x="208" y="388"/>
                </a:cubicBezTo>
                <a:cubicBezTo>
                  <a:pt x="208" y="492"/>
                  <a:pt x="208" y="492"/>
                  <a:pt x="208" y="492"/>
                </a:cubicBezTo>
                <a:cubicBezTo>
                  <a:pt x="226" y="497"/>
                  <a:pt x="239" y="514"/>
                  <a:pt x="239" y="533"/>
                </a:cubicBezTo>
                <a:cubicBezTo>
                  <a:pt x="239" y="557"/>
                  <a:pt x="220" y="577"/>
                  <a:pt x="196" y="577"/>
                </a:cubicBezTo>
                <a:cubicBezTo>
                  <a:pt x="172" y="577"/>
                  <a:pt x="152" y="557"/>
                  <a:pt x="152" y="533"/>
                </a:cubicBezTo>
                <a:cubicBezTo>
                  <a:pt x="152" y="514"/>
                  <a:pt x="166" y="497"/>
                  <a:pt x="184" y="492"/>
                </a:cubicBezTo>
                <a:cubicBezTo>
                  <a:pt x="184" y="388"/>
                  <a:pt x="184" y="388"/>
                  <a:pt x="184" y="388"/>
                </a:cubicBezTo>
                <a:cubicBezTo>
                  <a:pt x="184" y="368"/>
                  <a:pt x="200" y="352"/>
                  <a:pt x="220" y="352"/>
                </a:cubicBezTo>
                <a:cubicBezTo>
                  <a:pt x="353" y="352"/>
                  <a:pt x="353" y="352"/>
                  <a:pt x="353" y="352"/>
                </a:cubicBezTo>
                <a:cubicBezTo>
                  <a:pt x="353" y="21"/>
                  <a:pt x="353" y="21"/>
                  <a:pt x="353" y="21"/>
                </a:cubicBezTo>
                <a:cubicBezTo>
                  <a:pt x="335" y="10"/>
                  <a:pt x="314" y="4"/>
                  <a:pt x="293" y="5"/>
                </a:cubicBezTo>
                <a:cubicBezTo>
                  <a:pt x="293" y="171"/>
                  <a:pt x="293" y="171"/>
                  <a:pt x="293" y="171"/>
                </a:cubicBezTo>
                <a:cubicBezTo>
                  <a:pt x="293" y="191"/>
                  <a:pt x="276" y="207"/>
                  <a:pt x="257" y="207"/>
                </a:cubicBezTo>
                <a:cubicBezTo>
                  <a:pt x="207" y="207"/>
                  <a:pt x="207" y="207"/>
                  <a:pt x="207" y="207"/>
                </a:cubicBezTo>
                <a:cubicBezTo>
                  <a:pt x="201" y="225"/>
                  <a:pt x="185" y="238"/>
                  <a:pt x="165" y="238"/>
                </a:cubicBezTo>
                <a:cubicBezTo>
                  <a:pt x="141" y="238"/>
                  <a:pt x="121" y="219"/>
                  <a:pt x="121" y="195"/>
                </a:cubicBezTo>
                <a:cubicBezTo>
                  <a:pt x="121" y="171"/>
                  <a:pt x="141" y="151"/>
                  <a:pt x="165" y="151"/>
                </a:cubicBezTo>
                <a:cubicBezTo>
                  <a:pt x="185" y="151"/>
                  <a:pt x="201" y="165"/>
                  <a:pt x="207" y="183"/>
                </a:cubicBezTo>
                <a:cubicBezTo>
                  <a:pt x="257" y="183"/>
                  <a:pt x="257" y="183"/>
                  <a:pt x="257" y="183"/>
                </a:cubicBezTo>
                <a:cubicBezTo>
                  <a:pt x="263" y="183"/>
                  <a:pt x="269" y="177"/>
                  <a:pt x="269" y="171"/>
                </a:cubicBezTo>
                <a:cubicBezTo>
                  <a:pt x="269" y="9"/>
                  <a:pt x="269" y="9"/>
                  <a:pt x="269" y="9"/>
                </a:cubicBezTo>
                <a:cubicBezTo>
                  <a:pt x="235" y="18"/>
                  <a:pt x="209" y="44"/>
                  <a:pt x="198" y="75"/>
                </a:cubicBezTo>
                <a:cubicBezTo>
                  <a:pt x="165" y="69"/>
                  <a:pt x="130" y="78"/>
                  <a:pt x="105" y="104"/>
                </a:cubicBezTo>
                <a:cubicBezTo>
                  <a:pt x="80" y="129"/>
                  <a:pt x="70" y="164"/>
                  <a:pt x="76" y="197"/>
                </a:cubicBezTo>
                <a:cubicBezTo>
                  <a:pt x="45" y="208"/>
                  <a:pt x="20" y="233"/>
                  <a:pt x="10" y="267"/>
                </a:cubicBezTo>
                <a:cubicBezTo>
                  <a:pt x="239" y="267"/>
                  <a:pt x="239" y="267"/>
                  <a:pt x="239" y="267"/>
                </a:cubicBezTo>
                <a:cubicBezTo>
                  <a:pt x="244" y="249"/>
                  <a:pt x="261" y="236"/>
                  <a:pt x="281" y="236"/>
                </a:cubicBezTo>
                <a:cubicBezTo>
                  <a:pt x="304" y="236"/>
                  <a:pt x="324" y="255"/>
                  <a:pt x="324" y="279"/>
                </a:cubicBezTo>
                <a:cubicBezTo>
                  <a:pt x="324" y="303"/>
                  <a:pt x="304" y="323"/>
                  <a:pt x="281" y="323"/>
                </a:cubicBezTo>
                <a:cubicBezTo>
                  <a:pt x="261" y="323"/>
                  <a:pt x="244" y="310"/>
                  <a:pt x="239" y="291"/>
                </a:cubicBezTo>
                <a:cubicBezTo>
                  <a:pt x="6" y="291"/>
                  <a:pt x="6" y="291"/>
                  <a:pt x="6" y="291"/>
                </a:cubicBezTo>
                <a:cubicBezTo>
                  <a:pt x="5" y="318"/>
                  <a:pt x="14" y="344"/>
                  <a:pt x="31" y="364"/>
                </a:cubicBezTo>
                <a:cubicBezTo>
                  <a:pt x="10" y="389"/>
                  <a:pt x="0" y="424"/>
                  <a:pt x="10" y="459"/>
                </a:cubicBezTo>
                <a:cubicBezTo>
                  <a:pt x="19" y="494"/>
                  <a:pt x="45" y="519"/>
                  <a:pt x="76" y="531"/>
                </a:cubicBezTo>
                <a:cubicBezTo>
                  <a:pt x="70" y="561"/>
                  <a:pt x="78" y="593"/>
                  <a:pt x="99" y="617"/>
                </a:cubicBezTo>
                <a:cubicBezTo>
                  <a:pt x="99" y="406"/>
                  <a:pt x="99" y="406"/>
                  <a:pt x="99" y="406"/>
                </a:cubicBezTo>
                <a:cubicBezTo>
                  <a:pt x="81" y="400"/>
                  <a:pt x="68" y="384"/>
                  <a:pt x="68" y="364"/>
                </a:cubicBezTo>
                <a:cubicBezTo>
                  <a:pt x="68" y="340"/>
                  <a:pt x="87" y="321"/>
                  <a:pt x="111" y="321"/>
                </a:cubicBezTo>
                <a:cubicBezTo>
                  <a:pt x="135" y="321"/>
                  <a:pt x="155" y="340"/>
                  <a:pt x="155" y="364"/>
                </a:cubicBezTo>
                <a:cubicBezTo>
                  <a:pt x="155" y="384"/>
                  <a:pt x="141" y="400"/>
                  <a:pt x="123" y="406"/>
                </a:cubicBezTo>
                <a:cubicBezTo>
                  <a:pt x="123" y="638"/>
                  <a:pt x="123" y="638"/>
                  <a:pt x="123" y="638"/>
                </a:cubicBezTo>
                <a:cubicBezTo>
                  <a:pt x="146" y="653"/>
                  <a:pt x="173" y="658"/>
                  <a:pt x="198" y="653"/>
                </a:cubicBezTo>
                <a:cubicBezTo>
                  <a:pt x="209" y="684"/>
                  <a:pt x="235" y="710"/>
                  <a:pt x="270" y="719"/>
                </a:cubicBezTo>
                <a:cubicBezTo>
                  <a:pt x="299" y="727"/>
                  <a:pt x="329" y="721"/>
                  <a:pt x="353" y="706"/>
                </a:cubicBezTo>
                <a:lnTo>
                  <a:pt x="353" y="630"/>
                </a:lnTo>
                <a:close/>
                <a:moveTo>
                  <a:pt x="300" y="279"/>
                </a:moveTo>
                <a:cubicBezTo>
                  <a:pt x="300" y="269"/>
                  <a:pt x="291" y="260"/>
                  <a:pt x="281" y="260"/>
                </a:cubicBezTo>
                <a:cubicBezTo>
                  <a:pt x="270" y="260"/>
                  <a:pt x="261" y="269"/>
                  <a:pt x="261" y="279"/>
                </a:cubicBezTo>
                <a:cubicBezTo>
                  <a:pt x="261" y="290"/>
                  <a:pt x="270" y="299"/>
                  <a:pt x="281" y="299"/>
                </a:cubicBezTo>
                <a:cubicBezTo>
                  <a:pt x="291" y="299"/>
                  <a:pt x="300" y="290"/>
                  <a:pt x="300" y="279"/>
                </a:cubicBezTo>
                <a:close/>
                <a:moveTo>
                  <a:pt x="469" y="110"/>
                </a:moveTo>
                <a:cubicBezTo>
                  <a:pt x="469" y="99"/>
                  <a:pt x="461" y="91"/>
                  <a:pt x="450" y="91"/>
                </a:cubicBezTo>
                <a:cubicBezTo>
                  <a:pt x="439" y="91"/>
                  <a:pt x="430" y="99"/>
                  <a:pt x="430" y="110"/>
                </a:cubicBezTo>
                <a:cubicBezTo>
                  <a:pt x="430" y="121"/>
                  <a:pt x="439" y="130"/>
                  <a:pt x="450" y="130"/>
                </a:cubicBezTo>
                <a:cubicBezTo>
                  <a:pt x="461" y="130"/>
                  <a:pt x="469" y="121"/>
                  <a:pt x="469" y="110"/>
                </a:cubicBezTo>
                <a:close/>
                <a:moveTo>
                  <a:pt x="430" y="364"/>
                </a:moveTo>
                <a:cubicBezTo>
                  <a:pt x="430" y="375"/>
                  <a:pt x="439" y="383"/>
                  <a:pt x="450" y="383"/>
                </a:cubicBezTo>
                <a:cubicBezTo>
                  <a:pt x="461" y="383"/>
                  <a:pt x="469" y="375"/>
                  <a:pt x="469" y="364"/>
                </a:cubicBezTo>
                <a:cubicBezTo>
                  <a:pt x="469" y="353"/>
                  <a:pt x="461" y="345"/>
                  <a:pt x="450" y="345"/>
                </a:cubicBezTo>
                <a:cubicBezTo>
                  <a:pt x="439" y="345"/>
                  <a:pt x="430" y="353"/>
                  <a:pt x="430" y="364"/>
                </a:cubicBezTo>
                <a:close/>
                <a:moveTo>
                  <a:pt x="643" y="461"/>
                </a:moveTo>
                <a:cubicBezTo>
                  <a:pt x="623" y="461"/>
                  <a:pt x="607" y="445"/>
                  <a:pt x="607" y="425"/>
                </a:cubicBezTo>
                <a:cubicBezTo>
                  <a:pt x="607" y="303"/>
                  <a:pt x="607" y="303"/>
                  <a:pt x="607" y="303"/>
                </a:cubicBezTo>
                <a:cubicBezTo>
                  <a:pt x="607" y="297"/>
                  <a:pt x="602" y="291"/>
                  <a:pt x="595" y="291"/>
                </a:cubicBezTo>
                <a:cubicBezTo>
                  <a:pt x="576" y="291"/>
                  <a:pt x="576" y="291"/>
                  <a:pt x="576" y="291"/>
                </a:cubicBezTo>
                <a:cubicBezTo>
                  <a:pt x="571" y="310"/>
                  <a:pt x="554" y="323"/>
                  <a:pt x="534" y="323"/>
                </a:cubicBezTo>
                <a:cubicBezTo>
                  <a:pt x="510" y="323"/>
                  <a:pt x="491" y="303"/>
                  <a:pt x="491" y="279"/>
                </a:cubicBezTo>
                <a:cubicBezTo>
                  <a:pt x="491" y="255"/>
                  <a:pt x="510" y="236"/>
                  <a:pt x="534" y="236"/>
                </a:cubicBezTo>
                <a:cubicBezTo>
                  <a:pt x="554" y="236"/>
                  <a:pt x="571" y="249"/>
                  <a:pt x="576" y="267"/>
                </a:cubicBezTo>
                <a:cubicBezTo>
                  <a:pt x="595" y="267"/>
                  <a:pt x="595" y="267"/>
                  <a:pt x="595" y="267"/>
                </a:cubicBezTo>
                <a:cubicBezTo>
                  <a:pt x="615" y="267"/>
                  <a:pt x="631" y="284"/>
                  <a:pt x="631" y="303"/>
                </a:cubicBezTo>
                <a:cubicBezTo>
                  <a:pt x="631" y="425"/>
                  <a:pt x="631" y="425"/>
                  <a:pt x="631" y="425"/>
                </a:cubicBezTo>
                <a:cubicBezTo>
                  <a:pt x="631" y="431"/>
                  <a:pt x="637" y="437"/>
                  <a:pt x="643" y="437"/>
                </a:cubicBezTo>
                <a:cubicBezTo>
                  <a:pt x="724" y="437"/>
                  <a:pt x="724" y="437"/>
                  <a:pt x="724" y="437"/>
                </a:cubicBezTo>
                <a:cubicBezTo>
                  <a:pt x="725" y="410"/>
                  <a:pt x="716" y="384"/>
                  <a:pt x="699" y="364"/>
                </a:cubicBezTo>
                <a:cubicBezTo>
                  <a:pt x="721" y="338"/>
                  <a:pt x="730" y="303"/>
                  <a:pt x="721" y="268"/>
                </a:cubicBezTo>
                <a:cubicBezTo>
                  <a:pt x="713" y="242"/>
                  <a:pt x="697" y="220"/>
                  <a:pt x="675" y="207"/>
                </a:cubicBezTo>
                <a:cubicBezTo>
                  <a:pt x="474" y="207"/>
                  <a:pt x="474" y="207"/>
                  <a:pt x="474" y="207"/>
                </a:cubicBezTo>
                <a:cubicBezTo>
                  <a:pt x="467" y="207"/>
                  <a:pt x="462" y="212"/>
                  <a:pt x="462" y="219"/>
                </a:cubicBezTo>
                <a:cubicBezTo>
                  <a:pt x="462" y="322"/>
                  <a:pt x="462" y="322"/>
                  <a:pt x="462" y="322"/>
                </a:cubicBezTo>
                <a:cubicBezTo>
                  <a:pt x="480" y="328"/>
                  <a:pt x="493" y="344"/>
                  <a:pt x="493" y="364"/>
                </a:cubicBezTo>
                <a:cubicBezTo>
                  <a:pt x="493" y="388"/>
                  <a:pt x="474" y="408"/>
                  <a:pt x="450" y="408"/>
                </a:cubicBezTo>
                <a:cubicBezTo>
                  <a:pt x="426" y="408"/>
                  <a:pt x="406" y="388"/>
                  <a:pt x="406" y="364"/>
                </a:cubicBezTo>
                <a:cubicBezTo>
                  <a:pt x="406" y="344"/>
                  <a:pt x="420" y="328"/>
                  <a:pt x="438" y="322"/>
                </a:cubicBezTo>
                <a:cubicBezTo>
                  <a:pt x="438" y="219"/>
                  <a:pt x="438" y="219"/>
                  <a:pt x="438" y="219"/>
                </a:cubicBezTo>
                <a:cubicBezTo>
                  <a:pt x="438" y="199"/>
                  <a:pt x="454" y="183"/>
                  <a:pt x="474" y="183"/>
                </a:cubicBezTo>
                <a:cubicBezTo>
                  <a:pt x="656" y="183"/>
                  <a:pt x="656" y="183"/>
                  <a:pt x="656" y="183"/>
                </a:cubicBezTo>
                <a:cubicBezTo>
                  <a:pt x="657" y="154"/>
                  <a:pt x="647" y="125"/>
                  <a:pt x="625" y="104"/>
                </a:cubicBezTo>
                <a:cubicBezTo>
                  <a:pt x="600" y="78"/>
                  <a:pt x="565" y="69"/>
                  <a:pt x="532" y="75"/>
                </a:cubicBezTo>
                <a:cubicBezTo>
                  <a:pt x="521" y="43"/>
                  <a:pt x="495" y="18"/>
                  <a:pt x="460" y="8"/>
                </a:cubicBezTo>
                <a:cubicBezTo>
                  <a:pt x="431" y="0"/>
                  <a:pt x="401" y="6"/>
                  <a:pt x="377" y="21"/>
                </a:cubicBezTo>
                <a:cubicBezTo>
                  <a:pt x="377" y="98"/>
                  <a:pt x="377" y="98"/>
                  <a:pt x="377" y="98"/>
                </a:cubicBezTo>
                <a:cubicBezTo>
                  <a:pt x="408" y="98"/>
                  <a:pt x="408" y="98"/>
                  <a:pt x="408" y="98"/>
                </a:cubicBezTo>
                <a:cubicBezTo>
                  <a:pt x="413" y="80"/>
                  <a:pt x="430" y="67"/>
                  <a:pt x="450" y="67"/>
                </a:cubicBezTo>
                <a:cubicBezTo>
                  <a:pt x="474" y="67"/>
                  <a:pt x="493" y="86"/>
                  <a:pt x="493" y="110"/>
                </a:cubicBezTo>
                <a:cubicBezTo>
                  <a:pt x="493" y="134"/>
                  <a:pt x="474" y="154"/>
                  <a:pt x="450" y="154"/>
                </a:cubicBezTo>
                <a:cubicBezTo>
                  <a:pt x="430" y="154"/>
                  <a:pt x="413" y="140"/>
                  <a:pt x="408" y="122"/>
                </a:cubicBezTo>
                <a:cubicBezTo>
                  <a:pt x="377" y="122"/>
                  <a:pt x="377" y="122"/>
                  <a:pt x="377" y="122"/>
                </a:cubicBezTo>
                <a:cubicBezTo>
                  <a:pt x="377" y="437"/>
                  <a:pt x="377" y="437"/>
                  <a:pt x="377" y="437"/>
                </a:cubicBezTo>
                <a:cubicBezTo>
                  <a:pt x="426" y="437"/>
                  <a:pt x="426" y="437"/>
                  <a:pt x="426" y="437"/>
                </a:cubicBezTo>
                <a:cubicBezTo>
                  <a:pt x="446" y="437"/>
                  <a:pt x="462" y="453"/>
                  <a:pt x="462" y="473"/>
                </a:cubicBezTo>
                <a:cubicBezTo>
                  <a:pt x="462" y="576"/>
                  <a:pt x="462" y="576"/>
                  <a:pt x="462" y="576"/>
                </a:cubicBezTo>
                <a:cubicBezTo>
                  <a:pt x="480" y="582"/>
                  <a:pt x="493" y="598"/>
                  <a:pt x="493" y="618"/>
                </a:cubicBezTo>
                <a:cubicBezTo>
                  <a:pt x="493" y="642"/>
                  <a:pt x="474" y="661"/>
                  <a:pt x="450" y="661"/>
                </a:cubicBezTo>
                <a:cubicBezTo>
                  <a:pt x="426" y="661"/>
                  <a:pt x="406" y="642"/>
                  <a:pt x="406" y="618"/>
                </a:cubicBezTo>
                <a:cubicBezTo>
                  <a:pt x="406" y="598"/>
                  <a:pt x="420" y="582"/>
                  <a:pt x="438" y="576"/>
                </a:cubicBezTo>
                <a:cubicBezTo>
                  <a:pt x="438" y="473"/>
                  <a:pt x="438" y="473"/>
                  <a:pt x="438" y="473"/>
                </a:cubicBezTo>
                <a:cubicBezTo>
                  <a:pt x="438" y="466"/>
                  <a:pt x="432" y="461"/>
                  <a:pt x="426" y="461"/>
                </a:cubicBezTo>
                <a:cubicBezTo>
                  <a:pt x="377" y="461"/>
                  <a:pt x="377" y="461"/>
                  <a:pt x="377" y="461"/>
                </a:cubicBezTo>
                <a:cubicBezTo>
                  <a:pt x="377" y="706"/>
                  <a:pt x="377" y="706"/>
                  <a:pt x="377" y="706"/>
                </a:cubicBezTo>
                <a:cubicBezTo>
                  <a:pt x="401" y="721"/>
                  <a:pt x="431" y="727"/>
                  <a:pt x="460" y="719"/>
                </a:cubicBezTo>
                <a:cubicBezTo>
                  <a:pt x="495" y="710"/>
                  <a:pt x="521" y="684"/>
                  <a:pt x="532" y="653"/>
                </a:cubicBezTo>
                <a:cubicBezTo>
                  <a:pt x="565" y="659"/>
                  <a:pt x="600" y="649"/>
                  <a:pt x="625" y="624"/>
                </a:cubicBezTo>
                <a:cubicBezTo>
                  <a:pt x="636" y="613"/>
                  <a:pt x="644" y="601"/>
                  <a:pt x="649" y="588"/>
                </a:cubicBezTo>
                <a:cubicBezTo>
                  <a:pt x="558" y="588"/>
                  <a:pt x="558" y="588"/>
                  <a:pt x="558" y="588"/>
                </a:cubicBezTo>
                <a:cubicBezTo>
                  <a:pt x="539" y="588"/>
                  <a:pt x="522" y="572"/>
                  <a:pt x="522" y="552"/>
                </a:cubicBezTo>
                <a:cubicBezTo>
                  <a:pt x="522" y="490"/>
                  <a:pt x="522" y="490"/>
                  <a:pt x="522" y="490"/>
                </a:cubicBezTo>
                <a:cubicBezTo>
                  <a:pt x="504" y="485"/>
                  <a:pt x="491" y="468"/>
                  <a:pt x="491" y="449"/>
                </a:cubicBezTo>
                <a:cubicBezTo>
                  <a:pt x="491" y="425"/>
                  <a:pt x="510" y="405"/>
                  <a:pt x="534" y="405"/>
                </a:cubicBezTo>
                <a:cubicBezTo>
                  <a:pt x="558" y="405"/>
                  <a:pt x="578" y="425"/>
                  <a:pt x="578" y="449"/>
                </a:cubicBezTo>
                <a:cubicBezTo>
                  <a:pt x="578" y="468"/>
                  <a:pt x="565" y="485"/>
                  <a:pt x="546" y="490"/>
                </a:cubicBezTo>
                <a:cubicBezTo>
                  <a:pt x="546" y="552"/>
                  <a:pt x="546" y="552"/>
                  <a:pt x="546" y="552"/>
                </a:cubicBezTo>
                <a:cubicBezTo>
                  <a:pt x="546" y="558"/>
                  <a:pt x="552" y="564"/>
                  <a:pt x="558" y="564"/>
                </a:cubicBezTo>
                <a:cubicBezTo>
                  <a:pt x="655" y="564"/>
                  <a:pt x="655" y="564"/>
                  <a:pt x="655" y="564"/>
                </a:cubicBezTo>
                <a:cubicBezTo>
                  <a:pt x="656" y="553"/>
                  <a:pt x="656" y="542"/>
                  <a:pt x="654" y="531"/>
                </a:cubicBezTo>
                <a:cubicBezTo>
                  <a:pt x="685" y="520"/>
                  <a:pt x="710" y="494"/>
                  <a:pt x="720" y="461"/>
                </a:cubicBezTo>
                <a:lnTo>
                  <a:pt x="643" y="461"/>
                </a:lnTo>
                <a:close/>
                <a:moveTo>
                  <a:pt x="515" y="279"/>
                </a:moveTo>
                <a:cubicBezTo>
                  <a:pt x="515" y="290"/>
                  <a:pt x="524" y="299"/>
                  <a:pt x="534" y="299"/>
                </a:cubicBezTo>
                <a:cubicBezTo>
                  <a:pt x="545" y="299"/>
                  <a:pt x="554" y="290"/>
                  <a:pt x="554" y="279"/>
                </a:cubicBezTo>
                <a:cubicBezTo>
                  <a:pt x="554" y="269"/>
                  <a:pt x="545" y="260"/>
                  <a:pt x="534" y="260"/>
                </a:cubicBezTo>
                <a:cubicBezTo>
                  <a:pt x="524" y="260"/>
                  <a:pt x="515" y="269"/>
                  <a:pt x="515" y="279"/>
                </a:cubicBezTo>
                <a:close/>
                <a:moveTo>
                  <a:pt x="554" y="449"/>
                </a:moveTo>
                <a:cubicBezTo>
                  <a:pt x="554" y="438"/>
                  <a:pt x="545" y="429"/>
                  <a:pt x="534" y="429"/>
                </a:cubicBezTo>
                <a:cubicBezTo>
                  <a:pt x="524" y="429"/>
                  <a:pt x="515" y="438"/>
                  <a:pt x="515" y="449"/>
                </a:cubicBezTo>
                <a:cubicBezTo>
                  <a:pt x="515" y="459"/>
                  <a:pt x="524" y="468"/>
                  <a:pt x="534" y="468"/>
                </a:cubicBezTo>
                <a:cubicBezTo>
                  <a:pt x="545" y="468"/>
                  <a:pt x="554" y="459"/>
                  <a:pt x="554" y="449"/>
                </a:cubicBezTo>
                <a:close/>
                <a:moveTo>
                  <a:pt x="430" y="618"/>
                </a:moveTo>
                <a:cubicBezTo>
                  <a:pt x="430" y="629"/>
                  <a:pt x="439" y="637"/>
                  <a:pt x="450" y="637"/>
                </a:cubicBezTo>
                <a:cubicBezTo>
                  <a:pt x="461" y="637"/>
                  <a:pt x="469" y="629"/>
                  <a:pt x="469" y="618"/>
                </a:cubicBezTo>
                <a:cubicBezTo>
                  <a:pt x="469" y="607"/>
                  <a:pt x="461" y="599"/>
                  <a:pt x="450" y="599"/>
                </a:cubicBezTo>
                <a:cubicBezTo>
                  <a:pt x="439" y="599"/>
                  <a:pt x="430" y="607"/>
                  <a:pt x="430" y="618"/>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62" name="正方形/長方形 61"/>
          <p:cNvSpPr/>
          <p:nvPr/>
        </p:nvSpPr>
        <p:spPr>
          <a:xfrm>
            <a:off x="556525" y="4486443"/>
            <a:ext cx="2456898" cy="456711"/>
          </a:xfrm>
          <a:prstGeom prst="rect">
            <a:avLst/>
          </a:prstGeom>
          <a:solidFill>
            <a:srgbClr val="00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r>
              <a:rPr lang="en-US" altLang="ja-JP" sz="1050">
                <a:solidFill>
                  <a:prstClr val="white"/>
                </a:solidFill>
                <a:latin typeface="メイリオ" panose="020B0604030504040204" pitchFamily="50" charset="-128"/>
                <a:ea typeface="メイリオ" panose="020B0604030504040204" pitchFamily="50" charset="-128"/>
              </a:rPr>
              <a:t>API</a:t>
            </a:r>
            <a:r>
              <a:rPr lang="ja-JP" altLang="en-US" sz="1050">
                <a:solidFill>
                  <a:prstClr val="white"/>
                </a:solidFill>
                <a:latin typeface="メイリオ" panose="020B0604030504040204" pitchFamily="50" charset="-128"/>
                <a:ea typeface="メイリオ" panose="020B0604030504040204" pitchFamily="50" charset="-128"/>
              </a:rPr>
              <a:t>サービス</a:t>
            </a:r>
          </a:p>
        </p:txBody>
      </p:sp>
      <p:sp>
        <p:nvSpPr>
          <p:cNvPr id="66" name="Freeform 19"/>
          <p:cNvSpPr>
            <a:spLocks noEditPoints="1"/>
          </p:cNvSpPr>
          <p:nvPr/>
        </p:nvSpPr>
        <p:spPr bwMode="auto">
          <a:xfrm>
            <a:off x="684653" y="4612356"/>
            <a:ext cx="204081" cy="191642"/>
          </a:xfrm>
          <a:custGeom>
            <a:avLst/>
            <a:gdLst>
              <a:gd name="T0" fmla="*/ 666 w 755"/>
              <a:gd name="T1" fmla="*/ 490 h 756"/>
              <a:gd name="T2" fmla="*/ 684 w 755"/>
              <a:gd name="T3" fmla="*/ 603 h 756"/>
              <a:gd name="T4" fmla="*/ 588 w 755"/>
              <a:gd name="T5" fmla="*/ 575 h 756"/>
              <a:gd name="T6" fmla="*/ 571 w 755"/>
              <a:gd name="T7" fmla="*/ 620 h 756"/>
              <a:gd name="T8" fmla="*/ 530 w 755"/>
              <a:gd name="T9" fmla="*/ 726 h 756"/>
              <a:gd name="T10" fmla="*/ 464 w 755"/>
              <a:gd name="T11" fmla="*/ 653 h 756"/>
              <a:gd name="T12" fmla="*/ 424 w 755"/>
              <a:gd name="T13" fmla="*/ 684 h 756"/>
              <a:gd name="T14" fmla="*/ 336 w 755"/>
              <a:gd name="T15" fmla="*/ 756 h 756"/>
              <a:gd name="T16" fmla="*/ 313 w 755"/>
              <a:gd name="T17" fmla="*/ 659 h 756"/>
              <a:gd name="T18" fmla="*/ 265 w 755"/>
              <a:gd name="T19" fmla="*/ 666 h 756"/>
              <a:gd name="T20" fmla="*/ 152 w 755"/>
              <a:gd name="T21" fmla="*/ 684 h 756"/>
              <a:gd name="T22" fmla="*/ 181 w 755"/>
              <a:gd name="T23" fmla="*/ 588 h 756"/>
              <a:gd name="T24" fmla="*/ 136 w 755"/>
              <a:gd name="T25" fmla="*/ 571 h 756"/>
              <a:gd name="T26" fmla="*/ 29 w 755"/>
              <a:gd name="T27" fmla="*/ 531 h 756"/>
              <a:gd name="T28" fmla="*/ 102 w 755"/>
              <a:gd name="T29" fmla="*/ 464 h 756"/>
              <a:gd name="T30" fmla="*/ 71 w 755"/>
              <a:gd name="T31" fmla="*/ 425 h 756"/>
              <a:gd name="T32" fmla="*/ 0 w 755"/>
              <a:gd name="T33" fmla="*/ 336 h 756"/>
              <a:gd name="T34" fmla="*/ 97 w 755"/>
              <a:gd name="T35" fmla="*/ 313 h 756"/>
              <a:gd name="T36" fmla="*/ 89 w 755"/>
              <a:gd name="T37" fmla="*/ 265 h 756"/>
              <a:gd name="T38" fmla="*/ 71 w 755"/>
              <a:gd name="T39" fmla="*/ 153 h 756"/>
              <a:gd name="T40" fmla="*/ 167 w 755"/>
              <a:gd name="T41" fmla="*/ 181 h 756"/>
              <a:gd name="T42" fmla="*/ 184 w 755"/>
              <a:gd name="T43" fmla="*/ 136 h 756"/>
              <a:gd name="T44" fmla="*/ 225 w 755"/>
              <a:gd name="T45" fmla="*/ 30 h 756"/>
              <a:gd name="T46" fmla="*/ 291 w 755"/>
              <a:gd name="T47" fmla="*/ 103 h 756"/>
              <a:gd name="T48" fmla="*/ 331 w 755"/>
              <a:gd name="T49" fmla="*/ 72 h 756"/>
              <a:gd name="T50" fmla="*/ 419 w 755"/>
              <a:gd name="T51" fmla="*/ 0 h 756"/>
              <a:gd name="T52" fmla="*/ 442 w 755"/>
              <a:gd name="T53" fmla="*/ 97 h 756"/>
              <a:gd name="T54" fmla="*/ 490 w 755"/>
              <a:gd name="T55" fmla="*/ 89 h 756"/>
              <a:gd name="T56" fmla="*/ 603 w 755"/>
              <a:gd name="T57" fmla="*/ 72 h 756"/>
              <a:gd name="T58" fmla="*/ 574 w 755"/>
              <a:gd name="T59" fmla="*/ 168 h 756"/>
              <a:gd name="T60" fmla="*/ 619 w 755"/>
              <a:gd name="T61" fmla="*/ 184 h 756"/>
              <a:gd name="T62" fmla="*/ 726 w 755"/>
              <a:gd name="T63" fmla="*/ 225 h 756"/>
              <a:gd name="T64" fmla="*/ 653 w 755"/>
              <a:gd name="T65" fmla="*/ 292 h 756"/>
              <a:gd name="T66" fmla="*/ 684 w 755"/>
              <a:gd name="T67" fmla="*/ 331 h 756"/>
              <a:gd name="T68" fmla="*/ 755 w 755"/>
              <a:gd name="T69" fmla="*/ 420 h 756"/>
              <a:gd name="T70" fmla="*/ 658 w 755"/>
              <a:gd name="T71" fmla="*/ 442 h 756"/>
              <a:gd name="T72" fmla="*/ 377 w 755"/>
              <a:gd name="T73" fmla="*/ 188 h 756"/>
              <a:gd name="T74" fmla="*/ 377 w 755"/>
              <a:gd name="T75" fmla="*/ 568 h 756"/>
              <a:gd name="T76" fmla="*/ 377 w 755"/>
              <a:gd name="T77" fmla="*/ 188 h 756"/>
              <a:gd name="T78" fmla="*/ 306 w 755"/>
              <a:gd name="T79" fmla="*/ 301 h 756"/>
              <a:gd name="T80" fmla="*/ 211 w 755"/>
              <a:gd name="T81" fmla="*/ 439 h 756"/>
              <a:gd name="T82" fmla="*/ 259 w 755"/>
              <a:gd name="T83" fmla="*/ 413 h 756"/>
              <a:gd name="T84" fmla="*/ 311 w 755"/>
              <a:gd name="T85" fmla="*/ 439 h 756"/>
              <a:gd name="T86" fmla="*/ 267 w 755"/>
              <a:gd name="T87" fmla="*/ 383 h 756"/>
              <a:gd name="T88" fmla="*/ 281 w 755"/>
              <a:gd name="T89" fmla="*/ 323 h 756"/>
              <a:gd name="T90" fmla="*/ 290 w 755"/>
              <a:gd name="T91" fmla="*/ 360 h 756"/>
              <a:gd name="T92" fmla="*/ 267 w 755"/>
              <a:gd name="T93" fmla="*/ 383 h 756"/>
              <a:gd name="T94" fmla="*/ 411 w 755"/>
              <a:gd name="T95" fmla="*/ 301 h 756"/>
              <a:gd name="T96" fmla="*/ 363 w 755"/>
              <a:gd name="T97" fmla="*/ 439 h 756"/>
              <a:gd name="T98" fmla="*/ 400 w 755"/>
              <a:gd name="T99" fmla="*/ 393 h 756"/>
              <a:gd name="T100" fmla="*/ 450 w 755"/>
              <a:gd name="T101" fmla="*/ 381 h 756"/>
              <a:gd name="T102" fmla="*/ 450 w 755"/>
              <a:gd name="T103" fmla="*/ 313 h 756"/>
              <a:gd name="T104" fmla="*/ 410 w 755"/>
              <a:gd name="T105" fmla="*/ 331 h 756"/>
              <a:gd name="T106" fmla="*/ 421 w 755"/>
              <a:gd name="T107" fmla="*/ 358 h 756"/>
              <a:gd name="T108" fmla="*/ 400 w 755"/>
              <a:gd name="T109" fmla="*/ 363 h 756"/>
              <a:gd name="T110" fmla="*/ 519 w 755"/>
              <a:gd name="T111" fmla="*/ 439 h 756"/>
              <a:gd name="T112" fmla="*/ 482 w 755"/>
              <a:gd name="T113" fmla="*/ 301 h 756"/>
              <a:gd name="T114" fmla="*/ 519 w 755"/>
              <a:gd name="T115" fmla="*/ 43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5" h="756">
                <a:moveTo>
                  <a:pt x="653" y="464"/>
                </a:moveTo>
                <a:cubicBezTo>
                  <a:pt x="651" y="474"/>
                  <a:pt x="655" y="484"/>
                  <a:pt x="666" y="490"/>
                </a:cubicBezTo>
                <a:cubicBezTo>
                  <a:pt x="726" y="531"/>
                  <a:pt x="726" y="531"/>
                  <a:pt x="726" y="531"/>
                </a:cubicBezTo>
                <a:cubicBezTo>
                  <a:pt x="684" y="603"/>
                  <a:pt x="684" y="603"/>
                  <a:pt x="684" y="603"/>
                </a:cubicBezTo>
                <a:cubicBezTo>
                  <a:pt x="619" y="571"/>
                  <a:pt x="619" y="571"/>
                  <a:pt x="619" y="571"/>
                </a:cubicBezTo>
                <a:cubicBezTo>
                  <a:pt x="607" y="565"/>
                  <a:pt x="596" y="567"/>
                  <a:pt x="588" y="575"/>
                </a:cubicBezTo>
                <a:cubicBezTo>
                  <a:pt x="583" y="579"/>
                  <a:pt x="579" y="584"/>
                  <a:pt x="574" y="588"/>
                </a:cubicBezTo>
                <a:cubicBezTo>
                  <a:pt x="566" y="596"/>
                  <a:pt x="564" y="607"/>
                  <a:pt x="571" y="620"/>
                </a:cubicBezTo>
                <a:cubicBezTo>
                  <a:pt x="603" y="684"/>
                  <a:pt x="603" y="684"/>
                  <a:pt x="603" y="684"/>
                </a:cubicBezTo>
                <a:cubicBezTo>
                  <a:pt x="530" y="726"/>
                  <a:pt x="530" y="726"/>
                  <a:pt x="530" y="726"/>
                </a:cubicBezTo>
                <a:cubicBezTo>
                  <a:pt x="490" y="666"/>
                  <a:pt x="490" y="666"/>
                  <a:pt x="490" y="666"/>
                </a:cubicBezTo>
                <a:cubicBezTo>
                  <a:pt x="483" y="655"/>
                  <a:pt x="474" y="651"/>
                  <a:pt x="464" y="653"/>
                </a:cubicBezTo>
                <a:cubicBezTo>
                  <a:pt x="457" y="655"/>
                  <a:pt x="449" y="657"/>
                  <a:pt x="442" y="659"/>
                </a:cubicBezTo>
                <a:cubicBezTo>
                  <a:pt x="432" y="662"/>
                  <a:pt x="425" y="670"/>
                  <a:pt x="424" y="684"/>
                </a:cubicBezTo>
                <a:cubicBezTo>
                  <a:pt x="419" y="756"/>
                  <a:pt x="419" y="756"/>
                  <a:pt x="419" y="756"/>
                </a:cubicBezTo>
                <a:cubicBezTo>
                  <a:pt x="336" y="756"/>
                  <a:pt x="336" y="756"/>
                  <a:pt x="336" y="756"/>
                </a:cubicBezTo>
                <a:cubicBezTo>
                  <a:pt x="331" y="684"/>
                  <a:pt x="331" y="684"/>
                  <a:pt x="331" y="684"/>
                </a:cubicBezTo>
                <a:cubicBezTo>
                  <a:pt x="330" y="670"/>
                  <a:pt x="323" y="662"/>
                  <a:pt x="313" y="659"/>
                </a:cubicBezTo>
                <a:cubicBezTo>
                  <a:pt x="306" y="657"/>
                  <a:pt x="298" y="655"/>
                  <a:pt x="291" y="653"/>
                </a:cubicBezTo>
                <a:cubicBezTo>
                  <a:pt x="281" y="651"/>
                  <a:pt x="272" y="655"/>
                  <a:pt x="265" y="666"/>
                </a:cubicBezTo>
                <a:cubicBezTo>
                  <a:pt x="225" y="726"/>
                  <a:pt x="225" y="726"/>
                  <a:pt x="225" y="726"/>
                </a:cubicBezTo>
                <a:cubicBezTo>
                  <a:pt x="152" y="684"/>
                  <a:pt x="152" y="684"/>
                  <a:pt x="152" y="684"/>
                </a:cubicBezTo>
                <a:cubicBezTo>
                  <a:pt x="184" y="620"/>
                  <a:pt x="184" y="620"/>
                  <a:pt x="184" y="620"/>
                </a:cubicBezTo>
                <a:cubicBezTo>
                  <a:pt x="191" y="607"/>
                  <a:pt x="189" y="596"/>
                  <a:pt x="181" y="588"/>
                </a:cubicBezTo>
                <a:cubicBezTo>
                  <a:pt x="176" y="584"/>
                  <a:pt x="172" y="579"/>
                  <a:pt x="167" y="575"/>
                </a:cubicBezTo>
                <a:cubicBezTo>
                  <a:pt x="159" y="567"/>
                  <a:pt x="148" y="565"/>
                  <a:pt x="136" y="571"/>
                </a:cubicBezTo>
                <a:cubicBezTo>
                  <a:pt x="71" y="603"/>
                  <a:pt x="71" y="603"/>
                  <a:pt x="71" y="603"/>
                </a:cubicBezTo>
                <a:cubicBezTo>
                  <a:pt x="29" y="531"/>
                  <a:pt x="29" y="531"/>
                  <a:pt x="29" y="531"/>
                </a:cubicBezTo>
                <a:cubicBezTo>
                  <a:pt x="89" y="490"/>
                  <a:pt x="89" y="490"/>
                  <a:pt x="89" y="490"/>
                </a:cubicBezTo>
                <a:cubicBezTo>
                  <a:pt x="100" y="484"/>
                  <a:pt x="104" y="474"/>
                  <a:pt x="102" y="464"/>
                </a:cubicBezTo>
                <a:cubicBezTo>
                  <a:pt x="100" y="457"/>
                  <a:pt x="98" y="450"/>
                  <a:pt x="97" y="442"/>
                </a:cubicBezTo>
                <a:cubicBezTo>
                  <a:pt x="94" y="432"/>
                  <a:pt x="85" y="425"/>
                  <a:pt x="71" y="425"/>
                </a:cubicBezTo>
                <a:cubicBezTo>
                  <a:pt x="0" y="420"/>
                  <a:pt x="0" y="420"/>
                  <a:pt x="0" y="420"/>
                </a:cubicBezTo>
                <a:cubicBezTo>
                  <a:pt x="0" y="336"/>
                  <a:pt x="0" y="336"/>
                  <a:pt x="0" y="336"/>
                </a:cubicBezTo>
                <a:cubicBezTo>
                  <a:pt x="71" y="331"/>
                  <a:pt x="71" y="331"/>
                  <a:pt x="71" y="331"/>
                </a:cubicBezTo>
                <a:cubicBezTo>
                  <a:pt x="85" y="331"/>
                  <a:pt x="94" y="324"/>
                  <a:pt x="97" y="313"/>
                </a:cubicBezTo>
                <a:cubicBezTo>
                  <a:pt x="98" y="306"/>
                  <a:pt x="100" y="299"/>
                  <a:pt x="102" y="292"/>
                </a:cubicBezTo>
                <a:cubicBezTo>
                  <a:pt x="104" y="282"/>
                  <a:pt x="100" y="272"/>
                  <a:pt x="89" y="265"/>
                </a:cubicBezTo>
                <a:cubicBezTo>
                  <a:pt x="29" y="225"/>
                  <a:pt x="29" y="225"/>
                  <a:pt x="29" y="225"/>
                </a:cubicBezTo>
                <a:cubicBezTo>
                  <a:pt x="71" y="153"/>
                  <a:pt x="71" y="153"/>
                  <a:pt x="71" y="153"/>
                </a:cubicBezTo>
                <a:cubicBezTo>
                  <a:pt x="136" y="184"/>
                  <a:pt x="136" y="184"/>
                  <a:pt x="136" y="184"/>
                </a:cubicBezTo>
                <a:cubicBezTo>
                  <a:pt x="148" y="191"/>
                  <a:pt x="159" y="189"/>
                  <a:pt x="167" y="181"/>
                </a:cubicBezTo>
                <a:cubicBezTo>
                  <a:pt x="172" y="176"/>
                  <a:pt x="176" y="172"/>
                  <a:pt x="181" y="168"/>
                </a:cubicBezTo>
                <a:cubicBezTo>
                  <a:pt x="189" y="160"/>
                  <a:pt x="191" y="149"/>
                  <a:pt x="184" y="136"/>
                </a:cubicBezTo>
                <a:cubicBezTo>
                  <a:pt x="152" y="72"/>
                  <a:pt x="152" y="72"/>
                  <a:pt x="152" y="72"/>
                </a:cubicBezTo>
                <a:cubicBezTo>
                  <a:pt x="225" y="30"/>
                  <a:pt x="225" y="30"/>
                  <a:pt x="225" y="30"/>
                </a:cubicBezTo>
                <a:cubicBezTo>
                  <a:pt x="265" y="89"/>
                  <a:pt x="265" y="89"/>
                  <a:pt x="265" y="89"/>
                </a:cubicBezTo>
                <a:cubicBezTo>
                  <a:pt x="272" y="100"/>
                  <a:pt x="281" y="104"/>
                  <a:pt x="291" y="103"/>
                </a:cubicBezTo>
                <a:cubicBezTo>
                  <a:pt x="298" y="101"/>
                  <a:pt x="306" y="99"/>
                  <a:pt x="313" y="97"/>
                </a:cubicBezTo>
                <a:cubicBezTo>
                  <a:pt x="323" y="94"/>
                  <a:pt x="330" y="85"/>
                  <a:pt x="331" y="72"/>
                </a:cubicBezTo>
                <a:cubicBezTo>
                  <a:pt x="336" y="0"/>
                  <a:pt x="336" y="0"/>
                  <a:pt x="336" y="0"/>
                </a:cubicBezTo>
                <a:cubicBezTo>
                  <a:pt x="419" y="0"/>
                  <a:pt x="419" y="0"/>
                  <a:pt x="419" y="0"/>
                </a:cubicBezTo>
                <a:cubicBezTo>
                  <a:pt x="424" y="72"/>
                  <a:pt x="424" y="72"/>
                  <a:pt x="424" y="72"/>
                </a:cubicBezTo>
                <a:cubicBezTo>
                  <a:pt x="425" y="85"/>
                  <a:pt x="432" y="94"/>
                  <a:pt x="442" y="97"/>
                </a:cubicBezTo>
                <a:cubicBezTo>
                  <a:pt x="449" y="99"/>
                  <a:pt x="457" y="101"/>
                  <a:pt x="464" y="103"/>
                </a:cubicBezTo>
                <a:cubicBezTo>
                  <a:pt x="474" y="104"/>
                  <a:pt x="483" y="100"/>
                  <a:pt x="490" y="89"/>
                </a:cubicBezTo>
                <a:cubicBezTo>
                  <a:pt x="530" y="30"/>
                  <a:pt x="530" y="30"/>
                  <a:pt x="530" y="30"/>
                </a:cubicBezTo>
                <a:cubicBezTo>
                  <a:pt x="603" y="72"/>
                  <a:pt x="603" y="72"/>
                  <a:pt x="603" y="72"/>
                </a:cubicBezTo>
                <a:cubicBezTo>
                  <a:pt x="571" y="136"/>
                  <a:pt x="571" y="136"/>
                  <a:pt x="571" y="136"/>
                </a:cubicBezTo>
                <a:cubicBezTo>
                  <a:pt x="564" y="149"/>
                  <a:pt x="566" y="160"/>
                  <a:pt x="574" y="168"/>
                </a:cubicBezTo>
                <a:cubicBezTo>
                  <a:pt x="579" y="172"/>
                  <a:pt x="583" y="176"/>
                  <a:pt x="588" y="181"/>
                </a:cubicBezTo>
                <a:cubicBezTo>
                  <a:pt x="596" y="189"/>
                  <a:pt x="607" y="191"/>
                  <a:pt x="619" y="184"/>
                </a:cubicBezTo>
                <a:cubicBezTo>
                  <a:pt x="684" y="153"/>
                  <a:pt x="684" y="153"/>
                  <a:pt x="684" y="153"/>
                </a:cubicBezTo>
                <a:cubicBezTo>
                  <a:pt x="726" y="225"/>
                  <a:pt x="726" y="225"/>
                  <a:pt x="726" y="225"/>
                </a:cubicBezTo>
                <a:cubicBezTo>
                  <a:pt x="666" y="265"/>
                  <a:pt x="666" y="265"/>
                  <a:pt x="666" y="265"/>
                </a:cubicBezTo>
                <a:cubicBezTo>
                  <a:pt x="655" y="272"/>
                  <a:pt x="651" y="282"/>
                  <a:pt x="653" y="292"/>
                </a:cubicBezTo>
                <a:cubicBezTo>
                  <a:pt x="655" y="299"/>
                  <a:pt x="657" y="306"/>
                  <a:pt x="658" y="313"/>
                </a:cubicBezTo>
                <a:cubicBezTo>
                  <a:pt x="661" y="324"/>
                  <a:pt x="670" y="331"/>
                  <a:pt x="684" y="331"/>
                </a:cubicBezTo>
                <a:cubicBezTo>
                  <a:pt x="755" y="336"/>
                  <a:pt x="755" y="336"/>
                  <a:pt x="755" y="336"/>
                </a:cubicBezTo>
                <a:cubicBezTo>
                  <a:pt x="755" y="420"/>
                  <a:pt x="755" y="420"/>
                  <a:pt x="755" y="420"/>
                </a:cubicBezTo>
                <a:cubicBezTo>
                  <a:pt x="684" y="425"/>
                  <a:pt x="684" y="425"/>
                  <a:pt x="684" y="425"/>
                </a:cubicBezTo>
                <a:cubicBezTo>
                  <a:pt x="670" y="425"/>
                  <a:pt x="661" y="432"/>
                  <a:pt x="658" y="442"/>
                </a:cubicBezTo>
                <a:cubicBezTo>
                  <a:pt x="657" y="450"/>
                  <a:pt x="655" y="457"/>
                  <a:pt x="653" y="464"/>
                </a:cubicBezTo>
                <a:close/>
                <a:moveTo>
                  <a:pt x="377" y="188"/>
                </a:moveTo>
                <a:cubicBezTo>
                  <a:pt x="273" y="188"/>
                  <a:pt x="187" y="273"/>
                  <a:pt x="187" y="378"/>
                </a:cubicBezTo>
                <a:cubicBezTo>
                  <a:pt x="187" y="483"/>
                  <a:pt x="273" y="568"/>
                  <a:pt x="377" y="568"/>
                </a:cubicBezTo>
                <a:cubicBezTo>
                  <a:pt x="482" y="568"/>
                  <a:pt x="567" y="483"/>
                  <a:pt x="567" y="378"/>
                </a:cubicBezTo>
                <a:cubicBezTo>
                  <a:pt x="567" y="273"/>
                  <a:pt x="482" y="188"/>
                  <a:pt x="377" y="188"/>
                </a:cubicBezTo>
                <a:close/>
                <a:moveTo>
                  <a:pt x="351" y="439"/>
                </a:moveTo>
                <a:cubicBezTo>
                  <a:pt x="306" y="301"/>
                  <a:pt x="306" y="301"/>
                  <a:pt x="306" y="301"/>
                </a:cubicBezTo>
                <a:cubicBezTo>
                  <a:pt x="256" y="301"/>
                  <a:pt x="256" y="301"/>
                  <a:pt x="256" y="301"/>
                </a:cubicBezTo>
                <a:cubicBezTo>
                  <a:pt x="211" y="439"/>
                  <a:pt x="211" y="439"/>
                  <a:pt x="211" y="439"/>
                </a:cubicBezTo>
                <a:cubicBezTo>
                  <a:pt x="252" y="439"/>
                  <a:pt x="252" y="439"/>
                  <a:pt x="252" y="439"/>
                </a:cubicBezTo>
                <a:cubicBezTo>
                  <a:pt x="259" y="413"/>
                  <a:pt x="259" y="413"/>
                  <a:pt x="259" y="413"/>
                </a:cubicBezTo>
                <a:cubicBezTo>
                  <a:pt x="304" y="413"/>
                  <a:pt x="304" y="413"/>
                  <a:pt x="304" y="413"/>
                </a:cubicBezTo>
                <a:cubicBezTo>
                  <a:pt x="311" y="439"/>
                  <a:pt x="311" y="439"/>
                  <a:pt x="311" y="439"/>
                </a:cubicBezTo>
                <a:lnTo>
                  <a:pt x="351" y="439"/>
                </a:lnTo>
                <a:close/>
                <a:moveTo>
                  <a:pt x="267" y="383"/>
                </a:moveTo>
                <a:cubicBezTo>
                  <a:pt x="273" y="361"/>
                  <a:pt x="276" y="346"/>
                  <a:pt x="278" y="339"/>
                </a:cubicBezTo>
                <a:cubicBezTo>
                  <a:pt x="280" y="332"/>
                  <a:pt x="281" y="326"/>
                  <a:pt x="281" y="323"/>
                </a:cubicBezTo>
                <a:cubicBezTo>
                  <a:pt x="282" y="327"/>
                  <a:pt x="283" y="332"/>
                  <a:pt x="285" y="340"/>
                </a:cubicBezTo>
                <a:cubicBezTo>
                  <a:pt x="287" y="348"/>
                  <a:pt x="289" y="355"/>
                  <a:pt x="290" y="360"/>
                </a:cubicBezTo>
                <a:cubicBezTo>
                  <a:pt x="296" y="383"/>
                  <a:pt x="296" y="383"/>
                  <a:pt x="296" y="383"/>
                </a:cubicBezTo>
                <a:lnTo>
                  <a:pt x="267" y="383"/>
                </a:lnTo>
                <a:close/>
                <a:moveTo>
                  <a:pt x="450" y="313"/>
                </a:moveTo>
                <a:cubicBezTo>
                  <a:pt x="441" y="305"/>
                  <a:pt x="428" y="301"/>
                  <a:pt x="411" y="301"/>
                </a:cubicBezTo>
                <a:cubicBezTo>
                  <a:pt x="363" y="301"/>
                  <a:pt x="363" y="301"/>
                  <a:pt x="363" y="301"/>
                </a:cubicBezTo>
                <a:cubicBezTo>
                  <a:pt x="363" y="439"/>
                  <a:pt x="363" y="439"/>
                  <a:pt x="363" y="439"/>
                </a:cubicBezTo>
                <a:cubicBezTo>
                  <a:pt x="400" y="439"/>
                  <a:pt x="400" y="439"/>
                  <a:pt x="400" y="439"/>
                </a:cubicBezTo>
                <a:cubicBezTo>
                  <a:pt x="400" y="393"/>
                  <a:pt x="400" y="393"/>
                  <a:pt x="400" y="393"/>
                </a:cubicBezTo>
                <a:cubicBezTo>
                  <a:pt x="411" y="393"/>
                  <a:pt x="411" y="393"/>
                  <a:pt x="411" y="393"/>
                </a:cubicBezTo>
                <a:cubicBezTo>
                  <a:pt x="428" y="393"/>
                  <a:pt x="440" y="389"/>
                  <a:pt x="450" y="381"/>
                </a:cubicBezTo>
                <a:cubicBezTo>
                  <a:pt x="459" y="372"/>
                  <a:pt x="463" y="360"/>
                  <a:pt x="463" y="345"/>
                </a:cubicBezTo>
                <a:cubicBezTo>
                  <a:pt x="463" y="331"/>
                  <a:pt x="459" y="320"/>
                  <a:pt x="450" y="313"/>
                </a:cubicBezTo>
                <a:close/>
                <a:moveTo>
                  <a:pt x="400" y="331"/>
                </a:moveTo>
                <a:cubicBezTo>
                  <a:pt x="410" y="331"/>
                  <a:pt x="410" y="331"/>
                  <a:pt x="410" y="331"/>
                </a:cubicBezTo>
                <a:cubicBezTo>
                  <a:pt x="420" y="331"/>
                  <a:pt x="425" y="336"/>
                  <a:pt x="425" y="345"/>
                </a:cubicBezTo>
                <a:cubicBezTo>
                  <a:pt x="425" y="351"/>
                  <a:pt x="424" y="355"/>
                  <a:pt x="421" y="358"/>
                </a:cubicBezTo>
                <a:cubicBezTo>
                  <a:pt x="417" y="361"/>
                  <a:pt x="413" y="363"/>
                  <a:pt x="407" y="363"/>
                </a:cubicBezTo>
                <a:cubicBezTo>
                  <a:pt x="400" y="363"/>
                  <a:pt x="400" y="363"/>
                  <a:pt x="400" y="363"/>
                </a:cubicBezTo>
                <a:lnTo>
                  <a:pt x="400" y="331"/>
                </a:lnTo>
                <a:close/>
                <a:moveTo>
                  <a:pt x="519" y="439"/>
                </a:moveTo>
                <a:cubicBezTo>
                  <a:pt x="519" y="301"/>
                  <a:pt x="519" y="301"/>
                  <a:pt x="519" y="301"/>
                </a:cubicBezTo>
                <a:cubicBezTo>
                  <a:pt x="482" y="301"/>
                  <a:pt x="482" y="301"/>
                  <a:pt x="482" y="301"/>
                </a:cubicBezTo>
                <a:cubicBezTo>
                  <a:pt x="482" y="439"/>
                  <a:pt x="482" y="439"/>
                  <a:pt x="482" y="439"/>
                </a:cubicBezTo>
                <a:lnTo>
                  <a:pt x="519" y="439"/>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58" name="正方形/長方形 57"/>
          <p:cNvSpPr/>
          <p:nvPr/>
        </p:nvSpPr>
        <p:spPr>
          <a:xfrm>
            <a:off x="556525" y="3973387"/>
            <a:ext cx="2456898" cy="458354"/>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r>
              <a:rPr lang="ja-JP" altLang="en-US" sz="1050">
                <a:solidFill>
                  <a:prstClr val="white"/>
                </a:solidFill>
                <a:latin typeface="メイリオ" panose="020B0604030504040204" pitchFamily="50" charset="-128"/>
                <a:ea typeface="メイリオ" panose="020B0604030504040204" pitchFamily="50" charset="-128"/>
              </a:rPr>
              <a:t>システム連携ソリューション</a:t>
            </a:r>
          </a:p>
        </p:txBody>
      </p:sp>
      <p:pic>
        <p:nvPicPr>
          <p:cNvPr id="67" name="図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368" y="4118763"/>
            <a:ext cx="218366" cy="145175"/>
          </a:xfrm>
          <a:prstGeom prst="rect">
            <a:avLst/>
          </a:prstGeom>
        </p:spPr>
      </p:pic>
      <p:sp>
        <p:nvSpPr>
          <p:cNvPr id="68" name="角丸四角形 67"/>
          <p:cNvSpPr/>
          <p:nvPr/>
        </p:nvSpPr>
        <p:spPr>
          <a:xfrm>
            <a:off x="4885741" y="2989201"/>
            <a:ext cx="790492" cy="395309"/>
          </a:xfrm>
          <a:prstGeom prst="roundRect">
            <a:avLst/>
          </a:prstGeom>
          <a:solidFill>
            <a:srgbClr val="CE67A4"/>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GR</a:t>
            </a:r>
            <a:endParaRPr lang="ja-JP" altLang="en-US" sz="1200"/>
          </a:p>
        </p:txBody>
      </p:sp>
      <p:sp>
        <p:nvSpPr>
          <p:cNvPr id="69" name="テキスト ボックス 68"/>
          <p:cNvSpPr txBox="1"/>
          <p:nvPr/>
        </p:nvSpPr>
        <p:spPr>
          <a:xfrm>
            <a:off x="4987806" y="3205879"/>
            <a:ext cx="736322" cy="219291"/>
          </a:xfrm>
          <a:prstGeom prst="rect">
            <a:avLst/>
          </a:prstGeom>
          <a:noFill/>
        </p:spPr>
        <p:txBody>
          <a:bodyPr wrap="square" rtlCol="0">
            <a:spAutoFit/>
          </a:bodyPr>
          <a:lstStyle/>
          <a:p>
            <a:r>
              <a:rPr lang="ja-JP" altLang="en-US" sz="825">
                <a:solidFill>
                  <a:schemeClr val="bg1"/>
                </a:solidFill>
              </a:rPr>
              <a:t>レポート</a:t>
            </a:r>
            <a:endParaRPr lang="en-US" altLang="ja-JP" sz="825">
              <a:solidFill>
                <a:schemeClr val="bg1"/>
              </a:solidFill>
            </a:endParaRPr>
          </a:p>
        </p:txBody>
      </p:sp>
      <p:sp>
        <p:nvSpPr>
          <p:cNvPr id="70" name="角丸四角形 69"/>
          <p:cNvSpPr/>
          <p:nvPr/>
        </p:nvSpPr>
        <p:spPr>
          <a:xfrm>
            <a:off x="5826705" y="2989201"/>
            <a:ext cx="790492" cy="395309"/>
          </a:xfrm>
          <a:prstGeom prst="roundRect">
            <a:avLst/>
          </a:prstGeom>
          <a:solidFill>
            <a:srgbClr val="CE67A4"/>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GG</a:t>
            </a:r>
            <a:endParaRPr lang="ja-JP" altLang="en-US" sz="1200"/>
          </a:p>
        </p:txBody>
      </p:sp>
      <p:sp>
        <p:nvSpPr>
          <p:cNvPr id="71" name="テキスト ボックス 70"/>
          <p:cNvSpPr txBox="1"/>
          <p:nvPr/>
        </p:nvSpPr>
        <p:spPr>
          <a:xfrm>
            <a:off x="6012160" y="3205879"/>
            <a:ext cx="471686" cy="230832"/>
          </a:xfrm>
          <a:prstGeom prst="rect">
            <a:avLst/>
          </a:prstGeom>
          <a:noFill/>
        </p:spPr>
        <p:txBody>
          <a:bodyPr wrap="square" rtlCol="0">
            <a:spAutoFit/>
          </a:bodyPr>
          <a:lstStyle/>
          <a:p>
            <a:r>
              <a:rPr lang="en-US" altLang="ja-JP" sz="900">
                <a:solidFill>
                  <a:schemeClr val="bg1"/>
                </a:solidFill>
              </a:rPr>
              <a:t>GEO</a:t>
            </a:r>
          </a:p>
        </p:txBody>
      </p:sp>
      <p:sp>
        <p:nvSpPr>
          <p:cNvPr id="72" name="角丸四角形 71"/>
          <p:cNvSpPr/>
          <p:nvPr/>
        </p:nvSpPr>
        <p:spPr>
          <a:xfrm>
            <a:off x="6767669" y="2989201"/>
            <a:ext cx="790492" cy="395309"/>
          </a:xfrm>
          <a:prstGeom prst="roundRect">
            <a:avLst/>
          </a:prstGeom>
          <a:solidFill>
            <a:srgbClr val="CE67A4"/>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GI</a:t>
            </a:r>
            <a:endParaRPr lang="ja-JP" altLang="en-US" sz="1200"/>
          </a:p>
        </p:txBody>
      </p:sp>
      <p:sp>
        <p:nvSpPr>
          <p:cNvPr id="73" name="テキスト ボックス 72"/>
          <p:cNvSpPr txBox="1"/>
          <p:nvPr/>
        </p:nvSpPr>
        <p:spPr>
          <a:xfrm>
            <a:off x="6804248" y="3205879"/>
            <a:ext cx="736322" cy="346249"/>
          </a:xfrm>
          <a:prstGeom prst="rect">
            <a:avLst/>
          </a:prstGeom>
          <a:noFill/>
        </p:spPr>
        <p:txBody>
          <a:bodyPr wrap="square" rtlCol="0">
            <a:spAutoFit/>
          </a:bodyPr>
          <a:lstStyle/>
          <a:p>
            <a:r>
              <a:rPr lang="ja-JP" altLang="en-US" sz="825">
                <a:solidFill>
                  <a:schemeClr val="bg1"/>
                </a:solidFill>
              </a:rPr>
              <a:t>インメモリ</a:t>
            </a:r>
            <a:endParaRPr lang="en-US" altLang="ja-JP" sz="825">
              <a:solidFill>
                <a:schemeClr val="bg1"/>
              </a:solidFill>
            </a:endParaRPr>
          </a:p>
        </p:txBody>
      </p:sp>
      <p:sp>
        <p:nvSpPr>
          <p:cNvPr id="74" name="角丸四角形 73"/>
          <p:cNvSpPr/>
          <p:nvPr/>
        </p:nvSpPr>
        <p:spPr>
          <a:xfrm>
            <a:off x="7708631" y="2989201"/>
            <a:ext cx="790492" cy="395309"/>
          </a:xfrm>
          <a:prstGeom prst="roundRect">
            <a:avLst/>
          </a:prstGeom>
          <a:solidFill>
            <a:srgbClr val="CE67A4"/>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GD</a:t>
            </a:r>
            <a:endParaRPr lang="ja-JP" altLang="en-US" sz="1200"/>
          </a:p>
        </p:txBody>
      </p:sp>
      <p:sp>
        <p:nvSpPr>
          <p:cNvPr id="75" name="テキスト ボックス 74"/>
          <p:cNvSpPr txBox="1"/>
          <p:nvPr/>
        </p:nvSpPr>
        <p:spPr>
          <a:xfrm>
            <a:off x="7812360" y="3205879"/>
            <a:ext cx="606088" cy="346249"/>
          </a:xfrm>
          <a:prstGeom prst="rect">
            <a:avLst/>
          </a:prstGeom>
          <a:noFill/>
        </p:spPr>
        <p:txBody>
          <a:bodyPr wrap="square" rtlCol="0">
            <a:spAutoFit/>
          </a:bodyPr>
          <a:lstStyle/>
          <a:p>
            <a:r>
              <a:rPr lang="ja-JP" altLang="en-US" sz="825">
                <a:solidFill>
                  <a:schemeClr val="bg1"/>
                </a:solidFill>
              </a:rPr>
              <a:t>件数追加</a:t>
            </a:r>
            <a:endParaRPr lang="en-US" altLang="ja-JP" sz="825">
              <a:solidFill>
                <a:schemeClr val="bg1"/>
              </a:solidFill>
            </a:endParaRPr>
          </a:p>
        </p:txBody>
      </p:sp>
      <p:sp>
        <p:nvSpPr>
          <p:cNvPr id="84" name="Freeform 50"/>
          <p:cNvSpPr>
            <a:spLocks noEditPoints="1"/>
          </p:cNvSpPr>
          <p:nvPr/>
        </p:nvSpPr>
        <p:spPr bwMode="auto">
          <a:xfrm>
            <a:off x="2483768" y="2331514"/>
            <a:ext cx="152561" cy="181652"/>
          </a:xfrm>
          <a:custGeom>
            <a:avLst/>
            <a:gdLst>
              <a:gd name="T0" fmla="*/ 359 w 704"/>
              <a:gd name="T1" fmla="*/ 699 h 898"/>
              <a:gd name="T2" fmla="*/ 283 w 704"/>
              <a:gd name="T3" fmla="*/ 737 h 898"/>
              <a:gd name="T4" fmla="*/ 321 w 704"/>
              <a:gd name="T5" fmla="*/ 661 h 898"/>
              <a:gd name="T6" fmla="*/ 321 w 704"/>
              <a:gd name="T7" fmla="*/ 586 h 898"/>
              <a:gd name="T8" fmla="*/ 283 w 704"/>
              <a:gd name="T9" fmla="*/ 510 h 898"/>
              <a:gd name="T10" fmla="*/ 359 w 704"/>
              <a:gd name="T11" fmla="*/ 548 h 898"/>
              <a:gd name="T12" fmla="*/ 396 w 704"/>
              <a:gd name="T13" fmla="*/ 548 h 898"/>
              <a:gd name="T14" fmla="*/ 510 w 704"/>
              <a:gd name="T15" fmla="*/ 510 h 898"/>
              <a:gd name="T16" fmla="*/ 604 w 704"/>
              <a:gd name="T17" fmla="*/ 533 h 898"/>
              <a:gd name="T18" fmla="*/ 0 w 704"/>
              <a:gd name="T19" fmla="*/ 831 h 898"/>
              <a:gd name="T20" fmla="*/ 321 w 704"/>
              <a:gd name="T21" fmla="*/ 472 h 898"/>
              <a:gd name="T22" fmla="*/ 321 w 704"/>
              <a:gd name="T23" fmla="*/ 397 h 898"/>
              <a:gd name="T24" fmla="*/ 283 w 704"/>
              <a:gd name="T25" fmla="*/ 359 h 898"/>
              <a:gd name="T26" fmla="*/ 321 w 704"/>
              <a:gd name="T27" fmla="*/ 359 h 898"/>
              <a:gd name="T28" fmla="*/ 359 w 704"/>
              <a:gd name="T29" fmla="*/ 321 h 898"/>
              <a:gd name="T30" fmla="*/ 448 w 704"/>
              <a:gd name="T31" fmla="*/ 103 h 898"/>
              <a:gd name="T32" fmla="*/ 448 w 704"/>
              <a:gd name="T33" fmla="*/ 184 h 898"/>
              <a:gd name="T34" fmla="*/ 413 w 704"/>
              <a:gd name="T35" fmla="*/ 103 h 898"/>
              <a:gd name="T36" fmla="*/ 384 w 704"/>
              <a:gd name="T37" fmla="*/ 103 h 898"/>
              <a:gd name="T38" fmla="*/ 349 w 704"/>
              <a:gd name="T39" fmla="*/ 184 h 898"/>
              <a:gd name="T40" fmla="*/ 255 w 704"/>
              <a:gd name="T41" fmla="*/ 103 h 898"/>
              <a:gd name="T42" fmla="*/ 255 w 704"/>
              <a:gd name="T43" fmla="*/ 184 h 898"/>
              <a:gd name="T44" fmla="*/ 220 w 704"/>
              <a:gd name="T45" fmla="*/ 103 h 898"/>
              <a:gd name="T46" fmla="*/ 191 w 704"/>
              <a:gd name="T47" fmla="*/ 103 h 898"/>
              <a:gd name="T48" fmla="*/ 156 w 704"/>
              <a:gd name="T49" fmla="*/ 184 h 898"/>
              <a:gd name="T50" fmla="*/ 94 w 704"/>
              <a:gd name="T51" fmla="*/ 224 h 898"/>
              <a:gd name="T52" fmla="*/ 94 w 704"/>
              <a:gd name="T53" fmla="*/ 249 h 898"/>
              <a:gd name="T54" fmla="*/ 245 w 704"/>
              <a:gd name="T55" fmla="*/ 321 h 898"/>
              <a:gd name="T56" fmla="*/ 94 w 704"/>
              <a:gd name="T57" fmla="*/ 321 h 898"/>
              <a:gd name="T58" fmla="*/ 132 w 704"/>
              <a:gd name="T59" fmla="*/ 548 h 898"/>
              <a:gd name="T60" fmla="*/ 245 w 704"/>
              <a:gd name="T61" fmla="*/ 737 h 898"/>
              <a:gd name="T62" fmla="*/ 245 w 704"/>
              <a:gd name="T63" fmla="*/ 586 h 898"/>
              <a:gd name="T64" fmla="*/ 208 w 704"/>
              <a:gd name="T65" fmla="*/ 548 h 898"/>
              <a:gd name="T66" fmla="*/ 245 w 704"/>
              <a:gd name="T67" fmla="*/ 548 h 898"/>
              <a:gd name="T68" fmla="*/ 380 w 704"/>
              <a:gd name="T69" fmla="*/ 661 h 898"/>
              <a:gd name="T70" fmla="*/ 434 w 704"/>
              <a:gd name="T71" fmla="*/ 568 h 898"/>
              <a:gd name="T72" fmla="*/ 434 w 704"/>
              <a:gd name="T73" fmla="*/ 568 h 898"/>
              <a:gd name="T74" fmla="*/ 396 w 704"/>
              <a:gd name="T75" fmla="*/ 615 h 898"/>
              <a:gd name="T76" fmla="*/ 359 w 704"/>
              <a:gd name="T77" fmla="*/ 548 h 898"/>
              <a:gd name="T78" fmla="*/ 397 w 704"/>
              <a:gd name="T79" fmla="*/ 434 h 898"/>
              <a:gd name="T80" fmla="*/ 453 w 704"/>
              <a:gd name="T81" fmla="*/ 416 h 898"/>
              <a:gd name="T82" fmla="*/ 453 w 704"/>
              <a:gd name="T83" fmla="*/ 378 h 898"/>
              <a:gd name="T84" fmla="*/ 132 w 704"/>
              <a:gd name="T85" fmla="*/ 623 h 898"/>
              <a:gd name="T86" fmla="*/ 132 w 704"/>
              <a:gd name="T87" fmla="*/ 699 h 898"/>
              <a:gd name="T88" fmla="*/ 189 w 704"/>
              <a:gd name="T89" fmla="*/ 680 h 898"/>
              <a:gd name="T90" fmla="*/ 189 w 704"/>
              <a:gd name="T91" fmla="*/ 642 h 898"/>
              <a:gd name="T92" fmla="*/ 208 w 704"/>
              <a:gd name="T93" fmla="*/ 434 h 898"/>
              <a:gd name="T94" fmla="*/ 132 w 704"/>
              <a:gd name="T95" fmla="*/ 434 h 898"/>
              <a:gd name="T96" fmla="*/ 189 w 704"/>
              <a:gd name="T97" fmla="*/ 416 h 898"/>
              <a:gd name="T98" fmla="*/ 321 w 704"/>
              <a:gd name="T99" fmla="*/ 623 h 898"/>
              <a:gd name="T100" fmla="*/ 321 w 704"/>
              <a:gd name="T101" fmla="*/ 661 h 898"/>
              <a:gd name="T102" fmla="*/ 442 w 704"/>
              <a:gd name="T103" fmla="*/ 854 h 898"/>
              <a:gd name="T104" fmla="*/ 554 w 704"/>
              <a:gd name="T105" fmla="*/ 551 h 898"/>
              <a:gd name="T106" fmla="*/ 704 w 704"/>
              <a:gd name="T107" fmla="*/ 748 h 898"/>
              <a:gd name="T108" fmla="*/ 572 w 704"/>
              <a:gd name="T109" fmla="*/ 830 h 898"/>
              <a:gd name="T110" fmla="*/ 685 w 704"/>
              <a:gd name="T111" fmla="*/ 874 h 898"/>
              <a:gd name="T112" fmla="*/ 555 w 704"/>
              <a:gd name="T113" fmla="*/ 616 h 898"/>
              <a:gd name="T114" fmla="*/ 619 w 704"/>
              <a:gd name="T115" fmla="*/ 687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4" h="898">
                <a:moveTo>
                  <a:pt x="372" y="737"/>
                </a:moveTo>
                <a:cubicBezTo>
                  <a:pt x="359" y="737"/>
                  <a:pt x="359" y="737"/>
                  <a:pt x="359" y="737"/>
                </a:cubicBezTo>
                <a:cubicBezTo>
                  <a:pt x="359" y="699"/>
                  <a:pt x="359" y="699"/>
                  <a:pt x="359" y="699"/>
                </a:cubicBezTo>
                <a:cubicBezTo>
                  <a:pt x="321" y="699"/>
                  <a:pt x="321" y="699"/>
                  <a:pt x="321" y="699"/>
                </a:cubicBezTo>
                <a:cubicBezTo>
                  <a:pt x="321" y="737"/>
                  <a:pt x="321" y="737"/>
                  <a:pt x="321" y="737"/>
                </a:cubicBezTo>
                <a:cubicBezTo>
                  <a:pt x="283" y="737"/>
                  <a:pt x="283" y="737"/>
                  <a:pt x="283" y="737"/>
                </a:cubicBezTo>
                <a:cubicBezTo>
                  <a:pt x="283" y="699"/>
                  <a:pt x="283" y="699"/>
                  <a:pt x="283" y="699"/>
                </a:cubicBezTo>
                <a:cubicBezTo>
                  <a:pt x="321" y="699"/>
                  <a:pt x="321" y="699"/>
                  <a:pt x="321" y="699"/>
                </a:cubicBezTo>
                <a:cubicBezTo>
                  <a:pt x="321" y="661"/>
                  <a:pt x="321" y="661"/>
                  <a:pt x="321" y="661"/>
                </a:cubicBezTo>
                <a:cubicBezTo>
                  <a:pt x="283" y="661"/>
                  <a:pt x="283" y="661"/>
                  <a:pt x="283" y="661"/>
                </a:cubicBezTo>
                <a:cubicBezTo>
                  <a:pt x="283" y="586"/>
                  <a:pt x="283" y="586"/>
                  <a:pt x="283" y="586"/>
                </a:cubicBezTo>
                <a:cubicBezTo>
                  <a:pt x="321" y="586"/>
                  <a:pt x="321" y="586"/>
                  <a:pt x="321" y="586"/>
                </a:cubicBezTo>
                <a:cubicBezTo>
                  <a:pt x="321" y="548"/>
                  <a:pt x="321" y="548"/>
                  <a:pt x="321" y="548"/>
                </a:cubicBezTo>
                <a:cubicBezTo>
                  <a:pt x="283" y="548"/>
                  <a:pt x="283" y="548"/>
                  <a:pt x="283" y="548"/>
                </a:cubicBezTo>
                <a:cubicBezTo>
                  <a:pt x="283" y="510"/>
                  <a:pt x="283" y="510"/>
                  <a:pt x="283" y="510"/>
                </a:cubicBezTo>
                <a:cubicBezTo>
                  <a:pt x="321" y="510"/>
                  <a:pt x="321" y="510"/>
                  <a:pt x="321" y="510"/>
                </a:cubicBezTo>
                <a:cubicBezTo>
                  <a:pt x="321" y="548"/>
                  <a:pt x="321" y="548"/>
                  <a:pt x="321" y="548"/>
                </a:cubicBezTo>
                <a:cubicBezTo>
                  <a:pt x="359" y="548"/>
                  <a:pt x="359" y="548"/>
                  <a:pt x="359" y="548"/>
                </a:cubicBezTo>
                <a:cubicBezTo>
                  <a:pt x="359" y="510"/>
                  <a:pt x="359" y="510"/>
                  <a:pt x="359" y="510"/>
                </a:cubicBezTo>
                <a:cubicBezTo>
                  <a:pt x="396" y="510"/>
                  <a:pt x="396" y="510"/>
                  <a:pt x="396" y="510"/>
                </a:cubicBezTo>
                <a:cubicBezTo>
                  <a:pt x="396" y="548"/>
                  <a:pt x="396" y="548"/>
                  <a:pt x="396" y="548"/>
                </a:cubicBezTo>
                <a:cubicBezTo>
                  <a:pt x="434" y="548"/>
                  <a:pt x="434" y="548"/>
                  <a:pt x="434" y="548"/>
                </a:cubicBezTo>
                <a:cubicBezTo>
                  <a:pt x="434" y="510"/>
                  <a:pt x="434" y="510"/>
                  <a:pt x="434" y="510"/>
                </a:cubicBezTo>
                <a:cubicBezTo>
                  <a:pt x="510" y="510"/>
                  <a:pt x="510" y="510"/>
                  <a:pt x="510" y="510"/>
                </a:cubicBezTo>
                <a:cubicBezTo>
                  <a:pt x="510" y="531"/>
                  <a:pt x="510" y="531"/>
                  <a:pt x="510" y="531"/>
                </a:cubicBezTo>
                <a:cubicBezTo>
                  <a:pt x="524" y="529"/>
                  <a:pt x="538" y="527"/>
                  <a:pt x="554" y="527"/>
                </a:cubicBezTo>
                <a:cubicBezTo>
                  <a:pt x="572" y="527"/>
                  <a:pt x="589" y="529"/>
                  <a:pt x="604" y="533"/>
                </a:cubicBezTo>
                <a:cubicBezTo>
                  <a:pt x="604" y="0"/>
                  <a:pt x="604" y="0"/>
                  <a:pt x="604" y="0"/>
                </a:cubicBezTo>
                <a:cubicBezTo>
                  <a:pt x="0" y="0"/>
                  <a:pt x="0" y="0"/>
                  <a:pt x="0" y="0"/>
                </a:cubicBezTo>
                <a:cubicBezTo>
                  <a:pt x="0" y="831"/>
                  <a:pt x="0" y="831"/>
                  <a:pt x="0" y="831"/>
                </a:cubicBezTo>
                <a:cubicBezTo>
                  <a:pt x="396" y="831"/>
                  <a:pt x="396" y="831"/>
                  <a:pt x="396" y="831"/>
                </a:cubicBezTo>
                <a:cubicBezTo>
                  <a:pt x="381" y="805"/>
                  <a:pt x="373" y="773"/>
                  <a:pt x="372" y="737"/>
                </a:cubicBezTo>
                <a:close/>
                <a:moveTo>
                  <a:pt x="321" y="472"/>
                </a:moveTo>
                <a:cubicBezTo>
                  <a:pt x="283" y="472"/>
                  <a:pt x="283" y="472"/>
                  <a:pt x="283" y="472"/>
                </a:cubicBezTo>
                <a:cubicBezTo>
                  <a:pt x="283" y="397"/>
                  <a:pt x="283" y="397"/>
                  <a:pt x="283" y="397"/>
                </a:cubicBezTo>
                <a:cubicBezTo>
                  <a:pt x="321" y="397"/>
                  <a:pt x="321" y="397"/>
                  <a:pt x="321" y="397"/>
                </a:cubicBezTo>
                <a:lnTo>
                  <a:pt x="321" y="472"/>
                </a:lnTo>
                <a:close/>
                <a:moveTo>
                  <a:pt x="321" y="359"/>
                </a:moveTo>
                <a:cubicBezTo>
                  <a:pt x="283" y="359"/>
                  <a:pt x="283" y="359"/>
                  <a:pt x="283" y="359"/>
                </a:cubicBezTo>
                <a:cubicBezTo>
                  <a:pt x="283" y="321"/>
                  <a:pt x="283" y="321"/>
                  <a:pt x="283" y="321"/>
                </a:cubicBezTo>
                <a:cubicBezTo>
                  <a:pt x="321" y="321"/>
                  <a:pt x="321" y="321"/>
                  <a:pt x="321" y="321"/>
                </a:cubicBezTo>
                <a:lnTo>
                  <a:pt x="321" y="359"/>
                </a:lnTo>
                <a:close/>
                <a:moveTo>
                  <a:pt x="510" y="472"/>
                </a:moveTo>
                <a:cubicBezTo>
                  <a:pt x="359" y="472"/>
                  <a:pt x="359" y="472"/>
                  <a:pt x="359" y="472"/>
                </a:cubicBezTo>
                <a:cubicBezTo>
                  <a:pt x="359" y="321"/>
                  <a:pt x="359" y="321"/>
                  <a:pt x="359" y="321"/>
                </a:cubicBezTo>
                <a:cubicBezTo>
                  <a:pt x="510" y="321"/>
                  <a:pt x="510" y="321"/>
                  <a:pt x="510" y="321"/>
                </a:cubicBezTo>
                <a:lnTo>
                  <a:pt x="510" y="472"/>
                </a:lnTo>
                <a:close/>
                <a:moveTo>
                  <a:pt x="448" y="103"/>
                </a:moveTo>
                <a:cubicBezTo>
                  <a:pt x="477" y="103"/>
                  <a:pt x="477" y="103"/>
                  <a:pt x="477" y="103"/>
                </a:cubicBezTo>
                <a:cubicBezTo>
                  <a:pt x="477" y="184"/>
                  <a:pt x="477" y="184"/>
                  <a:pt x="477" y="184"/>
                </a:cubicBezTo>
                <a:cubicBezTo>
                  <a:pt x="448" y="184"/>
                  <a:pt x="448" y="184"/>
                  <a:pt x="448" y="184"/>
                </a:cubicBezTo>
                <a:lnTo>
                  <a:pt x="448" y="103"/>
                </a:lnTo>
                <a:close/>
                <a:moveTo>
                  <a:pt x="384" y="103"/>
                </a:moveTo>
                <a:cubicBezTo>
                  <a:pt x="413" y="103"/>
                  <a:pt x="413" y="103"/>
                  <a:pt x="413" y="103"/>
                </a:cubicBezTo>
                <a:cubicBezTo>
                  <a:pt x="413" y="184"/>
                  <a:pt x="413" y="184"/>
                  <a:pt x="413" y="184"/>
                </a:cubicBezTo>
                <a:cubicBezTo>
                  <a:pt x="384" y="184"/>
                  <a:pt x="384" y="184"/>
                  <a:pt x="384" y="184"/>
                </a:cubicBezTo>
                <a:lnTo>
                  <a:pt x="384" y="103"/>
                </a:lnTo>
                <a:close/>
                <a:moveTo>
                  <a:pt x="319" y="103"/>
                </a:moveTo>
                <a:cubicBezTo>
                  <a:pt x="349" y="103"/>
                  <a:pt x="349" y="103"/>
                  <a:pt x="349" y="103"/>
                </a:cubicBezTo>
                <a:cubicBezTo>
                  <a:pt x="349" y="184"/>
                  <a:pt x="349" y="184"/>
                  <a:pt x="349" y="184"/>
                </a:cubicBezTo>
                <a:cubicBezTo>
                  <a:pt x="319" y="184"/>
                  <a:pt x="319" y="184"/>
                  <a:pt x="319" y="184"/>
                </a:cubicBezTo>
                <a:lnTo>
                  <a:pt x="319" y="103"/>
                </a:lnTo>
                <a:close/>
                <a:moveTo>
                  <a:pt x="255" y="103"/>
                </a:moveTo>
                <a:cubicBezTo>
                  <a:pt x="285" y="103"/>
                  <a:pt x="285" y="103"/>
                  <a:pt x="285" y="103"/>
                </a:cubicBezTo>
                <a:cubicBezTo>
                  <a:pt x="285" y="184"/>
                  <a:pt x="285" y="184"/>
                  <a:pt x="285" y="184"/>
                </a:cubicBezTo>
                <a:cubicBezTo>
                  <a:pt x="255" y="184"/>
                  <a:pt x="255" y="184"/>
                  <a:pt x="255" y="184"/>
                </a:cubicBezTo>
                <a:lnTo>
                  <a:pt x="255" y="103"/>
                </a:lnTo>
                <a:close/>
                <a:moveTo>
                  <a:pt x="191" y="103"/>
                </a:moveTo>
                <a:cubicBezTo>
                  <a:pt x="220" y="103"/>
                  <a:pt x="220" y="103"/>
                  <a:pt x="220" y="103"/>
                </a:cubicBezTo>
                <a:cubicBezTo>
                  <a:pt x="220" y="184"/>
                  <a:pt x="220" y="184"/>
                  <a:pt x="220" y="184"/>
                </a:cubicBezTo>
                <a:cubicBezTo>
                  <a:pt x="191" y="184"/>
                  <a:pt x="191" y="184"/>
                  <a:pt x="191" y="184"/>
                </a:cubicBezTo>
                <a:lnTo>
                  <a:pt x="191" y="103"/>
                </a:lnTo>
                <a:close/>
                <a:moveTo>
                  <a:pt x="127" y="103"/>
                </a:moveTo>
                <a:cubicBezTo>
                  <a:pt x="156" y="103"/>
                  <a:pt x="156" y="103"/>
                  <a:pt x="156" y="103"/>
                </a:cubicBezTo>
                <a:cubicBezTo>
                  <a:pt x="156" y="184"/>
                  <a:pt x="156" y="184"/>
                  <a:pt x="156" y="184"/>
                </a:cubicBezTo>
                <a:cubicBezTo>
                  <a:pt x="127" y="184"/>
                  <a:pt x="127" y="184"/>
                  <a:pt x="127" y="184"/>
                </a:cubicBezTo>
                <a:lnTo>
                  <a:pt x="127" y="103"/>
                </a:lnTo>
                <a:close/>
                <a:moveTo>
                  <a:pt x="94" y="224"/>
                </a:moveTo>
                <a:cubicBezTo>
                  <a:pt x="510" y="224"/>
                  <a:pt x="510" y="224"/>
                  <a:pt x="510" y="224"/>
                </a:cubicBezTo>
                <a:cubicBezTo>
                  <a:pt x="510" y="249"/>
                  <a:pt x="510" y="249"/>
                  <a:pt x="510" y="249"/>
                </a:cubicBezTo>
                <a:cubicBezTo>
                  <a:pt x="94" y="249"/>
                  <a:pt x="94" y="249"/>
                  <a:pt x="94" y="249"/>
                </a:cubicBezTo>
                <a:lnTo>
                  <a:pt x="94" y="224"/>
                </a:lnTo>
                <a:close/>
                <a:moveTo>
                  <a:pt x="94" y="321"/>
                </a:moveTo>
                <a:cubicBezTo>
                  <a:pt x="245" y="321"/>
                  <a:pt x="245" y="321"/>
                  <a:pt x="245" y="321"/>
                </a:cubicBezTo>
                <a:cubicBezTo>
                  <a:pt x="245" y="472"/>
                  <a:pt x="245" y="472"/>
                  <a:pt x="245" y="472"/>
                </a:cubicBezTo>
                <a:cubicBezTo>
                  <a:pt x="94" y="472"/>
                  <a:pt x="94" y="472"/>
                  <a:pt x="94" y="472"/>
                </a:cubicBezTo>
                <a:lnTo>
                  <a:pt x="94" y="321"/>
                </a:lnTo>
                <a:close/>
                <a:moveTo>
                  <a:pt x="94" y="510"/>
                </a:moveTo>
                <a:cubicBezTo>
                  <a:pt x="132" y="510"/>
                  <a:pt x="132" y="510"/>
                  <a:pt x="132" y="510"/>
                </a:cubicBezTo>
                <a:cubicBezTo>
                  <a:pt x="132" y="548"/>
                  <a:pt x="132" y="548"/>
                  <a:pt x="132" y="548"/>
                </a:cubicBezTo>
                <a:cubicBezTo>
                  <a:pt x="94" y="548"/>
                  <a:pt x="94" y="548"/>
                  <a:pt x="94" y="548"/>
                </a:cubicBezTo>
                <a:lnTo>
                  <a:pt x="94" y="510"/>
                </a:lnTo>
                <a:close/>
                <a:moveTo>
                  <a:pt x="245" y="737"/>
                </a:moveTo>
                <a:cubicBezTo>
                  <a:pt x="94" y="737"/>
                  <a:pt x="94" y="737"/>
                  <a:pt x="94" y="737"/>
                </a:cubicBezTo>
                <a:cubicBezTo>
                  <a:pt x="94" y="586"/>
                  <a:pt x="94" y="586"/>
                  <a:pt x="94" y="586"/>
                </a:cubicBezTo>
                <a:cubicBezTo>
                  <a:pt x="245" y="586"/>
                  <a:pt x="245" y="586"/>
                  <a:pt x="245" y="586"/>
                </a:cubicBezTo>
                <a:lnTo>
                  <a:pt x="245" y="737"/>
                </a:lnTo>
                <a:close/>
                <a:moveTo>
                  <a:pt x="245" y="548"/>
                </a:moveTo>
                <a:cubicBezTo>
                  <a:pt x="208" y="548"/>
                  <a:pt x="208" y="548"/>
                  <a:pt x="208" y="548"/>
                </a:cubicBezTo>
                <a:cubicBezTo>
                  <a:pt x="208" y="510"/>
                  <a:pt x="208" y="510"/>
                  <a:pt x="208" y="510"/>
                </a:cubicBezTo>
                <a:cubicBezTo>
                  <a:pt x="245" y="510"/>
                  <a:pt x="245" y="510"/>
                  <a:pt x="245" y="510"/>
                </a:cubicBezTo>
                <a:lnTo>
                  <a:pt x="245" y="548"/>
                </a:lnTo>
                <a:close/>
                <a:moveTo>
                  <a:pt x="359" y="699"/>
                </a:moveTo>
                <a:cubicBezTo>
                  <a:pt x="359" y="661"/>
                  <a:pt x="359" y="661"/>
                  <a:pt x="359" y="661"/>
                </a:cubicBezTo>
                <a:cubicBezTo>
                  <a:pt x="380" y="661"/>
                  <a:pt x="380" y="661"/>
                  <a:pt x="380" y="661"/>
                </a:cubicBezTo>
                <a:cubicBezTo>
                  <a:pt x="377" y="673"/>
                  <a:pt x="375" y="686"/>
                  <a:pt x="373" y="699"/>
                </a:cubicBezTo>
                <a:lnTo>
                  <a:pt x="359" y="699"/>
                </a:lnTo>
                <a:close/>
                <a:moveTo>
                  <a:pt x="434" y="568"/>
                </a:moveTo>
                <a:cubicBezTo>
                  <a:pt x="434" y="548"/>
                  <a:pt x="434" y="548"/>
                  <a:pt x="434" y="548"/>
                </a:cubicBezTo>
                <a:cubicBezTo>
                  <a:pt x="464" y="548"/>
                  <a:pt x="464" y="548"/>
                  <a:pt x="464" y="548"/>
                </a:cubicBezTo>
                <a:cubicBezTo>
                  <a:pt x="453" y="553"/>
                  <a:pt x="443" y="560"/>
                  <a:pt x="434" y="568"/>
                </a:cubicBezTo>
                <a:close/>
                <a:moveTo>
                  <a:pt x="359" y="548"/>
                </a:moveTo>
                <a:cubicBezTo>
                  <a:pt x="396" y="548"/>
                  <a:pt x="396" y="548"/>
                  <a:pt x="396" y="548"/>
                </a:cubicBezTo>
                <a:cubicBezTo>
                  <a:pt x="396" y="615"/>
                  <a:pt x="396" y="615"/>
                  <a:pt x="396" y="615"/>
                </a:cubicBezTo>
                <a:cubicBezTo>
                  <a:pt x="395" y="618"/>
                  <a:pt x="394" y="621"/>
                  <a:pt x="393" y="623"/>
                </a:cubicBezTo>
                <a:cubicBezTo>
                  <a:pt x="359" y="623"/>
                  <a:pt x="359" y="623"/>
                  <a:pt x="359" y="623"/>
                </a:cubicBezTo>
                <a:lnTo>
                  <a:pt x="359" y="548"/>
                </a:lnTo>
                <a:close/>
                <a:moveTo>
                  <a:pt x="472" y="359"/>
                </a:moveTo>
                <a:cubicBezTo>
                  <a:pt x="397" y="359"/>
                  <a:pt x="397" y="359"/>
                  <a:pt x="397" y="359"/>
                </a:cubicBezTo>
                <a:cubicBezTo>
                  <a:pt x="397" y="434"/>
                  <a:pt x="397" y="434"/>
                  <a:pt x="397" y="434"/>
                </a:cubicBezTo>
                <a:cubicBezTo>
                  <a:pt x="472" y="434"/>
                  <a:pt x="472" y="434"/>
                  <a:pt x="472" y="434"/>
                </a:cubicBezTo>
                <a:lnTo>
                  <a:pt x="472" y="359"/>
                </a:lnTo>
                <a:close/>
                <a:moveTo>
                  <a:pt x="453" y="416"/>
                </a:moveTo>
                <a:cubicBezTo>
                  <a:pt x="415" y="416"/>
                  <a:pt x="415" y="416"/>
                  <a:pt x="415" y="416"/>
                </a:cubicBezTo>
                <a:cubicBezTo>
                  <a:pt x="415" y="378"/>
                  <a:pt x="415" y="378"/>
                  <a:pt x="415" y="378"/>
                </a:cubicBezTo>
                <a:cubicBezTo>
                  <a:pt x="453" y="378"/>
                  <a:pt x="453" y="378"/>
                  <a:pt x="453" y="378"/>
                </a:cubicBezTo>
                <a:lnTo>
                  <a:pt x="453" y="416"/>
                </a:lnTo>
                <a:close/>
                <a:moveTo>
                  <a:pt x="208" y="623"/>
                </a:moveTo>
                <a:cubicBezTo>
                  <a:pt x="132" y="623"/>
                  <a:pt x="132" y="623"/>
                  <a:pt x="132" y="623"/>
                </a:cubicBezTo>
                <a:cubicBezTo>
                  <a:pt x="132" y="658"/>
                  <a:pt x="132" y="658"/>
                  <a:pt x="132" y="658"/>
                </a:cubicBezTo>
                <a:cubicBezTo>
                  <a:pt x="132" y="661"/>
                  <a:pt x="132" y="661"/>
                  <a:pt x="132" y="661"/>
                </a:cubicBezTo>
                <a:cubicBezTo>
                  <a:pt x="132" y="699"/>
                  <a:pt x="132" y="699"/>
                  <a:pt x="132" y="699"/>
                </a:cubicBezTo>
                <a:cubicBezTo>
                  <a:pt x="208" y="699"/>
                  <a:pt x="208" y="699"/>
                  <a:pt x="208" y="699"/>
                </a:cubicBezTo>
                <a:lnTo>
                  <a:pt x="208" y="623"/>
                </a:lnTo>
                <a:close/>
                <a:moveTo>
                  <a:pt x="189" y="680"/>
                </a:moveTo>
                <a:cubicBezTo>
                  <a:pt x="151" y="680"/>
                  <a:pt x="151" y="680"/>
                  <a:pt x="151" y="680"/>
                </a:cubicBezTo>
                <a:cubicBezTo>
                  <a:pt x="151" y="642"/>
                  <a:pt x="151" y="642"/>
                  <a:pt x="151" y="642"/>
                </a:cubicBezTo>
                <a:cubicBezTo>
                  <a:pt x="189" y="642"/>
                  <a:pt x="189" y="642"/>
                  <a:pt x="189" y="642"/>
                </a:cubicBezTo>
                <a:lnTo>
                  <a:pt x="189" y="680"/>
                </a:lnTo>
                <a:close/>
                <a:moveTo>
                  <a:pt x="132" y="434"/>
                </a:moveTo>
                <a:cubicBezTo>
                  <a:pt x="208" y="434"/>
                  <a:pt x="208" y="434"/>
                  <a:pt x="208" y="434"/>
                </a:cubicBezTo>
                <a:cubicBezTo>
                  <a:pt x="208" y="359"/>
                  <a:pt x="208" y="359"/>
                  <a:pt x="208" y="359"/>
                </a:cubicBezTo>
                <a:cubicBezTo>
                  <a:pt x="132" y="359"/>
                  <a:pt x="132" y="359"/>
                  <a:pt x="132" y="359"/>
                </a:cubicBezTo>
                <a:lnTo>
                  <a:pt x="132" y="434"/>
                </a:lnTo>
                <a:close/>
                <a:moveTo>
                  <a:pt x="151" y="378"/>
                </a:moveTo>
                <a:cubicBezTo>
                  <a:pt x="189" y="378"/>
                  <a:pt x="189" y="378"/>
                  <a:pt x="189" y="378"/>
                </a:cubicBezTo>
                <a:cubicBezTo>
                  <a:pt x="189" y="416"/>
                  <a:pt x="189" y="416"/>
                  <a:pt x="189" y="416"/>
                </a:cubicBezTo>
                <a:cubicBezTo>
                  <a:pt x="151" y="416"/>
                  <a:pt x="151" y="416"/>
                  <a:pt x="151" y="416"/>
                </a:cubicBezTo>
                <a:lnTo>
                  <a:pt x="151" y="378"/>
                </a:lnTo>
                <a:close/>
                <a:moveTo>
                  <a:pt x="321" y="623"/>
                </a:moveTo>
                <a:cubicBezTo>
                  <a:pt x="359" y="623"/>
                  <a:pt x="359" y="623"/>
                  <a:pt x="359" y="623"/>
                </a:cubicBezTo>
                <a:cubicBezTo>
                  <a:pt x="359" y="661"/>
                  <a:pt x="359" y="661"/>
                  <a:pt x="359" y="661"/>
                </a:cubicBezTo>
                <a:cubicBezTo>
                  <a:pt x="321" y="661"/>
                  <a:pt x="321" y="661"/>
                  <a:pt x="321" y="661"/>
                </a:cubicBezTo>
                <a:lnTo>
                  <a:pt x="321" y="623"/>
                </a:lnTo>
                <a:close/>
                <a:moveTo>
                  <a:pt x="568" y="898"/>
                </a:moveTo>
                <a:cubicBezTo>
                  <a:pt x="514" y="898"/>
                  <a:pt x="472" y="883"/>
                  <a:pt x="442" y="854"/>
                </a:cubicBezTo>
                <a:cubicBezTo>
                  <a:pt x="411" y="824"/>
                  <a:pt x="396" y="782"/>
                  <a:pt x="396" y="727"/>
                </a:cubicBezTo>
                <a:cubicBezTo>
                  <a:pt x="396" y="671"/>
                  <a:pt x="410" y="628"/>
                  <a:pt x="438" y="597"/>
                </a:cubicBezTo>
                <a:cubicBezTo>
                  <a:pt x="466" y="567"/>
                  <a:pt x="505" y="551"/>
                  <a:pt x="554" y="551"/>
                </a:cubicBezTo>
                <a:cubicBezTo>
                  <a:pt x="602" y="551"/>
                  <a:pt x="638" y="565"/>
                  <a:pt x="665" y="592"/>
                </a:cubicBezTo>
                <a:cubicBezTo>
                  <a:pt x="691" y="619"/>
                  <a:pt x="704" y="656"/>
                  <a:pt x="704" y="703"/>
                </a:cubicBezTo>
                <a:cubicBezTo>
                  <a:pt x="704" y="748"/>
                  <a:pt x="704" y="748"/>
                  <a:pt x="704" y="748"/>
                </a:cubicBezTo>
                <a:cubicBezTo>
                  <a:pt x="488" y="748"/>
                  <a:pt x="488" y="748"/>
                  <a:pt x="488" y="748"/>
                </a:cubicBezTo>
                <a:cubicBezTo>
                  <a:pt x="489" y="774"/>
                  <a:pt x="497" y="794"/>
                  <a:pt x="511" y="808"/>
                </a:cubicBezTo>
                <a:cubicBezTo>
                  <a:pt x="526" y="823"/>
                  <a:pt x="546" y="830"/>
                  <a:pt x="572" y="830"/>
                </a:cubicBezTo>
                <a:cubicBezTo>
                  <a:pt x="592" y="830"/>
                  <a:pt x="611" y="828"/>
                  <a:pt x="629" y="824"/>
                </a:cubicBezTo>
                <a:cubicBezTo>
                  <a:pt x="647" y="820"/>
                  <a:pt x="666" y="813"/>
                  <a:pt x="685" y="804"/>
                </a:cubicBezTo>
                <a:cubicBezTo>
                  <a:pt x="685" y="874"/>
                  <a:pt x="685" y="874"/>
                  <a:pt x="685" y="874"/>
                </a:cubicBezTo>
                <a:cubicBezTo>
                  <a:pt x="669" y="882"/>
                  <a:pt x="652" y="888"/>
                  <a:pt x="634" y="892"/>
                </a:cubicBezTo>
                <a:cubicBezTo>
                  <a:pt x="616" y="896"/>
                  <a:pt x="594" y="898"/>
                  <a:pt x="568" y="898"/>
                </a:cubicBezTo>
                <a:close/>
                <a:moveTo>
                  <a:pt x="555" y="616"/>
                </a:moveTo>
                <a:cubicBezTo>
                  <a:pt x="536" y="616"/>
                  <a:pt x="520" y="623"/>
                  <a:pt x="509" y="635"/>
                </a:cubicBezTo>
                <a:cubicBezTo>
                  <a:pt x="498" y="647"/>
                  <a:pt x="492" y="664"/>
                  <a:pt x="491" y="687"/>
                </a:cubicBezTo>
                <a:cubicBezTo>
                  <a:pt x="619" y="687"/>
                  <a:pt x="619" y="687"/>
                  <a:pt x="619" y="687"/>
                </a:cubicBezTo>
                <a:cubicBezTo>
                  <a:pt x="618" y="664"/>
                  <a:pt x="612" y="647"/>
                  <a:pt x="601" y="635"/>
                </a:cubicBezTo>
                <a:cubicBezTo>
                  <a:pt x="590" y="623"/>
                  <a:pt x="574" y="616"/>
                  <a:pt x="555" y="616"/>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85" name="Freeform 54"/>
          <p:cNvSpPr>
            <a:spLocks noEditPoints="1"/>
          </p:cNvSpPr>
          <p:nvPr/>
        </p:nvSpPr>
        <p:spPr bwMode="auto">
          <a:xfrm>
            <a:off x="1895664" y="974234"/>
            <a:ext cx="253308" cy="167524"/>
          </a:xfrm>
          <a:custGeom>
            <a:avLst/>
            <a:gdLst>
              <a:gd name="T0" fmla="*/ 904 w 1172"/>
              <a:gd name="T1" fmla="*/ 423 h 832"/>
              <a:gd name="T2" fmla="*/ 875 w 1172"/>
              <a:gd name="T3" fmla="*/ 308 h 832"/>
              <a:gd name="T4" fmla="*/ 996 w 1172"/>
              <a:gd name="T5" fmla="*/ 308 h 832"/>
              <a:gd name="T6" fmla="*/ 965 w 1172"/>
              <a:gd name="T7" fmla="*/ 423 h 832"/>
              <a:gd name="T8" fmla="*/ 1018 w 1172"/>
              <a:gd name="T9" fmla="*/ 453 h 832"/>
              <a:gd name="T10" fmla="*/ 954 w 1172"/>
              <a:gd name="T11" fmla="*/ 477 h 832"/>
              <a:gd name="T12" fmla="*/ 1018 w 1172"/>
              <a:gd name="T13" fmla="*/ 506 h 832"/>
              <a:gd name="T14" fmla="*/ 954 w 1172"/>
              <a:gd name="T15" fmla="*/ 540 h 832"/>
              <a:gd name="T16" fmla="*/ 915 w 1172"/>
              <a:gd name="T17" fmla="*/ 506 h 832"/>
              <a:gd name="T18" fmla="*/ 852 w 1172"/>
              <a:gd name="T19" fmla="*/ 477 h 832"/>
              <a:gd name="T20" fmla="*/ 915 w 1172"/>
              <a:gd name="T21" fmla="*/ 453 h 832"/>
              <a:gd name="T22" fmla="*/ 852 w 1172"/>
              <a:gd name="T23" fmla="*/ 423 h 832"/>
              <a:gd name="T24" fmla="*/ 751 w 1172"/>
              <a:gd name="T25" fmla="*/ 416 h 832"/>
              <a:gd name="T26" fmla="*/ 1119 w 1172"/>
              <a:gd name="T27" fmla="*/ 416 h 832"/>
              <a:gd name="T28" fmla="*/ 935 w 1172"/>
              <a:gd name="T29" fmla="*/ 617 h 832"/>
              <a:gd name="T30" fmla="*/ 935 w 1172"/>
              <a:gd name="T31" fmla="*/ 215 h 832"/>
              <a:gd name="T32" fmla="*/ 935 w 1172"/>
              <a:gd name="T33" fmla="*/ 617 h 832"/>
              <a:gd name="T34" fmla="*/ 699 w 1172"/>
              <a:gd name="T35" fmla="*/ 416 h 832"/>
              <a:gd name="T36" fmla="*/ 1172 w 1172"/>
              <a:gd name="T37" fmla="*/ 416 h 832"/>
              <a:gd name="T38" fmla="*/ 599 w 1172"/>
              <a:gd name="T39" fmla="*/ 330 h 832"/>
              <a:gd name="T40" fmla="*/ 605 w 1172"/>
              <a:gd name="T41" fmla="*/ 396 h 832"/>
              <a:gd name="T42" fmla="*/ 472 w 1172"/>
              <a:gd name="T43" fmla="*/ 0 h 832"/>
              <a:gd name="T44" fmla="*/ 0 w 1172"/>
              <a:gd name="T45" fmla="*/ 832 h 832"/>
              <a:gd name="T46" fmla="*/ 145 w 1172"/>
              <a:gd name="T47" fmla="*/ 692 h 832"/>
              <a:gd name="T48" fmla="*/ 327 w 1172"/>
              <a:gd name="T49" fmla="*/ 832 h 832"/>
              <a:gd name="T50" fmla="*/ 472 w 1172"/>
              <a:gd name="T51" fmla="*/ 436 h 832"/>
              <a:gd name="T52" fmla="*/ 540 w 1172"/>
              <a:gd name="T53" fmla="*/ 501 h 832"/>
              <a:gd name="T54" fmla="*/ 684 w 1172"/>
              <a:gd name="T55" fmla="*/ 416 h 832"/>
              <a:gd name="T56" fmla="*/ 149 w 1172"/>
              <a:gd name="T57" fmla="*/ 632 h 832"/>
              <a:gd name="T58" fmla="*/ 66 w 1172"/>
              <a:gd name="T59" fmla="*/ 526 h 832"/>
              <a:gd name="T60" fmla="*/ 149 w 1172"/>
              <a:gd name="T61" fmla="*/ 632 h 832"/>
              <a:gd name="T62" fmla="*/ 66 w 1172"/>
              <a:gd name="T63" fmla="*/ 480 h 832"/>
              <a:gd name="T64" fmla="*/ 149 w 1172"/>
              <a:gd name="T65" fmla="*/ 375 h 832"/>
              <a:gd name="T66" fmla="*/ 149 w 1172"/>
              <a:gd name="T67" fmla="*/ 329 h 832"/>
              <a:gd name="T68" fmla="*/ 66 w 1172"/>
              <a:gd name="T69" fmla="*/ 223 h 832"/>
              <a:gd name="T70" fmla="*/ 149 w 1172"/>
              <a:gd name="T71" fmla="*/ 329 h 832"/>
              <a:gd name="T72" fmla="*/ 66 w 1172"/>
              <a:gd name="T73" fmla="*/ 178 h 832"/>
              <a:gd name="T74" fmla="*/ 149 w 1172"/>
              <a:gd name="T75" fmla="*/ 72 h 832"/>
              <a:gd name="T76" fmla="*/ 278 w 1172"/>
              <a:gd name="T77" fmla="*/ 632 h 832"/>
              <a:gd name="T78" fmla="*/ 194 w 1172"/>
              <a:gd name="T79" fmla="*/ 526 h 832"/>
              <a:gd name="T80" fmla="*/ 278 w 1172"/>
              <a:gd name="T81" fmla="*/ 632 h 832"/>
              <a:gd name="T82" fmla="*/ 194 w 1172"/>
              <a:gd name="T83" fmla="*/ 480 h 832"/>
              <a:gd name="T84" fmla="*/ 278 w 1172"/>
              <a:gd name="T85" fmla="*/ 375 h 832"/>
              <a:gd name="T86" fmla="*/ 278 w 1172"/>
              <a:gd name="T87" fmla="*/ 329 h 832"/>
              <a:gd name="T88" fmla="*/ 194 w 1172"/>
              <a:gd name="T89" fmla="*/ 223 h 832"/>
              <a:gd name="T90" fmla="*/ 278 w 1172"/>
              <a:gd name="T91" fmla="*/ 329 h 832"/>
              <a:gd name="T92" fmla="*/ 194 w 1172"/>
              <a:gd name="T93" fmla="*/ 178 h 832"/>
              <a:gd name="T94" fmla="*/ 278 w 1172"/>
              <a:gd name="T95" fmla="*/ 72 h 832"/>
              <a:gd name="T96" fmla="*/ 406 w 1172"/>
              <a:gd name="T97" fmla="*/ 632 h 832"/>
              <a:gd name="T98" fmla="*/ 323 w 1172"/>
              <a:gd name="T99" fmla="*/ 526 h 832"/>
              <a:gd name="T100" fmla="*/ 406 w 1172"/>
              <a:gd name="T101" fmla="*/ 632 h 832"/>
              <a:gd name="T102" fmla="*/ 323 w 1172"/>
              <a:gd name="T103" fmla="*/ 480 h 832"/>
              <a:gd name="T104" fmla="*/ 406 w 1172"/>
              <a:gd name="T105" fmla="*/ 375 h 832"/>
              <a:gd name="T106" fmla="*/ 406 w 1172"/>
              <a:gd name="T107" fmla="*/ 329 h 832"/>
              <a:gd name="T108" fmla="*/ 323 w 1172"/>
              <a:gd name="T109" fmla="*/ 223 h 832"/>
              <a:gd name="T110" fmla="*/ 406 w 1172"/>
              <a:gd name="T111" fmla="*/ 329 h 832"/>
              <a:gd name="T112" fmla="*/ 323 w 1172"/>
              <a:gd name="T113" fmla="*/ 178 h 832"/>
              <a:gd name="T114" fmla="*/ 406 w 1172"/>
              <a:gd name="T115" fmla="*/ 7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852" y="423"/>
                </a:moveTo>
                <a:cubicBezTo>
                  <a:pt x="904" y="423"/>
                  <a:pt x="904" y="423"/>
                  <a:pt x="904" y="423"/>
                </a:cubicBezTo>
                <a:cubicBezTo>
                  <a:pt x="828" y="308"/>
                  <a:pt x="828" y="308"/>
                  <a:pt x="828" y="308"/>
                </a:cubicBezTo>
                <a:cubicBezTo>
                  <a:pt x="875" y="308"/>
                  <a:pt x="875" y="308"/>
                  <a:pt x="875" y="308"/>
                </a:cubicBezTo>
                <a:cubicBezTo>
                  <a:pt x="935" y="405"/>
                  <a:pt x="935" y="405"/>
                  <a:pt x="935" y="405"/>
                </a:cubicBezTo>
                <a:cubicBezTo>
                  <a:pt x="996" y="308"/>
                  <a:pt x="996" y="308"/>
                  <a:pt x="996" y="308"/>
                </a:cubicBezTo>
                <a:cubicBezTo>
                  <a:pt x="1042" y="308"/>
                  <a:pt x="1042" y="308"/>
                  <a:pt x="1042" y="308"/>
                </a:cubicBezTo>
                <a:cubicBezTo>
                  <a:pt x="965" y="423"/>
                  <a:pt x="965" y="423"/>
                  <a:pt x="965" y="423"/>
                </a:cubicBezTo>
                <a:cubicBezTo>
                  <a:pt x="1018" y="423"/>
                  <a:pt x="1018" y="423"/>
                  <a:pt x="1018" y="423"/>
                </a:cubicBezTo>
                <a:cubicBezTo>
                  <a:pt x="1018" y="453"/>
                  <a:pt x="1018" y="453"/>
                  <a:pt x="1018" y="453"/>
                </a:cubicBezTo>
                <a:cubicBezTo>
                  <a:pt x="954" y="453"/>
                  <a:pt x="954" y="453"/>
                  <a:pt x="954" y="453"/>
                </a:cubicBezTo>
                <a:cubicBezTo>
                  <a:pt x="954" y="477"/>
                  <a:pt x="954" y="477"/>
                  <a:pt x="954" y="477"/>
                </a:cubicBezTo>
                <a:cubicBezTo>
                  <a:pt x="1018" y="477"/>
                  <a:pt x="1018" y="477"/>
                  <a:pt x="1018" y="477"/>
                </a:cubicBezTo>
                <a:cubicBezTo>
                  <a:pt x="1018" y="506"/>
                  <a:pt x="1018" y="506"/>
                  <a:pt x="1018" y="506"/>
                </a:cubicBezTo>
                <a:cubicBezTo>
                  <a:pt x="954" y="506"/>
                  <a:pt x="954" y="506"/>
                  <a:pt x="954" y="506"/>
                </a:cubicBezTo>
                <a:cubicBezTo>
                  <a:pt x="954" y="540"/>
                  <a:pt x="954" y="540"/>
                  <a:pt x="954" y="540"/>
                </a:cubicBezTo>
                <a:cubicBezTo>
                  <a:pt x="915" y="540"/>
                  <a:pt x="915" y="540"/>
                  <a:pt x="915" y="540"/>
                </a:cubicBezTo>
                <a:cubicBezTo>
                  <a:pt x="915" y="506"/>
                  <a:pt x="915" y="506"/>
                  <a:pt x="915" y="506"/>
                </a:cubicBezTo>
                <a:cubicBezTo>
                  <a:pt x="852" y="506"/>
                  <a:pt x="852" y="506"/>
                  <a:pt x="852" y="506"/>
                </a:cubicBezTo>
                <a:cubicBezTo>
                  <a:pt x="852" y="477"/>
                  <a:pt x="852" y="477"/>
                  <a:pt x="852" y="477"/>
                </a:cubicBezTo>
                <a:cubicBezTo>
                  <a:pt x="915" y="477"/>
                  <a:pt x="915" y="477"/>
                  <a:pt x="915" y="477"/>
                </a:cubicBezTo>
                <a:cubicBezTo>
                  <a:pt x="915" y="453"/>
                  <a:pt x="915" y="453"/>
                  <a:pt x="915" y="453"/>
                </a:cubicBezTo>
                <a:cubicBezTo>
                  <a:pt x="852" y="453"/>
                  <a:pt x="852" y="453"/>
                  <a:pt x="852" y="453"/>
                </a:cubicBezTo>
                <a:lnTo>
                  <a:pt x="852" y="423"/>
                </a:lnTo>
                <a:close/>
                <a:moveTo>
                  <a:pt x="935" y="232"/>
                </a:moveTo>
                <a:cubicBezTo>
                  <a:pt x="834" y="232"/>
                  <a:pt x="751" y="314"/>
                  <a:pt x="751" y="416"/>
                </a:cubicBezTo>
                <a:cubicBezTo>
                  <a:pt x="751" y="517"/>
                  <a:pt x="834" y="600"/>
                  <a:pt x="935" y="600"/>
                </a:cubicBezTo>
                <a:cubicBezTo>
                  <a:pt x="1037" y="600"/>
                  <a:pt x="1119" y="517"/>
                  <a:pt x="1119" y="416"/>
                </a:cubicBezTo>
                <a:cubicBezTo>
                  <a:pt x="1119" y="314"/>
                  <a:pt x="1037" y="232"/>
                  <a:pt x="935" y="232"/>
                </a:cubicBezTo>
                <a:moveTo>
                  <a:pt x="935" y="617"/>
                </a:moveTo>
                <a:cubicBezTo>
                  <a:pt x="825" y="617"/>
                  <a:pt x="734" y="526"/>
                  <a:pt x="734" y="416"/>
                </a:cubicBezTo>
                <a:cubicBezTo>
                  <a:pt x="734" y="305"/>
                  <a:pt x="825" y="215"/>
                  <a:pt x="935" y="215"/>
                </a:cubicBezTo>
                <a:cubicBezTo>
                  <a:pt x="1046" y="215"/>
                  <a:pt x="1136" y="305"/>
                  <a:pt x="1136" y="416"/>
                </a:cubicBezTo>
                <a:cubicBezTo>
                  <a:pt x="1136" y="526"/>
                  <a:pt x="1046" y="617"/>
                  <a:pt x="935" y="617"/>
                </a:cubicBezTo>
                <a:moveTo>
                  <a:pt x="935" y="180"/>
                </a:moveTo>
                <a:cubicBezTo>
                  <a:pt x="805" y="180"/>
                  <a:pt x="699" y="285"/>
                  <a:pt x="699" y="416"/>
                </a:cubicBezTo>
                <a:cubicBezTo>
                  <a:pt x="699" y="546"/>
                  <a:pt x="805" y="652"/>
                  <a:pt x="935" y="652"/>
                </a:cubicBezTo>
                <a:cubicBezTo>
                  <a:pt x="1066" y="652"/>
                  <a:pt x="1172" y="546"/>
                  <a:pt x="1172" y="416"/>
                </a:cubicBezTo>
                <a:cubicBezTo>
                  <a:pt x="1172" y="285"/>
                  <a:pt x="1066" y="180"/>
                  <a:pt x="935" y="180"/>
                </a:cubicBezTo>
                <a:moveTo>
                  <a:pt x="599" y="330"/>
                </a:moveTo>
                <a:cubicBezTo>
                  <a:pt x="540" y="330"/>
                  <a:pt x="540" y="330"/>
                  <a:pt x="540" y="330"/>
                </a:cubicBezTo>
                <a:cubicBezTo>
                  <a:pt x="605" y="396"/>
                  <a:pt x="605" y="396"/>
                  <a:pt x="605" y="396"/>
                </a:cubicBezTo>
                <a:cubicBezTo>
                  <a:pt x="472" y="396"/>
                  <a:pt x="472" y="396"/>
                  <a:pt x="472" y="396"/>
                </a:cubicBezTo>
                <a:cubicBezTo>
                  <a:pt x="472" y="0"/>
                  <a:pt x="472" y="0"/>
                  <a:pt x="472" y="0"/>
                </a:cubicBezTo>
                <a:cubicBezTo>
                  <a:pt x="0" y="0"/>
                  <a:pt x="0" y="0"/>
                  <a:pt x="0" y="0"/>
                </a:cubicBezTo>
                <a:cubicBezTo>
                  <a:pt x="0" y="832"/>
                  <a:pt x="0" y="832"/>
                  <a:pt x="0" y="832"/>
                </a:cubicBezTo>
                <a:cubicBezTo>
                  <a:pt x="145" y="832"/>
                  <a:pt x="145" y="832"/>
                  <a:pt x="145" y="832"/>
                </a:cubicBezTo>
                <a:cubicBezTo>
                  <a:pt x="145" y="692"/>
                  <a:pt x="145" y="692"/>
                  <a:pt x="145" y="692"/>
                </a:cubicBezTo>
                <a:cubicBezTo>
                  <a:pt x="327" y="692"/>
                  <a:pt x="327" y="692"/>
                  <a:pt x="327" y="692"/>
                </a:cubicBezTo>
                <a:cubicBezTo>
                  <a:pt x="327" y="832"/>
                  <a:pt x="327" y="832"/>
                  <a:pt x="327" y="832"/>
                </a:cubicBezTo>
                <a:cubicBezTo>
                  <a:pt x="472" y="832"/>
                  <a:pt x="472" y="832"/>
                  <a:pt x="472" y="832"/>
                </a:cubicBezTo>
                <a:cubicBezTo>
                  <a:pt x="472" y="436"/>
                  <a:pt x="472" y="436"/>
                  <a:pt x="472"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149" y="480"/>
                </a:moveTo>
                <a:cubicBezTo>
                  <a:pt x="66" y="480"/>
                  <a:pt x="66" y="480"/>
                  <a:pt x="66" y="480"/>
                </a:cubicBezTo>
                <a:cubicBezTo>
                  <a:pt x="66" y="375"/>
                  <a:pt x="66" y="375"/>
                  <a:pt x="66" y="375"/>
                </a:cubicBezTo>
                <a:cubicBezTo>
                  <a:pt x="149" y="375"/>
                  <a:pt x="149" y="375"/>
                  <a:pt x="149" y="375"/>
                </a:cubicBezTo>
                <a:lnTo>
                  <a:pt x="149" y="480"/>
                </a:lnTo>
                <a:close/>
                <a:moveTo>
                  <a:pt x="149" y="329"/>
                </a:moveTo>
                <a:cubicBezTo>
                  <a:pt x="66" y="329"/>
                  <a:pt x="66" y="329"/>
                  <a:pt x="66" y="329"/>
                </a:cubicBezTo>
                <a:cubicBezTo>
                  <a:pt x="66" y="223"/>
                  <a:pt x="66" y="223"/>
                  <a:pt x="66" y="223"/>
                </a:cubicBezTo>
                <a:cubicBezTo>
                  <a:pt x="149" y="223"/>
                  <a:pt x="149" y="223"/>
                  <a:pt x="149" y="223"/>
                </a:cubicBezTo>
                <a:lnTo>
                  <a:pt x="149" y="329"/>
                </a:lnTo>
                <a:close/>
                <a:moveTo>
                  <a:pt x="149" y="178"/>
                </a:moveTo>
                <a:cubicBezTo>
                  <a:pt x="66" y="178"/>
                  <a:pt x="66" y="178"/>
                  <a:pt x="66" y="178"/>
                </a:cubicBezTo>
                <a:cubicBezTo>
                  <a:pt x="66" y="72"/>
                  <a:pt x="66" y="72"/>
                  <a:pt x="66" y="72"/>
                </a:cubicBezTo>
                <a:cubicBezTo>
                  <a:pt x="149" y="72"/>
                  <a:pt x="149" y="72"/>
                  <a:pt x="149" y="72"/>
                </a:cubicBezTo>
                <a:lnTo>
                  <a:pt x="149" y="178"/>
                </a:lnTo>
                <a:close/>
                <a:moveTo>
                  <a:pt x="278" y="632"/>
                </a:moveTo>
                <a:cubicBezTo>
                  <a:pt x="194" y="632"/>
                  <a:pt x="194" y="632"/>
                  <a:pt x="194" y="632"/>
                </a:cubicBezTo>
                <a:cubicBezTo>
                  <a:pt x="194" y="526"/>
                  <a:pt x="194" y="526"/>
                  <a:pt x="194" y="526"/>
                </a:cubicBezTo>
                <a:cubicBezTo>
                  <a:pt x="278" y="526"/>
                  <a:pt x="278" y="526"/>
                  <a:pt x="278" y="526"/>
                </a:cubicBezTo>
                <a:lnTo>
                  <a:pt x="278" y="632"/>
                </a:lnTo>
                <a:close/>
                <a:moveTo>
                  <a:pt x="278" y="480"/>
                </a:moveTo>
                <a:cubicBezTo>
                  <a:pt x="194" y="480"/>
                  <a:pt x="194" y="480"/>
                  <a:pt x="194" y="480"/>
                </a:cubicBezTo>
                <a:cubicBezTo>
                  <a:pt x="194" y="375"/>
                  <a:pt x="194" y="375"/>
                  <a:pt x="194" y="375"/>
                </a:cubicBezTo>
                <a:cubicBezTo>
                  <a:pt x="278" y="375"/>
                  <a:pt x="278" y="375"/>
                  <a:pt x="278" y="375"/>
                </a:cubicBezTo>
                <a:lnTo>
                  <a:pt x="278" y="480"/>
                </a:lnTo>
                <a:close/>
                <a:moveTo>
                  <a:pt x="278" y="329"/>
                </a:moveTo>
                <a:cubicBezTo>
                  <a:pt x="194" y="329"/>
                  <a:pt x="194" y="329"/>
                  <a:pt x="194" y="329"/>
                </a:cubicBezTo>
                <a:cubicBezTo>
                  <a:pt x="194" y="223"/>
                  <a:pt x="194" y="223"/>
                  <a:pt x="194" y="223"/>
                </a:cubicBezTo>
                <a:cubicBezTo>
                  <a:pt x="278" y="223"/>
                  <a:pt x="278" y="223"/>
                  <a:pt x="278" y="223"/>
                </a:cubicBezTo>
                <a:lnTo>
                  <a:pt x="278" y="329"/>
                </a:lnTo>
                <a:close/>
                <a:moveTo>
                  <a:pt x="278" y="178"/>
                </a:moveTo>
                <a:cubicBezTo>
                  <a:pt x="194" y="178"/>
                  <a:pt x="194" y="178"/>
                  <a:pt x="194" y="178"/>
                </a:cubicBezTo>
                <a:cubicBezTo>
                  <a:pt x="194" y="72"/>
                  <a:pt x="194" y="72"/>
                  <a:pt x="194" y="72"/>
                </a:cubicBezTo>
                <a:cubicBezTo>
                  <a:pt x="278" y="72"/>
                  <a:pt x="278" y="72"/>
                  <a:pt x="278" y="72"/>
                </a:cubicBezTo>
                <a:lnTo>
                  <a:pt x="278" y="178"/>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406" y="480"/>
                </a:moveTo>
                <a:cubicBezTo>
                  <a:pt x="323" y="480"/>
                  <a:pt x="323" y="480"/>
                  <a:pt x="323" y="480"/>
                </a:cubicBezTo>
                <a:cubicBezTo>
                  <a:pt x="323" y="375"/>
                  <a:pt x="323" y="375"/>
                  <a:pt x="323" y="375"/>
                </a:cubicBezTo>
                <a:cubicBezTo>
                  <a:pt x="406" y="375"/>
                  <a:pt x="406" y="375"/>
                  <a:pt x="406" y="375"/>
                </a:cubicBezTo>
                <a:lnTo>
                  <a:pt x="406" y="480"/>
                </a:lnTo>
                <a:close/>
                <a:moveTo>
                  <a:pt x="406" y="329"/>
                </a:moveTo>
                <a:cubicBezTo>
                  <a:pt x="323" y="329"/>
                  <a:pt x="323" y="329"/>
                  <a:pt x="323" y="329"/>
                </a:cubicBezTo>
                <a:cubicBezTo>
                  <a:pt x="323" y="223"/>
                  <a:pt x="323" y="223"/>
                  <a:pt x="323" y="223"/>
                </a:cubicBezTo>
                <a:cubicBezTo>
                  <a:pt x="406" y="223"/>
                  <a:pt x="406" y="223"/>
                  <a:pt x="406" y="223"/>
                </a:cubicBezTo>
                <a:lnTo>
                  <a:pt x="406" y="329"/>
                </a:lnTo>
                <a:close/>
                <a:moveTo>
                  <a:pt x="406" y="178"/>
                </a:moveTo>
                <a:cubicBezTo>
                  <a:pt x="323" y="178"/>
                  <a:pt x="323" y="178"/>
                  <a:pt x="323" y="178"/>
                </a:cubicBezTo>
                <a:cubicBezTo>
                  <a:pt x="323" y="72"/>
                  <a:pt x="323" y="72"/>
                  <a:pt x="323" y="72"/>
                </a:cubicBezTo>
                <a:cubicBezTo>
                  <a:pt x="406" y="72"/>
                  <a:pt x="406" y="72"/>
                  <a:pt x="406" y="72"/>
                </a:cubicBezTo>
                <a:lnTo>
                  <a:pt x="406" y="178"/>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86" name="Freeform 61"/>
          <p:cNvSpPr>
            <a:spLocks noEditPoints="1"/>
          </p:cNvSpPr>
          <p:nvPr/>
        </p:nvSpPr>
        <p:spPr bwMode="auto">
          <a:xfrm>
            <a:off x="762081" y="1635933"/>
            <a:ext cx="253308" cy="167524"/>
          </a:xfrm>
          <a:custGeom>
            <a:avLst/>
            <a:gdLst>
              <a:gd name="T0" fmla="*/ 699 w 1172"/>
              <a:gd name="T1" fmla="*/ 832 h 832"/>
              <a:gd name="T2" fmla="*/ 845 w 1172"/>
              <a:gd name="T3" fmla="*/ 692 h 832"/>
              <a:gd name="T4" fmla="*/ 1026 w 1172"/>
              <a:gd name="T5" fmla="*/ 832 h 832"/>
              <a:gd name="T6" fmla="*/ 1172 w 1172"/>
              <a:gd name="T7" fmla="*/ 0 h 832"/>
              <a:gd name="T8" fmla="*/ 1022 w 1172"/>
              <a:gd name="T9" fmla="*/ 72 h 832"/>
              <a:gd name="T10" fmla="*/ 1106 w 1172"/>
              <a:gd name="T11" fmla="*/ 178 h 832"/>
              <a:gd name="T12" fmla="*/ 1022 w 1172"/>
              <a:gd name="T13" fmla="*/ 72 h 832"/>
              <a:gd name="T14" fmla="*/ 977 w 1172"/>
              <a:gd name="T15" fmla="*/ 72 h 832"/>
              <a:gd name="T16" fmla="*/ 894 w 1172"/>
              <a:gd name="T17" fmla="*/ 178 h 832"/>
              <a:gd name="T18" fmla="*/ 765 w 1172"/>
              <a:gd name="T19" fmla="*/ 72 h 832"/>
              <a:gd name="T20" fmla="*/ 849 w 1172"/>
              <a:gd name="T21" fmla="*/ 178 h 832"/>
              <a:gd name="T22" fmla="*/ 765 w 1172"/>
              <a:gd name="T23" fmla="*/ 72 h 832"/>
              <a:gd name="T24" fmla="*/ 1106 w 1172"/>
              <a:gd name="T25" fmla="*/ 223 h 832"/>
              <a:gd name="T26" fmla="*/ 1022 w 1172"/>
              <a:gd name="T27" fmla="*/ 329 h 832"/>
              <a:gd name="T28" fmla="*/ 894 w 1172"/>
              <a:gd name="T29" fmla="*/ 223 h 832"/>
              <a:gd name="T30" fmla="*/ 977 w 1172"/>
              <a:gd name="T31" fmla="*/ 329 h 832"/>
              <a:gd name="T32" fmla="*/ 894 w 1172"/>
              <a:gd name="T33" fmla="*/ 223 h 832"/>
              <a:gd name="T34" fmla="*/ 849 w 1172"/>
              <a:gd name="T35" fmla="*/ 223 h 832"/>
              <a:gd name="T36" fmla="*/ 765 w 1172"/>
              <a:gd name="T37" fmla="*/ 329 h 832"/>
              <a:gd name="T38" fmla="*/ 1022 w 1172"/>
              <a:gd name="T39" fmla="*/ 375 h 832"/>
              <a:gd name="T40" fmla="*/ 1106 w 1172"/>
              <a:gd name="T41" fmla="*/ 480 h 832"/>
              <a:gd name="T42" fmla="*/ 1022 w 1172"/>
              <a:gd name="T43" fmla="*/ 375 h 832"/>
              <a:gd name="T44" fmla="*/ 977 w 1172"/>
              <a:gd name="T45" fmla="*/ 375 h 832"/>
              <a:gd name="T46" fmla="*/ 894 w 1172"/>
              <a:gd name="T47" fmla="*/ 480 h 832"/>
              <a:gd name="T48" fmla="*/ 765 w 1172"/>
              <a:gd name="T49" fmla="*/ 375 h 832"/>
              <a:gd name="T50" fmla="*/ 849 w 1172"/>
              <a:gd name="T51" fmla="*/ 480 h 832"/>
              <a:gd name="T52" fmla="*/ 765 w 1172"/>
              <a:gd name="T53" fmla="*/ 375 h 832"/>
              <a:gd name="T54" fmla="*/ 1106 w 1172"/>
              <a:gd name="T55" fmla="*/ 526 h 832"/>
              <a:gd name="T56" fmla="*/ 1022 w 1172"/>
              <a:gd name="T57" fmla="*/ 632 h 832"/>
              <a:gd name="T58" fmla="*/ 894 w 1172"/>
              <a:gd name="T59" fmla="*/ 526 h 832"/>
              <a:gd name="T60" fmla="*/ 977 w 1172"/>
              <a:gd name="T61" fmla="*/ 632 h 832"/>
              <a:gd name="T62" fmla="*/ 894 w 1172"/>
              <a:gd name="T63" fmla="*/ 526 h 832"/>
              <a:gd name="T64" fmla="*/ 849 w 1172"/>
              <a:gd name="T65" fmla="*/ 526 h 832"/>
              <a:gd name="T66" fmla="*/ 765 w 1172"/>
              <a:gd name="T67" fmla="*/ 632 h 832"/>
              <a:gd name="T68" fmla="*/ 236 w 1172"/>
              <a:gd name="T69" fmla="*/ 232 h 832"/>
              <a:gd name="T70" fmla="*/ 236 w 1172"/>
              <a:gd name="T71" fmla="*/ 600 h 832"/>
              <a:gd name="T72" fmla="*/ 236 w 1172"/>
              <a:gd name="T73" fmla="*/ 232 h 832"/>
              <a:gd name="T74" fmla="*/ 320 w 1172"/>
              <a:gd name="T75" fmla="*/ 453 h 832"/>
              <a:gd name="T76" fmla="*/ 256 w 1172"/>
              <a:gd name="T77" fmla="*/ 477 h 832"/>
              <a:gd name="T78" fmla="*/ 320 w 1172"/>
              <a:gd name="T79" fmla="*/ 506 h 832"/>
              <a:gd name="T80" fmla="*/ 256 w 1172"/>
              <a:gd name="T81" fmla="*/ 540 h 832"/>
              <a:gd name="T82" fmla="*/ 217 w 1172"/>
              <a:gd name="T83" fmla="*/ 506 h 832"/>
              <a:gd name="T84" fmla="*/ 153 w 1172"/>
              <a:gd name="T85" fmla="*/ 477 h 832"/>
              <a:gd name="T86" fmla="*/ 217 w 1172"/>
              <a:gd name="T87" fmla="*/ 453 h 832"/>
              <a:gd name="T88" fmla="*/ 153 w 1172"/>
              <a:gd name="T89" fmla="*/ 423 h 832"/>
              <a:gd name="T90" fmla="*/ 130 w 1172"/>
              <a:gd name="T91" fmla="*/ 308 h 832"/>
              <a:gd name="T92" fmla="*/ 236 w 1172"/>
              <a:gd name="T93" fmla="*/ 405 h 832"/>
              <a:gd name="T94" fmla="*/ 344 w 1172"/>
              <a:gd name="T95" fmla="*/ 308 h 832"/>
              <a:gd name="T96" fmla="*/ 320 w 1172"/>
              <a:gd name="T97" fmla="*/ 423 h 832"/>
              <a:gd name="T98" fmla="*/ 540 w 1172"/>
              <a:gd name="T99" fmla="*/ 330 h 832"/>
              <a:gd name="T100" fmla="*/ 471 w 1172"/>
              <a:gd name="T101" fmla="*/ 396 h 832"/>
              <a:gd name="T102" fmla="*/ 0 w 1172"/>
              <a:gd name="T103" fmla="*/ 416 h 832"/>
              <a:gd name="T104" fmla="*/ 471 w 1172"/>
              <a:gd name="T105" fmla="*/ 436 h 832"/>
              <a:gd name="T106" fmla="*/ 540 w 1172"/>
              <a:gd name="T107" fmla="*/ 501 h 832"/>
              <a:gd name="T108" fmla="*/ 684 w 1172"/>
              <a:gd name="T109" fmla="*/ 416 h 832"/>
              <a:gd name="T110" fmla="*/ 236 w 1172"/>
              <a:gd name="T111" fmla="*/ 617 h 832"/>
              <a:gd name="T112" fmla="*/ 236 w 1172"/>
              <a:gd name="T113" fmla="*/ 215 h 832"/>
              <a:gd name="T114" fmla="*/ 236 w 1172"/>
              <a:gd name="T115" fmla="*/ 61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699" y="0"/>
                </a:moveTo>
                <a:cubicBezTo>
                  <a:pt x="699" y="832"/>
                  <a:pt x="699" y="832"/>
                  <a:pt x="699" y="832"/>
                </a:cubicBezTo>
                <a:cubicBezTo>
                  <a:pt x="845" y="832"/>
                  <a:pt x="845" y="832"/>
                  <a:pt x="845" y="832"/>
                </a:cubicBezTo>
                <a:cubicBezTo>
                  <a:pt x="845" y="692"/>
                  <a:pt x="845" y="692"/>
                  <a:pt x="845" y="692"/>
                </a:cubicBezTo>
                <a:cubicBezTo>
                  <a:pt x="1026" y="692"/>
                  <a:pt x="1026" y="692"/>
                  <a:pt x="1026" y="692"/>
                </a:cubicBezTo>
                <a:cubicBezTo>
                  <a:pt x="1026" y="832"/>
                  <a:pt x="1026" y="832"/>
                  <a:pt x="1026" y="832"/>
                </a:cubicBezTo>
                <a:cubicBezTo>
                  <a:pt x="1172" y="832"/>
                  <a:pt x="1172" y="832"/>
                  <a:pt x="1172" y="832"/>
                </a:cubicBezTo>
                <a:cubicBezTo>
                  <a:pt x="1172" y="0"/>
                  <a:pt x="1172" y="0"/>
                  <a:pt x="1172" y="0"/>
                </a:cubicBezTo>
                <a:lnTo>
                  <a:pt x="699" y="0"/>
                </a:lnTo>
                <a:close/>
                <a:moveTo>
                  <a:pt x="1022" y="72"/>
                </a:moveTo>
                <a:cubicBezTo>
                  <a:pt x="1106" y="72"/>
                  <a:pt x="1106" y="72"/>
                  <a:pt x="1106" y="72"/>
                </a:cubicBezTo>
                <a:cubicBezTo>
                  <a:pt x="1106" y="178"/>
                  <a:pt x="1106" y="178"/>
                  <a:pt x="1106" y="178"/>
                </a:cubicBezTo>
                <a:cubicBezTo>
                  <a:pt x="1022" y="178"/>
                  <a:pt x="1022" y="178"/>
                  <a:pt x="1022" y="178"/>
                </a:cubicBezTo>
                <a:lnTo>
                  <a:pt x="1022" y="72"/>
                </a:lnTo>
                <a:close/>
                <a:moveTo>
                  <a:pt x="894" y="72"/>
                </a:moveTo>
                <a:cubicBezTo>
                  <a:pt x="977" y="72"/>
                  <a:pt x="977" y="72"/>
                  <a:pt x="977" y="72"/>
                </a:cubicBezTo>
                <a:cubicBezTo>
                  <a:pt x="977" y="178"/>
                  <a:pt x="977" y="178"/>
                  <a:pt x="977" y="178"/>
                </a:cubicBezTo>
                <a:cubicBezTo>
                  <a:pt x="894" y="178"/>
                  <a:pt x="894" y="178"/>
                  <a:pt x="894" y="178"/>
                </a:cubicBezTo>
                <a:lnTo>
                  <a:pt x="894" y="72"/>
                </a:lnTo>
                <a:close/>
                <a:moveTo>
                  <a:pt x="765" y="72"/>
                </a:moveTo>
                <a:cubicBezTo>
                  <a:pt x="849" y="72"/>
                  <a:pt x="849" y="72"/>
                  <a:pt x="849" y="72"/>
                </a:cubicBezTo>
                <a:cubicBezTo>
                  <a:pt x="849" y="178"/>
                  <a:pt x="849" y="178"/>
                  <a:pt x="849" y="178"/>
                </a:cubicBezTo>
                <a:cubicBezTo>
                  <a:pt x="765" y="178"/>
                  <a:pt x="765" y="178"/>
                  <a:pt x="765" y="178"/>
                </a:cubicBezTo>
                <a:lnTo>
                  <a:pt x="765" y="72"/>
                </a:lnTo>
                <a:close/>
                <a:moveTo>
                  <a:pt x="1022" y="223"/>
                </a:moveTo>
                <a:cubicBezTo>
                  <a:pt x="1106" y="223"/>
                  <a:pt x="1106" y="223"/>
                  <a:pt x="1106" y="223"/>
                </a:cubicBezTo>
                <a:cubicBezTo>
                  <a:pt x="1106" y="329"/>
                  <a:pt x="1106" y="329"/>
                  <a:pt x="1106" y="329"/>
                </a:cubicBezTo>
                <a:cubicBezTo>
                  <a:pt x="1022" y="329"/>
                  <a:pt x="1022" y="329"/>
                  <a:pt x="1022" y="329"/>
                </a:cubicBezTo>
                <a:lnTo>
                  <a:pt x="1022" y="223"/>
                </a:lnTo>
                <a:close/>
                <a:moveTo>
                  <a:pt x="894" y="223"/>
                </a:moveTo>
                <a:cubicBezTo>
                  <a:pt x="977" y="223"/>
                  <a:pt x="977" y="223"/>
                  <a:pt x="977" y="223"/>
                </a:cubicBezTo>
                <a:cubicBezTo>
                  <a:pt x="977" y="329"/>
                  <a:pt x="977" y="329"/>
                  <a:pt x="977" y="329"/>
                </a:cubicBezTo>
                <a:cubicBezTo>
                  <a:pt x="894" y="329"/>
                  <a:pt x="894" y="329"/>
                  <a:pt x="894" y="329"/>
                </a:cubicBezTo>
                <a:lnTo>
                  <a:pt x="894" y="223"/>
                </a:lnTo>
                <a:close/>
                <a:moveTo>
                  <a:pt x="765" y="223"/>
                </a:moveTo>
                <a:cubicBezTo>
                  <a:pt x="849" y="223"/>
                  <a:pt x="849" y="223"/>
                  <a:pt x="849" y="223"/>
                </a:cubicBezTo>
                <a:cubicBezTo>
                  <a:pt x="849" y="329"/>
                  <a:pt x="849" y="329"/>
                  <a:pt x="849" y="329"/>
                </a:cubicBezTo>
                <a:cubicBezTo>
                  <a:pt x="765" y="329"/>
                  <a:pt x="765" y="329"/>
                  <a:pt x="765" y="329"/>
                </a:cubicBezTo>
                <a:lnTo>
                  <a:pt x="765" y="223"/>
                </a:lnTo>
                <a:close/>
                <a:moveTo>
                  <a:pt x="1022" y="375"/>
                </a:moveTo>
                <a:cubicBezTo>
                  <a:pt x="1106" y="375"/>
                  <a:pt x="1106" y="375"/>
                  <a:pt x="1106" y="375"/>
                </a:cubicBezTo>
                <a:cubicBezTo>
                  <a:pt x="1106" y="480"/>
                  <a:pt x="1106" y="480"/>
                  <a:pt x="1106" y="480"/>
                </a:cubicBezTo>
                <a:cubicBezTo>
                  <a:pt x="1022" y="480"/>
                  <a:pt x="1022" y="480"/>
                  <a:pt x="1022" y="480"/>
                </a:cubicBezTo>
                <a:lnTo>
                  <a:pt x="1022" y="375"/>
                </a:lnTo>
                <a:close/>
                <a:moveTo>
                  <a:pt x="894" y="375"/>
                </a:moveTo>
                <a:cubicBezTo>
                  <a:pt x="977" y="375"/>
                  <a:pt x="977" y="375"/>
                  <a:pt x="977" y="375"/>
                </a:cubicBezTo>
                <a:cubicBezTo>
                  <a:pt x="977" y="480"/>
                  <a:pt x="977" y="480"/>
                  <a:pt x="977" y="480"/>
                </a:cubicBezTo>
                <a:cubicBezTo>
                  <a:pt x="894" y="480"/>
                  <a:pt x="894" y="480"/>
                  <a:pt x="894" y="480"/>
                </a:cubicBezTo>
                <a:lnTo>
                  <a:pt x="894" y="375"/>
                </a:lnTo>
                <a:close/>
                <a:moveTo>
                  <a:pt x="765" y="375"/>
                </a:moveTo>
                <a:cubicBezTo>
                  <a:pt x="849" y="375"/>
                  <a:pt x="849" y="375"/>
                  <a:pt x="849" y="375"/>
                </a:cubicBezTo>
                <a:cubicBezTo>
                  <a:pt x="849" y="480"/>
                  <a:pt x="849" y="480"/>
                  <a:pt x="849" y="480"/>
                </a:cubicBezTo>
                <a:cubicBezTo>
                  <a:pt x="765" y="480"/>
                  <a:pt x="765" y="480"/>
                  <a:pt x="765" y="480"/>
                </a:cubicBezTo>
                <a:lnTo>
                  <a:pt x="765" y="375"/>
                </a:lnTo>
                <a:close/>
                <a:moveTo>
                  <a:pt x="1022" y="526"/>
                </a:moveTo>
                <a:cubicBezTo>
                  <a:pt x="1106" y="526"/>
                  <a:pt x="1106" y="526"/>
                  <a:pt x="1106" y="526"/>
                </a:cubicBezTo>
                <a:cubicBezTo>
                  <a:pt x="1106" y="632"/>
                  <a:pt x="1106" y="632"/>
                  <a:pt x="1106" y="632"/>
                </a:cubicBezTo>
                <a:cubicBezTo>
                  <a:pt x="1022" y="632"/>
                  <a:pt x="1022" y="632"/>
                  <a:pt x="1022" y="632"/>
                </a:cubicBezTo>
                <a:lnTo>
                  <a:pt x="1022" y="526"/>
                </a:lnTo>
                <a:close/>
                <a:moveTo>
                  <a:pt x="894" y="526"/>
                </a:moveTo>
                <a:cubicBezTo>
                  <a:pt x="977" y="526"/>
                  <a:pt x="977" y="526"/>
                  <a:pt x="977" y="526"/>
                </a:cubicBezTo>
                <a:cubicBezTo>
                  <a:pt x="977" y="632"/>
                  <a:pt x="977" y="632"/>
                  <a:pt x="977" y="632"/>
                </a:cubicBezTo>
                <a:cubicBezTo>
                  <a:pt x="894" y="632"/>
                  <a:pt x="894" y="632"/>
                  <a:pt x="894" y="632"/>
                </a:cubicBezTo>
                <a:lnTo>
                  <a:pt x="894" y="526"/>
                </a:lnTo>
                <a:close/>
                <a:moveTo>
                  <a:pt x="765" y="526"/>
                </a:moveTo>
                <a:cubicBezTo>
                  <a:pt x="849" y="526"/>
                  <a:pt x="849" y="526"/>
                  <a:pt x="849" y="526"/>
                </a:cubicBezTo>
                <a:cubicBezTo>
                  <a:pt x="849" y="632"/>
                  <a:pt x="849" y="632"/>
                  <a:pt x="849" y="632"/>
                </a:cubicBezTo>
                <a:cubicBezTo>
                  <a:pt x="765" y="632"/>
                  <a:pt x="765" y="632"/>
                  <a:pt x="765" y="632"/>
                </a:cubicBezTo>
                <a:lnTo>
                  <a:pt x="765" y="526"/>
                </a:lnTo>
                <a:close/>
                <a:moveTo>
                  <a:pt x="236" y="232"/>
                </a:moveTo>
                <a:cubicBezTo>
                  <a:pt x="135" y="232"/>
                  <a:pt x="52" y="314"/>
                  <a:pt x="52" y="416"/>
                </a:cubicBezTo>
                <a:cubicBezTo>
                  <a:pt x="52" y="517"/>
                  <a:pt x="135" y="600"/>
                  <a:pt x="236" y="600"/>
                </a:cubicBezTo>
                <a:cubicBezTo>
                  <a:pt x="338" y="600"/>
                  <a:pt x="420" y="517"/>
                  <a:pt x="420" y="416"/>
                </a:cubicBezTo>
                <a:cubicBezTo>
                  <a:pt x="420" y="314"/>
                  <a:pt x="338" y="232"/>
                  <a:pt x="236"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3" y="506"/>
                  <a:pt x="153" y="506"/>
                  <a:pt x="153" y="506"/>
                </a:cubicBezTo>
                <a:cubicBezTo>
                  <a:pt x="153" y="477"/>
                  <a:pt x="153" y="477"/>
                  <a:pt x="153" y="477"/>
                </a:cubicBezTo>
                <a:cubicBezTo>
                  <a:pt x="217" y="477"/>
                  <a:pt x="217" y="477"/>
                  <a:pt x="217" y="477"/>
                </a:cubicBezTo>
                <a:cubicBezTo>
                  <a:pt x="217" y="453"/>
                  <a:pt x="217" y="453"/>
                  <a:pt x="217" y="453"/>
                </a:cubicBezTo>
                <a:cubicBezTo>
                  <a:pt x="153" y="453"/>
                  <a:pt x="153" y="453"/>
                  <a:pt x="153" y="453"/>
                </a:cubicBezTo>
                <a:cubicBezTo>
                  <a:pt x="153" y="423"/>
                  <a:pt x="153" y="423"/>
                  <a:pt x="153" y="423"/>
                </a:cubicBezTo>
                <a:cubicBezTo>
                  <a:pt x="206" y="423"/>
                  <a:pt x="206" y="423"/>
                  <a:pt x="206" y="423"/>
                </a:cubicBezTo>
                <a:cubicBezTo>
                  <a:pt x="130" y="308"/>
                  <a:pt x="130" y="308"/>
                  <a:pt x="130" y="308"/>
                </a:cubicBezTo>
                <a:cubicBezTo>
                  <a:pt x="175" y="308"/>
                  <a:pt x="175" y="308"/>
                  <a:pt x="175" y="308"/>
                </a:cubicBezTo>
                <a:cubicBezTo>
                  <a:pt x="236" y="405"/>
                  <a:pt x="236" y="405"/>
                  <a:pt x="236" y="405"/>
                </a:cubicBezTo>
                <a:cubicBezTo>
                  <a:pt x="296" y="308"/>
                  <a:pt x="296" y="308"/>
                  <a:pt x="296" y="308"/>
                </a:cubicBezTo>
                <a:cubicBezTo>
                  <a:pt x="344" y="308"/>
                  <a:pt x="344" y="308"/>
                  <a:pt x="344" y="308"/>
                </a:cubicBezTo>
                <a:cubicBezTo>
                  <a:pt x="268" y="423"/>
                  <a:pt x="268" y="423"/>
                  <a:pt x="268" y="423"/>
                </a:cubicBezTo>
                <a:lnTo>
                  <a:pt x="320" y="423"/>
                </a:lnTo>
                <a:close/>
                <a:moveTo>
                  <a:pt x="599" y="330"/>
                </a:moveTo>
                <a:cubicBezTo>
                  <a:pt x="540" y="330"/>
                  <a:pt x="540" y="330"/>
                  <a:pt x="540" y="330"/>
                </a:cubicBezTo>
                <a:cubicBezTo>
                  <a:pt x="605" y="396"/>
                  <a:pt x="605" y="396"/>
                  <a:pt x="605" y="396"/>
                </a:cubicBezTo>
                <a:cubicBezTo>
                  <a:pt x="471" y="396"/>
                  <a:pt x="471" y="396"/>
                  <a:pt x="471" y="396"/>
                </a:cubicBezTo>
                <a:cubicBezTo>
                  <a:pt x="461" y="275"/>
                  <a:pt x="360" y="180"/>
                  <a:pt x="236" y="180"/>
                </a:cubicBezTo>
                <a:cubicBezTo>
                  <a:pt x="106" y="180"/>
                  <a:pt x="0" y="285"/>
                  <a:pt x="0" y="416"/>
                </a:cubicBezTo>
                <a:cubicBezTo>
                  <a:pt x="0" y="546"/>
                  <a:pt x="106" y="652"/>
                  <a:pt x="236" y="652"/>
                </a:cubicBezTo>
                <a:cubicBezTo>
                  <a:pt x="360" y="652"/>
                  <a:pt x="461" y="557"/>
                  <a:pt x="471"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236" y="617"/>
                </a:moveTo>
                <a:cubicBezTo>
                  <a:pt x="126" y="617"/>
                  <a:pt x="35" y="526"/>
                  <a:pt x="35" y="416"/>
                </a:cubicBezTo>
                <a:cubicBezTo>
                  <a:pt x="35" y="305"/>
                  <a:pt x="126" y="215"/>
                  <a:pt x="236" y="215"/>
                </a:cubicBezTo>
                <a:cubicBezTo>
                  <a:pt x="347" y="215"/>
                  <a:pt x="437" y="305"/>
                  <a:pt x="437" y="416"/>
                </a:cubicBezTo>
                <a:cubicBezTo>
                  <a:pt x="437" y="526"/>
                  <a:pt x="347" y="617"/>
                  <a:pt x="236" y="617"/>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87" name="Freeform 64"/>
          <p:cNvSpPr>
            <a:spLocks noEditPoints="1"/>
          </p:cNvSpPr>
          <p:nvPr/>
        </p:nvSpPr>
        <p:spPr bwMode="auto">
          <a:xfrm>
            <a:off x="885136" y="974234"/>
            <a:ext cx="130253" cy="167524"/>
          </a:xfrm>
          <a:custGeom>
            <a:avLst/>
            <a:gdLst>
              <a:gd name="T0" fmla="*/ 605 w 605"/>
              <a:gd name="T1" fmla="*/ 832 h 832"/>
              <a:gd name="T2" fmla="*/ 76 w 605"/>
              <a:gd name="T3" fmla="*/ 76 h 832"/>
              <a:gd name="T4" fmla="*/ 280 w 605"/>
              <a:gd name="T5" fmla="*/ 308 h 832"/>
              <a:gd name="T6" fmla="*/ 529 w 605"/>
              <a:gd name="T7" fmla="*/ 308 h 832"/>
              <a:gd name="T8" fmla="*/ 280 w 605"/>
              <a:gd name="T9" fmla="*/ 557 h 832"/>
              <a:gd name="T10" fmla="*/ 529 w 605"/>
              <a:gd name="T11" fmla="*/ 557 h 832"/>
              <a:gd name="T12" fmla="*/ 253 w 605"/>
              <a:gd name="T13" fmla="*/ 642 h 832"/>
              <a:gd name="T14" fmla="*/ 503 w 605"/>
              <a:gd name="T15" fmla="*/ 393 h 832"/>
              <a:gd name="T16" fmla="*/ 161 w 605"/>
              <a:gd name="T17" fmla="*/ 393 h 832"/>
              <a:gd name="T18" fmla="*/ 195 w 605"/>
              <a:gd name="T19" fmla="*/ 485 h 832"/>
              <a:gd name="T20" fmla="*/ 155 w 605"/>
              <a:gd name="T21" fmla="*/ 604 h 832"/>
              <a:gd name="T22" fmla="*/ 178 w 605"/>
              <a:gd name="T23" fmla="*/ 692 h 832"/>
              <a:gd name="T24" fmla="*/ 469 w 605"/>
              <a:gd name="T25" fmla="*/ 594 h 832"/>
              <a:gd name="T26" fmla="*/ 362 w 605"/>
              <a:gd name="T27" fmla="*/ 701 h 832"/>
              <a:gd name="T28" fmla="*/ 451 w 605"/>
              <a:gd name="T29" fmla="*/ 659 h 832"/>
              <a:gd name="T30" fmla="*/ 117 w 605"/>
              <a:gd name="T31" fmla="*/ 202 h 832"/>
              <a:gd name="T32" fmla="*/ 124 w 605"/>
              <a:gd name="T33" fmla="*/ 151 h 832"/>
              <a:gd name="T34" fmla="*/ 130 w 605"/>
              <a:gd name="T35" fmla="*/ 114 h 832"/>
              <a:gd name="T36" fmla="*/ 127 w 605"/>
              <a:gd name="T37" fmla="*/ 211 h 832"/>
              <a:gd name="T38" fmla="*/ 178 w 605"/>
              <a:gd name="T39" fmla="*/ 108 h 832"/>
              <a:gd name="T40" fmla="*/ 177 w 605"/>
              <a:gd name="T41" fmla="*/ 160 h 832"/>
              <a:gd name="T42" fmla="*/ 166 w 605"/>
              <a:gd name="T43" fmla="*/ 170 h 832"/>
              <a:gd name="T44" fmla="*/ 169 w 605"/>
              <a:gd name="T45" fmla="*/ 149 h 832"/>
              <a:gd name="T46" fmla="*/ 205 w 605"/>
              <a:gd name="T47" fmla="*/ 197 h 832"/>
              <a:gd name="T48" fmla="*/ 210 w 605"/>
              <a:gd name="T49" fmla="*/ 169 h 832"/>
              <a:gd name="T50" fmla="*/ 217 w 605"/>
              <a:gd name="T51" fmla="*/ 120 h 832"/>
              <a:gd name="T52" fmla="*/ 243 w 605"/>
              <a:gd name="T53" fmla="*/ 208 h 832"/>
              <a:gd name="T54" fmla="*/ 217 w 605"/>
              <a:gd name="T55" fmla="*/ 107 h 832"/>
              <a:gd name="T56" fmla="*/ 213 w 605"/>
              <a:gd name="T57" fmla="*/ 110 h 832"/>
              <a:gd name="T58" fmla="*/ 245 w 605"/>
              <a:gd name="T59" fmla="*/ 206 h 832"/>
              <a:gd name="T60" fmla="*/ 257 w 605"/>
              <a:gd name="T61" fmla="*/ 154 h 832"/>
              <a:gd name="T62" fmla="*/ 263 w 605"/>
              <a:gd name="T63" fmla="*/ 117 h 832"/>
              <a:gd name="T64" fmla="*/ 273 w 605"/>
              <a:gd name="T65" fmla="*/ 164 h 832"/>
              <a:gd name="T66" fmla="*/ 279 w 605"/>
              <a:gd name="T67" fmla="*/ 157 h 832"/>
              <a:gd name="T68" fmla="*/ 284 w 605"/>
              <a:gd name="T69" fmla="*/ 199 h 832"/>
              <a:gd name="T70" fmla="*/ 275 w 605"/>
              <a:gd name="T71" fmla="*/ 208 h 832"/>
              <a:gd name="T72" fmla="*/ 321 w 605"/>
              <a:gd name="T73" fmla="*/ 119 h 832"/>
              <a:gd name="T74" fmla="*/ 330 w 605"/>
              <a:gd name="T75" fmla="*/ 163 h 832"/>
              <a:gd name="T76" fmla="*/ 327 w 605"/>
              <a:gd name="T77" fmla="*/ 160 h 832"/>
              <a:gd name="T78" fmla="*/ 324 w 605"/>
              <a:gd name="T79" fmla="*/ 120 h 832"/>
              <a:gd name="T80" fmla="*/ 347 w 605"/>
              <a:gd name="T81" fmla="*/ 206 h 832"/>
              <a:gd name="T82" fmla="*/ 356 w 605"/>
              <a:gd name="T83" fmla="*/ 114 h 832"/>
              <a:gd name="T84" fmla="*/ 360 w 605"/>
              <a:gd name="T85" fmla="*/ 111 h 832"/>
              <a:gd name="T86" fmla="*/ 391 w 605"/>
              <a:gd name="T87" fmla="*/ 211 h 832"/>
              <a:gd name="T88" fmla="*/ 403 w 605"/>
              <a:gd name="T89" fmla="*/ 107 h 832"/>
              <a:gd name="T90" fmla="*/ 368 w 605"/>
              <a:gd name="T91" fmla="*/ 107 h 832"/>
              <a:gd name="T92" fmla="*/ 388 w 605"/>
              <a:gd name="T93" fmla="*/ 196 h 832"/>
              <a:gd name="T94" fmla="*/ 403 w 605"/>
              <a:gd name="T95" fmla="*/ 157 h 832"/>
              <a:gd name="T96" fmla="*/ 436 w 605"/>
              <a:gd name="T97" fmla="*/ 169 h 832"/>
              <a:gd name="T98" fmla="*/ 430 w 605"/>
              <a:gd name="T99" fmla="*/ 160 h 832"/>
              <a:gd name="T100" fmla="*/ 439 w 605"/>
              <a:gd name="T101" fmla="*/ 149 h 832"/>
              <a:gd name="T102" fmla="*/ 461 w 605"/>
              <a:gd name="T103" fmla="*/ 199 h 832"/>
              <a:gd name="T104" fmla="*/ 434 w 605"/>
              <a:gd name="T105" fmla="*/ 199 h 832"/>
              <a:gd name="T106" fmla="*/ 446 w 605"/>
              <a:gd name="T107" fmla="*/ 119 h 832"/>
              <a:gd name="T108" fmla="*/ 475 w 605"/>
              <a:gd name="T109" fmla="*/ 202 h 832"/>
              <a:gd name="T110" fmla="*/ 488 w 605"/>
              <a:gd name="T111" fmla="*/ 117 h 832"/>
              <a:gd name="T112" fmla="*/ 482 w 605"/>
              <a:gd name="T113" fmla="*/ 111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5" h="832">
                <a:moveTo>
                  <a:pt x="605" y="832"/>
                </a:moveTo>
                <a:cubicBezTo>
                  <a:pt x="0" y="832"/>
                  <a:pt x="0" y="832"/>
                  <a:pt x="0" y="832"/>
                </a:cubicBezTo>
                <a:cubicBezTo>
                  <a:pt x="0" y="0"/>
                  <a:pt x="0" y="0"/>
                  <a:pt x="0" y="0"/>
                </a:cubicBezTo>
                <a:cubicBezTo>
                  <a:pt x="605" y="0"/>
                  <a:pt x="605" y="0"/>
                  <a:pt x="605" y="0"/>
                </a:cubicBezTo>
                <a:lnTo>
                  <a:pt x="605" y="832"/>
                </a:lnTo>
                <a:close/>
                <a:moveTo>
                  <a:pt x="76" y="76"/>
                </a:moveTo>
                <a:cubicBezTo>
                  <a:pt x="76" y="242"/>
                  <a:pt x="76" y="242"/>
                  <a:pt x="76" y="242"/>
                </a:cubicBezTo>
                <a:cubicBezTo>
                  <a:pt x="529" y="242"/>
                  <a:pt x="529" y="242"/>
                  <a:pt x="529" y="242"/>
                </a:cubicBezTo>
                <a:cubicBezTo>
                  <a:pt x="529" y="76"/>
                  <a:pt x="529" y="76"/>
                  <a:pt x="529" y="76"/>
                </a:cubicBezTo>
                <a:lnTo>
                  <a:pt x="76" y="76"/>
                </a:lnTo>
                <a:close/>
                <a:moveTo>
                  <a:pt x="280" y="308"/>
                </a:moveTo>
                <a:cubicBezTo>
                  <a:pt x="76" y="308"/>
                  <a:pt x="76" y="308"/>
                  <a:pt x="76" y="308"/>
                </a:cubicBezTo>
                <a:cubicBezTo>
                  <a:pt x="76" y="512"/>
                  <a:pt x="76" y="512"/>
                  <a:pt x="76" y="512"/>
                </a:cubicBezTo>
                <a:cubicBezTo>
                  <a:pt x="280" y="512"/>
                  <a:pt x="280" y="512"/>
                  <a:pt x="280" y="512"/>
                </a:cubicBezTo>
                <a:lnTo>
                  <a:pt x="280" y="308"/>
                </a:lnTo>
                <a:close/>
                <a:moveTo>
                  <a:pt x="529" y="308"/>
                </a:moveTo>
                <a:cubicBezTo>
                  <a:pt x="325" y="308"/>
                  <a:pt x="325" y="308"/>
                  <a:pt x="325" y="308"/>
                </a:cubicBezTo>
                <a:cubicBezTo>
                  <a:pt x="325" y="512"/>
                  <a:pt x="325" y="512"/>
                  <a:pt x="325" y="512"/>
                </a:cubicBezTo>
                <a:cubicBezTo>
                  <a:pt x="529" y="512"/>
                  <a:pt x="529" y="512"/>
                  <a:pt x="529" y="512"/>
                </a:cubicBezTo>
                <a:lnTo>
                  <a:pt x="529" y="308"/>
                </a:lnTo>
                <a:close/>
                <a:moveTo>
                  <a:pt x="280" y="557"/>
                </a:moveTo>
                <a:cubicBezTo>
                  <a:pt x="76" y="557"/>
                  <a:pt x="76" y="557"/>
                  <a:pt x="76" y="557"/>
                </a:cubicBezTo>
                <a:cubicBezTo>
                  <a:pt x="76" y="761"/>
                  <a:pt x="76" y="761"/>
                  <a:pt x="76" y="761"/>
                </a:cubicBezTo>
                <a:cubicBezTo>
                  <a:pt x="280" y="761"/>
                  <a:pt x="280" y="761"/>
                  <a:pt x="280" y="761"/>
                </a:cubicBezTo>
                <a:lnTo>
                  <a:pt x="280" y="557"/>
                </a:lnTo>
                <a:close/>
                <a:moveTo>
                  <a:pt x="529" y="557"/>
                </a:moveTo>
                <a:cubicBezTo>
                  <a:pt x="325" y="557"/>
                  <a:pt x="325" y="557"/>
                  <a:pt x="325" y="557"/>
                </a:cubicBezTo>
                <a:cubicBezTo>
                  <a:pt x="325" y="761"/>
                  <a:pt x="325" y="761"/>
                  <a:pt x="325" y="761"/>
                </a:cubicBezTo>
                <a:cubicBezTo>
                  <a:pt x="529" y="761"/>
                  <a:pt x="529" y="761"/>
                  <a:pt x="529" y="761"/>
                </a:cubicBezTo>
                <a:lnTo>
                  <a:pt x="529" y="557"/>
                </a:lnTo>
                <a:close/>
                <a:moveTo>
                  <a:pt x="253" y="642"/>
                </a:moveTo>
                <a:cubicBezTo>
                  <a:pt x="102" y="642"/>
                  <a:pt x="102" y="642"/>
                  <a:pt x="102" y="642"/>
                </a:cubicBezTo>
                <a:cubicBezTo>
                  <a:pt x="102" y="676"/>
                  <a:pt x="102" y="676"/>
                  <a:pt x="102" y="676"/>
                </a:cubicBezTo>
                <a:cubicBezTo>
                  <a:pt x="253" y="676"/>
                  <a:pt x="253" y="676"/>
                  <a:pt x="253" y="676"/>
                </a:cubicBezTo>
                <a:lnTo>
                  <a:pt x="253" y="642"/>
                </a:lnTo>
                <a:close/>
                <a:moveTo>
                  <a:pt x="503" y="393"/>
                </a:moveTo>
                <a:cubicBezTo>
                  <a:pt x="352" y="393"/>
                  <a:pt x="352" y="393"/>
                  <a:pt x="352" y="393"/>
                </a:cubicBezTo>
                <a:cubicBezTo>
                  <a:pt x="352" y="427"/>
                  <a:pt x="352" y="427"/>
                  <a:pt x="352" y="427"/>
                </a:cubicBezTo>
                <a:cubicBezTo>
                  <a:pt x="503" y="427"/>
                  <a:pt x="503" y="427"/>
                  <a:pt x="503" y="427"/>
                </a:cubicBezTo>
                <a:lnTo>
                  <a:pt x="503" y="393"/>
                </a:lnTo>
                <a:close/>
                <a:moveTo>
                  <a:pt x="253" y="393"/>
                </a:moveTo>
                <a:cubicBezTo>
                  <a:pt x="195" y="393"/>
                  <a:pt x="195" y="393"/>
                  <a:pt x="195" y="393"/>
                </a:cubicBezTo>
                <a:cubicBezTo>
                  <a:pt x="195" y="334"/>
                  <a:pt x="195" y="334"/>
                  <a:pt x="195" y="334"/>
                </a:cubicBezTo>
                <a:cubicBezTo>
                  <a:pt x="161" y="334"/>
                  <a:pt x="161" y="334"/>
                  <a:pt x="161" y="334"/>
                </a:cubicBezTo>
                <a:cubicBezTo>
                  <a:pt x="161" y="393"/>
                  <a:pt x="161" y="393"/>
                  <a:pt x="161" y="393"/>
                </a:cubicBezTo>
                <a:cubicBezTo>
                  <a:pt x="102" y="393"/>
                  <a:pt x="102" y="393"/>
                  <a:pt x="102" y="393"/>
                </a:cubicBezTo>
                <a:cubicBezTo>
                  <a:pt x="102" y="427"/>
                  <a:pt x="102" y="427"/>
                  <a:pt x="102" y="427"/>
                </a:cubicBezTo>
                <a:cubicBezTo>
                  <a:pt x="161" y="427"/>
                  <a:pt x="161" y="427"/>
                  <a:pt x="161" y="427"/>
                </a:cubicBezTo>
                <a:cubicBezTo>
                  <a:pt x="161" y="485"/>
                  <a:pt x="161" y="485"/>
                  <a:pt x="161" y="485"/>
                </a:cubicBezTo>
                <a:cubicBezTo>
                  <a:pt x="195" y="485"/>
                  <a:pt x="195" y="485"/>
                  <a:pt x="195" y="485"/>
                </a:cubicBezTo>
                <a:cubicBezTo>
                  <a:pt x="195" y="427"/>
                  <a:pt x="195" y="427"/>
                  <a:pt x="195" y="427"/>
                </a:cubicBezTo>
                <a:cubicBezTo>
                  <a:pt x="253" y="427"/>
                  <a:pt x="253" y="427"/>
                  <a:pt x="253" y="427"/>
                </a:cubicBezTo>
                <a:lnTo>
                  <a:pt x="253" y="393"/>
                </a:lnTo>
                <a:close/>
                <a:moveTo>
                  <a:pt x="178" y="581"/>
                </a:moveTo>
                <a:cubicBezTo>
                  <a:pt x="165" y="581"/>
                  <a:pt x="155" y="591"/>
                  <a:pt x="155" y="604"/>
                </a:cubicBezTo>
                <a:cubicBezTo>
                  <a:pt x="155" y="616"/>
                  <a:pt x="165" y="626"/>
                  <a:pt x="178" y="626"/>
                </a:cubicBezTo>
                <a:cubicBezTo>
                  <a:pt x="190" y="626"/>
                  <a:pt x="200" y="616"/>
                  <a:pt x="200" y="604"/>
                </a:cubicBezTo>
                <a:cubicBezTo>
                  <a:pt x="200" y="591"/>
                  <a:pt x="190" y="581"/>
                  <a:pt x="178" y="581"/>
                </a:cubicBezTo>
                <a:close/>
                <a:moveTo>
                  <a:pt x="200" y="714"/>
                </a:moveTo>
                <a:cubicBezTo>
                  <a:pt x="200" y="702"/>
                  <a:pt x="190" y="692"/>
                  <a:pt x="178" y="692"/>
                </a:cubicBezTo>
                <a:cubicBezTo>
                  <a:pt x="165" y="692"/>
                  <a:pt x="155" y="702"/>
                  <a:pt x="155" y="714"/>
                </a:cubicBezTo>
                <a:cubicBezTo>
                  <a:pt x="155" y="727"/>
                  <a:pt x="165" y="737"/>
                  <a:pt x="178" y="737"/>
                </a:cubicBezTo>
                <a:cubicBezTo>
                  <a:pt x="190" y="737"/>
                  <a:pt x="200" y="727"/>
                  <a:pt x="200" y="714"/>
                </a:cubicBezTo>
                <a:close/>
                <a:moveTo>
                  <a:pt x="493" y="618"/>
                </a:moveTo>
                <a:cubicBezTo>
                  <a:pt x="469" y="594"/>
                  <a:pt x="469" y="594"/>
                  <a:pt x="469" y="594"/>
                </a:cubicBezTo>
                <a:cubicBezTo>
                  <a:pt x="427" y="635"/>
                  <a:pt x="427" y="635"/>
                  <a:pt x="427" y="635"/>
                </a:cubicBezTo>
                <a:cubicBezTo>
                  <a:pt x="386" y="594"/>
                  <a:pt x="386" y="594"/>
                  <a:pt x="386" y="594"/>
                </a:cubicBezTo>
                <a:cubicBezTo>
                  <a:pt x="362" y="618"/>
                  <a:pt x="362" y="618"/>
                  <a:pt x="362" y="618"/>
                </a:cubicBezTo>
                <a:cubicBezTo>
                  <a:pt x="403" y="659"/>
                  <a:pt x="403" y="659"/>
                  <a:pt x="403" y="659"/>
                </a:cubicBezTo>
                <a:cubicBezTo>
                  <a:pt x="362" y="701"/>
                  <a:pt x="362" y="701"/>
                  <a:pt x="362" y="701"/>
                </a:cubicBezTo>
                <a:cubicBezTo>
                  <a:pt x="386" y="725"/>
                  <a:pt x="386" y="725"/>
                  <a:pt x="386" y="725"/>
                </a:cubicBezTo>
                <a:cubicBezTo>
                  <a:pt x="427" y="683"/>
                  <a:pt x="427" y="683"/>
                  <a:pt x="427" y="683"/>
                </a:cubicBezTo>
                <a:cubicBezTo>
                  <a:pt x="469" y="725"/>
                  <a:pt x="469" y="725"/>
                  <a:pt x="469" y="725"/>
                </a:cubicBezTo>
                <a:cubicBezTo>
                  <a:pt x="493" y="701"/>
                  <a:pt x="493" y="701"/>
                  <a:pt x="493" y="701"/>
                </a:cubicBezTo>
                <a:cubicBezTo>
                  <a:pt x="451" y="659"/>
                  <a:pt x="451" y="659"/>
                  <a:pt x="451" y="659"/>
                </a:cubicBezTo>
                <a:lnTo>
                  <a:pt x="493" y="618"/>
                </a:lnTo>
                <a:close/>
                <a:moveTo>
                  <a:pt x="135" y="169"/>
                </a:moveTo>
                <a:cubicBezTo>
                  <a:pt x="130" y="197"/>
                  <a:pt x="130" y="197"/>
                  <a:pt x="130" y="197"/>
                </a:cubicBezTo>
                <a:cubicBezTo>
                  <a:pt x="121" y="206"/>
                  <a:pt x="121" y="206"/>
                  <a:pt x="121" y="206"/>
                </a:cubicBezTo>
                <a:cubicBezTo>
                  <a:pt x="117" y="202"/>
                  <a:pt x="117" y="202"/>
                  <a:pt x="117" y="202"/>
                </a:cubicBezTo>
                <a:cubicBezTo>
                  <a:pt x="123" y="164"/>
                  <a:pt x="123" y="164"/>
                  <a:pt x="123" y="164"/>
                </a:cubicBezTo>
                <a:cubicBezTo>
                  <a:pt x="129" y="160"/>
                  <a:pt x="129" y="160"/>
                  <a:pt x="129" y="160"/>
                </a:cubicBezTo>
                <a:lnTo>
                  <a:pt x="135" y="169"/>
                </a:lnTo>
                <a:close/>
                <a:moveTo>
                  <a:pt x="130" y="114"/>
                </a:moveTo>
                <a:cubicBezTo>
                  <a:pt x="124" y="151"/>
                  <a:pt x="124" y="151"/>
                  <a:pt x="124" y="151"/>
                </a:cubicBezTo>
                <a:cubicBezTo>
                  <a:pt x="129" y="157"/>
                  <a:pt x="129" y="157"/>
                  <a:pt x="129" y="157"/>
                </a:cubicBezTo>
                <a:cubicBezTo>
                  <a:pt x="138" y="149"/>
                  <a:pt x="138" y="149"/>
                  <a:pt x="138" y="149"/>
                </a:cubicBezTo>
                <a:cubicBezTo>
                  <a:pt x="142" y="120"/>
                  <a:pt x="142" y="120"/>
                  <a:pt x="142" y="120"/>
                </a:cubicBezTo>
                <a:cubicBezTo>
                  <a:pt x="135" y="111"/>
                  <a:pt x="135" y="111"/>
                  <a:pt x="135" y="111"/>
                </a:cubicBezTo>
                <a:lnTo>
                  <a:pt x="130" y="114"/>
                </a:lnTo>
                <a:close/>
                <a:moveTo>
                  <a:pt x="133" y="199"/>
                </a:moveTo>
                <a:cubicBezTo>
                  <a:pt x="160" y="199"/>
                  <a:pt x="160" y="199"/>
                  <a:pt x="160" y="199"/>
                </a:cubicBezTo>
                <a:cubicBezTo>
                  <a:pt x="168" y="208"/>
                  <a:pt x="168" y="208"/>
                  <a:pt x="168" y="208"/>
                </a:cubicBezTo>
                <a:cubicBezTo>
                  <a:pt x="165" y="211"/>
                  <a:pt x="165" y="211"/>
                  <a:pt x="165" y="211"/>
                </a:cubicBezTo>
                <a:cubicBezTo>
                  <a:pt x="127" y="211"/>
                  <a:pt x="127" y="211"/>
                  <a:pt x="127" y="211"/>
                </a:cubicBezTo>
                <a:cubicBezTo>
                  <a:pt x="124" y="208"/>
                  <a:pt x="124" y="208"/>
                  <a:pt x="124" y="208"/>
                </a:cubicBezTo>
                <a:lnTo>
                  <a:pt x="133" y="199"/>
                </a:lnTo>
                <a:close/>
                <a:moveTo>
                  <a:pt x="142" y="107"/>
                </a:moveTo>
                <a:cubicBezTo>
                  <a:pt x="177" y="107"/>
                  <a:pt x="177" y="107"/>
                  <a:pt x="177" y="107"/>
                </a:cubicBezTo>
                <a:cubicBezTo>
                  <a:pt x="178" y="108"/>
                  <a:pt x="178" y="108"/>
                  <a:pt x="178" y="108"/>
                </a:cubicBezTo>
                <a:cubicBezTo>
                  <a:pt x="171" y="119"/>
                  <a:pt x="171" y="119"/>
                  <a:pt x="171" y="119"/>
                </a:cubicBezTo>
                <a:cubicBezTo>
                  <a:pt x="145" y="119"/>
                  <a:pt x="145" y="119"/>
                  <a:pt x="145" y="119"/>
                </a:cubicBezTo>
                <a:cubicBezTo>
                  <a:pt x="138" y="110"/>
                  <a:pt x="138" y="110"/>
                  <a:pt x="138" y="110"/>
                </a:cubicBezTo>
                <a:lnTo>
                  <a:pt x="142" y="107"/>
                </a:lnTo>
                <a:close/>
                <a:moveTo>
                  <a:pt x="177" y="160"/>
                </a:moveTo>
                <a:cubicBezTo>
                  <a:pt x="180" y="163"/>
                  <a:pt x="180" y="163"/>
                  <a:pt x="180" y="163"/>
                </a:cubicBezTo>
                <a:cubicBezTo>
                  <a:pt x="174" y="202"/>
                  <a:pt x="174" y="202"/>
                  <a:pt x="174" y="202"/>
                </a:cubicBezTo>
                <a:cubicBezTo>
                  <a:pt x="169" y="206"/>
                  <a:pt x="169" y="206"/>
                  <a:pt x="169" y="206"/>
                </a:cubicBezTo>
                <a:cubicBezTo>
                  <a:pt x="162" y="196"/>
                  <a:pt x="162" y="196"/>
                  <a:pt x="162" y="196"/>
                </a:cubicBezTo>
                <a:cubicBezTo>
                  <a:pt x="166" y="170"/>
                  <a:pt x="166" y="170"/>
                  <a:pt x="166" y="170"/>
                </a:cubicBezTo>
                <a:lnTo>
                  <a:pt x="177" y="160"/>
                </a:lnTo>
                <a:close/>
                <a:moveTo>
                  <a:pt x="187" y="117"/>
                </a:moveTo>
                <a:cubicBezTo>
                  <a:pt x="181" y="154"/>
                  <a:pt x="181" y="154"/>
                  <a:pt x="181" y="154"/>
                </a:cubicBezTo>
                <a:cubicBezTo>
                  <a:pt x="177" y="157"/>
                  <a:pt x="177" y="157"/>
                  <a:pt x="177" y="157"/>
                </a:cubicBezTo>
                <a:cubicBezTo>
                  <a:pt x="169" y="149"/>
                  <a:pt x="169" y="149"/>
                  <a:pt x="169" y="149"/>
                </a:cubicBezTo>
                <a:cubicBezTo>
                  <a:pt x="174" y="120"/>
                  <a:pt x="174" y="120"/>
                  <a:pt x="174" y="120"/>
                </a:cubicBezTo>
                <a:cubicBezTo>
                  <a:pt x="181" y="111"/>
                  <a:pt x="181" y="111"/>
                  <a:pt x="181" y="111"/>
                </a:cubicBezTo>
                <a:lnTo>
                  <a:pt x="187" y="117"/>
                </a:lnTo>
                <a:close/>
                <a:moveTo>
                  <a:pt x="210" y="169"/>
                </a:moveTo>
                <a:cubicBezTo>
                  <a:pt x="205" y="197"/>
                  <a:pt x="205" y="197"/>
                  <a:pt x="205" y="197"/>
                </a:cubicBezTo>
                <a:cubicBezTo>
                  <a:pt x="196" y="206"/>
                  <a:pt x="196" y="206"/>
                  <a:pt x="196" y="206"/>
                </a:cubicBezTo>
                <a:cubicBezTo>
                  <a:pt x="192" y="202"/>
                  <a:pt x="192" y="202"/>
                  <a:pt x="192" y="202"/>
                </a:cubicBezTo>
                <a:cubicBezTo>
                  <a:pt x="198" y="164"/>
                  <a:pt x="198" y="164"/>
                  <a:pt x="198" y="164"/>
                </a:cubicBezTo>
                <a:cubicBezTo>
                  <a:pt x="204" y="160"/>
                  <a:pt x="204" y="160"/>
                  <a:pt x="204" y="160"/>
                </a:cubicBezTo>
                <a:lnTo>
                  <a:pt x="210" y="169"/>
                </a:lnTo>
                <a:close/>
                <a:moveTo>
                  <a:pt x="205" y="114"/>
                </a:moveTo>
                <a:cubicBezTo>
                  <a:pt x="199" y="151"/>
                  <a:pt x="199" y="151"/>
                  <a:pt x="199" y="151"/>
                </a:cubicBezTo>
                <a:cubicBezTo>
                  <a:pt x="204" y="157"/>
                  <a:pt x="204" y="157"/>
                  <a:pt x="204" y="157"/>
                </a:cubicBezTo>
                <a:cubicBezTo>
                  <a:pt x="213" y="149"/>
                  <a:pt x="213" y="149"/>
                  <a:pt x="213" y="149"/>
                </a:cubicBezTo>
                <a:cubicBezTo>
                  <a:pt x="217" y="120"/>
                  <a:pt x="217" y="120"/>
                  <a:pt x="217" y="120"/>
                </a:cubicBezTo>
                <a:cubicBezTo>
                  <a:pt x="210" y="111"/>
                  <a:pt x="210" y="111"/>
                  <a:pt x="210" y="111"/>
                </a:cubicBezTo>
                <a:lnTo>
                  <a:pt x="205" y="114"/>
                </a:lnTo>
                <a:close/>
                <a:moveTo>
                  <a:pt x="208" y="199"/>
                </a:moveTo>
                <a:cubicBezTo>
                  <a:pt x="235" y="199"/>
                  <a:pt x="235" y="199"/>
                  <a:pt x="235" y="199"/>
                </a:cubicBezTo>
                <a:cubicBezTo>
                  <a:pt x="243" y="208"/>
                  <a:pt x="243" y="208"/>
                  <a:pt x="243" y="208"/>
                </a:cubicBezTo>
                <a:cubicBezTo>
                  <a:pt x="240" y="211"/>
                  <a:pt x="240" y="211"/>
                  <a:pt x="240" y="211"/>
                </a:cubicBezTo>
                <a:cubicBezTo>
                  <a:pt x="202" y="211"/>
                  <a:pt x="202" y="211"/>
                  <a:pt x="202" y="211"/>
                </a:cubicBezTo>
                <a:cubicBezTo>
                  <a:pt x="199" y="208"/>
                  <a:pt x="199" y="208"/>
                  <a:pt x="199" y="208"/>
                </a:cubicBezTo>
                <a:lnTo>
                  <a:pt x="208" y="199"/>
                </a:lnTo>
                <a:close/>
                <a:moveTo>
                  <a:pt x="217" y="107"/>
                </a:moveTo>
                <a:cubicBezTo>
                  <a:pt x="252" y="107"/>
                  <a:pt x="252" y="107"/>
                  <a:pt x="252" y="107"/>
                </a:cubicBezTo>
                <a:cubicBezTo>
                  <a:pt x="254" y="108"/>
                  <a:pt x="254" y="108"/>
                  <a:pt x="254" y="108"/>
                </a:cubicBezTo>
                <a:cubicBezTo>
                  <a:pt x="246" y="119"/>
                  <a:pt x="246" y="119"/>
                  <a:pt x="246" y="119"/>
                </a:cubicBezTo>
                <a:cubicBezTo>
                  <a:pt x="220" y="119"/>
                  <a:pt x="220" y="119"/>
                  <a:pt x="220" y="119"/>
                </a:cubicBezTo>
                <a:cubicBezTo>
                  <a:pt x="213" y="110"/>
                  <a:pt x="213" y="110"/>
                  <a:pt x="213" y="110"/>
                </a:cubicBezTo>
                <a:lnTo>
                  <a:pt x="217" y="107"/>
                </a:lnTo>
                <a:close/>
                <a:moveTo>
                  <a:pt x="252" y="160"/>
                </a:moveTo>
                <a:cubicBezTo>
                  <a:pt x="255" y="163"/>
                  <a:pt x="255" y="163"/>
                  <a:pt x="255" y="163"/>
                </a:cubicBezTo>
                <a:cubicBezTo>
                  <a:pt x="249" y="202"/>
                  <a:pt x="249" y="202"/>
                  <a:pt x="249" y="202"/>
                </a:cubicBezTo>
                <a:cubicBezTo>
                  <a:pt x="245" y="206"/>
                  <a:pt x="245" y="206"/>
                  <a:pt x="245" y="206"/>
                </a:cubicBezTo>
                <a:cubicBezTo>
                  <a:pt x="237" y="196"/>
                  <a:pt x="237" y="196"/>
                  <a:pt x="237" y="196"/>
                </a:cubicBezTo>
                <a:cubicBezTo>
                  <a:pt x="242" y="170"/>
                  <a:pt x="242" y="170"/>
                  <a:pt x="242" y="170"/>
                </a:cubicBezTo>
                <a:lnTo>
                  <a:pt x="252" y="160"/>
                </a:lnTo>
                <a:close/>
                <a:moveTo>
                  <a:pt x="263" y="117"/>
                </a:moveTo>
                <a:cubicBezTo>
                  <a:pt x="257" y="154"/>
                  <a:pt x="257" y="154"/>
                  <a:pt x="257" y="154"/>
                </a:cubicBezTo>
                <a:cubicBezTo>
                  <a:pt x="252" y="157"/>
                  <a:pt x="252" y="157"/>
                  <a:pt x="252" y="157"/>
                </a:cubicBezTo>
                <a:cubicBezTo>
                  <a:pt x="245" y="149"/>
                  <a:pt x="245" y="149"/>
                  <a:pt x="245" y="149"/>
                </a:cubicBezTo>
                <a:cubicBezTo>
                  <a:pt x="249" y="120"/>
                  <a:pt x="249" y="120"/>
                  <a:pt x="249" y="120"/>
                </a:cubicBezTo>
                <a:cubicBezTo>
                  <a:pt x="257" y="111"/>
                  <a:pt x="257" y="111"/>
                  <a:pt x="257" y="111"/>
                </a:cubicBezTo>
                <a:lnTo>
                  <a:pt x="263" y="117"/>
                </a:lnTo>
                <a:close/>
                <a:moveTo>
                  <a:pt x="285" y="169"/>
                </a:moveTo>
                <a:cubicBezTo>
                  <a:pt x="281" y="197"/>
                  <a:pt x="281" y="197"/>
                  <a:pt x="281" y="197"/>
                </a:cubicBezTo>
                <a:cubicBezTo>
                  <a:pt x="272" y="206"/>
                  <a:pt x="272" y="206"/>
                  <a:pt x="272" y="206"/>
                </a:cubicBezTo>
                <a:cubicBezTo>
                  <a:pt x="267" y="202"/>
                  <a:pt x="267" y="202"/>
                  <a:pt x="267" y="202"/>
                </a:cubicBezTo>
                <a:cubicBezTo>
                  <a:pt x="273" y="164"/>
                  <a:pt x="273" y="164"/>
                  <a:pt x="273" y="164"/>
                </a:cubicBezTo>
                <a:cubicBezTo>
                  <a:pt x="279" y="160"/>
                  <a:pt x="279" y="160"/>
                  <a:pt x="279" y="160"/>
                </a:cubicBezTo>
                <a:lnTo>
                  <a:pt x="285" y="169"/>
                </a:lnTo>
                <a:close/>
                <a:moveTo>
                  <a:pt x="281" y="114"/>
                </a:moveTo>
                <a:cubicBezTo>
                  <a:pt x="275" y="151"/>
                  <a:pt x="275" y="151"/>
                  <a:pt x="275" y="151"/>
                </a:cubicBezTo>
                <a:cubicBezTo>
                  <a:pt x="279" y="157"/>
                  <a:pt x="279" y="157"/>
                  <a:pt x="279" y="157"/>
                </a:cubicBezTo>
                <a:cubicBezTo>
                  <a:pt x="288" y="149"/>
                  <a:pt x="288" y="149"/>
                  <a:pt x="288" y="149"/>
                </a:cubicBezTo>
                <a:cubicBezTo>
                  <a:pt x="293" y="120"/>
                  <a:pt x="293" y="120"/>
                  <a:pt x="293" y="120"/>
                </a:cubicBezTo>
                <a:cubicBezTo>
                  <a:pt x="285" y="111"/>
                  <a:pt x="285" y="111"/>
                  <a:pt x="285" y="111"/>
                </a:cubicBezTo>
                <a:lnTo>
                  <a:pt x="281" y="114"/>
                </a:lnTo>
                <a:close/>
                <a:moveTo>
                  <a:pt x="284" y="199"/>
                </a:moveTo>
                <a:cubicBezTo>
                  <a:pt x="311" y="199"/>
                  <a:pt x="311" y="199"/>
                  <a:pt x="311" y="199"/>
                </a:cubicBezTo>
                <a:cubicBezTo>
                  <a:pt x="318" y="208"/>
                  <a:pt x="318" y="208"/>
                  <a:pt x="318" y="208"/>
                </a:cubicBezTo>
                <a:cubicBezTo>
                  <a:pt x="315" y="211"/>
                  <a:pt x="315" y="211"/>
                  <a:pt x="315" y="211"/>
                </a:cubicBezTo>
                <a:cubicBezTo>
                  <a:pt x="278" y="211"/>
                  <a:pt x="278" y="211"/>
                  <a:pt x="278" y="211"/>
                </a:cubicBezTo>
                <a:cubicBezTo>
                  <a:pt x="275" y="208"/>
                  <a:pt x="275" y="208"/>
                  <a:pt x="275" y="208"/>
                </a:cubicBezTo>
                <a:lnTo>
                  <a:pt x="284" y="199"/>
                </a:lnTo>
                <a:close/>
                <a:moveTo>
                  <a:pt x="293" y="107"/>
                </a:moveTo>
                <a:cubicBezTo>
                  <a:pt x="327" y="107"/>
                  <a:pt x="327" y="107"/>
                  <a:pt x="327" y="107"/>
                </a:cubicBezTo>
                <a:cubicBezTo>
                  <a:pt x="329" y="108"/>
                  <a:pt x="329" y="108"/>
                  <a:pt x="329" y="108"/>
                </a:cubicBezTo>
                <a:cubicBezTo>
                  <a:pt x="321" y="119"/>
                  <a:pt x="321" y="119"/>
                  <a:pt x="321" y="119"/>
                </a:cubicBezTo>
                <a:cubicBezTo>
                  <a:pt x="296" y="119"/>
                  <a:pt x="296" y="119"/>
                  <a:pt x="296" y="119"/>
                </a:cubicBezTo>
                <a:cubicBezTo>
                  <a:pt x="288" y="110"/>
                  <a:pt x="288" y="110"/>
                  <a:pt x="288" y="110"/>
                </a:cubicBezTo>
                <a:lnTo>
                  <a:pt x="293" y="107"/>
                </a:lnTo>
                <a:close/>
                <a:moveTo>
                  <a:pt x="327" y="160"/>
                </a:moveTo>
                <a:cubicBezTo>
                  <a:pt x="330" y="163"/>
                  <a:pt x="330" y="163"/>
                  <a:pt x="330" y="163"/>
                </a:cubicBezTo>
                <a:cubicBezTo>
                  <a:pt x="324" y="202"/>
                  <a:pt x="324" y="202"/>
                  <a:pt x="324" y="202"/>
                </a:cubicBezTo>
                <a:cubicBezTo>
                  <a:pt x="320" y="206"/>
                  <a:pt x="320" y="206"/>
                  <a:pt x="320" y="206"/>
                </a:cubicBezTo>
                <a:cubicBezTo>
                  <a:pt x="312" y="196"/>
                  <a:pt x="312" y="196"/>
                  <a:pt x="312" y="196"/>
                </a:cubicBezTo>
                <a:cubicBezTo>
                  <a:pt x="317" y="170"/>
                  <a:pt x="317" y="170"/>
                  <a:pt x="317" y="170"/>
                </a:cubicBezTo>
                <a:lnTo>
                  <a:pt x="327" y="160"/>
                </a:lnTo>
                <a:close/>
                <a:moveTo>
                  <a:pt x="338" y="117"/>
                </a:moveTo>
                <a:cubicBezTo>
                  <a:pt x="332" y="154"/>
                  <a:pt x="332" y="154"/>
                  <a:pt x="332" y="154"/>
                </a:cubicBezTo>
                <a:cubicBezTo>
                  <a:pt x="327" y="157"/>
                  <a:pt x="327" y="157"/>
                  <a:pt x="327" y="157"/>
                </a:cubicBezTo>
                <a:cubicBezTo>
                  <a:pt x="320" y="149"/>
                  <a:pt x="320" y="149"/>
                  <a:pt x="320" y="149"/>
                </a:cubicBezTo>
                <a:cubicBezTo>
                  <a:pt x="324" y="120"/>
                  <a:pt x="324" y="120"/>
                  <a:pt x="324" y="120"/>
                </a:cubicBezTo>
                <a:cubicBezTo>
                  <a:pt x="332" y="111"/>
                  <a:pt x="332" y="111"/>
                  <a:pt x="332" y="111"/>
                </a:cubicBezTo>
                <a:lnTo>
                  <a:pt x="338" y="117"/>
                </a:lnTo>
                <a:close/>
                <a:moveTo>
                  <a:pt x="360" y="169"/>
                </a:moveTo>
                <a:cubicBezTo>
                  <a:pt x="356" y="197"/>
                  <a:pt x="356" y="197"/>
                  <a:pt x="356" y="197"/>
                </a:cubicBezTo>
                <a:cubicBezTo>
                  <a:pt x="347" y="206"/>
                  <a:pt x="347" y="206"/>
                  <a:pt x="347" y="206"/>
                </a:cubicBezTo>
                <a:cubicBezTo>
                  <a:pt x="342" y="202"/>
                  <a:pt x="342" y="202"/>
                  <a:pt x="342" y="202"/>
                </a:cubicBezTo>
                <a:cubicBezTo>
                  <a:pt x="348" y="164"/>
                  <a:pt x="348" y="164"/>
                  <a:pt x="348" y="164"/>
                </a:cubicBezTo>
                <a:cubicBezTo>
                  <a:pt x="354" y="160"/>
                  <a:pt x="354" y="160"/>
                  <a:pt x="354" y="160"/>
                </a:cubicBezTo>
                <a:lnTo>
                  <a:pt x="360" y="169"/>
                </a:lnTo>
                <a:close/>
                <a:moveTo>
                  <a:pt x="356" y="114"/>
                </a:moveTo>
                <a:cubicBezTo>
                  <a:pt x="350" y="151"/>
                  <a:pt x="350" y="151"/>
                  <a:pt x="350" y="151"/>
                </a:cubicBezTo>
                <a:cubicBezTo>
                  <a:pt x="354" y="157"/>
                  <a:pt x="354" y="157"/>
                  <a:pt x="354" y="157"/>
                </a:cubicBezTo>
                <a:cubicBezTo>
                  <a:pt x="363" y="149"/>
                  <a:pt x="363" y="149"/>
                  <a:pt x="363" y="149"/>
                </a:cubicBezTo>
                <a:cubicBezTo>
                  <a:pt x="368" y="120"/>
                  <a:pt x="368" y="120"/>
                  <a:pt x="368" y="120"/>
                </a:cubicBezTo>
                <a:cubicBezTo>
                  <a:pt x="360" y="111"/>
                  <a:pt x="360" y="111"/>
                  <a:pt x="360" y="111"/>
                </a:cubicBezTo>
                <a:lnTo>
                  <a:pt x="356" y="114"/>
                </a:lnTo>
                <a:close/>
                <a:moveTo>
                  <a:pt x="359" y="199"/>
                </a:moveTo>
                <a:cubicBezTo>
                  <a:pt x="386" y="199"/>
                  <a:pt x="386" y="199"/>
                  <a:pt x="386" y="199"/>
                </a:cubicBezTo>
                <a:cubicBezTo>
                  <a:pt x="394" y="208"/>
                  <a:pt x="394" y="208"/>
                  <a:pt x="394" y="208"/>
                </a:cubicBezTo>
                <a:cubicBezTo>
                  <a:pt x="391" y="211"/>
                  <a:pt x="391" y="211"/>
                  <a:pt x="391" y="211"/>
                </a:cubicBezTo>
                <a:cubicBezTo>
                  <a:pt x="353" y="211"/>
                  <a:pt x="353" y="211"/>
                  <a:pt x="353" y="211"/>
                </a:cubicBezTo>
                <a:cubicBezTo>
                  <a:pt x="350" y="208"/>
                  <a:pt x="350" y="208"/>
                  <a:pt x="350" y="208"/>
                </a:cubicBezTo>
                <a:lnTo>
                  <a:pt x="359" y="199"/>
                </a:lnTo>
                <a:close/>
                <a:moveTo>
                  <a:pt x="368" y="107"/>
                </a:moveTo>
                <a:cubicBezTo>
                  <a:pt x="403" y="107"/>
                  <a:pt x="403" y="107"/>
                  <a:pt x="403" y="107"/>
                </a:cubicBezTo>
                <a:cubicBezTo>
                  <a:pt x="404" y="108"/>
                  <a:pt x="404" y="108"/>
                  <a:pt x="404" y="108"/>
                </a:cubicBezTo>
                <a:cubicBezTo>
                  <a:pt x="397" y="119"/>
                  <a:pt x="397" y="119"/>
                  <a:pt x="397" y="119"/>
                </a:cubicBezTo>
                <a:cubicBezTo>
                  <a:pt x="371" y="119"/>
                  <a:pt x="371" y="119"/>
                  <a:pt x="371" y="119"/>
                </a:cubicBezTo>
                <a:cubicBezTo>
                  <a:pt x="363" y="110"/>
                  <a:pt x="363" y="110"/>
                  <a:pt x="363" y="110"/>
                </a:cubicBezTo>
                <a:lnTo>
                  <a:pt x="368" y="107"/>
                </a:lnTo>
                <a:close/>
                <a:moveTo>
                  <a:pt x="403" y="160"/>
                </a:moveTo>
                <a:cubicBezTo>
                  <a:pt x="406" y="163"/>
                  <a:pt x="406" y="163"/>
                  <a:pt x="406" y="163"/>
                </a:cubicBezTo>
                <a:cubicBezTo>
                  <a:pt x="400" y="202"/>
                  <a:pt x="400" y="202"/>
                  <a:pt x="400" y="202"/>
                </a:cubicBezTo>
                <a:cubicBezTo>
                  <a:pt x="395" y="206"/>
                  <a:pt x="395" y="206"/>
                  <a:pt x="395" y="206"/>
                </a:cubicBezTo>
                <a:cubicBezTo>
                  <a:pt x="388" y="196"/>
                  <a:pt x="388" y="196"/>
                  <a:pt x="388" y="196"/>
                </a:cubicBezTo>
                <a:cubicBezTo>
                  <a:pt x="392" y="170"/>
                  <a:pt x="392" y="170"/>
                  <a:pt x="392" y="170"/>
                </a:cubicBezTo>
                <a:lnTo>
                  <a:pt x="403" y="160"/>
                </a:lnTo>
                <a:close/>
                <a:moveTo>
                  <a:pt x="413" y="117"/>
                </a:moveTo>
                <a:cubicBezTo>
                  <a:pt x="407" y="154"/>
                  <a:pt x="407" y="154"/>
                  <a:pt x="407" y="154"/>
                </a:cubicBezTo>
                <a:cubicBezTo>
                  <a:pt x="403" y="157"/>
                  <a:pt x="403" y="157"/>
                  <a:pt x="403" y="157"/>
                </a:cubicBezTo>
                <a:cubicBezTo>
                  <a:pt x="395" y="149"/>
                  <a:pt x="395" y="149"/>
                  <a:pt x="395" y="149"/>
                </a:cubicBezTo>
                <a:cubicBezTo>
                  <a:pt x="400" y="120"/>
                  <a:pt x="400" y="120"/>
                  <a:pt x="400" y="120"/>
                </a:cubicBezTo>
                <a:cubicBezTo>
                  <a:pt x="407" y="111"/>
                  <a:pt x="407" y="111"/>
                  <a:pt x="407" y="111"/>
                </a:cubicBezTo>
                <a:lnTo>
                  <a:pt x="413" y="117"/>
                </a:lnTo>
                <a:close/>
                <a:moveTo>
                  <a:pt x="436" y="169"/>
                </a:moveTo>
                <a:cubicBezTo>
                  <a:pt x="431" y="197"/>
                  <a:pt x="431" y="197"/>
                  <a:pt x="431" y="197"/>
                </a:cubicBezTo>
                <a:cubicBezTo>
                  <a:pt x="422" y="206"/>
                  <a:pt x="422" y="206"/>
                  <a:pt x="422" y="206"/>
                </a:cubicBezTo>
                <a:cubicBezTo>
                  <a:pt x="418" y="202"/>
                  <a:pt x="418" y="202"/>
                  <a:pt x="418" y="202"/>
                </a:cubicBezTo>
                <a:cubicBezTo>
                  <a:pt x="424" y="164"/>
                  <a:pt x="424" y="164"/>
                  <a:pt x="424" y="164"/>
                </a:cubicBezTo>
                <a:cubicBezTo>
                  <a:pt x="430" y="160"/>
                  <a:pt x="430" y="160"/>
                  <a:pt x="430" y="160"/>
                </a:cubicBezTo>
                <a:lnTo>
                  <a:pt x="436" y="169"/>
                </a:lnTo>
                <a:close/>
                <a:moveTo>
                  <a:pt x="431" y="114"/>
                </a:moveTo>
                <a:cubicBezTo>
                  <a:pt x="425" y="151"/>
                  <a:pt x="425" y="151"/>
                  <a:pt x="425" y="151"/>
                </a:cubicBezTo>
                <a:cubicBezTo>
                  <a:pt x="430" y="157"/>
                  <a:pt x="430" y="157"/>
                  <a:pt x="430" y="157"/>
                </a:cubicBezTo>
                <a:cubicBezTo>
                  <a:pt x="439" y="149"/>
                  <a:pt x="439" y="149"/>
                  <a:pt x="439" y="149"/>
                </a:cubicBezTo>
                <a:cubicBezTo>
                  <a:pt x="443" y="120"/>
                  <a:pt x="443" y="120"/>
                  <a:pt x="443" y="120"/>
                </a:cubicBezTo>
                <a:cubicBezTo>
                  <a:pt x="436" y="111"/>
                  <a:pt x="436" y="111"/>
                  <a:pt x="436" y="111"/>
                </a:cubicBezTo>
                <a:lnTo>
                  <a:pt x="431" y="114"/>
                </a:lnTo>
                <a:close/>
                <a:moveTo>
                  <a:pt x="434" y="199"/>
                </a:moveTo>
                <a:cubicBezTo>
                  <a:pt x="461" y="199"/>
                  <a:pt x="461" y="199"/>
                  <a:pt x="461" y="199"/>
                </a:cubicBezTo>
                <a:cubicBezTo>
                  <a:pt x="469" y="208"/>
                  <a:pt x="469" y="208"/>
                  <a:pt x="469" y="208"/>
                </a:cubicBezTo>
                <a:cubicBezTo>
                  <a:pt x="466" y="211"/>
                  <a:pt x="466" y="211"/>
                  <a:pt x="466" y="211"/>
                </a:cubicBezTo>
                <a:cubicBezTo>
                  <a:pt x="428" y="211"/>
                  <a:pt x="428" y="211"/>
                  <a:pt x="428" y="211"/>
                </a:cubicBezTo>
                <a:cubicBezTo>
                  <a:pt x="425" y="208"/>
                  <a:pt x="425" y="208"/>
                  <a:pt x="425" y="208"/>
                </a:cubicBezTo>
                <a:lnTo>
                  <a:pt x="434" y="199"/>
                </a:lnTo>
                <a:close/>
                <a:moveTo>
                  <a:pt x="443" y="107"/>
                </a:moveTo>
                <a:cubicBezTo>
                  <a:pt x="478" y="107"/>
                  <a:pt x="478" y="107"/>
                  <a:pt x="478" y="107"/>
                </a:cubicBezTo>
                <a:cubicBezTo>
                  <a:pt x="479" y="108"/>
                  <a:pt x="479" y="108"/>
                  <a:pt x="479" y="108"/>
                </a:cubicBezTo>
                <a:cubicBezTo>
                  <a:pt x="472" y="119"/>
                  <a:pt x="472" y="119"/>
                  <a:pt x="472" y="119"/>
                </a:cubicBezTo>
                <a:cubicBezTo>
                  <a:pt x="446" y="119"/>
                  <a:pt x="446" y="119"/>
                  <a:pt x="446" y="119"/>
                </a:cubicBezTo>
                <a:cubicBezTo>
                  <a:pt x="439" y="110"/>
                  <a:pt x="439" y="110"/>
                  <a:pt x="439" y="110"/>
                </a:cubicBezTo>
                <a:lnTo>
                  <a:pt x="443" y="107"/>
                </a:lnTo>
                <a:close/>
                <a:moveTo>
                  <a:pt x="478" y="160"/>
                </a:moveTo>
                <a:cubicBezTo>
                  <a:pt x="481" y="163"/>
                  <a:pt x="481" y="163"/>
                  <a:pt x="481" y="163"/>
                </a:cubicBezTo>
                <a:cubicBezTo>
                  <a:pt x="475" y="202"/>
                  <a:pt x="475" y="202"/>
                  <a:pt x="475" y="202"/>
                </a:cubicBezTo>
                <a:cubicBezTo>
                  <a:pt x="470" y="206"/>
                  <a:pt x="470" y="206"/>
                  <a:pt x="470" y="206"/>
                </a:cubicBezTo>
                <a:cubicBezTo>
                  <a:pt x="463" y="196"/>
                  <a:pt x="463" y="196"/>
                  <a:pt x="463" y="196"/>
                </a:cubicBezTo>
                <a:cubicBezTo>
                  <a:pt x="467" y="170"/>
                  <a:pt x="467" y="170"/>
                  <a:pt x="467" y="170"/>
                </a:cubicBezTo>
                <a:lnTo>
                  <a:pt x="478" y="160"/>
                </a:lnTo>
                <a:close/>
                <a:moveTo>
                  <a:pt x="488" y="117"/>
                </a:moveTo>
                <a:cubicBezTo>
                  <a:pt x="482" y="154"/>
                  <a:pt x="482" y="154"/>
                  <a:pt x="482" y="154"/>
                </a:cubicBezTo>
                <a:cubicBezTo>
                  <a:pt x="478" y="157"/>
                  <a:pt x="478" y="157"/>
                  <a:pt x="478" y="157"/>
                </a:cubicBezTo>
                <a:cubicBezTo>
                  <a:pt x="470" y="149"/>
                  <a:pt x="470" y="149"/>
                  <a:pt x="470" y="149"/>
                </a:cubicBezTo>
                <a:cubicBezTo>
                  <a:pt x="475" y="120"/>
                  <a:pt x="475" y="120"/>
                  <a:pt x="475" y="120"/>
                </a:cubicBezTo>
                <a:cubicBezTo>
                  <a:pt x="482" y="111"/>
                  <a:pt x="482" y="111"/>
                  <a:pt x="482" y="111"/>
                </a:cubicBezTo>
                <a:lnTo>
                  <a:pt x="488" y="117"/>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88" name="Freeform 65"/>
          <p:cNvSpPr>
            <a:spLocks noEditPoints="1"/>
          </p:cNvSpPr>
          <p:nvPr/>
        </p:nvSpPr>
        <p:spPr bwMode="auto">
          <a:xfrm>
            <a:off x="5205723" y="1023578"/>
            <a:ext cx="196459" cy="170215"/>
          </a:xfrm>
          <a:custGeom>
            <a:avLst/>
            <a:gdLst>
              <a:gd name="T0" fmla="*/ 912 w 912"/>
              <a:gd name="T1" fmla="*/ 739 h 844"/>
              <a:gd name="T2" fmla="*/ 896 w 912"/>
              <a:gd name="T3" fmla="*/ 799 h 844"/>
              <a:gd name="T4" fmla="*/ 863 w 912"/>
              <a:gd name="T5" fmla="*/ 844 h 844"/>
              <a:gd name="T6" fmla="*/ 830 w 912"/>
              <a:gd name="T7" fmla="*/ 799 h 844"/>
              <a:gd name="T8" fmla="*/ 697 w 912"/>
              <a:gd name="T9" fmla="*/ 811 h 844"/>
              <a:gd name="T10" fmla="*/ 631 w 912"/>
              <a:gd name="T11" fmla="*/ 811 h 844"/>
              <a:gd name="T12" fmla="*/ 566 w 912"/>
              <a:gd name="T13" fmla="*/ 799 h 844"/>
              <a:gd name="T14" fmla="*/ 566 w 912"/>
              <a:gd name="T15" fmla="*/ 709 h 844"/>
              <a:gd name="T16" fmla="*/ 912 w 912"/>
              <a:gd name="T17" fmla="*/ 653 h 844"/>
              <a:gd name="T18" fmla="*/ 566 w 912"/>
              <a:gd name="T19" fmla="*/ 709 h 844"/>
              <a:gd name="T20" fmla="*/ 912 w 912"/>
              <a:gd name="T21" fmla="*/ 536 h 844"/>
              <a:gd name="T22" fmla="*/ 566 w 912"/>
              <a:gd name="T23" fmla="*/ 370 h 844"/>
              <a:gd name="T24" fmla="*/ 566 w 912"/>
              <a:gd name="T25" fmla="*/ 622 h 844"/>
              <a:gd name="T26" fmla="*/ 912 w 912"/>
              <a:gd name="T27" fmla="*/ 566 h 844"/>
              <a:gd name="T28" fmla="*/ 566 w 912"/>
              <a:gd name="T29" fmla="*/ 622 h 844"/>
              <a:gd name="T30" fmla="*/ 534 w 912"/>
              <a:gd name="T31" fmla="*/ 799 h 844"/>
              <a:gd name="T32" fmla="*/ 188 w 912"/>
              <a:gd name="T33" fmla="*/ 101 h 844"/>
              <a:gd name="T34" fmla="*/ 58 w 912"/>
              <a:gd name="T35" fmla="*/ 181 h 844"/>
              <a:gd name="T36" fmla="*/ 29 w 912"/>
              <a:gd name="T37" fmla="*/ 251 h 844"/>
              <a:gd name="T38" fmla="*/ 188 w 912"/>
              <a:gd name="T39" fmla="*/ 448 h 844"/>
              <a:gd name="T40" fmla="*/ 8 w 912"/>
              <a:gd name="T41" fmla="*/ 415 h 844"/>
              <a:gd name="T42" fmla="*/ 188 w 912"/>
              <a:gd name="T43" fmla="*/ 531 h 844"/>
              <a:gd name="T44" fmla="*/ 219 w 912"/>
              <a:gd name="T45" fmla="*/ 799 h 844"/>
              <a:gd name="T46" fmla="*/ 252 w 912"/>
              <a:gd name="T47" fmla="*/ 844 h 844"/>
              <a:gd name="T48" fmla="*/ 285 w 912"/>
              <a:gd name="T49" fmla="*/ 799 h 844"/>
              <a:gd name="T50" fmla="*/ 433 w 912"/>
              <a:gd name="T51" fmla="*/ 811 h 844"/>
              <a:gd name="T52" fmla="*/ 499 w 912"/>
              <a:gd name="T53" fmla="*/ 811 h 844"/>
              <a:gd name="T54" fmla="*/ 859 w 912"/>
              <a:gd name="T55" fmla="*/ 12 h 844"/>
              <a:gd name="T56" fmla="*/ 600 w 912"/>
              <a:gd name="T57" fmla="*/ 102 h 844"/>
              <a:gd name="T58" fmla="*/ 566 w 912"/>
              <a:gd name="T59" fmla="*/ 264 h 844"/>
              <a:gd name="T60" fmla="*/ 912 w 912"/>
              <a:gd name="T61" fmla="*/ 183 h 844"/>
              <a:gd name="T62" fmla="*/ 679 w 912"/>
              <a:gd name="T63" fmla="*/ 102 h 844"/>
              <a:gd name="T64" fmla="*/ 859 w 912"/>
              <a:gd name="T65" fmla="*/ 12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2" h="844">
                <a:moveTo>
                  <a:pt x="566" y="739"/>
                </a:moveTo>
                <a:cubicBezTo>
                  <a:pt x="912" y="739"/>
                  <a:pt x="912" y="739"/>
                  <a:pt x="912" y="739"/>
                </a:cubicBezTo>
                <a:cubicBezTo>
                  <a:pt x="912" y="799"/>
                  <a:pt x="912" y="799"/>
                  <a:pt x="912" y="799"/>
                </a:cubicBezTo>
                <a:cubicBezTo>
                  <a:pt x="896" y="799"/>
                  <a:pt x="896" y="799"/>
                  <a:pt x="896" y="799"/>
                </a:cubicBezTo>
                <a:cubicBezTo>
                  <a:pt x="896" y="811"/>
                  <a:pt x="896" y="811"/>
                  <a:pt x="896" y="811"/>
                </a:cubicBezTo>
                <a:cubicBezTo>
                  <a:pt x="896" y="829"/>
                  <a:pt x="881" y="844"/>
                  <a:pt x="863" y="844"/>
                </a:cubicBezTo>
                <a:cubicBezTo>
                  <a:pt x="844" y="844"/>
                  <a:pt x="830" y="829"/>
                  <a:pt x="830" y="811"/>
                </a:cubicBezTo>
                <a:cubicBezTo>
                  <a:pt x="830" y="799"/>
                  <a:pt x="830" y="799"/>
                  <a:pt x="830" y="799"/>
                </a:cubicBezTo>
                <a:cubicBezTo>
                  <a:pt x="697" y="799"/>
                  <a:pt x="697" y="799"/>
                  <a:pt x="697" y="799"/>
                </a:cubicBezTo>
                <a:cubicBezTo>
                  <a:pt x="697" y="811"/>
                  <a:pt x="697" y="811"/>
                  <a:pt x="697" y="811"/>
                </a:cubicBezTo>
                <a:cubicBezTo>
                  <a:pt x="697" y="829"/>
                  <a:pt x="682" y="844"/>
                  <a:pt x="664" y="844"/>
                </a:cubicBezTo>
                <a:cubicBezTo>
                  <a:pt x="646" y="844"/>
                  <a:pt x="631" y="829"/>
                  <a:pt x="631" y="811"/>
                </a:cubicBezTo>
                <a:cubicBezTo>
                  <a:pt x="631" y="799"/>
                  <a:pt x="631" y="799"/>
                  <a:pt x="631" y="799"/>
                </a:cubicBezTo>
                <a:cubicBezTo>
                  <a:pt x="566" y="799"/>
                  <a:pt x="566" y="799"/>
                  <a:pt x="566" y="799"/>
                </a:cubicBezTo>
                <a:lnTo>
                  <a:pt x="566" y="739"/>
                </a:lnTo>
                <a:close/>
                <a:moveTo>
                  <a:pt x="566" y="709"/>
                </a:moveTo>
                <a:cubicBezTo>
                  <a:pt x="912" y="709"/>
                  <a:pt x="912" y="709"/>
                  <a:pt x="912" y="709"/>
                </a:cubicBezTo>
                <a:cubicBezTo>
                  <a:pt x="912" y="653"/>
                  <a:pt x="912" y="653"/>
                  <a:pt x="912" y="653"/>
                </a:cubicBezTo>
                <a:cubicBezTo>
                  <a:pt x="566" y="653"/>
                  <a:pt x="566" y="653"/>
                  <a:pt x="566" y="653"/>
                </a:cubicBezTo>
                <a:lnTo>
                  <a:pt x="566" y="709"/>
                </a:lnTo>
                <a:close/>
                <a:moveTo>
                  <a:pt x="566" y="536"/>
                </a:moveTo>
                <a:cubicBezTo>
                  <a:pt x="912" y="536"/>
                  <a:pt x="912" y="536"/>
                  <a:pt x="912" y="536"/>
                </a:cubicBezTo>
                <a:cubicBezTo>
                  <a:pt x="912" y="370"/>
                  <a:pt x="912" y="370"/>
                  <a:pt x="912" y="370"/>
                </a:cubicBezTo>
                <a:cubicBezTo>
                  <a:pt x="566" y="370"/>
                  <a:pt x="566" y="370"/>
                  <a:pt x="566" y="370"/>
                </a:cubicBezTo>
                <a:lnTo>
                  <a:pt x="566" y="536"/>
                </a:lnTo>
                <a:close/>
                <a:moveTo>
                  <a:pt x="566" y="622"/>
                </a:moveTo>
                <a:cubicBezTo>
                  <a:pt x="912" y="622"/>
                  <a:pt x="912" y="622"/>
                  <a:pt x="912" y="622"/>
                </a:cubicBezTo>
                <a:cubicBezTo>
                  <a:pt x="912" y="566"/>
                  <a:pt x="912" y="566"/>
                  <a:pt x="912" y="566"/>
                </a:cubicBezTo>
                <a:cubicBezTo>
                  <a:pt x="566" y="566"/>
                  <a:pt x="566" y="566"/>
                  <a:pt x="566" y="566"/>
                </a:cubicBezTo>
                <a:lnTo>
                  <a:pt x="566" y="622"/>
                </a:lnTo>
                <a:close/>
                <a:moveTo>
                  <a:pt x="499" y="799"/>
                </a:moveTo>
                <a:cubicBezTo>
                  <a:pt x="534" y="799"/>
                  <a:pt x="534" y="799"/>
                  <a:pt x="534" y="799"/>
                </a:cubicBezTo>
                <a:cubicBezTo>
                  <a:pt x="534" y="101"/>
                  <a:pt x="534" y="101"/>
                  <a:pt x="534" y="101"/>
                </a:cubicBezTo>
                <a:cubicBezTo>
                  <a:pt x="188" y="101"/>
                  <a:pt x="188" y="101"/>
                  <a:pt x="188" y="101"/>
                </a:cubicBezTo>
                <a:cubicBezTo>
                  <a:pt x="188" y="235"/>
                  <a:pt x="188" y="235"/>
                  <a:pt x="188" y="235"/>
                </a:cubicBezTo>
                <a:cubicBezTo>
                  <a:pt x="58" y="181"/>
                  <a:pt x="58" y="181"/>
                  <a:pt x="58" y="181"/>
                </a:cubicBezTo>
                <a:cubicBezTo>
                  <a:pt x="38" y="173"/>
                  <a:pt x="16" y="182"/>
                  <a:pt x="8" y="202"/>
                </a:cubicBezTo>
                <a:cubicBezTo>
                  <a:pt x="0" y="221"/>
                  <a:pt x="9" y="243"/>
                  <a:pt x="29" y="251"/>
                </a:cubicBezTo>
                <a:cubicBezTo>
                  <a:pt x="188" y="317"/>
                  <a:pt x="188" y="317"/>
                  <a:pt x="188" y="317"/>
                </a:cubicBezTo>
                <a:cubicBezTo>
                  <a:pt x="188" y="448"/>
                  <a:pt x="188" y="448"/>
                  <a:pt x="188" y="448"/>
                </a:cubicBezTo>
                <a:cubicBezTo>
                  <a:pt x="58" y="395"/>
                  <a:pt x="58" y="395"/>
                  <a:pt x="58" y="395"/>
                </a:cubicBezTo>
                <a:cubicBezTo>
                  <a:pt x="38" y="387"/>
                  <a:pt x="16" y="396"/>
                  <a:pt x="8" y="415"/>
                </a:cubicBezTo>
                <a:cubicBezTo>
                  <a:pt x="0" y="435"/>
                  <a:pt x="9" y="457"/>
                  <a:pt x="29" y="465"/>
                </a:cubicBezTo>
                <a:cubicBezTo>
                  <a:pt x="188" y="531"/>
                  <a:pt x="188" y="531"/>
                  <a:pt x="188" y="531"/>
                </a:cubicBezTo>
                <a:cubicBezTo>
                  <a:pt x="188" y="799"/>
                  <a:pt x="188" y="799"/>
                  <a:pt x="188" y="799"/>
                </a:cubicBezTo>
                <a:cubicBezTo>
                  <a:pt x="219" y="799"/>
                  <a:pt x="219" y="799"/>
                  <a:pt x="219" y="799"/>
                </a:cubicBezTo>
                <a:cubicBezTo>
                  <a:pt x="219" y="811"/>
                  <a:pt x="219" y="811"/>
                  <a:pt x="219" y="811"/>
                </a:cubicBezTo>
                <a:cubicBezTo>
                  <a:pt x="219" y="829"/>
                  <a:pt x="234" y="844"/>
                  <a:pt x="252" y="844"/>
                </a:cubicBezTo>
                <a:cubicBezTo>
                  <a:pt x="270" y="844"/>
                  <a:pt x="285" y="829"/>
                  <a:pt x="285" y="811"/>
                </a:cubicBezTo>
                <a:cubicBezTo>
                  <a:pt x="285" y="799"/>
                  <a:pt x="285" y="799"/>
                  <a:pt x="285" y="799"/>
                </a:cubicBezTo>
                <a:cubicBezTo>
                  <a:pt x="433" y="799"/>
                  <a:pt x="433" y="799"/>
                  <a:pt x="433" y="799"/>
                </a:cubicBezTo>
                <a:cubicBezTo>
                  <a:pt x="433" y="811"/>
                  <a:pt x="433" y="811"/>
                  <a:pt x="433" y="811"/>
                </a:cubicBezTo>
                <a:cubicBezTo>
                  <a:pt x="433" y="829"/>
                  <a:pt x="447" y="844"/>
                  <a:pt x="466" y="844"/>
                </a:cubicBezTo>
                <a:cubicBezTo>
                  <a:pt x="484" y="844"/>
                  <a:pt x="499" y="829"/>
                  <a:pt x="499" y="811"/>
                </a:cubicBezTo>
                <a:lnTo>
                  <a:pt x="499" y="799"/>
                </a:lnTo>
                <a:close/>
                <a:moveTo>
                  <a:pt x="859" y="12"/>
                </a:moveTo>
                <a:cubicBezTo>
                  <a:pt x="856" y="4"/>
                  <a:pt x="847" y="0"/>
                  <a:pt x="839" y="4"/>
                </a:cubicBezTo>
                <a:cubicBezTo>
                  <a:pt x="600" y="102"/>
                  <a:pt x="600" y="102"/>
                  <a:pt x="600" y="102"/>
                </a:cubicBezTo>
                <a:cubicBezTo>
                  <a:pt x="566" y="102"/>
                  <a:pt x="566" y="102"/>
                  <a:pt x="566" y="102"/>
                </a:cubicBezTo>
                <a:cubicBezTo>
                  <a:pt x="566" y="264"/>
                  <a:pt x="566" y="264"/>
                  <a:pt x="566" y="264"/>
                </a:cubicBezTo>
                <a:cubicBezTo>
                  <a:pt x="912" y="264"/>
                  <a:pt x="912" y="264"/>
                  <a:pt x="912" y="264"/>
                </a:cubicBezTo>
                <a:cubicBezTo>
                  <a:pt x="912" y="183"/>
                  <a:pt x="912" y="183"/>
                  <a:pt x="912" y="183"/>
                </a:cubicBezTo>
                <a:cubicBezTo>
                  <a:pt x="912" y="139"/>
                  <a:pt x="874" y="102"/>
                  <a:pt x="826" y="102"/>
                </a:cubicBezTo>
                <a:cubicBezTo>
                  <a:pt x="679" y="102"/>
                  <a:pt x="679" y="102"/>
                  <a:pt x="679" y="102"/>
                </a:cubicBezTo>
                <a:cubicBezTo>
                  <a:pt x="851" y="32"/>
                  <a:pt x="851" y="32"/>
                  <a:pt x="851" y="32"/>
                </a:cubicBezTo>
                <a:cubicBezTo>
                  <a:pt x="858" y="29"/>
                  <a:pt x="862" y="20"/>
                  <a:pt x="859" y="12"/>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89" name="Freeform 66"/>
          <p:cNvSpPr>
            <a:spLocks noEditPoints="1"/>
          </p:cNvSpPr>
          <p:nvPr/>
        </p:nvSpPr>
        <p:spPr bwMode="auto">
          <a:xfrm>
            <a:off x="4157310" y="1023578"/>
            <a:ext cx="244673" cy="167524"/>
          </a:xfrm>
          <a:custGeom>
            <a:avLst/>
            <a:gdLst>
              <a:gd name="T0" fmla="*/ 0 w 1133"/>
              <a:gd name="T1" fmla="*/ 832 h 832"/>
              <a:gd name="T2" fmla="*/ 145 w 1133"/>
              <a:gd name="T3" fmla="*/ 693 h 832"/>
              <a:gd name="T4" fmla="*/ 326 w 1133"/>
              <a:gd name="T5" fmla="*/ 832 h 832"/>
              <a:gd name="T6" fmla="*/ 472 w 1133"/>
              <a:gd name="T7" fmla="*/ 0 h 832"/>
              <a:gd name="T8" fmla="*/ 149 w 1133"/>
              <a:gd name="T9" fmla="*/ 178 h 832"/>
              <a:gd name="T10" fmla="*/ 66 w 1133"/>
              <a:gd name="T11" fmla="*/ 73 h 832"/>
              <a:gd name="T12" fmla="*/ 149 w 1133"/>
              <a:gd name="T13" fmla="*/ 178 h 832"/>
              <a:gd name="T14" fmla="*/ 194 w 1133"/>
              <a:gd name="T15" fmla="*/ 178 h 832"/>
              <a:gd name="T16" fmla="*/ 277 w 1133"/>
              <a:gd name="T17" fmla="*/ 73 h 832"/>
              <a:gd name="T18" fmla="*/ 406 w 1133"/>
              <a:gd name="T19" fmla="*/ 178 h 832"/>
              <a:gd name="T20" fmla="*/ 323 w 1133"/>
              <a:gd name="T21" fmla="*/ 73 h 832"/>
              <a:gd name="T22" fmla="*/ 406 w 1133"/>
              <a:gd name="T23" fmla="*/ 178 h 832"/>
              <a:gd name="T24" fmla="*/ 66 w 1133"/>
              <a:gd name="T25" fmla="*/ 330 h 832"/>
              <a:gd name="T26" fmla="*/ 149 w 1133"/>
              <a:gd name="T27" fmla="*/ 224 h 832"/>
              <a:gd name="T28" fmla="*/ 277 w 1133"/>
              <a:gd name="T29" fmla="*/ 330 h 832"/>
              <a:gd name="T30" fmla="*/ 194 w 1133"/>
              <a:gd name="T31" fmla="*/ 224 h 832"/>
              <a:gd name="T32" fmla="*/ 277 w 1133"/>
              <a:gd name="T33" fmla="*/ 330 h 832"/>
              <a:gd name="T34" fmla="*/ 323 w 1133"/>
              <a:gd name="T35" fmla="*/ 330 h 832"/>
              <a:gd name="T36" fmla="*/ 406 w 1133"/>
              <a:gd name="T37" fmla="*/ 224 h 832"/>
              <a:gd name="T38" fmla="*/ 149 w 1133"/>
              <a:gd name="T39" fmla="*/ 481 h 832"/>
              <a:gd name="T40" fmla="*/ 66 w 1133"/>
              <a:gd name="T41" fmla="*/ 375 h 832"/>
              <a:gd name="T42" fmla="*/ 149 w 1133"/>
              <a:gd name="T43" fmla="*/ 481 h 832"/>
              <a:gd name="T44" fmla="*/ 194 w 1133"/>
              <a:gd name="T45" fmla="*/ 481 h 832"/>
              <a:gd name="T46" fmla="*/ 277 w 1133"/>
              <a:gd name="T47" fmla="*/ 375 h 832"/>
              <a:gd name="T48" fmla="*/ 406 w 1133"/>
              <a:gd name="T49" fmla="*/ 481 h 832"/>
              <a:gd name="T50" fmla="*/ 323 w 1133"/>
              <a:gd name="T51" fmla="*/ 375 h 832"/>
              <a:gd name="T52" fmla="*/ 406 w 1133"/>
              <a:gd name="T53" fmla="*/ 481 h 832"/>
              <a:gd name="T54" fmla="*/ 66 w 1133"/>
              <a:gd name="T55" fmla="*/ 632 h 832"/>
              <a:gd name="T56" fmla="*/ 149 w 1133"/>
              <a:gd name="T57" fmla="*/ 526 h 832"/>
              <a:gd name="T58" fmla="*/ 277 w 1133"/>
              <a:gd name="T59" fmla="*/ 632 h 832"/>
              <a:gd name="T60" fmla="*/ 194 w 1133"/>
              <a:gd name="T61" fmla="*/ 526 h 832"/>
              <a:gd name="T62" fmla="*/ 277 w 1133"/>
              <a:gd name="T63" fmla="*/ 632 h 832"/>
              <a:gd name="T64" fmla="*/ 323 w 1133"/>
              <a:gd name="T65" fmla="*/ 632 h 832"/>
              <a:gd name="T66" fmla="*/ 406 w 1133"/>
              <a:gd name="T67" fmla="*/ 526 h 832"/>
              <a:gd name="T68" fmla="*/ 1093 w 1133"/>
              <a:gd name="T69" fmla="*/ 665 h 832"/>
              <a:gd name="T70" fmla="*/ 1012 w 1133"/>
              <a:gd name="T71" fmla="*/ 623 h 832"/>
              <a:gd name="T72" fmla="*/ 1093 w 1133"/>
              <a:gd name="T73" fmla="*/ 665 h 832"/>
              <a:gd name="T74" fmla="*/ 851 w 1133"/>
              <a:gd name="T75" fmla="*/ 665 h 832"/>
              <a:gd name="T76" fmla="*/ 932 w 1133"/>
              <a:gd name="T77" fmla="*/ 623 h 832"/>
              <a:gd name="T78" fmla="*/ 770 w 1133"/>
              <a:gd name="T79" fmla="*/ 665 h 832"/>
              <a:gd name="T80" fmla="*/ 689 w 1133"/>
              <a:gd name="T81" fmla="*/ 623 h 832"/>
              <a:gd name="T82" fmla="*/ 770 w 1133"/>
              <a:gd name="T83" fmla="*/ 665 h 832"/>
              <a:gd name="T84" fmla="*/ 972 w 1133"/>
              <a:gd name="T85" fmla="*/ 455 h 832"/>
              <a:gd name="T86" fmla="*/ 810 w 1133"/>
              <a:gd name="T87" fmla="*/ 455 h 832"/>
              <a:gd name="T88" fmla="*/ 649 w 1133"/>
              <a:gd name="T89" fmla="*/ 455 h 832"/>
              <a:gd name="T90" fmla="*/ 559 w 1133"/>
              <a:gd name="T91" fmla="*/ 832 h 832"/>
              <a:gd name="T92" fmla="*/ 1133 w 1133"/>
              <a:gd name="T93" fmla="*/ 455 h 832"/>
              <a:gd name="T94" fmla="*/ 972 w 1133"/>
              <a:gd name="T95" fmla="*/ 125 h 832"/>
              <a:gd name="T96" fmla="*/ 782 w 1133"/>
              <a:gd name="T97" fmla="*/ 221 h 832"/>
              <a:gd name="T98" fmla="*/ 665 w 1133"/>
              <a:gd name="T99" fmla="*/ 310 h 832"/>
              <a:gd name="T100" fmla="*/ 604 w 1133"/>
              <a:gd name="T101" fmla="*/ 394 h 832"/>
              <a:gd name="T102" fmla="*/ 604 w 1133"/>
              <a:gd name="T103" fmla="*/ 265 h 832"/>
              <a:gd name="T104" fmla="*/ 594 w 1133"/>
              <a:gd name="T105" fmla="*/ 219 h 832"/>
              <a:gd name="T106" fmla="*/ 734 w 1133"/>
              <a:gd name="T107" fmla="*/ 138 h 832"/>
              <a:gd name="T108" fmla="*/ 853 w 1133"/>
              <a:gd name="T109" fmla="*/ 5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3" h="832">
                <a:moveTo>
                  <a:pt x="0" y="0"/>
                </a:moveTo>
                <a:cubicBezTo>
                  <a:pt x="0" y="832"/>
                  <a:pt x="0" y="832"/>
                  <a:pt x="0" y="832"/>
                </a:cubicBezTo>
                <a:cubicBezTo>
                  <a:pt x="145" y="832"/>
                  <a:pt x="145" y="832"/>
                  <a:pt x="145" y="832"/>
                </a:cubicBezTo>
                <a:cubicBezTo>
                  <a:pt x="145" y="693"/>
                  <a:pt x="145" y="693"/>
                  <a:pt x="145" y="693"/>
                </a:cubicBezTo>
                <a:cubicBezTo>
                  <a:pt x="326" y="693"/>
                  <a:pt x="326" y="693"/>
                  <a:pt x="326" y="693"/>
                </a:cubicBezTo>
                <a:cubicBezTo>
                  <a:pt x="326" y="832"/>
                  <a:pt x="326" y="832"/>
                  <a:pt x="326" y="832"/>
                </a:cubicBezTo>
                <a:cubicBezTo>
                  <a:pt x="472" y="832"/>
                  <a:pt x="472" y="832"/>
                  <a:pt x="472" y="832"/>
                </a:cubicBezTo>
                <a:cubicBezTo>
                  <a:pt x="472" y="0"/>
                  <a:pt x="472" y="0"/>
                  <a:pt x="472" y="0"/>
                </a:cubicBezTo>
                <a:lnTo>
                  <a:pt x="0" y="0"/>
                </a:lnTo>
                <a:close/>
                <a:moveTo>
                  <a:pt x="149" y="178"/>
                </a:moveTo>
                <a:cubicBezTo>
                  <a:pt x="66" y="178"/>
                  <a:pt x="66" y="178"/>
                  <a:pt x="66" y="178"/>
                </a:cubicBezTo>
                <a:cubicBezTo>
                  <a:pt x="66" y="73"/>
                  <a:pt x="66" y="73"/>
                  <a:pt x="66" y="73"/>
                </a:cubicBezTo>
                <a:cubicBezTo>
                  <a:pt x="149" y="73"/>
                  <a:pt x="149" y="73"/>
                  <a:pt x="149" y="73"/>
                </a:cubicBezTo>
                <a:lnTo>
                  <a:pt x="149" y="178"/>
                </a:lnTo>
                <a:close/>
                <a:moveTo>
                  <a:pt x="277" y="178"/>
                </a:moveTo>
                <a:cubicBezTo>
                  <a:pt x="194" y="178"/>
                  <a:pt x="194" y="178"/>
                  <a:pt x="194" y="178"/>
                </a:cubicBezTo>
                <a:cubicBezTo>
                  <a:pt x="194" y="73"/>
                  <a:pt x="194" y="73"/>
                  <a:pt x="194" y="73"/>
                </a:cubicBezTo>
                <a:cubicBezTo>
                  <a:pt x="277" y="73"/>
                  <a:pt x="277" y="73"/>
                  <a:pt x="277" y="73"/>
                </a:cubicBezTo>
                <a:lnTo>
                  <a:pt x="277" y="178"/>
                </a:lnTo>
                <a:close/>
                <a:moveTo>
                  <a:pt x="406" y="178"/>
                </a:moveTo>
                <a:cubicBezTo>
                  <a:pt x="323" y="178"/>
                  <a:pt x="323" y="178"/>
                  <a:pt x="323" y="178"/>
                </a:cubicBezTo>
                <a:cubicBezTo>
                  <a:pt x="323" y="73"/>
                  <a:pt x="323" y="73"/>
                  <a:pt x="323" y="73"/>
                </a:cubicBezTo>
                <a:cubicBezTo>
                  <a:pt x="406" y="73"/>
                  <a:pt x="406" y="73"/>
                  <a:pt x="406" y="73"/>
                </a:cubicBezTo>
                <a:lnTo>
                  <a:pt x="406" y="178"/>
                </a:lnTo>
                <a:close/>
                <a:moveTo>
                  <a:pt x="149" y="330"/>
                </a:moveTo>
                <a:cubicBezTo>
                  <a:pt x="66" y="330"/>
                  <a:pt x="66" y="330"/>
                  <a:pt x="66" y="330"/>
                </a:cubicBezTo>
                <a:cubicBezTo>
                  <a:pt x="66" y="224"/>
                  <a:pt x="66" y="224"/>
                  <a:pt x="66" y="224"/>
                </a:cubicBezTo>
                <a:cubicBezTo>
                  <a:pt x="149" y="224"/>
                  <a:pt x="149" y="224"/>
                  <a:pt x="149" y="224"/>
                </a:cubicBezTo>
                <a:lnTo>
                  <a:pt x="149" y="330"/>
                </a:lnTo>
                <a:close/>
                <a:moveTo>
                  <a:pt x="277" y="330"/>
                </a:moveTo>
                <a:cubicBezTo>
                  <a:pt x="194" y="330"/>
                  <a:pt x="194" y="330"/>
                  <a:pt x="194" y="330"/>
                </a:cubicBezTo>
                <a:cubicBezTo>
                  <a:pt x="194" y="224"/>
                  <a:pt x="194" y="224"/>
                  <a:pt x="194" y="224"/>
                </a:cubicBezTo>
                <a:cubicBezTo>
                  <a:pt x="277" y="224"/>
                  <a:pt x="277" y="224"/>
                  <a:pt x="277" y="224"/>
                </a:cubicBezTo>
                <a:lnTo>
                  <a:pt x="277" y="330"/>
                </a:lnTo>
                <a:close/>
                <a:moveTo>
                  <a:pt x="406" y="330"/>
                </a:moveTo>
                <a:cubicBezTo>
                  <a:pt x="323" y="330"/>
                  <a:pt x="323" y="330"/>
                  <a:pt x="323" y="330"/>
                </a:cubicBezTo>
                <a:cubicBezTo>
                  <a:pt x="323" y="224"/>
                  <a:pt x="323" y="224"/>
                  <a:pt x="323" y="224"/>
                </a:cubicBezTo>
                <a:cubicBezTo>
                  <a:pt x="406" y="224"/>
                  <a:pt x="406" y="224"/>
                  <a:pt x="406" y="224"/>
                </a:cubicBezTo>
                <a:lnTo>
                  <a:pt x="406" y="330"/>
                </a:lnTo>
                <a:close/>
                <a:moveTo>
                  <a:pt x="149" y="481"/>
                </a:moveTo>
                <a:cubicBezTo>
                  <a:pt x="66" y="481"/>
                  <a:pt x="66" y="481"/>
                  <a:pt x="66" y="481"/>
                </a:cubicBezTo>
                <a:cubicBezTo>
                  <a:pt x="66" y="375"/>
                  <a:pt x="66" y="375"/>
                  <a:pt x="66" y="375"/>
                </a:cubicBezTo>
                <a:cubicBezTo>
                  <a:pt x="149" y="375"/>
                  <a:pt x="149" y="375"/>
                  <a:pt x="149" y="375"/>
                </a:cubicBezTo>
                <a:lnTo>
                  <a:pt x="149" y="481"/>
                </a:lnTo>
                <a:close/>
                <a:moveTo>
                  <a:pt x="277" y="481"/>
                </a:moveTo>
                <a:cubicBezTo>
                  <a:pt x="194" y="481"/>
                  <a:pt x="194" y="481"/>
                  <a:pt x="194" y="481"/>
                </a:cubicBezTo>
                <a:cubicBezTo>
                  <a:pt x="194" y="375"/>
                  <a:pt x="194" y="375"/>
                  <a:pt x="194" y="375"/>
                </a:cubicBezTo>
                <a:cubicBezTo>
                  <a:pt x="277" y="375"/>
                  <a:pt x="277" y="375"/>
                  <a:pt x="277" y="375"/>
                </a:cubicBezTo>
                <a:lnTo>
                  <a:pt x="277" y="481"/>
                </a:lnTo>
                <a:close/>
                <a:moveTo>
                  <a:pt x="406" y="481"/>
                </a:moveTo>
                <a:cubicBezTo>
                  <a:pt x="323" y="481"/>
                  <a:pt x="323" y="481"/>
                  <a:pt x="323" y="481"/>
                </a:cubicBezTo>
                <a:cubicBezTo>
                  <a:pt x="323" y="375"/>
                  <a:pt x="323" y="375"/>
                  <a:pt x="323" y="375"/>
                </a:cubicBezTo>
                <a:cubicBezTo>
                  <a:pt x="406" y="375"/>
                  <a:pt x="406" y="375"/>
                  <a:pt x="406" y="375"/>
                </a:cubicBezTo>
                <a:lnTo>
                  <a:pt x="406" y="481"/>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277" y="632"/>
                </a:moveTo>
                <a:cubicBezTo>
                  <a:pt x="194" y="632"/>
                  <a:pt x="194" y="632"/>
                  <a:pt x="194" y="632"/>
                </a:cubicBezTo>
                <a:cubicBezTo>
                  <a:pt x="194" y="526"/>
                  <a:pt x="194" y="526"/>
                  <a:pt x="194" y="526"/>
                </a:cubicBezTo>
                <a:cubicBezTo>
                  <a:pt x="277" y="526"/>
                  <a:pt x="277" y="526"/>
                  <a:pt x="277" y="526"/>
                </a:cubicBezTo>
                <a:lnTo>
                  <a:pt x="277" y="632"/>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1093" y="665"/>
                </a:moveTo>
                <a:cubicBezTo>
                  <a:pt x="1012" y="665"/>
                  <a:pt x="1012" y="665"/>
                  <a:pt x="1012" y="665"/>
                </a:cubicBezTo>
                <a:cubicBezTo>
                  <a:pt x="1012" y="623"/>
                  <a:pt x="1012" y="623"/>
                  <a:pt x="1012" y="623"/>
                </a:cubicBezTo>
                <a:cubicBezTo>
                  <a:pt x="1093" y="623"/>
                  <a:pt x="1093" y="623"/>
                  <a:pt x="1093" y="623"/>
                </a:cubicBezTo>
                <a:lnTo>
                  <a:pt x="1093" y="665"/>
                </a:lnTo>
                <a:close/>
                <a:moveTo>
                  <a:pt x="932" y="665"/>
                </a:moveTo>
                <a:cubicBezTo>
                  <a:pt x="851" y="665"/>
                  <a:pt x="851" y="665"/>
                  <a:pt x="851" y="665"/>
                </a:cubicBezTo>
                <a:cubicBezTo>
                  <a:pt x="851" y="623"/>
                  <a:pt x="851" y="623"/>
                  <a:pt x="851" y="623"/>
                </a:cubicBezTo>
                <a:cubicBezTo>
                  <a:pt x="932" y="623"/>
                  <a:pt x="932" y="623"/>
                  <a:pt x="932" y="623"/>
                </a:cubicBezTo>
                <a:lnTo>
                  <a:pt x="932" y="665"/>
                </a:lnTo>
                <a:close/>
                <a:moveTo>
                  <a:pt x="770" y="665"/>
                </a:moveTo>
                <a:cubicBezTo>
                  <a:pt x="689" y="665"/>
                  <a:pt x="689" y="665"/>
                  <a:pt x="689" y="665"/>
                </a:cubicBezTo>
                <a:cubicBezTo>
                  <a:pt x="689" y="623"/>
                  <a:pt x="689" y="623"/>
                  <a:pt x="689" y="623"/>
                </a:cubicBezTo>
                <a:cubicBezTo>
                  <a:pt x="770" y="623"/>
                  <a:pt x="770" y="623"/>
                  <a:pt x="770" y="623"/>
                </a:cubicBezTo>
                <a:lnTo>
                  <a:pt x="770" y="665"/>
                </a:lnTo>
                <a:close/>
                <a:moveTo>
                  <a:pt x="972" y="565"/>
                </a:moveTo>
                <a:cubicBezTo>
                  <a:pt x="972" y="455"/>
                  <a:pt x="972" y="455"/>
                  <a:pt x="972" y="455"/>
                </a:cubicBezTo>
                <a:cubicBezTo>
                  <a:pt x="810" y="565"/>
                  <a:pt x="810" y="565"/>
                  <a:pt x="810" y="565"/>
                </a:cubicBezTo>
                <a:cubicBezTo>
                  <a:pt x="810" y="455"/>
                  <a:pt x="810" y="455"/>
                  <a:pt x="810" y="455"/>
                </a:cubicBezTo>
                <a:cubicBezTo>
                  <a:pt x="649" y="565"/>
                  <a:pt x="649" y="565"/>
                  <a:pt x="649" y="565"/>
                </a:cubicBezTo>
                <a:cubicBezTo>
                  <a:pt x="649" y="455"/>
                  <a:pt x="649" y="455"/>
                  <a:pt x="649" y="455"/>
                </a:cubicBezTo>
                <a:cubicBezTo>
                  <a:pt x="559" y="455"/>
                  <a:pt x="559" y="455"/>
                  <a:pt x="559" y="455"/>
                </a:cubicBezTo>
                <a:cubicBezTo>
                  <a:pt x="559" y="832"/>
                  <a:pt x="559" y="832"/>
                  <a:pt x="559" y="832"/>
                </a:cubicBezTo>
                <a:cubicBezTo>
                  <a:pt x="1133" y="832"/>
                  <a:pt x="1133" y="832"/>
                  <a:pt x="1133" y="832"/>
                </a:cubicBezTo>
                <a:cubicBezTo>
                  <a:pt x="1133" y="455"/>
                  <a:pt x="1133" y="455"/>
                  <a:pt x="1133" y="455"/>
                </a:cubicBezTo>
                <a:lnTo>
                  <a:pt x="972" y="565"/>
                </a:lnTo>
                <a:close/>
                <a:moveTo>
                  <a:pt x="972" y="125"/>
                </a:moveTo>
                <a:cubicBezTo>
                  <a:pt x="972" y="191"/>
                  <a:pt x="919" y="245"/>
                  <a:pt x="853" y="245"/>
                </a:cubicBezTo>
                <a:cubicBezTo>
                  <a:pt x="826" y="245"/>
                  <a:pt x="802" y="236"/>
                  <a:pt x="782" y="221"/>
                </a:cubicBezTo>
                <a:cubicBezTo>
                  <a:pt x="781" y="272"/>
                  <a:pt x="739" y="313"/>
                  <a:pt x="688" y="313"/>
                </a:cubicBezTo>
                <a:cubicBezTo>
                  <a:pt x="680" y="313"/>
                  <a:pt x="673" y="312"/>
                  <a:pt x="665" y="310"/>
                </a:cubicBezTo>
                <a:cubicBezTo>
                  <a:pt x="667" y="316"/>
                  <a:pt x="668" y="323"/>
                  <a:pt x="668" y="329"/>
                </a:cubicBezTo>
                <a:cubicBezTo>
                  <a:pt x="668" y="365"/>
                  <a:pt x="639" y="394"/>
                  <a:pt x="604" y="394"/>
                </a:cubicBezTo>
                <a:cubicBezTo>
                  <a:pt x="568" y="394"/>
                  <a:pt x="539" y="365"/>
                  <a:pt x="539" y="329"/>
                </a:cubicBezTo>
                <a:cubicBezTo>
                  <a:pt x="539" y="294"/>
                  <a:pt x="568" y="265"/>
                  <a:pt x="604" y="265"/>
                </a:cubicBezTo>
                <a:cubicBezTo>
                  <a:pt x="605" y="265"/>
                  <a:pt x="605" y="265"/>
                  <a:pt x="606" y="265"/>
                </a:cubicBezTo>
                <a:cubicBezTo>
                  <a:pt x="598" y="251"/>
                  <a:pt x="594" y="236"/>
                  <a:pt x="594" y="219"/>
                </a:cubicBezTo>
                <a:cubicBezTo>
                  <a:pt x="594" y="167"/>
                  <a:pt x="636" y="125"/>
                  <a:pt x="688" y="125"/>
                </a:cubicBezTo>
                <a:cubicBezTo>
                  <a:pt x="705" y="125"/>
                  <a:pt x="720" y="130"/>
                  <a:pt x="734" y="138"/>
                </a:cubicBezTo>
                <a:cubicBezTo>
                  <a:pt x="734" y="134"/>
                  <a:pt x="733" y="129"/>
                  <a:pt x="733" y="125"/>
                </a:cubicBezTo>
                <a:cubicBezTo>
                  <a:pt x="733" y="59"/>
                  <a:pt x="786" y="5"/>
                  <a:pt x="853" y="5"/>
                </a:cubicBezTo>
                <a:cubicBezTo>
                  <a:pt x="919" y="5"/>
                  <a:pt x="972" y="59"/>
                  <a:pt x="972" y="125"/>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90" name="Freeform 67"/>
          <p:cNvSpPr>
            <a:spLocks noEditPoints="1"/>
          </p:cNvSpPr>
          <p:nvPr/>
        </p:nvSpPr>
        <p:spPr bwMode="auto">
          <a:xfrm>
            <a:off x="4668634" y="2212310"/>
            <a:ext cx="227402" cy="162814"/>
          </a:xfrm>
          <a:custGeom>
            <a:avLst/>
            <a:gdLst>
              <a:gd name="T0" fmla="*/ 0 w 1052"/>
              <a:gd name="T1" fmla="*/ 353 h 807"/>
              <a:gd name="T2" fmla="*/ 140 w 1052"/>
              <a:gd name="T3" fmla="*/ 353 h 807"/>
              <a:gd name="T4" fmla="*/ 70 w 1052"/>
              <a:gd name="T5" fmla="*/ 685 h 807"/>
              <a:gd name="T6" fmla="*/ 70 w 1052"/>
              <a:gd name="T7" fmla="*/ 710 h 807"/>
              <a:gd name="T8" fmla="*/ 70 w 1052"/>
              <a:gd name="T9" fmla="*/ 807 h 807"/>
              <a:gd name="T10" fmla="*/ 920 w 1052"/>
              <a:gd name="T11" fmla="*/ 771 h 807"/>
              <a:gd name="T12" fmla="*/ 140 w 1052"/>
              <a:gd name="T13" fmla="*/ 758 h 807"/>
              <a:gd name="T14" fmla="*/ 940 w 1052"/>
              <a:gd name="T15" fmla="*/ 432 h 807"/>
              <a:gd name="T16" fmla="*/ 851 w 1052"/>
              <a:gd name="T17" fmla="*/ 558 h 807"/>
              <a:gd name="T18" fmla="*/ 851 w 1052"/>
              <a:gd name="T19" fmla="*/ 403 h 807"/>
              <a:gd name="T20" fmla="*/ 163 w 1052"/>
              <a:gd name="T21" fmla="*/ 364 h 807"/>
              <a:gd name="T22" fmla="*/ 1035 w 1052"/>
              <a:gd name="T23" fmla="*/ 747 h 807"/>
              <a:gd name="T24" fmla="*/ 961 w 1052"/>
              <a:gd name="T25" fmla="*/ 364 h 807"/>
              <a:gd name="T26" fmla="*/ 999 w 1052"/>
              <a:gd name="T27" fmla="*/ 0 h 807"/>
              <a:gd name="T28" fmla="*/ 870 w 1052"/>
              <a:gd name="T29" fmla="*/ 498 h 807"/>
              <a:gd name="T30" fmla="*/ 1052 w 1052"/>
              <a:gd name="T31" fmla="*/ 17 h 807"/>
              <a:gd name="T32" fmla="*/ 806 w 1052"/>
              <a:gd name="T33" fmla="*/ 567 h 807"/>
              <a:gd name="T34" fmla="*/ 777 w 1052"/>
              <a:gd name="T35" fmla="*/ 486 h 807"/>
              <a:gd name="T36" fmla="*/ 806 w 1052"/>
              <a:gd name="T37" fmla="*/ 567 h 807"/>
              <a:gd name="T38" fmla="*/ 713 w 1052"/>
              <a:gd name="T39" fmla="*/ 567 h 807"/>
              <a:gd name="T40" fmla="*/ 742 w 1052"/>
              <a:gd name="T41" fmla="*/ 486 h 807"/>
              <a:gd name="T42" fmla="*/ 678 w 1052"/>
              <a:gd name="T43" fmla="*/ 567 h 807"/>
              <a:gd name="T44" fmla="*/ 648 w 1052"/>
              <a:gd name="T45" fmla="*/ 486 h 807"/>
              <a:gd name="T46" fmla="*/ 678 w 1052"/>
              <a:gd name="T47" fmla="*/ 567 h 807"/>
              <a:gd name="T48" fmla="*/ 584 w 1052"/>
              <a:gd name="T49" fmla="*/ 567 h 807"/>
              <a:gd name="T50" fmla="*/ 614 w 1052"/>
              <a:gd name="T51" fmla="*/ 486 h 807"/>
              <a:gd name="T52" fmla="*/ 550 w 1052"/>
              <a:gd name="T53" fmla="*/ 567 h 807"/>
              <a:gd name="T54" fmla="*/ 520 w 1052"/>
              <a:gd name="T55" fmla="*/ 486 h 807"/>
              <a:gd name="T56" fmla="*/ 550 w 1052"/>
              <a:gd name="T57" fmla="*/ 567 h 807"/>
              <a:gd name="T58" fmla="*/ 456 w 1052"/>
              <a:gd name="T59" fmla="*/ 567 h 807"/>
              <a:gd name="T60" fmla="*/ 485 w 1052"/>
              <a:gd name="T61" fmla="*/ 486 h 807"/>
              <a:gd name="T62" fmla="*/ 421 w 1052"/>
              <a:gd name="T63" fmla="*/ 567 h 807"/>
              <a:gd name="T64" fmla="*/ 391 w 1052"/>
              <a:gd name="T65" fmla="*/ 486 h 807"/>
              <a:gd name="T66" fmla="*/ 421 w 1052"/>
              <a:gd name="T67" fmla="*/ 567 h 807"/>
              <a:gd name="T68" fmla="*/ 273 w 1052"/>
              <a:gd name="T69" fmla="*/ 632 h 807"/>
              <a:gd name="T70" fmla="*/ 925 w 1052"/>
              <a:gd name="T71" fmla="*/ 607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2" h="807">
                <a:moveTo>
                  <a:pt x="0" y="709"/>
                </a:moveTo>
                <a:cubicBezTo>
                  <a:pt x="0" y="353"/>
                  <a:pt x="0" y="353"/>
                  <a:pt x="0" y="353"/>
                </a:cubicBezTo>
                <a:cubicBezTo>
                  <a:pt x="0" y="327"/>
                  <a:pt x="31" y="305"/>
                  <a:pt x="70" y="305"/>
                </a:cubicBezTo>
                <a:cubicBezTo>
                  <a:pt x="108" y="305"/>
                  <a:pt x="140" y="327"/>
                  <a:pt x="140" y="353"/>
                </a:cubicBezTo>
                <a:cubicBezTo>
                  <a:pt x="140" y="710"/>
                  <a:pt x="140" y="710"/>
                  <a:pt x="140" y="710"/>
                </a:cubicBezTo>
                <a:cubicBezTo>
                  <a:pt x="122" y="695"/>
                  <a:pt x="98" y="685"/>
                  <a:pt x="70" y="685"/>
                </a:cubicBezTo>
                <a:cubicBezTo>
                  <a:pt x="42" y="685"/>
                  <a:pt x="17" y="694"/>
                  <a:pt x="0" y="709"/>
                </a:cubicBezTo>
                <a:moveTo>
                  <a:pt x="70" y="710"/>
                </a:moveTo>
                <a:cubicBezTo>
                  <a:pt x="31" y="710"/>
                  <a:pt x="0" y="731"/>
                  <a:pt x="0" y="758"/>
                </a:cubicBezTo>
                <a:cubicBezTo>
                  <a:pt x="0" y="785"/>
                  <a:pt x="31" y="807"/>
                  <a:pt x="70" y="807"/>
                </a:cubicBezTo>
                <a:cubicBezTo>
                  <a:pt x="920" y="807"/>
                  <a:pt x="920" y="807"/>
                  <a:pt x="920" y="807"/>
                </a:cubicBezTo>
                <a:cubicBezTo>
                  <a:pt x="920" y="771"/>
                  <a:pt x="920" y="771"/>
                  <a:pt x="920" y="771"/>
                </a:cubicBezTo>
                <a:cubicBezTo>
                  <a:pt x="140" y="771"/>
                  <a:pt x="140" y="771"/>
                  <a:pt x="140" y="771"/>
                </a:cubicBezTo>
                <a:cubicBezTo>
                  <a:pt x="140" y="758"/>
                  <a:pt x="140" y="758"/>
                  <a:pt x="140" y="758"/>
                </a:cubicBezTo>
                <a:cubicBezTo>
                  <a:pt x="140" y="731"/>
                  <a:pt x="108" y="710"/>
                  <a:pt x="70" y="710"/>
                </a:cubicBezTo>
                <a:moveTo>
                  <a:pt x="940" y="432"/>
                </a:moveTo>
                <a:cubicBezTo>
                  <a:pt x="885" y="509"/>
                  <a:pt x="885" y="509"/>
                  <a:pt x="885" y="509"/>
                </a:cubicBezTo>
                <a:cubicBezTo>
                  <a:pt x="851" y="558"/>
                  <a:pt x="851" y="558"/>
                  <a:pt x="851" y="558"/>
                </a:cubicBezTo>
                <a:cubicBezTo>
                  <a:pt x="851" y="498"/>
                  <a:pt x="851" y="498"/>
                  <a:pt x="851" y="498"/>
                </a:cubicBezTo>
                <a:cubicBezTo>
                  <a:pt x="851" y="403"/>
                  <a:pt x="851" y="403"/>
                  <a:pt x="851" y="403"/>
                </a:cubicBezTo>
                <a:cubicBezTo>
                  <a:pt x="863" y="364"/>
                  <a:pt x="863" y="364"/>
                  <a:pt x="863" y="364"/>
                </a:cubicBezTo>
                <a:cubicBezTo>
                  <a:pt x="163" y="364"/>
                  <a:pt x="163" y="364"/>
                  <a:pt x="163" y="364"/>
                </a:cubicBezTo>
                <a:cubicBezTo>
                  <a:pt x="163" y="747"/>
                  <a:pt x="163" y="747"/>
                  <a:pt x="163" y="747"/>
                </a:cubicBezTo>
                <a:cubicBezTo>
                  <a:pt x="1035" y="747"/>
                  <a:pt x="1035" y="747"/>
                  <a:pt x="1035" y="747"/>
                </a:cubicBezTo>
                <a:cubicBezTo>
                  <a:pt x="1035" y="364"/>
                  <a:pt x="1035" y="364"/>
                  <a:pt x="1035" y="364"/>
                </a:cubicBezTo>
                <a:cubicBezTo>
                  <a:pt x="961" y="364"/>
                  <a:pt x="961" y="364"/>
                  <a:pt x="961" y="364"/>
                </a:cubicBezTo>
                <a:lnTo>
                  <a:pt x="940" y="432"/>
                </a:lnTo>
                <a:close/>
                <a:moveTo>
                  <a:pt x="999" y="0"/>
                </a:moveTo>
                <a:cubicBezTo>
                  <a:pt x="870" y="406"/>
                  <a:pt x="870" y="406"/>
                  <a:pt x="870" y="406"/>
                </a:cubicBezTo>
                <a:cubicBezTo>
                  <a:pt x="870" y="498"/>
                  <a:pt x="870" y="498"/>
                  <a:pt x="870" y="498"/>
                </a:cubicBezTo>
                <a:cubicBezTo>
                  <a:pt x="923" y="423"/>
                  <a:pt x="923" y="423"/>
                  <a:pt x="923" y="423"/>
                </a:cubicBezTo>
                <a:cubicBezTo>
                  <a:pt x="1052" y="17"/>
                  <a:pt x="1052" y="17"/>
                  <a:pt x="1052" y="17"/>
                </a:cubicBezTo>
                <a:lnTo>
                  <a:pt x="999" y="0"/>
                </a:lnTo>
                <a:close/>
                <a:moveTo>
                  <a:pt x="806" y="567"/>
                </a:moveTo>
                <a:cubicBezTo>
                  <a:pt x="777" y="567"/>
                  <a:pt x="777" y="567"/>
                  <a:pt x="777" y="567"/>
                </a:cubicBezTo>
                <a:cubicBezTo>
                  <a:pt x="777" y="486"/>
                  <a:pt x="777" y="486"/>
                  <a:pt x="777" y="486"/>
                </a:cubicBezTo>
                <a:cubicBezTo>
                  <a:pt x="806" y="486"/>
                  <a:pt x="806" y="486"/>
                  <a:pt x="806" y="486"/>
                </a:cubicBezTo>
                <a:lnTo>
                  <a:pt x="806" y="567"/>
                </a:lnTo>
                <a:close/>
                <a:moveTo>
                  <a:pt x="742" y="567"/>
                </a:moveTo>
                <a:cubicBezTo>
                  <a:pt x="713" y="567"/>
                  <a:pt x="713" y="567"/>
                  <a:pt x="713" y="567"/>
                </a:cubicBezTo>
                <a:cubicBezTo>
                  <a:pt x="713" y="486"/>
                  <a:pt x="713" y="486"/>
                  <a:pt x="713" y="486"/>
                </a:cubicBezTo>
                <a:cubicBezTo>
                  <a:pt x="742" y="486"/>
                  <a:pt x="742" y="486"/>
                  <a:pt x="742" y="486"/>
                </a:cubicBezTo>
                <a:lnTo>
                  <a:pt x="742" y="567"/>
                </a:lnTo>
                <a:close/>
                <a:moveTo>
                  <a:pt x="678" y="567"/>
                </a:moveTo>
                <a:cubicBezTo>
                  <a:pt x="648" y="567"/>
                  <a:pt x="648" y="567"/>
                  <a:pt x="648" y="567"/>
                </a:cubicBezTo>
                <a:cubicBezTo>
                  <a:pt x="648" y="486"/>
                  <a:pt x="648" y="486"/>
                  <a:pt x="648" y="486"/>
                </a:cubicBezTo>
                <a:cubicBezTo>
                  <a:pt x="678" y="486"/>
                  <a:pt x="678" y="486"/>
                  <a:pt x="678" y="486"/>
                </a:cubicBezTo>
                <a:lnTo>
                  <a:pt x="678" y="567"/>
                </a:lnTo>
                <a:close/>
                <a:moveTo>
                  <a:pt x="614" y="567"/>
                </a:moveTo>
                <a:cubicBezTo>
                  <a:pt x="584" y="567"/>
                  <a:pt x="584" y="567"/>
                  <a:pt x="584" y="567"/>
                </a:cubicBezTo>
                <a:cubicBezTo>
                  <a:pt x="584" y="486"/>
                  <a:pt x="584" y="486"/>
                  <a:pt x="584" y="486"/>
                </a:cubicBezTo>
                <a:cubicBezTo>
                  <a:pt x="614" y="486"/>
                  <a:pt x="614" y="486"/>
                  <a:pt x="614" y="486"/>
                </a:cubicBezTo>
                <a:lnTo>
                  <a:pt x="614" y="567"/>
                </a:lnTo>
                <a:close/>
                <a:moveTo>
                  <a:pt x="550" y="567"/>
                </a:moveTo>
                <a:cubicBezTo>
                  <a:pt x="520" y="567"/>
                  <a:pt x="520" y="567"/>
                  <a:pt x="520" y="567"/>
                </a:cubicBezTo>
                <a:cubicBezTo>
                  <a:pt x="520" y="486"/>
                  <a:pt x="520" y="486"/>
                  <a:pt x="520" y="486"/>
                </a:cubicBezTo>
                <a:cubicBezTo>
                  <a:pt x="550" y="486"/>
                  <a:pt x="550" y="486"/>
                  <a:pt x="550" y="486"/>
                </a:cubicBezTo>
                <a:lnTo>
                  <a:pt x="550" y="567"/>
                </a:lnTo>
                <a:close/>
                <a:moveTo>
                  <a:pt x="485" y="567"/>
                </a:moveTo>
                <a:cubicBezTo>
                  <a:pt x="456" y="567"/>
                  <a:pt x="456" y="567"/>
                  <a:pt x="456" y="567"/>
                </a:cubicBezTo>
                <a:cubicBezTo>
                  <a:pt x="456" y="486"/>
                  <a:pt x="456" y="486"/>
                  <a:pt x="456" y="486"/>
                </a:cubicBezTo>
                <a:cubicBezTo>
                  <a:pt x="485" y="486"/>
                  <a:pt x="485" y="486"/>
                  <a:pt x="485" y="486"/>
                </a:cubicBezTo>
                <a:lnTo>
                  <a:pt x="485" y="567"/>
                </a:lnTo>
                <a:close/>
                <a:moveTo>
                  <a:pt x="421" y="567"/>
                </a:moveTo>
                <a:cubicBezTo>
                  <a:pt x="391" y="567"/>
                  <a:pt x="391" y="567"/>
                  <a:pt x="391" y="567"/>
                </a:cubicBezTo>
                <a:cubicBezTo>
                  <a:pt x="391" y="486"/>
                  <a:pt x="391" y="486"/>
                  <a:pt x="391" y="486"/>
                </a:cubicBezTo>
                <a:cubicBezTo>
                  <a:pt x="421" y="486"/>
                  <a:pt x="421" y="486"/>
                  <a:pt x="421" y="486"/>
                </a:cubicBezTo>
                <a:lnTo>
                  <a:pt x="421" y="567"/>
                </a:lnTo>
                <a:close/>
                <a:moveTo>
                  <a:pt x="925" y="632"/>
                </a:moveTo>
                <a:cubicBezTo>
                  <a:pt x="273" y="632"/>
                  <a:pt x="273" y="632"/>
                  <a:pt x="273" y="632"/>
                </a:cubicBezTo>
                <a:cubicBezTo>
                  <a:pt x="273" y="607"/>
                  <a:pt x="273" y="607"/>
                  <a:pt x="273" y="607"/>
                </a:cubicBezTo>
                <a:cubicBezTo>
                  <a:pt x="925" y="607"/>
                  <a:pt x="925" y="607"/>
                  <a:pt x="925" y="607"/>
                </a:cubicBezTo>
                <a:lnTo>
                  <a:pt x="925" y="63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91" name="Freeform 68"/>
          <p:cNvSpPr>
            <a:spLocks noEditPoints="1"/>
          </p:cNvSpPr>
          <p:nvPr/>
        </p:nvSpPr>
        <p:spPr bwMode="auto">
          <a:xfrm>
            <a:off x="1786117" y="2331514"/>
            <a:ext cx="130972" cy="168197"/>
          </a:xfrm>
          <a:custGeom>
            <a:avLst/>
            <a:gdLst>
              <a:gd name="T0" fmla="*/ 0 w 182"/>
              <a:gd name="T1" fmla="*/ 0 h 250"/>
              <a:gd name="T2" fmla="*/ 97 w 182"/>
              <a:gd name="T3" fmla="*/ 97 h 250"/>
              <a:gd name="T4" fmla="*/ 97 w 182"/>
              <a:gd name="T5" fmla="*/ 108 h 250"/>
              <a:gd name="T6" fmla="*/ 86 w 182"/>
              <a:gd name="T7" fmla="*/ 119 h 250"/>
              <a:gd name="T8" fmla="*/ 97 w 182"/>
              <a:gd name="T9" fmla="*/ 119 h 250"/>
              <a:gd name="T10" fmla="*/ 97 w 182"/>
              <a:gd name="T11" fmla="*/ 165 h 250"/>
              <a:gd name="T12" fmla="*/ 63 w 182"/>
              <a:gd name="T13" fmla="*/ 165 h 250"/>
              <a:gd name="T14" fmla="*/ 63 w 182"/>
              <a:gd name="T15" fmla="*/ 153 h 250"/>
              <a:gd name="T16" fmla="*/ 40 w 182"/>
              <a:gd name="T17" fmla="*/ 165 h 250"/>
              <a:gd name="T18" fmla="*/ 29 w 182"/>
              <a:gd name="T19" fmla="*/ 165 h 250"/>
              <a:gd name="T20" fmla="*/ 97 w 182"/>
              <a:gd name="T21" fmla="*/ 210 h 250"/>
              <a:gd name="T22" fmla="*/ 108 w 182"/>
              <a:gd name="T23" fmla="*/ 187 h 250"/>
              <a:gd name="T24" fmla="*/ 97 w 182"/>
              <a:gd name="T25" fmla="*/ 176 h 250"/>
              <a:gd name="T26" fmla="*/ 97 w 182"/>
              <a:gd name="T27" fmla="*/ 199 h 250"/>
              <a:gd name="T28" fmla="*/ 97 w 182"/>
              <a:gd name="T29" fmla="*/ 199 h 250"/>
              <a:gd name="T30" fmla="*/ 108 w 182"/>
              <a:gd name="T31" fmla="*/ 199 h 250"/>
              <a:gd name="T32" fmla="*/ 108 w 182"/>
              <a:gd name="T33" fmla="*/ 153 h 250"/>
              <a:gd name="T34" fmla="*/ 119 w 182"/>
              <a:gd name="T35" fmla="*/ 153 h 250"/>
              <a:gd name="T36" fmla="*/ 119 w 182"/>
              <a:gd name="T37" fmla="*/ 187 h 250"/>
              <a:gd name="T38" fmla="*/ 108 w 182"/>
              <a:gd name="T39" fmla="*/ 221 h 250"/>
              <a:gd name="T40" fmla="*/ 108 w 182"/>
              <a:gd name="T41" fmla="*/ 210 h 250"/>
              <a:gd name="T42" fmla="*/ 119 w 182"/>
              <a:gd name="T43" fmla="*/ 165 h 250"/>
              <a:gd name="T44" fmla="*/ 142 w 182"/>
              <a:gd name="T45" fmla="*/ 176 h 250"/>
              <a:gd name="T46" fmla="*/ 119 w 182"/>
              <a:gd name="T47" fmla="*/ 199 h 250"/>
              <a:gd name="T48" fmla="*/ 142 w 182"/>
              <a:gd name="T49" fmla="*/ 199 h 250"/>
              <a:gd name="T50" fmla="*/ 131 w 182"/>
              <a:gd name="T51" fmla="*/ 165 h 250"/>
              <a:gd name="T52" fmla="*/ 153 w 182"/>
              <a:gd name="T53" fmla="*/ 176 h 250"/>
              <a:gd name="T54" fmla="*/ 153 w 182"/>
              <a:gd name="T55" fmla="*/ 199 h 250"/>
              <a:gd name="T56" fmla="*/ 142 w 182"/>
              <a:gd name="T57" fmla="*/ 199 h 250"/>
              <a:gd name="T58" fmla="*/ 153 w 182"/>
              <a:gd name="T59" fmla="*/ 210 h 250"/>
              <a:gd name="T60" fmla="*/ 153 w 182"/>
              <a:gd name="T61" fmla="*/ 221 h 250"/>
              <a:gd name="T62" fmla="*/ 29 w 182"/>
              <a:gd name="T63" fmla="*/ 97 h 250"/>
              <a:gd name="T64" fmla="*/ 40 w 182"/>
              <a:gd name="T65" fmla="*/ 108 h 250"/>
              <a:gd name="T66" fmla="*/ 40 w 182"/>
              <a:gd name="T67" fmla="*/ 130 h 250"/>
              <a:gd name="T68" fmla="*/ 46 w 182"/>
              <a:gd name="T69" fmla="*/ 114 h 250"/>
              <a:gd name="T70" fmla="*/ 57 w 182"/>
              <a:gd name="T71" fmla="*/ 114 h 250"/>
              <a:gd name="T72" fmla="*/ 154 w 182"/>
              <a:gd name="T73" fmla="*/ 142 h 250"/>
              <a:gd name="T74" fmla="*/ 142 w 182"/>
              <a:gd name="T75" fmla="*/ 130 h 250"/>
              <a:gd name="T76" fmla="*/ 142 w 182"/>
              <a:gd name="T77" fmla="*/ 108 h 250"/>
              <a:gd name="T78" fmla="*/ 137 w 182"/>
              <a:gd name="T79" fmla="*/ 125 h 250"/>
              <a:gd name="T80" fmla="*/ 125 w 182"/>
              <a:gd name="T81" fmla="*/ 125 h 250"/>
              <a:gd name="T82" fmla="*/ 74 w 182"/>
              <a:gd name="T83" fmla="*/ 221 h 250"/>
              <a:gd name="T84" fmla="*/ 63 w 182"/>
              <a:gd name="T85" fmla="*/ 210 h 250"/>
              <a:gd name="T86" fmla="*/ 40 w 182"/>
              <a:gd name="T87" fmla="*/ 198 h 250"/>
              <a:gd name="T88" fmla="*/ 63 w 182"/>
              <a:gd name="T89" fmla="*/ 210 h 250"/>
              <a:gd name="T90" fmla="*/ 57 w 182"/>
              <a:gd name="T91" fmla="*/ 193 h 250"/>
              <a:gd name="T92" fmla="*/ 144 w 182"/>
              <a:gd name="T93" fmla="*/ 31 h 250"/>
              <a:gd name="T94" fmla="*/ 144 w 182"/>
              <a:gd name="T95" fmla="*/ 55 h 250"/>
              <a:gd name="T96" fmla="*/ 116 w 182"/>
              <a:gd name="T97" fmla="*/ 31 h 250"/>
              <a:gd name="T98" fmla="*/ 125 w 182"/>
              <a:gd name="T99" fmla="*/ 31 h 250"/>
              <a:gd name="T100" fmla="*/ 96 w 182"/>
              <a:gd name="T101" fmla="*/ 55 h 250"/>
              <a:gd name="T102" fmla="*/ 86 w 182"/>
              <a:gd name="T103" fmla="*/ 31 h 250"/>
              <a:gd name="T104" fmla="*/ 86 w 182"/>
              <a:gd name="T105" fmla="*/ 55 h 250"/>
              <a:gd name="T106" fmla="*/ 58 w 182"/>
              <a:gd name="T107" fmla="*/ 31 h 250"/>
              <a:gd name="T108" fmla="*/ 67 w 182"/>
              <a:gd name="T109" fmla="*/ 31 h 250"/>
              <a:gd name="T110" fmla="*/ 38 w 182"/>
              <a:gd name="T111" fmla="*/ 55 h 250"/>
              <a:gd name="T112" fmla="*/ 154 w 182"/>
              <a:gd name="T113" fmla="*/ 67 h 250"/>
              <a:gd name="T114" fmla="*/ 154 w 182"/>
              <a:gd name="T115" fmla="*/ 7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 h="250">
                <a:moveTo>
                  <a:pt x="182" y="250"/>
                </a:moveTo>
                <a:lnTo>
                  <a:pt x="0" y="250"/>
                </a:lnTo>
                <a:lnTo>
                  <a:pt x="0" y="0"/>
                </a:lnTo>
                <a:lnTo>
                  <a:pt x="182" y="0"/>
                </a:lnTo>
                <a:lnTo>
                  <a:pt x="182" y="250"/>
                </a:lnTo>
                <a:close/>
                <a:moveTo>
                  <a:pt x="97" y="97"/>
                </a:moveTo>
                <a:lnTo>
                  <a:pt x="86" y="97"/>
                </a:lnTo>
                <a:lnTo>
                  <a:pt x="86" y="108"/>
                </a:lnTo>
                <a:lnTo>
                  <a:pt x="97" y="108"/>
                </a:lnTo>
                <a:lnTo>
                  <a:pt x="97" y="97"/>
                </a:lnTo>
                <a:close/>
                <a:moveTo>
                  <a:pt x="97" y="119"/>
                </a:moveTo>
                <a:lnTo>
                  <a:pt x="86" y="119"/>
                </a:lnTo>
                <a:lnTo>
                  <a:pt x="86" y="142"/>
                </a:lnTo>
                <a:lnTo>
                  <a:pt x="97" y="142"/>
                </a:lnTo>
                <a:lnTo>
                  <a:pt x="97" y="119"/>
                </a:lnTo>
                <a:close/>
                <a:moveTo>
                  <a:pt x="86" y="153"/>
                </a:moveTo>
                <a:lnTo>
                  <a:pt x="86" y="165"/>
                </a:lnTo>
                <a:lnTo>
                  <a:pt x="97" y="165"/>
                </a:lnTo>
                <a:lnTo>
                  <a:pt x="97" y="153"/>
                </a:lnTo>
                <a:lnTo>
                  <a:pt x="86" y="153"/>
                </a:lnTo>
                <a:close/>
                <a:moveTo>
                  <a:pt x="63" y="165"/>
                </a:moveTo>
                <a:lnTo>
                  <a:pt x="74" y="165"/>
                </a:lnTo>
                <a:lnTo>
                  <a:pt x="74" y="153"/>
                </a:lnTo>
                <a:lnTo>
                  <a:pt x="63" y="153"/>
                </a:lnTo>
                <a:lnTo>
                  <a:pt x="63" y="165"/>
                </a:lnTo>
                <a:close/>
                <a:moveTo>
                  <a:pt x="29" y="165"/>
                </a:moveTo>
                <a:lnTo>
                  <a:pt x="40" y="165"/>
                </a:lnTo>
                <a:lnTo>
                  <a:pt x="40" y="153"/>
                </a:lnTo>
                <a:lnTo>
                  <a:pt x="29" y="153"/>
                </a:lnTo>
                <a:lnTo>
                  <a:pt x="29" y="165"/>
                </a:lnTo>
                <a:close/>
                <a:moveTo>
                  <a:pt x="86" y="221"/>
                </a:moveTo>
                <a:lnTo>
                  <a:pt x="97" y="221"/>
                </a:lnTo>
                <a:lnTo>
                  <a:pt x="97" y="210"/>
                </a:lnTo>
                <a:lnTo>
                  <a:pt x="86" y="210"/>
                </a:lnTo>
                <a:lnTo>
                  <a:pt x="86" y="221"/>
                </a:lnTo>
                <a:close/>
                <a:moveTo>
                  <a:pt x="108" y="187"/>
                </a:moveTo>
                <a:lnTo>
                  <a:pt x="108" y="165"/>
                </a:lnTo>
                <a:lnTo>
                  <a:pt x="97" y="165"/>
                </a:lnTo>
                <a:lnTo>
                  <a:pt x="97" y="176"/>
                </a:lnTo>
                <a:lnTo>
                  <a:pt x="86" y="176"/>
                </a:lnTo>
                <a:lnTo>
                  <a:pt x="86" y="199"/>
                </a:lnTo>
                <a:lnTo>
                  <a:pt x="97" y="199"/>
                </a:lnTo>
                <a:lnTo>
                  <a:pt x="97" y="187"/>
                </a:lnTo>
                <a:lnTo>
                  <a:pt x="108" y="187"/>
                </a:lnTo>
                <a:close/>
                <a:moveTo>
                  <a:pt x="97" y="199"/>
                </a:moveTo>
                <a:lnTo>
                  <a:pt x="97" y="210"/>
                </a:lnTo>
                <a:lnTo>
                  <a:pt x="108" y="210"/>
                </a:lnTo>
                <a:lnTo>
                  <a:pt x="108" y="199"/>
                </a:lnTo>
                <a:lnTo>
                  <a:pt x="97" y="199"/>
                </a:lnTo>
                <a:close/>
                <a:moveTo>
                  <a:pt x="119" y="153"/>
                </a:moveTo>
                <a:lnTo>
                  <a:pt x="108" y="153"/>
                </a:lnTo>
                <a:lnTo>
                  <a:pt x="108" y="165"/>
                </a:lnTo>
                <a:lnTo>
                  <a:pt x="119" y="165"/>
                </a:lnTo>
                <a:lnTo>
                  <a:pt x="119" y="153"/>
                </a:lnTo>
                <a:close/>
                <a:moveTo>
                  <a:pt x="108" y="199"/>
                </a:moveTo>
                <a:lnTo>
                  <a:pt x="119" y="199"/>
                </a:lnTo>
                <a:lnTo>
                  <a:pt x="119" y="187"/>
                </a:lnTo>
                <a:lnTo>
                  <a:pt x="108" y="187"/>
                </a:lnTo>
                <a:lnTo>
                  <a:pt x="108" y="199"/>
                </a:lnTo>
                <a:close/>
                <a:moveTo>
                  <a:pt x="108" y="221"/>
                </a:moveTo>
                <a:lnTo>
                  <a:pt x="119" y="221"/>
                </a:lnTo>
                <a:lnTo>
                  <a:pt x="119" y="210"/>
                </a:lnTo>
                <a:lnTo>
                  <a:pt x="108" y="210"/>
                </a:lnTo>
                <a:lnTo>
                  <a:pt x="108" y="221"/>
                </a:lnTo>
                <a:close/>
                <a:moveTo>
                  <a:pt x="131" y="165"/>
                </a:moveTo>
                <a:lnTo>
                  <a:pt x="119" y="165"/>
                </a:lnTo>
                <a:lnTo>
                  <a:pt x="119" y="187"/>
                </a:lnTo>
                <a:lnTo>
                  <a:pt x="142" y="187"/>
                </a:lnTo>
                <a:lnTo>
                  <a:pt x="142" y="176"/>
                </a:lnTo>
                <a:lnTo>
                  <a:pt x="131" y="176"/>
                </a:lnTo>
                <a:lnTo>
                  <a:pt x="131" y="165"/>
                </a:lnTo>
                <a:close/>
                <a:moveTo>
                  <a:pt x="119" y="199"/>
                </a:moveTo>
                <a:lnTo>
                  <a:pt x="119" y="210"/>
                </a:lnTo>
                <a:lnTo>
                  <a:pt x="142" y="210"/>
                </a:lnTo>
                <a:lnTo>
                  <a:pt x="142" y="199"/>
                </a:lnTo>
                <a:lnTo>
                  <a:pt x="119" y="199"/>
                </a:lnTo>
                <a:close/>
                <a:moveTo>
                  <a:pt x="131" y="153"/>
                </a:moveTo>
                <a:lnTo>
                  <a:pt x="131" y="165"/>
                </a:lnTo>
                <a:lnTo>
                  <a:pt x="142" y="165"/>
                </a:lnTo>
                <a:lnTo>
                  <a:pt x="142" y="176"/>
                </a:lnTo>
                <a:lnTo>
                  <a:pt x="153" y="176"/>
                </a:lnTo>
                <a:lnTo>
                  <a:pt x="153" y="153"/>
                </a:lnTo>
                <a:lnTo>
                  <a:pt x="131" y="153"/>
                </a:lnTo>
                <a:close/>
                <a:moveTo>
                  <a:pt x="153" y="199"/>
                </a:moveTo>
                <a:lnTo>
                  <a:pt x="153" y="187"/>
                </a:lnTo>
                <a:lnTo>
                  <a:pt x="142" y="187"/>
                </a:lnTo>
                <a:lnTo>
                  <a:pt x="142" y="199"/>
                </a:lnTo>
                <a:lnTo>
                  <a:pt x="153" y="199"/>
                </a:lnTo>
                <a:close/>
                <a:moveTo>
                  <a:pt x="153" y="221"/>
                </a:moveTo>
                <a:lnTo>
                  <a:pt x="153" y="210"/>
                </a:lnTo>
                <a:lnTo>
                  <a:pt x="142" y="210"/>
                </a:lnTo>
                <a:lnTo>
                  <a:pt x="142" y="221"/>
                </a:lnTo>
                <a:lnTo>
                  <a:pt x="153" y="221"/>
                </a:lnTo>
                <a:close/>
                <a:moveTo>
                  <a:pt x="74" y="142"/>
                </a:moveTo>
                <a:lnTo>
                  <a:pt x="74" y="97"/>
                </a:lnTo>
                <a:lnTo>
                  <a:pt x="29" y="97"/>
                </a:lnTo>
                <a:lnTo>
                  <a:pt x="29" y="142"/>
                </a:lnTo>
                <a:lnTo>
                  <a:pt x="74" y="142"/>
                </a:lnTo>
                <a:close/>
                <a:moveTo>
                  <a:pt x="40" y="108"/>
                </a:moveTo>
                <a:lnTo>
                  <a:pt x="63" y="108"/>
                </a:lnTo>
                <a:lnTo>
                  <a:pt x="63" y="130"/>
                </a:lnTo>
                <a:lnTo>
                  <a:pt x="40" y="130"/>
                </a:lnTo>
                <a:lnTo>
                  <a:pt x="40" y="108"/>
                </a:lnTo>
                <a:close/>
                <a:moveTo>
                  <a:pt x="57" y="114"/>
                </a:moveTo>
                <a:lnTo>
                  <a:pt x="46" y="114"/>
                </a:lnTo>
                <a:lnTo>
                  <a:pt x="46" y="125"/>
                </a:lnTo>
                <a:lnTo>
                  <a:pt x="57" y="125"/>
                </a:lnTo>
                <a:lnTo>
                  <a:pt x="57" y="114"/>
                </a:lnTo>
                <a:close/>
                <a:moveTo>
                  <a:pt x="108" y="97"/>
                </a:moveTo>
                <a:lnTo>
                  <a:pt x="108" y="142"/>
                </a:lnTo>
                <a:lnTo>
                  <a:pt x="154" y="142"/>
                </a:lnTo>
                <a:lnTo>
                  <a:pt x="154" y="97"/>
                </a:lnTo>
                <a:lnTo>
                  <a:pt x="108" y="97"/>
                </a:lnTo>
                <a:close/>
                <a:moveTo>
                  <a:pt x="142" y="130"/>
                </a:moveTo>
                <a:lnTo>
                  <a:pt x="119" y="130"/>
                </a:lnTo>
                <a:lnTo>
                  <a:pt x="119" y="108"/>
                </a:lnTo>
                <a:lnTo>
                  <a:pt x="142" y="108"/>
                </a:lnTo>
                <a:lnTo>
                  <a:pt x="142" y="130"/>
                </a:lnTo>
                <a:close/>
                <a:moveTo>
                  <a:pt x="125" y="125"/>
                </a:moveTo>
                <a:lnTo>
                  <a:pt x="137" y="125"/>
                </a:lnTo>
                <a:lnTo>
                  <a:pt x="137" y="114"/>
                </a:lnTo>
                <a:lnTo>
                  <a:pt x="125" y="114"/>
                </a:lnTo>
                <a:lnTo>
                  <a:pt x="125" y="125"/>
                </a:lnTo>
                <a:close/>
                <a:moveTo>
                  <a:pt x="29" y="176"/>
                </a:moveTo>
                <a:lnTo>
                  <a:pt x="29" y="221"/>
                </a:lnTo>
                <a:lnTo>
                  <a:pt x="74" y="221"/>
                </a:lnTo>
                <a:lnTo>
                  <a:pt x="74" y="176"/>
                </a:lnTo>
                <a:lnTo>
                  <a:pt x="29" y="176"/>
                </a:lnTo>
                <a:close/>
                <a:moveTo>
                  <a:pt x="63" y="210"/>
                </a:moveTo>
                <a:lnTo>
                  <a:pt x="40" y="210"/>
                </a:lnTo>
                <a:lnTo>
                  <a:pt x="40" y="199"/>
                </a:lnTo>
                <a:lnTo>
                  <a:pt x="40" y="198"/>
                </a:lnTo>
                <a:lnTo>
                  <a:pt x="40" y="187"/>
                </a:lnTo>
                <a:lnTo>
                  <a:pt x="63" y="187"/>
                </a:lnTo>
                <a:lnTo>
                  <a:pt x="63" y="210"/>
                </a:lnTo>
                <a:close/>
                <a:moveTo>
                  <a:pt x="46" y="204"/>
                </a:moveTo>
                <a:lnTo>
                  <a:pt x="57" y="204"/>
                </a:lnTo>
                <a:lnTo>
                  <a:pt x="57" y="193"/>
                </a:lnTo>
                <a:lnTo>
                  <a:pt x="46" y="193"/>
                </a:lnTo>
                <a:lnTo>
                  <a:pt x="46" y="204"/>
                </a:lnTo>
                <a:close/>
                <a:moveTo>
                  <a:pt x="144" y="31"/>
                </a:moveTo>
                <a:lnTo>
                  <a:pt x="135" y="31"/>
                </a:lnTo>
                <a:lnTo>
                  <a:pt x="135" y="55"/>
                </a:lnTo>
                <a:lnTo>
                  <a:pt x="144" y="55"/>
                </a:lnTo>
                <a:lnTo>
                  <a:pt x="144" y="31"/>
                </a:lnTo>
                <a:close/>
                <a:moveTo>
                  <a:pt x="125" y="31"/>
                </a:moveTo>
                <a:lnTo>
                  <a:pt x="116" y="31"/>
                </a:lnTo>
                <a:lnTo>
                  <a:pt x="116" y="55"/>
                </a:lnTo>
                <a:lnTo>
                  <a:pt x="125" y="55"/>
                </a:lnTo>
                <a:lnTo>
                  <a:pt x="125" y="31"/>
                </a:lnTo>
                <a:close/>
                <a:moveTo>
                  <a:pt x="105" y="31"/>
                </a:moveTo>
                <a:lnTo>
                  <a:pt x="96" y="31"/>
                </a:lnTo>
                <a:lnTo>
                  <a:pt x="96" y="55"/>
                </a:lnTo>
                <a:lnTo>
                  <a:pt x="105" y="55"/>
                </a:lnTo>
                <a:lnTo>
                  <a:pt x="105" y="31"/>
                </a:lnTo>
                <a:close/>
                <a:moveTo>
                  <a:pt x="86" y="31"/>
                </a:moveTo>
                <a:lnTo>
                  <a:pt x="77" y="31"/>
                </a:lnTo>
                <a:lnTo>
                  <a:pt x="77" y="55"/>
                </a:lnTo>
                <a:lnTo>
                  <a:pt x="86" y="55"/>
                </a:lnTo>
                <a:lnTo>
                  <a:pt x="86" y="31"/>
                </a:lnTo>
                <a:close/>
                <a:moveTo>
                  <a:pt x="67" y="31"/>
                </a:moveTo>
                <a:lnTo>
                  <a:pt x="58" y="31"/>
                </a:lnTo>
                <a:lnTo>
                  <a:pt x="58" y="55"/>
                </a:lnTo>
                <a:lnTo>
                  <a:pt x="67" y="55"/>
                </a:lnTo>
                <a:lnTo>
                  <a:pt x="67" y="31"/>
                </a:lnTo>
                <a:close/>
                <a:moveTo>
                  <a:pt x="47" y="31"/>
                </a:moveTo>
                <a:lnTo>
                  <a:pt x="38" y="31"/>
                </a:lnTo>
                <a:lnTo>
                  <a:pt x="38" y="55"/>
                </a:lnTo>
                <a:lnTo>
                  <a:pt x="47" y="55"/>
                </a:lnTo>
                <a:lnTo>
                  <a:pt x="47" y="31"/>
                </a:lnTo>
                <a:close/>
                <a:moveTo>
                  <a:pt x="154" y="67"/>
                </a:moveTo>
                <a:lnTo>
                  <a:pt x="29" y="67"/>
                </a:lnTo>
                <a:lnTo>
                  <a:pt x="29" y="75"/>
                </a:lnTo>
                <a:lnTo>
                  <a:pt x="154" y="75"/>
                </a:lnTo>
                <a:lnTo>
                  <a:pt x="154" y="67"/>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93" name="Freeform 70"/>
          <p:cNvSpPr>
            <a:spLocks noEditPoints="1"/>
          </p:cNvSpPr>
          <p:nvPr/>
        </p:nvSpPr>
        <p:spPr bwMode="auto">
          <a:xfrm>
            <a:off x="6223282" y="1023578"/>
            <a:ext cx="220926" cy="158777"/>
          </a:xfrm>
          <a:custGeom>
            <a:avLst/>
            <a:gdLst>
              <a:gd name="T0" fmla="*/ 284 w 1025"/>
              <a:gd name="T1" fmla="*/ 72 h 787"/>
              <a:gd name="T2" fmla="*/ 254 w 1025"/>
              <a:gd name="T3" fmla="*/ 101 h 787"/>
              <a:gd name="T4" fmla="*/ 224 w 1025"/>
              <a:gd name="T5" fmla="*/ 72 h 787"/>
              <a:gd name="T6" fmla="*/ 254 w 1025"/>
              <a:gd name="T7" fmla="*/ 42 h 787"/>
              <a:gd name="T8" fmla="*/ 284 w 1025"/>
              <a:gd name="T9" fmla="*/ 72 h 787"/>
              <a:gd name="T10" fmla="*/ 195 w 1025"/>
              <a:gd name="T11" fmla="*/ 623 h 787"/>
              <a:gd name="T12" fmla="*/ 127 w 1025"/>
              <a:gd name="T13" fmla="*/ 623 h 787"/>
              <a:gd name="T14" fmla="*/ 126 w 1025"/>
              <a:gd name="T15" fmla="*/ 640 h 787"/>
              <a:gd name="T16" fmla="*/ 195 w 1025"/>
              <a:gd name="T17" fmla="*/ 640 h 787"/>
              <a:gd name="T18" fmla="*/ 195 w 1025"/>
              <a:gd name="T19" fmla="*/ 623 h 787"/>
              <a:gd name="T20" fmla="*/ 908 w 1025"/>
              <a:gd name="T21" fmla="*/ 393 h 787"/>
              <a:gd name="T22" fmla="*/ 805 w 1025"/>
              <a:gd name="T23" fmla="*/ 393 h 787"/>
              <a:gd name="T24" fmla="*/ 805 w 1025"/>
              <a:gd name="T25" fmla="*/ 264 h 787"/>
              <a:gd name="T26" fmla="*/ 908 w 1025"/>
              <a:gd name="T27" fmla="*/ 264 h 787"/>
              <a:gd name="T28" fmla="*/ 908 w 1025"/>
              <a:gd name="T29" fmla="*/ 393 h 787"/>
              <a:gd name="T30" fmla="*/ 752 w 1025"/>
              <a:gd name="T31" fmla="*/ 393 h 787"/>
              <a:gd name="T32" fmla="*/ 640 w 1025"/>
              <a:gd name="T33" fmla="*/ 393 h 787"/>
              <a:gd name="T34" fmla="*/ 695 w 1025"/>
              <a:gd name="T35" fmla="*/ 264 h 787"/>
              <a:gd name="T36" fmla="*/ 752 w 1025"/>
              <a:gd name="T37" fmla="*/ 264 h 787"/>
              <a:gd name="T38" fmla="*/ 752 w 1025"/>
              <a:gd name="T39" fmla="*/ 393 h 787"/>
              <a:gd name="T40" fmla="*/ 660 w 1025"/>
              <a:gd name="T41" fmla="*/ 211 h 787"/>
              <a:gd name="T42" fmla="*/ 582 w 1025"/>
              <a:gd name="T43" fmla="*/ 393 h 787"/>
              <a:gd name="T44" fmla="*/ 458 w 1025"/>
              <a:gd name="T45" fmla="*/ 393 h 787"/>
              <a:gd name="T46" fmla="*/ 316 w 1025"/>
              <a:gd name="T47" fmla="*/ 107 h 787"/>
              <a:gd name="T48" fmla="*/ 316 w 1025"/>
              <a:gd name="T49" fmla="*/ 106 h 787"/>
              <a:gd name="T50" fmla="*/ 318 w 1025"/>
              <a:gd name="T51" fmla="*/ 103 h 787"/>
              <a:gd name="T52" fmla="*/ 317 w 1025"/>
              <a:gd name="T53" fmla="*/ 103 h 787"/>
              <a:gd name="T54" fmla="*/ 325 w 1025"/>
              <a:gd name="T55" fmla="*/ 72 h 787"/>
              <a:gd name="T56" fmla="*/ 254 w 1025"/>
              <a:gd name="T57" fmla="*/ 0 h 787"/>
              <a:gd name="T58" fmla="*/ 190 w 1025"/>
              <a:gd name="T59" fmla="*/ 40 h 787"/>
              <a:gd name="T60" fmla="*/ 190 w 1025"/>
              <a:gd name="T61" fmla="*/ 40 h 787"/>
              <a:gd name="T62" fmla="*/ 189 w 1025"/>
              <a:gd name="T63" fmla="*/ 41 h 787"/>
              <a:gd name="T64" fmla="*/ 186 w 1025"/>
              <a:gd name="T65" fmla="*/ 51 h 787"/>
              <a:gd name="T66" fmla="*/ 57 w 1025"/>
              <a:gd name="T67" fmla="*/ 406 h 787"/>
              <a:gd name="T68" fmla="*/ 58 w 1025"/>
              <a:gd name="T69" fmla="*/ 406 h 787"/>
              <a:gd name="T70" fmla="*/ 0 w 1025"/>
              <a:gd name="T71" fmla="*/ 512 h 787"/>
              <a:gd name="T72" fmla="*/ 126 w 1025"/>
              <a:gd name="T73" fmla="*/ 640 h 787"/>
              <a:gd name="T74" fmla="*/ 127 w 1025"/>
              <a:gd name="T75" fmla="*/ 397 h 787"/>
              <a:gd name="T76" fmla="*/ 265 w 1025"/>
              <a:gd name="T77" fmla="*/ 184 h 787"/>
              <a:gd name="T78" fmla="*/ 387 w 1025"/>
              <a:gd name="T79" fmla="*/ 427 h 787"/>
              <a:gd name="T80" fmla="*/ 387 w 1025"/>
              <a:gd name="T81" fmla="*/ 549 h 787"/>
              <a:gd name="T82" fmla="*/ 524 w 1025"/>
              <a:gd name="T83" fmla="*/ 549 h 787"/>
              <a:gd name="T84" fmla="*/ 524 w 1025"/>
              <a:gd name="T85" fmla="*/ 583 h 787"/>
              <a:gd name="T86" fmla="*/ 823 w 1025"/>
              <a:gd name="T87" fmla="*/ 583 h 787"/>
              <a:gd name="T88" fmla="*/ 823 w 1025"/>
              <a:gd name="T89" fmla="*/ 549 h 787"/>
              <a:gd name="T90" fmla="*/ 961 w 1025"/>
              <a:gd name="T91" fmla="*/ 549 h 787"/>
              <a:gd name="T92" fmla="*/ 961 w 1025"/>
              <a:gd name="T93" fmla="*/ 446 h 787"/>
              <a:gd name="T94" fmla="*/ 961 w 1025"/>
              <a:gd name="T95" fmla="*/ 211 h 787"/>
              <a:gd name="T96" fmla="*/ 660 w 1025"/>
              <a:gd name="T97" fmla="*/ 211 h 787"/>
              <a:gd name="T98" fmla="*/ 411 w 1025"/>
              <a:gd name="T99" fmla="*/ 663 h 787"/>
              <a:gd name="T100" fmla="*/ 376 w 1025"/>
              <a:gd name="T101" fmla="*/ 699 h 787"/>
              <a:gd name="T102" fmla="*/ 411 w 1025"/>
              <a:gd name="T103" fmla="*/ 734 h 787"/>
              <a:gd name="T104" fmla="*/ 937 w 1025"/>
              <a:gd name="T105" fmla="*/ 734 h 787"/>
              <a:gd name="T106" fmla="*/ 972 w 1025"/>
              <a:gd name="T107" fmla="*/ 699 h 787"/>
              <a:gd name="T108" fmla="*/ 937 w 1025"/>
              <a:gd name="T109" fmla="*/ 663 h 787"/>
              <a:gd name="T110" fmla="*/ 411 w 1025"/>
              <a:gd name="T111" fmla="*/ 663 h 787"/>
              <a:gd name="T112" fmla="*/ 937 w 1025"/>
              <a:gd name="T113" fmla="*/ 787 h 787"/>
              <a:gd name="T114" fmla="*/ 411 w 1025"/>
              <a:gd name="T115" fmla="*/ 787 h 787"/>
              <a:gd name="T116" fmla="*/ 322 w 1025"/>
              <a:gd name="T117" fmla="*/ 699 h 787"/>
              <a:gd name="T118" fmla="*/ 411 w 1025"/>
              <a:gd name="T119" fmla="*/ 610 h 787"/>
              <a:gd name="T120" fmla="*/ 937 w 1025"/>
              <a:gd name="T121" fmla="*/ 610 h 787"/>
              <a:gd name="T122" fmla="*/ 1025 w 1025"/>
              <a:gd name="T123" fmla="*/ 699 h 787"/>
              <a:gd name="T124" fmla="*/ 937 w 1025"/>
              <a:gd name="T125" fmla="*/ 787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5" h="787">
                <a:moveTo>
                  <a:pt x="284" y="72"/>
                </a:moveTo>
                <a:cubicBezTo>
                  <a:pt x="284" y="88"/>
                  <a:pt x="270" y="101"/>
                  <a:pt x="254" y="101"/>
                </a:cubicBezTo>
                <a:cubicBezTo>
                  <a:pt x="237" y="101"/>
                  <a:pt x="224" y="88"/>
                  <a:pt x="224" y="72"/>
                </a:cubicBezTo>
                <a:cubicBezTo>
                  <a:pt x="224" y="55"/>
                  <a:pt x="237" y="42"/>
                  <a:pt x="254" y="42"/>
                </a:cubicBezTo>
                <a:cubicBezTo>
                  <a:pt x="270" y="42"/>
                  <a:pt x="284" y="55"/>
                  <a:pt x="284" y="72"/>
                </a:cubicBezTo>
                <a:moveTo>
                  <a:pt x="195" y="623"/>
                </a:moveTo>
                <a:cubicBezTo>
                  <a:pt x="127" y="623"/>
                  <a:pt x="127" y="623"/>
                  <a:pt x="127" y="623"/>
                </a:cubicBezTo>
                <a:cubicBezTo>
                  <a:pt x="126" y="640"/>
                  <a:pt x="126" y="640"/>
                  <a:pt x="126" y="640"/>
                </a:cubicBezTo>
                <a:cubicBezTo>
                  <a:pt x="195" y="640"/>
                  <a:pt x="195" y="640"/>
                  <a:pt x="195" y="640"/>
                </a:cubicBezTo>
                <a:lnTo>
                  <a:pt x="195" y="623"/>
                </a:lnTo>
                <a:close/>
                <a:moveTo>
                  <a:pt x="908" y="393"/>
                </a:moveTo>
                <a:cubicBezTo>
                  <a:pt x="805" y="393"/>
                  <a:pt x="805" y="393"/>
                  <a:pt x="805" y="393"/>
                </a:cubicBezTo>
                <a:cubicBezTo>
                  <a:pt x="805" y="264"/>
                  <a:pt x="805" y="264"/>
                  <a:pt x="805" y="264"/>
                </a:cubicBezTo>
                <a:cubicBezTo>
                  <a:pt x="908" y="264"/>
                  <a:pt x="908" y="264"/>
                  <a:pt x="908" y="264"/>
                </a:cubicBezTo>
                <a:lnTo>
                  <a:pt x="908" y="393"/>
                </a:lnTo>
                <a:close/>
                <a:moveTo>
                  <a:pt x="752" y="393"/>
                </a:moveTo>
                <a:cubicBezTo>
                  <a:pt x="640" y="393"/>
                  <a:pt x="640" y="393"/>
                  <a:pt x="640" y="393"/>
                </a:cubicBezTo>
                <a:cubicBezTo>
                  <a:pt x="695" y="264"/>
                  <a:pt x="695" y="264"/>
                  <a:pt x="695" y="264"/>
                </a:cubicBezTo>
                <a:cubicBezTo>
                  <a:pt x="752" y="264"/>
                  <a:pt x="752" y="264"/>
                  <a:pt x="752" y="264"/>
                </a:cubicBezTo>
                <a:lnTo>
                  <a:pt x="752" y="393"/>
                </a:lnTo>
                <a:close/>
                <a:moveTo>
                  <a:pt x="660" y="211"/>
                </a:moveTo>
                <a:cubicBezTo>
                  <a:pt x="582" y="393"/>
                  <a:pt x="582" y="393"/>
                  <a:pt x="582" y="393"/>
                </a:cubicBezTo>
                <a:cubicBezTo>
                  <a:pt x="458" y="393"/>
                  <a:pt x="458" y="393"/>
                  <a:pt x="458" y="393"/>
                </a:cubicBezTo>
                <a:cubicBezTo>
                  <a:pt x="316" y="107"/>
                  <a:pt x="316" y="107"/>
                  <a:pt x="316" y="107"/>
                </a:cubicBezTo>
                <a:cubicBezTo>
                  <a:pt x="316" y="106"/>
                  <a:pt x="316" y="106"/>
                  <a:pt x="316" y="106"/>
                </a:cubicBezTo>
                <a:cubicBezTo>
                  <a:pt x="318" y="103"/>
                  <a:pt x="318" y="103"/>
                  <a:pt x="318" y="103"/>
                </a:cubicBezTo>
                <a:cubicBezTo>
                  <a:pt x="317" y="103"/>
                  <a:pt x="317" y="103"/>
                  <a:pt x="317" y="103"/>
                </a:cubicBezTo>
                <a:cubicBezTo>
                  <a:pt x="322" y="94"/>
                  <a:pt x="325" y="83"/>
                  <a:pt x="325" y="72"/>
                </a:cubicBezTo>
                <a:cubicBezTo>
                  <a:pt x="325" y="32"/>
                  <a:pt x="293" y="0"/>
                  <a:pt x="254" y="0"/>
                </a:cubicBezTo>
                <a:cubicBezTo>
                  <a:pt x="226" y="0"/>
                  <a:pt x="202" y="16"/>
                  <a:pt x="190" y="40"/>
                </a:cubicBezTo>
                <a:cubicBezTo>
                  <a:pt x="190" y="40"/>
                  <a:pt x="190" y="40"/>
                  <a:pt x="190" y="40"/>
                </a:cubicBezTo>
                <a:cubicBezTo>
                  <a:pt x="189" y="41"/>
                  <a:pt x="189" y="41"/>
                  <a:pt x="189" y="41"/>
                </a:cubicBezTo>
                <a:cubicBezTo>
                  <a:pt x="188" y="45"/>
                  <a:pt x="187" y="48"/>
                  <a:pt x="186" y="51"/>
                </a:cubicBezTo>
                <a:cubicBezTo>
                  <a:pt x="57" y="406"/>
                  <a:pt x="57" y="406"/>
                  <a:pt x="57" y="406"/>
                </a:cubicBezTo>
                <a:cubicBezTo>
                  <a:pt x="58" y="406"/>
                  <a:pt x="58" y="406"/>
                  <a:pt x="58" y="406"/>
                </a:cubicBezTo>
                <a:cubicBezTo>
                  <a:pt x="23" y="429"/>
                  <a:pt x="0" y="468"/>
                  <a:pt x="0" y="512"/>
                </a:cubicBezTo>
                <a:cubicBezTo>
                  <a:pt x="0" y="583"/>
                  <a:pt x="56" y="639"/>
                  <a:pt x="126" y="640"/>
                </a:cubicBezTo>
                <a:cubicBezTo>
                  <a:pt x="127" y="397"/>
                  <a:pt x="127" y="397"/>
                  <a:pt x="127" y="397"/>
                </a:cubicBezTo>
                <a:cubicBezTo>
                  <a:pt x="265" y="184"/>
                  <a:pt x="265" y="184"/>
                  <a:pt x="265" y="184"/>
                </a:cubicBezTo>
                <a:cubicBezTo>
                  <a:pt x="387" y="427"/>
                  <a:pt x="387" y="427"/>
                  <a:pt x="387" y="427"/>
                </a:cubicBezTo>
                <a:cubicBezTo>
                  <a:pt x="387" y="549"/>
                  <a:pt x="387" y="549"/>
                  <a:pt x="387" y="549"/>
                </a:cubicBezTo>
                <a:cubicBezTo>
                  <a:pt x="524" y="549"/>
                  <a:pt x="524" y="549"/>
                  <a:pt x="524" y="549"/>
                </a:cubicBezTo>
                <a:cubicBezTo>
                  <a:pt x="524" y="583"/>
                  <a:pt x="524" y="583"/>
                  <a:pt x="524" y="583"/>
                </a:cubicBezTo>
                <a:cubicBezTo>
                  <a:pt x="823" y="583"/>
                  <a:pt x="823" y="583"/>
                  <a:pt x="823" y="583"/>
                </a:cubicBezTo>
                <a:cubicBezTo>
                  <a:pt x="823" y="549"/>
                  <a:pt x="823" y="549"/>
                  <a:pt x="823" y="549"/>
                </a:cubicBezTo>
                <a:cubicBezTo>
                  <a:pt x="961" y="549"/>
                  <a:pt x="961" y="549"/>
                  <a:pt x="961" y="549"/>
                </a:cubicBezTo>
                <a:cubicBezTo>
                  <a:pt x="961" y="446"/>
                  <a:pt x="961" y="446"/>
                  <a:pt x="961" y="446"/>
                </a:cubicBezTo>
                <a:cubicBezTo>
                  <a:pt x="961" y="211"/>
                  <a:pt x="961" y="211"/>
                  <a:pt x="961" y="211"/>
                </a:cubicBezTo>
                <a:lnTo>
                  <a:pt x="660" y="211"/>
                </a:lnTo>
                <a:close/>
                <a:moveTo>
                  <a:pt x="411" y="663"/>
                </a:moveTo>
                <a:cubicBezTo>
                  <a:pt x="391" y="663"/>
                  <a:pt x="376" y="679"/>
                  <a:pt x="376" y="699"/>
                </a:cubicBezTo>
                <a:cubicBezTo>
                  <a:pt x="376" y="718"/>
                  <a:pt x="391" y="734"/>
                  <a:pt x="411" y="734"/>
                </a:cubicBezTo>
                <a:cubicBezTo>
                  <a:pt x="937" y="734"/>
                  <a:pt x="937" y="734"/>
                  <a:pt x="937" y="734"/>
                </a:cubicBezTo>
                <a:cubicBezTo>
                  <a:pt x="956" y="734"/>
                  <a:pt x="972" y="718"/>
                  <a:pt x="972" y="699"/>
                </a:cubicBezTo>
                <a:cubicBezTo>
                  <a:pt x="972" y="679"/>
                  <a:pt x="956" y="663"/>
                  <a:pt x="937" y="663"/>
                </a:cubicBezTo>
                <a:lnTo>
                  <a:pt x="411" y="663"/>
                </a:lnTo>
                <a:close/>
                <a:moveTo>
                  <a:pt x="937" y="787"/>
                </a:moveTo>
                <a:cubicBezTo>
                  <a:pt x="411" y="787"/>
                  <a:pt x="411" y="787"/>
                  <a:pt x="411" y="787"/>
                </a:cubicBezTo>
                <a:cubicBezTo>
                  <a:pt x="362" y="787"/>
                  <a:pt x="322" y="747"/>
                  <a:pt x="322" y="699"/>
                </a:cubicBezTo>
                <a:cubicBezTo>
                  <a:pt x="322" y="650"/>
                  <a:pt x="362" y="610"/>
                  <a:pt x="411" y="610"/>
                </a:cubicBezTo>
                <a:cubicBezTo>
                  <a:pt x="937" y="610"/>
                  <a:pt x="937" y="610"/>
                  <a:pt x="937" y="610"/>
                </a:cubicBezTo>
                <a:cubicBezTo>
                  <a:pt x="986" y="610"/>
                  <a:pt x="1025" y="650"/>
                  <a:pt x="1025" y="699"/>
                </a:cubicBezTo>
                <a:cubicBezTo>
                  <a:pt x="1025" y="747"/>
                  <a:pt x="986" y="787"/>
                  <a:pt x="937" y="787"/>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94" name="Freeform 71"/>
          <p:cNvSpPr>
            <a:spLocks noEditPoints="1"/>
          </p:cNvSpPr>
          <p:nvPr/>
        </p:nvSpPr>
        <p:spPr bwMode="auto">
          <a:xfrm>
            <a:off x="5809179" y="2263882"/>
            <a:ext cx="196459" cy="147340"/>
          </a:xfrm>
          <a:custGeom>
            <a:avLst/>
            <a:gdLst>
              <a:gd name="T0" fmla="*/ 21 w 907"/>
              <a:gd name="T1" fmla="*/ 0 h 730"/>
              <a:gd name="T2" fmla="*/ 0 w 907"/>
              <a:gd name="T3" fmla="*/ 588 h 730"/>
              <a:gd name="T4" fmla="*/ 388 w 907"/>
              <a:gd name="T5" fmla="*/ 609 h 730"/>
              <a:gd name="T6" fmla="*/ 255 w 907"/>
              <a:gd name="T7" fmla="*/ 711 h 730"/>
              <a:gd name="T8" fmla="*/ 255 w 907"/>
              <a:gd name="T9" fmla="*/ 730 h 730"/>
              <a:gd name="T10" fmla="*/ 661 w 907"/>
              <a:gd name="T11" fmla="*/ 721 h 730"/>
              <a:gd name="T12" fmla="*/ 528 w 907"/>
              <a:gd name="T13" fmla="*/ 711 h 730"/>
              <a:gd name="T14" fmla="*/ 886 w 907"/>
              <a:gd name="T15" fmla="*/ 609 h 730"/>
              <a:gd name="T16" fmla="*/ 907 w 907"/>
              <a:gd name="T17" fmla="*/ 21 h 730"/>
              <a:gd name="T18" fmla="*/ 845 w 907"/>
              <a:gd name="T19" fmla="*/ 547 h 730"/>
              <a:gd name="T20" fmla="*/ 62 w 907"/>
              <a:gd name="T21" fmla="*/ 63 h 730"/>
              <a:gd name="T22" fmla="*/ 845 w 907"/>
              <a:gd name="T23" fmla="*/ 547 h 730"/>
              <a:gd name="T24" fmla="*/ 119 w 907"/>
              <a:gd name="T25" fmla="*/ 158 h 730"/>
              <a:gd name="T26" fmla="*/ 209 w 907"/>
              <a:gd name="T27" fmla="*/ 158 h 730"/>
              <a:gd name="T28" fmla="*/ 164 w 907"/>
              <a:gd name="T29" fmla="*/ 372 h 730"/>
              <a:gd name="T30" fmla="*/ 164 w 907"/>
              <a:gd name="T31" fmla="*/ 388 h 730"/>
              <a:gd name="T32" fmla="*/ 164 w 907"/>
              <a:gd name="T33" fmla="*/ 451 h 730"/>
              <a:gd name="T34" fmla="*/ 714 w 907"/>
              <a:gd name="T35" fmla="*/ 428 h 730"/>
              <a:gd name="T36" fmla="*/ 209 w 907"/>
              <a:gd name="T37" fmla="*/ 420 h 730"/>
              <a:gd name="T38" fmla="*/ 224 w 907"/>
              <a:gd name="T39" fmla="*/ 165 h 730"/>
              <a:gd name="T40" fmla="*/ 788 w 907"/>
              <a:gd name="T41" fmla="*/ 412 h 730"/>
              <a:gd name="T42" fmla="*/ 224 w 907"/>
              <a:gd name="T43" fmla="*/ 165 h 730"/>
              <a:gd name="T44" fmla="*/ 621 w 907"/>
              <a:gd name="T45" fmla="*/ 296 h 730"/>
              <a:gd name="T46" fmla="*/ 640 w 907"/>
              <a:gd name="T47" fmla="*/ 243 h 730"/>
              <a:gd name="T48" fmla="*/ 599 w 907"/>
              <a:gd name="T49" fmla="*/ 296 h 730"/>
              <a:gd name="T50" fmla="*/ 580 w 907"/>
              <a:gd name="T51" fmla="*/ 243 h 730"/>
              <a:gd name="T52" fmla="*/ 599 w 907"/>
              <a:gd name="T53" fmla="*/ 296 h 730"/>
              <a:gd name="T54" fmla="*/ 538 w 907"/>
              <a:gd name="T55" fmla="*/ 296 h 730"/>
              <a:gd name="T56" fmla="*/ 557 w 907"/>
              <a:gd name="T57" fmla="*/ 243 h 730"/>
              <a:gd name="T58" fmla="*/ 516 w 907"/>
              <a:gd name="T59" fmla="*/ 296 h 730"/>
              <a:gd name="T60" fmla="*/ 497 w 907"/>
              <a:gd name="T61" fmla="*/ 243 h 730"/>
              <a:gd name="T62" fmla="*/ 516 w 907"/>
              <a:gd name="T63" fmla="*/ 296 h 730"/>
              <a:gd name="T64" fmla="*/ 455 w 907"/>
              <a:gd name="T65" fmla="*/ 296 h 730"/>
              <a:gd name="T66" fmla="*/ 474 w 907"/>
              <a:gd name="T67" fmla="*/ 243 h 730"/>
              <a:gd name="T68" fmla="*/ 433 w 907"/>
              <a:gd name="T69" fmla="*/ 296 h 730"/>
              <a:gd name="T70" fmla="*/ 413 w 907"/>
              <a:gd name="T71" fmla="*/ 243 h 730"/>
              <a:gd name="T72" fmla="*/ 433 w 907"/>
              <a:gd name="T73" fmla="*/ 296 h 730"/>
              <a:gd name="T74" fmla="*/ 372 w 907"/>
              <a:gd name="T75" fmla="*/ 296 h 730"/>
              <a:gd name="T76" fmla="*/ 391 w 907"/>
              <a:gd name="T77" fmla="*/ 243 h 730"/>
              <a:gd name="T78" fmla="*/ 717 w 907"/>
              <a:gd name="T79" fmla="*/ 338 h 730"/>
              <a:gd name="T80" fmla="*/ 295 w 907"/>
              <a:gd name="T81" fmla="*/ 322 h 730"/>
              <a:gd name="T82" fmla="*/ 717 w 907"/>
              <a:gd name="T83" fmla="*/ 338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7" h="730">
                <a:moveTo>
                  <a:pt x="886" y="0"/>
                </a:moveTo>
                <a:cubicBezTo>
                  <a:pt x="21" y="0"/>
                  <a:pt x="21" y="0"/>
                  <a:pt x="21" y="0"/>
                </a:cubicBezTo>
                <a:cubicBezTo>
                  <a:pt x="9" y="0"/>
                  <a:pt x="0" y="10"/>
                  <a:pt x="0" y="21"/>
                </a:cubicBezTo>
                <a:cubicBezTo>
                  <a:pt x="0" y="588"/>
                  <a:pt x="0" y="588"/>
                  <a:pt x="0" y="588"/>
                </a:cubicBezTo>
                <a:cubicBezTo>
                  <a:pt x="0" y="600"/>
                  <a:pt x="9" y="609"/>
                  <a:pt x="21" y="609"/>
                </a:cubicBezTo>
                <a:cubicBezTo>
                  <a:pt x="388" y="609"/>
                  <a:pt x="388" y="609"/>
                  <a:pt x="388" y="609"/>
                </a:cubicBezTo>
                <a:cubicBezTo>
                  <a:pt x="379" y="711"/>
                  <a:pt x="379" y="711"/>
                  <a:pt x="379" y="711"/>
                </a:cubicBezTo>
                <a:cubicBezTo>
                  <a:pt x="255" y="711"/>
                  <a:pt x="255" y="711"/>
                  <a:pt x="255" y="711"/>
                </a:cubicBezTo>
                <a:cubicBezTo>
                  <a:pt x="249" y="711"/>
                  <a:pt x="245" y="715"/>
                  <a:pt x="245" y="721"/>
                </a:cubicBezTo>
                <a:cubicBezTo>
                  <a:pt x="245" y="726"/>
                  <a:pt x="249" y="730"/>
                  <a:pt x="255" y="730"/>
                </a:cubicBezTo>
                <a:cubicBezTo>
                  <a:pt x="652" y="730"/>
                  <a:pt x="652" y="730"/>
                  <a:pt x="652" y="730"/>
                </a:cubicBezTo>
                <a:cubicBezTo>
                  <a:pt x="657" y="730"/>
                  <a:pt x="661" y="726"/>
                  <a:pt x="661" y="721"/>
                </a:cubicBezTo>
                <a:cubicBezTo>
                  <a:pt x="661" y="715"/>
                  <a:pt x="657" y="711"/>
                  <a:pt x="652" y="711"/>
                </a:cubicBezTo>
                <a:cubicBezTo>
                  <a:pt x="528" y="711"/>
                  <a:pt x="528" y="711"/>
                  <a:pt x="528" y="711"/>
                </a:cubicBezTo>
                <a:cubicBezTo>
                  <a:pt x="518" y="609"/>
                  <a:pt x="518" y="609"/>
                  <a:pt x="518" y="609"/>
                </a:cubicBezTo>
                <a:cubicBezTo>
                  <a:pt x="886" y="609"/>
                  <a:pt x="886" y="609"/>
                  <a:pt x="886" y="609"/>
                </a:cubicBezTo>
                <a:cubicBezTo>
                  <a:pt x="897" y="609"/>
                  <a:pt x="907" y="600"/>
                  <a:pt x="907" y="588"/>
                </a:cubicBezTo>
                <a:cubicBezTo>
                  <a:pt x="907" y="21"/>
                  <a:pt x="907" y="21"/>
                  <a:pt x="907" y="21"/>
                </a:cubicBezTo>
                <a:cubicBezTo>
                  <a:pt x="907" y="10"/>
                  <a:pt x="897" y="0"/>
                  <a:pt x="886" y="0"/>
                </a:cubicBezTo>
                <a:close/>
                <a:moveTo>
                  <a:pt x="845" y="547"/>
                </a:moveTo>
                <a:cubicBezTo>
                  <a:pt x="62" y="547"/>
                  <a:pt x="62" y="547"/>
                  <a:pt x="62" y="547"/>
                </a:cubicBezTo>
                <a:cubicBezTo>
                  <a:pt x="62" y="63"/>
                  <a:pt x="62" y="63"/>
                  <a:pt x="62" y="63"/>
                </a:cubicBezTo>
                <a:cubicBezTo>
                  <a:pt x="845" y="63"/>
                  <a:pt x="845" y="63"/>
                  <a:pt x="845" y="63"/>
                </a:cubicBezTo>
                <a:lnTo>
                  <a:pt x="845" y="547"/>
                </a:lnTo>
                <a:close/>
                <a:moveTo>
                  <a:pt x="119" y="388"/>
                </a:moveTo>
                <a:cubicBezTo>
                  <a:pt x="119" y="158"/>
                  <a:pt x="119" y="158"/>
                  <a:pt x="119" y="158"/>
                </a:cubicBezTo>
                <a:cubicBezTo>
                  <a:pt x="119" y="140"/>
                  <a:pt x="139" y="126"/>
                  <a:pt x="164" y="126"/>
                </a:cubicBezTo>
                <a:cubicBezTo>
                  <a:pt x="189" y="126"/>
                  <a:pt x="209" y="140"/>
                  <a:pt x="209" y="158"/>
                </a:cubicBezTo>
                <a:cubicBezTo>
                  <a:pt x="209" y="388"/>
                  <a:pt x="209" y="388"/>
                  <a:pt x="209" y="388"/>
                </a:cubicBezTo>
                <a:cubicBezTo>
                  <a:pt x="198" y="379"/>
                  <a:pt x="182" y="372"/>
                  <a:pt x="164" y="372"/>
                </a:cubicBezTo>
                <a:cubicBezTo>
                  <a:pt x="146" y="372"/>
                  <a:pt x="130" y="378"/>
                  <a:pt x="119" y="388"/>
                </a:cubicBezTo>
                <a:moveTo>
                  <a:pt x="164" y="388"/>
                </a:moveTo>
                <a:cubicBezTo>
                  <a:pt x="139" y="388"/>
                  <a:pt x="119" y="402"/>
                  <a:pt x="119" y="420"/>
                </a:cubicBezTo>
                <a:cubicBezTo>
                  <a:pt x="119" y="437"/>
                  <a:pt x="139" y="451"/>
                  <a:pt x="164" y="451"/>
                </a:cubicBezTo>
                <a:cubicBezTo>
                  <a:pt x="714" y="451"/>
                  <a:pt x="714" y="451"/>
                  <a:pt x="714" y="451"/>
                </a:cubicBezTo>
                <a:cubicBezTo>
                  <a:pt x="714" y="428"/>
                  <a:pt x="714" y="428"/>
                  <a:pt x="714" y="428"/>
                </a:cubicBezTo>
                <a:cubicBezTo>
                  <a:pt x="209" y="428"/>
                  <a:pt x="209" y="428"/>
                  <a:pt x="209" y="428"/>
                </a:cubicBezTo>
                <a:cubicBezTo>
                  <a:pt x="209" y="420"/>
                  <a:pt x="209" y="420"/>
                  <a:pt x="209" y="420"/>
                </a:cubicBezTo>
                <a:cubicBezTo>
                  <a:pt x="209" y="402"/>
                  <a:pt x="189" y="388"/>
                  <a:pt x="164" y="388"/>
                </a:cubicBezTo>
                <a:moveTo>
                  <a:pt x="224" y="165"/>
                </a:moveTo>
                <a:cubicBezTo>
                  <a:pt x="224" y="412"/>
                  <a:pt x="224" y="412"/>
                  <a:pt x="224" y="412"/>
                </a:cubicBezTo>
                <a:cubicBezTo>
                  <a:pt x="788" y="412"/>
                  <a:pt x="788" y="412"/>
                  <a:pt x="788" y="412"/>
                </a:cubicBezTo>
                <a:cubicBezTo>
                  <a:pt x="788" y="165"/>
                  <a:pt x="788" y="165"/>
                  <a:pt x="788" y="165"/>
                </a:cubicBezTo>
                <a:lnTo>
                  <a:pt x="224" y="165"/>
                </a:lnTo>
                <a:close/>
                <a:moveTo>
                  <a:pt x="640" y="296"/>
                </a:moveTo>
                <a:cubicBezTo>
                  <a:pt x="621" y="296"/>
                  <a:pt x="621" y="296"/>
                  <a:pt x="621" y="296"/>
                </a:cubicBezTo>
                <a:cubicBezTo>
                  <a:pt x="621" y="243"/>
                  <a:pt x="621" y="243"/>
                  <a:pt x="621" y="243"/>
                </a:cubicBezTo>
                <a:cubicBezTo>
                  <a:pt x="640" y="243"/>
                  <a:pt x="640" y="243"/>
                  <a:pt x="640" y="243"/>
                </a:cubicBezTo>
                <a:lnTo>
                  <a:pt x="640" y="296"/>
                </a:lnTo>
                <a:close/>
                <a:moveTo>
                  <a:pt x="599" y="296"/>
                </a:moveTo>
                <a:cubicBezTo>
                  <a:pt x="580" y="296"/>
                  <a:pt x="580" y="296"/>
                  <a:pt x="580" y="296"/>
                </a:cubicBezTo>
                <a:cubicBezTo>
                  <a:pt x="580" y="243"/>
                  <a:pt x="580" y="243"/>
                  <a:pt x="580" y="243"/>
                </a:cubicBezTo>
                <a:cubicBezTo>
                  <a:pt x="599" y="243"/>
                  <a:pt x="599" y="243"/>
                  <a:pt x="599" y="243"/>
                </a:cubicBezTo>
                <a:lnTo>
                  <a:pt x="599" y="296"/>
                </a:lnTo>
                <a:close/>
                <a:moveTo>
                  <a:pt x="557" y="296"/>
                </a:moveTo>
                <a:cubicBezTo>
                  <a:pt x="538" y="296"/>
                  <a:pt x="538" y="296"/>
                  <a:pt x="538" y="296"/>
                </a:cubicBezTo>
                <a:cubicBezTo>
                  <a:pt x="538" y="243"/>
                  <a:pt x="538" y="243"/>
                  <a:pt x="538" y="243"/>
                </a:cubicBezTo>
                <a:cubicBezTo>
                  <a:pt x="557" y="243"/>
                  <a:pt x="557" y="243"/>
                  <a:pt x="557" y="243"/>
                </a:cubicBezTo>
                <a:lnTo>
                  <a:pt x="557" y="296"/>
                </a:lnTo>
                <a:close/>
                <a:moveTo>
                  <a:pt x="516" y="296"/>
                </a:moveTo>
                <a:cubicBezTo>
                  <a:pt x="497" y="296"/>
                  <a:pt x="497" y="296"/>
                  <a:pt x="497" y="296"/>
                </a:cubicBezTo>
                <a:cubicBezTo>
                  <a:pt x="497" y="243"/>
                  <a:pt x="497" y="243"/>
                  <a:pt x="497" y="243"/>
                </a:cubicBezTo>
                <a:cubicBezTo>
                  <a:pt x="516" y="243"/>
                  <a:pt x="516" y="243"/>
                  <a:pt x="516" y="243"/>
                </a:cubicBezTo>
                <a:lnTo>
                  <a:pt x="516" y="296"/>
                </a:lnTo>
                <a:close/>
                <a:moveTo>
                  <a:pt x="474" y="296"/>
                </a:moveTo>
                <a:cubicBezTo>
                  <a:pt x="455" y="296"/>
                  <a:pt x="455" y="296"/>
                  <a:pt x="455" y="296"/>
                </a:cubicBezTo>
                <a:cubicBezTo>
                  <a:pt x="455" y="243"/>
                  <a:pt x="455" y="243"/>
                  <a:pt x="455" y="243"/>
                </a:cubicBezTo>
                <a:cubicBezTo>
                  <a:pt x="474" y="243"/>
                  <a:pt x="474" y="243"/>
                  <a:pt x="474" y="243"/>
                </a:cubicBezTo>
                <a:lnTo>
                  <a:pt x="474" y="296"/>
                </a:lnTo>
                <a:close/>
                <a:moveTo>
                  <a:pt x="433" y="296"/>
                </a:moveTo>
                <a:cubicBezTo>
                  <a:pt x="413" y="296"/>
                  <a:pt x="413" y="296"/>
                  <a:pt x="413" y="296"/>
                </a:cubicBezTo>
                <a:cubicBezTo>
                  <a:pt x="413" y="243"/>
                  <a:pt x="413" y="243"/>
                  <a:pt x="413" y="243"/>
                </a:cubicBezTo>
                <a:cubicBezTo>
                  <a:pt x="433" y="243"/>
                  <a:pt x="433" y="243"/>
                  <a:pt x="433" y="243"/>
                </a:cubicBezTo>
                <a:lnTo>
                  <a:pt x="433" y="296"/>
                </a:lnTo>
                <a:close/>
                <a:moveTo>
                  <a:pt x="391" y="296"/>
                </a:moveTo>
                <a:cubicBezTo>
                  <a:pt x="372" y="296"/>
                  <a:pt x="372" y="296"/>
                  <a:pt x="372" y="296"/>
                </a:cubicBezTo>
                <a:cubicBezTo>
                  <a:pt x="372" y="243"/>
                  <a:pt x="372" y="243"/>
                  <a:pt x="372" y="243"/>
                </a:cubicBezTo>
                <a:cubicBezTo>
                  <a:pt x="391" y="243"/>
                  <a:pt x="391" y="243"/>
                  <a:pt x="391" y="243"/>
                </a:cubicBezTo>
                <a:lnTo>
                  <a:pt x="391" y="296"/>
                </a:lnTo>
                <a:close/>
                <a:moveTo>
                  <a:pt x="717" y="338"/>
                </a:moveTo>
                <a:cubicBezTo>
                  <a:pt x="295" y="338"/>
                  <a:pt x="295" y="338"/>
                  <a:pt x="295" y="338"/>
                </a:cubicBezTo>
                <a:cubicBezTo>
                  <a:pt x="295" y="322"/>
                  <a:pt x="295" y="322"/>
                  <a:pt x="295" y="322"/>
                </a:cubicBezTo>
                <a:cubicBezTo>
                  <a:pt x="717" y="322"/>
                  <a:pt x="717" y="322"/>
                  <a:pt x="717" y="322"/>
                </a:cubicBezTo>
                <a:lnTo>
                  <a:pt x="717" y="338"/>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95" name="Freeform 72"/>
          <p:cNvSpPr>
            <a:spLocks noEditPoints="1"/>
          </p:cNvSpPr>
          <p:nvPr/>
        </p:nvSpPr>
        <p:spPr bwMode="auto">
          <a:xfrm>
            <a:off x="3036091" y="1633913"/>
            <a:ext cx="118738" cy="168196"/>
          </a:xfrm>
          <a:custGeom>
            <a:avLst/>
            <a:gdLst>
              <a:gd name="T0" fmla="*/ 38 w 548"/>
              <a:gd name="T1" fmla="*/ 581 h 831"/>
              <a:gd name="T2" fmla="*/ 0 w 548"/>
              <a:gd name="T3" fmla="*/ 108 h 831"/>
              <a:gd name="T4" fmla="*/ 473 w 548"/>
              <a:gd name="T5" fmla="*/ 33 h 831"/>
              <a:gd name="T6" fmla="*/ 548 w 548"/>
              <a:gd name="T7" fmla="*/ 543 h 831"/>
              <a:gd name="T8" fmla="*/ 511 w 548"/>
              <a:gd name="T9" fmla="*/ 129 h 831"/>
              <a:gd name="T10" fmla="*/ 38 w 548"/>
              <a:gd name="T11" fmla="*/ 352 h 831"/>
              <a:gd name="T12" fmla="*/ 511 w 548"/>
              <a:gd name="T13" fmla="*/ 129 h 831"/>
              <a:gd name="T14" fmla="*/ 38 w 548"/>
              <a:gd name="T15" fmla="*/ 427 h 831"/>
              <a:gd name="T16" fmla="*/ 114 w 548"/>
              <a:gd name="T17" fmla="*/ 427 h 831"/>
              <a:gd name="T18" fmla="*/ 473 w 548"/>
              <a:gd name="T19" fmla="*/ 389 h 831"/>
              <a:gd name="T20" fmla="*/ 473 w 548"/>
              <a:gd name="T21" fmla="*/ 465 h 831"/>
              <a:gd name="T22" fmla="*/ 473 w 548"/>
              <a:gd name="T23" fmla="*/ 389 h 831"/>
              <a:gd name="T24" fmla="*/ 339 w 548"/>
              <a:gd name="T25" fmla="*/ 615 h 831"/>
              <a:gd name="T26" fmla="*/ 209 w 548"/>
              <a:gd name="T27" fmla="*/ 587 h 831"/>
              <a:gd name="T28" fmla="*/ 28 w 548"/>
              <a:gd name="T29" fmla="*/ 651 h 831"/>
              <a:gd name="T30" fmla="*/ 105 w 548"/>
              <a:gd name="T31" fmla="*/ 666 h 831"/>
              <a:gd name="T32" fmla="*/ 120 w 548"/>
              <a:gd name="T33" fmla="*/ 698 h 831"/>
              <a:gd name="T34" fmla="*/ 159 w 548"/>
              <a:gd name="T35" fmla="*/ 683 h 831"/>
              <a:gd name="T36" fmla="*/ 390 w 548"/>
              <a:gd name="T37" fmla="*/ 666 h 831"/>
              <a:gd name="T38" fmla="*/ 405 w 548"/>
              <a:gd name="T39" fmla="*/ 698 h 831"/>
              <a:gd name="T40" fmla="*/ 443 w 548"/>
              <a:gd name="T41" fmla="*/ 683 h 831"/>
              <a:gd name="T42" fmla="*/ 505 w 548"/>
              <a:gd name="T43" fmla="*/ 666 h 831"/>
              <a:gd name="T44" fmla="*/ 520 w 548"/>
              <a:gd name="T45" fmla="*/ 587 h 831"/>
              <a:gd name="T46" fmla="*/ 427 w 548"/>
              <a:gd name="T47" fmla="*/ 24 h 831"/>
              <a:gd name="T48" fmla="*/ 339 w 548"/>
              <a:gd name="T49" fmla="*/ 0 h 831"/>
              <a:gd name="T50" fmla="*/ 121 w 548"/>
              <a:gd name="T51" fmla="*/ 21 h 831"/>
              <a:gd name="T52" fmla="*/ 427 w 548"/>
              <a:gd name="T53" fmla="*/ 24 h 831"/>
              <a:gd name="T54" fmla="*/ 547 w 548"/>
              <a:gd name="T55" fmla="*/ 831 h 831"/>
              <a:gd name="T56" fmla="*/ 390 w 548"/>
              <a:gd name="T57" fmla="*/ 708 h 831"/>
              <a:gd name="T58" fmla="*/ 149 w 548"/>
              <a:gd name="T59" fmla="*/ 721 h 831"/>
              <a:gd name="T60" fmla="*/ 104 w 548"/>
              <a:gd name="T61" fmla="*/ 708 h 831"/>
              <a:gd name="T62" fmla="*/ 74 w 548"/>
              <a:gd name="T63" fmla="*/ 831 h 831"/>
              <a:gd name="T64" fmla="*/ 464 w 548"/>
              <a:gd name="T65" fmla="*/ 817 h 831"/>
              <a:gd name="T66" fmla="*/ 407 w 548"/>
              <a:gd name="T67" fmla="*/ 733 h 831"/>
              <a:gd name="T68" fmla="*/ 127 w 548"/>
              <a:gd name="T69" fmla="*/ 754 h 831"/>
              <a:gd name="T70" fmla="*/ 407 w 548"/>
              <a:gd name="T71" fmla="*/ 733 h 831"/>
              <a:gd name="T72" fmla="*/ 116 w 548"/>
              <a:gd name="T73" fmla="*/ 770 h 831"/>
              <a:gd name="T74" fmla="*/ 452 w 548"/>
              <a:gd name="T75" fmla="*/ 799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8" h="831">
                <a:moveTo>
                  <a:pt x="510" y="581"/>
                </a:moveTo>
                <a:cubicBezTo>
                  <a:pt x="38" y="581"/>
                  <a:pt x="38" y="581"/>
                  <a:pt x="38" y="581"/>
                </a:cubicBezTo>
                <a:cubicBezTo>
                  <a:pt x="17" y="581"/>
                  <a:pt x="0" y="564"/>
                  <a:pt x="0" y="543"/>
                </a:cubicBezTo>
                <a:cubicBezTo>
                  <a:pt x="0" y="108"/>
                  <a:pt x="0" y="108"/>
                  <a:pt x="0" y="108"/>
                </a:cubicBezTo>
                <a:cubicBezTo>
                  <a:pt x="0" y="66"/>
                  <a:pt x="34" y="33"/>
                  <a:pt x="76" y="33"/>
                </a:cubicBezTo>
                <a:cubicBezTo>
                  <a:pt x="473" y="33"/>
                  <a:pt x="473" y="33"/>
                  <a:pt x="473" y="33"/>
                </a:cubicBezTo>
                <a:cubicBezTo>
                  <a:pt x="514" y="33"/>
                  <a:pt x="548" y="66"/>
                  <a:pt x="548" y="108"/>
                </a:cubicBezTo>
                <a:cubicBezTo>
                  <a:pt x="548" y="543"/>
                  <a:pt x="548" y="543"/>
                  <a:pt x="548" y="543"/>
                </a:cubicBezTo>
                <a:cubicBezTo>
                  <a:pt x="548" y="564"/>
                  <a:pt x="531" y="581"/>
                  <a:pt x="510" y="581"/>
                </a:cubicBezTo>
                <a:close/>
                <a:moveTo>
                  <a:pt x="511" y="129"/>
                </a:moveTo>
                <a:cubicBezTo>
                  <a:pt x="38" y="129"/>
                  <a:pt x="38" y="129"/>
                  <a:pt x="38" y="129"/>
                </a:cubicBezTo>
                <a:cubicBezTo>
                  <a:pt x="38" y="352"/>
                  <a:pt x="38" y="352"/>
                  <a:pt x="38" y="352"/>
                </a:cubicBezTo>
                <a:cubicBezTo>
                  <a:pt x="511" y="352"/>
                  <a:pt x="511" y="352"/>
                  <a:pt x="511" y="352"/>
                </a:cubicBezTo>
                <a:lnTo>
                  <a:pt x="511" y="129"/>
                </a:lnTo>
                <a:close/>
                <a:moveTo>
                  <a:pt x="76" y="389"/>
                </a:moveTo>
                <a:cubicBezTo>
                  <a:pt x="55" y="389"/>
                  <a:pt x="38" y="406"/>
                  <a:pt x="38" y="427"/>
                </a:cubicBezTo>
                <a:cubicBezTo>
                  <a:pt x="38" y="448"/>
                  <a:pt x="55" y="465"/>
                  <a:pt x="76" y="465"/>
                </a:cubicBezTo>
                <a:cubicBezTo>
                  <a:pt x="97" y="465"/>
                  <a:pt x="114" y="448"/>
                  <a:pt x="114" y="427"/>
                </a:cubicBezTo>
                <a:cubicBezTo>
                  <a:pt x="114" y="406"/>
                  <a:pt x="97" y="389"/>
                  <a:pt x="76" y="389"/>
                </a:cubicBezTo>
                <a:close/>
                <a:moveTo>
                  <a:pt x="473" y="389"/>
                </a:moveTo>
                <a:cubicBezTo>
                  <a:pt x="452" y="389"/>
                  <a:pt x="435" y="406"/>
                  <a:pt x="435" y="427"/>
                </a:cubicBezTo>
                <a:cubicBezTo>
                  <a:pt x="435" y="448"/>
                  <a:pt x="452" y="465"/>
                  <a:pt x="473" y="465"/>
                </a:cubicBezTo>
                <a:cubicBezTo>
                  <a:pt x="494" y="465"/>
                  <a:pt x="511" y="448"/>
                  <a:pt x="511" y="427"/>
                </a:cubicBezTo>
                <a:cubicBezTo>
                  <a:pt x="511" y="406"/>
                  <a:pt x="494" y="389"/>
                  <a:pt x="473" y="389"/>
                </a:cubicBezTo>
                <a:close/>
                <a:moveTo>
                  <a:pt x="339" y="587"/>
                </a:moveTo>
                <a:cubicBezTo>
                  <a:pt x="339" y="615"/>
                  <a:pt x="339" y="615"/>
                  <a:pt x="339" y="615"/>
                </a:cubicBezTo>
                <a:cubicBezTo>
                  <a:pt x="209" y="615"/>
                  <a:pt x="209" y="615"/>
                  <a:pt x="209" y="615"/>
                </a:cubicBezTo>
                <a:cubicBezTo>
                  <a:pt x="209" y="587"/>
                  <a:pt x="209" y="587"/>
                  <a:pt x="209" y="587"/>
                </a:cubicBezTo>
                <a:cubicBezTo>
                  <a:pt x="28" y="587"/>
                  <a:pt x="28" y="587"/>
                  <a:pt x="28" y="587"/>
                </a:cubicBezTo>
                <a:cubicBezTo>
                  <a:pt x="28" y="651"/>
                  <a:pt x="28" y="651"/>
                  <a:pt x="28" y="651"/>
                </a:cubicBezTo>
                <a:cubicBezTo>
                  <a:pt x="28" y="659"/>
                  <a:pt x="35" y="666"/>
                  <a:pt x="43" y="666"/>
                </a:cubicBezTo>
                <a:cubicBezTo>
                  <a:pt x="105" y="666"/>
                  <a:pt x="105" y="666"/>
                  <a:pt x="105" y="666"/>
                </a:cubicBezTo>
                <a:cubicBezTo>
                  <a:pt x="105" y="683"/>
                  <a:pt x="105" y="683"/>
                  <a:pt x="105" y="683"/>
                </a:cubicBezTo>
                <a:cubicBezTo>
                  <a:pt x="105" y="692"/>
                  <a:pt x="112" y="698"/>
                  <a:pt x="120" y="698"/>
                </a:cubicBezTo>
                <a:cubicBezTo>
                  <a:pt x="143" y="698"/>
                  <a:pt x="143" y="698"/>
                  <a:pt x="143" y="698"/>
                </a:cubicBezTo>
                <a:cubicBezTo>
                  <a:pt x="152" y="698"/>
                  <a:pt x="159" y="692"/>
                  <a:pt x="159" y="683"/>
                </a:cubicBezTo>
                <a:cubicBezTo>
                  <a:pt x="159" y="666"/>
                  <a:pt x="159" y="666"/>
                  <a:pt x="159" y="666"/>
                </a:cubicBezTo>
                <a:cubicBezTo>
                  <a:pt x="390" y="666"/>
                  <a:pt x="390" y="666"/>
                  <a:pt x="390" y="666"/>
                </a:cubicBezTo>
                <a:cubicBezTo>
                  <a:pt x="390" y="683"/>
                  <a:pt x="390" y="683"/>
                  <a:pt x="390" y="683"/>
                </a:cubicBezTo>
                <a:cubicBezTo>
                  <a:pt x="390" y="692"/>
                  <a:pt x="396" y="698"/>
                  <a:pt x="405" y="698"/>
                </a:cubicBezTo>
                <a:cubicBezTo>
                  <a:pt x="428" y="698"/>
                  <a:pt x="428" y="698"/>
                  <a:pt x="428" y="698"/>
                </a:cubicBezTo>
                <a:cubicBezTo>
                  <a:pt x="436" y="698"/>
                  <a:pt x="443" y="692"/>
                  <a:pt x="443" y="683"/>
                </a:cubicBezTo>
                <a:cubicBezTo>
                  <a:pt x="443" y="666"/>
                  <a:pt x="443" y="666"/>
                  <a:pt x="443" y="666"/>
                </a:cubicBezTo>
                <a:cubicBezTo>
                  <a:pt x="505" y="666"/>
                  <a:pt x="505" y="666"/>
                  <a:pt x="505" y="666"/>
                </a:cubicBezTo>
                <a:cubicBezTo>
                  <a:pt x="513" y="666"/>
                  <a:pt x="520" y="659"/>
                  <a:pt x="520" y="651"/>
                </a:cubicBezTo>
                <a:cubicBezTo>
                  <a:pt x="520" y="587"/>
                  <a:pt x="520" y="587"/>
                  <a:pt x="520" y="587"/>
                </a:cubicBezTo>
                <a:lnTo>
                  <a:pt x="339" y="587"/>
                </a:lnTo>
                <a:close/>
                <a:moveTo>
                  <a:pt x="427" y="24"/>
                </a:moveTo>
                <a:cubicBezTo>
                  <a:pt x="427" y="21"/>
                  <a:pt x="427" y="21"/>
                  <a:pt x="427" y="21"/>
                </a:cubicBezTo>
                <a:cubicBezTo>
                  <a:pt x="427" y="9"/>
                  <a:pt x="397" y="0"/>
                  <a:pt x="339" y="0"/>
                </a:cubicBezTo>
                <a:cubicBezTo>
                  <a:pt x="209" y="0"/>
                  <a:pt x="209" y="0"/>
                  <a:pt x="209" y="0"/>
                </a:cubicBezTo>
                <a:cubicBezTo>
                  <a:pt x="151" y="0"/>
                  <a:pt x="121" y="9"/>
                  <a:pt x="121" y="21"/>
                </a:cubicBezTo>
                <a:cubicBezTo>
                  <a:pt x="121" y="24"/>
                  <a:pt x="121" y="24"/>
                  <a:pt x="121" y="24"/>
                </a:cubicBezTo>
                <a:lnTo>
                  <a:pt x="427" y="24"/>
                </a:lnTo>
                <a:close/>
                <a:moveTo>
                  <a:pt x="474" y="831"/>
                </a:moveTo>
                <a:cubicBezTo>
                  <a:pt x="547" y="831"/>
                  <a:pt x="547" y="831"/>
                  <a:pt x="547" y="831"/>
                </a:cubicBezTo>
                <a:cubicBezTo>
                  <a:pt x="444" y="708"/>
                  <a:pt x="444" y="708"/>
                  <a:pt x="444" y="708"/>
                </a:cubicBezTo>
                <a:cubicBezTo>
                  <a:pt x="390" y="708"/>
                  <a:pt x="390" y="708"/>
                  <a:pt x="390" y="708"/>
                </a:cubicBezTo>
                <a:cubicBezTo>
                  <a:pt x="399" y="721"/>
                  <a:pt x="399" y="721"/>
                  <a:pt x="399" y="721"/>
                </a:cubicBezTo>
                <a:cubicBezTo>
                  <a:pt x="149" y="721"/>
                  <a:pt x="149" y="721"/>
                  <a:pt x="149" y="721"/>
                </a:cubicBezTo>
                <a:cubicBezTo>
                  <a:pt x="158" y="708"/>
                  <a:pt x="158" y="708"/>
                  <a:pt x="158" y="708"/>
                </a:cubicBezTo>
                <a:cubicBezTo>
                  <a:pt x="104" y="708"/>
                  <a:pt x="104" y="708"/>
                  <a:pt x="104" y="708"/>
                </a:cubicBezTo>
                <a:cubicBezTo>
                  <a:pt x="1" y="831"/>
                  <a:pt x="1" y="831"/>
                  <a:pt x="1" y="831"/>
                </a:cubicBezTo>
                <a:cubicBezTo>
                  <a:pt x="74" y="831"/>
                  <a:pt x="74" y="831"/>
                  <a:pt x="74" y="831"/>
                </a:cubicBezTo>
                <a:cubicBezTo>
                  <a:pt x="84" y="817"/>
                  <a:pt x="84" y="817"/>
                  <a:pt x="84" y="817"/>
                </a:cubicBezTo>
                <a:cubicBezTo>
                  <a:pt x="464" y="817"/>
                  <a:pt x="464" y="817"/>
                  <a:pt x="464" y="817"/>
                </a:cubicBezTo>
                <a:lnTo>
                  <a:pt x="474" y="831"/>
                </a:lnTo>
                <a:close/>
                <a:moveTo>
                  <a:pt x="407" y="733"/>
                </a:moveTo>
                <a:cubicBezTo>
                  <a:pt x="421" y="754"/>
                  <a:pt x="421" y="754"/>
                  <a:pt x="421" y="754"/>
                </a:cubicBezTo>
                <a:cubicBezTo>
                  <a:pt x="127" y="754"/>
                  <a:pt x="127" y="754"/>
                  <a:pt x="127" y="754"/>
                </a:cubicBezTo>
                <a:cubicBezTo>
                  <a:pt x="141" y="733"/>
                  <a:pt x="141" y="733"/>
                  <a:pt x="141" y="733"/>
                </a:cubicBezTo>
                <a:lnTo>
                  <a:pt x="407" y="733"/>
                </a:lnTo>
                <a:close/>
                <a:moveTo>
                  <a:pt x="97" y="799"/>
                </a:moveTo>
                <a:cubicBezTo>
                  <a:pt x="116" y="770"/>
                  <a:pt x="116" y="770"/>
                  <a:pt x="116" y="770"/>
                </a:cubicBezTo>
                <a:cubicBezTo>
                  <a:pt x="432" y="770"/>
                  <a:pt x="432" y="770"/>
                  <a:pt x="432" y="770"/>
                </a:cubicBezTo>
                <a:cubicBezTo>
                  <a:pt x="452" y="799"/>
                  <a:pt x="452" y="799"/>
                  <a:pt x="452" y="799"/>
                </a:cubicBezTo>
                <a:lnTo>
                  <a:pt x="97" y="799"/>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96" name="Freeform 73"/>
          <p:cNvSpPr>
            <a:spLocks noEditPoints="1"/>
          </p:cNvSpPr>
          <p:nvPr/>
        </p:nvSpPr>
        <p:spPr bwMode="auto">
          <a:xfrm>
            <a:off x="1968266" y="1633913"/>
            <a:ext cx="101467" cy="168197"/>
          </a:xfrm>
          <a:custGeom>
            <a:avLst/>
            <a:gdLst>
              <a:gd name="T0" fmla="*/ 0 w 468"/>
              <a:gd name="T1" fmla="*/ 44 h 831"/>
              <a:gd name="T2" fmla="*/ 45 w 468"/>
              <a:gd name="T3" fmla="*/ 0 h 831"/>
              <a:gd name="T4" fmla="*/ 424 w 468"/>
              <a:gd name="T5" fmla="*/ 0 h 831"/>
              <a:gd name="T6" fmla="*/ 468 w 468"/>
              <a:gd name="T7" fmla="*/ 44 h 831"/>
              <a:gd name="T8" fmla="*/ 468 w 468"/>
              <a:gd name="T9" fmla="*/ 787 h 831"/>
              <a:gd name="T10" fmla="*/ 424 w 468"/>
              <a:gd name="T11" fmla="*/ 831 h 831"/>
              <a:gd name="T12" fmla="*/ 45 w 468"/>
              <a:gd name="T13" fmla="*/ 831 h 831"/>
              <a:gd name="T14" fmla="*/ 0 w 468"/>
              <a:gd name="T15" fmla="*/ 787 h 831"/>
              <a:gd name="T16" fmla="*/ 0 w 468"/>
              <a:gd name="T17" fmla="*/ 44 h 831"/>
              <a:gd name="T18" fmla="*/ 437 w 468"/>
              <a:gd name="T19" fmla="*/ 105 h 831"/>
              <a:gd name="T20" fmla="*/ 32 w 468"/>
              <a:gd name="T21" fmla="*/ 105 h 831"/>
              <a:gd name="T22" fmla="*/ 32 w 468"/>
              <a:gd name="T23" fmla="*/ 728 h 831"/>
              <a:gd name="T24" fmla="*/ 437 w 468"/>
              <a:gd name="T25" fmla="*/ 728 h 831"/>
              <a:gd name="T26" fmla="*/ 437 w 468"/>
              <a:gd name="T27" fmla="*/ 105 h 831"/>
              <a:gd name="T28" fmla="*/ 234 w 468"/>
              <a:gd name="T29" fmla="*/ 37 h 831"/>
              <a:gd name="T30" fmla="*/ 219 w 468"/>
              <a:gd name="T31" fmla="*/ 52 h 831"/>
              <a:gd name="T32" fmla="*/ 234 w 468"/>
              <a:gd name="T33" fmla="*/ 68 h 831"/>
              <a:gd name="T34" fmla="*/ 249 w 468"/>
              <a:gd name="T35" fmla="*/ 52 h 831"/>
              <a:gd name="T36" fmla="*/ 234 w 468"/>
              <a:gd name="T37" fmla="*/ 37 h 831"/>
              <a:gd name="T38" fmla="*/ 234 w 468"/>
              <a:gd name="T39" fmla="*/ 749 h 831"/>
              <a:gd name="T40" fmla="*/ 203 w 468"/>
              <a:gd name="T41" fmla="*/ 780 h 831"/>
              <a:gd name="T42" fmla="*/ 234 w 468"/>
              <a:gd name="T43" fmla="*/ 811 h 831"/>
              <a:gd name="T44" fmla="*/ 265 w 468"/>
              <a:gd name="T45" fmla="*/ 780 h 831"/>
              <a:gd name="T46" fmla="*/ 234 w 468"/>
              <a:gd name="T47" fmla="*/ 749 h 831"/>
              <a:gd name="T48" fmla="*/ 234 w 468"/>
              <a:gd name="T49" fmla="*/ 759 h 831"/>
              <a:gd name="T50" fmla="*/ 214 w 468"/>
              <a:gd name="T51" fmla="*/ 780 h 831"/>
              <a:gd name="T52" fmla="*/ 234 w 468"/>
              <a:gd name="T53" fmla="*/ 801 h 831"/>
              <a:gd name="T54" fmla="*/ 255 w 468"/>
              <a:gd name="T55" fmla="*/ 780 h 831"/>
              <a:gd name="T56" fmla="*/ 234 w 468"/>
              <a:gd name="T57" fmla="*/ 759 h 831"/>
              <a:gd name="T58" fmla="*/ 131 w 468"/>
              <a:gd name="T59" fmla="*/ 414 h 831"/>
              <a:gd name="T60" fmla="*/ 196 w 468"/>
              <a:gd name="T61" fmla="*/ 414 h 831"/>
              <a:gd name="T62" fmla="*/ 102 w 468"/>
              <a:gd name="T63" fmla="*/ 273 h 831"/>
              <a:gd name="T64" fmla="*/ 160 w 468"/>
              <a:gd name="T65" fmla="*/ 273 h 831"/>
              <a:gd name="T66" fmla="*/ 235 w 468"/>
              <a:gd name="T67" fmla="*/ 392 h 831"/>
              <a:gd name="T68" fmla="*/ 310 w 468"/>
              <a:gd name="T69" fmla="*/ 273 h 831"/>
              <a:gd name="T70" fmla="*/ 367 w 468"/>
              <a:gd name="T71" fmla="*/ 273 h 831"/>
              <a:gd name="T72" fmla="*/ 272 w 468"/>
              <a:gd name="T73" fmla="*/ 414 h 831"/>
              <a:gd name="T74" fmla="*/ 337 w 468"/>
              <a:gd name="T75" fmla="*/ 414 h 831"/>
              <a:gd name="T76" fmla="*/ 337 w 468"/>
              <a:gd name="T77" fmla="*/ 451 h 831"/>
              <a:gd name="T78" fmla="*/ 258 w 468"/>
              <a:gd name="T79" fmla="*/ 451 h 831"/>
              <a:gd name="T80" fmla="*/ 258 w 468"/>
              <a:gd name="T81" fmla="*/ 481 h 831"/>
              <a:gd name="T82" fmla="*/ 337 w 468"/>
              <a:gd name="T83" fmla="*/ 481 h 831"/>
              <a:gd name="T84" fmla="*/ 337 w 468"/>
              <a:gd name="T85" fmla="*/ 517 h 831"/>
              <a:gd name="T86" fmla="*/ 258 w 468"/>
              <a:gd name="T87" fmla="*/ 517 h 831"/>
              <a:gd name="T88" fmla="*/ 258 w 468"/>
              <a:gd name="T89" fmla="*/ 558 h 831"/>
              <a:gd name="T90" fmla="*/ 210 w 468"/>
              <a:gd name="T91" fmla="*/ 558 h 831"/>
              <a:gd name="T92" fmla="*/ 210 w 468"/>
              <a:gd name="T93" fmla="*/ 517 h 831"/>
              <a:gd name="T94" fmla="*/ 131 w 468"/>
              <a:gd name="T95" fmla="*/ 517 h 831"/>
              <a:gd name="T96" fmla="*/ 131 w 468"/>
              <a:gd name="T97" fmla="*/ 481 h 831"/>
              <a:gd name="T98" fmla="*/ 210 w 468"/>
              <a:gd name="T99" fmla="*/ 481 h 831"/>
              <a:gd name="T100" fmla="*/ 210 w 468"/>
              <a:gd name="T101" fmla="*/ 451 h 831"/>
              <a:gd name="T102" fmla="*/ 131 w 468"/>
              <a:gd name="T103" fmla="*/ 451 h 831"/>
              <a:gd name="T104" fmla="*/ 131 w 468"/>
              <a:gd name="T105" fmla="*/ 41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8" h="831">
                <a:moveTo>
                  <a:pt x="0" y="44"/>
                </a:moveTo>
                <a:cubicBezTo>
                  <a:pt x="0" y="20"/>
                  <a:pt x="20" y="0"/>
                  <a:pt x="45" y="0"/>
                </a:cubicBezTo>
                <a:cubicBezTo>
                  <a:pt x="424" y="0"/>
                  <a:pt x="424" y="0"/>
                  <a:pt x="424" y="0"/>
                </a:cubicBezTo>
                <a:cubicBezTo>
                  <a:pt x="448" y="0"/>
                  <a:pt x="468" y="20"/>
                  <a:pt x="468" y="44"/>
                </a:cubicBezTo>
                <a:cubicBezTo>
                  <a:pt x="468" y="787"/>
                  <a:pt x="468" y="787"/>
                  <a:pt x="468" y="787"/>
                </a:cubicBezTo>
                <a:cubicBezTo>
                  <a:pt x="468" y="812"/>
                  <a:pt x="448" y="831"/>
                  <a:pt x="424" y="831"/>
                </a:cubicBezTo>
                <a:cubicBezTo>
                  <a:pt x="45" y="831"/>
                  <a:pt x="45" y="831"/>
                  <a:pt x="45" y="831"/>
                </a:cubicBezTo>
                <a:cubicBezTo>
                  <a:pt x="20" y="831"/>
                  <a:pt x="0" y="812"/>
                  <a:pt x="0" y="787"/>
                </a:cubicBezTo>
                <a:lnTo>
                  <a:pt x="0" y="44"/>
                </a:lnTo>
                <a:close/>
                <a:moveTo>
                  <a:pt x="437" y="105"/>
                </a:moveTo>
                <a:cubicBezTo>
                  <a:pt x="32" y="105"/>
                  <a:pt x="32" y="105"/>
                  <a:pt x="32" y="105"/>
                </a:cubicBezTo>
                <a:cubicBezTo>
                  <a:pt x="32" y="728"/>
                  <a:pt x="32" y="728"/>
                  <a:pt x="32" y="728"/>
                </a:cubicBezTo>
                <a:cubicBezTo>
                  <a:pt x="437" y="728"/>
                  <a:pt x="437" y="728"/>
                  <a:pt x="437" y="728"/>
                </a:cubicBezTo>
                <a:lnTo>
                  <a:pt x="437" y="105"/>
                </a:lnTo>
                <a:close/>
                <a:moveTo>
                  <a:pt x="234" y="37"/>
                </a:moveTo>
                <a:cubicBezTo>
                  <a:pt x="226" y="37"/>
                  <a:pt x="219" y="44"/>
                  <a:pt x="219" y="52"/>
                </a:cubicBezTo>
                <a:cubicBezTo>
                  <a:pt x="219" y="61"/>
                  <a:pt x="226" y="68"/>
                  <a:pt x="234" y="68"/>
                </a:cubicBezTo>
                <a:cubicBezTo>
                  <a:pt x="243" y="68"/>
                  <a:pt x="249" y="61"/>
                  <a:pt x="249" y="52"/>
                </a:cubicBezTo>
                <a:cubicBezTo>
                  <a:pt x="249" y="44"/>
                  <a:pt x="243" y="37"/>
                  <a:pt x="234" y="37"/>
                </a:cubicBezTo>
                <a:close/>
                <a:moveTo>
                  <a:pt x="234" y="749"/>
                </a:moveTo>
                <a:cubicBezTo>
                  <a:pt x="217" y="749"/>
                  <a:pt x="203" y="763"/>
                  <a:pt x="203" y="780"/>
                </a:cubicBezTo>
                <a:cubicBezTo>
                  <a:pt x="203" y="797"/>
                  <a:pt x="217" y="811"/>
                  <a:pt x="234" y="811"/>
                </a:cubicBezTo>
                <a:cubicBezTo>
                  <a:pt x="251" y="811"/>
                  <a:pt x="265" y="797"/>
                  <a:pt x="265" y="780"/>
                </a:cubicBezTo>
                <a:cubicBezTo>
                  <a:pt x="265" y="763"/>
                  <a:pt x="251" y="749"/>
                  <a:pt x="234" y="749"/>
                </a:cubicBezTo>
                <a:close/>
                <a:moveTo>
                  <a:pt x="234" y="759"/>
                </a:moveTo>
                <a:cubicBezTo>
                  <a:pt x="223" y="759"/>
                  <a:pt x="214" y="768"/>
                  <a:pt x="214" y="780"/>
                </a:cubicBezTo>
                <a:cubicBezTo>
                  <a:pt x="214" y="791"/>
                  <a:pt x="223" y="801"/>
                  <a:pt x="234" y="801"/>
                </a:cubicBezTo>
                <a:cubicBezTo>
                  <a:pt x="246" y="801"/>
                  <a:pt x="255" y="791"/>
                  <a:pt x="255" y="780"/>
                </a:cubicBezTo>
                <a:cubicBezTo>
                  <a:pt x="255" y="768"/>
                  <a:pt x="246" y="759"/>
                  <a:pt x="234" y="759"/>
                </a:cubicBezTo>
                <a:close/>
                <a:moveTo>
                  <a:pt x="131" y="414"/>
                </a:moveTo>
                <a:cubicBezTo>
                  <a:pt x="196" y="414"/>
                  <a:pt x="196" y="414"/>
                  <a:pt x="196" y="414"/>
                </a:cubicBezTo>
                <a:cubicBezTo>
                  <a:pt x="102" y="273"/>
                  <a:pt x="102" y="273"/>
                  <a:pt x="102" y="273"/>
                </a:cubicBezTo>
                <a:cubicBezTo>
                  <a:pt x="160" y="273"/>
                  <a:pt x="160" y="273"/>
                  <a:pt x="160" y="273"/>
                </a:cubicBezTo>
                <a:cubicBezTo>
                  <a:pt x="235" y="392"/>
                  <a:pt x="235" y="392"/>
                  <a:pt x="235" y="392"/>
                </a:cubicBezTo>
                <a:cubicBezTo>
                  <a:pt x="310" y="273"/>
                  <a:pt x="310" y="273"/>
                  <a:pt x="310" y="273"/>
                </a:cubicBezTo>
                <a:cubicBezTo>
                  <a:pt x="367" y="273"/>
                  <a:pt x="367" y="273"/>
                  <a:pt x="367" y="273"/>
                </a:cubicBezTo>
                <a:cubicBezTo>
                  <a:pt x="272" y="414"/>
                  <a:pt x="272" y="414"/>
                  <a:pt x="272" y="414"/>
                </a:cubicBezTo>
                <a:cubicBezTo>
                  <a:pt x="337" y="414"/>
                  <a:pt x="337" y="414"/>
                  <a:pt x="337" y="414"/>
                </a:cubicBezTo>
                <a:cubicBezTo>
                  <a:pt x="337" y="451"/>
                  <a:pt x="337" y="451"/>
                  <a:pt x="337" y="451"/>
                </a:cubicBezTo>
                <a:cubicBezTo>
                  <a:pt x="258" y="451"/>
                  <a:pt x="258" y="451"/>
                  <a:pt x="258" y="451"/>
                </a:cubicBezTo>
                <a:cubicBezTo>
                  <a:pt x="258" y="481"/>
                  <a:pt x="258" y="481"/>
                  <a:pt x="258" y="481"/>
                </a:cubicBezTo>
                <a:cubicBezTo>
                  <a:pt x="337" y="481"/>
                  <a:pt x="337" y="481"/>
                  <a:pt x="337" y="481"/>
                </a:cubicBezTo>
                <a:cubicBezTo>
                  <a:pt x="337" y="517"/>
                  <a:pt x="337" y="517"/>
                  <a:pt x="337" y="517"/>
                </a:cubicBezTo>
                <a:cubicBezTo>
                  <a:pt x="258" y="517"/>
                  <a:pt x="258" y="517"/>
                  <a:pt x="258" y="517"/>
                </a:cubicBezTo>
                <a:cubicBezTo>
                  <a:pt x="258" y="558"/>
                  <a:pt x="258" y="558"/>
                  <a:pt x="258" y="558"/>
                </a:cubicBezTo>
                <a:cubicBezTo>
                  <a:pt x="210" y="558"/>
                  <a:pt x="210" y="558"/>
                  <a:pt x="210" y="558"/>
                </a:cubicBezTo>
                <a:cubicBezTo>
                  <a:pt x="210" y="517"/>
                  <a:pt x="210" y="517"/>
                  <a:pt x="210" y="517"/>
                </a:cubicBezTo>
                <a:cubicBezTo>
                  <a:pt x="131" y="517"/>
                  <a:pt x="131" y="517"/>
                  <a:pt x="131" y="517"/>
                </a:cubicBezTo>
                <a:cubicBezTo>
                  <a:pt x="131" y="481"/>
                  <a:pt x="131" y="481"/>
                  <a:pt x="131" y="481"/>
                </a:cubicBezTo>
                <a:cubicBezTo>
                  <a:pt x="210" y="481"/>
                  <a:pt x="210" y="481"/>
                  <a:pt x="210" y="481"/>
                </a:cubicBezTo>
                <a:cubicBezTo>
                  <a:pt x="210" y="451"/>
                  <a:pt x="210" y="451"/>
                  <a:pt x="210" y="451"/>
                </a:cubicBezTo>
                <a:cubicBezTo>
                  <a:pt x="131" y="451"/>
                  <a:pt x="131" y="451"/>
                  <a:pt x="131" y="451"/>
                </a:cubicBezTo>
                <a:lnTo>
                  <a:pt x="131" y="414"/>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97" name="Freeform 76"/>
          <p:cNvSpPr>
            <a:spLocks noEditPoints="1"/>
          </p:cNvSpPr>
          <p:nvPr/>
        </p:nvSpPr>
        <p:spPr bwMode="auto">
          <a:xfrm>
            <a:off x="3024577" y="974234"/>
            <a:ext cx="130252" cy="168196"/>
          </a:xfrm>
          <a:custGeom>
            <a:avLst/>
            <a:gdLst>
              <a:gd name="T0" fmla="*/ 73 w 181"/>
              <a:gd name="T1" fmla="*/ 250 h 250"/>
              <a:gd name="T2" fmla="*/ 73 w 181"/>
              <a:gd name="T3" fmla="*/ 250 h 250"/>
              <a:gd name="T4" fmla="*/ 145 w 181"/>
              <a:gd name="T5" fmla="*/ 250 h 250"/>
              <a:gd name="T6" fmla="*/ 145 w 181"/>
              <a:gd name="T7" fmla="*/ 250 h 250"/>
              <a:gd name="T8" fmla="*/ 181 w 181"/>
              <a:gd name="T9" fmla="*/ 250 h 250"/>
              <a:gd name="T10" fmla="*/ 181 w 181"/>
              <a:gd name="T11" fmla="*/ 250 h 250"/>
              <a:gd name="T12" fmla="*/ 109 w 181"/>
              <a:gd name="T13" fmla="*/ 250 h 250"/>
              <a:gd name="T14" fmla="*/ 109 w 181"/>
              <a:gd name="T15" fmla="*/ 250 h 250"/>
              <a:gd name="T16" fmla="*/ 0 w 181"/>
              <a:gd name="T17" fmla="*/ 250 h 250"/>
              <a:gd name="T18" fmla="*/ 36 w 181"/>
              <a:gd name="T19" fmla="*/ 250 h 250"/>
              <a:gd name="T20" fmla="*/ 73 w 181"/>
              <a:gd name="T21" fmla="*/ 250 h 250"/>
              <a:gd name="T22" fmla="*/ 109 w 181"/>
              <a:gd name="T23" fmla="*/ 250 h 250"/>
              <a:gd name="T24" fmla="*/ 145 w 181"/>
              <a:gd name="T25" fmla="*/ 250 h 250"/>
              <a:gd name="T26" fmla="*/ 181 w 181"/>
              <a:gd name="T27" fmla="*/ 250 h 250"/>
              <a:gd name="T28" fmla="*/ 0 w 181"/>
              <a:gd name="T29" fmla="*/ 0 h 250"/>
              <a:gd name="T30" fmla="*/ 0 w 181"/>
              <a:gd name="T31" fmla="*/ 250 h 250"/>
              <a:gd name="T32" fmla="*/ 0 w 181"/>
              <a:gd name="T33" fmla="*/ 250 h 250"/>
              <a:gd name="T34" fmla="*/ 36 w 181"/>
              <a:gd name="T35" fmla="*/ 250 h 250"/>
              <a:gd name="T36" fmla="*/ 36 w 181"/>
              <a:gd name="T37" fmla="*/ 250 h 250"/>
              <a:gd name="T38" fmla="*/ 79 w 181"/>
              <a:gd name="T39" fmla="*/ 78 h 250"/>
              <a:gd name="T40" fmla="*/ 68 w 181"/>
              <a:gd name="T41" fmla="*/ 36 h 250"/>
              <a:gd name="T42" fmla="*/ 113 w 181"/>
              <a:gd name="T43" fmla="*/ 36 h 250"/>
              <a:gd name="T44" fmla="*/ 102 w 181"/>
              <a:gd name="T45" fmla="*/ 78 h 250"/>
              <a:gd name="T46" fmla="*/ 122 w 181"/>
              <a:gd name="T47" fmla="*/ 89 h 250"/>
              <a:gd name="T48" fmla="*/ 98 w 181"/>
              <a:gd name="T49" fmla="*/ 98 h 250"/>
              <a:gd name="T50" fmla="*/ 122 w 181"/>
              <a:gd name="T51" fmla="*/ 109 h 250"/>
              <a:gd name="T52" fmla="*/ 98 w 181"/>
              <a:gd name="T53" fmla="*/ 122 h 250"/>
              <a:gd name="T54" fmla="*/ 83 w 181"/>
              <a:gd name="T55" fmla="*/ 109 h 250"/>
              <a:gd name="T56" fmla="*/ 60 w 181"/>
              <a:gd name="T57" fmla="*/ 98 h 250"/>
              <a:gd name="T58" fmla="*/ 83 w 181"/>
              <a:gd name="T59" fmla="*/ 89 h 250"/>
              <a:gd name="T60" fmla="*/ 60 w 181"/>
              <a:gd name="T61" fmla="*/ 78 h 250"/>
              <a:gd name="T62" fmla="*/ 18 w 181"/>
              <a:gd name="T63" fmla="*/ 150 h 250"/>
              <a:gd name="T64" fmla="*/ 163 w 181"/>
              <a:gd name="T65" fmla="*/ 140 h 250"/>
              <a:gd name="T66" fmla="*/ 163 w 181"/>
              <a:gd name="T67" fmla="*/ 173 h 250"/>
              <a:gd name="T68" fmla="*/ 18 w 181"/>
              <a:gd name="T69" fmla="*/ 163 h 250"/>
              <a:gd name="T70" fmla="*/ 163 w 181"/>
              <a:gd name="T71" fmla="*/ 173 h 250"/>
              <a:gd name="T72" fmla="*/ 18 w 181"/>
              <a:gd name="T73" fmla="*/ 195 h 250"/>
              <a:gd name="T74" fmla="*/ 163 w 181"/>
              <a:gd name="T75" fmla="*/ 18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1" h="250">
                <a:moveTo>
                  <a:pt x="73" y="250"/>
                </a:moveTo>
                <a:lnTo>
                  <a:pt x="73" y="250"/>
                </a:lnTo>
                <a:lnTo>
                  <a:pt x="73" y="250"/>
                </a:lnTo>
                <a:lnTo>
                  <a:pt x="73" y="250"/>
                </a:lnTo>
                <a:close/>
                <a:moveTo>
                  <a:pt x="145" y="250"/>
                </a:moveTo>
                <a:lnTo>
                  <a:pt x="145" y="250"/>
                </a:lnTo>
                <a:lnTo>
                  <a:pt x="145" y="250"/>
                </a:lnTo>
                <a:lnTo>
                  <a:pt x="145" y="250"/>
                </a:lnTo>
                <a:close/>
                <a:moveTo>
                  <a:pt x="181" y="250"/>
                </a:moveTo>
                <a:lnTo>
                  <a:pt x="181" y="250"/>
                </a:lnTo>
                <a:lnTo>
                  <a:pt x="181" y="250"/>
                </a:lnTo>
                <a:lnTo>
                  <a:pt x="181" y="250"/>
                </a:lnTo>
                <a:close/>
                <a:moveTo>
                  <a:pt x="109" y="250"/>
                </a:moveTo>
                <a:lnTo>
                  <a:pt x="109" y="250"/>
                </a:lnTo>
                <a:lnTo>
                  <a:pt x="109" y="250"/>
                </a:lnTo>
                <a:lnTo>
                  <a:pt x="109" y="250"/>
                </a:lnTo>
                <a:close/>
                <a:moveTo>
                  <a:pt x="0" y="0"/>
                </a:moveTo>
                <a:lnTo>
                  <a:pt x="0" y="250"/>
                </a:lnTo>
                <a:lnTo>
                  <a:pt x="18" y="232"/>
                </a:lnTo>
                <a:lnTo>
                  <a:pt x="36" y="250"/>
                </a:lnTo>
                <a:lnTo>
                  <a:pt x="54" y="232"/>
                </a:lnTo>
                <a:lnTo>
                  <a:pt x="73" y="250"/>
                </a:lnTo>
                <a:lnTo>
                  <a:pt x="91" y="232"/>
                </a:lnTo>
                <a:lnTo>
                  <a:pt x="109" y="250"/>
                </a:lnTo>
                <a:lnTo>
                  <a:pt x="127" y="232"/>
                </a:lnTo>
                <a:lnTo>
                  <a:pt x="145" y="250"/>
                </a:lnTo>
                <a:lnTo>
                  <a:pt x="163" y="232"/>
                </a:lnTo>
                <a:lnTo>
                  <a:pt x="181" y="250"/>
                </a:lnTo>
                <a:lnTo>
                  <a:pt x="181" y="0"/>
                </a:lnTo>
                <a:lnTo>
                  <a:pt x="0" y="0"/>
                </a:lnTo>
                <a:close/>
                <a:moveTo>
                  <a:pt x="0" y="250"/>
                </a:moveTo>
                <a:lnTo>
                  <a:pt x="0" y="250"/>
                </a:lnTo>
                <a:lnTo>
                  <a:pt x="0" y="250"/>
                </a:lnTo>
                <a:lnTo>
                  <a:pt x="0" y="250"/>
                </a:lnTo>
                <a:close/>
                <a:moveTo>
                  <a:pt x="36" y="250"/>
                </a:moveTo>
                <a:lnTo>
                  <a:pt x="36" y="250"/>
                </a:lnTo>
                <a:lnTo>
                  <a:pt x="36" y="250"/>
                </a:lnTo>
                <a:lnTo>
                  <a:pt x="36" y="250"/>
                </a:lnTo>
                <a:close/>
                <a:moveTo>
                  <a:pt x="60" y="78"/>
                </a:moveTo>
                <a:lnTo>
                  <a:pt x="79" y="78"/>
                </a:lnTo>
                <a:lnTo>
                  <a:pt x="51" y="36"/>
                </a:lnTo>
                <a:lnTo>
                  <a:pt x="68" y="36"/>
                </a:lnTo>
                <a:lnTo>
                  <a:pt x="91" y="72"/>
                </a:lnTo>
                <a:lnTo>
                  <a:pt x="113" y="36"/>
                </a:lnTo>
                <a:lnTo>
                  <a:pt x="130" y="36"/>
                </a:lnTo>
                <a:lnTo>
                  <a:pt x="102" y="78"/>
                </a:lnTo>
                <a:lnTo>
                  <a:pt x="122" y="78"/>
                </a:lnTo>
                <a:lnTo>
                  <a:pt x="122" y="89"/>
                </a:lnTo>
                <a:lnTo>
                  <a:pt x="98" y="89"/>
                </a:lnTo>
                <a:lnTo>
                  <a:pt x="98" y="98"/>
                </a:lnTo>
                <a:lnTo>
                  <a:pt x="122" y="98"/>
                </a:lnTo>
                <a:lnTo>
                  <a:pt x="122" y="109"/>
                </a:lnTo>
                <a:lnTo>
                  <a:pt x="98" y="109"/>
                </a:lnTo>
                <a:lnTo>
                  <a:pt x="98" y="122"/>
                </a:lnTo>
                <a:lnTo>
                  <a:pt x="83" y="122"/>
                </a:lnTo>
                <a:lnTo>
                  <a:pt x="83" y="109"/>
                </a:lnTo>
                <a:lnTo>
                  <a:pt x="60" y="109"/>
                </a:lnTo>
                <a:lnTo>
                  <a:pt x="60" y="98"/>
                </a:lnTo>
                <a:lnTo>
                  <a:pt x="83" y="98"/>
                </a:lnTo>
                <a:lnTo>
                  <a:pt x="83" y="89"/>
                </a:lnTo>
                <a:lnTo>
                  <a:pt x="60" y="89"/>
                </a:lnTo>
                <a:lnTo>
                  <a:pt x="60" y="78"/>
                </a:lnTo>
                <a:close/>
                <a:moveTo>
                  <a:pt x="163" y="150"/>
                </a:moveTo>
                <a:lnTo>
                  <a:pt x="18" y="150"/>
                </a:lnTo>
                <a:lnTo>
                  <a:pt x="18" y="140"/>
                </a:lnTo>
                <a:lnTo>
                  <a:pt x="163" y="140"/>
                </a:lnTo>
                <a:lnTo>
                  <a:pt x="163" y="150"/>
                </a:lnTo>
                <a:close/>
                <a:moveTo>
                  <a:pt x="163" y="173"/>
                </a:moveTo>
                <a:lnTo>
                  <a:pt x="18" y="173"/>
                </a:lnTo>
                <a:lnTo>
                  <a:pt x="18" y="163"/>
                </a:lnTo>
                <a:lnTo>
                  <a:pt x="163" y="163"/>
                </a:lnTo>
                <a:lnTo>
                  <a:pt x="163" y="173"/>
                </a:lnTo>
                <a:close/>
                <a:moveTo>
                  <a:pt x="163" y="195"/>
                </a:moveTo>
                <a:lnTo>
                  <a:pt x="18" y="195"/>
                </a:lnTo>
                <a:lnTo>
                  <a:pt x="18" y="186"/>
                </a:lnTo>
                <a:lnTo>
                  <a:pt x="163" y="186"/>
                </a:lnTo>
                <a:lnTo>
                  <a:pt x="163" y="195"/>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98" name="Freeform 37"/>
          <p:cNvSpPr>
            <a:spLocks noEditPoints="1"/>
          </p:cNvSpPr>
          <p:nvPr/>
        </p:nvSpPr>
        <p:spPr bwMode="auto">
          <a:xfrm>
            <a:off x="5940152" y="3039802"/>
            <a:ext cx="159675" cy="147505"/>
          </a:xfrm>
          <a:custGeom>
            <a:avLst/>
            <a:gdLst>
              <a:gd name="T0" fmla="*/ 658 w 839"/>
              <a:gd name="T1" fmla="*/ 239 h 832"/>
              <a:gd name="T2" fmla="*/ 420 w 839"/>
              <a:gd name="T3" fmla="*/ 683 h 832"/>
              <a:gd name="T4" fmla="*/ 181 w 839"/>
              <a:gd name="T5" fmla="*/ 239 h 832"/>
              <a:gd name="T6" fmla="*/ 420 w 839"/>
              <a:gd name="T7" fmla="*/ 0 h 832"/>
              <a:gd name="T8" fmla="*/ 658 w 839"/>
              <a:gd name="T9" fmla="*/ 239 h 832"/>
              <a:gd name="T10" fmla="*/ 420 w 839"/>
              <a:gd name="T11" fmla="*/ 121 h 832"/>
              <a:gd name="T12" fmla="*/ 301 w 839"/>
              <a:gd name="T13" fmla="*/ 239 h 832"/>
              <a:gd name="T14" fmla="*/ 420 w 839"/>
              <a:gd name="T15" fmla="*/ 357 h 832"/>
              <a:gd name="T16" fmla="*/ 538 w 839"/>
              <a:gd name="T17" fmla="*/ 239 h 832"/>
              <a:gd name="T18" fmla="*/ 420 w 839"/>
              <a:gd name="T19" fmla="*/ 121 h 832"/>
              <a:gd name="T20" fmla="*/ 669 w 839"/>
              <a:gd name="T21" fmla="*/ 571 h 832"/>
              <a:gd name="T22" fmla="*/ 555 w 839"/>
              <a:gd name="T23" fmla="*/ 571 h 832"/>
              <a:gd name="T24" fmla="*/ 435 w 839"/>
              <a:gd name="T25" fmla="*/ 702 h 832"/>
              <a:gd name="T26" fmla="*/ 420 w 839"/>
              <a:gd name="T27" fmla="*/ 714 h 832"/>
              <a:gd name="T28" fmla="*/ 405 w 839"/>
              <a:gd name="T29" fmla="*/ 702 h 832"/>
              <a:gd name="T30" fmla="*/ 284 w 839"/>
              <a:gd name="T31" fmla="*/ 571 h 832"/>
              <a:gd name="T32" fmla="*/ 170 w 839"/>
              <a:gd name="T33" fmla="*/ 571 h 832"/>
              <a:gd name="T34" fmla="*/ 0 w 839"/>
              <a:gd name="T35" fmla="*/ 832 h 832"/>
              <a:gd name="T36" fmla="*/ 839 w 839"/>
              <a:gd name="T37" fmla="*/ 832 h 832"/>
              <a:gd name="T38" fmla="*/ 669 w 839"/>
              <a:gd name="T39" fmla="*/ 571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9" h="832">
                <a:moveTo>
                  <a:pt x="658" y="239"/>
                </a:moveTo>
                <a:cubicBezTo>
                  <a:pt x="658" y="394"/>
                  <a:pt x="538" y="588"/>
                  <a:pt x="420" y="683"/>
                </a:cubicBezTo>
                <a:cubicBezTo>
                  <a:pt x="301" y="588"/>
                  <a:pt x="181" y="394"/>
                  <a:pt x="181" y="239"/>
                </a:cubicBezTo>
                <a:cubicBezTo>
                  <a:pt x="181" y="107"/>
                  <a:pt x="288" y="0"/>
                  <a:pt x="420" y="0"/>
                </a:cubicBezTo>
                <a:cubicBezTo>
                  <a:pt x="551" y="0"/>
                  <a:pt x="658" y="107"/>
                  <a:pt x="658" y="239"/>
                </a:cubicBezTo>
                <a:close/>
                <a:moveTo>
                  <a:pt x="420" y="121"/>
                </a:moveTo>
                <a:cubicBezTo>
                  <a:pt x="354" y="121"/>
                  <a:pt x="301" y="174"/>
                  <a:pt x="301" y="239"/>
                </a:cubicBezTo>
                <a:cubicBezTo>
                  <a:pt x="301" y="305"/>
                  <a:pt x="354" y="357"/>
                  <a:pt x="420" y="357"/>
                </a:cubicBezTo>
                <a:cubicBezTo>
                  <a:pt x="485" y="357"/>
                  <a:pt x="538" y="305"/>
                  <a:pt x="538" y="239"/>
                </a:cubicBezTo>
                <a:cubicBezTo>
                  <a:pt x="538" y="174"/>
                  <a:pt x="485" y="121"/>
                  <a:pt x="420" y="121"/>
                </a:cubicBezTo>
                <a:close/>
                <a:moveTo>
                  <a:pt x="669" y="571"/>
                </a:moveTo>
                <a:cubicBezTo>
                  <a:pt x="555" y="571"/>
                  <a:pt x="555" y="571"/>
                  <a:pt x="555" y="571"/>
                </a:cubicBezTo>
                <a:cubicBezTo>
                  <a:pt x="518" y="623"/>
                  <a:pt x="476" y="668"/>
                  <a:pt x="435" y="702"/>
                </a:cubicBezTo>
                <a:cubicBezTo>
                  <a:pt x="420" y="714"/>
                  <a:pt x="420" y="714"/>
                  <a:pt x="420" y="714"/>
                </a:cubicBezTo>
                <a:cubicBezTo>
                  <a:pt x="405" y="702"/>
                  <a:pt x="405" y="702"/>
                  <a:pt x="405" y="702"/>
                </a:cubicBezTo>
                <a:cubicBezTo>
                  <a:pt x="363" y="668"/>
                  <a:pt x="321" y="623"/>
                  <a:pt x="284" y="571"/>
                </a:cubicBezTo>
                <a:cubicBezTo>
                  <a:pt x="170" y="571"/>
                  <a:pt x="170" y="571"/>
                  <a:pt x="170" y="571"/>
                </a:cubicBezTo>
                <a:cubicBezTo>
                  <a:pt x="0" y="832"/>
                  <a:pt x="0" y="832"/>
                  <a:pt x="0" y="832"/>
                </a:cubicBezTo>
                <a:cubicBezTo>
                  <a:pt x="839" y="832"/>
                  <a:pt x="839" y="832"/>
                  <a:pt x="839" y="832"/>
                </a:cubicBezTo>
                <a:lnTo>
                  <a:pt x="669" y="571"/>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99" name="Freeform 53"/>
          <p:cNvSpPr>
            <a:spLocks noEditPoints="1"/>
          </p:cNvSpPr>
          <p:nvPr/>
        </p:nvSpPr>
        <p:spPr bwMode="auto">
          <a:xfrm>
            <a:off x="7843476" y="3039802"/>
            <a:ext cx="148904" cy="148097"/>
          </a:xfrm>
          <a:custGeom>
            <a:avLst/>
            <a:gdLst>
              <a:gd name="T0" fmla="*/ 781 w 781"/>
              <a:gd name="T1" fmla="*/ 420 h 831"/>
              <a:gd name="T2" fmla="*/ 781 w 781"/>
              <a:gd name="T3" fmla="*/ 735 h 831"/>
              <a:gd name="T4" fmla="*/ 391 w 781"/>
              <a:gd name="T5" fmla="*/ 831 h 831"/>
              <a:gd name="T6" fmla="*/ 0 w 781"/>
              <a:gd name="T7" fmla="*/ 735 h 831"/>
              <a:gd name="T8" fmla="*/ 0 w 781"/>
              <a:gd name="T9" fmla="*/ 420 h 831"/>
              <a:gd name="T10" fmla="*/ 391 w 781"/>
              <a:gd name="T11" fmla="*/ 496 h 831"/>
              <a:gd name="T12" fmla="*/ 781 w 781"/>
              <a:gd name="T13" fmla="*/ 420 h 831"/>
              <a:gd name="T14" fmla="*/ 560 w 781"/>
              <a:gd name="T15" fmla="*/ 139 h 831"/>
              <a:gd name="T16" fmla="*/ 560 w 781"/>
              <a:gd name="T17" fmla="*/ 412 h 831"/>
              <a:gd name="T18" fmla="*/ 624 w 781"/>
              <a:gd name="T19" fmla="*/ 412 h 831"/>
              <a:gd name="T20" fmla="*/ 624 w 781"/>
              <a:gd name="T21" fmla="*/ 79 h 831"/>
              <a:gd name="T22" fmla="*/ 545 w 781"/>
              <a:gd name="T23" fmla="*/ 79 h 831"/>
              <a:gd name="T24" fmla="*/ 545 w 781"/>
              <a:gd name="T25" fmla="*/ 0 h 831"/>
              <a:gd name="T26" fmla="*/ 307 w 781"/>
              <a:gd name="T27" fmla="*/ 0 h 831"/>
              <a:gd name="T28" fmla="*/ 307 w 781"/>
              <a:gd name="T29" fmla="*/ 64 h 831"/>
              <a:gd name="T30" fmla="*/ 484 w 781"/>
              <a:gd name="T31" fmla="*/ 64 h 831"/>
              <a:gd name="T32" fmla="*/ 560 w 781"/>
              <a:gd name="T33" fmla="*/ 139 h 831"/>
              <a:gd name="T34" fmla="*/ 480 w 781"/>
              <a:gd name="T35" fmla="*/ 143 h 831"/>
              <a:gd name="T36" fmla="*/ 550 w 781"/>
              <a:gd name="T37" fmla="*/ 143 h 831"/>
              <a:gd name="T38" fmla="*/ 480 w 781"/>
              <a:gd name="T39" fmla="*/ 74 h 831"/>
              <a:gd name="T40" fmla="*/ 480 w 781"/>
              <a:gd name="T41" fmla="*/ 143 h 831"/>
              <a:gd name="T42" fmla="*/ 555 w 781"/>
              <a:gd name="T43" fmla="*/ 0 h 831"/>
              <a:gd name="T44" fmla="*/ 555 w 781"/>
              <a:gd name="T45" fmla="*/ 69 h 831"/>
              <a:gd name="T46" fmla="*/ 624 w 781"/>
              <a:gd name="T47" fmla="*/ 69 h 831"/>
              <a:gd name="T48" fmla="*/ 555 w 781"/>
              <a:gd name="T49" fmla="*/ 0 h 831"/>
              <a:gd name="T50" fmla="*/ 391 w 781"/>
              <a:gd name="T51" fmla="*/ 469 h 831"/>
              <a:gd name="T52" fmla="*/ 475 w 781"/>
              <a:gd name="T53" fmla="*/ 467 h 831"/>
              <a:gd name="T54" fmla="*/ 475 w 781"/>
              <a:gd name="T55" fmla="*/ 228 h 831"/>
              <a:gd name="T56" fmla="*/ 396 w 781"/>
              <a:gd name="T57" fmla="*/ 228 h 831"/>
              <a:gd name="T58" fmla="*/ 396 w 781"/>
              <a:gd name="T59" fmla="*/ 148 h 831"/>
              <a:gd name="T60" fmla="*/ 158 w 781"/>
              <a:gd name="T61" fmla="*/ 148 h 831"/>
              <a:gd name="T62" fmla="*/ 158 w 781"/>
              <a:gd name="T63" fmla="*/ 449 h 831"/>
              <a:gd name="T64" fmla="*/ 391 w 781"/>
              <a:gd name="T65" fmla="*/ 469 h 831"/>
              <a:gd name="T66" fmla="*/ 406 w 781"/>
              <a:gd name="T67" fmla="*/ 218 h 831"/>
              <a:gd name="T68" fmla="*/ 475 w 781"/>
              <a:gd name="T69" fmla="*/ 218 h 831"/>
              <a:gd name="T70" fmla="*/ 406 w 781"/>
              <a:gd name="T71" fmla="*/ 148 h 831"/>
              <a:gd name="T72" fmla="*/ 406 w 781"/>
              <a:gd name="T73" fmla="*/ 218 h 831"/>
              <a:gd name="T74" fmla="*/ 485 w 781"/>
              <a:gd name="T75" fmla="*/ 214 h 831"/>
              <a:gd name="T76" fmla="*/ 485 w 781"/>
              <a:gd name="T77" fmla="*/ 466 h 831"/>
              <a:gd name="T78" fmla="*/ 550 w 781"/>
              <a:gd name="T79" fmla="*/ 461 h 831"/>
              <a:gd name="T80" fmla="*/ 550 w 781"/>
              <a:gd name="T81" fmla="*/ 153 h 831"/>
              <a:gd name="T82" fmla="*/ 470 w 781"/>
              <a:gd name="T83" fmla="*/ 153 h 831"/>
              <a:gd name="T84" fmla="*/ 470 w 781"/>
              <a:gd name="T85" fmla="*/ 74 h 831"/>
              <a:gd name="T86" fmla="*/ 232 w 781"/>
              <a:gd name="T87" fmla="*/ 74 h 831"/>
              <a:gd name="T88" fmla="*/ 232 w 781"/>
              <a:gd name="T89" fmla="*/ 139 h 831"/>
              <a:gd name="T90" fmla="*/ 410 w 781"/>
              <a:gd name="T91" fmla="*/ 139 h 831"/>
              <a:gd name="T92" fmla="*/ 485 w 781"/>
              <a:gd name="T93" fmla="*/ 214 h 831"/>
              <a:gd name="T94" fmla="*/ 148 w 781"/>
              <a:gd name="T95" fmla="*/ 300 h 831"/>
              <a:gd name="T96" fmla="*/ 0 w 781"/>
              <a:gd name="T97" fmla="*/ 374 h 831"/>
              <a:gd name="T98" fmla="*/ 148 w 781"/>
              <a:gd name="T99" fmla="*/ 447 h 831"/>
              <a:gd name="T100" fmla="*/ 148 w 781"/>
              <a:gd name="T101" fmla="*/ 300 h 831"/>
              <a:gd name="T102" fmla="*/ 781 w 781"/>
              <a:gd name="T103" fmla="*/ 374 h 831"/>
              <a:gd name="T104" fmla="*/ 634 w 781"/>
              <a:gd name="T105" fmla="*/ 300 h 831"/>
              <a:gd name="T106" fmla="*/ 634 w 781"/>
              <a:gd name="T107" fmla="*/ 422 h 831"/>
              <a:gd name="T108" fmla="*/ 560 w 781"/>
              <a:gd name="T109" fmla="*/ 422 h 831"/>
              <a:gd name="T110" fmla="*/ 560 w 781"/>
              <a:gd name="T111" fmla="*/ 460 h 831"/>
              <a:gd name="T112" fmla="*/ 781 w 781"/>
              <a:gd name="T113" fmla="*/ 37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1" h="831">
                <a:moveTo>
                  <a:pt x="781" y="420"/>
                </a:moveTo>
                <a:cubicBezTo>
                  <a:pt x="781" y="735"/>
                  <a:pt x="781" y="735"/>
                  <a:pt x="781" y="735"/>
                </a:cubicBezTo>
                <a:cubicBezTo>
                  <a:pt x="781" y="781"/>
                  <a:pt x="621" y="831"/>
                  <a:pt x="391" y="831"/>
                </a:cubicBezTo>
                <a:cubicBezTo>
                  <a:pt x="161" y="831"/>
                  <a:pt x="0" y="781"/>
                  <a:pt x="0" y="735"/>
                </a:cubicBezTo>
                <a:cubicBezTo>
                  <a:pt x="0" y="420"/>
                  <a:pt x="0" y="420"/>
                  <a:pt x="0" y="420"/>
                </a:cubicBezTo>
                <a:cubicBezTo>
                  <a:pt x="63" y="470"/>
                  <a:pt x="227" y="496"/>
                  <a:pt x="391" y="496"/>
                </a:cubicBezTo>
                <a:cubicBezTo>
                  <a:pt x="554" y="496"/>
                  <a:pt x="719" y="470"/>
                  <a:pt x="781" y="420"/>
                </a:cubicBezTo>
                <a:close/>
                <a:moveTo>
                  <a:pt x="560" y="139"/>
                </a:moveTo>
                <a:cubicBezTo>
                  <a:pt x="560" y="412"/>
                  <a:pt x="560" y="412"/>
                  <a:pt x="560" y="412"/>
                </a:cubicBezTo>
                <a:cubicBezTo>
                  <a:pt x="624" y="412"/>
                  <a:pt x="624" y="412"/>
                  <a:pt x="624" y="412"/>
                </a:cubicBezTo>
                <a:cubicBezTo>
                  <a:pt x="624" y="79"/>
                  <a:pt x="624" y="79"/>
                  <a:pt x="624" y="79"/>
                </a:cubicBezTo>
                <a:cubicBezTo>
                  <a:pt x="545" y="79"/>
                  <a:pt x="545" y="79"/>
                  <a:pt x="545" y="79"/>
                </a:cubicBezTo>
                <a:cubicBezTo>
                  <a:pt x="545" y="0"/>
                  <a:pt x="545" y="0"/>
                  <a:pt x="545" y="0"/>
                </a:cubicBezTo>
                <a:cubicBezTo>
                  <a:pt x="307" y="0"/>
                  <a:pt x="307" y="0"/>
                  <a:pt x="307" y="0"/>
                </a:cubicBezTo>
                <a:cubicBezTo>
                  <a:pt x="307" y="64"/>
                  <a:pt x="307" y="64"/>
                  <a:pt x="307" y="64"/>
                </a:cubicBezTo>
                <a:cubicBezTo>
                  <a:pt x="484" y="64"/>
                  <a:pt x="484" y="64"/>
                  <a:pt x="484" y="64"/>
                </a:cubicBezTo>
                <a:lnTo>
                  <a:pt x="560" y="139"/>
                </a:lnTo>
                <a:close/>
                <a:moveTo>
                  <a:pt x="480" y="143"/>
                </a:moveTo>
                <a:cubicBezTo>
                  <a:pt x="550" y="143"/>
                  <a:pt x="550" y="143"/>
                  <a:pt x="550" y="143"/>
                </a:cubicBezTo>
                <a:cubicBezTo>
                  <a:pt x="480" y="74"/>
                  <a:pt x="480" y="74"/>
                  <a:pt x="480" y="74"/>
                </a:cubicBezTo>
                <a:lnTo>
                  <a:pt x="480" y="143"/>
                </a:lnTo>
                <a:close/>
                <a:moveTo>
                  <a:pt x="555" y="0"/>
                </a:moveTo>
                <a:cubicBezTo>
                  <a:pt x="555" y="69"/>
                  <a:pt x="555" y="69"/>
                  <a:pt x="555" y="69"/>
                </a:cubicBezTo>
                <a:cubicBezTo>
                  <a:pt x="624" y="69"/>
                  <a:pt x="624" y="69"/>
                  <a:pt x="624" y="69"/>
                </a:cubicBezTo>
                <a:lnTo>
                  <a:pt x="555" y="0"/>
                </a:lnTo>
                <a:close/>
                <a:moveTo>
                  <a:pt x="391" y="469"/>
                </a:moveTo>
                <a:cubicBezTo>
                  <a:pt x="420" y="469"/>
                  <a:pt x="448" y="469"/>
                  <a:pt x="475" y="467"/>
                </a:cubicBezTo>
                <a:cubicBezTo>
                  <a:pt x="475" y="228"/>
                  <a:pt x="475" y="228"/>
                  <a:pt x="475" y="228"/>
                </a:cubicBezTo>
                <a:cubicBezTo>
                  <a:pt x="396" y="228"/>
                  <a:pt x="396" y="228"/>
                  <a:pt x="396" y="228"/>
                </a:cubicBezTo>
                <a:cubicBezTo>
                  <a:pt x="396" y="148"/>
                  <a:pt x="396" y="148"/>
                  <a:pt x="396" y="148"/>
                </a:cubicBezTo>
                <a:cubicBezTo>
                  <a:pt x="158" y="148"/>
                  <a:pt x="158" y="148"/>
                  <a:pt x="158" y="148"/>
                </a:cubicBezTo>
                <a:cubicBezTo>
                  <a:pt x="158" y="449"/>
                  <a:pt x="158" y="449"/>
                  <a:pt x="158" y="449"/>
                </a:cubicBezTo>
                <a:cubicBezTo>
                  <a:pt x="221" y="462"/>
                  <a:pt x="300" y="469"/>
                  <a:pt x="391" y="469"/>
                </a:cubicBezTo>
                <a:close/>
                <a:moveTo>
                  <a:pt x="406" y="218"/>
                </a:moveTo>
                <a:cubicBezTo>
                  <a:pt x="475" y="218"/>
                  <a:pt x="475" y="218"/>
                  <a:pt x="475" y="218"/>
                </a:cubicBezTo>
                <a:cubicBezTo>
                  <a:pt x="406" y="148"/>
                  <a:pt x="406" y="148"/>
                  <a:pt x="406" y="148"/>
                </a:cubicBezTo>
                <a:lnTo>
                  <a:pt x="406" y="218"/>
                </a:lnTo>
                <a:close/>
                <a:moveTo>
                  <a:pt x="485" y="214"/>
                </a:moveTo>
                <a:cubicBezTo>
                  <a:pt x="485" y="466"/>
                  <a:pt x="485" y="466"/>
                  <a:pt x="485" y="466"/>
                </a:cubicBezTo>
                <a:cubicBezTo>
                  <a:pt x="508" y="465"/>
                  <a:pt x="529" y="463"/>
                  <a:pt x="550" y="461"/>
                </a:cubicBezTo>
                <a:cubicBezTo>
                  <a:pt x="550" y="153"/>
                  <a:pt x="550" y="153"/>
                  <a:pt x="550" y="153"/>
                </a:cubicBezTo>
                <a:cubicBezTo>
                  <a:pt x="470" y="153"/>
                  <a:pt x="470" y="153"/>
                  <a:pt x="470" y="153"/>
                </a:cubicBezTo>
                <a:cubicBezTo>
                  <a:pt x="470" y="74"/>
                  <a:pt x="470" y="74"/>
                  <a:pt x="470" y="74"/>
                </a:cubicBezTo>
                <a:cubicBezTo>
                  <a:pt x="232" y="74"/>
                  <a:pt x="232" y="74"/>
                  <a:pt x="232" y="74"/>
                </a:cubicBezTo>
                <a:cubicBezTo>
                  <a:pt x="232" y="139"/>
                  <a:pt x="232" y="139"/>
                  <a:pt x="232" y="139"/>
                </a:cubicBezTo>
                <a:cubicBezTo>
                  <a:pt x="410" y="139"/>
                  <a:pt x="410" y="139"/>
                  <a:pt x="410" y="139"/>
                </a:cubicBezTo>
                <a:lnTo>
                  <a:pt x="485" y="214"/>
                </a:lnTo>
                <a:close/>
                <a:moveTo>
                  <a:pt x="148" y="300"/>
                </a:moveTo>
                <a:cubicBezTo>
                  <a:pt x="56" y="319"/>
                  <a:pt x="0" y="347"/>
                  <a:pt x="0" y="374"/>
                </a:cubicBezTo>
                <a:cubicBezTo>
                  <a:pt x="0" y="400"/>
                  <a:pt x="56" y="429"/>
                  <a:pt x="148" y="447"/>
                </a:cubicBezTo>
                <a:lnTo>
                  <a:pt x="148" y="300"/>
                </a:lnTo>
                <a:close/>
                <a:moveTo>
                  <a:pt x="781" y="374"/>
                </a:moveTo>
                <a:cubicBezTo>
                  <a:pt x="781" y="347"/>
                  <a:pt x="726" y="319"/>
                  <a:pt x="634" y="300"/>
                </a:cubicBezTo>
                <a:cubicBezTo>
                  <a:pt x="634" y="422"/>
                  <a:pt x="634" y="422"/>
                  <a:pt x="634" y="422"/>
                </a:cubicBezTo>
                <a:cubicBezTo>
                  <a:pt x="560" y="422"/>
                  <a:pt x="560" y="422"/>
                  <a:pt x="560" y="422"/>
                </a:cubicBezTo>
                <a:cubicBezTo>
                  <a:pt x="560" y="460"/>
                  <a:pt x="560" y="460"/>
                  <a:pt x="560" y="460"/>
                </a:cubicBezTo>
                <a:cubicBezTo>
                  <a:pt x="696" y="443"/>
                  <a:pt x="781" y="407"/>
                  <a:pt x="781" y="374"/>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00" name="Freeform 62"/>
          <p:cNvSpPr>
            <a:spLocks noEditPoints="1"/>
          </p:cNvSpPr>
          <p:nvPr/>
        </p:nvSpPr>
        <p:spPr bwMode="auto">
          <a:xfrm>
            <a:off x="3270027" y="3054759"/>
            <a:ext cx="215436" cy="150467"/>
          </a:xfrm>
          <a:custGeom>
            <a:avLst/>
            <a:gdLst>
              <a:gd name="T0" fmla="*/ 1134 w 1134"/>
              <a:gd name="T1" fmla="*/ 810 h 847"/>
              <a:gd name="T2" fmla="*/ 1134 w 1134"/>
              <a:gd name="T3" fmla="*/ 847 h 847"/>
              <a:gd name="T4" fmla="*/ 0 w 1134"/>
              <a:gd name="T5" fmla="*/ 847 h 847"/>
              <a:gd name="T6" fmla="*/ 0 w 1134"/>
              <a:gd name="T7" fmla="*/ 810 h 847"/>
              <a:gd name="T8" fmla="*/ 86 w 1134"/>
              <a:gd name="T9" fmla="*/ 810 h 847"/>
              <a:gd name="T10" fmla="*/ 86 w 1134"/>
              <a:gd name="T11" fmla="*/ 498 h 847"/>
              <a:gd name="T12" fmla="*/ 318 w 1134"/>
              <a:gd name="T13" fmla="*/ 498 h 847"/>
              <a:gd name="T14" fmla="*/ 318 w 1134"/>
              <a:gd name="T15" fmla="*/ 810 h 847"/>
              <a:gd name="T16" fmla="*/ 455 w 1134"/>
              <a:gd name="T17" fmla="*/ 810 h 847"/>
              <a:gd name="T18" fmla="*/ 455 w 1134"/>
              <a:gd name="T19" fmla="*/ 315 h 847"/>
              <a:gd name="T20" fmla="*/ 687 w 1134"/>
              <a:gd name="T21" fmla="*/ 315 h 847"/>
              <a:gd name="T22" fmla="*/ 687 w 1134"/>
              <a:gd name="T23" fmla="*/ 810 h 847"/>
              <a:gd name="T24" fmla="*/ 825 w 1134"/>
              <a:gd name="T25" fmla="*/ 810 h 847"/>
              <a:gd name="T26" fmla="*/ 825 w 1134"/>
              <a:gd name="T27" fmla="*/ 132 h 847"/>
              <a:gd name="T28" fmla="*/ 1057 w 1134"/>
              <a:gd name="T29" fmla="*/ 132 h 847"/>
              <a:gd name="T30" fmla="*/ 1057 w 1134"/>
              <a:gd name="T31" fmla="*/ 810 h 847"/>
              <a:gd name="T32" fmla="*/ 1134 w 1134"/>
              <a:gd name="T33" fmla="*/ 810 h 847"/>
              <a:gd name="T34" fmla="*/ 202 w 1134"/>
              <a:gd name="T35" fmla="*/ 458 h 847"/>
              <a:gd name="T36" fmla="*/ 248 w 1134"/>
              <a:gd name="T37" fmla="*/ 412 h 847"/>
              <a:gd name="T38" fmla="*/ 244 w 1134"/>
              <a:gd name="T39" fmla="*/ 395 h 847"/>
              <a:gd name="T40" fmla="*/ 546 w 1134"/>
              <a:gd name="T41" fmla="*/ 148 h 847"/>
              <a:gd name="T42" fmla="*/ 571 w 1134"/>
              <a:gd name="T43" fmla="*/ 156 h 847"/>
              <a:gd name="T44" fmla="*/ 617 w 1134"/>
              <a:gd name="T45" fmla="*/ 116 h 847"/>
              <a:gd name="T46" fmla="*/ 900 w 1134"/>
              <a:gd name="T47" fmla="*/ 66 h 847"/>
              <a:gd name="T48" fmla="*/ 941 w 1134"/>
              <a:gd name="T49" fmla="*/ 92 h 847"/>
              <a:gd name="T50" fmla="*/ 987 w 1134"/>
              <a:gd name="T51" fmla="*/ 46 h 847"/>
              <a:gd name="T52" fmla="*/ 941 w 1134"/>
              <a:gd name="T53" fmla="*/ 0 h 847"/>
              <a:gd name="T54" fmla="*/ 895 w 1134"/>
              <a:gd name="T55" fmla="*/ 40 h 847"/>
              <a:gd name="T56" fmla="*/ 612 w 1134"/>
              <a:gd name="T57" fmla="*/ 89 h 847"/>
              <a:gd name="T58" fmla="*/ 571 w 1134"/>
              <a:gd name="T59" fmla="*/ 64 h 847"/>
              <a:gd name="T60" fmla="*/ 525 w 1134"/>
              <a:gd name="T61" fmla="*/ 110 h 847"/>
              <a:gd name="T62" fmla="*/ 529 w 1134"/>
              <a:gd name="T63" fmla="*/ 127 h 847"/>
              <a:gd name="T64" fmla="*/ 227 w 1134"/>
              <a:gd name="T65" fmla="*/ 374 h 847"/>
              <a:gd name="T66" fmla="*/ 202 w 1134"/>
              <a:gd name="T67" fmla="*/ 366 h 847"/>
              <a:gd name="T68" fmla="*/ 156 w 1134"/>
              <a:gd name="T69" fmla="*/ 412 h 847"/>
              <a:gd name="T70" fmla="*/ 202 w 1134"/>
              <a:gd name="T71" fmla="*/ 458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847">
                <a:moveTo>
                  <a:pt x="1134" y="810"/>
                </a:moveTo>
                <a:cubicBezTo>
                  <a:pt x="1134" y="847"/>
                  <a:pt x="1134" y="847"/>
                  <a:pt x="1134" y="847"/>
                </a:cubicBezTo>
                <a:cubicBezTo>
                  <a:pt x="0" y="847"/>
                  <a:pt x="0" y="847"/>
                  <a:pt x="0" y="847"/>
                </a:cubicBezTo>
                <a:cubicBezTo>
                  <a:pt x="0" y="810"/>
                  <a:pt x="0" y="810"/>
                  <a:pt x="0" y="810"/>
                </a:cubicBezTo>
                <a:cubicBezTo>
                  <a:pt x="86" y="810"/>
                  <a:pt x="86" y="810"/>
                  <a:pt x="86" y="810"/>
                </a:cubicBezTo>
                <a:cubicBezTo>
                  <a:pt x="86" y="498"/>
                  <a:pt x="86" y="498"/>
                  <a:pt x="86" y="498"/>
                </a:cubicBezTo>
                <a:cubicBezTo>
                  <a:pt x="318" y="498"/>
                  <a:pt x="318" y="498"/>
                  <a:pt x="318" y="498"/>
                </a:cubicBezTo>
                <a:cubicBezTo>
                  <a:pt x="318" y="810"/>
                  <a:pt x="318" y="810"/>
                  <a:pt x="318" y="810"/>
                </a:cubicBezTo>
                <a:cubicBezTo>
                  <a:pt x="455" y="810"/>
                  <a:pt x="455" y="810"/>
                  <a:pt x="455" y="810"/>
                </a:cubicBezTo>
                <a:cubicBezTo>
                  <a:pt x="455" y="315"/>
                  <a:pt x="455" y="315"/>
                  <a:pt x="455" y="315"/>
                </a:cubicBezTo>
                <a:cubicBezTo>
                  <a:pt x="687" y="315"/>
                  <a:pt x="687" y="315"/>
                  <a:pt x="687" y="315"/>
                </a:cubicBezTo>
                <a:cubicBezTo>
                  <a:pt x="687" y="810"/>
                  <a:pt x="687" y="810"/>
                  <a:pt x="687" y="810"/>
                </a:cubicBezTo>
                <a:cubicBezTo>
                  <a:pt x="825" y="810"/>
                  <a:pt x="825" y="810"/>
                  <a:pt x="825" y="810"/>
                </a:cubicBezTo>
                <a:cubicBezTo>
                  <a:pt x="825" y="132"/>
                  <a:pt x="825" y="132"/>
                  <a:pt x="825" y="132"/>
                </a:cubicBezTo>
                <a:cubicBezTo>
                  <a:pt x="1057" y="132"/>
                  <a:pt x="1057" y="132"/>
                  <a:pt x="1057" y="132"/>
                </a:cubicBezTo>
                <a:cubicBezTo>
                  <a:pt x="1057" y="810"/>
                  <a:pt x="1057" y="810"/>
                  <a:pt x="1057" y="810"/>
                </a:cubicBezTo>
                <a:lnTo>
                  <a:pt x="1134" y="810"/>
                </a:lnTo>
                <a:close/>
                <a:moveTo>
                  <a:pt x="202" y="458"/>
                </a:moveTo>
                <a:cubicBezTo>
                  <a:pt x="227" y="458"/>
                  <a:pt x="248" y="437"/>
                  <a:pt x="248" y="412"/>
                </a:cubicBezTo>
                <a:cubicBezTo>
                  <a:pt x="248" y="406"/>
                  <a:pt x="247" y="400"/>
                  <a:pt x="244" y="395"/>
                </a:cubicBezTo>
                <a:cubicBezTo>
                  <a:pt x="546" y="148"/>
                  <a:pt x="546" y="148"/>
                  <a:pt x="546" y="148"/>
                </a:cubicBezTo>
                <a:cubicBezTo>
                  <a:pt x="553" y="153"/>
                  <a:pt x="562" y="156"/>
                  <a:pt x="571" y="156"/>
                </a:cubicBezTo>
                <a:cubicBezTo>
                  <a:pt x="595" y="156"/>
                  <a:pt x="614" y="138"/>
                  <a:pt x="617" y="116"/>
                </a:cubicBezTo>
                <a:cubicBezTo>
                  <a:pt x="900" y="66"/>
                  <a:pt x="900" y="66"/>
                  <a:pt x="900" y="66"/>
                </a:cubicBezTo>
                <a:cubicBezTo>
                  <a:pt x="907" y="81"/>
                  <a:pt x="923" y="92"/>
                  <a:pt x="941" y="92"/>
                </a:cubicBezTo>
                <a:cubicBezTo>
                  <a:pt x="966" y="92"/>
                  <a:pt x="987" y="71"/>
                  <a:pt x="987" y="46"/>
                </a:cubicBezTo>
                <a:cubicBezTo>
                  <a:pt x="987" y="20"/>
                  <a:pt x="966" y="0"/>
                  <a:pt x="941" y="0"/>
                </a:cubicBezTo>
                <a:cubicBezTo>
                  <a:pt x="917" y="0"/>
                  <a:pt x="898" y="17"/>
                  <a:pt x="895" y="40"/>
                </a:cubicBezTo>
                <a:cubicBezTo>
                  <a:pt x="612" y="89"/>
                  <a:pt x="612" y="89"/>
                  <a:pt x="612" y="89"/>
                </a:cubicBezTo>
                <a:cubicBezTo>
                  <a:pt x="604" y="74"/>
                  <a:pt x="589" y="64"/>
                  <a:pt x="571" y="64"/>
                </a:cubicBezTo>
                <a:cubicBezTo>
                  <a:pt x="546" y="64"/>
                  <a:pt x="525" y="84"/>
                  <a:pt x="525" y="110"/>
                </a:cubicBezTo>
                <a:cubicBezTo>
                  <a:pt x="525" y="116"/>
                  <a:pt x="527" y="122"/>
                  <a:pt x="529" y="127"/>
                </a:cubicBezTo>
                <a:cubicBezTo>
                  <a:pt x="227" y="374"/>
                  <a:pt x="227" y="374"/>
                  <a:pt x="227" y="374"/>
                </a:cubicBezTo>
                <a:cubicBezTo>
                  <a:pt x="220" y="369"/>
                  <a:pt x="211" y="366"/>
                  <a:pt x="202" y="366"/>
                </a:cubicBezTo>
                <a:cubicBezTo>
                  <a:pt x="176" y="366"/>
                  <a:pt x="156" y="387"/>
                  <a:pt x="156" y="412"/>
                </a:cubicBezTo>
                <a:cubicBezTo>
                  <a:pt x="156" y="437"/>
                  <a:pt x="176" y="458"/>
                  <a:pt x="202" y="458"/>
                </a:cubicBezTo>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01" name="Freeform 63"/>
          <p:cNvSpPr>
            <a:spLocks noEditPoints="1"/>
          </p:cNvSpPr>
          <p:nvPr/>
        </p:nvSpPr>
        <p:spPr bwMode="auto">
          <a:xfrm>
            <a:off x="3539889" y="3061884"/>
            <a:ext cx="114688" cy="148097"/>
          </a:xfrm>
          <a:custGeom>
            <a:avLst/>
            <a:gdLst>
              <a:gd name="T0" fmla="*/ 604 w 604"/>
              <a:gd name="T1" fmla="*/ 774 h 831"/>
              <a:gd name="T2" fmla="*/ 548 w 604"/>
              <a:gd name="T3" fmla="*/ 831 h 831"/>
              <a:gd name="T4" fmla="*/ 56 w 604"/>
              <a:gd name="T5" fmla="*/ 831 h 831"/>
              <a:gd name="T6" fmla="*/ 0 w 604"/>
              <a:gd name="T7" fmla="*/ 774 h 831"/>
              <a:gd name="T8" fmla="*/ 0 w 604"/>
              <a:gd name="T9" fmla="*/ 56 h 831"/>
              <a:gd name="T10" fmla="*/ 56 w 604"/>
              <a:gd name="T11" fmla="*/ 0 h 831"/>
              <a:gd name="T12" fmla="*/ 548 w 604"/>
              <a:gd name="T13" fmla="*/ 0 h 831"/>
              <a:gd name="T14" fmla="*/ 604 w 604"/>
              <a:gd name="T15" fmla="*/ 56 h 831"/>
              <a:gd name="T16" fmla="*/ 604 w 604"/>
              <a:gd name="T17" fmla="*/ 774 h 831"/>
              <a:gd name="T18" fmla="*/ 529 w 604"/>
              <a:gd name="T19" fmla="*/ 90 h 831"/>
              <a:gd name="T20" fmla="*/ 75 w 604"/>
              <a:gd name="T21" fmla="*/ 90 h 831"/>
              <a:gd name="T22" fmla="*/ 75 w 604"/>
              <a:gd name="T23" fmla="*/ 685 h 831"/>
              <a:gd name="T24" fmla="*/ 529 w 604"/>
              <a:gd name="T25" fmla="*/ 685 h 831"/>
              <a:gd name="T26" fmla="*/ 529 w 604"/>
              <a:gd name="T27" fmla="*/ 90 h 831"/>
              <a:gd name="T28" fmla="*/ 302 w 604"/>
              <a:gd name="T29" fmla="*/ 728 h 831"/>
              <a:gd name="T30" fmla="*/ 272 w 604"/>
              <a:gd name="T31" fmla="*/ 758 h 831"/>
              <a:gd name="T32" fmla="*/ 302 w 604"/>
              <a:gd name="T33" fmla="*/ 788 h 831"/>
              <a:gd name="T34" fmla="*/ 332 w 604"/>
              <a:gd name="T35" fmla="*/ 758 h 831"/>
              <a:gd name="T36" fmla="*/ 302 w 604"/>
              <a:gd name="T37" fmla="*/ 728 h 831"/>
              <a:gd name="T38" fmla="*/ 302 w 604"/>
              <a:gd name="T39" fmla="*/ 741 h 831"/>
              <a:gd name="T40" fmla="*/ 285 w 604"/>
              <a:gd name="T41" fmla="*/ 758 h 831"/>
              <a:gd name="T42" fmla="*/ 302 w 604"/>
              <a:gd name="T43" fmla="*/ 775 h 831"/>
              <a:gd name="T44" fmla="*/ 319 w 604"/>
              <a:gd name="T45" fmla="*/ 758 h 831"/>
              <a:gd name="T46" fmla="*/ 302 w 604"/>
              <a:gd name="T47" fmla="*/ 741 h 831"/>
              <a:gd name="T48" fmla="*/ 448 w 604"/>
              <a:gd name="T49" fmla="*/ 599 h 831"/>
              <a:gd name="T50" fmla="*/ 448 w 604"/>
              <a:gd name="T51" fmla="*/ 252 h 831"/>
              <a:gd name="T52" fmla="*/ 369 w 604"/>
              <a:gd name="T53" fmla="*/ 252 h 831"/>
              <a:gd name="T54" fmla="*/ 369 w 604"/>
              <a:gd name="T55" fmla="*/ 599 h 831"/>
              <a:gd name="T56" fmla="*/ 342 w 604"/>
              <a:gd name="T57" fmla="*/ 599 h 831"/>
              <a:gd name="T58" fmla="*/ 342 w 604"/>
              <a:gd name="T59" fmla="*/ 347 h 831"/>
              <a:gd name="T60" fmla="*/ 263 w 604"/>
              <a:gd name="T61" fmla="*/ 347 h 831"/>
              <a:gd name="T62" fmla="*/ 263 w 604"/>
              <a:gd name="T63" fmla="*/ 599 h 831"/>
              <a:gd name="T64" fmla="*/ 235 w 604"/>
              <a:gd name="T65" fmla="*/ 599 h 831"/>
              <a:gd name="T66" fmla="*/ 235 w 604"/>
              <a:gd name="T67" fmla="*/ 441 h 831"/>
              <a:gd name="T68" fmla="*/ 156 w 604"/>
              <a:gd name="T69" fmla="*/ 441 h 831"/>
              <a:gd name="T70" fmla="*/ 156 w 604"/>
              <a:gd name="T71" fmla="*/ 599 h 831"/>
              <a:gd name="T72" fmla="*/ 132 w 604"/>
              <a:gd name="T73" fmla="*/ 599 h 831"/>
              <a:gd name="T74" fmla="*/ 132 w 604"/>
              <a:gd name="T75" fmla="*/ 614 h 831"/>
              <a:gd name="T76" fmla="*/ 472 w 604"/>
              <a:gd name="T77" fmla="*/ 614 h 831"/>
              <a:gd name="T78" fmla="*/ 472 w 604"/>
              <a:gd name="T79" fmla="*/ 599 h 831"/>
              <a:gd name="T80" fmla="*/ 448 w 604"/>
              <a:gd name="T81" fmla="*/ 599 h 831"/>
              <a:gd name="T82" fmla="*/ 196 w 604"/>
              <a:gd name="T83" fmla="*/ 409 h 831"/>
              <a:gd name="T84" fmla="*/ 218 w 604"/>
              <a:gd name="T85" fmla="*/ 386 h 831"/>
              <a:gd name="T86" fmla="*/ 215 w 604"/>
              <a:gd name="T87" fmla="*/ 375 h 831"/>
              <a:gd name="T88" fmla="*/ 295 w 604"/>
              <a:gd name="T89" fmla="*/ 273 h 831"/>
              <a:gd name="T90" fmla="*/ 302 w 604"/>
              <a:gd name="T91" fmla="*/ 275 h 831"/>
              <a:gd name="T92" fmla="*/ 325 w 604"/>
              <a:gd name="T93" fmla="*/ 252 h 831"/>
              <a:gd name="T94" fmla="*/ 324 w 604"/>
              <a:gd name="T95" fmla="*/ 247 h 831"/>
              <a:gd name="T96" fmla="*/ 395 w 604"/>
              <a:gd name="T97" fmla="*/ 202 h 831"/>
              <a:gd name="T98" fmla="*/ 408 w 604"/>
              <a:gd name="T99" fmla="*/ 207 h 831"/>
              <a:gd name="T100" fmla="*/ 431 w 604"/>
              <a:gd name="T101" fmla="*/ 184 h 831"/>
              <a:gd name="T102" fmla="*/ 408 w 604"/>
              <a:gd name="T103" fmla="*/ 161 h 831"/>
              <a:gd name="T104" fmla="*/ 386 w 604"/>
              <a:gd name="T105" fmla="*/ 184 h 831"/>
              <a:gd name="T106" fmla="*/ 387 w 604"/>
              <a:gd name="T107" fmla="*/ 189 h 831"/>
              <a:gd name="T108" fmla="*/ 316 w 604"/>
              <a:gd name="T109" fmla="*/ 234 h 831"/>
              <a:gd name="T110" fmla="*/ 302 w 604"/>
              <a:gd name="T111" fmla="*/ 229 h 831"/>
              <a:gd name="T112" fmla="*/ 279 w 604"/>
              <a:gd name="T113" fmla="*/ 252 h 831"/>
              <a:gd name="T114" fmla="*/ 283 w 604"/>
              <a:gd name="T115" fmla="*/ 264 h 831"/>
              <a:gd name="T116" fmla="*/ 203 w 604"/>
              <a:gd name="T117" fmla="*/ 365 h 831"/>
              <a:gd name="T118" fmla="*/ 196 w 604"/>
              <a:gd name="T119" fmla="*/ 364 h 831"/>
              <a:gd name="T120" fmla="*/ 173 w 604"/>
              <a:gd name="T121" fmla="*/ 386 h 831"/>
              <a:gd name="T122" fmla="*/ 196 w 604"/>
              <a:gd name="T123" fmla="*/ 409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4" h="831">
                <a:moveTo>
                  <a:pt x="604" y="774"/>
                </a:moveTo>
                <a:cubicBezTo>
                  <a:pt x="604" y="806"/>
                  <a:pt x="579" y="831"/>
                  <a:pt x="548" y="831"/>
                </a:cubicBezTo>
                <a:cubicBezTo>
                  <a:pt x="56" y="831"/>
                  <a:pt x="56" y="831"/>
                  <a:pt x="56" y="831"/>
                </a:cubicBezTo>
                <a:cubicBezTo>
                  <a:pt x="25" y="831"/>
                  <a:pt x="0" y="806"/>
                  <a:pt x="0" y="774"/>
                </a:cubicBezTo>
                <a:cubicBezTo>
                  <a:pt x="0" y="56"/>
                  <a:pt x="0" y="56"/>
                  <a:pt x="0" y="56"/>
                </a:cubicBezTo>
                <a:cubicBezTo>
                  <a:pt x="0" y="25"/>
                  <a:pt x="25" y="0"/>
                  <a:pt x="56" y="0"/>
                </a:cubicBezTo>
                <a:cubicBezTo>
                  <a:pt x="548" y="0"/>
                  <a:pt x="548" y="0"/>
                  <a:pt x="548" y="0"/>
                </a:cubicBezTo>
                <a:cubicBezTo>
                  <a:pt x="579" y="0"/>
                  <a:pt x="604" y="25"/>
                  <a:pt x="604" y="56"/>
                </a:cubicBezTo>
                <a:lnTo>
                  <a:pt x="604" y="774"/>
                </a:lnTo>
                <a:close/>
                <a:moveTo>
                  <a:pt x="529" y="90"/>
                </a:moveTo>
                <a:cubicBezTo>
                  <a:pt x="75" y="90"/>
                  <a:pt x="75" y="90"/>
                  <a:pt x="75" y="90"/>
                </a:cubicBezTo>
                <a:cubicBezTo>
                  <a:pt x="75" y="685"/>
                  <a:pt x="75" y="685"/>
                  <a:pt x="75" y="685"/>
                </a:cubicBezTo>
                <a:cubicBezTo>
                  <a:pt x="529" y="685"/>
                  <a:pt x="529" y="685"/>
                  <a:pt x="529" y="685"/>
                </a:cubicBezTo>
                <a:lnTo>
                  <a:pt x="529" y="90"/>
                </a:lnTo>
                <a:close/>
                <a:moveTo>
                  <a:pt x="302" y="728"/>
                </a:moveTo>
                <a:cubicBezTo>
                  <a:pt x="285" y="728"/>
                  <a:pt x="272" y="742"/>
                  <a:pt x="272" y="758"/>
                </a:cubicBezTo>
                <a:cubicBezTo>
                  <a:pt x="272" y="775"/>
                  <a:pt x="285" y="788"/>
                  <a:pt x="302" y="788"/>
                </a:cubicBezTo>
                <a:cubicBezTo>
                  <a:pt x="319" y="788"/>
                  <a:pt x="332" y="775"/>
                  <a:pt x="332" y="758"/>
                </a:cubicBezTo>
                <a:cubicBezTo>
                  <a:pt x="332" y="742"/>
                  <a:pt x="319" y="728"/>
                  <a:pt x="302" y="728"/>
                </a:cubicBezTo>
                <a:close/>
                <a:moveTo>
                  <a:pt x="302" y="741"/>
                </a:moveTo>
                <a:cubicBezTo>
                  <a:pt x="293" y="741"/>
                  <a:pt x="285" y="749"/>
                  <a:pt x="285" y="758"/>
                </a:cubicBezTo>
                <a:cubicBezTo>
                  <a:pt x="285" y="768"/>
                  <a:pt x="293" y="775"/>
                  <a:pt x="302" y="775"/>
                </a:cubicBezTo>
                <a:cubicBezTo>
                  <a:pt x="312" y="775"/>
                  <a:pt x="319" y="768"/>
                  <a:pt x="319" y="758"/>
                </a:cubicBezTo>
                <a:cubicBezTo>
                  <a:pt x="319" y="749"/>
                  <a:pt x="312" y="741"/>
                  <a:pt x="302" y="741"/>
                </a:cubicBezTo>
                <a:close/>
                <a:moveTo>
                  <a:pt x="448" y="599"/>
                </a:moveTo>
                <a:cubicBezTo>
                  <a:pt x="448" y="252"/>
                  <a:pt x="448" y="252"/>
                  <a:pt x="448" y="252"/>
                </a:cubicBezTo>
                <a:cubicBezTo>
                  <a:pt x="369" y="252"/>
                  <a:pt x="369" y="252"/>
                  <a:pt x="369" y="252"/>
                </a:cubicBezTo>
                <a:cubicBezTo>
                  <a:pt x="369" y="599"/>
                  <a:pt x="369" y="599"/>
                  <a:pt x="369" y="599"/>
                </a:cubicBezTo>
                <a:cubicBezTo>
                  <a:pt x="342" y="599"/>
                  <a:pt x="342" y="599"/>
                  <a:pt x="342" y="599"/>
                </a:cubicBezTo>
                <a:cubicBezTo>
                  <a:pt x="342" y="347"/>
                  <a:pt x="342" y="347"/>
                  <a:pt x="342" y="347"/>
                </a:cubicBezTo>
                <a:cubicBezTo>
                  <a:pt x="263" y="347"/>
                  <a:pt x="263" y="347"/>
                  <a:pt x="263" y="347"/>
                </a:cubicBezTo>
                <a:cubicBezTo>
                  <a:pt x="263" y="599"/>
                  <a:pt x="263" y="599"/>
                  <a:pt x="263" y="599"/>
                </a:cubicBezTo>
                <a:cubicBezTo>
                  <a:pt x="235" y="599"/>
                  <a:pt x="235" y="599"/>
                  <a:pt x="235" y="599"/>
                </a:cubicBezTo>
                <a:cubicBezTo>
                  <a:pt x="235" y="441"/>
                  <a:pt x="235" y="441"/>
                  <a:pt x="235" y="441"/>
                </a:cubicBezTo>
                <a:cubicBezTo>
                  <a:pt x="156" y="441"/>
                  <a:pt x="156" y="441"/>
                  <a:pt x="156" y="441"/>
                </a:cubicBezTo>
                <a:cubicBezTo>
                  <a:pt x="156" y="599"/>
                  <a:pt x="156" y="599"/>
                  <a:pt x="156" y="599"/>
                </a:cubicBezTo>
                <a:cubicBezTo>
                  <a:pt x="132" y="599"/>
                  <a:pt x="132" y="599"/>
                  <a:pt x="132" y="599"/>
                </a:cubicBezTo>
                <a:cubicBezTo>
                  <a:pt x="132" y="614"/>
                  <a:pt x="132" y="614"/>
                  <a:pt x="132" y="614"/>
                </a:cubicBezTo>
                <a:cubicBezTo>
                  <a:pt x="472" y="614"/>
                  <a:pt x="472" y="614"/>
                  <a:pt x="472" y="614"/>
                </a:cubicBezTo>
                <a:cubicBezTo>
                  <a:pt x="472" y="599"/>
                  <a:pt x="472" y="599"/>
                  <a:pt x="472" y="599"/>
                </a:cubicBezTo>
                <a:lnTo>
                  <a:pt x="448" y="599"/>
                </a:lnTo>
                <a:close/>
                <a:moveTo>
                  <a:pt x="196" y="409"/>
                </a:moveTo>
                <a:cubicBezTo>
                  <a:pt x="208" y="409"/>
                  <a:pt x="218" y="399"/>
                  <a:pt x="218" y="386"/>
                </a:cubicBezTo>
                <a:cubicBezTo>
                  <a:pt x="218" y="382"/>
                  <a:pt x="217" y="378"/>
                  <a:pt x="215" y="375"/>
                </a:cubicBezTo>
                <a:cubicBezTo>
                  <a:pt x="295" y="273"/>
                  <a:pt x="295" y="273"/>
                  <a:pt x="295" y="273"/>
                </a:cubicBezTo>
                <a:cubicBezTo>
                  <a:pt x="297" y="274"/>
                  <a:pt x="300" y="275"/>
                  <a:pt x="302" y="275"/>
                </a:cubicBezTo>
                <a:cubicBezTo>
                  <a:pt x="315" y="275"/>
                  <a:pt x="325" y="264"/>
                  <a:pt x="325" y="252"/>
                </a:cubicBezTo>
                <a:cubicBezTo>
                  <a:pt x="325" y="250"/>
                  <a:pt x="324" y="249"/>
                  <a:pt x="324" y="247"/>
                </a:cubicBezTo>
                <a:cubicBezTo>
                  <a:pt x="395" y="202"/>
                  <a:pt x="395" y="202"/>
                  <a:pt x="395" y="202"/>
                </a:cubicBezTo>
                <a:cubicBezTo>
                  <a:pt x="399" y="205"/>
                  <a:pt x="403" y="207"/>
                  <a:pt x="408" y="207"/>
                </a:cubicBezTo>
                <a:cubicBezTo>
                  <a:pt x="421" y="207"/>
                  <a:pt x="431" y="197"/>
                  <a:pt x="431" y="184"/>
                </a:cubicBezTo>
                <a:cubicBezTo>
                  <a:pt x="431" y="172"/>
                  <a:pt x="421" y="161"/>
                  <a:pt x="408" y="161"/>
                </a:cubicBezTo>
                <a:cubicBezTo>
                  <a:pt x="396" y="161"/>
                  <a:pt x="386" y="172"/>
                  <a:pt x="386" y="184"/>
                </a:cubicBezTo>
                <a:cubicBezTo>
                  <a:pt x="386" y="186"/>
                  <a:pt x="386" y="187"/>
                  <a:pt x="387" y="189"/>
                </a:cubicBezTo>
                <a:cubicBezTo>
                  <a:pt x="316" y="234"/>
                  <a:pt x="316" y="234"/>
                  <a:pt x="316" y="234"/>
                </a:cubicBezTo>
                <a:cubicBezTo>
                  <a:pt x="312" y="231"/>
                  <a:pt x="307" y="229"/>
                  <a:pt x="302" y="229"/>
                </a:cubicBezTo>
                <a:cubicBezTo>
                  <a:pt x="290" y="229"/>
                  <a:pt x="279" y="239"/>
                  <a:pt x="279" y="252"/>
                </a:cubicBezTo>
                <a:cubicBezTo>
                  <a:pt x="279" y="256"/>
                  <a:pt x="281" y="260"/>
                  <a:pt x="283" y="264"/>
                </a:cubicBezTo>
                <a:cubicBezTo>
                  <a:pt x="203" y="365"/>
                  <a:pt x="203" y="365"/>
                  <a:pt x="203" y="365"/>
                </a:cubicBezTo>
                <a:cubicBezTo>
                  <a:pt x="201" y="364"/>
                  <a:pt x="198" y="364"/>
                  <a:pt x="196" y="364"/>
                </a:cubicBezTo>
                <a:cubicBezTo>
                  <a:pt x="183" y="364"/>
                  <a:pt x="173" y="374"/>
                  <a:pt x="173" y="386"/>
                </a:cubicBezTo>
                <a:cubicBezTo>
                  <a:pt x="173" y="399"/>
                  <a:pt x="183" y="409"/>
                  <a:pt x="196" y="409"/>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02" name="Freeform 64"/>
          <p:cNvSpPr>
            <a:spLocks noEditPoints="1"/>
          </p:cNvSpPr>
          <p:nvPr/>
        </p:nvSpPr>
        <p:spPr bwMode="auto">
          <a:xfrm>
            <a:off x="5040052" y="3039802"/>
            <a:ext cx="115321" cy="148097"/>
          </a:xfrm>
          <a:custGeom>
            <a:avLst/>
            <a:gdLst>
              <a:gd name="T0" fmla="*/ 0 w 605"/>
              <a:gd name="T1" fmla="*/ 831 h 831"/>
              <a:gd name="T2" fmla="*/ 454 w 605"/>
              <a:gd name="T3" fmla="*/ 0 h 831"/>
              <a:gd name="T4" fmla="*/ 605 w 605"/>
              <a:gd name="T5" fmla="*/ 151 h 831"/>
              <a:gd name="T6" fmla="*/ 472 w 605"/>
              <a:gd name="T7" fmla="*/ 0 h 831"/>
              <a:gd name="T8" fmla="*/ 605 w 605"/>
              <a:gd name="T9" fmla="*/ 132 h 831"/>
              <a:gd name="T10" fmla="*/ 448 w 605"/>
              <a:gd name="T11" fmla="*/ 438 h 831"/>
              <a:gd name="T12" fmla="*/ 369 w 605"/>
              <a:gd name="T13" fmla="*/ 181 h 831"/>
              <a:gd name="T14" fmla="*/ 342 w 605"/>
              <a:gd name="T15" fmla="*/ 438 h 831"/>
              <a:gd name="T16" fmla="*/ 263 w 605"/>
              <a:gd name="T17" fmla="*/ 276 h 831"/>
              <a:gd name="T18" fmla="*/ 235 w 605"/>
              <a:gd name="T19" fmla="*/ 438 h 831"/>
              <a:gd name="T20" fmla="*/ 157 w 605"/>
              <a:gd name="T21" fmla="*/ 370 h 831"/>
              <a:gd name="T22" fmla="*/ 132 w 605"/>
              <a:gd name="T23" fmla="*/ 438 h 831"/>
              <a:gd name="T24" fmla="*/ 472 w 605"/>
              <a:gd name="T25" fmla="*/ 453 h 831"/>
              <a:gd name="T26" fmla="*/ 448 w 605"/>
              <a:gd name="T27" fmla="*/ 438 h 831"/>
              <a:gd name="T28" fmla="*/ 219 w 605"/>
              <a:gd name="T29" fmla="*/ 315 h 831"/>
              <a:gd name="T30" fmla="*/ 295 w 605"/>
              <a:gd name="T31" fmla="*/ 202 h 831"/>
              <a:gd name="T32" fmla="*/ 325 w 605"/>
              <a:gd name="T33" fmla="*/ 181 h 831"/>
              <a:gd name="T34" fmla="*/ 395 w 605"/>
              <a:gd name="T35" fmla="*/ 131 h 831"/>
              <a:gd name="T36" fmla="*/ 431 w 605"/>
              <a:gd name="T37" fmla="*/ 113 h 831"/>
              <a:gd name="T38" fmla="*/ 386 w 605"/>
              <a:gd name="T39" fmla="*/ 113 h 831"/>
              <a:gd name="T40" fmla="*/ 316 w 605"/>
              <a:gd name="T41" fmla="*/ 163 h 831"/>
              <a:gd name="T42" fmla="*/ 280 w 605"/>
              <a:gd name="T43" fmla="*/ 181 h 831"/>
              <a:gd name="T44" fmla="*/ 203 w 605"/>
              <a:gd name="T45" fmla="*/ 294 h 831"/>
              <a:gd name="T46" fmla="*/ 173 w 605"/>
              <a:gd name="T47" fmla="*/ 315 h 831"/>
              <a:gd name="T48" fmla="*/ 68 w 605"/>
              <a:gd name="T49" fmla="*/ 521 h 831"/>
              <a:gd name="T50" fmla="*/ 536 w 605"/>
              <a:gd name="T51" fmla="*/ 763 h 831"/>
              <a:gd name="T52" fmla="*/ 68 w 605"/>
              <a:gd name="T53" fmla="*/ 521 h 831"/>
              <a:gd name="T54" fmla="*/ 234 w 605"/>
              <a:gd name="T55" fmla="*/ 649 h 831"/>
              <a:gd name="T56" fmla="*/ 371 w 605"/>
              <a:gd name="T57" fmla="*/ 692 h 831"/>
              <a:gd name="T58" fmla="*/ 371 w 605"/>
              <a:gd name="T59" fmla="*/ 706 h 831"/>
              <a:gd name="T60" fmla="*/ 234 w 605"/>
              <a:gd name="T61" fmla="*/ 748 h 831"/>
              <a:gd name="T62" fmla="*/ 371 w 605"/>
              <a:gd name="T63" fmla="*/ 706 h 831"/>
              <a:gd name="T64" fmla="*/ 371 w 605"/>
              <a:gd name="T65" fmla="*/ 635 h 831"/>
              <a:gd name="T66" fmla="*/ 234 w 605"/>
              <a:gd name="T67" fmla="*/ 592 h 831"/>
              <a:gd name="T68" fmla="*/ 220 w 605"/>
              <a:gd name="T69" fmla="*/ 592 h 831"/>
              <a:gd name="T70" fmla="*/ 83 w 605"/>
              <a:gd name="T71" fmla="*/ 635 h 831"/>
              <a:gd name="T72" fmla="*/ 220 w 605"/>
              <a:gd name="T73" fmla="*/ 592 h 831"/>
              <a:gd name="T74" fmla="*/ 220 w 605"/>
              <a:gd name="T75" fmla="*/ 692 h 831"/>
              <a:gd name="T76" fmla="*/ 83 w 605"/>
              <a:gd name="T77" fmla="*/ 649 h 831"/>
              <a:gd name="T78" fmla="*/ 385 w 605"/>
              <a:gd name="T79" fmla="*/ 649 h 831"/>
              <a:gd name="T80" fmla="*/ 522 w 605"/>
              <a:gd name="T81" fmla="*/ 692 h 831"/>
              <a:gd name="T82" fmla="*/ 385 w 605"/>
              <a:gd name="T83" fmla="*/ 649 h 831"/>
              <a:gd name="T84" fmla="*/ 385 w 605"/>
              <a:gd name="T85" fmla="*/ 592 h 831"/>
              <a:gd name="T86" fmla="*/ 522 w 605"/>
              <a:gd name="T87" fmla="*/ 635 h 831"/>
              <a:gd name="T88" fmla="*/ 83 w 605"/>
              <a:gd name="T89" fmla="*/ 706 h 831"/>
              <a:gd name="T90" fmla="*/ 220 w 605"/>
              <a:gd name="T91" fmla="*/ 748 h 831"/>
              <a:gd name="T92" fmla="*/ 83 w 605"/>
              <a:gd name="T93" fmla="*/ 706 h 831"/>
              <a:gd name="T94" fmla="*/ 385 w 605"/>
              <a:gd name="T95" fmla="*/ 706 h 831"/>
              <a:gd name="T96" fmla="*/ 522 w 605"/>
              <a:gd name="T97" fmla="*/ 74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5" h="831">
                <a:moveTo>
                  <a:pt x="605" y="831"/>
                </a:moveTo>
                <a:cubicBezTo>
                  <a:pt x="0" y="831"/>
                  <a:pt x="0" y="831"/>
                  <a:pt x="0" y="831"/>
                </a:cubicBezTo>
                <a:cubicBezTo>
                  <a:pt x="0" y="0"/>
                  <a:pt x="0" y="0"/>
                  <a:pt x="0" y="0"/>
                </a:cubicBezTo>
                <a:cubicBezTo>
                  <a:pt x="454" y="0"/>
                  <a:pt x="454" y="0"/>
                  <a:pt x="454" y="0"/>
                </a:cubicBezTo>
                <a:cubicBezTo>
                  <a:pt x="454" y="151"/>
                  <a:pt x="454" y="151"/>
                  <a:pt x="454" y="151"/>
                </a:cubicBezTo>
                <a:cubicBezTo>
                  <a:pt x="605" y="151"/>
                  <a:pt x="605" y="151"/>
                  <a:pt x="605" y="151"/>
                </a:cubicBezTo>
                <a:lnTo>
                  <a:pt x="605" y="831"/>
                </a:lnTo>
                <a:close/>
                <a:moveTo>
                  <a:pt x="472" y="0"/>
                </a:moveTo>
                <a:cubicBezTo>
                  <a:pt x="472" y="132"/>
                  <a:pt x="472" y="132"/>
                  <a:pt x="472" y="132"/>
                </a:cubicBezTo>
                <a:cubicBezTo>
                  <a:pt x="605" y="132"/>
                  <a:pt x="605" y="132"/>
                  <a:pt x="605" y="132"/>
                </a:cubicBezTo>
                <a:lnTo>
                  <a:pt x="472" y="0"/>
                </a:lnTo>
                <a:close/>
                <a:moveTo>
                  <a:pt x="448" y="438"/>
                </a:moveTo>
                <a:cubicBezTo>
                  <a:pt x="448" y="181"/>
                  <a:pt x="448" y="181"/>
                  <a:pt x="448" y="181"/>
                </a:cubicBezTo>
                <a:cubicBezTo>
                  <a:pt x="369" y="181"/>
                  <a:pt x="369" y="181"/>
                  <a:pt x="369" y="181"/>
                </a:cubicBezTo>
                <a:cubicBezTo>
                  <a:pt x="369" y="438"/>
                  <a:pt x="369" y="438"/>
                  <a:pt x="369" y="438"/>
                </a:cubicBezTo>
                <a:cubicBezTo>
                  <a:pt x="342" y="438"/>
                  <a:pt x="342" y="438"/>
                  <a:pt x="342" y="438"/>
                </a:cubicBezTo>
                <a:cubicBezTo>
                  <a:pt x="342" y="276"/>
                  <a:pt x="342" y="276"/>
                  <a:pt x="342" y="276"/>
                </a:cubicBezTo>
                <a:cubicBezTo>
                  <a:pt x="263" y="276"/>
                  <a:pt x="263" y="276"/>
                  <a:pt x="263" y="276"/>
                </a:cubicBezTo>
                <a:cubicBezTo>
                  <a:pt x="263" y="438"/>
                  <a:pt x="263" y="438"/>
                  <a:pt x="263" y="438"/>
                </a:cubicBezTo>
                <a:cubicBezTo>
                  <a:pt x="235" y="438"/>
                  <a:pt x="235" y="438"/>
                  <a:pt x="235" y="438"/>
                </a:cubicBezTo>
                <a:cubicBezTo>
                  <a:pt x="235" y="370"/>
                  <a:pt x="235" y="370"/>
                  <a:pt x="235" y="370"/>
                </a:cubicBezTo>
                <a:cubicBezTo>
                  <a:pt x="157" y="370"/>
                  <a:pt x="157" y="370"/>
                  <a:pt x="157" y="370"/>
                </a:cubicBezTo>
                <a:cubicBezTo>
                  <a:pt x="157" y="438"/>
                  <a:pt x="157" y="438"/>
                  <a:pt x="157" y="438"/>
                </a:cubicBezTo>
                <a:cubicBezTo>
                  <a:pt x="132" y="438"/>
                  <a:pt x="132" y="438"/>
                  <a:pt x="132" y="438"/>
                </a:cubicBezTo>
                <a:cubicBezTo>
                  <a:pt x="132" y="453"/>
                  <a:pt x="132" y="453"/>
                  <a:pt x="132" y="453"/>
                </a:cubicBezTo>
                <a:cubicBezTo>
                  <a:pt x="472" y="453"/>
                  <a:pt x="472" y="453"/>
                  <a:pt x="472" y="453"/>
                </a:cubicBezTo>
                <a:cubicBezTo>
                  <a:pt x="472" y="438"/>
                  <a:pt x="472" y="438"/>
                  <a:pt x="472" y="438"/>
                </a:cubicBezTo>
                <a:lnTo>
                  <a:pt x="448" y="438"/>
                </a:lnTo>
                <a:close/>
                <a:moveTo>
                  <a:pt x="196" y="338"/>
                </a:moveTo>
                <a:cubicBezTo>
                  <a:pt x="209" y="338"/>
                  <a:pt x="219" y="328"/>
                  <a:pt x="219" y="315"/>
                </a:cubicBezTo>
                <a:cubicBezTo>
                  <a:pt x="219" y="311"/>
                  <a:pt x="217" y="307"/>
                  <a:pt x="215" y="304"/>
                </a:cubicBezTo>
                <a:cubicBezTo>
                  <a:pt x="295" y="202"/>
                  <a:pt x="295" y="202"/>
                  <a:pt x="295" y="202"/>
                </a:cubicBezTo>
                <a:cubicBezTo>
                  <a:pt x="297" y="203"/>
                  <a:pt x="300" y="204"/>
                  <a:pt x="302" y="204"/>
                </a:cubicBezTo>
                <a:cubicBezTo>
                  <a:pt x="315" y="204"/>
                  <a:pt x="325" y="193"/>
                  <a:pt x="325" y="181"/>
                </a:cubicBezTo>
                <a:cubicBezTo>
                  <a:pt x="325" y="179"/>
                  <a:pt x="324" y="178"/>
                  <a:pt x="324" y="176"/>
                </a:cubicBezTo>
                <a:cubicBezTo>
                  <a:pt x="395" y="131"/>
                  <a:pt x="395" y="131"/>
                  <a:pt x="395" y="131"/>
                </a:cubicBezTo>
                <a:cubicBezTo>
                  <a:pt x="399" y="134"/>
                  <a:pt x="403" y="136"/>
                  <a:pt x="409" y="136"/>
                </a:cubicBezTo>
                <a:cubicBezTo>
                  <a:pt x="421" y="136"/>
                  <a:pt x="431" y="126"/>
                  <a:pt x="431" y="113"/>
                </a:cubicBezTo>
                <a:cubicBezTo>
                  <a:pt x="431" y="101"/>
                  <a:pt x="421" y="90"/>
                  <a:pt x="409" y="90"/>
                </a:cubicBezTo>
                <a:cubicBezTo>
                  <a:pt x="396" y="90"/>
                  <a:pt x="386" y="101"/>
                  <a:pt x="386" y="113"/>
                </a:cubicBezTo>
                <a:cubicBezTo>
                  <a:pt x="386" y="115"/>
                  <a:pt x="387" y="116"/>
                  <a:pt x="387" y="118"/>
                </a:cubicBezTo>
                <a:cubicBezTo>
                  <a:pt x="316" y="163"/>
                  <a:pt x="316" y="163"/>
                  <a:pt x="316" y="163"/>
                </a:cubicBezTo>
                <a:cubicBezTo>
                  <a:pt x="312" y="160"/>
                  <a:pt x="308" y="158"/>
                  <a:pt x="302" y="158"/>
                </a:cubicBezTo>
                <a:cubicBezTo>
                  <a:pt x="290" y="158"/>
                  <a:pt x="280" y="168"/>
                  <a:pt x="280" y="181"/>
                </a:cubicBezTo>
                <a:cubicBezTo>
                  <a:pt x="280" y="185"/>
                  <a:pt x="281" y="189"/>
                  <a:pt x="284" y="193"/>
                </a:cubicBezTo>
                <a:cubicBezTo>
                  <a:pt x="203" y="294"/>
                  <a:pt x="203" y="294"/>
                  <a:pt x="203" y="294"/>
                </a:cubicBezTo>
                <a:cubicBezTo>
                  <a:pt x="201" y="293"/>
                  <a:pt x="199" y="293"/>
                  <a:pt x="196" y="293"/>
                </a:cubicBezTo>
                <a:cubicBezTo>
                  <a:pt x="183" y="293"/>
                  <a:pt x="173" y="303"/>
                  <a:pt x="173" y="315"/>
                </a:cubicBezTo>
                <a:cubicBezTo>
                  <a:pt x="173" y="328"/>
                  <a:pt x="183" y="338"/>
                  <a:pt x="196" y="338"/>
                </a:cubicBezTo>
                <a:close/>
                <a:moveTo>
                  <a:pt x="68" y="521"/>
                </a:moveTo>
                <a:cubicBezTo>
                  <a:pt x="68" y="763"/>
                  <a:pt x="68" y="763"/>
                  <a:pt x="68" y="763"/>
                </a:cubicBezTo>
                <a:cubicBezTo>
                  <a:pt x="536" y="763"/>
                  <a:pt x="536" y="763"/>
                  <a:pt x="536" y="763"/>
                </a:cubicBezTo>
                <a:cubicBezTo>
                  <a:pt x="536" y="521"/>
                  <a:pt x="536" y="521"/>
                  <a:pt x="536" y="521"/>
                </a:cubicBezTo>
                <a:lnTo>
                  <a:pt x="68" y="521"/>
                </a:lnTo>
                <a:close/>
                <a:moveTo>
                  <a:pt x="234" y="692"/>
                </a:moveTo>
                <a:cubicBezTo>
                  <a:pt x="234" y="649"/>
                  <a:pt x="234" y="649"/>
                  <a:pt x="234" y="649"/>
                </a:cubicBezTo>
                <a:cubicBezTo>
                  <a:pt x="371" y="649"/>
                  <a:pt x="371" y="649"/>
                  <a:pt x="371" y="649"/>
                </a:cubicBezTo>
                <a:cubicBezTo>
                  <a:pt x="371" y="692"/>
                  <a:pt x="371" y="692"/>
                  <a:pt x="371" y="692"/>
                </a:cubicBezTo>
                <a:lnTo>
                  <a:pt x="234" y="692"/>
                </a:lnTo>
                <a:close/>
                <a:moveTo>
                  <a:pt x="371" y="706"/>
                </a:moveTo>
                <a:cubicBezTo>
                  <a:pt x="371" y="748"/>
                  <a:pt x="371" y="748"/>
                  <a:pt x="371" y="748"/>
                </a:cubicBezTo>
                <a:cubicBezTo>
                  <a:pt x="234" y="748"/>
                  <a:pt x="234" y="748"/>
                  <a:pt x="234" y="748"/>
                </a:cubicBezTo>
                <a:cubicBezTo>
                  <a:pt x="234" y="706"/>
                  <a:pt x="234" y="706"/>
                  <a:pt x="234" y="706"/>
                </a:cubicBezTo>
                <a:lnTo>
                  <a:pt x="371" y="706"/>
                </a:lnTo>
                <a:close/>
                <a:moveTo>
                  <a:pt x="371" y="592"/>
                </a:moveTo>
                <a:cubicBezTo>
                  <a:pt x="371" y="635"/>
                  <a:pt x="371" y="635"/>
                  <a:pt x="371" y="635"/>
                </a:cubicBezTo>
                <a:cubicBezTo>
                  <a:pt x="234" y="635"/>
                  <a:pt x="234" y="635"/>
                  <a:pt x="234" y="635"/>
                </a:cubicBezTo>
                <a:cubicBezTo>
                  <a:pt x="234" y="592"/>
                  <a:pt x="234" y="592"/>
                  <a:pt x="234" y="592"/>
                </a:cubicBezTo>
                <a:lnTo>
                  <a:pt x="371" y="592"/>
                </a:lnTo>
                <a:close/>
                <a:moveTo>
                  <a:pt x="220" y="592"/>
                </a:moveTo>
                <a:cubicBezTo>
                  <a:pt x="220" y="635"/>
                  <a:pt x="220" y="635"/>
                  <a:pt x="220" y="635"/>
                </a:cubicBezTo>
                <a:cubicBezTo>
                  <a:pt x="83" y="635"/>
                  <a:pt x="83" y="635"/>
                  <a:pt x="83" y="635"/>
                </a:cubicBezTo>
                <a:cubicBezTo>
                  <a:pt x="83" y="592"/>
                  <a:pt x="83" y="592"/>
                  <a:pt x="83" y="592"/>
                </a:cubicBezTo>
                <a:lnTo>
                  <a:pt x="220" y="592"/>
                </a:lnTo>
                <a:close/>
                <a:moveTo>
                  <a:pt x="220" y="649"/>
                </a:moveTo>
                <a:cubicBezTo>
                  <a:pt x="220" y="692"/>
                  <a:pt x="220" y="692"/>
                  <a:pt x="220" y="692"/>
                </a:cubicBezTo>
                <a:cubicBezTo>
                  <a:pt x="83" y="692"/>
                  <a:pt x="83" y="692"/>
                  <a:pt x="83" y="692"/>
                </a:cubicBezTo>
                <a:cubicBezTo>
                  <a:pt x="83" y="649"/>
                  <a:pt x="83" y="649"/>
                  <a:pt x="83" y="649"/>
                </a:cubicBezTo>
                <a:lnTo>
                  <a:pt x="220" y="649"/>
                </a:lnTo>
                <a:close/>
                <a:moveTo>
                  <a:pt x="385" y="649"/>
                </a:moveTo>
                <a:cubicBezTo>
                  <a:pt x="522" y="649"/>
                  <a:pt x="522" y="649"/>
                  <a:pt x="522" y="649"/>
                </a:cubicBezTo>
                <a:cubicBezTo>
                  <a:pt x="522" y="692"/>
                  <a:pt x="522" y="692"/>
                  <a:pt x="522" y="692"/>
                </a:cubicBezTo>
                <a:cubicBezTo>
                  <a:pt x="385" y="692"/>
                  <a:pt x="385" y="692"/>
                  <a:pt x="385" y="692"/>
                </a:cubicBezTo>
                <a:lnTo>
                  <a:pt x="385" y="649"/>
                </a:lnTo>
                <a:close/>
                <a:moveTo>
                  <a:pt x="385" y="635"/>
                </a:moveTo>
                <a:cubicBezTo>
                  <a:pt x="385" y="592"/>
                  <a:pt x="385" y="592"/>
                  <a:pt x="385" y="592"/>
                </a:cubicBezTo>
                <a:cubicBezTo>
                  <a:pt x="522" y="592"/>
                  <a:pt x="522" y="592"/>
                  <a:pt x="522" y="592"/>
                </a:cubicBezTo>
                <a:cubicBezTo>
                  <a:pt x="522" y="635"/>
                  <a:pt x="522" y="635"/>
                  <a:pt x="522" y="635"/>
                </a:cubicBezTo>
                <a:lnTo>
                  <a:pt x="385" y="635"/>
                </a:lnTo>
                <a:close/>
                <a:moveTo>
                  <a:pt x="83" y="706"/>
                </a:moveTo>
                <a:cubicBezTo>
                  <a:pt x="220" y="706"/>
                  <a:pt x="220" y="706"/>
                  <a:pt x="220" y="706"/>
                </a:cubicBezTo>
                <a:cubicBezTo>
                  <a:pt x="220" y="748"/>
                  <a:pt x="220" y="748"/>
                  <a:pt x="220" y="748"/>
                </a:cubicBezTo>
                <a:cubicBezTo>
                  <a:pt x="83" y="748"/>
                  <a:pt x="83" y="748"/>
                  <a:pt x="83" y="748"/>
                </a:cubicBezTo>
                <a:lnTo>
                  <a:pt x="83" y="706"/>
                </a:lnTo>
                <a:close/>
                <a:moveTo>
                  <a:pt x="385" y="748"/>
                </a:moveTo>
                <a:cubicBezTo>
                  <a:pt x="385" y="706"/>
                  <a:pt x="385" y="706"/>
                  <a:pt x="385" y="706"/>
                </a:cubicBezTo>
                <a:cubicBezTo>
                  <a:pt x="522" y="706"/>
                  <a:pt x="522" y="706"/>
                  <a:pt x="522" y="706"/>
                </a:cubicBezTo>
                <a:cubicBezTo>
                  <a:pt x="522" y="748"/>
                  <a:pt x="522" y="748"/>
                  <a:pt x="522" y="748"/>
                </a:cubicBezTo>
                <a:lnTo>
                  <a:pt x="385" y="748"/>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03" name="Freeform 65"/>
          <p:cNvSpPr>
            <a:spLocks noEditPoints="1"/>
          </p:cNvSpPr>
          <p:nvPr/>
        </p:nvSpPr>
        <p:spPr bwMode="auto">
          <a:xfrm>
            <a:off x="6948264" y="3039802"/>
            <a:ext cx="136231" cy="148097"/>
          </a:xfrm>
          <a:custGeom>
            <a:avLst/>
            <a:gdLst>
              <a:gd name="T0" fmla="*/ 391 w 717"/>
              <a:gd name="T1" fmla="*/ 0 h 831"/>
              <a:gd name="T2" fmla="*/ 85 w 717"/>
              <a:gd name="T3" fmla="*/ 831 h 831"/>
              <a:gd name="T4" fmla="*/ 391 w 717"/>
              <a:gd name="T5" fmla="*/ 831 h 831"/>
              <a:gd name="T6" fmla="*/ 0 w 717"/>
              <a:gd name="T7" fmla="*/ 810 h 831"/>
              <a:gd name="T8" fmla="*/ 0 w 717"/>
              <a:gd name="T9" fmla="*/ 86 h 831"/>
              <a:gd name="T10" fmla="*/ 340 w 717"/>
              <a:gd name="T11" fmla="*/ 149 h 831"/>
              <a:gd name="T12" fmla="*/ 231 w 717"/>
              <a:gd name="T13" fmla="*/ 258 h 831"/>
              <a:gd name="T14" fmla="*/ 218 w 717"/>
              <a:gd name="T15" fmla="*/ 364 h 831"/>
              <a:gd name="T16" fmla="*/ 218 w 717"/>
              <a:gd name="T17" fmla="*/ 466 h 831"/>
              <a:gd name="T18" fmla="*/ 231 w 717"/>
              <a:gd name="T19" fmla="*/ 572 h 831"/>
              <a:gd name="T20" fmla="*/ 339 w 717"/>
              <a:gd name="T21" fmla="*/ 682 h 831"/>
              <a:gd name="T22" fmla="*/ 92 w 717"/>
              <a:gd name="T23" fmla="*/ 120 h 831"/>
              <a:gd name="T24" fmla="*/ 92 w 717"/>
              <a:gd name="T25" fmla="*/ 120 h 831"/>
              <a:gd name="T26" fmla="*/ 168 w 717"/>
              <a:gd name="T27" fmla="*/ 149 h 831"/>
              <a:gd name="T28" fmla="*/ 627 w 717"/>
              <a:gd name="T29" fmla="*/ 234 h 831"/>
              <a:gd name="T30" fmla="*/ 309 w 717"/>
              <a:gd name="T31" fmla="*/ 597 h 831"/>
              <a:gd name="T32" fmla="*/ 323 w 717"/>
              <a:gd name="T33" fmla="*/ 579 h 831"/>
              <a:gd name="T34" fmla="*/ 613 w 717"/>
              <a:gd name="T35" fmla="*/ 252 h 831"/>
              <a:gd name="T36" fmla="*/ 323 w 717"/>
              <a:gd name="T37" fmla="*/ 264 h 831"/>
              <a:gd name="T38" fmla="*/ 613 w 717"/>
              <a:gd name="T39" fmla="*/ 567 h 831"/>
              <a:gd name="T40" fmla="*/ 323 w 717"/>
              <a:gd name="T41" fmla="*/ 264 h 831"/>
              <a:gd name="T42" fmla="*/ 275 w 717"/>
              <a:gd name="T43" fmla="*/ 350 h 831"/>
              <a:gd name="T44" fmla="*/ 231 w 717"/>
              <a:gd name="T45" fmla="*/ 275 h 831"/>
              <a:gd name="T46" fmla="*/ 219 w 717"/>
              <a:gd name="T47" fmla="*/ 287 h 831"/>
              <a:gd name="T48" fmla="*/ 275 w 717"/>
              <a:gd name="T49" fmla="*/ 402 h 831"/>
              <a:gd name="T50" fmla="*/ 231 w 717"/>
              <a:gd name="T51" fmla="*/ 480 h 831"/>
              <a:gd name="T52" fmla="*/ 219 w 717"/>
              <a:gd name="T53" fmla="*/ 492 h 831"/>
              <a:gd name="T54" fmla="*/ 275 w 717"/>
              <a:gd name="T55" fmla="*/ 453 h 831"/>
              <a:gd name="T56" fmla="*/ 379 w 717"/>
              <a:gd name="T57" fmla="*/ 178 h 831"/>
              <a:gd name="T58" fmla="*/ 379 w 717"/>
              <a:gd name="T59" fmla="*/ 222 h 831"/>
              <a:gd name="T60" fmla="*/ 455 w 717"/>
              <a:gd name="T61" fmla="*/ 178 h 831"/>
              <a:gd name="T62" fmla="*/ 585 w 717"/>
              <a:gd name="T63" fmla="*/ 178 h 831"/>
              <a:gd name="T64" fmla="*/ 585 w 717"/>
              <a:gd name="T65" fmla="*/ 222 h 831"/>
              <a:gd name="T66" fmla="*/ 705 w 717"/>
              <a:gd name="T67" fmla="*/ 300 h 831"/>
              <a:gd name="T68" fmla="*/ 482 w 717"/>
              <a:gd name="T69" fmla="*/ 178 h 831"/>
              <a:gd name="T70" fmla="*/ 482 w 717"/>
              <a:gd name="T71" fmla="*/ 222 h 831"/>
              <a:gd name="T72" fmla="*/ 557 w 717"/>
              <a:gd name="T73" fmla="*/ 178 h 831"/>
              <a:gd name="T74" fmla="*/ 328 w 717"/>
              <a:gd name="T75" fmla="*/ 178 h 831"/>
              <a:gd name="T76" fmla="*/ 328 w 717"/>
              <a:gd name="T77" fmla="*/ 222 h 831"/>
              <a:gd name="T78" fmla="*/ 661 w 717"/>
              <a:gd name="T79" fmla="*/ 429 h 831"/>
              <a:gd name="T80" fmla="*/ 705 w 717"/>
              <a:gd name="T81" fmla="*/ 505 h 831"/>
              <a:gd name="T82" fmla="*/ 717 w 717"/>
              <a:gd name="T83" fmla="*/ 493 h 831"/>
              <a:gd name="T84" fmla="*/ 584 w 717"/>
              <a:gd name="T85" fmla="*/ 653 h 831"/>
              <a:gd name="T86" fmla="*/ 705 w 717"/>
              <a:gd name="T87" fmla="*/ 556 h 831"/>
              <a:gd name="T88" fmla="*/ 717 w 717"/>
              <a:gd name="T89" fmla="*/ 544 h 831"/>
              <a:gd name="T90" fmla="*/ 661 w 717"/>
              <a:gd name="T91" fmla="*/ 327 h 831"/>
              <a:gd name="T92" fmla="*/ 705 w 717"/>
              <a:gd name="T93" fmla="*/ 402 h 831"/>
              <a:gd name="T94" fmla="*/ 717 w 717"/>
              <a:gd name="T95" fmla="*/ 390 h 831"/>
              <a:gd name="T96" fmla="*/ 379 w 717"/>
              <a:gd name="T97" fmla="*/ 653 h 831"/>
              <a:gd name="T98" fmla="*/ 351 w 717"/>
              <a:gd name="T99" fmla="*/ 653 h 831"/>
              <a:gd name="T100" fmla="*/ 351 w 717"/>
              <a:gd name="T101" fmla="*/ 609 h 831"/>
              <a:gd name="T102" fmla="*/ 231 w 717"/>
              <a:gd name="T103" fmla="*/ 531 h 831"/>
              <a:gd name="T104" fmla="*/ 505 w 717"/>
              <a:gd name="T105" fmla="*/ 653 h 831"/>
              <a:gd name="T106" fmla="*/ 505 w 717"/>
              <a:gd name="T107" fmla="*/ 609 h 831"/>
              <a:gd name="T108" fmla="*/ 532 w 717"/>
              <a:gd name="T109" fmla="*/ 653 h 831"/>
              <a:gd name="T110" fmla="*/ 454 w 717"/>
              <a:gd name="T111" fmla="*/ 653 h 831"/>
              <a:gd name="T112" fmla="*/ 454 w 717"/>
              <a:gd name="T113" fmla="*/ 609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7" h="831">
                <a:moveTo>
                  <a:pt x="391" y="72"/>
                </a:moveTo>
                <a:cubicBezTo>
                  <a:pt x="0" y="72"/>
                  <a:pt x="0" y="72"/>
                  <a:pt x="0" y="72"/>
                </a:cubicBezTo>
                <a:cubicBezTo>
                  <a:pt x="0" y="0"/>
                  <a:pt x="0" y="0"/>
                  <a:pt x="0" y="0"/>
                </a:cubicBezTo>
                <a:cubicBezTo>
                  <a:pt x="391" y="0"/>
                  <a:pt x="391" y="0"/>
                  <a:pt x="391" y="0"/>
                </a:cubicBezTo>
                <a:lnTo>
                  <a:pt x="391" y="72"/>
                </a:lnTo>
                <a:close/>
                <a:moveTo>
                  <a:pt x="0" y="810"/>
                </a:moveTo>
                <a:cubicBezTo>
                  <a:pt x="0" y="831"/>
                  <a:pt x="0" y="831"/>
                  <a:pt x="0" y="831"/>
                </a:cubicBezTo>
                <a:cubicBezTo>
                  <a:pt x="85" y="831"/>
                  <a:pt x="85" y="831"/>
                  <a:pt x="85" y="831"/>
                </a:cubicBezTo>
                <a:cubicBezTo>
                  <a:pt x="85" y="810"/>
                  <a:pt x="85" y="810"/>
                  <a:pt x="85" y="810"/>
                </a:cubicBezTo>
                <a:cubicBezTo>
                  <a:pt x="306" y="810"/>
                  <a:pt x="306" y="810"/>
                  <a:pt x="306" y="810"/>
                </a:cubicBezTo>
                <a:cubicBezTo>
                  <a:pt x="306" y="831"/>
                  <a:pt x="306" y="831"/>
                  <a:pt x="306" y="831"/>
                </a:cubicBezTo>
                <a:cubicBezTo>
                  <a:pt x="391" y="831"/>
                  <a:pt x="391" y="831"/>
                  <a:pt x="391" y="831"/>
                </a:cubicBezTo>
                <a:cubicBezTo>
                  <a:pt x="391" y="810"/>
                  <a:pt x="391" y="810"/>
                  <a:pt x="391" y="810"/>
                </a:cubicBezTo>
                <a:cubicBezTo>
                  <a:pt x="391" y="729"/>
                  <a:pt x="391" y="729"/>
                  <a:pt x="391" y="729"/>
                </a:cubicBezTo>
                <a:cubicBezTo>
                  <a:pt x="0" y="729"/>
                  <a:pt x="0" y="729"/>
                  <a:pt x="0" y="729"/>
                </a:cubicBezTo>
                <a:lnTo>
                  <a:pt x="0" y="810"/>
                </a:lnTo>
                <a:close/>
                <a:moveTo>
                  <a:pt x="391" y="681"/>
                </a:moveTo>
                <a:cubicBezTo>
                  <a:pt x="391" y="714"/>
                  <a:pt x="391" y="714"/>
                  <a:pt x="391" y="714"/>
                </a:cubicBezTo>
                <a:cubicBezTo>
                  <a:pt x="0" y="714"/>
                  <a:pt x="0" y="714"/>
                  <a:pt x="0" y="714"/>
                </a:cubicBezTo>
                <a:cubicBezTo>
                  <a:pt x="0" y="86"/>
                  <a:pt x="0" y="86"/>
                  <a:pt x="0" y="86"/>
                </a:cubicBezTo>
                <a:cubicBezTo>
                  <a:pt x="391" y="86"/>
                  <a:pt x="391" y="86"/>
                  <a:pt x="391" y="86"/>
                </a:cubicBezTo>
                <a:cubicBezTo>
                  <a:pt x="391" y="149"/>
                  <a:pt x="391" y="149"/>
                  <a:pt x="391" y="149"/>
                </a:cubicBezTo>
                <a:cubicBezTo>
                  <a:pt x="380" y="150"/>
                  <a:pt x="371" y="156"/>
                  <a:pt x="366" y="165"/>
                </a:cubicBezTo>
                <a:cubicBezTo>
                  <a:pt x="361" y="156"/>
                  <a:pt x="351" y="149"/>
                  <a:pt x="340" y="149"/>
                </a:cubicBezTo>
                <a:cubicBezTo>
                  <a:pt x="324" y="149"/>
                  <a:pt x="311" y="162"/>
                  <a:pt x="311" y="178"/>
                </a:cubicBezTo>
                <a:cubicBezTo>
                  <a:pt x="311" y="217"/>
                  <a:pt x="311" y="217"/>
                  <a:pt x="311" y="217"/>
                </a:cubicBezTo>
                <a:cubicBezTo>
                  <a:pt x="289" y="218"/>
                  <a:pt x="271" y="236"/>
                  <a:pt x="270" y="258"/>
                </a:cubicBezTo>
                <a:cubicBezTo>
                  <a:pt x="231" y="258"/>
                  <a:pt x="231" y="258"/>
                  <a:pt x="231" y="258"/>
                </a:cubicBezTo>
                <a:cubicBezTo>
                  <a:pt x="215" y="258"/>
                  <a:pt x="202" y="271"/>
                  <a:pt x="202" y="287"/>
                </a:cubicBezTo>
                <a:cubicBezTo>
                  <a:pt x="202" y="298"/>
                  <a:pt x="208" y="308"/>
                  <a:pt x="218" y="312"/>
                </a:cubicBezTo>
                <a:cubicBezTo>
                  <a:pt x="208" y="317"/>
                  <a:pt x="202" y="327"/>
                  <a:pt x="202" y="338"/>
                </a:cubicBezTo>
                <a:cubicBezTo>
                  <a:pt x="202" y="349"/>
                  <a:pt x="208" y="359"/>
                  <a:pt x="218" y="364"/>
                </a:cubicBezTo>
                <a:cubicBezTo>
                  <a:pt x="208" y="368"/>
                  <a:pt x="202" y="378"/>
                  <a:pt x="202" y="389"/>
                </a:cubicBezTo>
                <a:cubicBezTo>
                  <a:pt x="202" y="401"/>
                  <a:pt x="208" y="410"/>
                  <a:pt x="218" y="415"/>
                </a:cubicBezTo>
                <a:cubicBezTo>
                  <a:pt x="208" y="420"/>
                  <a:pt x="202" y="430"/>
                  <a:pt x="202" y="441"/>
                </a:cubicBezTo>
                <a:cubicBezTo>
                  <a:pt x="202" y="452"/>
                  <a:pt x="208" y="462"/>
                  <a:pt x="218" y="466"/>
                </a:cubicBezTo>
                <a:cubicBezTo>
                  <a:pt x="208" y="471"/>
                  <a:pt x="202" y="481"/>
                  <a:pt x="202" y="492"/>
                </a:cubicBezTo>
                <a:cubicBezTo>
                  <a:pt x="202" y="503"/>
                  <a:pt x="208" y="513"/>
                  <a:pt x="218" y="518"/>
                </a:cubicBezTo>
                <a:cubicBezTo>
                  <a:pt x="208" y="522"/>
                  <a:pt x="202" y="532"/>
                  <a:pt x="202" y="543"/>
                </a:cubicBezTo>
                <a:cubicBezTo>
                  <a:pt x="202" y="559"/>
                  <a:pt x="215" y="572"/>
                  <a:pt x="231" y="572"/>
                </a:cubicBezTo>
                <a:cubicBezTo>
                  <a:pt x="270" y="572"/>
                  <a:pt x="270" y="572"/>
                  <a:pt x="270" y="572"/>
                </a:cubicBezTo>
                <a:cubicBezTo>
                  <a:pt x="270" y="595"/>
                  <a:pt x="288" y="613"/>
                  <a:pt x="311" y="613"/>
                </a:cubicBezTo>
                <a:cubicBezTo>
                  <a:pt x="311" y="653"/>
                  <a:pt x="311" y="653"/>
                  <a:pt x="311" y="653"/>
                </a:cubicBezTo>
                <a:cubicBezTo>
                  <a:pt x="311" y="669"/>
                  <a:pt x="324" y="682"/>
                  <a:pt x="339" y="682"/>
                </a:cubicBezTo>
                <a:cubicBezTo>
                  <a:pt x="351" y="682"/>
                  <a:pt x="360" y="675"/>
                  <a:pt x="365" y="666"/>
                </a:cubicBezTo>
                <a:cubicBezTo>
                  <a:pt x="370" y="675"/>
                  <a:pt x="380" y="682"/>
                  <a:pt x="391" y="682"/>
                </a:cubicBezTo>
                <a:cubicBezTo>
                  <a:pt x="391" y="682"/>
                  <a:pt x="391" y="681"/>
                  <a:pt x="391" y="681"/>
                </a:cubicBezTo>
                <a:close/>
                <a:moveTo>
                  <a:pt x="92" y="120"/>
                </a:moveTo>
                <a:cubicBezTo>
                  <a:pt x="35" y="120"/>
                  <a:pt x="35" y="120"/>
                  <a:pt x="35" y="120"/>
                </a:cubicBezTo>
                <a:cubicBezTo>
                  <a:pt x="35" y="149"/>
                  <a:pt x="35" y="149"/>
                  <a:pt x="35" y="149"/>
                </a:cubicBezTo>
                <a:cubicBezTo>
                  <a:pt x="92" y="149"/>
                  <a:pt x="92" y="149"/>
                  <a:pt x="92" y="149"/>
                </a:cubicBezTo>
                <a:lnTo>
                  <a:pt x="92" y="120"/>
                </a:lnTo>
                <a:close/>
                <a:moveTo>
                  <a:pt x="168" y="120"/>
                </a:moveTo>
                <a:cubicBezTo>
                  <a:pt x="111" y="120"/>
                  <a:pt x="111" y="120"/>
                  <a:pt x="111" y="120"/>
                </a:cubicBezTo>
                <a:cubicBezTo>
                  <a:pt x="111" y="149"/>
                  <a:pt x="111" y="149"/>
                  <a:pt x="111" y="149"/>
                </a:cubicBezTo>
                <a:cubicBezTo>
                  <a:pt x="168" y="149"/>
                  <a:pt x="168" y="149"/>
                  <a:pt x="168" y="149"/>
                </a:cubicBezTo>
                <a:lnTo>
                  <a:pt x="168" y="120"/>
                </a:lnTo>
                <a:close/>
                <a:moveTo>
                  <a:pt x="649" y="574"/>
                </a:moveTo>
                <a:cubicBezTo>
                  <a:pt x="649" y="257"/>
                  <a:pt x="649" y="257"/>
                  <a:pt x="649" y="257"/>
                </a:cubicBezTo>
                <a:cubicBezTo>
                  <a:pt x="649" y="244"/>
                  <a:pt x="639" y="234"/>
                  <a:pt x="627" y="234"/>
                </a:cubicBezTo>
                <a:cubicBezTo>
                  <a:pt x="309" y="234"/>
                  <a:pt x="309" y="234"/>
                  <a:pt x="309" y="234"/>
                </a:cubicBezTo>
                <a:cubicBezTo>
                  <a:pt x="297" y="234"/>
                  <a:pt x="287" y="244"/>
                  <a:pt x="287" y="257"/>
                </a:cubicBezTo>
                <a:cubicBezTo>
                  <a:pt x="287" y="574"/>
                  <a:pt x="287" y="574"/>
                  <a:pt x="287" y="574"/>
                </a:cubicBezTo>
                <a:cubicBezTo>
                  <a:pt x="287" y="587"/>
                  <a:pt x="297" y="597"/>
                  <a:pt x="309" y="597"/>
                </a:cubicBezTo>
                <a:cubicBezTo>
                  <a:pt x="627" y="597"/>
                  <a:pt x="627" y="597"/>
                  <a:pt x="627" y="597"/>
                </a:cubicBezTo>
                <a:cubicBezTo>
                  <a:pt x="639" y="597"/>
                  <a:pt x="649" y="587"/>
                  <a:pt x="649" y="574"/>
                </a:cubicBezTo>
                <a:close/>
                <a:moveTo>
                  <a:pt x="613" y="579"/>
                </a:moveTo>
                <a:cubicBezTo>
                  <a:pt x="323" y="579"/>
                  <a:pt x="323" y="579"/>
                  <a:pt x="323" y="579"/>
                </a:cubicBezTo>
                <a:cubicBezTo>
                  <a:pt x="313" y="579"/>
                  <a:pt x="305" y="571"/>
                  <a:pt x="305" y="561"/>
                </a:cubicBezTo>
                <a:cubicBezTo>
                  <a:pt x="305" y="270"/>
                  <a:pt x="305" y="270"/>
                  <a:pt x="305" y="270"/>
                </a:cubicBezTo>
                <a:cubicBezTo>
                  <a:pt x="305" y="260"/>
                  <a:pt x="313" y="252"/>
                  <a:pt x="323" y="252"/>
                </a:cubicBezTo>
                <a:cubicBezTo>
                  <a:pt x="613" y="252"/>
                  <a:pt x="613" y="252"/>
                  <a:pt x="613" y="252"/>
                </a:cubicBezTo>
                <a:cubicBezTo>
                  <a:pt x="623" y="252"/>
                  <a:pt x="631" y="260"/>
                  <a:pt x="631" y="270"/>
                </a:cubicBezTo>
                <a:cubicBezTo>
                  <a:pt x="631" y="561"/>
                  <a:pt x="631" y="561"/>
                  <a:pt x="631" y="561"/>
                </a:cubicBezTo>
                <a:cubicBezTo>
                  <a:pt x="631" y="571"/>
                  <a:pt x="623" y="579"/>
                  <a:pt x="613" y="579"/>
                </a:cubicBezTo>
                <a:close/>
                <a:moveTo>
                  <a:pt x="323" y="264"/>
                </a:moveTo>
                <a:cubicBezTo>
                  <a:pt x="320" y="264"/>
                  <a:pt x="317" y="267"/>
                  <a:pt x="317" y="270"/>
                </a:cubicBezTo>
                <a:cubicBezTo>
                  <a:pt x="317" y="561"/>
                  <a:pt x="317" y="561"/>
                  <a:pt x="317" y="561"/>
                </a:cubicBezTo>
                <a:cubicBezTo>
                  <a:pt x="317" y="564"/>
                  <a:pt x="320" y="567"/>
                  <a:pt x="323" y="567"/>
                </a:cubicBezTo>
                <a:cubicBezTo>
                  <a:pt x="613" y="567"/>
                  <a:pt x="613" y="567"/>
                  <a:pt x="613" y="567"/>
                </a:cubicBezTo>
                <a:cubicBezTo>
                  <a:pt x="616" y="567"/>
                  <a:pt x="619" y="564"/>
                  <a:pt x="619" y="561"/>
                </a:cubicBezTo>
                <a:cubicBezTo>
                  <a:pt x="619" y="270"/>
                  <a:pt x="619" y="270"/>
                  <a:pt x="619" y="270"/>
                </a:cubicBezTo>
                <a:cubicBezTo>
                  <a:pt x="619" y="267"/>
                  <a:pt x="616" y="264"/>
                  <a:pt x="613" y="264"/>
                </a:cubicBezTo>
                <a:lnTo>
                  <a:pt x="323" y="264"/>
                </a:lnTo>
                <a:close/>
                <a:moveTo>
                  <a:pt x="219" y="338"/>
                </a:moveTo>
                <a:cubicBezTo>
                  <a:pt x="219" y="331"/>
                  <a:pt x="224" y="326"/>
                  <a:pt x="231" y="326"/>
                </a:cubicBezTo>
                <a:cubicBezTo>
                  <a:pt x="275" y="326"/>
                  <a:pt x="275" y="326"/>
                  <a:pt x="275" y="326"/>
                </a:cubicBezTo>
                <a:cubicBezTo>
                  <a:pt x="275" y="350"/>
                  <a:pt x="275" y="350"/>
                  <a:pt x="275" y="350"/>
                </a:cubicBezTo>
                <a:cubicBezTo>
                  <a:pt x="231" y="350"/>
                  <a:pt x="231" y="350"/>
                  <a:pt x="231" y="350"/>
                </a:cubicBezTo>
                <a:cubicBezTo>
                  <a:pt x="224" y="350"/>
                  <a:pt x="219" y="345"/>
                  <a:pt x="219" y="338"/>
                </a:cubicBezTo>
                <a:close/>
                <a:moveTo>
                  <a:pt x="219" y="287"/>
                </a:moveTo>
                <a:cubicBezTo>
                  <a:pt x="219" y="280"/>
                  <a:pt x="224" y="275"/>
                  <a:pt x="231" y="275"/>
                </a:cubicBezTo>
                <a:cubicBezTo>
                  <a:pt x="275" y="275"/>
                  <a:pt x="275" y="275"/>
                  <a:pt x="275" y="275"/>
                </a:cubicBezTo>
                <a:cubicBezTo>
                  <a:pt x="275" y="299"/>
                  <a:pt x="275" y="299"/>
                  <a:pt x="275" y="299"/>
                </a:cubicBezTo>
                <a:cubicBezTo>
                  <a:pt x="231" y="299"/>
                  <a:pt x="231" y="299"/>
                  <a:pt x="231" y="299"/>
                </a:cubicBezTo>
                <a:cubicBezTo>
                  <a:pt x="224" y="299"/>
                  <a:pt x="219" y="293"/>
                  <a:pt x="219" y="287"/>
                </a:cubicBezTo>
                <a:close/>
                <a:moveTo>
                  <a:pt x="219" y="389"/>
                </a:moveTo>
                <a:cubicBezTo>
                  <a:pt x="219" y="383"/>
                  <a:pt x="224" y="377"/>
                  <a:pt x="231" y="377"/>
                </a:cubicBezTo>
                <a:cubicBezTo>
                  <a:pt x="275" y="377"/>
                  <a:pt x="275" y="377"/>
                  <a:pt x="275" y="377"/>
                </a:cubicBezTo>
                <a:cubicBezTo>
                  <a:pt x="275" y="402"/>
                  <a:pt x="275" y="402"/>
                  <a:pt x="275" y="402"/>
                </a:cubicBezTo>
                <a:cubicBezTo>
                  <a:pt x="231" y="402"/>
                  <a:pt x="231" y="402"/>
                  <a:pt x="231" y="402"/>
                </a:cubicBezTo>
                <a:cubicBezTo>
                  <a:pt x="224" y="402"/>
                  <a:pt x="219" y="396"/>
                  <a:pt x="219" y="389"/>
                </a:cubicBezTo>
                <a:close/>
                <a:moveTo>
                  <a:pt x="219" y="492"/>
                </a:moveTo>
                <a:cubicBezTo>
                  <a:pt x="219" y="485"/>
                  <a:pt x="224" y="480"/>
                  <a:pt x="231" y="480"/>
                </a:cubicBezTo>
                <a:cubicBezTo>
                  <a:pt x="275" y="480"/>
                  <a:pt x="275" y="480"/>
                  <a:pt x="275" y="480"/>
                </a:cubicBezTo>
                <a:cubicBezTo>
                  <a:pt x="275" y="504"/>
                  <a:pt x="275" y="504"/>
                  <a:pt x="275" y="504"/>
                </a:cubicBezTo>
                <a:cubicBezTo>
                  <a:pt x="231" y="504"/>
                  <a:pt x="231" y="504"/>
                  <a:pt x="231" y="504"/>
                </a:cubicBezTo>
                <a:cubicBezTo>
                  <a:pt x="224" y="504"/>
                  <a:pt x="219" y="499"/>
                  <a:pt x="219" y="492"/>
                </a:cubicBezTo>
                <a:close/>
                <a:moveTo>
                  <a:pt x="219" y="441"/>
                </a:moveTo>
                <a:cubicBezTo>
                  <a:pt x="219" y="434"/>
                  <a:pt x="224" y="429"/>
                  <a:pt x="231" y="429"/>
                </a:cubicBezTo>
                <a:cubicBezTo>
                  <a:pt x="275" y="429"/>
                  <a:pt x="275" y="429"/>
                  <a:pt x="275" y="429"/>
                </a:cubicBezTo>
                <a:cubicBezTo>
                  <a:pt x="275" y="453"/>
                  <a:pt x="275" y="453"/>
                  <a:pt x="275" y="453"/>
                </a:cubicBezTo>
                <a:cubicBezTo>
                  <a:pt x="231" y="453"/>
                  <a:pt x="231" y="453"/>
                  <a:pt x="231" y="453"/>
                </a:cubicBezTo>
                <a:cubicBezTo>
                  <a:pt x="224" y="453"/>
                  <a:pt x="219" y="447"/>
                  <a:pt x="219" y="441"/>
                </a:cubicBezTo>
                <a:close/>
                <a:moveTo>
                  <a:pt x="379" y="222"/>
                </a:moveTo>
                <a:cubicBezTo>
                  <a:pt x="379" y="178"/>
                  <a:pt x="379" y="178"/>
                  <a:pt x="379" y="178"/>
                </a:cubicBezTo>
                <a:cubicBezTo>
                  <a:pt x="379" y="171"/>
                  <a:pt x="385" y="166"/>
                  <a:pt x="391" y="166"/>
                </a:cubicBezTo>
                <a:cubicBezTo>
                  <a:pt x="398" y="166"/>
                  <a:pt x="404" y="171"/>
                  <a:pt x="404" y="178"/>
                </a:cubicBezTo>
                <a:cubicBezTo>
                  <a:pt x="404" y="222"/>
                  <a:pt x="404" y="222"/>
                  <a:pt x="404" y="222"/>
                </a:cubicBezTo>
                <a:lnTo>
                  <a:pt x="379" y="222"/>
                </a:lnTo>
                <a:close/>
                <a:moveTo>
                  <a:pt x="431" y="222"/>
                </a:moveTo>
                <a:cubicBezTo>
                  <a:pt x="431" y="178"/>
                  <a:pt x="431" y="178"/>
                  <a:pt x="431" y="178"/>
                </a:cubicBezTo>
                <a:cubicBezTo>
                  <a:pt x="431" y="171"/>
                  <a:pt x="436" y="166"/>
                  <a:pt x="443" y="166"/>
                </a:cubicBezTo>
                <a:cubicBezTo>
                  <a:pt x="449" y="166"/>
                  <a:pt x="455" y="171"/>
                  <a:pt x="455" y="178"/>
                </a:cubicBezTo>
                <a:cubicBezTo>
                  <a:pt x="455" y="222"/>
                  <a:pt x="455" y="222"/>
                  <a:pt x="455" y="222"/>
                </a:cubicBezTo>
                <a:lnTo>
                  <a:pt x="431" y="222"/>
                </a:lnTo>
                <a:close/>
                <a:moveTo>
                  <a:pt x="585" y="222"/>
                </a:moveTo>
                <a:cubicBezTo>
                  <a:pt x="585" y="178"/>
                  <a:pt x="585" y="178"/>
                  <a:pt x="585" y="178"/>
                </a:cubicBezTo>
                <a:cubicBezTo>
                  <a:pt x="585" y="171"/>
                  <a:pt x="590" y="166"/>
                  <a:pt x="597" y="166"/>
                </a:cubicBezTo>
                <a:cubicBezTo>
                  <a:pt x="603" y="166"/>
                  <a:pt x="609" y="171"/>
                  <a:pt x="609" y="178"/>
                </a:cubicBezTo>
                <a:cubicBezTo>
                  <a:pt x="609" y="222"/>
                  <a:pt x="609" y="222"/>
                  <a:pt x="609" y="222"/>
                </a:cubicBezTo>
                <a:lnTo>
                  <a:pt x="585" y="222"/>
                </a:lnTo>
                <a:close/>
                <a:moveTo>
                  <a:pt x="661" y="275"/>
                </a:moveTo>
                <a:cubicBezTo>
                  <a:pt x="705" y="275"/>
                  <a:pt x="705" y="275"/>
                  <a:pt x="705" y="275"/>
                </a:cubicBezTo>
                <a:cubicBezTo>
                  <a:pt x="712" y="275"/>
                  <a:pt x="717" y="281"/>
                  <a:pt x="717" y="288"/>
                </a:cubicBezTo>
                <a:cubicBezTo>
                  <a:pt x="717" y="294"/>
                  <a:pt x="712" y="300"/>
                  <a:pt x="705" y="300"/>
                </a:cubicBezTo>
                <a:cubicBezTo>
                  <a:pt x="661" y="300"/>
                  <a:pt x="661" y="300"/>
                  <a:pt x="661" y="300"/>
                </a:cubicBezTo>
                <a:lnTo>
                  <a:pt x="661" y="275"/>
                </a:lnTo>
                <a:close/>
                <a:moveTo>
                  <a:pt x="482" y="222"/>
                </a:moveTo>
                <a:cubicBezTo>
                  <a:pt x="482" y="178"/>
                  <a:pt x="482" y="178"/>
                  <a:pt x="482" y="178"/>
                </a:cubicBezTo>
                <a:cubicBezTo>
                  <a:pt x="482" y="171"/>
                  <a:pt x="487" y="166"/>
                  <a:pt x="494" y="166"/>
                </a:cubicBezTo>
                <a:cubicBezTo>
                  <a:pt x="501" y="166"/>
                  <a:pt x="506" y="171"/>
                  <a:pt x="506" y="178"/>
                </a:cubicBezTo>
                <a:cubicBezTo>
                  <a:pt x="506" y="222"/>
                  <a:pt x="506" y="222"/>
                  <a:pt x="506" y="222"/>
                </a:cubicBezTo>
                <a:lnTo>
                  <a:pt x="482" y="222"/>
                </a:lnTo>
                <a:close/>
                <a:moveTo>
                  <a:pt x="533" y="222"/>
                </a:moveTo>
                <a:cubicBezTo>
                  <a:pt x="533" y="178"/>
                  <a:pt x="533" y="178"/>
                  <a:pt x="533" y="178"/>
                </a:cubicBezTo>
                <a:cubicBezTo>
                  <a:pt x="533" y="171"/>
                  <a:pt x="539" y="166"/>
                  <a:pt x="545" y="166"/>
                </a:cubicBezTo>
                <a:cubicBezTo>
                  <a:pt x="552" y="166"/>
                  <a:pt x="557" y="171"/>
                  <a:pt x="557" y="178"/>
                </a:cubicBezTo>
                <a:cubicBezTo>
                  <a:pt x="557" y="222"/>
                  <a:pt x="557" y="222"/>
                  <a:pt x="557" y="222"/>
                </a:cubicBezTo>
                <a:lnTo>
                  <a:pt x="533" y="222"/>
                </a:lnTo>
                <a:close/>
                <a:moveTo>
                  <a:pt x="328" y="222"/>
                </a:moveTo>
                <a:cubicBezTo>
                  <a:pt x="328" y="178"/>
                  <a:pt x="328" y="178"/>
                  <a:pt x="328" y="178"/>
                </a:cubicBezTo>
                <a:cubicBezTo>
                  <a:pt x="328" y="171"/>
                  <a:pt x="333" y="166"/>
                  <a:pt x="340" y="166"/>
                </a:cubicBezTo>
                <a:cubicBezTo>
                  <a:pt x="347" y="166"/>
                  <a:pt x="352" y="171"/>
                  <a:pt x="352" y="178"/>
                </a:cubicBezTo>
                <a:cubicBezTo>
                  <a:pt x="352" y="222"/>
                  <a:pt x="352" y="222"/>
                  <a:pt x="352" y="222"/>
                </a:cubicBezTo>
                <a:lnTo>
                  <a:pt x="328" y="222"/>
                </a:lnTo>
                <a:close/>
                <a:moveTo>
                  <a:pt x="717" y="441"/>
                </a:moveTo>
                <a:cubicBezTo>
                  <a:pt x="717" y="448"/>
                  <a:pt x="712" y="454"/>
                  <a:pt x="705" y="454"/>
                </a:cubicBezTo>
                <a:cubicBezTo>
                  <a:pt x="661" y="454"/>
                  <a:pt x="661" y="454"/>
                  <a:pt x="661" y="454"/>
                </a:cubicBezTo>
                <a:cubicBezTo>
                  <a:pt x="661" y="429"/>
                  <a:pt x="661" y="429"/>
                  <a:pt x="661" y="429"/>
                </a:cubicBezTo>
                <a:cubicBezTo>
                  <a:pt x="705" y="429"/>
                  <a:pt x="705" y="429"/>
                  <a:pt x="705" y="429"/>
                </a:cubicBezTo>
                <a:cubicBezTo>
                  <a:pt x="712" y="429"/>
                  <a:pt x="717" y="435"/>
                  <a:pt x="717" y="441"/>
                </a:cubicBezTo>
                <a:close/>
                <a:moveTo>
                  <a:pt x="717" y="493"/>
                </a:moveTo>
                <a:cubicBezTo>
                  <a:pt x="717" y="499"/>
                  <a:pt x="712" y="505"/>
                  <a:pt x="705" y="505"/>
                </a:cubicBezTo>
                <a:cubicBezTo>
                  <a:pt x="661" y="505"/>
                  <a:pt x="661" y="505"/>
                  <a:pt x="661" y="505"/>
                </a:cubicBezTo>
                <a:cubicBezTo>
                  <a:pt x="661" y="481"/>
                  <a:pt x="661" y="481"/>
                  <a:pt x="661" y="481"/>
                </a:cubicBezTo>
                <a:cubicBezTo>
                  <a:pt x="705" y="481"/>
                  <a:pt x="705" y="481"/>
                  <a:pt x="705" y="481"/>
                </a:cubicBezTo>
                <a:cubicBezTo>
                  <a:pt x="712" y="481"/>
                  <a:pt x="717" y="486"/>
                  <a:pt x="717" y="493"/>
                </a:cubicBezTo>
                <a:close/>
                <a:moveTo>
                  <a:pt x="608" y="609"/>
                </a:moveTo>
                <a:cubicBezTo>
                  <a:pt x="608" y="653"/>
                  <a:pt x="608" y="653"/>
                  <a:pt x="608" y="653"/>
                </a:cubicBezTo>
                <a:cubicBezTo>
                  <a:pt x="608" y="659"/>
                  <a:pt x="603" y="665"/>
                  <a:pt x="596" y="665"/>
                </a:cubicBezTo>
                <a:cubicBezTo>
                  <a:pt x="589" y="665"/>
                  <a:pt x="584" y="659"/>
                  <a:pt x="584" y="653"/>
                </a:cubicBezTo>
                <a:cubicBezTo>
                  <a:pt x="584" y="609"/>
                  <a:pt x="584" y="609"/>
                  <a:pt x="584" y="609"/>
                </a:cubicBezTo>
                <a:lnTo>
                  <a:pt x="608" y="609"/>
                </a:lnTo>
                <a:close/>
                <a:moveTo>
                  <a:pt x="717" y="544"/>
                </a:moveTo>
                <a:cubicBezTo>
                  <a:pt x="717" y="551"/>
                  <a:pt x="712" y="556"/>
                  <a:pt x="705" y="556"/>
                </a:cubicBezTo>
                <a:cubicBezTo>
                  <a:pt x="661" y="556"/>
                  <a:pt x="661" y="556"/>
                  <a:pt x="661" y="556"/>
                </a:cubicBezTo>
                <a:cubicBezTo>
                  <a:pt x="661" y="532"/>
                  <a:pt x="661" y="532"/>
                  <a:pt x="661" y="532"/>
                </a:cubicBezTo>
                <a:cubicBezTo>
                  <a:pt x="705" y="532"/>
                  <a:pt x="705" y="532"/>
                  <a:pt x="705" y="532"/>
                </a:cubicBezTo>
                <a:cubicBezTo>
                  <a:pt x="712" y="532"/>
                  <a:pt x="717" y="537"/>
                  <a:pt x="717" y="544"/>
                </a:cubicBezTo>
                <a:close/>
                <a:moveTo>
                  <a:pt x="717" y="339"/>
                </a:moveTo>
                <a:cubicBezTo>
                  <a:pt x="717" y="346"/>
                  <a:pt x="712" y="351"/>
                  <a:pt x="705" y="351"/>
                </a:cubicBezTo>
                <a:cubicBezTo>
                  <a:pt x="661" y="351"/>
                  <a:pt x="661" y="351"/>
                  <a:pt x="661" y="351"/>
                </a:cubicBezTo>
                <a:cubicBezTo>
                  <a:pt x="661" y="327"/>
                  <a:pt x="661" y="327"/>
                  <a:pt x="661" y="327"/>
                </a:cubicBezTo>
                <a:cubicBezTo>
                  <a:pt x="705" y="327"/>
                  <a:pt x="705" y="327"/>
                  <a:pt x="705" y="327"/>
                </a:cubicBezTo>
                <a:cubicBezTo>
                  <a:pt x="712" y="327"/>
                  <a:pt x="717" y="332"/>
                  <a:pt x="717" y="339"/>
                </a:cubicBezTo>
                <a:close/>
                <a:moveTo>
                  <a:pt x="717" y="390"/>
                </a:moveTo>
                <a:cubicBezTo>
                  <a:pt x="717" y="397"/>
                  <a:pt x="712" y="402"/>
                  <a:pt x="705" y="402"/>
                </a:cubicBezTo>
                <a:cubicBezTo>
                  <a:pt x="661" y="402"/>
                  <a:pt x="661" y="402"/>
                  <a:pt x="661" y="402"/>
                </a:cubicBezTo>
                <a:cubicBezTo>
                  <a:pt x="661" y="378"/>
                  <a:pt x="661" y="378"/>
                  <a:pt x="661" y="378"/>
                </a:cubicBezTo>
                <a:cubicBezTo>
                  <a:pt x="705" y="378"/>
                  <a:pt x="705" y="378"/>
                  <a:pt x="705" y="378"/>
                </a:cubicBezTo>
                <a:cubicBezTo>
                  <a:pt x="712" y="378"/>
                  <a:pt x="717" y="384"/>
                  <a:pt x="717" y="390"/>
                </a:cubicBezTo>
                <a:close/>
                <a:moveTo>
                  <a:pt x="403" y="609"/>
                </a:moveTo>
                <a:cubicBezTo>
                  <a:pt x="403" y="653"/>
                  <a:pt x="403" y="653"/>
                  <a:pt x="403" y="653"/>
                </a:cubicBezTo>
                <a:cubicBezTo>
                  <a:pt x="403" y="659"/>
                  <a:pt x="397" y="665"/>
                  <a:pt x="391" y="665"/>
                </a:cubicBezTo>
                <a:cubicBezTo>
                  <a:pt x="384" y="665"/>
                  <a:pt x="379" y="659"/>
                  <a:pt x="379" y="653"/>
                </a:cubicBezTo>
                <a:cubicBezTo>
                  <a:pt x="379" y="609"/>
                  <a:pt x="379" y="609"/>
                  <a:pt x="379" y="609"/>
                </a:cubicBezTo>
                <a:lnTo>
                  <a:pt x="403" y="609"/>
                </a:lnTo>
                <a:close/>
                <a:moveTo>
                  <a:pt x="351" y="609"/>
                </a:moveTo>
                <a:cubicBezTo>
                  <a:pt x="351" y="653"/>
                  <a:pt x="351" y="653"/>
                  <a:pt x="351" y="653"/>
                </a:cubicBezTo>
                <a:cubicBezTo>
                  <a:pt x="351" y="659"/>
                  <a:pt x="346" y="665"/>
                  <a:pt x="339" y="665"/>
                </a:cubicBezTo>
                <a:cubicBezTo>
                  <a:pt x="333" y="665"/>
                  <a:pt x="327" y="659"/>
                  <a:pt x="327" y="653"/>
                </a:cubicBezTo>
                <a:cubicBezTo>
                  <a:pt x="327" y="609"/>
                  <a:pt x="327" y="609"/>
                  <a:pt x="327" y="609"/>
                </a:cubicBezTo>
                <a:lnTo>
                  <a:pt x="351" y="609"/>
                </a:lnTo>
                <a:close/>
                <a:moveTo>
                  <a:pt x="275" y="555"/>
                </a:moveTo>
                <a:cubicBezTo>
                  <a:pt x="231" y="555"/>
                  <a:pt x="231" y="555"/>
                  <a:pt x="231" y="555"/>
                </a:cubicBezTo>
                <a:cubicBezTo>
                  <a:pt x="224" y="555"/>
                  <a:pt x="219" y="550"/>
                  <a:pt x="219" y="543"/>
                </a:cubicBezTo>
                <a:cubicBezTo>
                  <a:pt x="219" y="537"/>
                  <a:pt x="224" y="531"/>
                  <a:pt x="231" y="531"/>
                </a:cubicBezTo>
                <a:cubicBezTo>
                  <a:pt x="275" y="531"/>
                  <a:pt x="275" y="531"/>
                  <a:pt x="275" y="531"/>
                </a:cubicBezTo>
                <a:lnTo>
                  <a:pt x="275" y="555"/>
                </a:lnTo>
                <a:close/>
                <a:moveTo>
                  <a:pt x="505" y="609"/>
                </a:moveTo>
                <a:cubicBezTo>
                  <a:pt x="505" y="653"/>
                  <a:pt x="505" y="653"/>
                  <a:pt x="505" y="653"/>
                </a:cubicBezTo>
                <a:cubicBezTo>
                  <a:pt x="505" y="659"/>
                  <a:pt x="500" y="665"/>
                  <a:pt x="493" y="665"/>
                </a:cubicBezTo>
                <a:cubicBezTo>
                  <a:pt x="487" y="665"/>
                  <a:pt x="481" y="659"/>
                  <a:pt x="481" y="653"/>
                </a:cubicBezTo>
                <a:cubicBezTo>
                  <a:pt x="481" y="609"/>
                  <a:pt x="481" y="609"/>
                  <a:pt x="481" y="609"/>
                </a:cubicBezTo>
                <a:lnTo>
                  <a:pt x="505" y="609"/>
                </a:lnTo>
                <a:close/>
                <a:moveTo>
                  <a:pt x="557" y="609"/>
                </a:moveTo>
                <a:cubicBezTo>
                  <a:pt x="557" y="653"/>
                  <a:pt x="557" y="653"/>
                  <a:pt x="557" y="653"/>
                </a:cubicBezTo>
                <a:cubicBezTo>
                  <a:pt x="557" y="659"/>
                  <a:pt x="551" y="665"/>
                  <a:pt x="545" y="665"/>
                </a:cubicBezTo>
                <a:cubicBezTo>
                  <a:pt x="538" y="665"/>
                  <a:pt x="532" y="659"/>
                  <a:pt x="532" y="653"/>
                </a:cubicBezTo>
                <a:cubicBezTo>
                  <a:pt x="532" y="609"/>
                  <a:pt x="532" y="609"/>
                  <a:pt x="532" y="609"/>
                </a:cubicBezTo>
                <a:lnTo>
                  <a:pt x="557" y="609"/>
                </a:lnTo>
                <a:close/>
                <a:moveTo>
                  <a:pt x="454" y="609"/>
                </a:moveTo>
                <a:cubicBezTo>
                  <a:pt x="454" y="653"/>
                  <a:pt x="454" y="653"/>
                  <a:pt x="454" y="653"/>
                </a:cubicBezTo>
                <a:cubicBezTo>
                  <a:pt x="454" y="659"/>
                  <a:pt x="449" y="665"/>
                  <a:pt x="442" y="665"/>
                </a:cubicBezTo>
                <a:cubicBezTo>
                  <a:pt x="435" y="665"/>
                  <a:pt x="430" y="659"/>
                  <a:pt x="430" y="653"/>
                </a:cubicBezTo>
                <a:cubicBezTo>
                  <a:pt x="430" y="609"/>
                  <a:pt x="430" y="609"/>
                  <a:pt x="430" y="609"/>
                </a:cubicBezTo>
                <a:lnTo>
                  <a:pt x="454" y="609"/>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grpSp>
        <p:nvGrpSpPr>
          <p:cNvPr id="106" name="グループ化 105"/>
          <p:cNvGrpSpPr/>
          <p:nvPr/>
        </p:nvGrpSpPr>
        <p:grpSpPr>
          <a:xfrm>
            <a:off x="3693621" y="3507447"/>
            <a:ext cx="1513688" cy="432455"/>
            <a:chOff x="3792466" y="3507447"/>
            <a:chExt cx="1513688" cy="432455"/>
          </a:xfrm>
        </p:grpSpPr>
        <p:sp>
          <p:nvSpPr>
            <p:cNvPr id="107" name="角丸四角形 106"/>
            <p:cNvSpPr/>
            <p:nvPr/>
          </p:nvSpPr>
          <p:spPr>
            <a:xfrm>
              <a:off x="3792466" y="3507447"/>
              <a:ext cx="1513688" cy="395309"/>
            </a:xfrm>
            <a:prstGeom prst="roundRect">
              <a:avLst/>
            </a:prstGeom>
            <a:solidFill>
              <a:srgbClr val="2E7DC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200"/>
                <a:t>AI-OCR</a:t>
              </a:r>
              <a:endParaRPr lang="ja-JP" altLang="en-US" sz="1200"/>
            </a:p>
          </p:txBody>
        </p:sp>
        <p:sp>
          <p:nvSpPr>
            <p:cNvPr id="108" name="テキスト ボックス 107"/>
            <p:cNvSpPr txBox="1"/>
            <p:nvPr/>
          </p:nvSpPr>
          <p:spPr>
            <a:xfrm>
              <a:off x="4070911" y="3720611"/>
              <a:ext cx="956799" cy="219291"/>
            </a:xfrm>
            <a:prstGeom prst="rect">
              <a:avLst/>
            </a:prstGeom>
            <a:noFill/>
            <a:ln>
              <a:noFill/>
            </a:ln>
          </p:spPr>
          <p:txBody>
            <a:bodyPr wrap="square" rtlCol="0">
              <a:spAutoFit/>
            </a:bodyPr>
            <a:lstStyle/>
            <a:p>
              <a:r>
                <a:rPr lang="en-US" altLang="ja-JP" sz="825">
                  <a:solidFill>
                    <a:schemeClr val="bg1"/>
                  </a:solidFill>
                </a:rPr>
                <a:t>AI-OCR</a:t>
              </a:r>
              <a:r>
                <a:rPr lang="en-US" altLang="ja-JP" sz="750">
                  <a:solidFill>
                    <a:schemeClr val="bg1"/>
                  </a:solidFill>
                </a:rPr>
                <a:t>(</a:t>
              </a:r>
              <a:r>
                <a:rPr lang="ja-JP" altLang="en-US" sz="750">
                  <a:solidFill>
                    <a:schemeClr val="bg1"/>
                  </a:solidFill>
                </a:rPr>
                <a:t>請求書</a:t>
              </a:r>
              <a:r>
                <a:rPr lang="en-US" altLang="ja-JP" sz="750">
                  <a:solidFill>
                    <a:schemeClr val="bg1"/>
                  </a:solidFill>
                </a:rPr>
                <a:t>)</a:t>
              </a:r>
            </a:p>
          </p:txBody>
        </p:sp>
        <p:sp>
          <p:nvSpPr>
            <p:cNvPr id="109" name="Freeform 43"/>
            <p:cNvSpPr>
              <a:spLocks noEditPoints="1"/>
            </p:cNvSpPr>
            <p:nvPr/>
          </p:nvSpPr>
          <p:spPr bwMode="auto">
            <a:xfrm>
              <a:off x="3922675" y="3541998"/>
              <a:ext cx="253281" cy="168503"/>
            </a:xfrm>
            <a:custGeom>
              <a:avLst/>
              <a:gdLst>
                <a:gd name="T0" fmla="*/ 511 w 1061"/>
                <a:gd name="T1" fmla="*/ 0 h 756"/>
                <a:gd name="T2" fmla="*/ 1061 w 1061"/>
                <a:gd name="T3" fmla="*/ 138 h 756"/>
                <a:gd name="T4" fmla="*/ 941 w 1061"/>
                <a:gd name="T5" fmla="*/ 121 h 756"/>
                <a:gd name="T6" fmla="*/ 1027 w 1061"/>
                <a:gd name="T7" fmla="*/ 231 h 756"/>
                <a:gd name="T8" fmla="*/ 1027 w 1061"/>
                <a:gd name="T9" fmla="*/ 248 h 756"/>
                <a:gd name="T10" fmla="*/ 546 w 1061"/>
                <a:gd name="T11" fmla="*/ 509 h 756"/>
                <a:gd name="T12" fmla="*/ 1027 w 1061"/>
                <a:gd name="T13" fmla="*/ 509 h 756"/>
                <a:gd name="T14" fmla="*/ 584 w 1061"/>
                <a:gd name="T15" fmla="*/ 297 h 756"/>
                <a:gd name="T16" fmla="*/ 825 w 1061"/>
                <a:gd name="T17" fmla="*/ 297 h 756"/>
                <a:gd name="T18" fmla="*/ 787 w 1061"/>
                <a:gd name="T19" fmla="*/ 413 h 756"/>
                <a:gd name="T20" fmla="*/ 666 w 1061"/>
                <a:gd name="T21" fmla="*/ 297 h 756"/>
                <a:gd name="T22" fmla="*/ 706 w 1061"/>
                <a:gd name="T23" fmla="*/ 389 h 756"/>
                <a:gd name="T24" fmla="*/ 766 w 1061"/>
                <a:gd name="T25" fmla="*/ 464 h 756"/>
                <a:gd name="T26" fmla="*/ 932 w 1061"/>
                <a:gd name="T27" fmla="*/ 382 h 756"/>
                <a:gd name="T28" fmla="*/ 917 w 1061"/>
                <a:gd name="T29" fmla="*/ 382 h 756"/>
                <a:gd name="T30" fmla="*/ 898 w 1061"/>
                <a:gd name="T31" fmla="*/ 464 h 756"/>
                <a:gd name="T32" fmla="*/ 955 w 1061"/>
                <a:gd name="T33" fmla="*/ 297 h 756"/>
                <a:gd name="T34" fmla="*/ 255 w 1061"/>
                <a:gd name="T35" fmla="*/ 438 h 756"/>
                <a:gd name="T36" fmla="*/ 273 w 1061"/>
                <a:gd name="T37" fmla="*/ 456 h 756"/>
                <a:gd name="T38" fmla="*/ 188 w 1061"/>
                <a:gd name="T39" fmla="*/ 236 h 756"/>
                <a:gd name="T40" fmla="*/ 150 w 1061"/>
                <a:gd name="T41" fmla="*/ 185 h 756"/>
                <a:gd name="T42" fmla="*/ 244 w 1061"/>
                <a:gd name="T43" fmla="*/ 203 h 756"/>
                <a:gd name="T44" fmla="*/ 95 w 1061"/>
                <a:gd name="T45" fmla="*/ 142 h 756"/>
                <a:gd name="T46" fmla="*/ 217 w 1061"/>
                <a:gd name="T47" fmla="*/ 291 h 756"/>
                <a:gd name="T48" fmla="*/ 255 w 1061"/>
                <a:gd name="T49" fmla="*/ 341 h 756"/>
                <a:gd name="T50" fmla="*/ 28 w 1061"/>
                <a:gd name="T51" fmla="*/ 378 h 756"/>
                <a:gd name="T52" fmla="*/ 90 w 1061"/>
                <a:gd name="T53" fmla="*/ 609 h 756"/>
                <a:gd name="T54" fmla="*/ 101 w 1061"/>
                <a:gd name="T55" fmla="*/ 339 h 756"/>
                <a:gd name="T56" fmla="*/ 112 w 1061"/>
                <a:gd name="T57" fmla="*/ 628 h 756"/>
                <a:gd name="T58" fmla="*/ 321 w 1061"/>
                <a:gd name="T59" fmla="*/ 690 h 756"/>
                <a:gd name="T60" fmla="*/ 244 w 1061"/>
                <a:gd name="T61" fmla="*/ 588 h 756"/>
                <a:gd name="T62" fmla="*/ 255 w 1061"/>
                <a:gd name="T63" fmla="*/ 416 h 756"/>
                <a:gd name="T64" fmla="*/ 266 w 1061"/>
                <a:gd name="T65" fmla="*/ 588 h 756"/>
                <a:gd name="T66" fmla="*/ 321 w 1061"/>
                <a:gd name="T67" fmla="*/ 390 h 756"/>
                <a:gd name="T68" fmla="*/ 189 w 1061"/>
                <a:gd name="T69" fmla="*/ 495 h 756"/>
                <a:gd name="T70" fmla="*/ 139 w 1061"/>
                <a:gd name="T71" fmla="*/ 533 h 756"/>
                <a:gd name="T72" fmla="*/ 200 w 1061"/>
                <a:gd name="T73" fmla="*/ 368 h 756"/>
                <a:gd name="T74" fmla="*/ 266 w 1061"/>
                <a:gd name="T75" fmla="*/ 52 h 756"/>
                <a:gd name="T76" fmla="*/ 255 w 1061"/>
                <a:gd name="T77" fmla="*/ 284 h 756"/>
                <a:gd name="T78" fmla="*/ 273 w 1061"/>
                <a:gd name="T79" fmla="*/ 302 h 756"/>
                <a:gd name="T80" fmla="*/ 196 w 1061"/>
                <a:gd name="T81" fmla="*/ 533 h 756"/>
                <a:gd name="T82" fmla="*/ 119 w 1061"/>
                <a:gd name="T83" fmla="*/ 379 h 756"/>
                <a:gd name="T84" fmla="*/ 101 w 1061"/>
                <a:gd name="T85" fmla="*/ 396 h 756"/>
                <a:gd name="T86" fmla="*/ 409 w 1061"/>
                <a:gd name="T87" fmla="*/ 396 h 756"/>
                <a:gd name="T88" fmla="*/ 391 w 1061"/>
                <a:gd name="T89" fmla="*/ 379 h 756"/>
                <a:gd name="T90" fmla="*/ 391 w 1061"/>
                <a:gd name="T91" fmla="*/ 148 h 756"/>
                <a:gd name="T92" fmla="*/ 391 w 1061"/>
                <a:gd name="T93" fmla="*/ 610 h 756"/>
                <a:gd name="T94" fmla="*/ 409 w 1061"/>
                <a:gd name="T95" fmla="*/ 592 h 756"/>
                <a:gd name="T96" fmla="*/ 431 w 1061"/>
                <a:gd name="T97" fmla="*/ 236 h 756"/>
                <a:gd name="T98" fmla="*/ 448 w 1061"/>
                <a:gd name="T99" fmla="*/ 379 h 756"/>
                <a:gd name="T100" fmla="*/ 398 w 1061"/>
                <a:gd name="T101" fmla="*/ 341 h 756"/>
                <a:gd name="T102" fmla="*/ 484 w 1061"/>
                <a:gd name="T103" fmla="*/ 214 h 756"/>
                <a:gd name="T104" fmla="*/ 343 w 1061"/>
                <a:gd name="T105" fmla="*/ 67 h 756"/>
                <a:gd name="T106" fmla="*/ 409 w 1061"/>
                <a:gd name="T107" fmla="*/ 108 h 756"/>
                <a:gd name="T108" fmla="*/ 371 w 1061"/>
                <a:gd name="T109" fmla="*/ 159 h 756"/>
                <a:gd name="T110" fmla="*/ 387 w 1061"/>
                <a:gd name="T111" fmla="*/ 445 h 756"/>
                <a:gd name="T112" fmla="*/ 448 w 1061"/>
                <a:gd name="T113" fmla="*/ 610 h 756"/>
                <a:gd name="T114" fmla="*/ 398 w 1061"/>
                <a:gd name="T115" fmla="*/ 572 h 756"/>
                <a:gd name="T116" fmla="*/ 343 w 1061"/>
                <a:gd name="T117" fmla="*/ 467 h 756"/>
                <a:gd name="T118" fmla="*/ 484 w 1061"/>
                <a:gd name="T119" fmla="*/ 641 h 756"/>
                <a:gd name="T120" fmla="*/ 150 w 1061"/>
                <a:gd name="T121" fmla="*/ 242 h 756"/>
                <a:gd name="T122" fmla="*/ 132 w 1061"/>
                <a:gd name="T123" fmla="*/ 225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61" h="756">
                  <a:moveTo>
                    <a:pt x="1061" y="756"/>
                  </a:moveTo>
                  <a:cubicBezTo>
                    <a:pt x="511" y="756"/>
                    <a:pt x="511" y="756"/>
                    <a:pt x="511" y="756"/>
                  </a:cubicBezTo>
                  <a:cubicBezTo>
                    <a:pt x="511" y="0"/>
                    <a:pt x="511" y="0"/>
                    <a:pt x="511" y="0"/>
                  </a:cubicBezTo>
                  <a:cubicBezTo>
                    <a:pt x="924" y="0"/>
                    <a:pt x="924" y="0"/>
                    <a:pt x="924" y="0"/>
                  </a:cubicBezTo>
                  <a:cubicBezTo>
                    <a:pt x="924" y="138"/>
                    <a:pt x="924" y="138"/>
                    <a:pt x="924" y="138"/>
                  </a:cubicBezTo>
                  <a:cubicBezTo>
                    <a:pt x="1061" y="138"/>
                    <a:pt x="1061" y="138"/>
                    <a:pt x="1061" y="138"/>
                  </a:cubicBezTo>
                  <a:lnTo>
                    <a:pt x="1061" y="756"/>
                  </a:lnTo>
                  <a:close/>
                  <a:moveTo>
                    <a:pt x="941" y="0"/>
                  </a:moveTo>
                  <a:cubicBezTo>
                    <a:pt x="941" y="121"/>
                    <a:pt x="941" y="121"/>
                    <a:pt x="941" y="121"/>
                  </a:cubicBezTo>
                  <a:cubicBezTo>
                    <a:pt x="1061" y="121"/>
                    <a:pt x="1061" y="121"/>
                    <a:pt x="1061" y="121"/>
                  </a:cubicBezTo>
                  <a:lnTo>
                    <a:pt x="941" y="0"/>
                  </a:lnTo>
                  <a:close/>
                  <a:moveTo>
                    <a:pt x="1027" y="231"/>
                  </a:moveTo>
                  <a:cubicBezTo>
                    <a:pt x="546" y="231"/>
                    <a:pt x="546" y="231"/>
                    <a:pt x="546" y="231"/>
                  </a:cubicBezTo>
                  <a:cubicBezTo>
                    <a:pt x="546" y="248"/>
                    <a:pt x="546" y="248"/>
                    <a:pt x="546" y="248"/>
                  </a:cubicBezTo>
                  <a:cubicBezTo>
                    <a:pt x="1027" y="248"/>
                    <a:pt x="1027" y="248"/>
                    <a:pt x="1027" y="248"/>
                  </a:cubicBezTo>
                  <a:lnTo>
                    <a:pt x="1027" y="231"/>
                  </a:lnTo>
                  <a:close/>
                  <a:moveTo>
                    <a:pt x="1027" y="509"/>
                  </a:moveTo>
                  <a:cubicBezTo>
                    <a:pt x="546" y="509"/>
                    <a:pt x="546" y="509"/>
                    <a:pt x="546" y="509"/>
                  </a:cubicBezTo>
                  <a:cubicBezTo>
                    <a:pt x="546" y="526"/>
                    <a:pt x="546" y="526"/>
                    <a:pt x="546" y="526"/>
                  </a:cubicBezTo>
                  <a:cubicBezTo>
                    <a:pt x="1027" y="526"/>
                    <a:pt x="1027" y="526"/>
                    <a:pt x="1027" y="526"/>
                  </a:cubicBezTo>
                  <a:lnTo>
                    <a:pt x="1027" y="509"/>
                  </a:lnTo>
                  <a:close/>
                  <a:moveTo>
                    <a:pt x="630" y="464"/>
                  </a:moveTo>
                  <a:cubicBezTo>
                    <a:pt x="630" y="297"/>
                    <a:pt x="630" y="297"/>
                    <a:pt x="630" y="297"/>
                  </a:cubicBezTo>
                  <a:cubicBezTo>
                    <a:pt x="584" y="297"/>
                    <a:pt x="584" y="297"/>
                    <a:pt x="584" y="297"/>
                  </a:cubicBezTo>
                  <a:cubicBezTo>
                    <a:pt x="584" y="464"/>
                    <a:pt x="584" y="464"/>
                    <a:pt x="584" y="464"/>
                  </a:cubicBezTo>
                  <a:lnTo>
                    <a:pt x="630" y="464"/>
                  </a:lnTo>
                  <a:close/>
                  <a:moveTo>
                    <a:pt x="825" y="297"/>
                  </a:moveTo>
                  <a:cubicBezTo>
                    <a:pt x="785" y="297"/>
                    <a:pt x="785" y="297"/>
                    <a:pt x="785" y="297"/>
                  </a:cubicBezTo>
                  <a:cubicBezTo>
                    <a:pt x="785" y="373"/>
                    <a:pt x="785" y="373"/>
                    <a:pt x="785" y="373"/>
                  </a:cubicBezTo>
                  <a:cubicBezTo>
                    <a:pt x="785" y="383"/>
                    <a:pt x="785" y="396"/>
                    <a:pt x="787" y="413"/>
                  </a:cubicBezTo>
                  <a:cubicBezTo>
                    <a:pt x="786" y="413"/>
                    <a:pt x="786" y="413"/>
                    <a:pt x="786" y="413"/>
                  </a:cubicBezTo>
                  <a:cubicBezTo>
                    <a:pt x="725" y="297"/>
                    <a:pt x="725" y="297"/>
                    <a:pt x="725" y="297"/>
                  </a:cubicBezTo>
                  <a:cubicBezTo>
                    <a:pt x="666" y="297"/>
                    <a:pt x="666" y="297"/>
                    <a:pt x="666" y="297"/>
                  </a:cubicBezTo>
                  <a:cubicBezTo>
                    <a:pt x="666" y="464"/>
                    <a:pt x="666" y="464"/>
                    <a:pt x="666" y="464"/>
                  </a:cubicBezTo>
                  <a:cubicBezTo>
                    <a:pt x="706" y="464"/>
                    <a:pt x="706" y="464"/>
                    <a:pt x="706" y="464"/>
                  </a:cubicBezTo>
                  <a:cubicBezTo>
                    <a:pt x="706" y="389"/>
                    <a:pt x="706" y="389"/>
                    <a:pt x="706" y="389"/>
                  </a:cubicBezTo>
                  <a:cubicBezTo>
                    <a:pt x="706" y="379"/>
                    <a:pt x="705" y="365"/>
                    <a:pt x="704" y="346"/>
                  </a:cubicBezTo>
                  <a:cubicBezTo>
                    <a:pt x="705" y="346"/>
                    <a:pt x="705" y="346"/>
                    <a:pt x="705" y="346"/>
                  </a:cubicBezTo>
                  <a:cubicBezTo>
                    <a:pt x="766" y="464"/>
                    <a:pt x="766" y="464"/>
                    <a:pt x="766" y="464"/>
                  </a:cubicBezTo>
                  <a:cubicBezTo>
                    <a:pt x="825" y="464"/>
                    <a:pt x="825" y="464"/>
                    <a:pt x="825" y="464"/>
                  </a:cubicBezTo>
                  <a:lnTo>
                    <a:pt x="825" y="297"/>
                  </a:lnTo>
                  <a:close/>
                  <a:moveTo>
                    <a:pt x="932" y="382"/>
                  </a:moveTo>
                  <a:cubicBezTo>
                    <a:pt x="931" y="387"/>
                    <a:pt x="930" y="393"/>
                    <a:pt x="928" y="401"/>
                  </a:cubicBezTo>
                  <a:cubicBezTo>
                    <a:pt x="926" y="409"/>
                    <a:pt x="925" y="416"/>
                    <a:pt x="925" y="421"/>
                  </a:cubicBezTo>
                  <a:cubicBezTo>
                    <a:pt x="924" y="414"/>
                    <a:pt x="922" y="401"/>
                    <a:pt x="917" y="382"/>
                  </a:cubicBezTo>
                  <a:cubicBezTo>
                    <a:pt x="894" y="297"/>
                    <a:pt x="894" y="297"/>
                    <a:pt x="894" y="297"/>
                  </a:cubicBezTo>
                  <a:cubicBezTo>
                    <a:pt x="843" y="297"/>
                    <a:pt x="843" y="297"/>
                    <a:pt x="843" y="297"/>
                  </a:cubicBezTo>
                  <a:cubicBezTo>
                    <a:pt x="898" y="464"/>
                    <a:pt x="898" y="464"/>
                    <a:pt x="898" y="464"/>
                  </a:cubicBezTo>
                  <a:cubicBezTo>
                    <a:pt x="951" y="464"/>
                    <a:pt x="951" y="464"/>
                    <a:pt x="951" y="464"/>
                  </a:cubicBezTo>
                  <a:cubicBezTo>
                    <a:pt x="1006" y="297"/>
                    <a:pt x="1006" y="297"/>
                    <a:pt x="1006" y="297"/>
                  </a:cubicBezTo>
                  <a:cubicBezTo>
                    <a:pt x="955" y="297"/>
                    <a:pt x="955" y="297"/>
                    <a:pt x="955" y="297"/>
                  </a:cubicBezTo>
                  <a:lnTo>
                    <a:pt x="932" y="382"/>
                  </a:lnTo>
                  <a:close/>
                  <a:moveTo>
                    <a:pt x="273" y="456"/>
                  </a:moveTo>
                  <a:cubicBezTo>
                    <a:pt x="273" y="446"/>
                    <a:pt x="265" y="438"/>
                    <a:pt x="255" y="438"/>
                  </a:cubicBezTo>
                  <a:cubicBezTo>
                    <a:pt x="245" y="438"/>
                    <a:pt x="237" y="446"/>
                    <a:pt x="237" y="456"/>
                  </a:cubicBezTo>
                  <a:cubicBezTo>
                    <a:pt x="237" y="465"/>
                    <a:pt x="245" y="473"/>
                    <a:pt x="255" y="473"/>
                  </a:cubicBezTo>
                  <a:cubicBezTo>
                    <a:pt x="265" y="473"/>
                    <a:pt x="273" y="465"/>
                    <a:pt x="273" y="456"/>
                  </a:cubicBezTo>
                  <a:close/>
                  <a:moveTo>
                    <a:pt x="266" y="203"/>
                  </a:moveTo>
                  <a:cubicBezTo>
                    <a:pt x="266" y="221"/>
                    <a:pt x="251" y="236"/>
                    <a:pt x="233" y="236"/>
                  </a:cubicBezTo>
                  <a:cubicBezTo>
                    <a:pt x="188" y="236"/>
                    <a:pt x="188" y="236"/>
                    <a:pt x="188" y="236"/>
                  </a:cubicBezTo>
                  <a:cubicBezTo>
                    <a:pt x="183" y="252"/>
                    <a:pt x="168" y="264"/>
                    <a:pt x="150" y="264"/>
                  </a:cubicBezTo>
                  <a:cubicBezTo>
                    <a:pt x="128" y="264"/>
                    <a:pt x="110" y="247"/>
                    <a:pt x="110" y="225"/>
                  </a:cubicBezTo>
                  <a:cubicBezTo>
                    <a:pt x="110" y="203"/>
                    <a:pt x="128" y="185"/>
                    <a:pt x="150" y="185"/>
                  </a:cubicBezTo>
                  <a:cubicBezTo>
                    <a:pt x="168" y="185"/>
                    <a:pt x="183" y="197"/>
                    <a:pt x="188" y="214"/>
                  </a:cubicBezTo>
                  <a:cubicBezTo>
                    <a:pt x="233" y="214"/>
                    <a:pt x="233" y="214"/>
                    <a:pt x="233" y="214"/>
                  </a:cubicBezTo>
                  <a:cubicBezTo>
                    <a:pt x="239" y="214"/>
                    <a:pt x="244" y="209"/>
                    <a:pt x="244" y="203"/>
                  </a:cubicBezTo>
                  <a:cubicBezTo>
                    <a:pt x="244" y="56"/>
                    <a:pt x="244" y="56"/>
                    <a:pt x="244" y="56"/>
                  </a:cubicBezTo>
                  <a:cubicBezTo>
                    <a:pt x="213" y="64"/>
                    <a:pt x="190" y="87"/>
                    <a:pt x="180" y="116"/>
                  </a:cubicBezTo>
                  <a:cubicBezTo>
                    <a:pt x="150" y="110"/>
                    <a:pt x="118" y="119"/>
                    <a:pt x="95" y="142"/>
                  </a:cubicBezTo>
                  <a:cubicBezTo>
                    <a:pt x="72" y="165"/>
                    <a:pt x="64" y="197"/>
                    <a:pt x="69" y="227"/>
                  </a:cubicBezTo>
                  <a:cubicBezTo>
                    <a:pt x="41" y="237"/>
                    <a:pt x="18" y="260"/>
                    <a:pt x="9" y="291"/>
                  </a:cubicBezTo>
                  <a:cubicBezTo>
                    <a:pt x="217" y="291"/>
                    <a:pt x="217" y="291"/>
                    <a:pt x="217" y="291"/>
                  </a:cubicBezTo>
                  <a:cubicBezTo>
                    <a:pt x="222" y="274"/>
                    <a:pt x="237" y="262"/>
                    <a:pt x="255" y="262"/>
                  </a:cubicBezTo>
                  <a:cubicBezTo>
                    <a:pt x="277" y="262"/>
                    <a:pt x="295" y="280"/>
                    <a:pt x="295" y="302"/>
                  </a:cubicBezTo>
                  <a:cubicBezTo>
                    <a:pt x="295" y="324"/>
                    <a:pt x="277" y="341"/>
                    <a:pt x="255" y="341"/>
                  </a:cubicBezTo>
                  <a:cubicBezTo>
                    <a:pt x="237" y="341"/>
                    <a:pt x="222" y="329"/>
                    <a:pt x="217" y="313"/>
                  </a:cubicBezTo>
                  <a:cubicBezTo>
                    <a:pt x="6" y="313"/>
                    <a:pt x="6" y="313"/>
                    <a:pt x="6" y="313"/>
                  </a:cubicBezTo>
                  <a:cubicBezTo>
                    <a:pt x="5" y="337"/>
                    <a:pt x="13" y="360"/>
                    <a:pt x="28" y="378"/>
                  </a:cubicBezTo>
                  <a:cubicBezTo>
                    <a:pt x="9" y="402"/>
                    <a:pt x="0" y="434"/>
                    <a:pt x="9" y="465"/>
                  </a:cubicBezTo>
                  <a:cubicBezTo>
                    <a:pt x="17" y="497"/>
                    <a:pt x="41" y="520"/>
                    <a:pt x="69" y="530"/>
                  </a:cubicBezTo>
                  <a:cubicBezTo>
                    <a:pt x="64" y="558"/>
                    <a:pt x="71" y="587"/>
                    <a:pt x="90" y="609"/>
                  </a:cubicBezTo>
                  <a:cubicBezTo>
                    <a:pt x="90" y="417"/>
                    <a:pt x="90" y="417"/>
                    <a:pt x="90" y="417"/>
                  </a:cubicBezTo>
                  <a:cubicBezTo>
                    <a:pt x="74" y="412"/>
                    <a:pt x="62" y="397"/>
                    <a:pt x="62" y="379"/>
                  </a:cubicBezTo>
                  <a:cubicBezTo>
                    <a:pt x="62" y="357"/>
                    <a:pt x="79" y="339"/>
                    <a:pt x="101" y="339"/>
                  </a:cubicBezTo>
                  <a:cubicBezTo>
                    <a:pt x="123" y="339"/>
                    <a:pt x="141" y="357"/>
                    <a:pt x="141" y="379"/>
                  </a:cubicBezTo>
                  <a:cubicBezTo>
                    <a:pt x="141" y="397"/>
                    <a:pt x="128" y="412"/>
                    <a:pt x="112" y="417"/>
                  </a:cubicBezTo>
                  <a:cubicBezTo>
                    <a:pt x="112" y="628"/>
                    <a:pt x="112" y="628"/>
                    <a:pt x="112" y="628"/>
                  </a:cubicBezTo>
                  <a:cubicBezTo>
                    <a:pt x="133" y="641"/>
                    <a:pt x="157" y="646"/>
                    <a:pt x="180" y="641"/>
                  </a:cubicBezTo>
                  <a:cubicBezTo>
                    <a:pt x="190" y="670"/>
                    <a:pt x="214" y="693"/>
                    <a:pt x="245" y="702"/>
                  </a:cubicBezTo>
                  <a:cubicBezTo>
                    <a:pt x="272" y="709"/>
                    <a:pt x="299" y="704"/>
                    <a:pt x="321" y="690"/>
                  </a:cubicBezTo>
                  <a:cubicBezTo>
                    <a:pt x="321" y="620"/>
                    <a:pt x="321" y="620"/>
                    <a:pt x="321" y="620"/>
                  </a:cubicBezTo>
                  <a:cubicBezTo>
                    <a:pt x="277" y="620"/>
                    <a:pt x="277" y="620"/>
                    <a:pt x="277" y="620"/>
                  </a:cubicBezTo>
                  <a:cubicBezTo>
                    <a:pt x="259" y="620"/>
                    <a:pt x="244" y="606"/>
                    <a:pt x="244" y="588"/>
                  </a:cubicBezTo>
                  <a:cubicBezTo>
                    <a:pt x="244" y="493"/>
                    <a:pt x="244" y="493"/>
                    <a:pt x="244" y="493"/>
                  </a:cubicBezTo>
                  <a:cubicBezTo>
                    <a:pt x="228" y="489"/>
                    <a:pt x="215" y="474"/>
                    <a:pt x="215" y="456"/>
                  </a:cubicBezTo>
                  <a:cubicBezTo>
                    <a:pt x="215" y="434"/>
                    <a:pt x="233" y="416"/>
                    <a:pt x="255" y="416"/>
                  </a:cubicBezTo>
                  <a:cubicBezTo>
                    <a:pt x="277" y="416"/>
                    <a:pt x="295" y="434"/>
                    <a:pt x="295" y="456"/>
                  </a:cubicBezTo>
                  <a:cubicBezTo>
                    <a:pt x="295" y="474"/>
                    <a:pt x="282" y="489"/>
                    <a:pt x="266" y="493"/>
                  </a:cubicBezTo>
                  <a:cubicBezTo>
                    <a:pt x="266" y="588"/>
                    <a:pt x="266" y="588"/>
                    <a:pt x="266" y="588"/>
                  </a:cubicBezTo>
                  <a:cubicBezTo>
                    <a:pt x="266" y="594"/>
                    <a:pt x="271" y="599"/>
                    <a:pt x="277" y="599"/>
                  </a:cubicBezTo>
                  <a:cubicBezTo>
                    <a:pt x="321" y="599"/>
                    <a:pt x="321" y="599"/>
                    <a:pt x="321" y="599"/>
                  </a:cubicBezTo>
                  <a:cubicBezTo>
                    <a:pt x="321" y="390"/>
                    <a:pt x="321" y="390"/>
                    <a:pt x="321" y="390"/>
                  </a:cubicBezTo>
                  <a:cubicBezTo>
                    <a:pt x="200" y="390"/>
                    <a:pt x="200" y="390"/>
                    <a:pt x="200" y="390"/>
                  </a:cubicBezTo>
                  <a:cubicBezTo>
                    <a:pt x="194" y="390"/>
                    <a:pt x="189" y="395"/>
                    <a:pt x="189" y="401"/>
                  </a:cubicBezTo>
                  <a:cubicBezTo>
                    <a:pt x="189" y="495"/>
                    <a:pt x="189" y="495"/>
                    <a:pt x="189" y="495"/>
                  </a:cubicBezTo>
                  <a:cubicBezTo>
                    <a:pt x="205" y="500"/>
                    <a:pt x="218" y="515"/>
                    <a:pt x="218" y="533"/>
                  </a:cubicBezTo>
                  <a:cubicBezTo>
                    <a:pt x="218" y="554"/>
                    <a:pt x="200" y="572"/>
                    <a:pt x="178" y="572"/>
                  </a:cubicBezTo>
                  <a:cubicBezTo>
                    <a:pt x="156" y="572"/>
                    <a:pt x="139" y="554"/>
                    <a:pt x="139" y="533"/>
                  </a:cubicBezTo>
                  <a:cubicBezTo>
                    <a:pt x="139" y="515"/>
                    <a:pt x="151" y="500"/>
                    <a:pt x="167" y="495"/>
                  </a:cubicBezTo>
                  <a:cubicBezTo>
                    <a:pt x="167" y="401"/>
                    <a:pt x="167" y="401"/>
                    <a:pt x="167" y="401"/>
                  </a:cubicBezTo>
                  <a:cubicBezTo>
                    <a:pt x="167" y="382"/>
                    <a:pt x="182" y="368"/>
                    <a:pt x="200" y="368"/>
                  </a:cubicBezTo>
                  <a:cubicBezTo>
                    <a:pt x="321" y="368"/>
                    <a:pt x="321" y="368"/>
                    <a:pt x="321" y="368"/>
                  </a:cubicBezTo>
                  <a:cubicBezTo>
                    <a:pt x="321" y="67"/>
                    <a:pt x="321" y="67"/>
                    <a:pt x="321" y="67"/>
                  </a:cubicBezTo>
                  <a:cubicBezTo>
                    <a:pt x="305" y="57"/>
                    <a:pt x="286" y="51"/>
                    <a:pt x="266" y="52"/>
                  </a:cubicBezTo>
                  <a:lnTo>
                    <a:pt x="266" y="203"/>
                  </a:lnTo>
                  <a:close/>
                  <a:moveTo>
                    <a:pt x="273" y="302"/>
                  </a:moveTo>
                  <a:cubicBezTo>
                    <a:pt x="273" y="292"/>
                    <a:pt x="265" y="284"/>
                    <a:pt x="255" y="284"/>
                  </a:cubicBezTo>
                  <a:cubicBezTo>
                    <a:pt x="245" y="284"/>
                    <a:pt x="237" y="292"/>
                    <a:pt x="237" y="302"/>
                  </a:cubicBezTo>
                  <a:cubicBezTo>
                    <a:pt x="237" y="312"/>
                    <a:pt x="245" y="319"/>
                    <a:pt x="255" y="319"/>
                  </a:cubicBezTo>
                  <a:cubicBezTo>
                    <a:pt x="265" y="319"/>
                    <a:pt x="273" y="312"/>
                    <a:pt x="273" y="302"/>
                  </a:cubicBezTo>
                  <a:close/>
                  <a:moveTo>
                    <a:pt x="160" y="533"/>
                  </a:moveTo>
                  <a:cubicBezTo>
                    <a:pt x="160" y="542"/>
                    <a:pt x="168" y="550"/>
                    <a:pt x="178" y="550"/>
                  </a:cubicBezTo>
                  <a:cubicBezTo>
                    <a:pt x="188" y="550"/>
                    <a:pt x="196" y="542"/>
                    <a:pt x="196" y="533"/>
                  </a:cubicBezTo>
                  <a:cubicBezTo>
                    <a:pt x="196" y="523"/>
                    <a:pt x="188" y="515"/>
                    <a:pt x="178" y="515"/>
                  </a:cubicBezTo>
                  <a:cubicBezTo>
                    <a:pt x="168" y="515"/>
                    <a:pt x="160" y="523"/>
                    <a:pt x="160" y="533"/>
                  </a:cubicBezTo>
                  <a:close/>
                  <a:moveTo>
                    <a:pt x="119" y="379"/>
                  </a:moveTo>
                  <a:cubicBezTo>
                    <a:pt x="119" y="369"/>
                    <a:pt x="111" y="361"/>
                    <a:pt x="101" y="361"/>
                  </a:cubicBezTo>
                  <a:cubicBezTo>
                    <a:pt x="91" y="361"/>
                    <a:pt x="83" y="369"/>
                    <a:pt x="83" y="379"/>
                  </a:cubicBezTo>
                  <a:cubicBezTo>
                    <a:pt x="83" y="388"/>
                    <a:pt x="91" y="396"/>
                    <a:pt x="101" y="396"/>
                  </a:cubicBezTo>
                  <a:cubicBezTo>
                    <a:pt x="111" y="396"/>
                    <a:pt x="119" y="388"/>
                    <a:pt x="119" y="379"/>
                  </a:cubicBezTo>
                  <a:close/>
                  <a:moveTo>
                    <a:pt x="391" y="379"/>
                  </a:moveTo>
                  <a:cubicBezTo>
                    <a:pt x="391" y="388"/>
                    <a:pt x="399" y="396"/>
                    <a:pt x="409" y="396"/>
                  </a:cubicBezTo>
                  <a:cubicBezTo>
                    <a:pt x="419" y="396"/>
                    <a:pt x="427" y="388"/>
                    <a:pt x="427" y="379"/>
                  </a:cubicBezTo>
                  <a:cubicBezTo>
                    <a:pt x="427" y="369"/>
                    <a:pt x="419" y="361"/>
                    <a:pt x="409" y="361"/>
                  </a:cubicBezTo>
                  <a:cubicBezTo>
                    <a:pt x="399" y="361"/>
                    <a:pt x="391" y="369"/>
                    <a:pt x="391" y="379"/>
                  </a:cubicBezTo>
                  <a:close/>
                  <a:moveTo>
                    <a:pt x="427" y="148"/>
                  </a:moveTo>
                  <a:cubicBezTo>
                    <a:pt x="427" y="138"/>
                    <a:pt x="419" y="130"/>
                    <a:pt x="409" y="130"/>
                  </a:cubicBezTo>
                  <a:cubicBezTo>
                    <a:pt x="399" y="130"/>
                    <a:pt x="391" y="138"/>
                    <a:pt x="391" y="148"/>
                  </a:cubicBezTo>
                  <a:cubicBezTo>
                    <a:pt x="391" y="158"/>
                    <a:pt x="399" y="166"/>
                    <a:pt x="409" y="166"/>
                  </a:cubicBezTo>
                  <a:cubicBezTo>
                    <a:pt x="419" y="166"/>
                    <a:pt x="427" y="158"/>
                    <a:pt x="427" y="148"/>
                  </a:cubicBezTo>
                  <a:close/>
                  <a:moveTo>
                    <a:pt x="391" y="610"/>
                  </a:moveTo>
                  <a:cubicBezTo>
                    <a:pt x="391" y="619"/>
                    <a:pt x="399" y="627"/>
                    <a:pt x="409" y="627"/>
                  </a:cubicBezTo>
                  <a:cubicBezTo>
                    <a:pt x="419" y="627"/>
                    <a:pt x="427" y="619"/>
                    <a:pt x="427" y="610"/>
                  </a:cubicBezTo>
                  <a:cubicBezTo>
                    <a:pt x="427" y="600"/>
                    <a:pt x="419" y="592"/>
                    <a:pt x="409" y="592"/>
                  </a:cubicBezTo>
                  <a:cubicBezTo>
                    <a:pt x="399" y="592"/>
                    <a:pt x="391" y="600"/>
                    <a:pt x="391" y="610"/>
                  </a:cubicBezTo>
                  <a:close/>
                  <a:moveTo>
                    <a:pt x="484" y="236"/>
                  </a:moveTo>
                  <a:cubicBezTo>
                    <a:pt x="431" y="236"/>
                    <a:pt x="431" y="236"/>
                    <a:pt x="431" y="236"/>
                  </a:cubicBezTo>
                  <a:cubicBezTo>
                    <a:pt x="425" y="236"/>
                    <a:pt x="420" y="241"/>
                    <a:pt x="420" y="247"/>
                  </a:cubicBezTo>
                  <a:cubicBezTo>
                    <a:pt x="420" y="341"/>
                    <a:pt x="420" y="341"/>
                    <a:pt x="420" y="341"/>
                  </a:cubicBezTo>
                  <a:cubicBezTo>
                    <a:pt x="436" y="346"/>
                    <a:pt x="448" y="361"/>
                    <a:pt x="448" y="379"/>
                  </a:cubicBezTo>
                  <a:cubicBezTo>
                    <a:pt x="448" y="401"/>
                    <a:pt x="431" y="418"/>
                    <a:pt x="409" y="418"/>
                  </a:cubicBezTo>
                  <a:cubicBezTo>
                    <a:pt x="387" y="418"/>
                    <a:pt x="369" y="401"/>
                    <a:pt x="369" y="379"/>
                  </a:cubicBezTo>
                  <a:cubicBezTo>
                    <a:pt x="369" y="361"/>
                    <a:pt x="382" y="346"/>
                    <a:pt x="398" y="341"/>
                  </a:cubicBezTo>
                  <a:cubicBezTo>
                    <a:pt x="398" y="247"/>
                    <a:pt x="398" y="247"/>
                    <a:pt x="398" y="247"/>
                  </a:cubicBezTo>
                  <a:cubicBezTo>
                    <a:pt x="398" y="229"/>
                    <a:pt x="413" y="214"/>
                    <a:pt x="431" y="214"/>
                  </a:cubicBezTo>
                  <a:cubicBezTo>
                    <a:pt x="484" y="214"/>
                    <a:pt x="484" y="214"/>
                    <a:pt x="484" y="214"/>
                  </a:cubicBezTo>
                  <a:cubicBezTo>
                    <a:pt x="484" y="116"/>
                    <a:pt x="484" y="116"/>
                    <a:pt x="484" y="116"/>
                  </a:cubicBezTo>
                  <a:cubicBezTo>
                    <a:pt x="474" y="87"/>
                    <a:pt x="450" y="64"/>
                    <a:pt x="419" y="55"/>
                  </a:cubicBezTo>
                  <a:cubicBezTo>
                    <a:pt x="392" y="48"/>
                    <a:pt x="365" y="53"/>
                    <a:pt x="343" y="67"/>
                  </a:cubicBezTo>
                  <a:cubicBezTo>
                    <a:pt x="343" y="137"/>
                    <a:pt x="343" y="137"/>
                    <a:pt x="343" y="137"/>
                  </a:cubicBezTo>
                  <a:cubicBezTo>
                    <a:pt x="371" y="137"/>
                    <a:pt x="371" y="137"/>
                    <a:pt x="371" y="137"/>
                  </a:cubicBezTo>
                  <a:cubicBezTo>
                    <a:pt x="376" y="120"/>
                    <a:pt x="391" y="108"/>
                    <a:pt x="409" y="108"/>
                  </a:cubicBezTo>
                  <a:cubicBezTo>
                    <a:pt x="431" y="108"/>
                    <a:pt x="448" y="126"/>
                    <a:pt x="448" y="148"/>
                  </a:cubicBezTo>
                  <a:cubicBezTo>
                    <a:pt x="448" y="170"/>
                    <a:pt x="431" y="187"/>
                    <a:pt x="409" y="187"/>
                  </a:cubicBezTo>
                  <a:cubicBezTo>
                    <a:pt x="391" y="187"/>
                    <a:pt x="376" y="175"/>
                    <a:pt x="371" y="159"/>
                  </a:cubicBezTo>
                  <a:cubicBezTo>
                    <a:pt x="343" y="159"/>
                    <a:pt x="343" y="159"/>
                    <a:pt x="343" y="159"/>
                  </a:cubicBezTo>
                  <a:cubicBezTo>
                    <a:pt x="343" y="445"/>
                    <a:pt x="343" y="445"/>
                    <a:pt x="343" y="445"/>
                  </a:cubicBezTo>
                  <a:cubicBezTo>
                    <a:pt x="387" y="445"/>
                    <a:pt x="387" y="445"/>
                    <a:pt x="387" y="445"/>
                  </a:cubicBezTo>
                  <a:cubicBezTo>
                    <a:pt x="405" y="445"/>
                    <a:pt x="420" y="459"/>
                    <a:pt x="420" y="478"/>
                  </a:cubicBezTo>
                  <a:cubicBezTo>
                    <a:pt x="420" y="572"/>
                    <a:pt x="420" y="572"/>
                    <a:pt x="420" y="572"/>
                  </a:cubicBezTo>
                  <a:cubicBezTo>
                    <a:pt x="436" y="577"/>
                    <a:pt x="448" y="592"/>
                    <a:pt x="448" y="610"/>
                  </a:cubicBezTo>
                  <a:cubicBezTo>
                    <a:pt x="448" y="631"/>
                    <a:pt x="431" y="649"/>
                    <a:pt x="409" y="649"/>
                  </a:cubicBezTo>
                  <a:cubicBezTo>
                    <a:pt x="387" y="649"/>
                    <a:pt x="369" y="631"/>
                    <a:pt x="369" y="610"/>
                  </a:cubicBezTo>
                  <a:cubicBezTo>
                    <a:pt x="369" y="592"/>
                    <a:pt x="382" y="577"/>
                    <a:pt x="398" y="572"/>
                  </a:cubicBezTo>
                  <a:cubicBezTo>
                    <a:pt x="398" y="478"/>
                    <a:pt x="398" y="478"/>
                    <a:pt x="398" y="478"/>
                  </a:cubicBezTo>
                  <a:cubicBezTo>
                    <a:pt x="398" y="471"/>
                    <a:pt x="393" y="467"/>
                    <a:pt x="387" y="467"/>
                  </a:cubicBezTo>
                  <a:cubicBezTo>
                    <a:pt x="343" y="467"/>
                    <a:pt x="343" y="467"/>
                    <a:pt x="343" y="467"/>
                  </a:cubicBezTo>
                  <a:cubicBezTo>
                    <a:pt x="343" y="690"/>
                    <a:pt x="343" y="690"/>
                    <a:pt x="343" y="690"/>
                  </a:cubicBezTo>
                  <a:cubicBezTo>
                    <a:pt x="365" y="704"/>
                    <a:pt x="392" y="709"/>
                    <a:pt x="419" y="702"/>
                  </a:cubicBezTo>
                  <a:cubicBezTo>
                    <a:pt x="450" y="693"/>
                    <a:pt x="474" y="670"/>
                    <a:pt x="484" y="641"/>
                  </a:cubicBezTo>
                  <a:lnTo>
                    <a:pt x="484" y="236"/>
                  </a:lnTo>
                  <a:close/>
                  <a:moveTo>
                    <a:pt x="132" y="225"/>
                  </a:moveTo>
                  <a:cubicBezTo>
                    <a:pt x="132" y="235"/>
                    <a:pt x="140" y="242"/>
                    <a:pt x="150" y="242"/>
                  </a:cubicBezTo>
                  <a:cubicBezTo>
                    <a:pt x="160" y="242"/>
                    <a:pt x="168" y="235"/>
                    <a:pt x="168" y="225"/>
                  </a:cubicBezTo>
                  <a:cubicBezTo>
                    <a:pt x="168" y="215"/>
                    <a:pt x="160" y="207"/>
                    <a:pt x="150" y="207"/>
                  </a:cubicBezTo>
                  <a:cubicBezTo>
                    <a:pt x="140" y="207"/>
                    <a:pt x="132" y="215"/>
                    <a:pt x="132" y="225"/>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grpSp>
      <p:sp>
        <p:nvSpPr>
          <p:cNvPr id="63" name="角丸四角形 62"/>
          <p:cNvSpPr/>
          <p:nvPr/>
        </p:nvSpPr>
        <p:spPr>
          <a:xfrm>
            <a:off x="3242366" y="4516701"/>
            <a:ext cx="1484970" cy="395309"/>
          </a:xfrm>
          <a:prstGeom prst="roundRect">
            <a:avLst/>
          </a:prstGeom>
          <a:solidFill>
            <a:srgbClr val="00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API-Bank</a:t>
            </a:r>
            <a:endParaRPr lang="ja-JP" altLang="en-US" sz="1200"/>
          </a:p>
        </p:txBody>
      </p:sp>
      <p:sp>
        <p:nvSpPr>
          <p:cNvPr id="64" name="テキスト ボックス 63"/>
          <p:cNvSpPr txBox="1"/>
          <p:nvPr/>
        </p:nvSpPr>
        <p:spPr>
          <a:xfrm>
            <a:off x="3599892" y="4699134"/>
            <a:ext cx="927182" cy="219291"/>
          </a:xfrm>
          <a:prstGeom prst="rect">
            <a:avLst/>
          </a:prstGeom>
          <a:noFill/>
        </p:spPr>
        <p:txBody>
          <a:bodyPr wrap="square" rtlCol="0">
            <a:spAutoFit/>
          </a:bodyPr>
          <a:lstStyle/>
          <a:p>
            <a:r>
              <a:rPr lang="ja-JP" altLang="en-US" sz="825">
                <a:solidFill>
                  <a:schemeClr val="bg1"/>
                </a:solidFill>
              </a:rPr>
              <a:t>銀行マスタ</a:t>
            </a:r>
            <a:r>
              <a:rPr lang="en-US" altLang="ja-JP" sz="825">
                <a:solidFill>
                  <a:schemeClr val="bg1"/>
                </a:solidFill>
              </a:rPr>
              <a:t>API</a:t>
            </a:r>
          </a:p>
        </p:txBody>
      </p:sp>
      <p:sp>
        <p:nvSpPr>
          <p:cNvPr id="110" name="Freeform 14"/>
          <p:cNvSpPr>
            <a:spLocks noEditPoints="1"/>
          </p:cNvSpPr>
          <p:nvPr/>
        </p:nvSpPr>
        <p:spPr bwMode="auto">
          <a:xfrm>
            <a:off x="3494038" y="4551970"/>
            <a:ext cx="177862" cy="165675"/>
          </a:xfrm>
          <a:custGeom>
            <a:avLst/>
            <a:gdLst>
              <a:gd name="T0" fmla="*/ 799 w 907"/>
              <a:gd name="T1" fmla="*/ 589 h 907"/>
              <a:gd name="T2" fmla="*/ 821 w 907"/>
              <a:gd name="T3" fmla="*/ 724 h 907"/>
              <a:gd name="T4" fmla="*/ 706 w 907"/>
              <a:gd name="T5" fmla="*/ 690 h 907"/>
              <a:gd name="T6" fmla="*/ 686 w 907"/>
              <a:gd name="T7" fmla="*/ 744 h 907"/>
              <a:gd name="T8" fmla="*/ 637 w 907"/>
              <a:gd name="T9" fmla="*/ 872 h 907"/>
              <a:gd name="T10" fmla="*/ 557 w 907"/>
              <a:gd name="T11" fmla="*/ 784 h 907"/>
              <a:gd name="T12" fmla="*/ 509 w 907"/>
              <a:gd name="T13" fmla="*/ 821 h 907"/>
              <a:gd name="T14" fmla="*/ 403 w 907"/>
              <a:gd name="T15" fmla="*/ 907 h 907"/>
              <a:gd name="T16" fmla="*/ 376 w 907"/>
              <a:gd name="T17" fmla="*/ 791 h 907"/>
              <a:gd name="T18" fmla="*/ 318 w 907"/>
              <a:gd name="T19" fmla="*/ 800 h 907"/>
              <a:gd name="T20" fmla="*/ 183 w 907"/>
              <a:gd name="T21" fmla="*/ 821 h 907"/>
              <a:gd name="T22" fmla="*/ 217 w 907"/>
              <a:gd name="T23" fmla="*/ 706 h 907"/>
              <a:gd name="T24" fmla="*/ 163 w 907"/>
              <a:gd name="T25" fmla="*/ 686 h 907"/>
              <a:gd name="T26" fmla="*/ 35 w 907"/>
              <a:gd name="T27" fmla="*/ 637 h 907"/>
              <a:gd name="T28" fmla="*/ 123 w 907"/>
              <a:gd name="T29" fmla="*/ 557 h 907"/>
              <a:gd name="T30" fmla="*/ 86 w 907"/>
              <a:gd name="T31" fmla="*/ 510 h 907"/>
              <a:gd name="T32" fmla="*/ 0 w 907"/>
              <a:gd name="T33" fmla="*/ 403 h 907"/>
              <a:gd name="T34" fmla="*/ 116 w 907"/>
              <a:gd name="T35" fmla="*/ 376 h 907"/>
              <a:gd name="T36" fmla="*/ 107 w 907"/>
              <a:gd name="T37" fmla="*/ 319 h 907"/>
              <a:gd name="T38" fmla="*/ 86 w 907"/>
              <a:gd name="T39" fmla="*/ 183 h 907"/>
              <a:gd name="T40" fmla="*/ 201 w 907"/>
              <a:gd name="T41" fmla="*/ 217 h 907"/>
              <a:gd name="T42" fmla="*/ 221 w 907"/>
              <a:gd name="T43" fmla="*/ 164 h 907"/>
              <a:gd name="T44" fmla="*/ 270 w 907"/>
              <a:gd name="T45" fmla="*/ 36 h 907"/>
              <a:gd name="T46" fmla="*/ 350 w 907"/>
              <a:gd name="T47" fmla="*/ 123 h 907"/>
              <a:gd name="T48" fmla="*/ 397 w 907"/>
              <a:gd name="T49" fmla="*/ 86 h 907"/>
              <a:gd name="T50" fmla="*/ 504 w 907"/>
              <a:gd name="T51" fmla="*/ 0 h 907"/>
              <a:gd name="T52" fmla="*/ 531 w 907"/>
              <a:gd name="T53" fmla="*/ 117 h 907"/>
              <a:gd name="T54" fmla="*/ 588 w 907"/>
              <a:gd name="T55" fmla="*/ 108 h 907"/>
              <a:gd name="T56" fmla="*/ 724 w 907"/>
              <a:gd name="T57" fmla="*/ 86 h 907"/>
              <a:gd name="T58" fmla="*/ 690 w 907"/>
              <a:gd name="T59" fmla="*/ 201 h 907"/>
              <a:gd name="T60" fmla="*/ 743 w 907"/>
              <a:gd name="T61" fmla="*/ 221 h 907"/>
              <a:gd name="T62" fmla="*/ 871 w 907"/>
              <a:gd name="T63" fmla="*/ 270 h 907"/>
              <a:gd name="T64" fmla="*/ 784 w 907"/>
              <a:gd name="T65" fmla="*/ 350 h 907"/>
              <a:gd name="T66" fmla="*/ 821 w 907"/>
              <a:gd name="T67" fmla="*/ 398 h 907"/>
              <a:gd name="T68" fmla="*/ 907 w 907"/>
              <a:gd name="T69" fmla="*/ 504 h 907"/>
              <a:gd name="T70" fmla="*/ 790 w 907"/>
              <a:gd name="T71" fmla="*/ 531 h 907"/>
              <a:gd name="T72" fmla="*/ 453 w 907"/>
              <a:gd name="T73" fmla="*/ 226 h 907"/>
              <a:gd name="T74" fmla="*/ 453 w 907"/>
              <a:gd name="T75" fmla="*/ 682 h 907"/>
              <a:gd name="T76" fmla="*/ 453 w 907"/>
              <a:gd name="T77" fmla="*/ 226 h 907"/>
              <a:gd name="T78" fmla="*/ 374 w 907"/>
              <a:gd name="T79" fmla="*/ 527 h 907"/>
              <a:gd name="T80" fmla="*/ 437 w 907"/>
              <a:gd name="T81" fmla="*/ 478 h 907"/>
              <a:gd name="T82" fmla="*/ 408 w 907"/>
              <a:gd name="T83" fmla="*/ 440 h 907"/>
              <a:gd name="T84" fmla="*/ 427 w 907"/>
              <a:gd name="T85" fmla="*/ 426 h 907"/>
              <a:gd name="T86" fmla="*/ 418 w 907"/>
              <a:gd name="T87" fmla="*/ 371 h 907"/>
              <a:gd name="T88" fmla="*/ 310 w 907"/>
              <a:gd name="T89" fmla="*/ 361 h 907"/>
              <a:gd name="T90" fmla="*/ 354 w 907"/>
              <a:gd name="T91" fmla="*/ 395 h 907"/>
              <a:gd name="T92" fmla="*/ 388 w 907"/>
              <a:gd name="T93" fmla="*/ 409 h 907"/>
              <a:gd name="T94" fmla="*/ 368 w 907"/>
              <a:gd name="T95" fmla="*/ 425 h 907"/>
              <a:gd name="T96" fmla="*/ 354 w 907"/>
              <a:gd name="T97" fmla="*/ 395 h 907"/>
              <a:gd name="T98" fmla="*/ 386 w 907"/>
              <a:gd name="T99" fmla="*/ 462 h 907"/>
              <a:gd name="T100" fmla="*/ 370 w 907"/>
              <a:gd name="T101" fmla="*/ 492 h 907"/>
              <a:gd name="T102" fmla="*/ 354 w 907"/>
              <a:gd name="T103" fmla="*/ 458 h 907"/>
              <a:gd name="T104" fmla="*/ 552 w 907"/>
              <a:gd name="T105" fmla="*/ 436 h 907"/>
              <a:gd name="T106" fmla="*/ 555 w 907"/>
              <a:gd name="T107" fmla="*/ 361 h 907"/>
              <a:gd name="T108" fmla="*/ 507 w 907"/>
              <a:gd name="T109" fmla="*/ 433 h 907"/>
              <a:gd name="T110" fmla="*/ 462 w 907"/>
              <a:gd name="T111" fmla="*/ 361 h 907"/>
              <a:gd name="T112" fmla="*/ 507 w 907"/>
              <a:gd name="T113" fmla="*/ 527 h 907"/>
              <a:gd name="T114" fmla="*/ 520 w 907"/>
              <a:gd name="T115" fmla="*/ 464 h 907"/>
              <a:gd name="T116" fmla="*/ 603 w 907"/>
              <a:gd name="T117" fmla="*/ 52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7" h="907">
                <a:moveTo>
                  <a:pt x="784" y="557"/>
                </a:moveTo>
                <a:cubicBezTo>
                  <a:pt x="781" y="569"/>
                  <a:pt x="786" y="580"/>
                  <a:pt x="799" y="589"/>
                </a:cubicBezTo>
                <a:cubicBezTo>
                  <a:pt x="871" y="637"/>
                  <a:pt x="871" y="637"/>
                  <a:pt x="871" y="637"/>
                </a:cubicBezTo>
                <a:cubicBezTo>
                  <a:pt x="821" y="724"/>
                  <a:pt x="821" y="724"/>
                  <a:pt x="821" y="724"/>
                </a:cubicBezTo>
                <a:cubicBezTo>
                  <a:pt x="743" y="686"/>
                  <a:pt x="743" y="686"/>
                  <a:pt x="743" y="686"/>
                </a:cubicBezTo>
                <a:cubicBezTo>
                  <a:pt x="729" y="678"/>
                  <a:pt x="715" y="680"/>
                  <a:pt x="706" y="690"/>
                </a:cubicBezTo>
                <a:cubicBezTo>
                  <a:pt x="701" y="695"/>
                  <a:pt x="695" y="701"/>
                  <a:pt x="690" y="706"/>
                </a:cubicBezTo>
                <a:cubicBezTo>
                  <a:pt x="680" y="715"/>
                  <a:pt x="678" y="729"/>
                  <a:pt x="686" y="744"/>
                </a:cubicBezTo>
                <a:cubicBezTo>
                  <a:pt x="724" y="821"/>
                  <a:pt x="724" y="821"/>
                  <a:pt x="724" y="821"/>
                </a:cubicBezTo>
                <a:cubicBezTo>
                  <a:pt x="637" y="872"/>
                  <a:pt x="637" y="872"/>
                  <a:pt x="637" y="872"/>
                </a:cubicBezTo>
                <a:cubicBezTo>
                  <a:pt x="588" y="800"/>
                  <a:pt x="588" y="800"/>
                  <a:pt x="588" y="800"/>
                </a:cubicBezTo>
                <a:cubicBezTo>
                  <a:pt x="580" y="787"/>
                  <a:pt x="569" y="782"/>
                  <a:pt x="557" y="784"/>
                </a:cubicBezTo>
                <a:cubicBezTo>
                  <a:pt x="548" y="786"/>
                  <a:pt x="540" y="789"/>
                  <a:pt x="531" y="791"/>
                </a:cubicBezTo>
                <a:cubicBezTo>
                  <a:pt x="518" y="794"/>
                  <a:pt x="510" y="805"/>
                  <a:pt x="509" y="821"/>
                </a:cubicBezTo>
                <a:cubicBezTo>
                  <a:pt x="504" y="907"/>
                  <a:pt x="504" y="907"/>
                  <a:pt x="504" y="907"/>
                </a:cubicBezTo>
                <a:cubicBezTo>
                  <a:pt x="403" y="907"/>
                  <a:pt x="403" y="907"/>
                  <a:pt x="403" y="907"/>
                </a:cubicBezTo>
                <a:cubicBezTo>
                  <a:pt x="397" y="821"/>
                  <a:pt x="397" y="821"/>
                  <a:pt x="397" y="821"/>
                </a:cubicBezTo>
                <a:cubicBezTo>
                  <a:pt x="397" y="805"/>
                  <a:pt x="388" y="794"/>
                  <a:pt x="376" y="791"/>
                </a:cubicBezTo>
                <a:cubicBezTo>
                  <a:pt x="367" y="789"/>
                  <a:pt x="358" y="786"/>
                  <a:pt x="350" y="784"/>
                </a:cubicBezTo>
                <a:cubicBezTo>
                  <a:pt x="338" y="782"/>
                  <a:pt x="326" y="787"/>
                  <a:pt x="318" y="800"/>
                </a:cubicBezTo>
                <a:cubicBezTo>
                  <a:pt x="270" y="872"/>
                  <a:pt x="270" y="872"/>
                  <a:pt x="270" y="872"/>
                </a:cubicBezTo>
                <a:cubicBezTo>
                  <a:pt x="183" y="821"/>
                  <a:pt x="183" y="821"/>
                  <a:pt x="183" y="821"/>
                </a:cubicBezTo>
                <a:cubicBezTo>
                  <a:pt x="221" y="744"/>
                  <a:pt x="221" y="744"/>
                  <a:pt x="221" y="744"/>
                </a:cubicBezTo>
                <a:cubicBezTo>
                  <a:pt x="229" y="729"/>
                  <a:pt x="227" y="715"/>
                  <a:pt x="217" y="706"/>
                </a:cubicBezTo>
                <a:cubicBezTo>
                  <a:pt x="212" y="701"/>
                  <a:pt x="206" y="695"/>
                  <a:pt x="201" y="690"/>
                </a:cubicBezTo>
                <a:cubicBezTo>
                  <a:pt x="192" y="680"/>
                  <a:pt x="178" y="678"/>
                  <a:pt x="163" y="686"/>
                </a:cubicBezTo>
                <a:cubicBezTo>
                  <a:pt x="86" y="724"/>
                  <a:pt x="86" y="724"/>
                  <a:pt x="86" y="724"/>
                </a:cubicBezTo>
                <a:cubicBezTo>
                  <a:pt x="35" y="637"/>
                  <a:pt x="35" y="637"/>
                  <a:pt x="35" y="637"/>
                </a:cubicBezTo>
                <a:cubicBezTo>
                  <a:pt x="107" y="589"/>
                  <a:pt x="107" y="589"/>
                  <a:pt x="107" y="589"/>
                </a:cubicBezTo>
                <a:cubicBezTo>
                  <a:pt x="120" y="580"/>
                  <a:pt x="125" y="569"/>
                  <a:pt x="123" y="557"/>
                </a:cubicBezTo>
                <a:cubicBezTo>
                  <a:pt x="121" y="549"/>
                  <a:pt x="118" y="540"/>
                  <a:pt x="116" y="531"/>
                </a:cubicBezTo>
                <a:cubicBezTo>
                  <a:pt x="113" y="519"/>
                  <a:pt x="102" y="510"/>
                  <a:pt x="86" y="510"/>
                </a:cubicBezTo>
                <a:cubicBezTo>
                  <a:pt x="0" y="504"/>
                  <a:pt x="0" y="504"/>
                  <a:pt x="0" y="504"/>
                </a:cubicBezTo>
                <a:cubicBezTo>
                  <a:pt x="0" y="403"/>
                  <a:pt x="0" y="403"/>
                  <a:pt x="0" y="403"/>
                </a:cubicBezTo>
                <a:cubicBezTo>
                  <a:pt x="86" y="398"/>
                  <a:pt x="86" y="398"/>
                  <a:pt x="86" y="398"/>
                </a:cubicBezTo>
                <a:cubicBezTo>
                  <a:pt x="102" y="397"/>
                  <a:pt x="113" y="389"/>
                  <a:pt x="116" y="376"/>
                </a:cubicBezTo>
                <a:cubicBezTo>
                  <a:pt x="118" y="367"/>
                  <a:pt x="121" y="359"/>
                  <a:pt x="123" y="350"/>
                </a:cubicBezTo>
                <a:cubicBezTo>
                  <a:pt x="125" y="338"/>
                  <a:pt x="120" y="327"/>
                  <a:pt x="107" y="319"/>
                </a:cubicBezTo>
                <a:cubicBezTo>
                  <a:pt x="35" y="270"/>
                  <a:pt x="35" y="270"/>
                  <a:pt x="35" y="270"/>
                </a:cubicBezTo>
                <a:cubicBezTo>
                  <a:pt x="86" y="183"/>
                  <a:pt x="86" y="183"/>
                  <a:pt x="86" y="183"/>
                </a:cubicBezTo>
                <a:cubicBezTo>
                  <a:pt x="163" y="221"/>
                  <a:pt x="163" y="221"/>
                  <a:pt x="163" y="221"/>
                </a:cubicBezTo>
                <a:cubicBezTo>
                  <a:pt x="178" y="229"/>
                  <a:pt x="192" y="227"/>
                  <a:pt x="201" y="217"/>
                </a:cubicBezTo>
                <a:cubicBezTo>
                  <a:pt x="206" y="212"/>
                  <a:pt x="212" y="206"/>
                  <a:pt x="217" y="201"/>
                </a:cubicBezTo>
                <a:cubicBezTo>
                  <a:pt x="227" y="192"/>
                  <a:pt x="229" y="178"/>
                  <a:pt x="221" y="164"/>
                </a:cubicBezTo>
                <a:cubicBezTo>
                  <a:pt x="183" y="86"/>
                  <a:pt x="183" y="86"/>
                  <a:pt x="183" y="86"/>
                </a:cubicBezTo>
                <a:cubicBezTo>
                  <a:pt x="270" y="36"/>
                  <a:pt x="270" y="36"/>
                  <a:pt x="270" y="36"/>
                </a:cubicBezTo>
                <a:cubicBezTo>
                  <a:pt x="318" y="108"/>
                  <a:pt x="318" y="108"/>
                  <a:pt x="318" y="108"/>
                </a:cubicBezTo>
                <a:cubicBezTo>
                  <a:pt x="326" y="121"/>
                  <a:pt x="338" y="125"/>
                  <a:pt x="350" y="123"/>
                </a:cubicBezTo>
                <a:cubicBezTo>
                  <a:pt x="358" y="121"/>
                  <a:pt x="367" y="119"/>
                  <a:pt x="376" y="117"/>
                </a:cubicBezTo>
                <a:cubicBezTo>
                  <a:pt x="388" y="113"/>
                  <a:pt x="397" y="103"/>
                  <a:pt x="397" y="86"/>
                </a:cubicBezTo>
                <a:cubicBezTo>
                  <a:pt x="403" y="0"/>
                  <a:pt x="403" y="0"/>
                  <a:pt x="403" y="0"/>
                </a:cubicBezTo>
                <a:cubicBezTo>
                  <a:pt x="504" y="0"/>
                  <a:pt x="504" y="0"/>
                  <a:pt x="504" y="0"/>
                </a:cubicBezTo>
                <a:cubicBezTo>
                  <a:pt x="509" y="86"/>
                  <a:pt x="509" y="86"/>
                  <a:pt x="509" y="86"/>
                </a:cubicBezTo>
                <a:cubicBezTo>
                  <a:pt x="510" y="103"/>
                  <a:pt x="518" y="113"/>
                  <a:pt x="531" y="117"/>
                </a:cubicBezTo>
                <a:cubicBezTo>
                  <a:pt x="540" y="119"/>
                  <a:pt x="548" y="121"/>
                  <a:pt x="557" y="123"/>
                </a:cubicBezTo>
                <a:cubicBezTo>
                  <a:pt x="569" y="125"/>
                  <a:pt x="580" y="121"/>
                  <a:pt x="588" y="108"/>
                </a:cubicBezTo>
                <a:cubicBezTo>
                  <a:pt x="637" y="36"/>
                  <a:pt x="637" y="36"/>
                  <a:pt x="637" y="36"/>
                </a:cubicBezTo>
                <a:cubicBezTo>
                  <a:pt x="724" y="86"/>
                  <a:pt x="724" y="86"/>
                  <a:pt x="724" y="86"/>
                </a:cubicBezTo>
                <a:cubicBezTo>
                  <a:pt x="686" y="164"/>
                  <a:pt x="686" y="164"/>
                  <a:pt x="686" y="164"/>
                </a:cubicBezTo>
                <a:cubicBezTo>
                  <a:pt x="678" y="178"/>
                  <a:pt x="680" y="192"/>
                  <a:pt x="690" y="201"/>
                </a:cubicBezTo>
                <a:cubicBezTo>
                  <a:pt x="695" y="206"/>
                  <a:pt x="701" y="212"/>
                  <a:pt x="706" y="217"/>
                </a:cubicBezTo>
                <a:cubicBezTo>
                  <a:pt x="715" y="227"/>
                  <a:pt x="729" y="229"/>
                  <a:pt x="743" y="221"/>
                </a:cubicBezTo>
                <a:cubicBezTo>
                  <a:pt x="821" y="183"/>
                  <a:pt x="821" y="183"/>
                  <a:pt x="821" y="183"/>
                </a:cubicBezTo>
                <a:cubicBezTo>
                  <a:pt x="871" y="270"/>
                  <a:pt x="871" y="270"/>
                  <a:pt x="871" y="270"/>
                </a:cubicBezTo>
                <a:cubicBezTo>
                  <a:pt x="799" y="319"/>
                  <a:pt x="799" y="319"/>
                  <a:pt x="799" y="319"/>
                </a:cubicBezTo>
                <a:cubicBezTo>
                  <a:pt x="786" y="327"/>
                  <a:pt x="781" y="338"/>
                  <a:pt x="784" y="350"/>
                </a:cubicBezTo>
                <a:cubicBezTo>
                  <a:pt x="786" y="359"/>
                  <a:pt x="788" y="367"/>
                  <a:pt x="790" y="376"/>
                </a:cubicBezTo>
                <a:cubicBezTo>
                  <a:pt x="794" y="389"/>
                  <a:pt x="804" y="397"/>
                  <a:pt x="821" y="398"/>
                </a:cubicBezTo>
                <a:cubicBezTo>
                  <a:pt x="907" y="403"/>
                  <a:pt x="907" y="403"/>
                  <a:pt x="907" y="403"/>
                </a:cubicBezTo>
                <a:cubicBezTo>
                  <a:pt x="907" y="504"/>
                  <a:pt x="907" y="504"/>
                  <a:pt x="907" y="504"/>
                </a:cubicBezTo>
                <a:cubicBezTo>
                  <a:pt x="821" y="510"/>
                  <a:pt x="821" y="510"/>
                  <a:pt x="821" y="510"/>
                </a:cubicBezTo>
                <a:cubicBezTo>
                  <a:pt x="804" y="510"/>
                  <a:pt x="794" y="519"/>
                  <a:pt x="790" y="531"/>
                </a:cubicBezTo>
                <a:cubicBezTo>
                  <a:pt x="788" y="540"/>
                  <a:pt x="786" y="549"/>
                  <a:pt x="784" y="557"/>
                </a:cubicBezTo>
                <a:close/>
                <a:moveTo>
                  <a:pt x="453" y="226"/>
                </a:moveTo>
                <a:cubicBezTo>
                  <a:pt x="327" y="226"/>
                  <a:pt x="225" y="328"/>
                  <a:pt x="225" y="454"/>
                </a:cubicBezTo>
                <a:cubicBezTo>
                  <a:pt x="225" y="580"/>
                  <a:pt x="327" y="682"/>
                  <a:pt x="453" y="682"/>
                </a:cubicBezTo>
                <a:cubicBezTo>
                  <a:pt x="579" y="682"/>
                  <a:pt x="681" y="580"/>
                  <a:pt x="681" y="454"/>
                </a:cubicBezTo>
                <a:cubicBezTo>
                  <a:pt x="681" y="328"/>
                  <a:pt x="579" y="226"/>
                  <a:pt x="453" y="226"/>
                </a:cubicBezTo>
                <a:close/>
                <a:moveTo>
                  <a:pt x="310" y="527"/>
                </a:moveTo>
                <a:cubicBezTo>
                  <a:pt x="374" y="527"/>
                  <a:pt x="374" y="527"/>
                  <a:pt x="374" y="527"/>
                </a:cubicBezTo>
                <a:cubicBezTo>
                  <a:pt x="394" y="527"/>
                  <a:pt x="409" y="523"/>
                  <a:pt x="420" y="514"/>
                </a:cubicBezTo>
                <a:cubicBezTo>
                  <a:pt x="432" y="505"/>
                  <a:pt x="437" y="494"/>
                  <a:pt x="437" y="478"/>
                </a:cubicBezTo>
                <a:cubicBezTo>
                  <a:pt x="437" y="468"/>
                  <a:pt x="435" y="460"/>
                  <a:pt x="430" y="454"/>
                </a:cubicBezTo>
                <a:cubicBezTo>
                  <a:pt x="426" y="447"/>
                  <a:pt x="418" y="443"/>
                  <a:pt x="408" y="440"/>
                </a:cubicBezTo>
                <a:cubicBezTo>
                  <a:pt x="408" y="439"/>
                  <a:pt x="408" y="439"/>
                  <a:pt x="408" y="439"/>
                </a:cubicBezTo>
                <a:cubicBezTo>
                  <a:pt x="416" y="437"/>
                  <a:pt x="422" y="433"/>
                  <a:pt x="427" y="426"/>
                </a:cubicBezTo>
                <a:cubicBezTo>
                  <a:pt x="432" y="420"/>
                  <a:pt x="434" y="412"/>
                  <a:pt x="434" y="403"/>
                </a:cubicBezTo>
                <a:cubicBezTo>
                  <a:pt x="434" y="389"/>
                  <a:pt x="428" y="378"/>
                  <a:pt x="418" y="371"/>
                </a:cubicBezTo>
                <a:cubicBezTo>
                  <a:pt x="407" y="365"/>
                  <a:pt x="390" y="361"/>
                  <a:pt x="368" y="361"/>
                </a:cubicBezTo>
                <a:cubicBezTo>
                  <a:pt x="310" y="361"/>
                  <a:pt x="310" y="361"/>
                  <a:pt x="310" y="361"/>
                </a:cubicBezTo>
                <a:lnTo>
                  <a:pt x="310" y="527"/>
                </a:lnTo>
                <a:close/>
                <a:moveTo>
                  <a:pt x="354" y="395"/>
                </a:moveTo>
                <a:cubicBezTo>
                  <a:pt x="367" y="395"/>
                  <a:pt x="367" y="395"/>
                  <a:pt x="367" y="395"/>
                </a:cubicBezTo>
                <a:cubicBezTo>
                  <a:pt x="381" y="395"/>
                  <a:pt x="388" y="400"/>
                  <a:pt x="388" y="409"/>
                </a:cubicBezTo>
                <a:cubicBezTo>
                  <a:pt x="388" y="414"/>
                  <a:pt x="386" y="418"/>
                  <a:pt x="383" y="421"/>
                </a:cubicBezTo>
                <a:cubicBezTo>
                  <a:pt x="379" y="424"/>
                  <a:pt x="374" y="425"/>
                  <a:pt x="368" y="425"/>
                </a:cubicBezTo>
                <a:cubicBezTo>
                  <a:pt x="354" y="425"/>
                  <a:pt x="354" y="425"/>
                  <a:pt x="354" y="425"/>
                </a:cubicBezTo>
                <a:lnTo>
                  <a:pt x="354" y="395"/>
                </a:lnTo>
                <a:close/>
                <a:moveTo>
                  <a:pt x="369" y="458"/>
                </a:moveTo>
                <a:cubicBezTo>
                  <a:pt x="376" y="458"/>
                  <a:pt x="382" y="459"/>
                  <a:pt x="386" y="462"/>
                </a:cubicBezTo>
                <a:cubicBezTo>
                  <a:pt x="389" y="465"/>
                  <a:pt x="391" y="469"/>
                  <a:pt x="391" y="475"/>
                </a:cubicBezTo>
                <a:cubicBezTo>
                  <a:pt x="391" y="487"/>
                  <a:pt x="384" y="492"/>
                  <a:pt x="370" y="492"/>
                </a:cubicBezTo>
                <a:cubicBezTo>
                  <a:pt x="354" y="492"/>
                  <a:pt x="354" y="492"/>
                  <a:pt x="354" y="492"/>
                </a:cubicBezTo>
                <a:cubicBezTo>
                  <a:pt x="354" y="458"/>
                  <a:pt x="354" y="458"/>
                  <a:pt x="354" y="458"/>
                </a:cubicBezTo>
                <a:lnTo>
                  <a:pt x="369" y="458"/>
                </a:lnTo>
                <a:close/>
                <a:moveTo>
                  <a:pt x="552" y="436"/>
                </a:moveTo>
                <a:cubicBezTo>
                  <a:pt x="604" y="361"/>
                  <a:pt x="604" y="361"/>
                  <a:pt x="604" y="361"/>
                </a:cubicBezTo>
                <a:cubicBezTo>
                  <a:pt x="555" y="361"/>
                  <a:pt x="555" y="361"/>
                  <a:pt x="555" y="361"/>
                </a:cubicBezTo>
                <a:cubicBezTo>
                  <a:pt x="521" y="412"/>
                  <a:pt x="521" y="412"/>
                  <a:pt x="521" y="412"/>
                </a:cubicBezTo>
                <a:cubicBezTo>
                  <a:pt x="514" y="422"/>
                  <a:pt x="509" y="429"/>
                  <a:pt x="507" y="433"/>
                </a:cubicBezTo>
                <a:cubicBezTo>
                  <a:pt x="507" y="361"/>
                  <a:pt x="507" y="361"/>
                  <a:pt x="507" y="361"/>
                </a:cubicBezTo>
                <a:cubicBezTo>
                  <a:pt x="462" y="361"/>
                  <a:pt x="462" y="361"/>
                  <a:pt x="462" y="361"/>
                </a:cubicBezTo>
                <a:cubicBezTo>
                  <a:pt x="462" y="527"/>
                  <a:pt x="462" y="527"/>
                  <a:pt x="462" y="527"/>
                </a:cubicBezTo>
                <a:cubicBezTo>
                  <a:pt x="507" y="527"/>
                  <a:pt x="507" y="527"/>
                  <a:pt x="507" y="527"/>
                </a:cubicBezTo>
                <a:cubicBezTo>
                  <a:pt x="507" y="472"/>
                  <a:pt x="507" y="472"/>
                  <a:pt x="507" y="472"/>
                </a:cubicBezTo>
                <a:cubicBezTo>
                  <a:pt x="520" y="464"/>
                  <a:pt x="520" y="464"/>
                  <a:pt x="520" y="464"/>
                </a:cubicBezTo>
                <a:cubicBezTo>
                  <a:pt x="553" y="527"/>
                  <a:pt x="553" y="527"/>
                  <a:pt x="553" y="527"/>
                </a:cubicBezTo>
                <a:cubicBezTo>
                  <a:pt x="603" y="527"/>
                  <a:pt x="603" y="527"/>
                  <a:pt x="603" y="527"/>
                </a:cubicBezTo>
                <a:lnTo>
                  <a:pt x="552" y="43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83" name="テキスト ボックス 82"/>
          <p:cNvSpPr txBox="1"/>
          <p:nvPr/>
        </p:nvSpPr>
        <p:spPr>
          <a:xfrm>
            <a:off x="5340090" y="4699214"/>
            <a:ext cx="1020100" cy="180000"/>
          </a:xfrm>
          <a:prstGeom prst="rect">
            <a:avLst/>
          </a:prstGeom>
          <a:noFill/>
        </p:spPr>
        <p:txBody>
          <a:bodyPr wrap="square" rtlCol="0">
            <a:spAutoFit/>
          </a:bodyPr>
          <a:lstStyle/>
          <a:p>
            <a:r>
              <a:rPr lang="ja-JP" altLang="en-US" sz="825">
                <a:solidFill>
                  <a:schemeClr val="bg1"/>
                </a:solidFill>
              </a:rPr>
              <a:t>取引先マスタ</a:t>
            </a:r>
            <a:r>
              <a:rPr lang="en-US" altLang="ja-JP" sz="825">
                <a:solidFill>
                  <a:schemeClr val="bg1"/>
                </a:solidFill>
              </a:rPr>
              <a:t>API</a:t>
            </a:r>
          </a:p>
        </p:txBody>
      </p:sp>
      <p:sp>
        <p:nvSpPr>
          <p:cNvPr id="111" name="Freeform 15"/>
          <p:cNvSpPr>
            <a:spLocks noEditPoints="1"/>
          </p:cNvSpPr>
          <p:nvPr/>
        </p:nvSpPr>
        <p:spPr bwMode="auto">
          <a:xfrm>
            <a:off x="5222230" y="4551970"/>
            <a:ext cx="177862" cy="165675"/>
          </a:xfrm>
          <a:custGeom>
            <a:avLst/>
            <a:gdLst>
              <a:gd name="T0" fmla="*/ 800 w 907"/>
              <a:gd name="T1" fmla="*/ 589 h 907"/>
              <a:gd name="T2" fmla="*/ 821 w 907"/>
              <a:gd name="T3" fmla="*/ 724 h 907"/>
              <a:gd name="T4" fmla="*/ 706 w 907"/>
              <a:gd name="T5" fmla="*/ 690 h 907"/>
              <a:gd name="T6" fmla="*/ 686 w 907"/>
              <a:gd name="T7" fmla="*/ 744 h 907"/>
              <a:gd name="T8" fmla="*/ 637 w 907"/>
              <a:gd name="T9" fmla="*/ 872 h 907"/>
              <a:gd name="T10" fmla="*/ 557 w 907"/>
              <a:gd name="T11" fmla="*/ 784 h 907"/>
              <a:gd name="T12" fmla="*/ 510 w 907"/>
              <a:gd name="T13" fmla="*/ 821 h 907"/>
              <a:gd name="T14" fmla="*/ 403 w 907"/>
              <a:gd name="T15" fmla="*/ 907 h 907"/>
              <a:gd name="T16" fmla="*/ 376 w 907"/>
              <a:gd name="T17" fmla="*/ 791 h 907"/>
              <a:gd name="T18" fmla="*/ 318 w 907"/>
              <a:gd name="T19" fmla="*/ 800 h 907"/>
              <a:gd name="T20" fmla="*/ 183 w 907"/>
              <a:gd name="T21" fmla="*/ 821 h 907"/>
              <a:gd name="T22" fmla="*/ 217 w 907"/>
              <a:gd name="T23" fmla="*/ 706 h 907"/>
              <a:gd name="T24" fmla="*/ 164 w 907"/>
              <a:gd name="T25" fmla="*/ 686 h 907"/>
              <a:gd name="T26" fmla="*/ 36 w 907"/>
              <a:gd name="T27" fmla="*/ 637 h 907"/>
              <a:gd name="T28" fmla="*/ 123 w 907"/>
              <a:gd name="T29" fmla="*/ 557 h 907"/>
              <a:gd name="T30" fmla="*/ 86 w 907"/>
              <a:gd name="T31" fmla="*/ 510 h 907"/>
              <a:gd name="T32" fmla="*/ 0 w 907"/>
              <a:gd name="T33" fmla="*/ 403 h 907"/>
              <a:gd name="T34" fmla="*/ 117 w 907"/>
              <a:gd name="T35" fmla="*/ 376 h 907"/>
              <a:gd name="T36" fmla="*/ 107 w 907"/>
              <a:gd name="T37" fmla="*/ 319 h 907"/>
              <a:gd name="T38" fmla="*/ 86 w 907"/>
              <a:gd name="T39" fmla="*/ 183 h 907"/>
              <a:gd name="T40" fmla="*/ 201 w 907"/>
              <a:gd name="T41" fmla="*/ 217 h 907"/>
              <a:gd name="T42" fmla="*/ 221 w 907"/>
              <a:gd name="T43" fmla="*/ 164 h 907"/>
              <a:gd name="T44" fmla="*/ 270 w 907"/>
              <a:gd name="T45" fmla="*/ 36 h 907"/>
              <a:gd name="T46" fmla="*/ 350 w 907"/>
              <a:gd name="T47" fmla="*/ 123 h 907"/>
              <a:gd name="T48" fmla="*/ 398 w 907"/>
              <a:gd name="T49" fmla="*/ 86 h 907"/>
              <a:gd name="T50" fmla="*/ 504 w 907"/>
              <a:gd name="T51" fmla="*/ 0 h 907"/>
              <a:gd name="T52" fmla="*/ 531 w 907"/>
              <a:gd name="T53" fmla="*/ 117 h 907"/>
              <a:gd name="T54" fmla="*/ 589 w 907"/>
              <a:gd name="T55" fmla="*/ 108 h 907"/>
              <a:gd name="T56" fmla="*/ 724 w 907"/>
              <a:gd name="T57" fmla="*/ 86 h 907"/>
              <a:gd name="T58" fmla="*/ 690 w 907"/>
              <a:gd name="T59" fmla="*/ 201 h 907"/>
              <a:gd name="T60" fmla="*/ 744 w 907"/>
              <a:gd name="T61" fmla="*/ 221 h 907"/>
              <a:gd name="T62" fmla="*/ 871 w 907"/>
              <a:gd name="T63" fmla="*/ 270 h 907"/>
              <a:gd name="T64" fmla="*/ 784 w 907"/>
              <a:gd name="T65" fmla="*/ 350 h 907"/>
              <a:gd name="T66" fmla="*/ 821 w 907"/>
              <a:gd name="T67" fmla="*/ 398 h 907"/>
              <a:gd name="T68" fmla="*/ 907 w 907"/>
              <a:gd name="T69" fmla="*/ 504 h 907"/>
              <a:gd name="T70" fmla="*/ 791 w 907"/>
              <a:gd name="T71" fmla="*/ 531 h 907"/>
              <a:gd name="T72" fmla="*/ 454 w 907"/>
              <a:gd name="T73" fmla="*/ 226 h 907"/>
              <a:gd name="T74" fmla="*/ 454 w 907"/>
              <a:gd name="T75" fmla="*/ 682 h 907"/>
              <a:gd name="T76" fmla="*/ 454 w 907"/>
              <a:gd name="T77" fmla="*/ 226 h 907"/>
              <a:gd name="T78" fmla="*/ 428 w 907"/>
              <a:gd name="T79" fmla="*/ 406 h 907"/>
              <a:gd name="T80" fmla="*/ 391 w 907"/>
              <a:gd name="T81" fmla="*/ 359 h 907"/>
              <a:gd name="T82" fmla="*/ 320 w 907"/>
              <a:gd name="T83" fmla="*/ 399 h 907"/>
              <a:gd name="T84" fmla="*/ 331 w 907"/>
              <a:gd name="T85" fmla="*/ 507 h 907"/>
              <a:gd name="T86" fmla="*/ 435 w 907"/>
              <a:gd name="T87" fmla="*/ 520 h 907"/>
              <a:gd name="T88" fmla="*/ 414 w 907"/>
              <a:gd name="T89" fmla="*/ 490 h 907"/>
              <a:gd name="T90" fmla="*/ 357 w 907"/>
              <a:gd name="T91" fmla="*/ 445 h 907"/>
              <a:gd name="T92" fmla="*/ 390 w 907"/>
              <a:gd name="T93" fmla="*/ 396 h 907"/>
              <a:gd name="T94" fmla="*/ 568 w 907"/>
              <a:gd name="T95" fmla="*/ 449 h 907"/>
              <a:gd name="T96" fmla="*/ 510 w 907"/>
              <a:gd name="T97" fmla="*/ 414 h 907"/>
              <a:gd name="T98" fmla="*/ 509 w 907"/>
              <a:gd name="T99" fmla="*/ 398 h 907"/>
              <a:gd name="T100" fmla="*/ 562 w 907"/>
              <a:gd name="T101" fmla="*/ 405 h 907"/>
              <a:gd name="T102" fmla="*/ 523 w 907"/>
              <a:gd name="T103" fmla="*/ 359 h 907"/>
              <a:gd name="T104" fmla="*/ 461 w 907"/>
              <a:gd name="T105" fmla="*/ 408 h 907"/>
              <a:gd name="T106" fmla="*/ 477 w 907"/>
              <a:gd name="T107" fmla="*/ 445 h 907"/>
              <a:gd name="T108" fmla="*/ 523 w 907"/>
              <a:gd name="T109" fmla="*/ 469 h 907"/>
              <a:gd name="T110" fmla="*/ 531 w 907"/>
              <a:gd name="T111" fmla="*/ 481 h 907"/>
              <a:gd name="T112" fmla="*/ 512 w 907"/>
              <a:gd name="T113" fmla="*/ 493 h 907"/>
              <a:gd name="T114" fmla="*/ 460 w 907"/>
              <a:gd name="T115" fmla="*/ 479 h 907"/>
              <a:gd name="T116" fmla="*/ 483 w 907"/>
              <a:gd name="T117" fmla="*/ 527 h 907"/>
              <a:gd name="T118" fmla="*/ 546 w 907"/>
              <a:gd name="T119" fmla="*/ 523 h 907"/>
              <a:gd name="T120" fmla="*/ 576 w 907"/>
              <a:gd name="T121" fmla="*/ 47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907">
                <a:moveTo>
                  <a:pt x="784" y="557"/>
                </a:moveTo>
                <a:cubicBezTo>
                  <a:pt x="782" y="569"/>
                  <a:pt x="787" y="580"/>
                  <a:pt x="800" y="589"/>
                </a:cubicBezTo>
                <a:cubicBezTo>
                  <a:pt x="871" y="637"/>
                  <a:pt x="871" y="637"/>
                  <a:pt x="871" y="637"/>
                </a:cubicBezTo>
                <a:cubicBezTo>
                  <a:pt x="821" y="724"/>
                  <a:pt x="821" y="724"/>
                  <a:pt x="821" y="724"/>
                </a:cubicBezTo>
                <a:cubicBezTo>
                  <a:pt x="744" y="686"/>
                  <a:pt x="744" y="686"/>
                  <a:pt x="744" y="686"/>
                </a:cubicBezTo>
                <a:cubicBezTo>
                  <a:pt x="729" y="678"/>
                  <a:pt x="715" y="680"/>
                  <a:pt x="706" y="690"/>
                </a:cubicBezTo>
                <a:cubicBezTo>
                  <a:pt x="701" y="695"/>
                  <a:pt x="695" y="701"/>
                  <a:pt x="690" y="706"/>
                </a:cubicBezTo>
                <a:cubicBezTo>
                  <a:pt x="680" y="715"/>
                  <a:pt x="678" y="729"/>
                  <a:pt x="686" y="744"/>
                </a:cubicBezTo>
                <a:cubicBezTo>
                  <a:pt x="724" y="821"/>
                  <a:pt x="724" y="821"/>
                  <a:pt x="724" y="821"/>
                </a:cubicBezTo>
                <a:cubicBezTo>
                  <a:pt x="637" y="872"/>
                  <a:pt x="637" y="872"/>
                  <a:pt x="637" y="872"/>
                </a:cubicBezTo>
                <a:cubicBezTo>
                  <a:pt x="589" y="800"/>
                  <a:pt x="589" y="800"/>
                  <a:pt x="589" y="800"/>
                </a:cubicBezTo>
                <a:cubicBezTo>
                  <a:pt x="580" y="787"/>
                  <a:pt x="569" y="782"/>
                  <a:pt x="557" y="784"/>
                </a:cubicBezTo>
                <a:cubicBezTo>
                  <a:pt x="549" y="786"/>
                  <a:pt x="540" y="789"/>
                  <a:pt x="531" y="791"/>
                </a:cubicBezTo>
                <a:cubicBezTo>
                  <a:pt x="518" y="794"/>
                  <a:pt x="510" y="805"/>
                  <a:pt x="510" y="821"/>
                </a:cubicBezTo>
                <a:cubicBezTo>
                  <a:pt x="504" y="907"/>
                  <a:pt x="504" y="907"/>
                  <a:pt x="504" y="907"/>
                </a:cubicBezTo>
                <a:cubicBezTo>
                  <a:pt x="403" y="907"/>
                  <a:pt x="403" y="907"/>
                  <a:pt x="403" y="907"/>
                </a:cubicBezTo>
                <a:cubicBezTo>
                  <a:pt x="398" y="821"/>
                  <a:pt x="398" y="821"/>
                  <a:pt x="398" y="821"/>
                </a:cubicBezTo>
                <a:cubicBezTo>
                  <a:pt x="397" y="805"/>
                  <a:pt x="389" y="794"/>
                  <a:pt x="376" y="791"/>
                </a:cubicBezTo>
                <a:cubicBezTo>
                  <a:pt x="367" y="789"/>
                  <a:pt x="359" y="786"/>
                  <a:pt x="350" y="784"/>
                </a:cubicBezTo>
                <a:cubicBezTo>
                  <a:pt x="338" y="782"/>
                  <a:pt x="327" y="787"/>
                  <a:pt x="318" y="800"/>
                </a:cubicBezTo>
                <a:cubicBezTo>
                  <a:pt x="270" y="872"/>
                  <a:pt x="270" y="872"/>
                  <a:pt x="270" y="872"/>
                </a:cubicBezTo>
                <a:cubicBezTo>
                  <a:pt x="183" y="821"/>
                  <a:pt x="183" y="821"/>
                  <a:pt x="183" y="821"/>
                </a:cubicBezTo>
                <a:cubicBezTo>
                  <a:pt x="221" y="744"/>
                  <a:pt x="221" y="744"/>
                  <a:pt x="221" y="744"/>
                </a:cubicBezTo>
                <a:cubicBezTo>
                  <a:pt x="229" y="729"/>
                  <a:pt x="227" y="715"/>
                  <a:pt x="217" y="706"/>
                </a:cubicBezTo>
                <a:cubicBezTo>
                  <a:pt x="212" y="701"/>
                  <a:pt x="206" y="695"/>
                  <a:pt x="201" y="690"/>
                </a:cubicBezTo>
                <a:cubicBezTo>
                  <a:pt x="192" y="680"/>
                  <a:pt x="178" y="678"/>
                  <a:pt x="164" y="686"/>
                </a:cubicBezTo>
                <a:cubicBezTo>
                  <a:pt x="86" y="724"/>
                  <a:pt x="86" y="724"/>
                  <a:pt x="86" y="724"/>
                </a:cubicBezTo>
                <a:cubicBezTo>
                  <a:pt x="36" y="637"/>
                  <a:pt x="36" y="637"/>
                  <a:pt x="36" y="637"/>
                </a:cubicBezTo>
                <a:cubicBezTo>
                  <a:pt x="107" y="589"/>
                  <a:pt x="107" y="589"/>
                  <a:pt x="107" y="589"/>
                </a:cubicBezTo>
                <a:cubicBezTo>
                  <a:pt x="121" y="580"/>
                  <a:pt x="125" y="569"/>
                  <a:pt x="123" y="557"/>
                </a:cubicBezTo>
                <a:cubicBezTo>
                  <a:pt x="121" y="549"/>
                  <a:pt x="119" y="540"/>
                  <a:pt x="117" y="531"/>
                </a:cubicBezTo>
                <a:cubicBezTo>
                  <a:pt x="113" y="519"/>
                  <a:pt x="103" y="510"/>
                  <a:pt x="86" y="510"/>
                </a:cubicBezTo>
                <a:cubicBezTo>
                  <a:pt x="0" y="504"/>
                  <a:pt x="0" y="504"/>
                  <a:pt x="0" y="504"/>
                </a:cubicBezTo>
                <a:cubicBezTo>
                  <a:pt x="0" y="403"/>
                  <a:pt x="0" y="403"/>
                  <a:pt x="0" y="403"/>
                </a:cubicBezTo>
                <a:cubicBezTo>
                  <a:pt x="86" y="398"/>
                  <a:pt x="86" y="398"/>
                  <a:pt x="86" y="398"/>
                </a:cubicBezTo>
                <a:cubicBezTo>
                  <a:pt x="103" y="397"/>
                  <a:pt x="113" y="389"/>
                  <a:pt x="117" y="376"/>
                </a:cubicBezTo>
                <a:cubicBezTo>
                  <a:pt x="119" y="367"/>
                  <a:pt x="121" y="359"/>
                  <a:pt x="123" y="350"/>
                </a:cubicBezTo>
                <a:cubicBezTo>
                  <a:pt x="125" y="338"/>
                  <a:pt x="121" y="327"/>
                  <a:pt x="107" y="319"/>
                </a:cubicBezTo>
                <a:cubicBezTo>
                  <a:pt x="36" y="270"/>
                  <a:pt x="36" y="270"/>
                  <a:pt x="36" y="270"/>
                </a:cubicBezTo>
                <a:cubicBezTo>
                  <a:pt x="86" y="183"/>
                  <a:pt x="86" y="183"/>
                  <a:pt x="86" y="183"/>
                </a:cubicBezTo>
                <a:cubicBezTo>
                  <a:pt x="164" y="221"/>
                  <a:pt x="164" y="221"/>
                  <a:pt x="164" y="221"/>
                </a:cubicBezTo>
                <a:cubicBezTo>
                  <a:pt x="178" y="229"/>
                  <a:pt x="192" y="227"/>
                  <a:pt x="201" y="217"/>
                </a:cubicBezTo>
                <a:cubicBezTo>
                  <a:pt x="206" y="212"/>
                  <a:pt x="212" y="206"/>
                  <a:pt x="217" y="201"/>
                </a:cubicBezTo>
                <a:cubicBezTo>
                  <a:pt x="227" y="192"/>
                  <a:pt x="229" y="178"/>
                  <a:pt x="221" y="164"/>
                </a:cubicBezTo>
                <a:cubicBezTo>
                  <a:pt x="183" y="86"/>
                  <a:pt x="183" y="86"/>
                  <a:pt x="183" y="86"/>
                </a:cubicBezTo>
                <a:cubicBezTo>
                  <a:pt x="270" y="36"/>
                  <a:pt x="270" y="36"/>
                  <a:pt x="270" y="36"/>
                </a:cubicBezTo>
                <a:cubicBezTo>
                  <a:pt x="318" y="108"/>
                  <a:pt x="318" y="108"/>
                  <a:pt x="318" y="108"/>
                </a:cubicBezTo>
                <a:cubicBezTo>
                  <a:pt x="327" y="121"/>
                  <a:pt x="338" y="125"/>
                  <a:pt x="350" y="123"/>
                </a:cubicBezTo>
                <a:cubicBezTo>
                  <a:pt x="359" y="121"/>
                  <a:pt x="367" y="119"/>
                  <a:pt x="376" y="117"/>
                </a:cubicBezTo>
                <a:cubicBezTo>
                  <a:pt x="389" y="113"/>
                  <a:pt x="397" y="103"/>
                  <a:pt x="398" y="86"/>
                </a:cubicBezTo>
                <a:cubicBezTo>
                  <a:pt x="403" y="0"/>
                  <a:pt x="403" y="0"/>
                  <a:pt x="403" y="0"/>
                </a:cubicBezTo>
                <a:cubicBezTo>
                  <a:pt x="504" y="0"/>
                  <a:pt x="504" y="0"/>
                  <a:pt x="504" y="0"/>
                </a:cubicBezTo>
                <a:cubicBezTo>
                  <a:pt x="510" y="86"/>
                  <a:pt x="510" y="86"/>
                  <a:pt x="510" y="86"/>
                </a:cubicBezTo>
                <a:cubicBezTo>
                  <a:pt x="510" y="103"/>
                  <a:pt x="518" y="113"/>
                  <a:pt x="531" y="117"/>
                </a:cubicBezTo>
                <a:cubicBezTo>
                  <a:pt x="540" y="119"/>
                  <a:pt x="549" y="121"/>
                  <a:pt x="557" y="123"/>
                </a:cubicBezTo>
                <a:cubicBezTo>
                  <a:pt x="569" y="125"/>
                  <a:pt x="580" y="121"/>
                  <a:pt x="589" y="108"/>
                </a:cubicBezTo>
                <a:cubicBezTo>
                  <a:pt x="637" y="36"/>
                  <a:pt x="637" y="36"/>
                  <a:pt x="637" y="36"/>
                </a:cubicBezTo>
                <a:cubicBezTo>
                  <a:pt x="724" y="86"/>
                  <a:pt x="724" y="86"/>
                  <a:pt x="724" y="86"/>
                </a:cubicBezTo>
                <a:cubicBezTo>
                  <a:pt x="686" y="164"/>
                  <a:pt x="686" y="164"/>
                  <a:pt x="686" y="164"/>
                </a:cubicBezTo>
                <a:cubicBezTo>
                  <a:pt x="678" y="178"/>
                  <a:pt x="680" y="192"/>
                  <a:pt x="690" y="201"/>
                </a:cubicBezTo>
                <a:cubicBezTo>
                  <a:pt x="695" y="206"/>
                  <a:pt x="701" y="212"/>
                  <a:pt x="706" y="217"/>
                </a:cubicBezTo>
                <a:cubicBezTo>
                  <a:pt x="715" y="227"/>
                  <a:pt x="729" y="229"/>
                  <a:pt x="744" y="221"/>
                </a:cubicBezTo>
                <a:cubicBezTo>
                  <a:pt x="821" y="183"/>
                  <a:pt x="821" y="183"/>
                  <a:pt x="821" y="183"/>
                </a:cubicBezTo>
                <a:cubicBezTo>
                  <a:pt x="871" y="270"/>
                  <a:pt x="871" y="270"/>
                  <a:pt x="871" y="270"/>
                </a:cubicBezTo>
                <a:cubicBezTo>
                  <a:pt x="800" y="319"/>
                  <a:pt x="800" y="319"/>
                  <a:pt x="800" y="319"/>
                </a:cubicBezTo>
                <a:cubicBezTo>
                  <a:pt x="787" y="327"/>
                  <a:pt x="782" y="338"/>
                  <a:pt x="784" y="350"/>
                </a:cubicBezTo>
                <a:cubicBezTo>
                  <a:pt x="786" y="359"/>
                  <a:pt x="789" y="367"/>
                  <a:pt x="791" y="376"/>
                </a:cubicBezTo>
                <a:cubicBezTo>
                  <a:pt x="794" y="389"/>
                  <a:pt x="805" y="397"/>
                  <a:pt x="821" y="398"/>
                </a:cubicBezTo>
                <a:cubicBezTo>
                  <a:pt x="907" y="403"/>
                  <a:pt x="907" y="403"/>
                  <a:pt x="907" y="403"/>
                </a:cubicBezTo>
                <a:cubicBezTo>
                  <a:pt x="907" y="504"/>
                  <a:pt x="907" y="504"/>
                  <a:pt x="907" y="504"/>
                </a:cubicBezTo>
                <a:cubicBezTo>
                  <a:pt x="821" y="510"/>
                  <a:pt x="821" y="510"/>
                  <a:pt x="821" y="510"/>
                </a:cubicBezTo>
                <a:cubicBezTo>
                  <a:pt x="805" y="510"/>
                  <a:pt x="794" y="519"/>
                  <a:pt x="791" y="531"/>
                </a:cubicBezTo>
                <a:cubicBezTo>
                  <a:pt x="789" y="540"/>
                  <a:pt x="786" y="549"/>
                  <a:pt x="784" y="557"/>
                </a:cubicBezTo>
                <a:close/>
                <a:moveTo>
                  <a:pt x="454" y="226"/>
                </a:moveTo>
                <a:cubicBezTo>
                  <a:pt x="328" y="226"/>
                  <a:pt x="226" y="328"/>
                  <a:pt x="226" y="454"/>
                </a:cubicBezTo>
                <a:cubicBezTo>
                  <a:pt x="226" y="580"/>
                  <a:pt x="328" y="682"/>
                  <a:pt x="454" y="682"/>
                </a:cubicBezTo>
                <a:cubicBezTo>
                  <a:pt x="579" y="682"/>
                  <a:pt x="682" y="580"/>
                  <a:pt x="682" y="454"/>
                </a:cubicBezTo>
                <a:cubicBezTo>
                  <a:pt x="682" y="328"/>
                  <a:pt x="579" y="226"/>
                  <a:pt x="454" y="226"/>
                </a:cubicBezTo>
                <a:close/>
                <a:moveTo>
                  <a:pt x="410" y="399"/>
                </a:moveTo>
                <a:cubicBezTo>
                  <a:pt x="416" y="401"/>
                  <a:pt x="422" y="403"/>
                  <a:pt x="428" y="406"/>
                </a:cubicBezTo>
                <a:cubicBezTo>
                  <a:pt x="442" y="371"/>
                  <a:pt x="442" y="371"/>
                  <a:pt x="442" y="371"/>
                </a:cubicBezTo>
                <a:cubicBezTo>
                  <a:pt x="426" y="363"/>
                  <a:pt x="409" y="359"/>
                  <a:pt x="391" y="359"/>
                </a:cubicBezTo>
                <a:cubicBezTo>
                  <a:pt x="374" y="359"/>
                  <a:pt x="360" y="363"/>
                  <a:pt x="348" y="370"/>
                </a:cubicBezTo>
                <a:cubicBezTo>
                  <a:pt x="336" y="377"/>
                  <a:pt x="327" y="387"/>
                  <a:pt x="320" y="399"/>
                </a:cubicBezTo>
                <a:cubicBezTo>
                  <a:pt x="314" y="412"/>
                  <a:pt x="311" y="428"/>
                  <a:pt x="311" y="445"/>
                </a:cubicBezTo>
                <a:cubicBezTo>
                  <a:pt x="311" y="472"/>
                  <a:pt x="317" y="493"/>
                  <a:pt x="331" y="507"/>
                </a:cubicBezTo>
                <a:cubicBezTo>
                  <a:pt x="344" y="522"/>
                  <a:pt x="363" y="529"/>
                  <a:pt x="388" y="529"/>
                </a:cubicBezTo>
                <a:cubicBezTo>
                  <a:pt x="405" y="529"/>
                  <a:pt x="421" y="526"/>
                  <a:pt x="435" y="520"/>
                </a:cubicBezTo>
                <a:cubicBezTo>
                  <a:pt x="435" y="482"/>
                  <a:pt x="435" y="482"/>
                  <a:pt x="435" y="482"/>
                </a:cubicBezTo>
                <a:cubicBezTo>
                  <a:pt x="428" y="485"/>
                  <a:pt x="421" y="488"/>
                  <a:pt x="414" y="490"/>
                </a:cubicBezTo>
                <a:cubicBezTo>
                  <a:pt x="407" y="492"/>
                  <a:pt x="400" y="493"/>
                  <a:pt x="393" y="493"/>
                </a:cubicBezTo>
                <a:cubicBezTo>
                  <a:pt x="369" y="493"/>
                  <a:pt x="357" y="477"/>
                  <a:pt x="357" y="445"/>
                </a:cubicBezTo>
                <a:cubicBezTo>
                  <a:pt x="357" y="430"/>
                  <a:pt x="360" y="418"/>
                  <a:pt x="365" y="409"/>
                </a:cubicBezTo>
                <a:cubicBezTo>
                  <a:pt x="371" y="400"/>
                  <a:pt x="380" y="396"/>
                  <a:pt x="390" y="396"/>
                </a:cubicBezTo>
                <a:cubicBezTo>
                  <a:pt x="397" y="396"/>
                  <a:pt x="404" y="397"/>
                  <a:pt x="410" y="399"/>
                </a:cubicBezTo>
                <a:close/>
                <a:moveTo>
                  <a:pt x="568" y="449"/>
                </a:moveTo>
                <a:cubicBezTo>
                  <a:pt x="562" y="442"/>
                  <a:pt x="552" y="435"/>
                  <a:pt x="538" y="428"/>
                </a:cubicBezTo>
                <a:cubicBezTo>
                  <a:pt x="523" y="421"/>
                  <a:pt x="514" y="417"/>
                  <a:pt x="510" y="414"/>
                </a:cubicBezTo>
                <a:cubicBezTo>
                  <a:pt x="507" y="412"/>
                  <a:pt x="505" y="409"/>
                  <a:pt x="505" y="405"/>
                </a:cubicBezTo>
                <a:cubicBezTo>
                  <a:pt x="505" y="402"/>
                  <a:pt x="507" y="400"/>
                  <a:pt x="509" y="398"/>
                </a:cubicBezTo>
                <a:cubicBezTo>
                  <a:pt x="512" y="396"/>
                  <a:pt x="516" y="395"/>
                  <a:pt x="522" y="395"/>
                </a:cubicBezTo>
                <a:cubicBezTo>
                  <a:pt x="533" y="395"/>
                  <a:pt x="547" y="398"/>
                  <a:pt x="562" y="405"/>
                </a:cubicBezTo>
                <a:cubicBezTo>
                  <a:pt x="576" y="371"/>
                  <a:pt x="576" y="371"/>
                  <a:pt x="576" y="371"/>
                </a:cubicBezTo>
                <a:cubicBezTo>
                  <a:pt x="558" y="363"/>
                  <a:pt x="541" y="359"/>
                  <a:pt x="523" y="359"/>
                </a:cubicBezTo>
                <a:cubicBezTo>
                  <a:pt x="504" y="359"/>
                  <a:pt x="489" y="363"/>
                  <a:pt x="478" y="372"/>
                </a:cubicBezTo>
                <a:cubicBezTo>
                  <a:pt x="467" y="380"/>
                  <a:pt x="461" y="392"/>
                  <a:pt x="461" y="408"/>
                </a:cubicBezTo>
                <a:cubicBezTo>
                  <a:pt x="461" y="416"/>
                  <a:pt x="462" y="423"/>
                  <a:pt x="465" y="429"/>
                </a:cubicBezTo>
                <a:cubicBezTo>
                  <a:pt x="468" y="435"/>
                  <a:pt x="472" y="440"/>
                  <a:pt x="477" y="445"/>
                </a:cubicBezTo>
                <a:cubicBezTo>
                  <a:pt x="482" y="449"/>
                  <a:pt x="490" y="454"/>
                  <a:pt x="501" y="459"/>
                </a:cubicBezTo>
                <a:cubicBezTo>
                  <a:pt x="513" y="464"/>
                  <a:pt x="521" y="468"/>
                  <a:pt x="523" y="469"/>
                </a:cubicBezTo>
                <a:cubicBezTo>
                  <a:pt x="526" y="471"/>
                  <a:pt x="528" y="473"/>
                  <a:pt x="529" y="475"/>
                </a:cubicBezTo>
                <a:cubicBezTo>
                  <a:pt x="531" y="476"/>
                  <a:pt x="531" y="478"/>
                  <a:pt x="531" y="481"/>
                </a:cubicBezTo>
                <a:cubicBezTo>
                  <a:pt x="531" y="484"/>
                  <a:pt x="530" y="487"/>
                  <a:pt x="526" y="489"/>
                </a:cubicBezTo>
                <a:cubicBezTo>
                  <a:pt x="523" y="492"/>
                  <a:pt x="519" y="493"/>
                  <a:pt x="512" y="493"/>
                </a:cubicBezTo>
                <a:cubicBezTo>
                  <a:pt x="504" y="493"/>
                  <a:pt x="496" y="492"/>
                  <a:pt x="487" y="489"/>
                </a:cubicBezTo>
                <a:cubicBezTo>
                  <a:pt x="477" y="487"/>
                  <a:pt x="468" y="483"/>
                  <a:pt x="460" y="479"/>
                </a:cubicBezTo>
                <a:cubicBezTo>
                  <a:pt x="460" y="519"/>
                  <a:pt x="460" y="519"/>
                  <a:pt x="460" y="519"/>
                </a:cubicBezTo>
                <a:cubicBezTo>
                  <a:pt x="468" y="523"/>
                  <a:pt x="476" y="525"/>
                  <a:pt x="483" y="527"/>
                </a:cubicBezTo>
                <a:cubicBezTo>
                  <a:pt x="491" y="528"/>
                  <a:pt x="500" y="529"/>
                  <a:pt x="511" y="529"/>
                </a:cubicBezTo>
                <a:cubicBezTo>
                  <a:pt x="524" y="529"/>
                  <a:pt x="536" y="527"/>
                  <a:pt x="546" y="523"/>
                </a:cubicBezTo>
                <a:cubicBezTo>
                  <a:pt x="555" y="518"/>
                  <a:pt x="563" y="512"/>
                  <a:pt x="568" y="504"/>
                </a:cubicBezTo>
                <a:cubicBezTo>
                  <a:pt x="573" y="496"/>
                  <a:pt x="576" y="487"/>
                  <a:pt x="576" y="477"/>
                </a:cubicBezTo>
                <a:cubicBezTo>
                  <a:pt x="576" y="466"/>
                  <a:pt x="573" y="456"/>
                  <a:pt x="568" y="449"/>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grpSp>
        <p:nvGrpSpPr>
          <p:cNvPr id="105" name="グループ化 104"/>
          <p:cNvGrpSpPr/>
          <p:nvPr/>
        </p:nvGrpSpPr>
        <p:grpSpPr>
          <a:xfrm>
            <a:off x="6492970" y="3507447"/>
            <a:ext cx="1513689" cy="429777"/>
            <a:chOff x="6586702" y="3507671"/>
            <a:chExt cx="1513689" cy="429777"/>
          </a:xfrm>
        </p:grpSpPr>
        <p:sp>
          <p:nvSpPr>
            <p:cNvPr id="116" name="角丸四角形 115"/>
            <p:cNvSpPr/>
            <p:nvPr/>
          </p:nvSpPr>
          <p:spPr>
            <a:xfrm>
              <a:off x="6586702" y="3507671"/>
              <a:ext cx="1513689" cy="395308"/>
            </a:xfrm>
            <a:prstGeom prst="roundRect">
              <a:avLst/>
            </a:prstGeom>
            <a:solidFill>
              <a:srgbClr val="2E7DC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200"/>
                <a:t>AI-OCR</a:t>
              </a:r>
              <a:endParaRPr lang="ja-JP" altLang="en-US" sz="1200"/>
            </a:p>
          </p:txBody>
        </p:sp>
        <p:sp>
          <p:nvSpPr>
            <p:cNvPr id="117" name="テキスト ボックス 116"/>
            <p:cNvSpPr txBox="1"/>
            <p:nvPr/>
          </p:nvSpPr>
          <p:spPr>
            <a:xfrm>
              <a:off x="6751173" y="3718157"/>
              <a:ext cx="1262931" cy="219291"/>
            </a:xfrm>
            <a:prstGeom prst="rect">
              <a:avLst/>
            </a:prstGeom>
            <a:noFill/>
            <a:ln>
              <a:noFill/>
            </a:ln>
          </p:spPr>
          <p:txBody>
            <a:bodyPr wrap="square" rtlCol="0">
              <a:spAutoFit/>
            </a:bodyPr>
            <a:lstStyle/>
            <a:p>
              <a:r>
                <a:rPr lang="en-US" altLang="ja-JP" sz="825">
                  <a:solidFill>
                    <a:schemeClr val="bg1"/>
                  </a:solidFill>
                </a:rPr>
                <a:t>AI-OCR</a:t>
              </a:r>
              <a:r>
                <a:rPr lang="en-US" altLang="ja-JP" sz="750">
                  <a:solidFill>
                    <a:schemeClr val="bg1"/>
                  </a:solidFill>
                </a:rPr>
                <a:t>(</a:t>
              </a:r>
              <a:r>
                <a:rPr lang="ja-JP" altLang="en-US" sz="750">
                  <a:solidFill>
                    <a:schemeClr val="bg1"/>
                  </a:solidFill>
                </a:rPr>
                <a:t>請求書明細</a:t>
              </a:r>
              <a:r>
                <a:rPr lang="en-US" altLang="ja-JP" sz="750">
                  <a:solidFill>
                    <a:schemeClr val="bg1"/>
                  </a:solidFill>
                </a:rPr>
                <a:t>)</a:t>
              </a:r>
            </a:p>
          </p:txBody>
        </p:sp>
        <p:sp>
          <p:nvSpPr>
            <p:cNvPr id="118" name="Freeform 43"/>
            <p:cNvSpPr>
              <a:spLocks noEditPoints="1"/>
            </p:cNvSpPr>
            <p:nvPr/>
          </p:nvSpPr>
          <p:spPr bwMode="auto">
            <a:xfrm>
              <a:off x="6694983" y="3546804"/>
              <a:ext cx="253281" cy="168503"/>
            </a:xfrm>
            <a:custGeom>
              <a:avLst/>
              <a:gdLst>
                <a:gd name="T0" fmla="*/ 511 w 1061"/>
                <a:gd name="T1" fmla="*/ 0 h 756"/>
                <a:gd name="T2" fmla="*/ 1061 w 1061"/>
                <a:gd name="T3" fmla="*/ 138 h 756"/>
                <a:gd name="T4" fmla="*/ 941 w 1061"/>
                <a:gd name="T5" fmla="*/ 121 h 756"/>
                <a:gd name="T6" fmla="*/ 1027 w 1061"/>
                <a:gd name="T7" fmla="*/ 231 h 756"/>
                <a:gd name="T8" fmla="*/ 1027 w 1061"/>
                <a:gd name="T9" fmla="*/ 248 h 756"/>
                <a:gd name="T10" fmla="*/ 546 w 1061"/>
                <a:gd name="T11" fmla="*/ 509 h 756"/>
                <a:gd name="T12" fmla="*/ 1027 w 1061"/>
                <a:gd name="T13" fmla="*/ 509 h 756"/>
                <a:gd name="T14" fmla="*/ 584 w 1061"/>
                <a:gd name="T15" fmla="*/ 297 h 756"/>
                <a:gd name="T16" fmla="*/ 825 w 1061"/>
                <a:gd name="T17" fmla="*/ 297 h 756"/>
                <a:gd name="T18" fmla="*/ 787 w 1061"/>
                <a:gd name="T19" fmla="*/ 413 h 756"/>
                <a:gd name="T20" fmla="*/ 666 w 1061"/>
                <a:gd name="T21" fmla="*/ 297 h 756"/>
                <a:gd name="T22" fmla="*/ 706 w 1061"/>
                <a:gd name="T23" fmla="*/ 389 h 756"/>
                <a:gd name="T24" fmla="*/ 766 w 1061"/>
                <a:gd name="T25" fmla="*/ 464 h 756"/>
                <a:gd name="T26" fmla="*/ 932 w 1061"/>
                <a:gd name="T27" fmla="*/ 382 h 756"/>
                <a:gd name="T28" fmla="*/ 917 w 1061"/>
                <a:gd name="T29" fmla="*/ 382 h 756"/>
                <a:gd name="T30" fmla="*/ 898 w 1061"/>
                <a:gd name="T31" fmla="*/ 464 h 756"/>
                <a:gd name="T32" fmla="*/ 955 w 1061"/>
                <a:gd name="T33" fmla="*/ 297 h 756"/>
                <a:gd name="T34" fmla="*/ 255 w 1061"/>
                <a:gd name="T35" fmla="*/ 438 h 756"/>
                <a:gd name="T36" fmla="*/ 273 w 1061"/>
                <a:gd name="T37" fmla="*/ 456 h 756"/>
                <a:gd name="T38" fmla="*/ 188 w 1061"/>
                <a:gd name="T39" fmla="*/ 236 h 756"/>
                <a:gd name="T40" fmla="*/ 150 w 1061"/>
                <a:gd name="T41" fmla="*/ 185 h 756"/>
                <a:gd name="T42" fmla="*/ 244 w 1061"/>
                <a:gd name="T43" fmla="*/ 203 h 756"/>
                <a:gd name="T44" fmla="*/ 95 w 1061"/>
                <a:gd name="T45" fmla="*/ 142 h 756"/>
                <a:gd name="T46" fmla="*/ 217 w 1061"/>
                <a:gd name="T47" fmla="*/ 291 h 756"/>
                <a:gd name="T48" fmla="*/ 255 w 1061"/>
                <a:gd name="T49" fmla="*/ 341 h 756"/>
                <a:gd name="T50" fmla="*/ 28 w 1061"/>
                <a:gd name="T51" fmla="*/ 378 h 756"/>
                <a:gd name="T52" fmla="*/ 90 w 1061"/>
                <a:gd name="T53" fmla="*/ 609 h 756"/>
                <a:gd name="T54" fmla="*/ 101 w 1061"/>
                <a:gd name="T55" fmla="*/ 339 h 756"/>
                <a:gd name="T56" fmla="*/ 112 w 1061"/>
                <a:gd name="T57" fmla="*/ 628 h 756"/>
                <a:gd name="T58" fmla="*/ 321 w 1061"/>
                <a:gd name="T59" fmla="*/ 690 h 756"/>
                <a:gd name="T60" fmla="*/ 244 w 1061"/>
                <a:gd name="T61" fmla="*/ 588 h 756"/>
                <a:gd name="T62" fmla="*/ 255 w 1061"/>
                <a:gd name="T63" fmla="*/ 416 h 756"/>
                <a:gd name="T64" fmla="*/ 266 w 1061"/>
                <a:gd name="T65" fmla="*/ 588 h 756"/>
                <a:gd name="T66" fmla="*/ 321 w 1061"/>
                <a:gd name="T67" fmla="*/ 390 h 756"/>
                <a:gd name="T68" fmla="*/ 189 w 1061"/>
                <a:gd name="T69" fmla="*/ 495 h 756"/>
                <a:gd name="T70" fmla="*/ 139 w 1061"/>
                <a:gd name="T71" fmla="*/ 533 h 756"/>
                <a:gd name="T72" fmla="*/ 200 w 1061"/>
                <a:gd name="T73" fmla="*/ 368 h 756"/>
                <a:gd name="T74" fmla="*/ 266 w 1061"/>
                <a:gd name="T75" fmla="*/ 52 h 756"/>
                <a:gd name="T76" fmla="*/ 255 w 1061"/>
                <a:gd name="T77" fmla="*/ 284 h 756"/>
                <a:gd name="T78" fmla="*/ 273 w 1061"/>
                <a:gd name="T79" fmla="*/ 302 h 756"/>
                <a:gd name="T80" fmla="*/ 196 w 1061"/>
                <a:gd name="T81" fmla="*/ 533 h 756"/>
                <a:gd name="T82" fmla="*/ 119 w 1061"/>
                <a:gd name="T83" fmla="*/ 379 h 756"/>
                <a:gd name="T84" fmla="*/ 101 w 1061"/>
                <a:gd name="T85" fmla="*/ 396 h 756"/>
                <a:gd name="T86" fmla="*/ 409 w 1061"/>
                <a:gd name="T87" fmla="*/ 396 h 756"/>
                <a:gd name="T88" fmla="*/ 391 w 1061"/>
                <a:gd name="T89" fmla="*/ 379 h 756"/>
                <a:gd name="T90" fmla="*/ 391 w 1061"/>
                <a:gd name="T91" fmla="*/ 148 h 756"/>
                <a:gd name="T92" fmla="*/ 391 w 1061"/>
                <a:gd name="T93" fmla="*/ 610 h 756"/>
                <a:gd name="T94" fmla="*/ 409 w 1061"/>
                <a:gd name="T95" fmla="*/ 592 h 756"/>
                <a:gd name="T96" fmla="*/ 431 w 1061"/>
                <a:gd name="T97" fmla="*/ 236 h 756"/>
                <a:gd name="T98" fmla="*/ 448 w 1061"/>
                <a:gd name="T99" fmla="*/ 379 h 756"/>
                <a:gd name="T100" fmla="*/ 398 w 1061"/>
                <a:gd name="T101" fmla="*/ 341 h 756"/>
                <a:gd name="T102" fmla="*/ 484 w 1061"/>
                <a:gd name="T103" fmla="*/ 214 h 756"/>
                <a:gd name="T104" fmla="*/ 343 w 1061"/>
                <a:gd name="T105" fmla="*/ 67 h 756"/>
                <a:gd name="T106" fmla="*/ 409 w 1061"/>
                <a:gd name="T107" fmla="*/ 108 h 756"/>
                <a:gd name="T108" fmla="*/ 371 w 1061"/>
                <a:gd name="T109" fmla="*/ 159 h 756"/>
                <a:gd name="T110" fmla="*/ 387 w 1061"/>
                <a:gd name="T111" fmla="*/ 445 h 756"/>
                <a:gd name="T112" fmla="*/ 448 w 1061"/>
                <a:gd name="T113" fmla="*/ 610 h 756"/>
                <a:gd name="T114" fmla="*/ 398 w 1061"/>
                <a:gd name="T115" fmla="*/ 572 h 756"/>
                <a:gd name="T116" fmla="*/ 343 w 1061"/>
                <a:gd name="T117" fmla="*/ 467 h 756"/>
                <a:gd name="T118" fmla="*/ 484 w 1061"/>
                <a:gd name="T119" fmla="*/ 641 h 756"/>
                <a:gd name="T120" fmla="*/ 150 w 1061"/>
                <a:gd name="T121" fmla="*/ 242 h 756"/>
                <a:gd name="T122" fmla="*/ 132 w 1061"/>
                <a:gd name="T123" fmla="*/ 225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61" h="756">
                  <a:moveTo>
                    <a:pt x="1061" y="756"/>
                  </a:moveTo>
                  <a:cubicBezTo>
                    <a:pt x="511" y="756"/>
                    <a:pt x="511" y="756"/>
                    <a:pt x="511" y="756"/>
                  </a:cubicBezTo>
                  <a:cubicBezTo>
                    <a:pt x="511" y="0"/>
                    <a:pt x="511" y="0"/>
                    <a:pt x="511" y="0"/>
                  </a:cubicBezTo>
                  <a:cubicBezTo>
                    <a:pt x="924" y="0"/>
                    <a:pt x="924" y="0"/>
                    <a:pt x="924" y="0"/>
                  </a:cubicBezTo>
                  <a:cubicBezTo>
                    <a:pt x="924" y="138"/>
                    <a:pt x="924" y="138"/>
                    <a:pt x="924" y="138"/>
                  </a:cubicBezTo>
                  <a:cubicBezTo>
                    <a:pt x="1061" y="138"/>
                    <a:pt x="1061" y="138"/>
                    <a:pt x="1061" y="138"/>
                  </a:cubicBezTo>
                  <a:lnTo>
                    <a:pt x="1061" y="756"/>
                  </a:lnTo>
                  <a:close/>
                  <a:moveTo>
                    <a:pt x="941" y="0"/>
                  </a:moveTo>
                  <a:cubicBezTo>
                    <a:pt x="941" y="121"/>
                    <a:pt x="941" y="121"/>
                    <a:pt x="941" y="121"/>
                  </a:cubicBezTo>
                  <a:cubicBezTo>
                    <a:pt x="1061" y="121"/>
                    <a:pt x="1061" y="121"/>
                    <a:pt x="1061" y="121"/>
                  </a:cubicBezTo>
                  <a:lnTo>
                    <a:pt x="941" y="0"/>
                  </a:lnTo>
                  <a:close/>
                  <a:moveTo>
                    <a:pt x="1027" y="231"/>
                  </a:moveTo>
                  <a:cubicBezTo>
                    <a:pt x="546" y="231"/>
                    <a:pt x="546" y="231"/>
                    <a:pt x="546" y="231"/>
                  </a:cubicBezTo>
                  <a:cubicBezTo>
                    <a:pt x="546" y="248"/>
                    <a:pt x="546" y="248"/>
                    <a:pt x="546" y="248"/>
                  </a:cubicBezTo>
                  <a:cubicBezTo>
                    <a:pt x="1027" y="248"/>
                    <a:pt x="1027" y="248"/>
                    <a:pt x="1027" y="248"/>
                  </a:cubicBezTo>
                  <a:lnTo>
                    <a:pt x="1027" y="231"/>
                  </a:lnTo>
                  <a:close/>
                  <a:moveTo>
                    <a:pt x="1027" y="509"/>
                  </a:moveTo>
                  <a:cubicBezTo>
                    <a:pt x="546" y="509"/>
                    <a:pt x="546" y="509"/>
                    <a:pt x="546" y="509"/>
                  </a:cubicBezTo>
                  <a:cubicBezTo>
                    <a:pt x="546" y="526"/>
                    <a:pt x="546" y="526"/>
                    <a:pt x="546" y="526"/>
                  </a:cubicBezTo>
                  <a:cubicBezTo>
                    <a:pt x="1027" y="526"/>
                    <a:pt x="1027" y="526"/>
                    <a:pt x="1027" y="526"/>
                  </a:cubicBezTo>
                  <a:lnTo>
                    <a:pt x="1027" y="509"/>
                  </a:lnTo>
                  <a:close/>
                  <a:moveTo>
                    <a:pt x="630" y="464"/>
                  </a:moveTo>
                  <a:cubicBezTo>
                    <a:pt x="630" y="297"/>
                    <a:pt x="630" y="297"/>
                    <a:pt x="630" y="297"/>
                  </a:cubicBezTo>
                  <a:cubicBezTo>
                    <a:pt x="584" y="297"/>
                    <a:pt x="584" y="297"/>
                    <a:pt x="584" y="297"/>
                  </a:cubicBezTo>
                  <a:cubicBezTo>
                    <a:pt x="584" y="464"/>
                    <a:pt x="584" y="464"/>
                    <a:pt x="584" y="464"/>
                  </a:cubicBezTo>
                  <a:lnTo>
                    <a:pt x="630" y="464"/>
                  </a:lnTo>
                  <a:close/>
                  <a:moveTo>
                    <a:pt x="825" y="297"/>
                  </a:moveTo>
                  <a:cubicBezTo>
                    <a:pt x="785" y="297"/>
                    <a:pt x="785" y="297"/>
                    <a:pt x="785" y="297"/>
                  </a:cubicBezTo>
                  <a:cubicBezTo>
                    <a:pt x="785" y="373"/>
                    <a:pt x="785" y="373"/>
                    <a:pt x="785" y="373"/>
                  </a:cubicBezTo>
                  <a:cubicBezTo>
                    <a:pt x="785" y="383"/>
                    <a:pt x="785" y="396"/>
                    <a:pt x="787" y="413"/>
                  </a:cubicBezTo>
                  <a:cubicBezTo>
                    <a:pt x="786" y="413"/>
                    <a:pt x="786" y="413"/>
                    <a:pt x="786" y="413"/>
                  </a:cubicBezTo>
                  <a:cubicBezTo>
                    <a:pt x="725" y="297"/>
                    <a:pt x="725" y="297"/>
                    <a:pt x="725" y="297"/>
                  </a:cubicBezTo>
                  <a:cubicBezTo>
                    <a:pt x="666" y="297"/>
                    <a:pt x="666" y="297"/>
                    <a:pt x="666" y="297"/>
                  </a:cubicBezTo>
                  <a:cubicBezTo>
                    <a:pt x="666" y="464"/>
                    <a:pt x="666" y="464"/>
                    <a:pt x="666" y="464"/>
                  </a:cubicBezTo>
                  <a:cubicBezTo>
                    <a:pt x="706" y="464"/>
                    <a:pt x="706" y="464"/>
                    <a:pt x="706" y="464"/>
                  </a:cubicBezTo>
                  <a:cubicBezTo>
                    <a:pt x="706" y="389"/>
                    <a:pt x="706" y="389"/>
                    <a:pt x="706" y="389"/>
                  </a:cubicBezTo>
                  <a:cubicBezTo>
                    <a:pt x="706" y="379"/>
                    <a:pt x="705" y="365"/>
                    <a:pt x="704" y="346"/>
                  </a:cubicBezTo>
                  <a:cubicBezTo>
                    <a:pt x="705" y="346"/>
                    <a:pt x="705" y="346"/>
                    <a:pt x="705" y="346"/>
                  </a:cubicBezTo>
                  <a:cubicBezTo>
                    <a:pt x="766" y="464"/>
                    <a:pt x="766" y="464"/>
                    <a:pt x="766" y="464"/>
                  </a:cubicBezTo>
                  <a:cubicBezTo>
                    <a:pt x="825" y="464"/>
                    <a:pt x="825" y="464"/>
                    <a:pt x="825" y="464"/>
                  </a:cubicBezTo>
                  <a:lnTo>
                    <a:pt x="825" y="297"/>
                  </a:lnTo>
                  <a:close/>
                  <a:moveTo>
                    <a:pt x="932" y="382"/>
                  </a:moveTo>
                  <a:cubicBezTo>
                    <a:pt x="931" y="387"/>
                    <a:pt x="930" y="393"/>
                    <a:pt x="928" y="401"/>
                  </a:cubicBezTo>
                  <a:cubicBezTo>
                    <a:pt x="926" y="409"/>
                    <a:pt x="925" y="416"/>
                    <a:pt x="925" y="421"/>
                  </a:cubicBezTo>
                  <a:cubicBezTo>
                    <a:pt x="924" y="414"/>
                    <a:pt x="922" y="401"/>
                    <a:pt x="917" y="382"/>
                  </a:cubicBezTo>
                  <a:cubicBezTo>
                    <a:pt x="894" y="297"/>
                    <a:pt x="894" y="297"/>
                    <a:pt x="894" y="297"/>
                  </a:cubicBezTo>
                  <a:cubicBezTo>
                    <a:pt x="843" y="297"/>
                    <a:pt x="843" y="297"/>
                    <a:pt x="843" y="297"/>
                  </a:cubicBezTo>
                  <a:cubicBezTo>
                    <a:pt x="898" y="464"/>
                    <a:pt x="898" y="464"/>
                    <a:pt x="898" y="464"/>
                  </a:cubicBezTo>
                  <a:cubicBezTo>
                    <a:pt x="951" y="464"/>
                    <a:pt x="951" y="464"/>
                    <a:pt x="951" y="464"/>
                  </a:cubicBezTo>
                  <a:cubicBezTo>
                    <a:pt x="1006" y="297"/>
                    <a:pt x="1006" y="297"/>
                    <a:pt x="1006" y="297"/>
                  </a:cubicBezTo>
                  <a:cubicBezTo>
                    <a:pt x="955" y="297"/>
                    <a:pt x="955" y="297"/>
                    <a:pt x="955" y="297"/>
                  </a:cubicBezTo>
                  <a:lnTo>
                    <a:pt x="932" y="382"/>
                  </a:lnTo>
                  <a:close/>
                  <a:moveTo>
                    <a:pt x="273" y="456"/>
                  </a:moveTo>
                  <a:cubicBezTo>
                    <a:pt x="273" y="446"/>
                    <a:pt x="265" y="438"/>
                    <a:pt x="255" y="438"/>
                  </a:cubicBezTo>
                  <a:cubicBezTo>
                    <a:pt x="245" y="438"/>
                    <a:pt x="237" y="446"/>
                    <a:pt x="237" y="456"/>
                  </a:cubicBezTo>
                  <a:cubicBezTo>
                    <a:pt x="237" y="465"/>
                    <a:pt x="245" y="473"/>
                    <a:pt x="255" y="473"/>
                  </a:cubicBezTo>
                  <a:cubicBezTo>
                    <a:pt x="265" y="473"/>
                    <a:pt x="273" y="465"/>
                    <a:pt x="273" y="456"/>
                  </a:cubicBezTo>
                  <a:close/>
                  <a:moveTo>
                    <a:pt x="266" y="203"/>
                  </a:moveTo>
                  <a:cubicBezTo>
                    <a:pt x="266" y="221"/>
                    <a:pt x="251" y="236"/>
                    <a:pt x="233" y="236"/>
                  </a:cubicBezTo>
                  <a:cubicBezTo>
                    <a:pt x="188" y="236"/>
                    <a:pt x="188" y="236"/>
                    <a:pt x="188" y="236"/>
                  </a:cubicBezTo>
                  <a:cubicBezTo>
                    <a:pt x="183" y="252"/>
                    <a:pt x="168" y="264"/>
                    <a:pt x="150" y="264"/>
                  </a:cubicBezTo>
                  <a:cubicBezTo>
                    <a:pt x="128" y="264"/>
                    <a:pt x="110" y="247"/>
                    <a:pt x="110" y="225"/>
                  </a:cubicBezTo>
                  <a:cubicBezTo>
                    <a:pt x="110" y="203"/>
                    <a:pt x="128" y="185"/>
                    <a:pt x="150" y="185"/>
                  </a:cubicBezTo>
                  <a:cubicBezTo>
                    <a:pt x="168" y="185"/>
                    <a:pt x="183" y="197"/>
                    <a:pt x="188" y="214"/>
                  </a:cubicBezTo>
                  <a:cubicBezTo>
                    <a:pt x="233" y="214"/>
                    <a:pt x="233" y="214"/>
                    <a:pt x="233" y="214"/>
                  </a:cubicBezTo>
                  <a:cubicBezTo>
                    <a:pt x="239" y="214"/>
                    <a:pt x="244" y="209"/>
                    <a:pt x="244" y="203"/>
                  </a:cubicBezTo>
                  <a:cubicBezTo>
                    <a:pt x="244" y="56"/>
                    <a:pt x="244" y="56"/>
                    <a:pt x="244" y="56"/>
                  </a:cubicBezTo>
                  <a:cubicBezTo>
                    <a:pt x="213" y="64"/>
                    <a:pt x="190" y="87"/>
                    <a:pt x="180" y="116"/>
                  </a:cubicBezTo>
                  <a:cubicBezTo>
                    <a:pt x="150" y="110"/>
                    <a:pt x="118" y="119"/>
                    <a:pt x="95" y="142"/>
                  </a:cubicBezTo>
                  <a:cubicBezTo>
                    <a:pt x="72" y="165"/>
                    <a:pt x="64" y="197"/>
                    <a:pt x="69" y="227"/>
                  </a:cubicBezTo>
                  <a:cubicBezTo>
                    <a:pt x="41" y="237"/>
                    <a:pt x="18" y="260"/>
                    <a:pt x="9" y="291"/>
                  </a:cubicBezTo>
                  <a:cubicBezTo>
                    <a:pt x="217" y="291"/>
                    <a:pt x="217" y="291"/>
                    <a:pt x="217" y="291"/>
                  </a:cubicBezTo>
                  <a:cubicBezTo>
                    <a:pt x="222" y="274"/>
                    <a:pt x="237" y="262"/>
                    <a:pt x="255" y="262"/>
                  </a:cubicBezTo>
                  <a:cubicBezTo>
                    <a:pt x="277" y="262"/>
                    <a:pt x="295" y="280"/>
                    <a:pt x="295" y="302"/>
                  </a:cubicBezTo>
                  <a:cubicBezTo>
                    <a:pt x="295" y="324"/>
                    <a:pt x="277" y="341"/>
                    <a:pt x="255" y="341"/>
                  </a:cubicBezTo>
                  <a:cubicBezTo>
                    <a:pt x="237" y="341"/>
                    <a:pt x="222" y="329"/>
                    <a:pt x="217" y="313"/>
                  </a:cubicBezTo>
                  <a:cubicBezTo>
                    <a:pt x="6" y="313"/>
                    <a:pt x="6" y="313"/>
                    <a:pt x="6" y="313"/>
                  </a:cubicBezTo>
                  <a:cubicBezTo>
                    <a:pt x="5" y="337"/>
                    <a:pt x="13" y="360"/>
                    <a:pt x="28" y="378"/>
                  </a:cubicBezTo>
                  <a:cubicBezTo>
                    <a:pt x="9" y="402"/>
                    <a:pt x="0" y="434"/>
                    <a:pt x="9" y="465"/>
                  </a:cubicBezTo>
                  <a:cubicBezTo>
                    <a:pt x="17" y="497"/>
                    <a:pt x="41" y="520"/>
                    <a:pt x="69" y="530"/>
                  </a:cubicBezTo>
                  <a:cubicBezTo>
                    <a:pt x="64" y="558"/>
                    <a:pt x="71" y="587"/>
                    <a:pt x="90" y="609"/>
                  </a:cubicBezTo>
                  <a:cubicBezTo>
                    <a:pt x="90" y="417"/>
                    <a:pt x="90" y="417"/>
                    <a:pt x="90" y="417"/>
                  </a:cubicBezTo>
                  <a:cubicBezTo>
                    <a:pt x="74" y="412"/>
                    <a:pt x="62" y="397"/>
                    <a:pt x="62" y="379"/>
                  </a:cubicBezTo>
                  <a:cubicBezTo>
                    <a:pt x="62" y="357"/>
                    <a:pt x="79" y="339"/>
                    <a:pt x="101" y="339"/>
                  </a:cubicBezTo>
                  <a:cubicBezTo>
                    <a:pt x="123" y="339"/>
                    <a:pt x="141" y="357"/>
                    <a:pt x="141" y="379"/>
                  </a:cubicBezTo>
                  <a:cubicBezTo>
                    <a:pt x="141" y="397"/>
                    <a:pt x="128" y="412"/>
                    <a:pt x="112" y="417"/>
                  </a:cubicBezTo>
                  <a:cubicBezTo>
                    <a:pt x="112" y="628"/>
                    <a:pt x="112" y="628"/>
                    <a:pt x="112" y="628"/>
                  </a:cubicBezTo>
                  <a:cubicBezTo>
                    <a:pt x="133" y="641"/>
                    <a:pt x="157" y="646"/>
                    <a:pt x="180" y="641"/>
                  </a:cubicBezTo>
                  <a:cubicBezTo>
                    <a:pt x="190" y="670"/>
                    <a:pt x="214" y="693"/>
                    <a:pt x="245" y="702"/>
                  </a:cubicBezTo>
                  <a:cubicBezTo>
                    <a:pt x="272" y="709"/>
                    <a:pt x="299" y="704"/>
                    <a:pt x="321" y="690"/>
                  </a:cubicBezTo>
                  <a:cubicBezTo>
                    <a:pt x="321" y="620"/>
                    <a:pt x="321" y="620"/>
                    <a:pt x="321" y="620"/>
                  </a:cubicBezTo>
                  <a:cubicBezTo>
                    <a:pt x="277" y="620"/>
                    <a:pt x="277" y="620"/>
                    <a:pt x="277" y="620"/>
                  </a:cubicBezTo>
                  <a:cubicBezTo>
                    <a:pt x="259" y="620"/>
                    <a:pt x="244" y="606"/>
                    <a:pt x="244" y="588"/>
                  </a:cubicBezTo>
                  <a:cubicBezTo>
                    <a:pt x="244" y="493"/>
                    <a:pt x="244" y="493"/>
                    <a:pt x="244" y="493"/>
                  </a:cubicBezTo>
                  <a:cubicBezTo>
                    <a:pt x="228" y="489"/>
                    <a:pt x="215" y="474"/>
                    <a:pt x="215" y="456"/>
                  </a:cubicBezTo>
                  <a:cubicBezTo>
                    <a:pt x="215" y="434"/>
                    <a:pt x="233" y="416"/>
                    <a:pt x="255" y="416"/>
                  </a:cubicBezTo>
                  <a:cubicBezTo>
                    <a:pt x="277" y="416"/>
                    <a:pt x="295" y="434"/>
                    <a:pt x="295" y="456"/>
                  </a:cubicBezTo>
                  <a:cubicBezTo>
                    <a:pt x="295" y="474"/>
                    <a:pt x="282" y="489"/>
                    <a:pt x="266" y="493"/>
                  </a:cubicBezTo>
                  <a:cubicBezTo>
                    <a:pt x="266" y="588"/>
                    <a:pt x="266" y="588"/>
                    <a:pt x="266" y="588"/>
                  </a:cubicBezTo>
                  <a:cubicBezTo>
                    <a:pt x="266" y="594"/>
                    <a:pt x="271" y="599"/>
                    <a:pt x="277" y="599"/>
                  </a:cubicBezTo>
                  <a:cubicBezTo>
                    <a:pt x="321" y="599"/>
                    <a:pt x="321" y="599"/>
                    <a:pt x="321" y="599"/>
                  </a:cubicBezTo>
                  <a:cubicBezTo>
                    <a:pt x="321" y="390"/>
                    <a:pt x="321" y="390"/>
                    <a:pt x="321" y="390"/>
                  </a:cubicBezTo>
                  <a:cubicBezTo>
                    <a:pt x="200" y="390"/>
                    <a:pt x="200" y="390"/>
                    <a:pt x="200" y="390"/>
                  </a:cubicBezTo>
                  <a:cubicBezTo>
                    <a:pt x="194" y="390"/>
                    <a:pt x="189" y="395"/>
                    <a:pt x="189" y="401"/>
                  </a:cubicBezTo>
                  <a:cubicBezTo>
                    <a:pt x="189" y="495"/>
                    <a:pt x="189" y="495"/>
                    <a:pt x="189" y="495"/>
                  </a:cubicBezTo>
                  <a:cubicBezTo>
                    <a:pt x="205" y="500"/>
                    <a:pt x="218" y="515"/>
                    <a:pt x="218" y="533"/>
                  </a:cubicBezTo>
                  <a:cubicBezTo>
                    <a:pt x="218" y="554"/>
                    <a:pt x="200" y="572"/>
                    <a:pt x="178" y="572"/>
                  </a:cubicBezTo>
                  <a:cubicBezTo>
                    <a:pt x="156" y="572"/>
                    <a:pt x="139" y="554"/>
                    <a:pt x="139" y="533"/>
                  </a:cubicBezTo>
                  <a:cubicBezTo>
                    <a:pt x="139" y="515"/>
                    <a:pt x="151" y="500"/>
                    <a:pt x="167" y="495"/>
                  </a:cubicBezTo>
                  <a:cubicBezTo>
                    <a:pt x="167" y="401"/>
                    <a:pt x="167" y="401"/>
                    <a:pt x="167" y="401"/>
                  </a:cubicBezTo>
                  <a:cubicBezTo>
                    <a:pt x="167" y="382"/>
                    <a:pt x="182" y="368"/>
                    <a:pt x="200" y="368"/>
                  </a:cubicBezTo>
                  <a:cubicBezTo>
                    <a:pt x="321" y="368"/>
                    <a:pt x="321" y="368"/>
                    <a:pt x="321" y="368"/>
                  </a:cubicBezTo>
                  <a:cubicBezTo>
                    <a:pt x="321" y="67"/>
                    <a:pt x="321" y="67"/>
                    <a:pt x="321" y="67"/>
                  </a:cubicBezTo>
                  <a:cubicBezTo>
                    <a:pt x="305" y="57"/>
                    <a:pt x="286" y="51"/>
                    <a:pt x="266" y="52"/>
                  </a:cubicBezTo>
                  <a:lnTo>
                    <a:pt x="266" y="203"/>
                  </a:lnTo>
                  <a:close/>
                  <a:moveTo>
                    <a:pt x="273" y="302"/>
                  </a:moveTo>
                  <a:cubicBezTo>
                    <a:pt x="273" y="292"/>
                    <a:pt x="265" y="284"/>
                    <a:pt x="255" y="284"/>
                  </a:cubicBezTo>
                  <a:cubicBezTo>
                    <a:pt x="245" y="284"/>
                    <a:pt x="237" y="292"/>
                    <a:pt x="237" y="302"/>
                  </a:cubicBezTo>
                  <a:cubicBezTo>
                    <a:pt x="237" y="312"/>
                    <a:pt x="245" y="319"/>
                    <a:pt x="255" y="319"/>
                  </a:cubicBezTo>
                  <a:cubicBezTo>
                    <a:pt x="265" y="319"/>
                    <a:pt x="273" y="312"/>
                    <a:pt x="273" y="302"/>
                  </a:cubicBezTo>
                  <a:close/>
                  <a:moveTo>
                    <a:pt x="160" y="533"/>
                  </a:moveTo>
                  <a:cubicBezTo>
                    <a:pt x="160" y="542"/>
                    <a:pt x="168" y="550"/>
                    <a:pt x="178" y="550"/>
                  </a:cubicBezTo>
                  <a:cubicBezTo>
                    <a:pt x="188" y="550"/>
                    <a:pt x="196" y="542"/>
                    <a:pt x="196" y="533"/>
                  </a:cubicBezTo>
                  <a:cubicBezTo>
                    <a:pt x="196" y="523"/>
                    <a:pt x="188" y="515"/>
                    <a:pt x="178" y="515"/>
                  </a:cubicBezTo>
                  <a:cubicBezTo>
                    <a:pt x="168" y="515"/>
                    <a:pt x="160" y="523"/>
                    <a:pt x="160" y="533"/>
                  </a:cubicBezTo>
                  <a:close/>
                  <a:moveTo>
                    <a:pt x="119" y="379"/>
                  </a:moveTo>
                  <a:cubicBezTo>
                    <a:pt x="119" y="369"/>
                    <a:pt x="111" y="361"/>
                    <a:pt x="101" y="361"/>
                  </a:cubicBezTo>
                  <a:cubicBezTo>
                    <a:pt x="91" y="361"/>
                    <a:pt x="83" y="369"/>
                    <a:pt x="83" y="379"/>
                  </a:cubicBezTo>
                  <a:cubicBezTo>
                    <a:pt x="83" y="388"/>
                    <a:pt x="91" y="396"/>
                    <a:pt x="101" y="396"/>
                  </a:cubicBezTo>
                  <a:cubicBezTo>
                    <a:pt x="111" y="396"/>
                    <a:pt x="119" y="388"/>
                    <a:pt x="119" y="379"/>
                  </a:cubicBezTo>
                  <a:close/>
                  <a:moveTo>
                    <a:pt x="391" y="379"/>
                  </a:moveTo>
                  <a:cubicBezTo>
                    <a:pt x="391" y="388"/>
                    <a:pt x="399" y="396"/>
                    <a:pt x="409" y="396"/>
                  </a:cubicBezTo>
                  <a:cubicBezTo>
                    <a:pt x="419" y="396"/>
                    <a:pt x="427" y="388"/>
                    <a:pt x="427" y="379"/>
                  </a:cubicBezTo>
                  <a:cubicBezTo>
                    <a:pt x="427" y="369"/>
                    <a:pt x="419" y="361"/>
                    <a:pt x="409" y="361"/>
                  </a:cubicBezTo>
                  <a:cubicBezTo>
                    <a:pt x="399" y="361"/>
                    <a:pt x="391" y="369"/>
                    <a:pt x="391" y="379"/>
                  </a:cubicBezTo>
                  <a:close/>
                  <a:moveTo>
                    <a:pt x="427" y="148"/>
                  </a:moveTo>
                  <a:cubicBezTo>
                    <a:pt x="427" y="138"/>
                    <a:pt x="419" y="130"/>
                    <a:pt x="409" y="130"/>
                  </a:cubicBezTo>
                  <a:cubicBezTo>
                    <a:pt x="399" y="130"/>
                    <a:pt x="391" y="138"/>
                    <a:pt x="391" y="148"/>
                  </a:cubicBezTo>
                  <a:cubicBezTo>
                    <a:pt x="391" y="158"/>
                    <a:pt x="399" y="166"/>
                    <a:pt x="409" y="166"/>
                  </a:cubicBezTo>
                  <a:cubicBezTo>
                    <a:pt x="419" y="166"/>
                    <a:pt x="427" y="158"/>
                    <a:pt x="427" y="148"/>
                  </a:cubicBezTo>
                  <a:close/>
                  <a:moveTo>
                    <a:pt x="391" y="610"/>
                  </a:moveTo>
                  <a:cubicBezTo>
                    <a:pt x="391" y="619"/>
                    <a:pt x="399" y="627"/>
                    <a:pt x="409" y="627"/>
                  </a:cubicBezTo>
                  <a:cubicBezTo>
                    <a:pt x="419" y="627"/>
                    <a:pt x="427" y="619"/>
                    <a:pt x="427" y="610"/>
                  </a:cubicBezTo>
                  <a:cubicBezTo>
                    <a:pt x="427" y="600"/>
                    <a:pt x="419" y="592"/>
                    <a:pt x="409" y="592"/>
                  </a:cubicBezTo>
                  <a:cubicBezTo>
                    <a:pt x="399" y="592"/>
                    <a:pt x="391" y="600"/>
                    <a:pt x="391" y="610"/>
                  </a:cubicBezTo>
                  <a:close/>
                  <a:moveTo>
                    <a:pt x="484" y="236"/>
                  </a:moveTo>
                  <a:cubicBezTo>
                    <a:pt x="431" y="236"/>
                    <a:pt x="431" y="236"/>
                    <a:pt x="431" y="236"/>
                  </a:cubicBezTo>
                  <a:cubicBezTo>
                    <a:pt x="425" y="236"/>
                    <a:pt x="420" y="241"/>
                    <a:pt x="420" y="247"/>
                  </a:cubicBezTo>
                  <a:cubicBezTo>
                    <a:pt x="420" y="341"/>
                    <a:pt x="420" y="341"/>
                    <a:pt x="420" y="341"/>
                  </a:cubicBezTo>
                  <a:cubicBezTo>
                    <a:pt x="436" y="346"/>
                    <a:pt x="448" y="361"/>
                    <a:pt x="448" y="379"/>
                  </a:cubicBezTo>
                  <a:cubicBezTo>
                    <a:pt x="448" y="401"/>
                    <a:pt x="431" y="418"/>
                    <a:pt x="409" y="418"/>
                  </a:cubicBezTo>
                  <a:cubicBezTo>
                    <a:pt x="387" y="418"/>
                    <a:pt x="369" y="401"/>
                    <a:pt x="369" y="379"/>
                  </a:cubicBezTo>
                  <a:cubicBezTo>
                    <a:pt x="369" y="361"/>
                    <a:pt x="382" y="346"/>
                    <a:pt x="398" y="341"/>
                  </a:cubicBezTo>
                  <a:cubicBezTo>
                    <a:pt x="398" y="247"/>
                    <a:pt x="398" y="247"/>
                    <a:pt x="398" y="247"/>
                  </a:cubicBezTo>
                  <a:cubicBezTo>
                    <a:pt x="398" y="229"/>
                    <a:pt x="413" y="214"/>
                    <a:pt x="431" y="214"/>
                  </a:cubicBezTo>
                  <a:cubicBezTo>
                    <a:pt x="484" y="214"/>
                    <a:pt x="484" y="214"/>
                    <a:pt x="484" y="214"/>
                  </a:cubicBezTo>
                  <a:cubicBezTo>
                    <a:pt x="484" y="116"/>
                    <a:pt x="484" y="116"/>
                    <a:pt x="484" y="116"/>
                  </a:cubicBezTo>
                  <a:cubicBezTo>
                    <a:pt x="474" y="87"/>
                    <a:pt x="450" y="64"/>
                    <a:pt x="419" y="55"/>
                  </a:cubicBezTo>
                  <a:cubicBezTo>
                    <a:pt x="392" y="48"/>
                    <a:pt x="365" y="53"/>
                    <a:pt x="343" y="67"/>
                  </a:cubicBezTo>
                  <a:cubicBezTo>
                    <a:pt x="343" y="137"/>
                    <a:pt x="343" y="137"/>
                    <a:pt x="343" y="137"/>
                  </a:cubicBezTo>
                  <a:cubicBezTo>
                    <a:pt x="371" y="137"/>
                    <a:pt x="371" y="137"/>
                    <a:pt x="371" y="137"/>
                  </a:cubicBezTo>
                  <a:cubicBezTo>
                    <a:pt x="376" y="120"/>
                    <a:pt x="391" y="108"/>
                    <a:pt x="409" y="108"/>
                  </a:cubicBezTo>
                  <a:cubicBezTo>
                    <a:pt x="431" y="108"/>
                    <a:pt x="448" y="126"/>
                    <a:pt x="448" y="148"/>
                  </a:cubicBezTo>
                  <a:cubicBezTo>
                    <a:pt x="448" y="170"/>
                    <a:pt x="431" y="187"/>
                    <a:pt x="409" y="187"/>
                  </a:cubicBezTo>
                  <a:cubicBezTo>
                    <a:pt x="391" y="187"/>
                    <a:pt x="376" y="175"/>
                    <a:pt x="371" y="159"/>
                  </a:cubicBezTo>
                  <a:cubicBezTo>
                    <a:pt x="343" y="159"/>
                    <a:pt x="343" y="159"/>
                    <a:pt x="343" y="159"/>
                  </a:cubicBezTo>
                  <a:cubicBezTo>
                    <a:pt x="343" y="445"/>
                    <a:pt x="343" y="445"/>
                    <a:pt x="343" y="445"/>
                  </a:cubicBezTo>
                  <a:cubicBezTo>
                    <a:pt x="387" y="445"/>
                    <a:pt x="387" y="445"/>
                    <a:pt x="387" y="445"/>
                  </a:cubicBezTo>
                  <a:cubicBezTo>
                    <a:pt x="405" y="445"/>
                    <a:pt x="420" y="459"/>
                    <a:pt x="420" y="478"/>
                  </a:cubicBezTo>
                  <a:cubicBezTo>
                    <a:pt x="420" y="572"/>
                    <a:pt x="420" y="572"/>
                    <a:pt x="420" y="572"/>
                  </a:cubicBezTo>
                  <a:cubicBezTo>
                    <a:pt x="436" y="577"/>
                    <a:pt x="448" y="592"/>
                    <a:pt x="448" y="610"/>
                  </a:cubicBezTo>
                  <a:cubicBezTo>
                    <a:pt x="448" y="631"/>
                    <a:pt x="431" y="649"/>
                    <a:pt x="409" y="649"/>
                  </a:cubicBezTo>
                  <a:cubicBezTo>
                    <a:pt x="387" y="649"/>
                    <a:pt x="369" y="631"/>
                    <a:pt x="369" y="610"/>
                  </a:cubicBezTo>
                  <a:cubicBezTo>
                    <a:pt x="369" y="592"/>
                    <a:pt x="382" y="577"/>
                    <a:pt x="398" y="572"/>
                  </a:cubicBezTo>
                  <a:cubicBezTo>
                    <a:pt x="398" y="478"/>
                    <a:pt x="398" y="478"/>
                    <a:pt x="398" y="478"/>
                  </a:cubicBezTo>
                  <a:cubicBezTo>
                    <a:pt x="398" y="471"/>
                    <a:pt x="393" y="467"/>
                    <a:pt x="387" y="467"/>
                  </a:cubicBezTo>
                  <a:cubicBezTo>
                    <a:pt x="343" y="467"/>
                    <a:pt x="343" y="467"/>
                    <a:pt x="343" y="467"/>
                  </a:cubicBezTo>
                  <a:cubicBezTo>
                    <a:pt x="343" y="690"/>
                    <a:pt x="343" y="690"/>
                    <a:pt x="343" y="690"/>
                  </a:cubicBezTo>
                  <a:cubicBezTo>
                    <a:pt x="365" y="704"/>
                    <a:pt x="392" y="709"/>
                    <a:pt x="419" y="702"/>
                  </a:cubicBezTo>
                  <a:cubicBezTo>
                    <a:pt x="450" y="693"/>
                    <a:pt x="474" y="670"/>
                    <a:pt x="484" y="641"/>
                  </a:cubicBezTo>
                  <a:lnTo>
                    <a:pt x="484" y="236"/>
                  </a:lnTo>
                  <a:close/>
                  <a:moveTo>
                    <a:pt x="132" y="225"/>
                  </a:moveTo>
                  <a:cubicBezTo>
                    <a:pt x="132" y="235"/>
                    <a:pt x="140" y="242"/>
                    <a:pt x="150" y="242"/>
                  </a:cubicBezTo>
                  <a:cubicBezTo>
                    <a:pt x="160" y="242"/>
                    <a:pt x="168" y="235"/>
                    <a:pt x="168" y="225"/>
                  </a:cubicBezTo>
                  <a:cubicBezTo>
                    <a:pt x="168" y="215"/>
                    <a:pt x="160" y="207"/>
                    <a:pt x="150" y="207"/>
                  </a:cubicBezTo>
                  <a:cubicBezTo>
                    <a:pt x="140" y="207"/>
                    <a:pt x="132" y="215"/>
                    <a:pt x="132" y="225"/>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grpSp>
      <p:sp>
        <p:nvSpPr>
          <p:cNvPr id="114" name="Freeform 14"/>
          <p:cNvSpPr>
            <a:spLocks noEditPoints="1"/>
          </p:cNvSpPr>
          <p:nvPr/>
        </p:nvSpPr>
        <p:spPr bwMode="auto">
          <a:xfrm>
            <a:off x="7202450" y="4551970"/>
            <a:ext cx="177862" cy="165675"/>
          </a:xfrm>
          <a:custGeom>
            <a:avLst/>
            <a:gdLst>
              <a:gd name="T0" fmla="*/ 799 w 907"/>
              <a:gd name="T1" fmla="*/ 589 h 907"/>
              <a:gd name="T2" fmla="*/ 821 w 907"/>
              <a:gd name="T3" fmla="*/ 724 h 907"/>
              <a:gd name="T4" fmla="*/ 706 w 907"/>
              <a:gd name="T5" fmla="*/ 690 h 907"/>
              <a:gd name="T6" fmla="*/ 686 w 907"/>
              <a:gd name="T7" fmla="*/ 744 h 907"/>
              <a:gd name="T8" fmla="*/ 637 w 907"/>
              <a:gd name="T9" fmla="*/ 872 h 907"/>
              <a:gd name="T10" fmla="*/ 557 w 907"/>
              <a:gd name="T11" fmla="*/ 784 h 907"/>
              <a:gd name="T12" fmla="*/ 509 w 907"/>
              <a:gd name="T13" fmla="*/ 821 h 907"/>
              <a:gd name="T14" fmla="*/ 403 w 907"/>
              <a:gd name="T15" fmla="*/ 907 h 907"/>
              <a:gd name="T16" fmla="*/ 376 w 907"/>
              <a:gd name="T17" fmla="*/ 791 h 907"/>
              <a:gd name="T18" fmla="*/ 318 w 907"/>
              <a:gd name="T19" fmla="*/ 800 h 907"/>
              <a:gd name="T20" fmla="*/ 183 w 907"/>
              <a:gd name="T21" fmla="*/ 821 h 907"/>
              <a:gd name="T22" fmla="*/ 217 w 907"/>
              <a:gd name="T23" fmla="*/ 706 h 907"/>
              <a:gd name="T24" fmla="*/ 163 w 907"/>
              <a:gd name="T25" fmla="*/ 686 h 907"/>
              <a:gd name="T26" fmla="*/ 35 w 907"/>
              <a:gd name="T27" fmla="*/ 637 h 907"/>
              <a:gd name="T28" fmla="*/ 123 w 907"/>
              <a:gd name="T29" fmla="*/ 557 h 907"/>
              <a:gd name="T30" fmla="*/ 86 w 907"/>
              <a:gd name="T31" fmla="*/ 510 h 907"/>
              <a:gd name="T32" fmla="*/ 0 w 907"/>
              <a:gd name="T33" fmla="*/ 403 h 907"/>
              <a:gd name="T34" fmla="*/ 116 w 907"/>
              <a:gd name="T35" fmla="*/ 376 h 907"/>
              <a:gd name="T36" fmla="*/ 107 w 907"/>
              <a:gd name="T37" fmla="*/ 319 h 907"/>
              <a:gd name="T38" fmla="*/ 86 w 907"/>
              <a:gd name="T39" fmla="*/ 183 h 907"/>
              <a:gd name="T40" fmla="*/ 201 w 907"/>
              <a:gd name="T41" fmla="*/ 217 h 907"/>
              <a:gd name="T42" fmla="*/ 221 w 907"/>
              <a:gd name="T43" fmla="*/ 164 h 907"/>
              <a:gd name="T44" fmla="*/ 270 w 907"/>
              <a:gd name="T45" fmla="*/ 36 h 907"/>
              <a:gd name="T46" fmla="*/ 350 w 907"/>
              <a:gd name="T47" fmla="*/ 123 h 907"/>
              <a:gd name="T48" fmla="*/ 397 w 907"/>
              <a:gd name="T49" fmla="*/ 86 h 907"/>
              <a:gd name="T50" fmla="*/ 504 w 907"/>
              <a:gd name="T51" fmla="*/ 0 h 907"/>
              <a:gd name="T52" fmla="*/ 531 w 907"/>
              <a:gd name="T53" fmla="*/ 117 h 907"/>
              <a:gd name="T54" fmla="*/ 588 w 907"/>
              <a:gd name="T55" fmla="*/ 108 h 907"/>
              <a:gd name="T56" fmla="*/ 724 w 907"/>
              <a:gd name="T57" fmla="*/ 86 h 907"/>
              <a:gd name="T58" fmla="*/ 690 w 907"/>
              <a:gd name="T59" fmla="*/ 201 h 907"/>
              <a:gd name="T60" fmla="*/ 743 w 907"/>
              <a:gd name="T61" fmla="*/ 221 h 907"/>
              <a:gd name="T62" fmla="*/ 871 w 907"/>
              <a:gd name="T63" fmla="*/ 270 h 907"/>
              <a:gd name="T64" fmla="*/ 784 w 907"/>
              <a:gd name="T65" fmla="*/ 350 h 907"/>
              <a:gd name="T66" fmla="*/ 821 w 907"/>
              <a:gd name="T67" fmla="*/ 398 h 907"/>
              <a:gd name="T68" fmla="*/ 907 w 907"/>
              <a:gd name="T69" fmla="*/ 504 h 907"/>
              <a:gd name="T70" fmla="*/ 790 w 907"/>
              <a:gd name="T71" fmla="*/ 531 h 907"/>
              <a:gd name="T72" fmla="*/ 453 w 907"/>
              <a:gd name="T73" fmla="*/ 226 h 907"/>
              <a:gd name="T74" fmla="*/ 453 w 907"/>
              <a:gd name="T75" fmla="*/ 682 h 907"/>
              <a:gd name="T76" fmla="*/ 453 w 907"/>
              <a:gd name="T77" fmla="*/ 226 h 907"/>
              <a:gd name="T78" fmla="*/ 374 w 907"/>
              <a:gd name="T79" fmla="*/ 527 h 907"/>
              <a:gd name="T80" fmla="*/ 437 w 907"/>
              <a:gd name="T81" fmla="*/ 478 h 907"/>
              <a:gd name="T82" fmla="*/ 408 w 907"/>
              <a:gd name="T83" fmla="*/ 440 h 907"/>
              <a:gd name="T84" fmla="*/ 427 w 907"/>
              <a:gd name="T85" fmla="*/ 426 h 907"/>
              <a:gd name="T86" fmla="*/ 418 w 907"/>
              <a:gd name="T87" fmla="*/ 371 h 907"/>
              <a:gd name="T88" fmla="*/ 310 w 907"/>
              <a:gd name="T89" fmla="*/ 361 h 907"/>
              <a:gd name="T90" fmla="*/ 354 w 907"/>
              <a:gd name="T91" fmla="*/ 395 h 907"/>
              <a:gd name="T92" fmla="*/ 388 w 907"/>
              <a:gd name="T93" fmla="*/ 409 h 907"/>
              <a:gd name="T94" fmla="*/ 368 w 907"/>
              <a:gd name="T95" fmla="*/ 425 h 907"/>
              <a:gd name="T96" fmla="*/ 354 w 907"/>
              <a:gd name="T97" fmla="*/ 395 h 907"/>
              <a:gd name="T98" fmla="*/ 386 w 907"/>
              <a:gd name="T99" fmla="*/ 462 h 907"/>
              <a:gd name="T100" fmla="*/ 370 w 907"/>
              <a:gd name="T101" fmla="*/ 492 h 907"/>
              <a:gd name="T102" fmla="*/ 354 w 907"/>
              <a:gd name="T103" fmla="*/ 458 h 907"/>
              <a:gd name="T104" fmla="*/ 552 w 907"/>
              <a:gd name="T105" fmla="*/ 436 h 907"/>
              <a:gd name="T106" fmla="*/ 555 w 907"/>
              <a:gd name="T107" fmla="*/ 361 h 907"/>
              <a:gd name="T108" fmla="*/ 507 w 907"/>
              <a:gd name="T109" fmla="*/ 433 h 907"/>
              <a:gd name="T110" fmla="*/ 462 w 907"/>
              <a:gd name="T111" fmla="*/ 361 h 907"/>
              <a:gd name="T112" fmla="*/ 507 w 907"/>
              <a:gd name="T113" fmla="*/ 527 h 907"/>
              <a:gd name="T114" fmla="*/ 520 w 907"/>
              <a:gd name="T115" fmla="*/ 464 h 907"/>
              <a:gd name="T116" fmla="*/ 603 w 907"/>
              <a:gd name="T117" fmla="*/ 52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7" h="907">
                <a:moveTo>
                  <a:pt x="784" y="557"/>
                </a:moveTo>
                <a:cubicBezTo>
                  <a:pt x="781" y="569"/>
                  <a:pt x="786" y="580"/>
                  <a:pt x="799" y="589"/>
                </a:cubicBezTo>
                <a:cubicBezTo>
                  <a:pt x="871" y="637"/>
                  <a:pt x="871" y="637"/>
                  <a:pt x="871" y="637"/>
                </a:cubicBezTo>
                <a:cubicBezTo>
                  <a:pt x="821" y="724"/>
                  <a:pt x="821" y="724"/>
                  <a:pt x="821" y="724"/>
                </a:cubicBezTo>
                <a:cubicBezTo>
                  <a:pt x="743" y="686"/>
                  <a:pt x="743" y="686"/>
                  <a:pt x="743" y="686"/>
                </a:cubicBezTo>
                <a:cubicBezTo>
                  <a:pt x="729" y="678"/>
                  <a:pt x="715" y="680"/>
                  <a:pt x="706" y="690"/>
                </a:cubicBezTo>
                <a:cubicBezTo>
                  <a:pt x="701" y="695"/>
                  <a:pt x="695" y="701"/>
                  <a:pt x="690" y="706"/>
                </a:cubicBezTo>
                <a:cubicBezTo>
                  <a:pt x="680" y="715"/>
                  <a:pt x="678" y="729"/>
                  <a:pt x="686" y="744"/>
                </a:cubicBezTo>
                <a:cubicBezTo>
                  <a:pt x="724" y="821"/>
                  <a:pt x="724" y="821"/>
                  <a:pt x="724" y="821"/>
                </a:cubicBezTo>
                <a:cubicBezTo>
                  <a:pt x="637" y="872"/>
                  <a:pt x="637" y="872"/>
                  <a:pt x="637" y="872"/>
                </a:cubicBezTo>
                <a:cubicBezTo>
                  <a:pt x="588" y="800"/>
                  <a:pt x="588" y="800"/>
                  <a:pt x="588" y="800"/>
                </a:cubicBezTo>
                <a:cubicBezTo>
                  <a:pt x="580" y="787"/>
                  <a:pt x="569" y="782"/>
                  <a:pt x="557" y="784"/>
                </a:cubicBezTo>
                <a:cubicBezTo>
                  <a:pt x="548" y="786"/>
                  <a:pt x="540" y="789"/>
                  <a:pt x="531" y="791"/>
                </a:cubicBezTo>
                <a:cubicBezTo>
                  <a:pt x="518" y="794"/>
                  <a:pt x="510" y="805"/>
                  <a:pt x="509" y="821"/>
                </a:cubicBezTo>
                <a:cubicBezTo>
                  <a:pt x="504" y="907"/>
                  <a:pt x="504" y="907"/>
                  <a:pt x="504" y="907"/>
                </a:cubicBezTo>
                <a:cubicBezTo>
                  <a:pt x="403" y="907"/>
                  <a:pt x="403" y="907"/>
                  <a:pt x="403" y="907"/>
                </a:cubicBezTo>
                <a:cubicBezTo>
                  <a:pt x="397" y="821"/>
                  <a:pt x="397" y="821"/>
                  <a:pt x="397" y="821"/>
                </a:cubicBezTo>
                <a:cubicBezTo>
                  <a:pt x="397" y="805"/>
                  <a:pt x="388" y="794"/>
                  <a:pt x="376" y="791"/>
                </a:cubicBezTo>
                <a:cubicBezTo>
                  <a:pt x="367" y="789"/>
                  <a:pt x="358" y="786"/>
                  <a:pt x="350" y="784"/>
                </a:cubicBezTo>
                <a:cubicBezTo>
                  <a:pt x="338" y="782"/>
                  <a:pt x="326" y="787"/>
                  <a:pt x="318" y="800"/>
                </a:cubicBezTo>
                <a:cubicBezTo>
                  <a:pt x="270" y="872"/>
                  <a:pt x="270" y="872"/>
                  <a:pt x="270" y="872"/>
                </a:cubicBezTo>
                <a:cubicBezTo>
                  <a:pt x="183" y="821"/>
                  <a:pt x="183" y="821"/>
                  <a:pt x="183" y="821"/>
                </a:cubicBezTo>
                <a:cubicBezTo>
                  <a:pt x="221" y="744"/>
                  <a:pt x="221" y="744"/>
                  <a:pt x="221" y="744"/>
                </a:cubicBezTo>
                <a:cubicBezTo>
                  <a:pt x="229" y="729"/>
                  <a:pt x="227" y="715"/>
                  <a:pt x="217" y="706"/>
                </a:cubicBezTo>
                <a:cubicBezTo>
                  <a:pt x="212" y="701"/>
                  <a:pt x="206" y="695"/>
                  <a:pt x="201" y="690"/>
                </a:cubicBezTo>
                <a:cubicBezTo>
                  <a:pt x="192" y="680"/>
                  <a:pt x="178" y="678"/>
                  <a:pt x="163" y="686"/>
                </a:cubicBezTo>
                <a:cubicBezTo>
                  <a:pt x="86" y="724"/>
                  <a:pt x="86" y="724"/>
                  <a:pt x="86" y="724"/>
                </a:cubicBezTo>
                <a:cubicBezTo>
                  <a:pt x="35" y="637"/>
                  <a:pt x="35" y="637"/>
                  <a:pt x="35" y="637"/>
                </a:cubicBezTo>
                <a:cubicBezTo>
                  <a:pt x="107" y="589"/>
                  <a:pt x="107" y="589"/>
                  <a:pt x="107" y="589"/>
                </a:cubicBezTo>
                <a:cubicBezTo>
                  <a:pt x="120" y="580"/>
                  <a:pt x="125" y="569"/>
                  <a:pt x="123" y="557"/>
                </a:cubicBezTo>
                <a:cubicBezTo>
                  <a:pt x="121" y="549"/>
                  <a:pt x="118" y="540"/>
                  <a:pt x="116" y="531"/>
                </a:cubicBezTo>
                <a:cubicBezTo>
                  <a:pt x="113" y="519"/>
                  <a:pt x="102" y="510"/>
                  <a:pt x="86" y="510"/>
                </a:cubicBezTo>
                <a:cubicBezTo>
                  <a:pt x="0" y="504"/>
                  <a:pt x="0" y="504"/>
                  <a:pt x="0" y="504"/>
                </a:cubicBezTo>
                <a:cubicBezTo>
                  <a:pt x="0" y="403"/>
                  <a:pt x="0" y="403"/>
                  <a:pt x="0" y="403"/>
                </a:cubicBezTo>
                <a:cubicBezTo>
                  <a:pt x="86" y="398"/>
                  <a:pt x="86" y="398"/>
                  <a:pt x="86" y="398"/>
                </a:cubicBezTo>
                <a:cubicBezTo>
                  <a:pt x="102" y="397"/>
                  <a:pt x="113" y="389"/>
                  <a:pt x="116" y="376"/>
                </a:cubicBezTo>
                <a:cubicBezTo>
                  <a:pt x="118" y="367"/>
                  <a:pt x="121" y="359"/>
                  <a:pt x="123" y="350"/>
                </a:cubicBezTo>
                <a:cubicBezTo>
                  <a:pt x="125" y="338"/>
                  <a:pt x="120" y="327"/>
                  <a:pt x="107" y="319"/>
                </a:cubicBezTo>
                <a:cubicBezTo>
                  <a:pt x="35" y="270"/>
                  <a:pt x="35" y="270"/>
                  <a:pt x="35" y="270"/>
                </a:cubicBezTo>
                <a:cubicBezTo>
                  <a:pt x="86" y="183"/>
                  <a:pt x="86" y="183"/>
                  <a:pt x="86" y="183"/>
                </a:cubicBezTo>
                <a:cubicBezTo>
                  <a:pt x="163" y="221"/>
                  <a:pt x="163" y="221"/>
                  <a:pt x="163" y="221"/>
                </a:cubicBezTo>
                <a:cubicBezTo>
                  <a:pt x="178" y="229"/>
                  <a:pt x="192" y="227"/>
                  <a:pt x="201" y="217"/>
                </a:cubicBezTo>
                <a:cubicBezTo>
                  <a:pt x="206" y="212"/>
                  <a:pt x="212" y="206"/>
                  <a:pt x="217" y="201"/>
                </a:cubicBezTo>
                <a:cubicBezTo>
                  <a:pt x="227" y="192"/>
                  <a:pt x="229" y="178"/>
                  <a:pt x="221" y="164"/>
                </a:cubicBezTo>
                <a:cubicBezTo>
                  <a:pt x="183" y="86"/>
                  <a:pt x="183" y="86"/>
                  <a:pt x="183" y="86"/>
                </a:cubicBezTo>
                <a:cubicBezTo>
                  <a:pt x="270" y="36"/>
                  <a:pt x="270" y="36"/>
                  <a:pt x="270" y="36"/>
                </a:cubicBezTo>
                <a:cubicBezTo>
                  <a:pt x="318" y="108"/>
                  <a:pt x="318" y="108"/>
                  <a:pt x="318" y="108"/>
                </a:cubicBezTo>
                <a:cubicBezTo>
                  <a:pt x="326" y="121"/>
                  <a:pt x="338" y="125"/>
                  <a:pt x="350" y="123"/>
                </a:cubicBezTo>
                <a:cubicBezTo>
                  <a:pt x="358" y="121"/>
                  <a:pt x="367" y="119"/>
                  <a:pt x="376" y="117"/>
                </a:cubicBezTo>
                <a:cubicBezTo>
                  <a:pt x="388" y="113"/>
                  <a:pt x="397" y="103"/>
                  <a:pt x="397" y="86"/>
                </a:cubicBezTo>
                <a:cubicBezTo>
                  <a:pt x="403" y="0"/>
                  <a:pt x="403" y="0"/>
                  <a:pt x="403" y="0"/>
                </a:cubicBezTo>
                <a:cubicBezTo>
                  <a:pt x="504" y="0"/>
                  <a:pt x="504" y="0"/>
                  <a:pt x="504" y="0"/>
                </a:cubicBezTo>
                <a:cubicBezTo>
                  <a:pt x="509" y="86"/>
                  <a:pt x="509" y="86"/>
                  <a:pt x="509" y="86"/>
                </a:cubicBezTo>
                <a:cubicBezTo>
                  <a:pt x="510" y="103"/>
                  <a:pt x="518" y="113"/>
                  <a:pt x="531" y="117"/>
                </a:cubicBezTo>
                <a:cubicBezTo>
                  <a:pt x="540" y="119"/>
                  <a:pt x="548" y="121"/>
                  <a:pt x="557" y="123"/>
                </a:cubicBezTo>
                <a:cubicBezTo>
                  <a:pt x="569" y="125"/>
                  <a:pt x="580" y="121"/>
                  <a:pt x="588" y="108"/>
                </a:cubicBezTo>
                <a:cubicBezTo>
                  <a:pt x="637" y="36"/>
                  <a:pt x="637" y="36"/>
                  <a:pt x="637" y="36"/>
                </a:cubicBezTo>
                <a:cubicBezTo>
                  <a:pt x="724" y="86"/>
                  <a:pt x="724" y="86"/>
                  <a:pt x="724" y="86"/>
                </a:cubicBezTo>
                <a:cubicBezTo>
                  <a:pt x="686" y="164"/>
                  <a:pt x="686" y="164"/>
                  <a:pt x="686" y="164"/>
                </a:cubicBezTo>
                <a:cubicBezTo>
                  <a:pt x="678" y="178"/>
                  <a:pt x="680" y="192"/>
                  <a:pt x="690" y="201"/>
                </a:cubicBezTo>
                <a:cubicBezTo>
                  <a:pt x="695" y="206"/>
                  <a:pt x="701" y="212"/>
                  <a:pt x="706" y="217"/>
                </a:cubicBezTo>
                <a:cubicBezTo>
                  <a:pt x="715" y="227"/>
                  <a:pt x="729" y="229"/>
                  <a:pt x="743" y="221"/>
                </a:cubicBezTo>
                <a:cubicBezTo>
                  <a:pt x="821" y="183"/>
                  <a:pt x="821" y="183"/>
                  <a:pt x="821" y="183"/>
                </a:cubicBezTo>
                <a:cubicBezTo>
                  <a:pt x="871" y="270"/>
                  <a:pt x="871" y="270"/>
                  <a:pt x="871" y="270"/>
                </a:cubicBezTo>
                <a:cubicBezTo>
                  <a:pt x="799" y="319"/>
                  <a:pt x="799" y="319"/>
                  <a:pt x="799" y="319"/>
                </a:cubicBezTo>
                <a:cubicBezTo>
                  <a:pt x="786" y="327"/>
                  <a:pt x="781" y="338"/>
                  <a:pt x="784" y="350"/>
                </a:cubicBezTo>
                <a:cubicBezTo>
                  <a:pt x="786" y="359"/>
                  <a:pt x="788" y="367"/>
                  <a:pt x="790" y="376"/>
                </a:cubicBezTo>
                <a:cubicBezTo>
                  <a:pt x="794" y="389"/>
                  <a:pt x="804" y="397"/>
                  <a:pt x="821" y="398"/>
                </a:cubicBezTo>
                <a:cubicBezTo>
                  <a:pt x="907" y="403"/>
                  <a:pt x="907" y="403"/>
                  <a:pt x="907" y="403"/>
                </a:cubicBezTo>
                <a:cubicBezTo>
                  <a:pt x="907" y="504"/>
                  <a:pt x="907" y="504"/>
                  <a:pt x="907" y="504"/>
                </a:cubicBezTo>
                <a:cubicBezTo>
                  <a:pt x="821" y="510"/>
                  <a:pt x="821" y="510"/>
                  <a:pt x="821" y="510"/>
                </a:cubicBezTo>
                <a:cubicBezTo>
                  <a:pt x="804" y="510"/>
                  <a:pt x="794" y="519"/>
                  <a:pt x="790" y="531"/>
                </a:cubicBezTo>
                <a:cubicBezTo>
                  <a:pt x="788" y="540"/>
                  <a:pt x="786" y="549"/>
                  <a:pt x="784" y="557"/>
                </a:cubicBezTo>
                <a:close/>
                <a:moveTo>
                  <a:pt x="453" y="226"/>
                </a:moveTo>
                <a:cubicBezTo>
                  <a:pt x="327" y="226"/>
                  <a:pt x="225" y="328"/>
                  <a:pt x="225" y="454"/>
                </a:cubicBezTo>
                <a:cubicBezTo>
                  <a:pt x="225" y="580"/>
                  <a:pt x="327" y="682"/>
                  <a:pt x="453" y="682"/>
                </a:cubicBezTo>
                <a:cubicBezTo>
                  <a:pt x="579" y="682"/>
                  <a:pt x="681" y="580"/>
                  <a:pt x="681" y="454"/>
                </a:cubicBezTo>
                <a:cubicBezTo>
                  <a:pt x="681" y="328"/>
                  <a:pt x="579" y="226"/>
                  <a:pt x="453" y="226"/>
                </a:cubicBezTo>
                <a:close/>
                <a:moveTo>
                  <a:pt x="310" y="527"/>
                </a:moveTo>
                <a:cubicBezTo>
                  <a:pt x="374" y="527"/>
                  <a:pt x="374" y="527"/>
                  <a:pt x="374" y="527"/>
                </a:cubicBezTo>
                <a:cubicBezTo>
                  <a:pt x="394" y="527"/>
                  <a:pt x="409" y="523"/>
                  <a:pt x="420" y="514"/>
                </a:cubicBezTo>
                <a:cubicBezTo>
                  <a:pt x="432" y="505"/>
                  <a:pt x="437" y="494"/>
                  <a:pt x="437" y="478"/>
                </a:cubicBezTo>
                <a:cubicBezTo>
                  <a:pt x="437" y="468"/>
                  <a:pt x="435" y="460"/>
                  <a:pt x="430" y="454"/>
                </a:cubicBezTo>
                <a:cubicBezTo>
                  <a:pt x="426" y="447"/>
                  <a:pt x="418" y="443"/>
                  <a:pt x="408" y="440"/>
                </a:cubicBezTo>
                <a:cubicBezTo>
                  <a:pt x="408" y="439"/>
                  <a:pt x="408" y="439"/>
                  <a:pt x="408" y="439"/>
                </a:cubicBezTo>
                <a:cubicBezTo>
                  <a:pt x="416" y="437"/>
                  <a:pt x="422" y="433"/>
                  <a:pt x="427" y="426"/>
                </a:cubicBezTo>
                <a:cubicBezTo>
                  <a:pt x="432" y="420"/>
                  <a:pt x="434" y="412"/>
                  <a:pt x="434" y="403"/>
                </a:cubicBezTo>
                <a:cubicBezTo>
                  <a:pt x="434" y="389"/>
                  <a:pt x="428" y="378"/>
                  <a:pt x="418" y="371"/>
                </a:cubicBezTo>
                <a:cubicBezTo>
                  <a:pt x="407" y="365"/>
                  <a:pt x="390" y="361"/>
                  <a:pt x="368" y="361"/>
                </a:cubicBezTo>
                <a:cubicBezTo>
                  <a:pt x="310" y="361"/>
                  <a:pt x="310" y="361"/>
                  <a:pt x="310" y="361"/>
                </a:cubicBezTo>
                <a:lnTo>
                  <a:pt x="310" y="527"/>
                </a:lnTo>
                <a:close/>
                <a:moveTo>
                  <a:pt x="354" y="395"/>
                </a:moveTo>
                <a:cubicBezTo>
                  <a:pt x="367" y="395"/>
                  <a:pt x="367" y="395"/>
                  <a:pt x="367" y="395"/>
                </a:cubicBezTo>
                <a:cubicBezTo>
                  <a:pt x="381" y="395"/>
                  <a:pt x="388" y="400"/>
                  <a:pt x="388" y="409"/>
                </a:cubicBezTo>
                <a:cubicBezTo>
                  <a:pt x="388" y="414"/>
                  <a:pt x="386" y="418"/>
                  <a:pt x="383" y="421"/>
                </a:cubicBezTo>
                <a:cubicBezTo>
                  <a:pt x="379" y="424"/>
                  <a:pt x="374" y="425"/>
                  <a:pt x="368" y="425"/>
                </a:cubicBezTo>
                <a:cubicBezTo>
                  <a:pt x="354" y="425"/>
                  <a:pt x="354" y="425"/>
                  <a:pt x="354" y="425"/>
                </a:cubicBezTo>
                <a:lnTo>
                  <a:pt x="354" y="395"/>
                </a:lnTo>
                <a:close/>
                <a:moveTo>
                  <a:pt x="369" y="458"/>
                </a:moveTo>
                <a:cubicBezTo>
                  <a:pt x="376" y="458"/>
                  <a:pt x="382" y="459"/>
                  <a:pt x="386" y="462"/>
                </a:cubicBezTo>
                <a:cubicBezTo>
                  <a:pt x="389" y="465"/>
                  <a:pt x="391" y="469"/>
                  <a:pt x="391" y="475"/>
                </a:cubicBezTo>
                <a:cubicBezTo>
                  <a:pt x="391" y="487"/>
                  <a:pt x="384" y="492"/>
                  <a:pt x="370" y="492"/>
                </a:cubicBezTo>
                <a:cubicBezTo>
                  <a:pt x="354" y="492"/>
                  <a:pt x="354" y="492"/>
                  <a:pt x="354" y="492"/>
                </a:cubicBezTo>
                <a:cubicBezTo>
                  <a:pt x="354" y="458"/>
                  <a:pt x="354" y="458"/>
                  <a:pt x="354" y="458"/>
                </a:cubicBezTo>
                <a:lnTo>
                  <a:pt x="369" y="458"/>
                </a:lnTo>
                <a:close/>
                <a:moveTo>
                  <a:pt x="552" y="436"/>
                </a:moveTo>
                <a:cubicBezTo>
                  <a:pt x="604" y="361"/>
                  <a:pt x="604" y="361"/>
                  <a:pt x="604" y="361"/>
                </a:cubicBezTo>
                <a:cubicBezTo>
                  <a:pt x="555" y="361"/>
                  <a:pt x="555" y="361"/>
                  <a:pt x="555" y="361"/>
                </a:cubicBezTo>
                <a:cubicBezTo>
                  <a:pt x="521" y="412"/>
                  <a:pt x="521" y="412"/>
                  <a:pt x="521" y="412"/>
                </a:cubicBezTo>
                <a:cubicBezTo>
                  <a:pt x="514" y="422"/>
                  <a:pt x="509" y="429"/>
                  <a:pt x="507" y="433"/>
                </a:cubicBezTo>
                <a:cubicBezTo>
                  <a:pt x="507" y="361"/>
                  <a:pt x="507" y="361"/>
                  <a:pt x="507" y="361"/>
                </a:cubicBezTo>
                <a:cubicBezTo>
                  <a:pt x="462" y="361"/>
                  <a:pt x="462" y="361"/>
                  <a:pt x="462" y="361"/>
                </a:cubicBezTo>
                <a:cubicBezTo>
                  <a:pt x="462" y="527"/>
                  <a:pt x="462" y="527"/>
                  <a:pt x="462" y="527"/>
                </a:cubicBezTo>
                <a:cubicBezTo>
                  <a:pt x="507" y="527"/>
                  <a:pt x="507" y="527"/>
                  <a:pt x="507" y="527"/>
                </a:cubicBezTo>
                <a:cubicBezTo>
                  <a:pt x="507" y="472"/>
                  <a:pt x="507" y="472"/>
                  <a:pt x="507" y="472"/>
                </a:cubicBezTo>
                <a:cubicBezTo>
                  <a:pt x="520" y="464"/>
                  <a:pt x="520" y="464"/>
                  <a:pt x="520" y="464"/>
                </a:cubicBezTo>
                <a:cubicBezTo>
                  <a:pt x="553" y="527"/>
                  <a:pt x="553" y="527"/>
                  <a:pt x="553" y="527"/>
                </a:cubicBezTo>
                <a:cubicBezTo>
                  <a:pt x="603" y="527"/>
                  <a:pt x="603" y="527"/>
                  <a:pt x="603" y="527"/>
                </a:cubicBezTo>
                <a:lnTo>
                  <a:pt x="552" y="43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15" name="テキスト ボックス 114"/>
          <p:cNvSpPr txBox="1"/>
          <p:nvPr/>
        </p:nvSpPr>
        <p:spPr>
          <a:xfrm>
            <a:off x="7360994" y="4699214"/>
            <a:ext cx="811406" cy="219291"/>
          </a:xfrm>
          <a:prstGeom prst="rect">
            <a:avLst/>
          </a:prstGeom>
          <a:noFill/>
        </p:spPr>
        <p:txBody>
          <a:bodyPr wrap="square" rtlCol="0">
            <a:spAutoFit/>
          </a:bodyPr>
          <a:lstStyle/>
          <a:p>
            <a:r>
              <a:rPr lang="ja-JP" altLang="en-US" sz="825">
                <a:solidFill>
                  <a:schemeClr val="bg1"/>
                </a:solidFill>
              </a:rPr>
              <a:t>銀行口座</a:t>
            </a:r>
            <a:r>
              <a:rPr lang="en-US" altLang="ja-JP" sz="825">
                <a:solidFill>
                  <a:schemeClr val="bg1"/>
                </a:solidFill>
              </a:rPr>
              <a:t>API</a:t>
            </a:r>
          </a:p>
        </p:txBody>
      </p:sp>
      <p:sp>
        <p:nvSpPr>
          <p:cNvPr id="128" name="角丸四角形 127"/>
          <p:cNvSpPr/>
          <p:nvPr/>
        </p:nvSpPr>
        <p:spPr>
          <a:xfrm>
            <a:off x="3239852" y="4012812"/>
            <a:ext cx="1496344" cy="395309"/>
          </a:xfrm>
          <a:prstGeom prst="round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Connect</a:t>
            </a:r>
            <a:endParaRPr lang="ja-JP" altLang="en-US" sz="1200"/>
          </a:p>
        </p:txBody>
      </p:sp>
      <p:sp>
        <p:nvSpPr>
          <p:cNvPr id="129" name="テキスト ボックス 128"/>
          <p:cNvSpPr txBox="1"/>
          <p:nvPr/>
        </p:nvSpPr>
        <p:spPr>
          <a:xfrm>
            <a:off x="3409743" y="4218756"/>
            <a:ext cx="1394922" cy="219291"/>
          </a:xfrm>
          <a:prstGeom prst="rect">
            <a:avLst/>
          </a:prstGeom>
          <a:noFill/>
        </p:spPr>
        <p:txBody>
          <a:bodyPr wrap="square" rtlCol="0">
            <a:spAutoFit/>
          </a:bodyPr>
          <a:lstStyle/>
          <a:p>
            <a:r>
              <a:rPr lang="ja-JP" altLang="en-US" sz="825">
                <a:solidFill>
                  <a:schemeClr val="bg1"/>
                </a:solidFill>
              </a:rPr>
              <a:t>システム連携ツール</a:t>
            </a:r>
            <a:endParaRPr lang="en-US" altLang="ja-JP" sz="825">
              <a:solidFill>
                <a:schemeClr val="bg1"/>
              </a:solidFill>
            </a:endParaRPr>
          </a:p>
        </p:txBody>
      </p:sp>
      <p:sp>
        <p:nvSpPr>
          <p:cNvPr id="130" name="角丸四角形 129"/>
          <p:cNvSpPr/>
          <p:nvPr/>
        </p:nvSpPr>
        <p:spPr>
          <a:xfrm>
            <a:off x="5149774" y="4012812"/>
            <a:ext cx="1400732" cy="395309"/>
          </a:xfrm>
          <a:prstGeom prst="round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1200"/>
          </a:p>
        </p:txBody>
      </p:sp>
      <p:sp>
        <p:nvSpPr>
          <p:cNvPr id="131" name="角丸四角形 130"/>
          <p:cNvSpPr/>
          <p:nvPr/>
        </p:nvSpPr>
        <p:spPr>
          <a:xfrm>
            <a:off x="7036267" y="4012812"/>
            <a:ext cx="1358320" cy="395309"/>
          </a:xfrm>
          <a:prstGeom prst="round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endParaRPr lang="ja-JP" altLang="en-US" sz="1200"/>
          </a:p>
        </p:txBody>
      </p:sp>
      <p:sp>
        <p:nvSpPr>
          <p:cNvPr id="133" name="テキスト ボックス 132"/>
          <p:cNvSpPr txBox="1"/>
          <p:nvPr/>
        </p:nvSpPr>
        <p:spPr>
          <a:xfrm>
            <a:off x="7177014" y="4093144"/>
            <a:ext cx="1132671" cy="276999"/>
          </a:xfrm>
          <a:prstGeom prst="rect">
            <a:avLst/>
          </a:prstGeom>
          <a:noFill/>
        </p:spPr>
        <p:txBody>
          <a:bodyPr wrap="square" rtlCol="0">
            <a:spAutoFit/>
          </a:bodyPr>
          <a:lstStyle/>
          <a:p>
            <a:r>
              <a:rPr lang="en-US" altLang="ja-JP" sz="1200">
                <a:solidFill>
                  <a:schemeClr val="bg1"/>
                </a:solidFill>
              </a:rPr>
              <a:t>EDI-Master</a:t>
            </a:r>
          </a:p>
        </p:txBody>
      </p:sp>
      <p:sp>
        <p:nvSpPr>
          <p:cNvPr id="134" name="テキスト ボックス 133"/>
          <p:cNvSpPr txBox="1"/>
          <p:nvPr/>
        </p:nvSpPr>
        <p:spPr>
          <a:xfrm>
            <a:off x="5239245" y="4040771"/>
            <a:ext cx="1221790" cy="403187"/>
          </a:xfrm>
          <a:prstGeom prst="rect">
            <a:avLst/>
          </a:prstGeom>
          <a:noFill/>
        </p:spPr>
        <p:txBody>
          <a:bodyPr wrap="square" rtlCol="0">
            <a:spAutoFit/>
          </a:bodyPr>
          <a:lstStyle/>
          <a:p>
            <a:r>
              <a:rPr lang="ja-JP" altLang="en-US" sz="1010">
                <a:solidFill>
                  <a:schemeClr val="bg1"/>
                </a:solidFill>
              </a:rPr>
              <a:t>スーパー</a:t>
            </a:r>
            <a:endParaRPr lang="en-US" altLang="ja-JP" sz="1010">
              <a:solidFill>
                <a:schemeClr val="bg1"/>
              </a:solidFill>
            </a:endParaRPr>
          </a:p>
          <a:p>
            <a:r>
              <a:rPr lang="ja-JP" altLang="en-US" sz="1010">
                <a:solidFill>
                  <a:schemeClr val="bg1"/>
                </a:solidFill>
              </a:rPr>
              <a:t>インターフェース</a:t>
            </a:r>
            <a:endParaRPr lang="en-US" altLang="ja-JP" sz="1010">
              <a:solidFill>
                <a:schemeClr val="bg1"/>
              </a:solidFill>
            </a:endParaRPr>
          </a:p>
        </p:txBody>
      </p:sp>
      <p:sp>
        <p:nvSpPr>
          <p:cNvPr id="135" name="Freeform 53"/>
          <p:cNvSpPr>
            <a:spLocks noEditPoints="1"/>
          </p:cNvSpPr>
          <p:nvPr/>
        </p:nvSpPr>
        <p:spPr bwMode="auto">
          <a:xfrm>
            <a:off x="3505377" y="4093144"/>
            <a:ext cx="177826" cy="117901"/>
          </a:xfrm>
          <a:custGeom>
            <a:avLst/>
            <a:gdLst>
              <a:gd name="T0" fmla="*/ 355 w 1058"/>
              <a:gd name="T1" fmla="*/ 610 h 756"/>
              <a:gd name="T2" fmla="*/ 0 w 1058"/>
              <a:gd name="T3" fmla="*/ 650 h 756"/>
              <a:gd name="T4" fmla="*/ 0 w 1058"/>
              <a:gd name="T5" fmla="*/ 737 h 756"/>
              <a:gd name="T6" fmla="*/ 77 w 1058"/>
              <a:gd name="T7" fmla="*/ 756 h 756"/>
              <a:gd name="T8" fmla="*/ 278 w 1058"/>
              <a:gd name="T9" fmla="*/ 737 h 756"/>
              <a:gd name="T10" fmla="*/ 355 w 1058"/>
              <a:gd name="T11" fmla="*/ 756 h 756"/>
              <a:gd name="T12" fmla="*/ 355 w 1058"/>
              <a:gd name="T13" fmla="*/ 663 h 756"/>
              <a:gd name="T14" fmla="*/ 0 w 1058"/>
              <a:gd name="T15" fmla="*/ 737 h 756"/>
              <a:gd name="T16" fmla="*/ 355 w 1058"/>
              <a:gd name="T17" fmla="*/ 597 h 756"/>
              <a:gd name="T18" fmla="*/ 0 w 1058"/>
              <a:gd name="T19" fmla="*/ 557 h 756"/>
              <a:gd name="T20" fmla="*/ 355 w 1058"/>
              <a:gd name="T21" fmla="*/ 0 h 756"/>
              <a:gd name="T22" fmla="*/ 0 w 1058"/>
              <a:gd name="T23" fmla="*/ 66 h 756"/>
              <a:gd name="T24" fmla="*/ 355 w 1058"/>
              <a:gd name="T25" fmla="*/ 0 h 756"/>
              <a:gd name="T26" fmla="*/ 1058 w 1058"/>
              <a:gd name="T27" fmla="*/ 79 h 756"/>
              <a:gd name="T28" fmla="*/ 703 w 1058"/>
              <a:gd name="T29" fmla="*/ 544 h 756"/>
              <a:gd name="T30" fmla="*/ 630 w 1058"/>
              <a:gd name="T31" fmla="*/ 389 h 756"/>
              <a:gd name="T32" fmla="*/ 428 w 1058"/>
              <a:gd name="T33" fmla="*/ 389 h 756"/>
              <a:gd name="T34" fmla="*/ 355 w 1058"/>
              <a:gd name="T35" fmla="*/ 544 h 756"/>
              <a:gd name="T36" fmla="*/ 0 w 1058"/>
              <a:gd name="T37" fmla="*/ 79 h 756"/>
              <a:gd name="T38" fmla="*/ 355 w 1058"/>
              <a:gd name="T39" fmla="*/ 367 h 756"/>
              <a:gd name="T40" fmla="*/ 529 w 1058"/>
              <a:gd name="T41" fmla="*/ 276 h 756"/>
              <a:gd name="T42" fmla="*/ 703 w 1058"/>
              <a:gd name="T43" fmla="*/ 367 h 756"/>
              <a:gd name="T44" fmla="*/ 84 w 1058"/>
              <a:gd name="T45" fmla="*/ 109 h 756"/>
              <a:gd name="T46" fmla="*/ 32 w 1058"/>
              <a:gd name="T47" fmla="*/ 135 h 756"/>
              <a:gd name="T48" fmla="*/ 84 w 1058"/>
              <a:gd name="T49" fmla="*/ 109 h 756"/>
              <a:gd name="T50" fmla="*/ 101 w 1058"/>
              <a:gd name="T51" fmla="*/ 109 h 756"/>
              <a:gd name="T52" fmla="*/ 152 w 1058"/>
              <a:gd name="T53" fmla="*/ 135 h 756"/>
              <a:gd name="T54" fmla="*/ 803 w 1058"/>
              <a:gd name="T55" fmla="*/ 135 h 756"/>
              <a:gd name="T56" fmla="*/ 855 w 1058"/>
              <a:gd name="T57" fmla="*/ 109 h 756"/>
              <a:gd name="T58" fmla="*/ 803 w 1058"/>
              <a:gd name="T59" fmla="*/ 135 h 756"/>
              <a:gd name="T60" fmla="*/ 786 w 1058"/>
              <a:gd name="T61" fmla="*/ 135 h 756"/>
              <a:gd name="T62" fmla="*/ 735 w 1058"/>
              <a:gd name="T63" fmla="*/ 109 h 756"/>
              <a:gd name="T64" fmla="*/ 703 w 1058"/>
              <a:gd name="T65" fmla="*/ 737 h 756"/>
              <a:gd name="T66" fmla="*/ 780 w 1058"/>
              <a:gd name="T67" fmla="*/ 756 h 756"/>
              <a:gd name="T68" fmla="*/ 981 w 1058"/>
              <a:gd name="T69" fmla="*/ 737 h 756"/>
              <a:gd name="T70" fmla="*/ 1058 w 1058"/>
              <a:gd name="T71" fmla="*/ 756 h 756"/>
              <a:gd name="T72" fmla="*/ 1058 w 1058"/>
              <a:gd name="T73" fmla="*/ 663 h 756"/>
              <a:gd name="T74" fmla="*/ 703 w 1058"/>
              <a:gd name="T75" fmla="*/ 737 h 756"/>
              <a:gd name="T76" fmla="*/ 703 w 1058"/>
              <a:gd name="T77" fmla="*/ 66 h 756"/>
              <a:gd name="T78" fmla="*/ 1058 w 1058"/>
              <a:gd name="T79" fmla="*/ 0 h 756"/>
              <a:gd name="T80" fmla="*/ 703 w 1058"/>
              <a:gd name="T81" fmla="*/ 597 h 756"/>
              <a:gd name="T82" fmla="*/ 1058 w 1058"/>
              <a:gd name="T83" fmla="*/ 557 h 756"/>
              <a:gd name="T84" fmla="*/ 703 w 1058"/>
              <a:gd name="T85" fmla="*/ 597 h 756"/>
              <a:gd name="T86" fmla="*/ 1058 w 1058"/>
              <a:gd name="T87" fmla="*/ 650 h 756"/>
              <a:gd name="T88" fmla="*/ 703 w 1058"/>
              <a:gd name="T89" fmla="*/ 610 h 756"/>
              <a:gd name="T90" fmla="*/ 529 w 1058"/>
              <a:gd name="T91" fmla="*/ 299 h 756"/>
              <a:gd name="T92" fmla="*/ 529 w 1058"/>
              <a:gd name="T93" fmla="*/ 457 h 756"/>
              <a:gd name="T94" fmla="*/ 529 w 1058"/>
              <a:gd name="T95" fmla="*/ 299 h 756"/>
              <a:gd name="T96" fmla="*/ 484 w 1058"/>
              <a:gd name="T97" fmla="*/ 378 h 756"/>
              <a:gd name="T98" fmla="*/ 574 w 1058"/>
              <a:gd name="T99" fmla="*/ 37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8" h="756">
                <a:moveTo>
                  <a:pt x="0" y="610"/>
                </a:moveTo>
                <a:cubicBezTo>
                  <a:pt x="355" y="610"/>
                  <a:pt x="355" y="610"/>
                  <a:pt x="355" y="610"/>
                </a:cubicBezTo>
                <a:cubicBezTo>
                  <a:pt x="355" y="650"/>
                  <a:pt x="355" y="650"/>
                  <a:pt x="355" y="650"/>
                </a:cubicBezTo>
                <a:cubicBezTo>
                  <a:pt x="0" y="650"/>
                  <a:pt x="0" y="650"/>
                  <a:pt x="0" y="650"/>
                </a:cubicBezTo>
                <a:lnTo>
                  <a:pt x="0" y="610"/>
                </a:lnTo>
                <a:close/>
                <a:moveTo>
                  <a:pt x="0" y="737"/>
                </a:moveTo>
                <a:cubicBezTo>
                  <a:pt x="0" y="756"/>
                  <a:pt x="0" y="756"/>
                  <a:pt x="0" y="756"/>
                </a:cubicBezTo>
                <a:cubicBezTo>
                  <a:pt x="77" y="756"/>
                  <a:pt x="77" y="756"/>
                  <a:pt x="77" y="756"/>
                </a:cubicBezTo>
                <a:cubicBezTo>
                  <a:pt x="77" y="737"/>
                  <a:pt x="77" y="737"/>
                  <a:pt x="77" y="737"/>
                </a:cubicBezTo>
                <a:cubicBezTo>
                  <a:pt x="278" y="737"/>
                  <a:pt x="278" y="737"/>
                  <a:pt x="278" y="737"/>
                </a:cubicBezTo>
                <a:cubicBezTo>
                  <a:pt x="278" y="756"/>
                  <a:pt x="278" y="756"/>
                  <a:pt x="278" y="756"/>
                </a:cubicBezTo>
                <a:cubicBezTo>
                  <a:pt x="355" y="756"/>
                  <a:pt x="355" y="756"/>
                  <a:pt x="355" y="756"/>
                </a:cubicBezTo>
                <a:cubicBezTo>
                  <a:pt x="355" y="737"/>
                  <a:pt x="355" y="737"/>
                  <a:pt x="355" y="737"/>
                </a:cubicBezTo>
                <a:cubicBezTo>
                  <a:pt x="355" y="663"/>
                  <a:pt x="355" y="663"/>
                  <a:pt x="355" y="663"/>
                </a:cubicBezTo>
                <a:cubicBezTo>
                  <a:pt x="0" y="663"/>
                  <a:pt x="0" y="663"/>
                  <a:pt x="0" y="663"/>
                </a:cubicBezTo>
                <a:lnTo>
                  <a:pt x="0" y="737"/>
                </a:lnTo>
                <a:close/>
                <a:moveTo>
                  <a:pt x="0" y="597"/>
                </a:moveTo>
                <a:cubicBezTo>
                  <a:pt x="355" y="597"/>
                  <a:pt x="355" y="597"/>
                  <a:pt x="355" y="597"/>
                </a:cubicBezTo>
                <a:cubicBezTo>
                  <a:pt x="355" y="557"/>
                  <a:pt x="355" y="557"/>
                  <a:pt x="355" y="557"/>
                </a:cubicBezTo>
                <a:cubicBezTo>
                  <a:pt x="0" y="557"/>
                  <a:pt x="0" y="557"/>
                  <a:pt x="0" y="557"/>
                </a:cubicBezTo>
                <a:lnTo>
                  <a:pt x="0" y="597"/>
                </a:lnTo>
                <a:close/>
                <a:moveTo>
                  <a:pt x="355" y="0"/>
                </a:moveTo>
                <a:cubicBezTo>
                  <a:pt x="0" y="0"/>
                  <a:pt x="0" y="0"/>
                  <a:pt x="0" y="0"/>
                </a:cubicBezTo>
                <a:cubicBezTo>
                  <a:pt x="0" y="66"/>
                  <a:pt x="0" y="66"/>
                  <a:pt x="0" y="66"/>
                </a:cubicBezTo>
                <a:cubicBezTo>
                  <a:pt x="355" y="66"/>
                  <a:pt x="355" y="66"/>
                  <a:pt x="355" y="66"/>
                </a:cubicBezTo>
                <a:lnTo>
                  <a:pt x="355" y="0"/>
                </a:lnTo>
                <a:close/>
                <a:moveTo>
                  <a:pt x="703" y="79"/>
                </a:moveTo>
                <a:cubicBezTo>
                  <a:pt x="1058" y="79"/>
                  <a:pt x="1058" y="79"/>
                  <a:pt x="1058" y="79"/>
                </a:cubicBezTo>
                <a:cubicBezTo>
                  <a:pt x="1058" y="544"/>
                  <a:pt x="1058" y="544"/>
                  <a:pt x="1058" y="544"/>
                </a:cubicBezTo>
                <a:cubicBezTo>
                  <a:pt x="703" y="544"/>
                  <a:pt x="703" y="544"/>
                  <a:pt x="703" y="544"/>
                </a:cubicBezTo>
                <a:cubicBezTo>
                  <a:pt x="703" y="389"/>
                  <a:pt x="703" y="389"/>
                  <a:pt x="703" y="389"/>
                </a:cubicBezTo>
                <a:cubicBezTo>
                  <a:pt x="630" y="389"/>
                  <a:pt x="630" y="389"/>
                  <a:pt x="630" y="389"/>
                </a:cubicBezTo>
                <a:cubicBezTo>
                  <a:pt x="624" y="440"/>
                  <a:pt x="582" y="480"/>
                  <a:pt x="529" y="480"/>
                </a:cubicBezTo>
                <a:cubicBezTo>
                  <a:pt x="477" y="480"/>
                  <a:pt x="434" y="440"/>
                  <a:pt x="428" y="389"/>
                </a:cubicBezTo>
                <a:cubicBezTo>
                  <a:pt x="355" y="389"/>
                  <a:pt x="355" y="389"/>
                  <a:pt x="355" y="389"/>
                </a:cubicBezTo>
                <a:cubicBezTo>
                  <a:pt x="355" y="544"/>
                  <a:pt x="355" y="544"/>
                  <a:pt x="355" y="544"/>
                </a:cubicBezTo>
                <a:cubicBezTo>
                  <a:pt x="0" y="544"/>
                  <a:pt x="0" y="544"/>
                  <a:pt x="0" y="544"/>
                </a:cubicBezTo>
                <a:cubicBezTo>
                  <a:pt x="0" y="79"/>
                  <a:pt x="0" y="79"/>
                  <a:pt x="0" y="79"/>
                </a:cubicBezTo>
                <a:cubicBezTo>
                  <a:pt x="355" y="79"/>
                  <a:pt x="355" y="79"/>
                  <a:pt x="355" y="79"/>
                </a:cubicBezTo>
                <a:cubicBezTo>
                  <a:pt x="355" y="367"/>
                  <a:pt x="355" y="367"/>
                  <a:pt x="355" y="367"/>
                </a:cubicBezTo>
                <a:cubicBezTo>
                  <a:pt x="428" y="367"/>
                  <a:pt x="428" y="367"/>
                  <a:pt x="428" y="367"/>
                </a:cubicBezTo>
                <a:cubicBezTo>
                  <a:pt x="434" y="316"/>
                  <a:pt x="477" y="276"/>
                  <a:pt x="529" y="276"/>
                </a:cubicBezTo>
                <a:cubicBezTo>
                  <a:pt x="582" y="276"/>
                  <a:pt x="624" y="316"/>
                  <a:pt x="630" y="367"/>
                </a:cubicBezTo>
                <a:cubicBezTo>
                  <a:pt x="703" y="367"/>
                  <a:pt x="703" y="367"/>
                  <a:pt x="703" y="367"/>
                </a:cubicBezTo>
                <a:lnTo>
                  <a:pt x="703" y="79"/>
                </a:lnTo>
                <a:close/>
                <a:moveTo>
                  <a:pt x="84" y="109"/>
                </a:moveTo>
                <a:cubicBezTo>
                  <a:pt x="32" y="109"/>
                  <a:pt x="32" y="109"/>
                  <a:pt x="32" y="109"/>
                </a:cubicBezTo>
                <a:cubicBezTo>
                  <a:pt x="32" y="135"/>
                  <a:pt x="32" y="135"/>
                  <a:pt x="32" y="135"/>
                </a:cubicBezTo>
                <a:cubicBezTo>
                  <a:pt x="84" y="135"/>
                  <a:pt x="84" y="135"/>
                  <a:pt x="84" y="135"/>
                </a:cubicBezTo>
                <a:lnTo>
                  <a:pt x="84" y="109"/>
                </a:lnTo>
                <a:close/>
                <a:moveTo>
                  <a:pt x="152" y="109"/>
                </a:moveTo>
                <a:cubicBezTo>
                  <a:pt x="101" y="109"/>
                  <a:pt x="101" y="109"/>
                  <a:pt x="101" y="109"/>
                </a:cubicBezTo>
                <a:cubicBezTo>
                  <a:pt x="101" y="135"/>
                  <a:pt x="101" y="135"/>
                  <a:pt x="101" y="135"/>
                </a:cubicBezTo>
                <a:cubicBezTo>
                  <a:pt x="152" y="135"/>
                  <a:pt x="152" y="135"/>
                  <a:pt x="152" y="135"/>
                </a:cubicBezTo>
                <a:lnTo>
                  <a:pt x="152" y="109"/>
                </a:lnTo>
                <a:close/>
                <a:moveTo>
                  <a:pt x="803" y="135"/>
                </a:moveTo>
                <a:cubicBezTo>
                  <a:pt x="855" y="135"/>
                  <a:pt x="855" y="135"/>
                  <a:pt x="855" y="135"/>
                </a:cubicBezTo>
                <a:cubicBezTo>
                  <a:pt x="855" y="109"/>
                  <a:pt x="855" y="109"/>
                  <a:pt x="855" y="109"/>
                </a:cubicBezTo>
                <a:cubicBezTo>
                  <a:pt x="803" y="109"/>
                  <a:pt x="803" y="109"/>
                  <a:pt x="803" y="109"/>
                </a:cubicBezTo>
                <a:lnTo>
                  <a:pt x="803" y="135"/>
                </a:lnTo>
                <a:close/>
                <a:moveTo>
                  <a:pt x="735" y="135"/>
                </a:moveTo>
                <a:cubicBezTo>
                  <a:pt x="786" y="135"/>
                  <a:pt x="786" y="135"/>
                  <a:pt x="786" y="135"/>
                </a:cubicBezTo>
                <a:cubicBezTo>
                  <a:pt x="786" y="109"/>
                  <a:pt x="786" y="109"/>
                  <a:pt x="786" y="109"/>
                </a:cubicBezTo>
                <a:cubicBezTo>
                  <a:pt x="735" y="109"/>
                  <a:pt x="735" y="109"/>
                  <a:pt x="735" y="109"/>
                </a:cubicBezTo>
                <a:lnTo>
                  <a:pt x="735" y="135"/>
                </a:lnTo>
                <a:close/>
                <a:moveTo>
                  <a:pt x="703" y="737"/>
                </a:moveTo>
                <a:cubicBezTo>
                  <a:pt x="703" y="756"/>
                  <a:pt x="703" y="756"/>
                  <a:pt x="703" y="756"/>
                </a:cubicBezTo>
                <a:cubicBezTo>
                  <a:pt x="780" y="756"/>
                  <a:pt x="780" y="756"/>
                  <a:pt x="780" y="756"/>
                </a:cubicBezTo>
                <a:cubicBezTo>
                  <a:pt x="780" y="737"/>
                  <a:pt x="780" y="737"/>
                  <a:pt x="780" y="737"/>
                </a:cubicBezTo>
                <a:cubicBezTo>
                  <a:pt x="981" y="737"/>
                  <a:pt x="981" y="737"/>
                  <a:pt x="981" y="737"/>
                </a:cubicBezTo>
                <a:cubicBezTo>
                  <a:pt x="981" y="756"/>
                  <a:pt x="981" y="756"/>
                  <a:pt x="981" y="756"/>
                </a:cubicBezTo>
                <a:cubicBezTo>
                  <a:pt x="1058" y="756"/>
                  <a:pt x="1058" y="756"/>
                  <a:pt x="1058" y="756"/>
                </a:cubicBezTo>
                <a:cubicBezTo>
                  <a:pt x="1058" y="737"/>
                  <a:pt x="1058" y="737"/>
                  <a:pt x="1058" y="737"/>
                </a:cubicBezTo>
                <a:cubicBezTo>
                  <a:pt x="1058" y="663"/>
                  <a:pt x="1058" y="663"/>
                  <a:pt x="1058" y="663"/>
                </a:cubicBezTo>
                <a:cubicBezTo>
                  <a:pt x="703" y="663"/>
                  <a:pt x="703" y="663"/>
                  <a:pt x="703" y="663"/>
                </a:cubicBezTo>
                <a:lnTo>
                  <a:pt x="703" y="737"/>
                </a:lnTo>
                <a:close/>
                <a:moveTo>
                  <a:pt x="703" y="0"/>
                </a:moveTo>
                <a:cubicBezTo>
                  <a:pt x="703" y="66"/>
                  <a:pt x="703" y="66"/>
                  <a:pt x="703" y="66"/>
                </a:cubicBezTo>
                <a:cubicBezTo>
                  <a:pt x="1058" y="66"/>
                  <a:pt x="1058" y="66"/>
                  <a:pt x="1058" y="66"/>
                </a:cubicBezTo>
                <a:cubicBezTo>
                  <a:pt x="1058" y="0"/>
                  <a:pt x="1058" y="0"/>
                  <a:pt x="1058" y="0"/>
                </a:cubicBezTo>
                <a:lnTo>
                  <a:pt x="703" y="0"/>
                </a:lnTo>
                <a:close/>
                <a:moveTo>
                  <a:pt x="703" y="597"/>
                </a:moveTo>
                <a:cubicBezTo>
                  <a:pt x="1058" y="597"/>
                  <a:pt x="1058" y="597"/>
                  <a:pt x="1058" y="597"/>
                </a:cubicBezTo>
                <a:cubicBezTo>
                  <a:pt x="1058" y="557"/>
                  <a:pt x="1058" y="557"/>
                  <a:pt x="1058" y="557"/>
                </a:cubicBezTo>
                <a:cubicBezTo>
                  <a:pt x="703" y="557"/>
                  <a:pt x="703" y="557"/>
                  <a:pt x="703" y="557"/>
                </a:cubicBezTo>
                <a:lnTo>
                  <a:pt x="703" y="597"/>
                </a:lnTo>
                <a:close/>
                <a:moveTo>
                  <a:pt x="703" y="650"/>
                </a:moveTo>
                <a:cubicBezTo>
                  <a:pt x="1058" y="650"/>
                  <a:pt x="1058" y="650"/>
                  <a:pt x="1058" y="650"/>
                </a:cubicBezTo>
                <a:cubicBezTo>
                  <a:pt x="1058" y="610"/>
                  <a:pt x="1058" y="610"/>
                  <a:pt x="1058" y="610"/>
                </a:cubicBezTo>
                <a:cubicBezTo>
                  <a:pt x="703" y="610"/>
                  <a:pt x="703" y="610"/>
                  <a:pt x="703" y="610"/>
                </a:cubicBezTo>
                <a:lnTo>
                  <a:pt x="703" y="650"/>
                </a:lnTo>
                <a:close/>
                <a:moveTo>
                  <a:pt x="529" y="299"/>
                </a:moveTo>
                <a:cubicBezTo>
                  <a:pt x="485" y="299"/>
                  <a:pt x="450" y="334"/>
                  <a:pt x="450" y="378"/>
                </a:cubicBezTo>
                <a:cubicBezTo>
                  <a:pt x="450" y="422"/>
                  <a:pt x="485" y="457"/>
                  <a:pt x="529" y="457"/>
                </a:cubicBezTo>
                <a:cubicBezTo>
                  <a:pt x="573" y="457"/>
                  <a:pt x="608" y="422"/>
                  <a:pt x="608" y="378"/>
                </a:cubicBezTo>
                <a:cubicBezTo>
                  <a:pt x="608" y="334"/>
                  <a:pt x="573" y="299"/>
                  <a:pt x="529" y="299"/>
                </a:cubicBezTo>
                <a:close/>
                <a:moveTo>
                  <a:pt x="529" y="333"/>
                </a:moveTo>
                <a:cubicBezTo>
                  <a:pt x="504" y="333"/>
                  <a:pt x="484" y="353"/>
                  <a:pt x="484" y="378"/>
                </a:cubicBezTo>
                <a:cubicBezTo>
                  <a:pt x="484" y="403"/>
                  <a:pt x="504" y="423"/>
                  <a:pt x="529" y="423"/>
                </a:cubicBezTo>
                <a:cubicBezTo>
                  <a:pt x="554" y="423"/>
                  <a:pt x="574" y="403"/>
                  <a:pt x="574" y="378"/>
                </a:cubicBezTo>
                <a:cubicBezTo>
                  <a:pt x="574" y="353"/>
                  <a:pt x="554" y="333"/>
                  <a:pt x="529" y="333"/>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78" name="テキスト ボックス 77"/>
          <p:cNvSpPr txBox="1"/>
          <p:nvPr/>
        </p:nvSpPr>
        <p:spPr>
          <a:xfrm>
            <a:off x="2087880" y="4958275"/>
            <a:ext cx="6530340" cy="184666"/>
          </a:xfrm>
          <a:prstGeom prst="rect">
            <a:avLst/>
          </a:prstGeom>
          <a:noFill/>
        </p:spPr>
        <p:txBody>
          <a:bodyPr wrap="square" rtlCol="0">
            <a:spAutoFit/>
          </a:bodyPr>
          <a:lstStyle/>
          <a:p>
            <a:pPr algn="r"/>
            <a:r>
              <a:rPr kumimoji="1" lang="en-US" altLang="ja-JP" sz="600"/>
              <a:t>※</a:t>
            </a:r>
            <a:r>
              <a:rPr lang="ja-JP" altLang="en-US" sz="600"/>
              <a:t>太枠はオプションです　　　　　　　　　　</a:t>
            </a:r>
            <a:r>
              <a:rPr lang="en-US" altLang="ja-JP" sz="600"/>
              <a:t>※</a:t>
            </a:r>
            <a:r>
              <a:rPr lang="ja-JP" altLang="en-US" sz="600"/>
              <a:t>クラウドサービスの種類や接続回線等の環境によって利用プロダクトおよび機能が制限される場合もあります　　　</a:t>
            </a:r>
            <a:endParaRPr kumimoji="1" lang="ja-JP" altLang="en-US" sz="600"/>
          </a:p>
        </p:txBody>
      </p:sp>
      <p:sp>
        <p:nvSpPr>
          <p:cNvPr id="6" name="Freeform 5">
            <a:extLst>
              <a:ext uri="{FF2B5EF4-FFF2-40B4-BE49-F238E27FC236}">
                <a16:creationId xmlns:a16="http://schemas.microsoft.com/office/drawing/2014/main" id="{A2ED4D22-6938-9BF7-A42A-6E61C0BC8EFE}"/>
              </a:ext>
            </a:extLst>
          </p:cNvPr>
          <p:cNvSpPr>
            <a:spLocks noEditPoints="1"/>
          </p:cNvSpPr>
          <p:nvPr/>
        </p:nvSpPr>
        <p:spPr bwMode="auto">
          <a:xfrm>
            <a:off x="874278" y="2308226"/>
            <a:ext cx="130973" cy="193402"/>
          </a:xfrm>
          <a:custGeom>
            <a:avLst/>
            <a:gdLst>
              <a:gd name="T0" fmla="*/ 1134 w 1134"/>
              <a:gd name="T1" fmla="*/ 283 h 1488"/>
              <a:gd name="T2" fmla="*/ 0 w 1134"/>
              <a:gd name="T3" fmla="*/ 1488 h 1488"/>
              <a:gd name="T4" fmla="*/ 850 w 1134"/>
              <a:gd name="T5" fmla="*/ 0 h 1488"/>
              <a:gd name="T6" fmla="*/ 878 w 1134"/>
              <a:gd name="T7" fmla="*/ 0 h 1488"/>
              <a:gd name="T8" fmla="*/ 1134 w 1134"/>
              <a:gd name="T9" fmla="*/ 255 h 1488"/>
              <a:gd name="T10" fmla="*/ 1010 w 1134"/>
              <a:gd name="T11" fmla="*/ 385 h 1488"/>
              <a:gd name="T12" fmla="*/ 124 w 1134"/>
              <a:gd name="T13" fmla="*/ 406 h 1488"/>
              <a:gd name="T14" fmla="*/ 1010 w 1134"/>
              <a:gd name="T15" fmla="*/ 385 h 1488"/>
              <a:gd name="T16" fmla="*/ 124 w 1134"/>
              <a:gd name="T17" fmla="*/ 895 h 1488"/>
              <a:gd name="T18" fmla="*/ 1010 w 1134"/>
              <a:gd name="T19" fmla="*/ 916 h 1488"/>
              <a:gd name="T20" fmla="*/ 273 w 1134"/>
              <a:gd name="T21" fmla="*/ 808 h 1488"/>
              <a:gd name="T22" fmla="*/ 188 w 1134"/>
              <a:gd name="T23" fmla="*/ 494 h 1488"/>
              <a:gd name="T24" fmla="*/ 273 w 1134"/>
              <a:gd name="T25" fmla="*/ 808 h 1488"/>
              <a:gd name="T26" fmla="*/ 564 w 1134"/>
              <a:gd name="T27" fmla="*/ 494 h 1488"/>
              <a:gd name="T28" fmla="*/ 567 w 1134"/>
              <a:gd name="T29" fmla="*/ 712 h 1488"/>
              <a:gd name="T30" fmla="*/ 452 w 1134"/>
              <a:gd name="T31" fmla="*/ 494 h 1488"/>
              <a:gd name="T32" fmla="*/ 341 w 1134"/>
              <a:gd name="T33" fmla="*/ 808 h 1488"/>
              <a:gd name="T34" fmla="*/ 416 w 1134"/>
              <a:gd name="T35" fmla="*/ 666 h 1488"/>
              <a:gd name="T36" fmla="*/ 414 w 1134"/>
              <a:gd name="T37" fmla="*/ 587 h 1488"/>
              <a:gd name="T38" fmla="*/ 640 w 1134"/>
              <a:gd name="T39" fmla="*/ 808 h 1488"/>
              <a:gd name="T40" fmla="*/ 841 w 1134"/>
              <a:gd name="T41" fmla="*/ 654 h 1488"/>
              <a:gd name="T42" fmla="*/ 827 w 1134"/>
              <a:gd name="T43" fmla="*/ 727 h 1488"/>
              <a:gd name="T44" fmla="*/ 769 w 1134"/>
              <a:gd name="T45" fmla="*/ 494 h 1488"/>
              <a:gd name="T46" fmla="*/ 776 w 1134"/>
              <a:gd name="T47" fmla="*/ 808 h 1488"/>
              <a:gd name="T48" fmla="*/ 979 w 1134"/>
              <a:gd name="T49" fmla="*/ 494 h 1488"/>
              <a:gd name="T50" fmla="*/ 841 w 1134"/>
              <a:gd name="T51" fmla="*/ 654 h 1488"/>
              <a:gd name="T52" fmla="*/ 1010 w 1134"/>
              <a:gd name="T53" fmla="*/ 1045 h 1488"/>
              <a:gd name="T54" fmla="*/ 159 w 1134"/>
              <a:gd name="T55" fmla="*/ 1010 h 1488"/>
              <a:gd name="T56" fmla="*/ 124 w 1134"/>
              <a:gd name="T57" fmla="*/ 1329 h 1488"/>
              <a:gd name="T58" fmla="*/ 974 w 1134"/>
              <a:gd name="T59" fmla="*/ 1364 h 1488"/>
              <a:gd name="T60" fmla="*/ 492 w 1134"/>
              <a:gd name="T61" fmla="*/ 1185 h 1488"/>
              <a:gd name="T62" fmla="*/ 383 w 1134"/>
              <a:gd name="T63" fmla="*/ 1287 h 1488"/>
              <a:gd name="T64" fmla="*/ 327 w 1134"/>
              <a:gd name="T65" fmla="*/ 1087 h 1488"/>
              <a:gd name="T66" fmla="*/ 465 w 1134"/>
              <a:gd name="T67" fmla="*/ 1113 h 1488"/>
              <a:gd name="T68" fmla="*/ 448 w 1134"/>
              <a:gd name="T69" fmla="*/ 1186 h 1488"/>
              <a:gd name="T70" fmla="*/ 369 w 1134"/>
              <a:gd name="T71" fmla="*/ 1122 h 1488"/>
              <a:gd name="T72" fmla="*/ 387 w 1134"/>
              <a:gd name="T73" fmla="*/ 1252 h 1488"/>
              <a:gd name="T74" fmla="*/ 546 w 1134"/>
              <a:gd name="T75" fmla="*/ 1287 h 1488"/>
              <a:gd name="T76" fmla="*/ 589 w 1134"/>
              <a:gd name="T77" fmla="*/ 1087 h 1488"/>
              <a:gd name="T78" fmla="*/ 546 w 1134"/>
              <a:gd name="T79" fmla="*/ 1287 h 1488"/>
              <a:gd name="T80" fmla="*/ 807 w 1134"/>
              <a:gd name="T81" fmla="*/ 1175 h 1488"/>
              <a:gd name="T82" fmla="*/ 770 w 1134"/>
              <a:gd name="T83" fmla="*/ 1287 h 1488"/>
              <a:gd name="T84" fmla="*/ 667 w 1134"/>
              <a:gd name="T85" fmla="*/ 1263 h 1488"/>
              <a:gd name="T86" fmla="*/ 671 w 1134"/>
              <a:gd name="T87" fmla="*/ 1111 h 1488"/>
              <a:gd name="T88" fmla="*/ 806 w 1134"/>
              <a:gd name="T89" fmla="*/ 1097 h 1488"/>
              <a:gd name="T90" fmla="*/ 747 w 1134"/>
              <a:gd name="T91" fmla="*/ 1120 h 1488"/>
              <a:gd name="T92" fmla="*/ 687 w 1134"/>
              <a:gd name="T93" fmla="*/ 1187 h 1488"/>
              <a:gd name="T94" fmla="*/ 739 w 1134"/>
              <a:gd name="T95" fmla="*/ 1254 h 1488"/>
              <a:gd name="T96" fmla="*/ 765 w 1134"/>
              <a:gd name="T97" fmla="*/ 1210 h 1488"/>
              <a:gd name="T98" fmla="*/ 728 w 1134"/>
              <a:gd name="T99" fmla="*/ 1175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4" h="1488">
                <a:moveTo>
                  <a:pt x="850" y="283"/>
                </a:moveTo>
                <a:cubicBezTo>
                  <a:pt x="1134" y="283"/>
                  <a:pt x="1134" y="283"/>
                  <a:pt x="1134" y="283"/>
                </a:cubicBezTo>
                <a:cubicBezTo>
                  <a:pt x="1134" y="1488"/>
                  <a:pt x="1134" y="1488"/>
                  <a:pt x="1134" y="1488"/>
                </a:cubicBezTo>
                <a:cubicBezTo>
                  <a:pt x="0" y="1488"/>
                  <a:pt x="0" y="1488"/>
                  <a:pt x="0" y="1488"/>
                </a:cubicBezTo>
                <a:cubicBezTo>
                  <a:pt x="0" y="0"/>
                  <a:pt x="0" y="0"/>
                  <a:pt x="0" y="0"/>
                </a:cubicBezTo>
                <a:cubicBezTo>
                  <a:pt x="850" y="0"/>
                  <a:pt x="850" y="0"/>
                  <a:pt x="850" y="0"/>
                </a:cubicBezTo>
                <a:lnTo>
                  <a:pt x="850" y="283"/>
                </a:lnTo>
                <a:close/>
                <a:moveTo>
                  <a:pt x="878" y="0"/>
                </a:moveTo>
                <a:cubicBezTo>
                  <a:pt x="878" y="255"/>
                  <a:pt x="878" y="255"/>
                  <a:pt x="878" y="255"/>
                </a:cubicBezTo>
                <a:cubicBezTo>
                  <a:pt x="1134" y="255"/>
                  <a:pt x="1134" y="255"/>
                  <a:pt x="1134" y="255"/>
                </a:cubicBezTo>
                <a:lnTo>
                  <a:pt x="878" y="0"/>
                </a:lnTo>
                <a:close/>
                <a:moveTo>
                  <a:pt x="1010" y="385"/>
                </a:moveTo>
                <a:cubicBezTo>
                  <a:pt x="124" y="385"/>
                  <a:pt x="124" y="385"/>
                  <a:pt x="124" y="385"/>
                </a:cubicBezTo>
                <a:cubicBezTo>
                  <a:pt x="124" y="406"/>
                  <a:pt x="124" y="406"/>
                  <a:pt x="124" y="406"/>
                </a:cubicBezTo>
                <a:cubicBezTo>
                  <a:pt x="1010" y="406"/>
                  <a:pt x="1010" y="406"/>
                  <a:pt x="1010" y="406"/>
                </a:cubicBezTo>
                <a:lnTo>
                  <a:pt x="1010" y="385"/>
                </a:lnTo>
                <a:close/>
                <a:moveTo>
                  <a:pt x="1010" y="895"/>
                </a:moveTo>
                <a:cubicBezTo>
                  <a:pt x="124" y="895"/>
                  <a:pt x="124" y="895"/>
                  <a:pt x="124" y="895"/>
                </a:cubicBezTo>
                <a:cubicBezTo>
                  <a:pt x="124" y="916"/>
                  <a:pt x="124" y="916"/>
                  <a:pt x="124" y="916"/>
                </a:cubicBezTo>
                <a:cubicBezTo>
                  <a:pt x="1010" y="916"/>
                  <a:pt x="1010" y="916"/>
                  <a:pt x="1010" y="916"/>
                </a:cubicBezTo>
                <a:lnTo>
                  <a:pt x="1010" y="895"/>
                </a:lnTo>
                <a:close/>
                <a:moveTo>
                  <a:pt x="273" y="808"/>
                </a:moveTo>
                <a:cubicBezTo>
                  <a:pt x="273" y="494"/>
                  <a:pt x="273" y="494"/>
                  <a:pt x="273" y="494"/>
                </a:cubicBezTo>
                <a:cubicBezTo>
                  <a:pt x="188" y="494"/>
                  <a:pt x="188" y="494"/>
                  <a:pt x="188" y="494"/>
                </a:cubicBezTo>
                <a:cubicBezTo>
                  <a:pt x="188" y="808"/>
                  <a:pt x="188" y="808"/>
                  <a:pt x="188" y="808"/>
                </a:cubicBezTo>
                <a:lnTo>
                  <a:pt x="273" y="808"/>
                </a:lnTo>
                <a:close/>
                <a:moveTo>
                  <a:pt x="640" y="494"/>
                </a:moveTo>
                <a:cubicBezTo>
                  <a:pt x="564" y="494"/>
                  <a:pt x="564" y="494"/>
                  <a:pt x="564" y="494"/>
                </a:cubicBezTo>
                <a:cubicBezTo>
                  <a:pt x="564" y="636"/>
                  <a:pt x="564" y="636"/>
                  <a:pt x="564" y="636"/>
                </a:cubicBezTo>
                <a:cubicBezTo>
                  <a:pt x="564" y="655"/>
                  <a:pt x="565" y="680"/>
                  <a:pt x="567" y="712"/>
                </a:cubicBezTo>
                <a:cubicBezTo>
                  <a:pt x="566" y="712"/>
                  <a:pt x="566" y="712"/>
                  <a:pt x="566" y="712"/>
                </a:cubicBezTo>
                <a:cubicBezTo>
                  <a:pt x="452" y="494"/>
                  <a:pt x="452" y="494"/>
                  <a:pt x="452" y="494"/>
                </a:cubicBezTo>
                <a:cubicBezTo>
                  <a:pt x="341" y="494"/>
                  <a:pt x="341" y="494"/>
                  <a:pt x="341" y="494"/>
                </a:cubicBezTo>
                <a:cubicBezTo>
                  <a:pt x="341" y="808"/>
                  <a:pt x="341" y="808"/>
                  <a:pt x="341" y="808"/>
                </a:cubicBezTo>
                <a:cubicBezTo>
                  <a:pt x="416" y="808"/>
                  <a:pt x="416" y="808"/>
                  <a:pt x="416" y="808"/>
                </a:cubicBezTo>
                <a:cubicBezTo>
                  <a:pt x="416" y="666"/>
                  <a:pt x="416" y="666"/>
                  <a:pt x="416" y="666"/>
                </a:cubicBezTo>
                <a:cubicBezTo>
                  <a:pt x="416" y="648"/>
                  <a:pt x="415" y="621"/>
                  <a:pt x="412" y="587"/>
                </a:cubicBezTo>
                <a:cubicBezTo>
                  <a:pt x="414" y="587"/>
                  <a:pt x="414" y="587"/>
                  <a:pt x="414" y="587"/>
                </a:cubicBezTo>
                <a:cubicBezTo>
                  <a:pt x="529" y="808"/>
                  <a:pt x="529" y="808"/>
                  <a:pt x="529" y="808"/>
                </a:cubicBezTo>
                <a:cubicBezTo>
                  <a:pt x="640" y="808"/>
                  <a:pt x="640" y="808"/>
                  <a:pt x="640" y="808"/>
                </a:cubicBezTo>
                <a:lnTo>
                  <a:pt x="640" y="494"/>
                </a:lnTo>
                <a:close/>
                <a:moveTo>
                  <a:pt x="841" y="654"/>
                </a:moveTo>
                <a:cubicBezTo>
                  <a:pt x="838" y="662"/>
                  <a:pt x="836" y="674"/>
                  <a:pt x="833" y="689"/>
                </a:cubicBezTo>
                <a:cubicBezTo>
                  <a:pt x="830" y="704"/>
                  <a:pt x="828" y="717"/>
                  <a:pt x="827" y="727"/>
                </a:cubicBezTo>
                <a:cubicBezTo>
                  <a:pt x="826" y="713"/>
                  <a:pt x="821" y="688"/>
                  <a:pt x="812" y="653"/>
                </a:cubicBezTo>
                <a:cubicBezTo>
                  <a:pt x="769" y="494"/>
                  <a:pt x="769" y="494"/>
                  <a:pt x="769" y="494"/>
                </a:cubicBezTo>
                <a:cubicBezTo>
                  <a:pt x="674" y="494"/>
                  <a:pt x="674" y="494"/>
                  <a:pt x="674" y="494"/>
                </a:cubicBezTo>
                <a:cubicBezTo>
                  <a:pt x="776" y="808"/>
                  <a:pt x="776" y="808"/>
                  <a:pt x="776" y="808"/>
                </a:cubicBezTo>
                <a:cubicBezTo>
                  <a:pt x="876" y="808"/>
                  <a:pt x="876" y="808"/>
                  <a:pt x="876" y="808"/>
                </a:cubicBezTo>
                <a:cubicBezTo>
                  <a:pt x="979" y="494"/>
                  <a:pt x="979" y="494"/>
                  <a:pt x="979" y="494"/>
                </a:cubicBezTo>
                <a:cubicBezTo>
                  <a:pt x="884" y="494"/>
                  <a:pt x="884" y="494"/>
                  <a:pt x="884" y="494"/>
                </a:cubicBezTo>
                <a:lnTo>
                  <a:pt x="841" y="654"/>
                </a:lnTo>
                <a:close/>
                <a:moveTo>
                  <a:pt x="1010" y="1329"/>
                </a:moveTo>
                <a:cubicBezTo>
                  <a:pt x="1010" y="1045"/>
                  <a:pt x="1010" y="1045"/>
                  <a:pt x="1010" y="1045"/>
                </a:cubicBezTo>
                <a:cubicBezTo>
                  <a:pt x="1010" y="1026"/>
                  <a:pt x="994" y="1010"/>
                  <a:pt x="974" y="1010"/>
                </a:cubicBezTo>
                <a:cubicBezTo>
                  <a:pt x="159" y="1010"/>
                  <a:pt x="159" y="1010"/>
                  <a:pt x="159" y="1010"/>
                </a:cubicBezTo>
                <a:cubicBezTo>
                  <a:pt x="140" y="1010"/>
                  <a:pt x="124" y="1026"/>
                  <a:pt x="124" y="1045"/>
                </a:cubicBezTo>
                <a:cubicBezTo>
                  <a:pt x="124" y="1329"/>
                  <a:pt x="124" y="1329"/>
                  <a:pt x="124" y="1329"/>
                </a:cubicBezTo>
                <a:cubicBezTo>
                  <a:pt x="124" y="1348"/>
                  <a:pt x="140" y="1364"/>
                  <a:pt x="159" y="1364"/>
                </a:cubicBezTo>
                <a:cubicBezTo>
                  <a:pt x="974" y="1364"/>
                  <a:pt x="974" y="1364"/>
                  <a:pt x="974" y="1364"/>
                </a:cubicBezTo>
                <a:cubicBezTo>
                  <a:pt x="994" y="1364"/>
                  <a:pt x="1010" y="1348"/>
                  <a:pt x="1010" y="1329"/>
                </a:cubicBezTo>
                <a:close/>
                <a:moveTo>
                  <a:pt x="492" y="1185"/>
                </a:moveTo>
                <a:cubicBezTo>
                  <a:pt x="492" y="1218"/>
                  <a:pt x="482" y="1243"/>
                  <a:pt x="464" y="1260"/>
                </a:cubicBezTo>
                <a:cubicBezTo>
                  <a:pt x="445" y="1278"/>
                  <a:pt x="418" y="1287"/>
                  <a:pt x="383" y="1287"/>
                </a:cubicBezTo>
                <a:cubicBezTo>
                  <a:pt x="327" y="1287"/>
                  <a:pt x="327" y="1287"/>
                  <a:pt x="327" y="1287"/>
                </a:cubicBezTo>
                <a:cubicBezTo>
                  <a:pt x="327" y="1087"/>
                  <a:pt x="327" y="1087"/>
                  <a:pt x="327" y="1087"/>
                </a:cubicBezTo>
                <a:cubicBezTo>
                  <a:pt x="389" y="1087"/>
                  <a:pt x="389" y="1087"/>
                  <a:pt x="389" y="1087"/>
                </a:cubicBezTo>
                <a:cubicBezTo>
                  <a:pt x="422" y="1087"/>
                  <a:pt x="447" y="1096"/>
                  <a:pt x="465" y="1113"/>
                </a:cubicBezTo>
                <a:cubicBezTo>
                  <a:pt x="483" y="1130"/>
                  <a:pt x="492" y="1154"/>
                  <a:pt x="492" y="1185"/>
                </a:cubicBezTo>
                <a:close/>
                <a:moveTo>
                  <a:pt x="448" y="1186"/>
                </a:moveTo>
                <a:cubicBezTo>
                  <a:pt x="448" y="1143"/>
                  <a:pt x="429" y="1122"/>
                  <a:pt x="391" y="1122"/>
                </a:cubicBezTo>
                <a:cubicBezTo>
                  <a:pt x="369" y="1122"/>
                  <a:pt x="369" y="1122"/>
                  <a:pt x="369" y="1122"/>
                </a:cubicBezTo>
                <a:cubicBezTo>
                  <a:pt x="369" y="1252"/>
                  <a:pt x="369" y="1252"/>
                  <a:pt x="369" y="1252"/>
                </a:cubicBezTo>
                <a:cubicBezTo>
                  <a:pt x="387" y="1252"/>
                  <a:pt x="387" y="1252"/>
                  <a:pt x="387" y="1252"/>
                </a:cubicBezTo>
                <a:cubicBezTo>
                  <a:pt x="428" y="1252"/>
                  <a:pt x="448" y="1230"/>
                  <a:pt x="448" y="1186"/>
                </a:cubicBezTo>
                <a:close/>
                <a:moveTo>
                  <a:pt x="546" y="1287"/>
                </a:moveTo>
                <a:cubicBezTo>
                  <a:pt x="546" y="1087"/>
                  <a:pt x="546" y="1087"/>
                  <a:pt x="546" y="1087"/>
                </a:cubicBezTo>
                <a:cubicBezTo>
                  <a:pt x="589" y="1087"/>
                  <a:pt x="589" y="1087"/>
                  <a:pt x="589" y="1087"/>
                </a:cubicBezTo>
                <a:cubicBezTo>
                  <a:pt x="589" y="1287"/>
                  <a:pt x="589" y="1287"/>
                  <a:pt x="589" y="1287"/>
                </a:cubicBezTo>
                <a:lnTo>
                  <a:pt x="546" y="1287"/>
                </a:lnTo>
                <a:close/>
                <a:moveTo>
                  <a:pt x="728" y="1175"/>
                </a:moveTo>
                <a:cubicBezTo>
                  <a:pt x="807" y="1175"/>
                  <a:pt x="807" y="1175"/>
                  <a:pt x="807" y="1175"/>
                </a:cubicBezTo>
                <a:cubicBezTo>
                  <a:pt x="807" y="1278"/>
                  <a:pt x="807" y="1278"/>
                  <a:pt x="807" y="1278"/>
                </a:cubicBezTo>
                <a:cubicBezTo>
                  <a:pt x="794" y="1282"/>
                  <a:pt x="782" y="1285"/>
                  <a:pt x="770" y="1287"/>
                </a:cubicBezTo>
                <a:cubicBezTo>
                  <a:pt x="759" y="1288"/>
                  <a:pt x="748" y="1289"/>
                  <a:pt x="736" y="1289"/>
                </a:cubicBezTo>
                <a:cubicBezTo>
                  <a:pt x="706" y="1289"/>
                  <a:pt x="683" y="1280"/>
                  <a:pt x="667" y="1263"/>
                </a:cubicBezTo>
                <a:cubicBezTo>
                  <a:pt x="651" y="1245"/>
                  <a:pt x="643" y="1220"/>
                  <a:pt x="643" y="1187"/>
                </a:cubicBezTo>
                <a:cubicBezTo>
                  <a:pt x="643" y="1155"/>
                  <a:pt x="652" y="1129"/>
                  <a:pt x="671" y="1111"/>
                </a:cubicBezTo>
                <a:cubicBezTo>
                  <a:pt x="689" y="1093"/>
                  <a:pt x="715" y="1085"/>
                  <a:pt x="747" y="1085"/>
                </a:cubicBezTo>
                <a:cubicBezTo>
                  <a:pt x="768" y="1085"/>
                  <a:pt x="787" y="1089"/>
                  <a:pt x="806" y="1097"/>
                </a:cubicBezTo>
                <a:cubicBezTo>
                  <a:pt x="792" y="1131"/>
                  <a:pt x="792" y="1131"/>
                  <a:pt x="792" y="1131"/>
                </a:cubicBezTo>
                <a:cubicBezTo>
                  <a:pt x="778" y="1123"/>
                  <a:pt x="763" y="1120"/>
                  <a:pt x="747" y="1120"/>
                </a:cubicBezTo>
                <a:cubicBezTo>
                  <a:pt x="729" y="1120"/>
                  <a:pt x="714" y="1126"/>
                  <a:pt x="703" y="1138"/>
                </a:cubicBezTo>
                <a:cubicBezTo>
                  <a:pt x="692" y="1150"/>
                  <a:pt x="687" y="1167"/>
                  <a:pt x="687" y="1187"/>
                </a:cubicBezTo>
                <a:cubicBezTo>
                  <a:pt x="687" y="1209"/>
                  <a:pt x="691" y="1226"/>
                  <a:pt x="700" y="1237"/>
                </a:cubicBezTo>
                <a:cubicBezTo>
                  <a:pt x="709" y="1248"/>
                  <a:pt x="722" y="1254"/>
                  <a:pt x="739" y="1254"/>
                </a:cubicBezTo>
                <a:cubicBezTo>
                  <a:pt x="747" y="1254"/>
                  <a:pt x="756" y="1253"/>
                  <a:pt x="765" y="1251"/>
                </a:cubicBezTo>
                <a:cubicBezTo>
                  <a:pt x="765" y="1210"/>
                  <a:pt x="765" y="1210"/>
                  <a:pt x="765" y="1210"/>
                </a:cubicBezTo>
                <a:cubicBezTo>
                  <a:pt x="728" y="1210"/>
                  <a:pt x="728" y="1210"/>
                  <a:pt x="728" y="1210"/>
                </a:cubicBezTo>
                <a:lnTo>
                  <a:pt x="728" y="117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 name="角丸四角形 24">
            <a:extLst>
              <a:ext uri="{FF2B5EF4-FFF2-40B4-BE49-F238E27FC236}">
                <a16:creationId xmlns:a16="http://schemas.microsoft.com/office/drawing/2014/main" id="{935CBE41-AACA-ECAE-88F1-67167ABFC65D}"/>
              </a:ext>
            </a:extLst>
          </p:cNvPr>
          <p:cNvSpPr/>
          <p:nvPr/>
        </p:nvSpPr>
        <p:spPr>
          <a:xfrm>
            <a:off x="2809922" y="2257016"/>
            <a:ext cx="950427" cy="603128"/>
          </a:xfrm>
          <a:prstGeom prst="roundRect">
            <a:avLst/>
          </a:prstGeom>
          <a:solidFill>
            <a:srgbClr val="00B7EE"/>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sz="1013"/>
          </a:p>
          <a:p>
            <a:pPr algn="ctr"/>
            <a:r>
              <a:rPr lang="en-US" altLang="ja-JP" sz="1010"/>
              <a:t>Factoring</a:t>
            </a:r>
            <a:endParaRPr lang="ja-JP" altLang="en-US" sz="1010"/>
          </a:p>
        </p:txBody>
      </p:sp>
      <p:sp>
        <p:nvSpPr>
          <p:cNvPr id="55" name="テキスト ボックス 54">
            <a:extLst>
              <a:ext uri="{FF2B5EF4-FFF2-40B4-BE49-F238E27FC236}">
                <a16:creationId xmlns:a16="http://schemas.microsoft.com/office/drawing/2014/main" id="{61A67BED-9D84-443E-47C2-A08E37FCA086}"/>
              </a:ext>
            </a:extLst>
          </p:cNvPr>
          <p:cNvSpPr txBox="1"/>
          <p:nvPr/>
        </p:nvSpPr>
        <p:spPr>
          <a:xfrm>
            <a:off x="2785331" y="2617720"/>
            <a:ext cx="1009630" cy="230832"/>
          </a:xfrm>
          <a:prstGeom prst="rect">
            <a:avLst/>
          </a:prstGeom>
          <a:noFill/>
        </p:spPr>
        <p:txBody>
          <a:bodyPr wrap="square" rtlCol="0">
            <a:spAutoFit/>
          </a:bodyPr>
          <a:lstStyle/>
          <a:p>
            <a:r>
              <a:rPr lang="ja-JP" altLang="en-US" sz="900">
                <a:solidFill>
                  <a:schemeClr val="bg1"/>
                </a:solidFill>
              </a:rPr>
              <a:t>ファクタリング</a:t>
            </a:r>
            <a:endParaRPr lang="en-US" altLang="ja-JP" sz="900">
              <a:solidFill>
                <a:schemeClr val="bg1"/>
              </a:solidFill>
            </a:endParaRPr>
          </a:p>
        </p:txBody>
      </p:sp>
      <p:sp>
        <p:nvSpPr>
          <p:cNvPr id="56" name="Freeform 69">
            <a:extLst>
              <a:ext uri="{FF2B5EF4-FFF2-40B4-BE49-F238E27FC236}">
                <a16:creationId xmlns:a16="http://schemas.microsoft.com/office/drawing/2014/main" id="{EFB2BA08-C0DA-665E-D581-27983761277B}"/>
              </a:ext>
            </a:extLst>
          </p:cNvPr>
          <p:cNvSpPr>
            <a:spLocks noEditPoints="1"/>
          </p:cNvSpPr>
          <p:nvPr/>
        </p:nvSpPr>
        <p:spPr bwMode="auto">
          <a:xfrm>
            <a:off x="3160285" y="2334790"/>
            <a:ext cx="244673" cy="160796"/>
          </a:xfrm>
          <a:custGeom>
            <a:avLst/>
            <a:gdLst>
              <a:gd name="T0" fmla="*/ 246 w 340"/>
              <a:gd name="T1" fmla="*/ 239 h 239"/>
              <a:gd name="T2" fmla="*/ 298 w 340"/>
              <a:gd name="T3" fmla="*/ 239 h 239"/>
              <a:gd name="T4" fmla="*/ 204 w 340"/>
              <a:gd name="T5" fmla="*/ 0 h 239"/>
              <a:gd name="T6" fmla="*/ 321 w 340"/>
              <a:gd name="T7" fmla="*/ 51 h 239"/>
              <a:gd name="T8" fmla="*/ 260 w 340"/>
              <a:gd name="T9" fmla="*/ 21 h 239"/>
              <a:gd name="T10" fmla="*/ 260 w 340"/>
              <a:gd name="T11" fmla="*/ 51 h 239"/>
              <a:gd name="T12" fmla="*/ 247 w 340"/>
              <a:gd name="T13" fmla="*/ 21 h 239"/>
              <a:gd name="T14" fmla="*/ 223 w 340"/>
              <a:gd name="T15" fmla="*/ 21 h 239"/>
              <a:gd name="T16" fmla="*/ 321 w 340"/>
              <a:gd name="T17" fmla="*/ 95 h 239"/>
              <a:gd name="T18" fmla="*/ 260 w 340"/>
              <a:gd name="T19" fmla="*/ 64 h 239"/>
              <a:gd name="T20" fmla="*/ 260 w 340"/>
              <a:gd name="T21" fmla="*/ 95 h 239"/>
              <a:gd name="T22" fmla="*/ 247 w 340"/>
              <a:gd name="T23" fmla="*/ 64 h 239"/>
              <a:gd name="T24" fmla="*/ 223 w 340"/>
              <a:gd name="T25" fmla="*/ 64 h 239"/>
              <a:gd name="T26" fmla="*/ 321 w 340"/>
              <a:gd name="T27" fmla="*/ 138 h 239"/>
              <a:gd name="T28" fmla="*/ 260 w 340"/>
              <a:gd name="T29" fmla="*/ 108 h 239"/>
              <a:gd name="T30" fmla="*/ 260 w 340"/>
              <a:gd name="T31" fmla="*/ 138 h 239"/>
              <a:gd name="T32" fmla="*/ 247 w 340"/>
              <a:gd name="T33" fmla="*/ 108 h 239"/>
              <a:gd name="T34" fmla="*/ 223 w 340"/>
              <a:gd name="T35" fmla="*/ 108 h 239"/>
              <a:gd name="T36" fmla="*/ 321 w 340"/>
              <a:gd name="T37" fmla="*/ 182 h 239"/>
              <a:gd name="T38" fmla="*/ 260 w 340"/>
              <a:gd name="T39" fmla="*/ 151 h 239"/>
              <a:gd name="T40" fmla="*/ 260 w 340"/>
              <a:gd name="T41" fmla="*/ 182 h 239"/>
              <a:gd name="T42" fmla="*/ 247 w 340"/>
              <a:gd name="T43" fmla="*/ 151 h 239"/>
              <a:gd name="T44" fmla="*/ 223 w 340"/>
              <a:gd name="T45" fmla="*/ 151 h 239"/>
              <a:gd name="T46" fmla="*/ 175 w 340"/>
              <a:gd name="T47" fmla="*/ 114 h 239"/>
              <a:gd name="T48" fmla="*/ 0 w 340"/>
              <a:gd name="T49" fmla="*/ 0 h 239"/>
              <a:gd name="T50" fmla="*/ 42 w 340"/>
              <a:gd name="T51" fmla="*/ 199 h 239"/>
              <a:gd name="T52" fmla="*/ 136 w 340"/>
              <a:gd name="T53" fmla="*/ 239 h 239"/>
              <a:gd name="T54" fmla="*/ 155 w 340"/>
              <a:gd name="T55" fmla="*/ 145 h 239"/>
              <a:gd name="T56" fmla="*/ 173 w 340"/>
              <a:gd name="T57" fmla="*/ 94 h 239"/>
              <a:gd name="T58" fmla="*/ 19 w 340"/>
              <a:gd name="T59" fmla="*/ 151 h 239"/>
              <a:gd name="T60" fmla="*/ 43 w 340"/>
              <a:gd name="T61" fmla="*/ 138 h 239"/>
              <a:gd name="T62" fmla="*/ 43 w 340"/>
              <a:gd name="T63" fmla="*/ 108 h 239"/>
              <a:gd name="T64" fmla="*/ 19 w 340"/>
              <a:gd name="T65" fmla="*/ 95 h 239"/>
              <a:gd name="T66" fmla="*/ 43 w 340"/>
              <a:gd name="T67" fmla="*/ 95 h 239"/>
              <a:gd name="T68" fmla="*/ 19 w 340"/>
              <a:gd name="T69" fmla="*/ 21 h 239"/>
              <a:gd name="T70" fmla="*/ 80 w 340"/>
              <a:gd name="T71" fmla="*/ 182 h 239"/>
              <a:gd name="T72" fmla="*/ 80 w 340"/>
              <a:gd name="T73" fmla="*/ 151 h 239"/>
              <a:gd name="T74" fmla="*/ 56 w 340"/>
              <a:gd name="T75" fmla="*/ 138 h 239"/>
              <a:gd name="T76" fmla="*/ 80 w 340"/>
              <a:gd name="T77" fmla="*/ 138 h 239"/>
              <a:gd name="T78" fmla="*/ 56 w 340"/>
              <a:gd name="T79" fmla="*/ 64 h 239"/>
              <a:gd name="T80" fmla="*/ 80 w 340"/>
              <a:gd name="T81" fmla="*/ 51 h 239"/>
              <a:gd name="T82" fmla="*/ 80 w 340"/>
              <a:gd name="T83" fmla="*/ 21 h 239"/>
              <a:gd name="T84" fmla="*/ 93 w 340"/>
              <a:gd name="T85" fmla="*/ 182 h 239"/>
              <a:gd name="T86" fmla="*/ 117 w 340"/>
              <a:gd name="T87" fmla="*/ 182 h 239"/>
              <a:gd name="T88" fmla="*/ 93 w 340"/>
              <a:gd name="T89" fmla="*/ 108 h 239"/>
              <a:gd name="T90" fmla="*/ 117 w 340"/>
              <a:gd name="T91" fmla="*/ 95 h 239"/>
              <a:gd name="T92" fmla="*/ 117 w 340"/>
              <a:gd name="T93" fmla="*/ 64 h 239"/>
              <a:gd name="T94" fmla="*/ 93 w 340"/>
              <a:gd name="T95" fmla="*/ 51 h 239"/>
              <a:gd name="T96" fmla="*/ 117 w 340"/>
              <a:gd name="T97" fmla="*/ 5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0" h="239">
                <a:moveTo>
                  <a:pt x="204" y="0"/>
                </a:moveTo>
                <a:lnTo>
                  <a:pt x="204" y="239"/>
                </a:lnTo>
                <a:lnTo>
                  <a:pt x="246" y="239"/>
                </a:lnTo>
                <a:lnTo>
                  <a:pt x="246" y="199"/>
                </a:lnTo>
                <a:lnTo>
                  <a:pt x="298" y="199"/>
                </a:lnTo>
                <a:lnTo>
                  <a:pt x="298" y="239"/>
                </a:lnTo>
                <a:lnTo>
                  <a:pt x="340" y="239"/>
                </a:lnTo>
                <a:lnTo>
                  <a:pt x="340" y="0"/>
                </a:lnTo>
                <a:lnTo>
                  <a:pt x="204" y="0"/>
                </a:lnTo>
                <a:close/>
                <a:moveTo>
                  <a:pt x="297" y="21"/>
                </a:moveTo>
                <a:lnTo>
                  <a:pt x="321" y="21"/>
                </a:lnTo>
                <a:lnTo>
                  <a:pt x="321" y="51"/>
                </a:lnTo>
                <a:lnTo>
                  <a:pt x="297" y="51"/>
                </a:lnTo>
                <a:lnTo>
                  <a:pt x="297" y="21"/>
                </a:lnTo>
                <a:close/>
                <a:moveTo>
                  <a:pt x="260" y="21"/>
                </a:moveTo>
                <a:lnTo>
                  <a:pt x="284" y="21"/>
                </a:lnTo>
                <a:lnTo>
                  <a:pt x="284" y="51"/>
                </a:lnTo>
                <a:lnTo>
                  <a:pt x="260" y="51"/>
                </a:lnTo>
                <a:lnTo>
                  <a:pt x="260" y="21"/>
                </a:lnTo>
                <a:close/>
                <a:moveTo>
                  <a:pt x="223" y="21"/>
                </a:moveTo>
                <a:lnTo>
                  <a:pt x="247" y="21"/>
                </a:lnTo>
                <a:lnTo>
                  <a:pt x="247" y="51"/>
                </a:lnTo>
                <a:lnTo>
                  <a:pt x="223" y="51"/>
                </a:lnTo>
                <a:lnTo>
                  <a:pt x="223" y="21"/>
                </a:lnTo>
                <a:close/>
                <a:moveTo>
                  <a:pt x="297" y="64"/>
                </a:moveTo>
                <a:lnTo>
                  <a:pt x="321" y="64"/>
                </a:lnTo>
                <a:lnTo>
                  <a:pt x="321" y="95"/>
                </a:lnTo>
                <a:lnTo>
                  <a:pt x="297" y="95"/>
                </a:lnTo>
                <a:lnTo>
                  <a:pt x="297" y="64"/>
                </a:lnTo>
                <a:close/>
                <a:moveTo>
                  <a:pt x="260" y="64"/>
                </a:moveTo>
                <a:lnTo>
                  <a:pt x="284" y="64"/>
                </a:lnTo>
                <a:lnTo>
                  <a:pt x="284" y="95"/>
                </a:lnTo>
                <a:lnTo>
                  <a:pt x="260" y="95"/>
                </a:lnTo>
                <a:lnTo>
                  <a:pt x="260" y="64"/>
                </a:lnTo>
                <a:close/>
                <a:moveTo>
                  <a:pt x="223" y="64"/>
                </a:moveTo>
                <a:lnTo>
                  <a:pt x="247" y="64"/>
                </a:lnTo>
                <a:lnTo>
                  <a:pt x="247" y="95"/>
                </a:lnTo>
                <a:lnTo>
                  <a:pt x="223" y="95"/>
                </a:lnTo>
                <a:lnTo>
                  <a:pt x="223" y="64"/>
                </a:lnTo>
                <a:close/>
                <a:moveTo>
                  <a:pt x="297" y="108"/>
                </a:moveTo>
                <a:lnTo>
                  <a:pt x="321" y="108"/>
                </a:lnTo>
                <a:lnTo>
                  <a:pt x="321" y="138"/>
                </a:lnTo>
                <a:lnTo>
                  <a:pt x="297" y="138"/>
                </a:lnTo>
                <a:lnTo>
                  <a:pt x="297" y="108"/>
                </a:lnTo>
                <a:close/>
                <a:moveTo>
                  <a:pt x="260" y="108"/>
                </a:moveTo>
                <a:lnTo>
                  <a:pt x="284" y="108"/>
                </a:lnTo>
                <a:lnTo>
                  <a:pt x="284" y="138"/>
                </a:lnTo>
                <a:lnTo>
                  <a:pt x="260" y="138"/>
                </a:lnTo>
                <a:lnTo>
                  <a:pt x="260" y="108"/>
                </a:lnTo>
                <a:close/>
                <a:moveTo>
                  <a:pt x="223" y="108"/>
                </a:moveTo>
                <a:lnTo>
                  <a:pt x="247" y="108"/>
                </a:lnTo>
                <a:lnTo>
                  <a:pt x="247" y="138"/>
                </a:lnTo>
                <a:lnTo>
                  <a:pt x="223" y="138"/>
                </a:lnTo>
                <a:lnTo>
                  <a:pt x="223" y="108"/>
                </a:lnTo>
                <a:close/>
                <a:moveTo>
                  <a:pt x="297" y="151"/>
                </a:moveTo>
                <a:lnTo>
                  <a:pt x="321" y="151"/>
                </a:lnTo>
                <a:lnTo>
                  <a:pt x="321" y="182"/>
                </a:lnTo>
                <a:lnTo>
                  <a:pt x="297" y="182"/>
                </a:lnTo>
                <a:lnTo>
                  <a:pt x="297" y="151"/>
                </a:lnTo>
                <a:close/>
                <a:moveTo>
                  <a:pt x="260" y="151"/>
                </a:moveTo>
                <a:lnTo>
                  <a:pt x="284" y="151"/>
                </a:lnTo>
                <a:lnTo>
                  <a:pt x="284" y="182"/>
                </a:lnTo>
                <a:lnTo>
                  <a:pt x="260" y="182"/>
                </a:lnTo>
                <a:lnTo>
                  <a:pt x="260" y="151"/>
                </a:lnTo>
                <a:close/>
                <a:moveTo>
                  <a:pt x="223" y="151"/>
                </a:moveTo>
                <a:lnTo>
                  <a:pt x="247" y="151"/>
                </a:lnTo>
                <a:lnTo>
                  <a:pt x="247" y="182"/>
                </a:lnTo>
                <a:lnTo>
                  <a:pt x="223" y="182"/>
                </a:lnTo>
                <a:lnTo>
                  <a:pt x="223" y="151"/>
                </a:lnTo>
                <a:close/>
                <a:moveTo>
                  <a:pt x="173" y="94"/>
                </a:moveTo>
                <a:lnTo>
                  <a:pt x="155" y="94"/>
                </a:lnTo>
                <a:lnTo>
                  <a:pt x="175" y="114"/>
                </a:lnTo>
                <a:lnTo>
                  <a:pt x="136" y="114"/>
                </a:lnTo>
                <a:lnTo>
                  <a:pt x="136" y="0"/>
                </a:lnTo>
                <a:lnTo>
                  <a:pt x="0" y="0"/>
                </a:lnTo>
                <a:lnTo>
                  <a:pt x="0" y="239"/>
                </a:lnTo>
                <a:lnTo>
                  <a:pt x="42" y="239"/>
                </a:lnTo>
                <a:lnTo>
                  <a:pt x="42" y="199"/>
                </a:lnTo>
                <a:lnTo>
                  <a:pt x="94" y="199"/>
                </a:lnTo>
                <a:lnTo>
                  <a:pt x="94" y="239"/>
                </a:lnTo>
                <a:lnTo>
                  <a:pt x="136" y="239"/>
                </a:lnTo>
                <a:lnTo>
                  <a:pt x="136" y="126"/>
                </a:lnTo>
                <a:lnTo>
                  <a:pt x="175" y="126"/>
                </a:lnTo>
                <a:lnTo>
                  <a:pt x="155" y="145"/>
                </a:lnTo>
                <a:lnTo>
                  <a:pt x="173" y="145"/>
                </a:lnTo>
                <a:lnTo>
                  <a:pt x="198" y="120"/>
                </a:lnTo>
                <a:lnTo>
                  <a:pt x="173" y="94"/>
                </a:lnTo>
                <a:close/>
                <a:moveTo>
                  <a:pt x="43" y="182"/>
                </a:moveTo>
                <a:lnTo>
                  <a:pt x="19" y="182"/>
                </a:lnTo>
                <a:lnTo>
                  <a:pt x="19" y="151"/>
                </a:lnTo>
                <a:lnTo>
                  <a:pt x="43" y="151"/>
                </a:lnTo>
                <a:lnTo>
                  <a:pt x="43" y="182"/>
                </a:lnTo>
                <a:close/>
                <a:moveTo>
                  <a:pt x="43" y="138"/>
                </a:moveTo>
                <a:lnTo>
                  <a:pt x="19" y="138"/>
                </a:lnTo>
                <a:lnTo>
                  <a:pt x="19" y="108"/>
                </a:lnTo>
                <a:lnTo>
                  <a:pt x="43" y="108"/>
                </a:lnTo>
                <a:lnTo>
                  <a:pt x="43" y="138"/>
                </a:lnTo>
                <a:close/>
                <a:moveTo>
                  <a:pt x="43" y="95"/>
                </a:moveTo>
                <a:lnTo>
                  <a:pt x="19" y="95"/>
                </a:lnTo>
                <a:lnTo>
                  <a:pt x="19" y="64"/>
                </a:lnTo>
                <a:lnTo>
                  <a:pt x="43" y="64"/>
                </a:lnTo>
                <a:lnTo>
                  <a:pt x="43" y="95"/>
                </a:lnTo>
                <a:close/>
                <a:moveTo>
                  <a:pt x="43" y="51"/>
                </a:moveTo>
                <a:lnTo>
                  <a:pt x="19" y="51"/>
                </a:lnTo>
                <a:lnTo>
                  <a:pt x="19" y="21"/>
                </a:lnTo>
                <a:lnTo>
                  <a:pt x="43" y="21"/>
                </a:lnTo>
                <a:lnTo>
                  <a:pt x="43" y="51"/>
                </a:lnTo>
                <a:close/>
                <a:moveTo>
                  <a:pt x="80" y="182"/>
                </a:moveTo>
                <a:lnTo>
                  <a:pt x="56" y="182"/>
                </a:lnTo>
                <a:lnTo>
                  <a:pt x="56" y="151"/>
                </a:lnTo>
                <a:lnTo>
                  <a:pt x="80" y="151"/>
                </a:lnTo>
                <a:lnTo>
                  <a:pt x="80" y="182"/>
                </a:lnTo>
                <a:close/>
                <a:moveTo>
                  <a:pt x="80" y="138"/>
                </a:moveTo>
                <a:lnTo>
                  <a:pt x="56" y="138"/>
                </a:lnTo>
                <a:lnTo>
                  <a:pt x="56" y="108"/>
                </a:lnTo>
                <a:lnTo>
                  <a:pt x="80" y="108"/>
                </a:lnTo>
                <a:lnTo>
                  <a:pt x="80" y="138"/>
                </a:lnTo>
                <a:close/>
                <a:moveTo>
                  <a:pt x="80" y="95"/>
                </a:moveTo>
                <a:lnTo>
                  <a:pt x="56" y="95"/>
                </a:lnTo>
                <a:lnTo>
                  <a:pt x="56" y="64"/>
                </a:lnTo>
                <a:lnTo>
                  <a:pt x="80" y="64"/>
                </a:lnTo>
                <a:lnTo>
                  <a:pt x="80" y="95"/>
                </a:lnTo>
                <a:close/>
                <a:moveTo>
                  <a:pt x="80" y="51"/>
                </a:moveTo>
                <a:lnTo>
                  <a:pt x="56" y="51"/>
                </a:lnTo>
                <a:lnTo>
                  <a:pt x="56" y="21"/>
                </a:lnTo>
                <a:lnTo>
                  <a:pt x="80" y="21"/>
                </a:lnTo>
                <a:lnTo>
                  <a:pt x="80" y="51"/>
                </a:lnTo>
                <a:close/>
                <a:moveTo>
                  <a:pt x="117" y="182"/>
                </a:moveTo>
                <a:lnTo>
                  <a:pt x="93" y="182"/>
                </a:lnTo>
                <a:lnTo>
                  <a:pt x="93" y="151"/>
                </a:lnTo>
                <a:lnTo>
                  <a:pt x="117" y="151"/>
                </a:lnTo>
                <a:lnTo>
                  <a:pt x="117" y="182"/>
                </a:lnTo>
                <a:close/>
                <a:moveTo>
                  <a:pt x="117" y="138"/>
                </a:moveTo>
                <a:lnTo>
                  <a:pt x="93" y="138"/>
                </a:lnTo>
                <a:lnTo>
                  <a:pt x="93" y="108"/>
                </a:lnTo>
                <a:lnTo>
                  <a:pt x="117" y="108"/>
                </a:lnTo>
                <a:lnTo>
                  <a:pt x="117" y="138"/>
                </a:lnTo>
                <a:close/>
                <a:moveTo>
                  <a:pt x="117" y="95"/>
                </a:moveTo>
                <a:lnTo>
                  <a:pt x="93" y="95"/>
                </a:lnTo>
                <a:lnTo>
                  <a:pt x="93" y="64"/>
                </a:lnTo>
                <a:lnTo>
                  <a:pt x="117" y="64"/>
                </a:lnTo>
                <a:lnTo>
                  <a:pt x="117" y="95"/>
                </a:lnTo>
                <a:close/>
                <a:moveTo>
                  <a:pt x="117" y="51"/>
                </a:moveTo>
                <a:lnTo>
                  <a:pt x="93" y="51"/>
                </a:lnTo>
                <a:lnTo>
                  <a:pt x="93" y="21"/>
                </a:lnTo>
                <a:lnTo>
                  <a:pt x="117" y="21"/>
                </a:lnTo>
                <a:lnTo>
                  <a:pt x="117" y="51"/>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Tree>
    <p:extLst>
      <p:ext uri="{BB962C8B-B14F-4D97-AF65-F5344CB8AC3E}">
        <p14:creationId xmlns:p14="http://schemas.microsoft.com/office/powerpoint/2010/main" val="74834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角丸四角形 171"/>
          <p:cNvSpPr/>
          <p:nvPr/>
        </p:nvSpPr>
        <p:spPr>
          <a:xfrm>
            <a:off x="689525" y="4671116"/>
            <a:ext cx="8097780" cy="348906"/>
          </a:xfrm>
          <a:prstGeom prst="roundRect">
            <a:avLst>
              <a:gd name="adj" fmla="val 5953"/>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a:solidFill>
                  <a:schemeClr val="accent5">
                    <a:lumMod val="50000"/>
                  </a:schemeClr>
                </a:solidFill>
              </a:rPr>
              <a:t>システム連携ツール　</a:t>
            </a:r>
            <a:r>
              <a:rPr lang="en-US" altLang="ja-JP" sz="1600" b="1">
                <a:solidFill>
                  <a:schemeClr val="accent5">
                    <a:lumMod val="50000"/>
                  </a:schemeClr>
                </a:solidFill>
              </a:rPr>
              <a:t>Connect/</a:t>
            </a:r>
            <a:r>
              <a:rPr lang="ja-JP" altLang="en-US" sz="1600" b="1">
                <a:solidFill>
                  <a:schemeClr val="accent5">
                    <a:lumMod val="50000"/>
                  </a:schemeClr>
                </a:solidFill>
              </a:rPr>
              <a:t>スーパーインターフェース</a:t>
            </a:r>
            <a:r>
              <a:rPr lang="en-US" altLang="ja-JP" sz="1600" b="1">
                <a:solidFill>
                  <a:schemeClr val="accent5">
                    <a:lumMod val="50000"/>
                  </a:schemeClr>
                </a:solidFill>
              </a:rPr>
              <a:t>/EDI-Master</a:t>
            </a:r>
            <a:endParaRPr kumimoji="1" lang="ja-JP" altLang="en-US" sz="1600" b="1">
              <a:solidFill>
                <a:schemeClr val="accent5">
                  <a:lumMod val="50000"/>
                </a:schemeClr>
              </a:solidFill>
            </a:endParaRPr>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28</a:t>
            </a:fld>
            <a:endParaRPr kumimoji="1" lang="ja-JP" altLang="en-US"/>
          </a:p>
        </p:txBody>
      </p:sp>
      <p:sp>
        <p:nvSpPr>
          <p:cNvPr id="3" name="タイトル 2"/>
          <p:cNvSpPr>
            <a:spLocks noGrp="1"/>
          </p:cNvSpPr>
          <p:nvPr>
            <p:ph type="title"/>
          </p:nvPr>
        </p:nvSpPr>
        <p:spPr/>
        <p:txBody>
          <a:bodyPr/>
          <a:lstStyle/>
          <a:p>
            <a:r>
              <a:rPr lang="ja-JP" altLang="en-US"/>
              <a:t>会計ソリューションシステムフロー図</a:t>
            </a:r>
            <a:endParaRPr kumimoji="1" lang="ja-JP" altLang="en-US"/>
          </a:p>
        </p:txBody>
      </p:sp>
      <p:sp>
        <p:nvSpPr>
          <p:cNvPr id="138" name="正方形/長方形 137"/>
          <p:cNvSpPr/>
          <p:nvPr/>
        </p:nvSpPr>
        <p:spPr>
          <a:xfrm>
            <a:off x="2814747" y="907251"/>
            <a:ext cx="195575" cy="155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正方形/長方形 143"/>
          <p:cNvSpPr/>
          <p:nvPr/>
        </p:nvSpPr>
        <p:spPr>
          <a:xfrm>
            <a:off x="3021770" y="1736947"/>
            <a:ext cx="195575" cy="155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正方形/長方形 144"/>
          <p:cNvSpPr/>
          <p:nvPr/>
        </p:nvSpPr>
        <p:spPr>
          <a:xfrm>
            <a:off x="6289736" y="2492689"/>
            <a:ext cx="195575" cy="155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正方形/長方形 145"/>
          <p:cNvSpPr/>
          <p:nvPr/>
        </p:nvSpPr>
        <p:spPr>
          <a:xfrm>
            <a:off x="7372171" y="2490694"/>
            <a:ext cx="195575" cy="155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正方形/長方形 146"/>
          <p:cNvSpPr/>
          <p:nvPr/>
        </p:nvSpPr>
        <p:spPr>
          <a:xfrm>
            <a:off x="7874013" y="3039304"/>
            <a:ext cx="195575" cy="155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角丸四角形 147"/>
          <p:cNvSpPr/>
          <p:nvPr/>
        </p:nvSpPr>
        <p:spPr>
          <a:xfrm>
            <a:off x="2817614" y="591215"/>
            <a:ext cx="1784958" cy="1315611"/>
          </a:xfrm>
          <a:prstGeom prst="roundRect">
            <a:avLst>
              <a:gd name="adj" fmla="val 595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400" b="1">
                <a:solidFill>
                  <a:schemeClr val="tx2"/>
                </a:solidFill>
              </a:rPr>
              <a:t>支払</a:t>
            </a:r>
            <a:r>
              <a:rPr kumimoji="1" lang="ja-JP" altLang="en-US" sz="1400" b="1">
                <a:solidFill>
                  <a:schemeClr val="tx2"/>
                </a:solidFill>
              </a:rPr>
              <a:t>管理</a:t>
            </a:r>
          </a:p>
        </p:txBody>
      </p:sp>
      <p:sp>
        <p:nvSpPr>
          <p:cNvPr id="149" name="正方形/長方形 148"/>
          <p:cNvSpPr/>
          <p:nvPr/>
        </p:nvSpPr>
        <p:spPr>
          <a:xfrm>
            <a:off x="6195699" y="2645015"/>
            <a:ext cx="195575" cy="155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正方形/長方形 149"/>
          <p:cNvSpPr/>
          <p:nvPr/>
        </p:nvSpPr>
        <p:spPr>
          <a:xfrm>
            <a:off x="7403122" y="4197429"/>
            <a:ext cx="195575" cy="155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正方形/長方形 150"/>
          <p:cNvSpPr/>
          <p:nvPr/>
        </p:nvSpPr>
        <p:spPr>
          <a:xfrm>
            <a:off x="6301491" y="1070529"/>
            <a:ext cx="195575" cy="155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正方形/長方形 151"/>
          <p:cNvSpPr/>
          <p:nvPr/>
        </p:nvSpPr>
        <p:spPr>
          <a:xfrm>
            <a:off x="6283989" y="4257753"/>
            <a:ext cx="195575" cy="155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3604647" y="2080372"/>
            <a:ext cx="195575" cy="155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588239" y="2086770"/>
            <a:ext cx="195575" cy="155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正方形/長方形 154"/>
          <p:cNvSpPr/>
          <p:nvPr/>
        </p:nvSpPr>
        <p:spPr>
          <a:xfrm>
            <a:off x="2884691" y="2320670"/>
            <a:ext cx="195575" cy="155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正方形/長方形 155"/>
          <p:cNvSpPr/>
          <p:nvPr/>
        </p:nvSpPr>
        <p:spPr>
          <a:xfrm>
            <a:off x="2865473" y="2987244"/>
            <a:ext cx="195575" cy="155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正方形/長方形 156"/>
          <p:cNvSpPr/>
          <p:nvPr/>
        </p:nvSpPr>
        <p:spPr>
          <a:xfrm>
            <a:off x="2876976" y="2652133"/>
            <a:ext cx="195575" cy="155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正方形/長方形 157"/>
          <p:cNvSpPr/>
          <p:nvPr/>
        </p:nvSpPr>
        <p:spPr>
          <a:xfrm>
            <a:off x="6234552" y="1706199"/>
            <a:ext cx="195575" cy="155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角丸四角形 158"/>
          <p:cNvSpPr/>
          <p:nvPr/>
        </p:nvSpPr>
        <p:spPr>
          <a:xfrm>
            <a:off x="2817613" y="2068300"/>
            <a:ext cx="3762624" cy="1315611"/>
          </a:xfrm>
          <a:prstGeom prst="roundRect">
            <a:avLst>
              <a:gd name="adj" fmla="val 595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ja-JP" altLang="en-US" sz="1400" b="1">
                <a:solidFill>
                  <a:schemeClr val="tx2"/>
                </a:solidFill>
              </a:rPr>
              <a:t>財務</a:t>
            </a:r>
            <a:r>
              <a:rPr kumimoji="1" lang="ja-JP" altLang="en-US" sz="1400" b="1">
                <a:solidFill>
                  <a:schemeClr val="tx2"/>
                </a:solidFill>
              </a:rPr>
              <a:t>会計・管理会計</a:t>
            </a:r>
          </a:p>
        </p:txBody>
      </p:sp>
      <p:sp>
        <p:nvSpPr>
          <p:cNvPr id="160" name="テキスト ボックス 159"/>
          <p:cNvSpPr txBox="1"/>
          <p:nvPr/>
        </p:nvSpPr>
        <p:spPr>
          <a:xfrm>
            <a:off x="3532546" y="1902423"/>
            <a:ext cx="1257582" cy="196834"/>
          </a:xfrm>
          <a:prstGeom prst="rect">
            <a:avLst/>
          </a:prstGeom>
          <a:noFill/>
        </p:spPr>
        <p:txBody>
          <a:bodyPr wrap="square" rtlCol="0">
            <a:spAutoFit/>
          </a:bodyPr>
          <a:lstStyle/>
          <a:p>
            <a:pPr algn="ctr"/>
            <a:r>
              <a:rPr lang="ja-JP" altLang="en-US" sz="800"/>
              <a:t>債務計上・決済</a:t>
            </a:r>
            <a:endParaRPr kumimoji="1" lang="ja-JP" altLang="en-US" sz="800"/>
          </a:p>
        </p:txBody>
      </p:sp>
      <p:sp>
        <p:nvSpPr>
          <p:cNvPr id="161" name="円柱 160"/>
          <p:cNvSpPr/>
          <p:nvPr/>
        </p:nvSpPr>
        <p:spPr>
          <a:xfrm>
            <a:off x="3218584" y="1328006"/>
            <a:ext cx="967698" cy="284581"/>
          </a:xfrm>
          <a:prstGeom prst="can">
            <a:avLst>
              <a:gd name="adj" fmla="val 24593"/>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支払予定ﾃﾞｰﾀ</a:t>
            </a:r>
            <a:endParaRPr kumimoji="1" lang="ja-JP" altLang="en-US" sz="1000"/>
          </a:p>
        </p:txBody>
      </p:sp>
      <p:sp>
        <p:nvSpPr>
          <p:cNvPr id="162" name="角丸四角形 161"/>
          <p:cNvSpPr/>
          <p:nvPr/>
        </p:nvSpPr>
        <p:spPr>
          <a:xfrm>
            <a:off x="684358" y="3403225"/>
            <a:ext cx="1606462" cy="1248003"/>
          </a:xfrm>
          <a:prstGeom prst="roundRect">
            <a:avLst>
              <a:gd name="adj" fmla="val 595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b"/>
          <a:lstStyle/>
          <a:p>
            <a:r>
              <a:rPr lang="ja-JP" altLang="en-US" sz="1400" b="1">
                <a:solidFill>
                  <a:schemeClr val="tx2"/>
                </a:solidFill>
              </a:rPr>
              <a:t>リース</a:t>
            </a:r>
            <a:endParaRPr kumimoji="1" lang="ja-JP" altLang="en-US" sz="1400" b="1">
              <a:solidFill>
                <a:schemeClr val="tx2"/>
              </a:solidFill>
            </a:endParaRPr>
          </a:p>
        </p:txBody>
      </p:sp>
      <p:sp>
        <p:nvSpPr>
          <p:cNvPr id="163" name="角丸四角形 162"/>
          <p:cNvSpPr/>
          <p:nvPr/>
        </p:nvSpPr>
        <p:spPr>
          <a:xfrm>
            <a:off x="692282" y="2068300"/>
            <a:ext cx="1606462" cy="1283015"/>
          </a:xfrm>
          <a:prstGeom prst="roundRect">
            <a:avLst>
              <a:gd name="adj" fmla="val 595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b"/>
          <a:lstStyle/>
          <a:p>
            <a:r>
              <a:rPr kumimoji="1" lang="ja-JP" altLang="en-US" sz="1400" b="1">
                <a:solidFill>
                  <a:schemeClr val="tx2"/>
                </a:solidFill>
              </a:rPr>
              <a:t>固定資産</a:t>
            </a:r>
          </a:p>
        </p:txBody>
      </p:sp>
      <p:sp>
        <p:nvSpPr>
          <p:cNvPr id="164" name="正方形/長方形 163"/>
          <p:cNvSpPr/>
          <p:nvPr/>
        </p:nvSpPr>
        <p:spPr>
          <a:xfrm>
            <a:off x="1811427" y="3185949"/>
            <a:ext cx="379594" cy="1859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角丸四角形 164"/>
          <p:cNvSpPr/>
          <p:nvPr/>
        </p:nvSpPr>
        <p:spPr>
          <a:xfrm>
            <a:off x="2814746" y="3545384"/>
            <a:ext cx="3765491" cy="587652"/>
          </a:xfrm>
          <a:prstGeom prst="roundRect">
            <a:avLst>
              <a:gd name="adj" fmla="val 595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ja-JP" altLang="en-US" sz="1400" b="1">
                <a:solidFill>
                  <a:schemeClr val="tx2"/>
                </a:solidFill>
              </a:rPr>
              <a:t>手形</a:t>
            </a:r>
            <a:r>
              <a:rPr lang="ja-JP" altLang="en-US" sz="1400" b="1">
                <a:solidFill>
                  <a:srgbClr val="008CCF"/>
                </a:solidFill>
              </a:rPr>
              <a:t>管理</a:t>
            </a:r>
            <a:endParaRPr kumimoji="1" lang="ja-JP" altLang="en-US" sz="1400" b="1">
              <a:solidFill>
                <a:srgbClr val="008CCF"/>
              </a:solidFill>
            </a:endParaRPr>
          </a:p>
        </p:txBody>
      </p:sp>
      <p:sp>
        <p:nvSpPr>
          <p:cNvPr id="166" name="角丸四角形 165"/>
          <p:cNvSpPr/>
          <p:nvPr/>
        </p:nvSpPr>
        <p:spPr>
          <a:xfrm>
            <a:off x="4795280" y="591215"/>
            <a:ext cx="1784958" cy="1315611"/>
          </a:xfrm>
          <a:prstGeom prst="roundRect">
            <a:avLst>
              <a:gd name="adj" fmla="val 595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400" b="1">
                <a:solidFill>
                  <a:schemeClr val="tx2"/>
                </a:solidFill>
              </a:rPr>
              <a:t>債権管理</a:t>
            </a:r>
          </a:p>
        </p:txBody>
      </p:sp>
      <p:sp>
        <p:nvSpPr>
          <p:cNvPr id="167" name="角丸四角形 166"/>
          <p:cNvSpPr/>
          <p:nvPr/>
        </p:nvSpPr>
        <p:spPr>
          <a:xfrm>
            <a:off x="692282" y="591215"/>
            <a:ext cx="1606462" cy="1315611"/>
          </a:xfrm>
          <a:prstGeom prst="roundRect">
            <a:avLst>
              <a:gd name="adj" fmla="val 595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endParaRPr kumimoji="1" lang="ja-JP" altLang="en-US" sz="1400">
              <a:solidFill>
                <a:schemeClr val="tx2"/>
              </a:solidFill>
            </a:endParaRPr>
          </a:p>
        </p:txBody>
      </p:sp>
      <p:sp>
        <p:nvSpPr>
          <p:cNvPr id="168" name="角丸四角形 167"/>
          <p:cNvSpPr/>
          <p:nvPr/>
        </p:nvSpPr>
        <p:spPr>
          <a:xfrm>
            <a:off x="2817614" y="4167127"/>
            <a:ext cx="3762622" cy="480499"/>
          </a:xfrm>
          <a:prstGeom prst="roundRect">
            <a:avLst>
              <a:gd name="adj" fmla="val 595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endParaRPr kumimoji="1" lang="ja-JP" altLang="en-US" sz="1400" b="1">
              <a:solidFill>
                <a:schemeClr val="tx2"/>
              </a:solidFill>
            </a:endParaRPr>
          </a:p>
        </p:txBody>
      </p:sp>
      <p:sp>
        <p:nvSpPr>
          <p:cNvPr id="169" name="角丸四角形 168"/>
          <p:cNvSpPr/>
          <p:nvPr/>
        </p:nvSpPr>
        <p:spPr>
          <a:xfrm>
            <a:off x="8100392" y="3541194"/>
            <a:ext cx="360000" cy="1093564"/>
          </a:xfrm>
          <a:prstGeom prst="roundRect">
            <a:avLst>
              <a:gd name="adj" fmla="val 595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1400" b="1">
                <a:solidFill>
                  <a:schemeClr val="accent3"/>
                </a:solidFill>
              </a:rPr>
              <a:t>人事管理</a:t>
            </a:r>
            <a:endParaRPr lang="en-US" altLang="ja-JP" sz="1400" b="1">
              <a:solidFill>
                <a:schemeClr val="accent3"/>
              </a:solidFill>
            </a:endParaRPr>
          </a:p>
        </p:txBody>
      </p:sp>
      <p:sp>
        <p:nvSpPr>
          <p:cNvPr id="170" name="角丸四角形 169"/>
          <p:cNvSpPr/>
          <p:nvPr/>
        </p:nvSpPr>
        <p:spPr>
          <a:xfrm>
            <a:off x="7236296" y="3539722"/>
            <a:ext cx="360000" cy="1094400"/>
          </a:xfrm>
          <a:prstGeom prst="roundRect">
            <a:avLst>
              <a:gd name="adj" fmla="val 595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1400" b="1">
                <a:solidFill>
                  <a:schemeClr val="accent3"/>
                </a:solidFill>
              </a:rPr>
              <a:t>給与管理</a:t>
            </a:r>
            <a:endParaRPr lang="en-US" altLang="ja-JP" sz="1400" b="1">
              <a:solidFill>
                <a:schemeClr val="accent3"/>
              </a:solidFill>
            </a:endParaRPr>
          </a:p>
        </p:txBody>
      </p:sp>
      <p:sp>
        <p:nvSpPr>
          <p:cNvPr id="171" name="角丸四角形 170"/>
          <p:cNvSpPr/>
          <p:nvPr/>
        </p:nvSpPr>
        <p:spPr>
          <a:xfrm>
            <a:off x="7164000" y="588860"/>
            <a:ext cx="1728000" cy="2752777"/>
          </a:xfrm>
          <a:prstGeom prst="roundRect">
            <a:avLst>
              <a:gd name="adj" fmla="val 5953"/>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400" b="1">
                <a:solidFill>
                  <a:schemeClr val="accent4"/>
                </a:solidFill>
              </a:rPr>
              <a:t>グループ経営管理</a:t>
            </a:r>
            <a:endParaRPr kumimoji="1" lang="ja-JP" altLang="en-US" sz="1400" b="1">
              <a:solidFill>
                <a:schemeClr val="accent4"/>
              </a:solidFill>
            </a:endParaRPr>
          </a:p>
        </p:txBody>
      </p:sp>
      <p:cxnSp>
        <p:nvCxnSpPr>
          <p:cNvPr id="173" name="直線矢印コネクタ 79"/>
          <p:cNvCxnSpPr/>
          <p:nvPr/>
        </p:nvCxnSpPr>
        <p:spPr>
          <a:xfrm>
            <a:off x="1495512" y="1786644"/>
            <a:ext cx="1" cy="281656"/>
          </a:xfrm>
          <a:prstGeom prst="straightConnector1">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直線矢印コネクタ 79"/>
          <p:cNvCxnSpPr/>
          <p:nvPr/>
        </p:nvCxnSpPr>
        <p:spPr>
          <a:xfrm flipV="1">
            <a:off x="2191308" y="985093"/>
            <a:ext cx="623439" cy="3191633"/>
          </a:xfrm>
          <a:prstGeom prst="bentConnector3">
            <a:avLst>
              <a:gd name="adj1" fmla="val 50000"/>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5" name="直線矢印コネクタ 79"/>
          <p:cNvCxnSpPr/>
          <p:nvPr/>
        </p:nvCxnSpPr>
        <p:spPr>
          <a:xfrm>
            <a:off x="1906052" y="1695821"/>
            <a:ext cx="978639" cy="702691"/>
          </a:xfrm>
          <a:prstGeom prst="bentConnector3">
            <a:avLst>
              <a:gd name="adj1" fmla="val 50000"/>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直線矢印コネクタ 79"/>
          <p:cNvCxnSpPr/>
          <p:nvPr/>
        </p:nvCxnSpPr>
        <p:spPr>
          <a:xfrm flipV="1">
            <a:off x="2191016" y="3065086"/>
            <a:ext cx="674457" cy="557816"/>
          </a:xfrm>
          <a:prstGeom prst="bentConnector3">
            <a:avLst>
              <a:gd name="adj1" fmla="val 50000"/>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7" name="正方形/長方形 176"/>
          <p:cNvSpPr/>
          <p:nvPr/>
        </p:nvSpPr>
        <p:spPr>
          <a:xfrm>
            <a:off x="5320076" y="2342467"/>
            <a:ext cx="749682" cy="1816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管理会計</a:t>
            </a:r>
          </a:p>
        </p:txBody>
      </p:sp>
      <p:sp>
        <p:nvSpPr>
          <p:cNvPr id="178" name="円柱 177"/>
          <p:cNvSpPr/>
          <p:nvPr/>
        </p:nvSpPr>
        <p:spPr>
          <a:xfrm>
            <a:off x="4215077" y="2667458"/>
            <a:ext cx="967698" cy="284581"/>
          </a:xfrm>
          <a:prstGeom prst="can">
            <a:avLst>
              <a:gd name="adj" fmla="val 24593"/>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総勘定元帳</a:t>
            </a:r>
          </a:p>
        </p:txBody>
      </p:sp>
      <p:sp>
        <p:nvSpPr>
          <p:cNvPr id="179" name="正方形/長方形 178"/>
          <p:cNvSpPr/>
          <p:nvPr/>
        </p:nvSpPr>
        <p:spPr>
          <a:xfrm>
            <a:off x="3336484" y="2342778"/>
            <a:ext cx="749682" cy="1816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仕訳入力</a:t>
            </a:r>
            <a:endParaRPr kumimoji="1" lang="ja-JP" altLang="en-US" sz="1000"/>
          </a:p>
        </p:txBody>
      </p:sp>
      <p:sp>
        <p:nvSpPr>
          <p:cNvPr id="180" name="正方形/長方形 179"/>
          <p:cNvSpPr/>
          <p:nvPr/>
        </p:nvSpPr>
        <p:spPr>
          <a:xfrm>
            <a:off x="4199136" y="2342467"/>
            <a:ext cx="999577" cy="1816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決算仕訳入力</a:t>
            </a:r>
            <a:endParaRPr kumimoji="1" lang="ja-JP" altLang="en-US" sz="1000"/>
          </a:p>
        </p:txBody>
      </p:sp>
      <p:sp>
        <p:nvSpPr>
          <p:cNvPr id="181" name="正方形/長方形 180"/>
          <p:cNvSpPr/>
          <p:nvPr/>
        </p:nvSpPr>
        <p:spPr>
          <a:xfrm>
            <a:off x="3852890" y="3101644"/>
            <a:ext cx="749682" cy="1816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仕訳帳票</a:t>
            </a:r>
            <a:endParaRPr kumimoji="1" lang="ja-JP" altLang="en-US" sz="1000"/>
          </a:p>
        </p:txBody>
      </p:sp>
      <p:sp>
        <p:nvSpPr>
          <p:cNvPr id="182" name="正方形/長方形 181"/>
          <p:cNvSpPr/>
          <p:nvPr/>
        </p:nvSpPr>
        <p:spPr>
          <a:xfrm>
            <a:off x="4809596" y="3107722"/>
            <a:ext cx="749682" cy="1816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決算帳票</a:t>
            </a:r>
            <a:endParaRPr kumimoji="1" lang="ja-JP" altLang="en-US" sz="1000"/>
          </a:p>
        </p:txBody>
      </p:sp>
      <p:cxnSp>
        <p:nvCxnSpPr>
          <p:cNvPr id="183" name="直線矢印コネクタ 79"/>
          <p:cNvCxnSpPr/>
          <p:nvPr/>
        </p:nvCxnSpPr>
        <p:spPr>
          <a:xfrm rot="16200000" flipH="1">
            <a:off x="4133609" y="2102140"/>
            <a:ext cx="143033" cy="987601"/>
          </a:xfrm>
          <a:prstGeom prst="bentConnector3">
            <a:avLst>
              <a:gd name="adj1" fmla="val 50000"/>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84" name="直線矢印コネクタ 79"/>
          <p:cNvCxnSpPr/>
          <p:nvPr/>
        </p:nvCxnSpPr>
        <p:spPr>
          <a:xfrm rot="5400000">
            <a:off x="5125250" y="2097791"/>
            <a:ext cx="143344" cy="995991"/>
          </a:xfrm>
          <a:prstGeom prst="bentConnector3">
            <a:avLst>
              <a:gd name="adj1" fmla="val 50000"/>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85" name="直線矢印コネクタ 79"/>
          <p:cNvCxnSpPr/>
          <p:nvPr/>
        </p:nvCxnSpPr>
        <p:spPr>
          <a:xfrm rot="16200000" flipH="1">
            <a:off x="4627253" y="2595785"/>
            <a:ext cx="143344" cy="1"/>
          </a:xfrm>
          <a:prstGeom prst="bentConnector3">
            <a:avLst>
              <a:gd name="adj1" fmla="val 50000"/>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86" name="直線矢印コネクタ 79"/>
          <p:cNvCxnSpPr/>
          <p:nvPr/>
        </p:nvCxnSpPr>
        <p:spPr>
          <a:xfrm rot="5400000">
            <a:off x="4388527" y="2791244"/>
            <a:ext cx="149605" cy="471195"/>
          </a:xfrm>
          <a:prstGeom prst="bentConnector3">
            <a:avLst>
              <a:gd name="adj1" fmla="val 50000"/>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87" name="直線矢印コネクタ 79"/>
          <p:cNvCxnSpPr/>
          <p:nvPr/>
        </p:nvCxnSpPr>
        <p:spPr>
          <a:xfrm rot="16200000" flipH="1">
            <a:off x="4863840" y="2787124"/>
            <a:ext cx="155683" cy="485511"/>
          </a:xfrm>
          <a:prstGeom prst="bentConnector3">
            <a:avLst>
              <a:gd name="adj1" fmla="val 50000"/>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188" name="角丸四角形 187"/>
          <p:cNvSpPr/>
          <p:nvPr/>
        </p:nvSpPr>
        <p:spPr>
          <a:xfrm>
            <a:off x="8532480" y="3541194"/>
            <a:ext cx="360000" cy="1094400"/>
          </a:xfrm>
          <a:prstGeom prst="roundRect">
            <a:avLst>
              <a:gd name="adj" fmla="val 595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1200" b="1">
                <a:solidFill>
                  <a:schemeClr val="accent3"/>
                </a:solidFill>
              </a:rPr>
              <a:t>人事諸届</a:t>
            </a:r>
            <a:endParaRPr lang="en-US" altLang="ja-JP" sz="1200" b="1">
              <a:solidFill>
                <a:schemeClr val="accent3"/>
              </a:solidFill>
            </a:endParaRPr>
          </a:p>
          <a:p>
            <a:r>
              <a:rPr lang="en-US" altLang="ja-JP" sz="1200" b="1">
                <a:solidFill>
                  <a:schemeClr val="accent3"/>
                </a:solidFill>
              </a:rPr>
              <a:t>     </a:t>
            </a:r>
            <a:r>
              <a:rPr lang="ja-JP" altLang="en-US" sz="1200" b="1">
                <a:solidFill>
                  <a:schemeClr val="accent3"/>
                </a:solidFill>
              </a:rPr>
              <a:t>・照会</a:t>
            </a:r>
            <a:endParaRPr lang="en-US" altLang="ja-JP" sz="1200" b="1">
              <a:solidFill>
                <a:schemeClr val="accent3"/>
              </a:solidFill>
            </a:endParaRPr>
          </a:p>
        </p:txBody>
      </p:sp>
      <p:sp>
        <p:nvSpPr>
          <p:cNvPr id="189" name="テキスト ボックス 188"/>
          <p:cNvSpPr txBox="1"/>
          <p:nvPr/>
        </p:nvSpPr>
        <p:spPr>
          <a:xfrm>
            <a:off x="497427" y="1891354"/>
            <a:ext cx="999706" cy="196834"/>
          </a:xfrm>
          <a:prstGeom prst="rect">
            <a:avLst/>
          </a:prstGeom>
          <a:noFill/>
        </p:spPr>
        <p:txBody>
          <a:bodyPr wrap="square" rtlCol="0">
            <a:spAutoFit/>
          </a:bodyPr>
          <a:lstStyle/>
          <a:p>
            <a:pPr algn="ctr"/>
            <a:r>
              <a:rPr lang="ja-JP" altLang="en-US" sz="800"/>
              <a:t>固定資産取得計上</a:t>
            </a:r>
            <a:endParaRPr kumimoji="1" lang="ja-JP" altLang="en-US" sz="800"/>
          </a:p>
        </p:txBody>
      </p:sp>
      <p:cxnSp>
        <p:nvCxnSpPr>
          <p:cNvPr id="190" name="直線矢印コネクタ 79"/>
          <p:cNvCxnSpPr/>
          <p:nvPr/>
        </p:nvCxnSpPr>
        <p:spPr>
          <a:xfrm rot="10800000" flipV="1">
            <a:off x="684359" y="1695821"/>
            <a:ext cx="400613" cy="2331406"/>
          </a:xfrm>
          <a:prstGeom prst="bentConnector3">
            <a:avLst>
              <a:gd name="adj1" fmla="val 157063"/>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1" name="テキスト ボックス 190"/>
          <p:cNvSpPr txBox="1"/>
          <p:nvPr/>
        </p:nvSpPr>
        <p:spPr>
          <a:xfrm>
            <a:off x="180000" y="1561086"/>
            <a:ext cx="305205" cy="937584"/>
          </a:xfrm>
          <a:prstGeom prst="rect">
            <a:avLst/>
          </a:prstGeom>
          <a:noFill/>
        </p:spPr>
        <p:txBody>
          <a:bodyPr vert="eaVert" wrap="square" rtlCol="0" anchor="ctr">
            <a:spAutoFit/>
          </a:bodyPr>
          <a:lstStyle/>
          <a:p>
            <a:pPr algn="ctr"/>
            <a:r>
              <a:rPr lang="ja-JP" altLang="en-US" sz="800"/>
              <a:t>リース取得計上</a:t>
            </a:r>
            <a:endParaRPr kumimoji="1" lang="ja-JP" altLang="en-US" sz="800"/>
          </a:p>
        </p:txBody>
      </p:sp>
      <p:sp>
        <p:nvSpPr>
          <p:cNvPr id="192" name="正方形/長方形 191"/>
          <p:cNvSpPr/>
          <p:nvPr/>
        </p:nvSpPr>
        <p:spPr>
          <a:xfrm>
            <a:off x="1120672" y="893116"/>
            <a:ext cx="749682" cy="1816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建仮入力</a:t>
            </a:r>
            <a:endParaRPr kumimoji="1" lang="ja-JP" altLang="en-US" sz="1000"/>
          </a:p>
        </p:txBody>
      </p:sp>
      <p:sp>
        <p:nvSpPr>
          <p:cNvPr id="193" name="円柱 192"/>
          <p:cNvSpPr/>
          <p:nvPr/>
        </p:nvSpPr>
        <p:spPr>
          <a:xfrm>
            <a:off x="1011662" y="1206081"/>
            <a:ext cx="967698" cy="284581"/>
          </a:xfrm>
          <a:prstGeom prst="can">
            <a:avLst>
              <a:gd name="adj" fmla="val 24593"/>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建仮台帳</a:t>
            </a:r>
            <a:endParaRPr kumimoji="1" lang="ja-JP" altLang="en-US" sz="1000"/>
          </a:p>
        </p:txBody>
      </p:sp>
      <p:sp>
        <p:nvSpPr>
          <p:cNvPr id="194" name="正方形/長方形 193"/>
          <p:cNvSpPr/>
          <p:nvPr/>
        </p:nvSpPr>
        <p:spPr>
          <a:xfrm>
            <a:off x="1084971" y="1604997"/>
            <a:ext cx="821081" cy="1816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本勘定振替</a:t>
            </a:r>
            <a:endParaRPr kumimoji="1" lang="ja-JP" altLang="en-US" sz="1000"/>
          </a:p>
        </p:txBody>
      </p:sp>
      <p:cxnSp>
        <p:nvCxnSpPr>
          <p:cNvPr id="195" name="直線矢印コネクタ 79"/>
          <p:cNvCxnSpPr/>
          <p:nvPr/>
        </p:nvCxnSpPr>
        <p:spPr>
          <a:xfrm flipH="1">
            <a:off x="1495511" y="1074763"/>
            <a:ext cx="2" cy="131318"/>
          </a:xfrm>
          <a:prstGeom prst="straightConnector1">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96" name="直線矢印コネクタ 79"/>
          <p:cNvCxnSpPr/>
          <p:nvPr/>
        </p:nvCxnSpPr>
        <p:spPr>
          <a:xfrm>
            <a:off x="1495511" y="1490662"/>
            <a:ext cx="1" cy="114335"/>
          </a:xfrm>
          <a:prstGeom prst="straightConnector1">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197" name="テキスト ボックス 196"/>
          <p:cNvSpPr txBox="1"/>
          <p:nvPr/>
        </p:nvSpPr>
        <p:spPr>
          <a:xfrm>
            <a:off x="2525551" y="1496484"/>
            <a:ext cx="305205" cy="739571"/>
          </a:xfrm>
          <a:prstGeom prst="rect">
            <a:avLst/>
          </a:prstGeom>
          <a:noFill/>
        </p:spPr>
        <p:txBody>
          <a:bodyPr vert="eaVert" wrap="square" rtlCol="0">
            <a:spAutoFit/>
          </a:bodyPr>
          <a:lstStyle/>
          <a:p>
            <a:pPr algn="ctr"/>
            <a:r>
              <a:rPr lang="ja-JP" altLang="en-US" sz="800"/>
              <a:t>費用振替</a:t>
            </a:r>
            <a:endParaRPr kumimoji="1" lang="ja-JP" altLang="en-US" sz="800"/>
          </a:p>
        </p:txBody>
      </p:sp>
      <p:sp>
        <p:nvSpPr>
          <p:cNvPr id="198" name="正方形/長方形 197"/>
          <p:cNvSpPr/>
          <p:nvPr/>
        </p:nvSpPr>
        <p:spPr>
          <a:xfrm>
            <a:off x="1066212" y="2218400"/>
            <a:ext cx="999577" cy="1816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固定資産入力</a:t>
            </a:r>
            <a:endParaRPr kumimoji="1" lang="ja-JP" altLang="en-US" sz="1000"/>
          </a:p>
        </p:txBody>
      </p:sp>
      <p:sp>
        <p:nvSpPr>
          <p:cNvPr id="199" name="円柱 198"/>
          <p:cNvSpPr/>
          <p:nvPr/>
        </p:nvSpPr>
        <p:spPr>
          <a:xfrm>
            <a:off x="1079757" y="2661765"/>
            <a:ext cx="967698" cy="284581"/>
          </a:xfrm>
          <a:prstGeom prst="can">
            <a:avLst>
              <a:gd name="adj" fmla="val 24593"/>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固定資産台帳</a:t>
            </a:r>
            <a:endParaRPr kumimoji="1" lang="ja-JP" altLang="en-US" sz="1000"/>
          </a:p>
        </p:txBody>
      </p:sp>
      <p:cxnSp>
        <p:nvCxnSpPr>
          <p:cNvPr id="200" name="直線矢印コネクタ 79"/>
          <p:cNvCxnSpPr/>
          <p:nvPr/>
        </p:nvCxnSpPr>
        <p:spPr>
          <a:xfrm flipH="1">
            <a:off x="1563606" y="2400047"/>
            <a:ext cx="2395" cy="261718"/>
          </a:xfrm>
          <a:prstGeom prst="straightConnector1">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01" name="直線矢印コネクタ 79"/>
          <p:cNvCxnSpPr/>
          <p:nvPr/>
        </p:nvCxnSpPr>
        <p:spPr>
          <a:xfrm rot="16200000" flipH="1">
            <a:off x="1521236" y="2988715"/>
            <a:ext cx="332560" cy="247821"/>
          </a:xfrm>
          <a:prstGeom prst="bentConnector2">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202" name="テキスト ボックス 201"/>
          <p:cNvSpPr txBox="1"/>
          <p:nvPr/>
        </p:nvSpPr>
        <p:spPr>
          <a:xfrm>
            <a:off x="2498690" y="2750503"/>
            <a:ext cx="830700" cy="281191"/>
          </a:xfrm>
          <a:prstGeom prst="rect">
            <a:avLst/>
          </a:prstGeom>
          <a:noFill/>
        </p:spPr>
        <p:txBody>
          <a:bodyPr vert="horz" wrap="square" rtlCol="0">
            <a:spAutoFit/>
          </a:bodyPr>
          <a:lstStyle/>
          <a:p>
            <a:r>
              <a:rPr lang="ja-JP" altLang="en-US" sz="700"/>
              <a:t>異動仕訳</a:t>
            </a:r>
            <a:endParaRPr lang="en-US" altLang="ja-JP" sz="700"/>
          </a:p>
          <a:p>
            <a:r>
              <a:rPr kumimoji="1" lang="ja-JP" altLang="en-US" sz="700"/>
              <a:t>償却費仕訳</a:t>
            </a:r>
          </a:p>
        </p:txBody>
      </p:sp>
      <p:sp>
        <p:nvSpPr>
          <p:cNvPr id="203" name="正方形/長方形 202"/>
          <p:cNvSpPr/>
          <p:nvPr/>
        </p:nvSpPr>
        <p:spPr>
          <a:xfrm>
            <a:off x="829470" y="4424353"/>
            <a:ext cx="902977" cy="1816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ﾘｰｽ契約入力</a:t>
            </a:r>
            <a:endParaRPr kumimoji="1" lang="ja-JP" altLang="en-US" sz="1000"/>
          </a:p>
        </p:txBody>
      </p:sp>
      <p:sp>
        <p:nvSpPr>
          <p:cNvPr id="204" name="円柱 203"/>
          <p:cNvSpPr/>
          <p:nvPr/>
        </p:nvSpPr>
        <p:spPr>
          <a:xfrm>
            <a:off x="835089" y="4009240"/>
            <a:ext cx="902977" cy="284581"/>
          </a:xfrm>
          <a:prstGeom prst="can">
            <a:avLst>
              <a:gd name="adj" fmla="val 24593"/>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ﾘｰｽ契約台帳</a:t>
            </a:r>
            <a:endParaRPr kumimoji="1" lang="ja-JP" altLang="en-US" sz="1000"/>
          </a:p>
        </p:txBody>
      </p:sp>
      <p:cxnSp>
        <p:nvCxnSpPr>
          <p:cNvPr id="205" name="直線矢印コネクタ 79"/>
          <p:cNvCxnSpPr/>
          <p:nvPr/>
        </p:nvCxnSpPr>
        <p:spPr>
          <a:xfrm flipV="1">
            <a:off x="1280959" y="4293821"/>
            <a:ext cx="5619" cy="130532"/>
          </a:xfrm>
          <a:prstGeom prst="straightConnector1">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06" name="直線矢印コネクタ 79"/>
          <p:cNvCxnSpPr/>
          <p:nvPr/>
        </p:nvCxnSpPr>
        <p:spPr>
          <a:xfrm rot="5400000" flipH="1" flipV="1">
            <a:off x="1355831" y="3553649"/>
            <a:ext cx="386338" cy="524844"/>
          </a:xfrm>
          <a:prstGeom prst="bentConnector2">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207" name="正方形/長方形 206"/>
          <p:cNvSpPr/>
          <p:nvPr/>
        </p:nvSpPr>
        <p:spPr>
          <a:xfrm>
            <a:off x="1811422" y="3529945"/>
            <a:ext cx="379594" cy="1859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正方形/長方形 207"/>
          <p:cNvSpPr/>
          <p:nvPr/>
        </p:nvSpPr>
        <p:spPr>
          <a:xfrm>
            <a:off x="1808953" y="3109077"/>
            <a:ext cx="382068" cy="6818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900"/>
              <a:t>仕訳データ作成</a:t>
            </a:r>
            <a:endParaRPr kumimoji="1" lang="ja-JP" altLang="en-US" sz="900"/>
          </a:p>
        </p:txBody>
      </p:sp>
      <p:sp>
        <p:nvSpPr>
          <p:cNvPr id="209" name="正方形/長方形 208"/>
          <p:cNvSpPr/>
          <p:nvPr/>
        </p:nvSpPr>
        <p:spPr>
          <a:xfrm>
            <a:off x="1809240" y="3835793"/>
            <a:ext cx="382068" cy="6818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900"/>
              <a:t>支払データ作成</a:t>
            </a:r>
            <a:endParaRPr kumimoji="1" lang="ja-JP" altLang="en-US" sz="900"/>
          </a:p>
        </p:txBody>
      </p:sp>
      <p:sp>
        <p:nvSpPr>
          <p:cNvPr id="210" name="正方形/長方形 209"/>
          <p:cNvSpPr/>
          <p:nvPr/>
        </p:nvSpPr>
        <p:spPr>
          <a:xfrm>
            <a:off x="2900882" y="874097"/>
            <a:ext cx="1606462" cy="1816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債務計上・支払伝票入力</a:t>
            </a:r>
            <a:endParaRPr kumimoji="1" lang="ja-JP" altLang="en-US" sz="1000"/>
          </a:p>
        </p:txBody>
      </p:sp>
      <p:sp>
        <p:nvSpPr>
          <p:cNvPr id="211" name="正方形/長方形 210"/>
          <p:cNvSpPr/>
          <p:nvPr/>
        </p:nvSpPr>
        <p:spPr>
          <a:xfrm>
            <a:off x="3327594" y="1694092"/>
            <a:ext cx="749682" cy="1816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支払確定</a:t>
            </a:r>
            <a:endParaRPr kumimoji="1" lang="ja-JP" altLang="en-US" sz="1000"/>
          </a:p>
        </p:txBody>
      </p:sp>
      <p:cxnSp>
        <p:nvCxnSpPr>
          <p:cNvPr id="212" name="直線矢印コネクタ 79"/>
          <p:cNvCxnSpPr/>
          <p:nvPr/>
        </p:nvCxnSpPr>
        <p:spPr>
          <a:xfrm flipH="1">
            <a:off x="3702433" y="1055744"/>
            <a:ext cx="1680" cy="272262"/>
          </a:xfrm>
          <a:prstGeom prst="straightConnector1">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13" name="直線矢印コネクタ 79"/>
          <p:cNvCxnSpPr/>
          <p:nvPr/>
        </p:nvCxnSpPr>
        <p:spPr>
          <a:xfrm>
            <a:off x="3702433" y="1612587"/>
            <a:ext cx="2" cy="81505"/>
          </a:xfrm>
          <a:prstGeom prst="straightConnector1">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14" name="直線矢印コネクタ 79"/>
          <p:cNvCxnSpPr/>
          <p:nvPr/>
        </p:nvCxnSpPr>
        <p:spPr>
          <a:xfrm flipH="1">
            <a:off x="3702435" y="1906826"/>
            <a:ext cx="7658" cy="173546"/>
          </a:xfrm>
          <a:prstGeom prst="straightConnector1">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5" name="テキスト ボックス 214"/>
          <p:cNvSpPr txBox="1"/>
          <p:nvPr/>
        </p:nvSpPr>
        <p:spPr>
          <a:xfrm>
            <a:off x="2396603" y="898967"/>
            <a:ext cx="305205" cy="739571"/>
          </a:xfrm>
          <a:prstGeom prst="rect">
            <a:avLst/>
          </a:prstGeom>
          <a:noFill/>
        </p:spPr>
        <p:txBody>
          <a:bodyPr vert="eaVert" wrap="square" rtlCol="0">
            <a:spAutoFit/>
          </a:bodyPr>
          <a:lstStyle/>
          <a:p>
            <a:pPr algn="ctr"/>
            <a:r>
              <a:rPr lang="ja-JP" altLang="en-US" sz="800"/>
              <a:t>支払データ</a:t>
            </a:r>
            <a:endParaRPr kumimoji="1" lang="ja-JP" altLang="en-US" sz="800"/>
          </a:p>
        </p:txBody>
      </p:sp>
      <p:sp>
        <p:nvSpPr>
          <p:cNvPr id="216" name="テキスト ボックス 215"/>
          <p:cNvSpPr txBox="1"/>
          <p:nvPr/>
        </p:nvSpPr>
        <p:spPr>
          <a:xfrm>
            <a:off x="2551697" y="3144604"/>
            <a:ext cx="396766" cy="730298"/>
          </a:xfrm>
          <a:prstGeom prst="rect">
            <a:avLst/>
          </a:prstGeom>
          <a:noFill/>
        </p:spPr>
        <p:txBody>
          <a:bodyPr vert="eaVert" wrap="square" rtlCol="0">
            <a:spAutoFit/>
          </a:bodyPr>
          <a:lstStyle/>
          <a:p>
            <a:r>
              <a:rPr lang="ja-JP" altLang="en-US" sz="700"/>
              <a:t>異動仕訳</a:t>
            </a:r>
            <a:endParaRPr lang="en-US" altLang="ja-JP" sz="700"/>
          </a:p>
          <a:p>
            <a:r>
              <a:rPr lang="ja-JP" altLang="en-US" sz="700"/>
              <a:t>リース料</a:t>
            </a:r>
            <a:r>
              <a:rPr kumimoji="1" lang="ja-JP" altLang="en-US" sz="700"/>
              <a:t>仕訳</a:t>
            </a:r>
          </a:p>
        </p:txBody>
      </p:sp>
      <p:cxnSp>
        <p:nvCxnSpPr>
          <p:cNvPr id="217" name="直線矢印コネクタ 79"/>
          <p:cNvCxnSpPr/>
          <p:nvPr/>
        </p:nvCxnSpPr>
        <p:spPr>
          <a:xfrm flipH="1">
            <a:off x="4602572" y="1249021"/>
            <a:ext cx="192708" cy="0"/>
          </a:xfrm>
          <a:prstGeom prst="straightConnector1">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8" name="テキスト ボックス 217"/>
          <p:cNvSpPr txBox="1"/>
          <p:nvPr/>
        </p:nvSpPr>
        <p:spPr>
          <a:xfrm>
            <a:off x="4443454" y="1319648"/>
            <a:ext cx="489220" cy="196834"/>
          </a:xfrm>
          <a:prstGeom prst="rect">
            <a:avLst/>
          </a:prstGeom>
          <a:noFill/>
        </p:spPr>
        <p:txBody>
          <a:bodyPr wrap="square" rtlCol="0">
            <a:spAutoFit/>
          </a:bodyPr>
          <a:lstStyle/>
          <a:p>
            <a:pPr algn="ctr"/>
            <a:r>
              <a:rPr lang="ja-JP" altLang="en-US" sz="800"/>
              <a:t>相殺</a:t>
            </a:r>
            <a:endParaRPr kumimoji="1" lang="ja-JP" altLang="en-US" sz="800"/>
          </a:p>
        </p:txBody>
      </p:sp>
      <p:sp>
        <p:nvSpPr>
          <p:cNvPr id="219" name="円柱 218"/>
          <p:cNvSpPr/>
          <p:nvPr/>
        </p:nvSpPr>
        <p:spPr>
          <a:xfrm>
            <a:off x="4996963" y="1328423"/>
            <a:ext cx="1320869" cy="284581"/>
          </a:xfrm>
          <a:prstGeom prst="can">
            <a:avLst>
              <a:gd name="adj" fmla="val 24593"/>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a:t>入金予定・入金ﾃﾞｰﾀ</a:t>
            </a:r>
            <a:endParaRPr kumimoji="1" lang="ja-JP" altLang="en-US" sz="900"/>
          </a:p>
        </p:txBody>
      </p:sp>
      <p:sp>
        <p:nvSpPr>
          <p:cNvPr id="220" name="正方形/長方形 219"/>
          <p:cNvSpPr/>
          <p:nvPr/>
        </p:nvSpPr>
        <p:spPr>
          <a:xfrm>
            <a:off x="4894171" y="873335"/>
            <a:ext cx="1606462" cy="1816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債権計上・債権伝票入力</a:t>
            </a:r>
            <a:endParaRPr kumimoji="1" lang="ja-JP" altLang="en-US" sz="1000"/>
          </a:p>
        </p:txBody>
      </p:sp>
      <p:sp>
        <p:nvSpPr>
          <p:cNvPr id="221" name="正方形/長方形 220"/>
          <p:cNvSpPr/>
          <p:nvPr/>
        </p:nvSpPr>
        <p:spPr>
          <a:xfrm>
            <a:off x="5285019" y="1072029"/>
            <a:ext cx="749682" cy="1816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入金入力</a:t>
            </a:r>
            <a:endParaRPr kumimoji="1" lang="ja-JP" altLang="en-US" sz="1000"/>
          </a:p>
        </p:txBody>
      </p:sp>
      <p:cxnSp>
        <p:nvCxnSpPr>
          <p:cNvPr id="222" name="直線矢印コネクタ 79"/>
          <p:cNvCxnSpPr/>
          <p:nvPr/>
        </p:nvCxnSpPr>
        <p:spPr>
          <a:xfrm flipH="1">
            <a:off x="5657398" y="1253676"/>
            <a:ext cx="2462" cy="74747"/>
          </a:xfrm>
          <a:prstGeom prst="straightConnector1">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223" name="正方形/長方形 222"/>
          <p:cNvSpPr/>
          <p:nvPr/>
        </p:nvSpPr>
        <p:spPr>
          <a:xfrm>
            <a:off x="5285019" y="1693218"/>
            <a:ext cx="749682" cy="1816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消込処理</a:t>
            </a:r>
            <a:endParaRPr kumimoji="1" lang="ja-JP" altLang="en-US" sz="1000"/>
          </a:p>
        </p:txBody>
      </p:sp>
      <p:cxnSp>
        <p:nvCxnSpPr>
          <p:cNvPr id="224" name="直線矢印コネクタ 79"/>
          <p:cNvCxnSpPr/>
          <p:nvPr/>
        </p:nvCxnSpPr>
        <p:spPr>
          <a:xfrm>
            <a:off x="5657398" y="1613004"/>
            <a:ext cx="2462" cy="80214"/>
          </a:xfrm>
          <a:prstGeom prst="straightConnector1">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25" name="直線矢印コネクタ 79"/>
          <p:cNvCxnSpPr/>
          <p:nvPr/>
        </p:nvCxnSpPr>
        <p:spPr>
          <a:xfrm flipH="1">
            <a:off x="5686027" y="1906826"/>
            <a:ext cx="1732" cy="179944"/>
          </a:xfrm>
          <a:prstGeom prst="straightConnector1">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6" name="テキスト ボックス 225"/>
          <p:cNvSpPr txBox="1"/>
          <p:nvPr/>
        </p:nvSpPr>
        <p:spPr>
          <a:xfrm>
            <a:off x="4621785" y="1901285"/>
            <a:ext cx="1257582" cy="196834"/>
          </a:xfrm>
          <a:prstGeom prst="rect">
            <a:avLst/>
          </a:prstGeom>
          <a:noFill/>
        </p:spPr>
        <p:txBody>
          <a:bodyPr wrap="square" rtlCol="0">
            <a:spAutoFit/>
          </a:bodyPr>
          <a:lstStyle/>
          <a:p>
            <a:pPr algn="ctr"/>
            <a:r>
              <a:rPr lang="ja-JP" altLang="en-US" sz="800"/>
              <a:t>債権計上・決済</a:t>
            </a:r>
            <a:endParaRPr kumimoji="1" lang="ja-JP" altLang="en-US" sz="800"/>
          </a:p>
        </p:txBody>
      </p:sp>
      <p:cxnSp>
        <p:nvCxnSpPr>
          <p:cNvPr id="227" name="直線矢印コネクタ 79"/>
          <p:cNvCxnSpPr/>
          <p:nvPr/>
        </p:nvCxnSpPr>
        <p:spPr>
          <a:xfrm flipV="1">
            <a:off x="2191021" y="2729975"/>
            <a:ext cx="685955" cy="548931"/>
          </a:xfrm>
          <a:prstGeom prst="bentConnector3">
            <a:avLst>
              <a:gd name="adj1" fmla="val 50000"/>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8" name="円柱 227"/>
          <p:cNvSpPr/>
          <p:nvPr/>
        </p:nvSpPr>
        <p:spPr>
          <a:xfrm>
            <a:off x="3323705" y="3829220"/>
            <a:ext cx="967698" cy="284581"/>
          </a:xfrm>
          <a:prstGeom prst="can">
            <a:avLst>
              <a:gd name="adj" fmla="val 24593"/>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支払手形台帳</a:t>
            </a:r>
            <a:endParaRPr kumimoji="1" lang="ja-JP" altLang="en-US" sz="1000"/>
          </a:p>
        </p:txBody>
      </p:sp>
      <p:sp>
        <p:nvSpPr>
          <p:cNvPr id="229" name="円柱 228"/>
          <p:cNvSpPr/>
          <p:nvPr/>
        </p:nvSpPr>
        <p:spPr>
          <a:xfrm>
            <a:off x="5173548" y="3829226"/>
            <a:ext cx="967698" cy="284581"/>
          </a:xfrm>
          <a:prstGeom prst="can">
            <a:avLst>
              <a:gd name="adj" fmla="val 24593"/>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受取手形台帳</a:t>
            </a:r>
            <a:endParaRPr kumimoji="1" lang="ja-JP" altLang="en-US" sz="1000"/>
          </a:p>
        </p:txBody>
      </p:sp>
      <p:cxnSp>
        <p:nvCxnSpPr>
          <p:cNvPr id="230" name="直線矢印コネクタ 79"/>
          <p:cNvCxnSpPr/>
          <p:nvPr/>
        </p:nvCxnSpPr>
        <p:spPr>
          <a:xfrm rot="16200000" flipH="1">
            <a:off x="2182191" y="2829996"/>
            <a:ext cx="2078881" cy="204147"/>
          </a:xfrm>
          <a:prstGeom prst="bentConnector2">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1" name="直線矢印コネクタ 79"/>
          <p:cNvCxnSpPr/>
          <p:nvPr/>
        </p:nvCxnSpPr>
        <p:spPr>
          <a:xfrm flipH="1">
            <a:off x="6141246" y="1784041"/>
            <a:ext cx="288881" cy="2187476"/>
          </a:xfrm>
          <a:prstGeom prst="bentConnector3">
            <a:avLst>
              <a:gd name="adj1" fmla="val -79133"/>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2" name="正方形/長方形 231"/>
          <p:cNvSpPr/>
          <p:nvPr/>
        </p:nvSpPr>
        <p:spPr>
          <a:xfrm>
            <a:off x="4093846" y="3577192"/>
            <a:ext cx="1213771" cy="1816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仕訳ｲﾝﾀｰﾌｪｰｽ処理</a:t>
            </a:r>
            <a:endParaRPr kumimoji="1" lang="ja-JP" altLang="en-US" sz="1000"/>
          </a:p>
        </p:txBody>
      </p:sp>
      <p:cxnSp>
        <p:nvCxnSpPr>
          <p:cNvPr id="233" name="直線矢印コネクタ 79"/>
          <p:cNvCxnSpPr/>
          <p:nvPr/>
        </p:nvCxnSpPr>
        <p:spPr>
          <a:xfrm flipV="1">
            <a:off x="4697492" y="3383911"/>
            <a:ext cx="1433" cy="161473"/>
          </a:xfrm>
          <a:prstGeom prst="straightConnector1">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4" name="直線矢印コネクタ 79"/>
          <p:cNvCxnSpPr/>
          <p:nvPr/>
        </p:nvCxnSpPr>
        <p:spPr>
          <a:xfrm rot="10800000">
            <a:off x="4700732" y="3758839"/>
            <a:ext cx="472816" cy="212678"/>
          </a:xfrm>
          <a:prstGeom prst="bentConnector2">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35" name="直線矢印コネクタ 79"/>
          <p:cNvCxnSpPr/>
          <p:nvPr/>
        </p:nvCxnSpPr>
        <p:spPr>
          <a:xfrm flipV="1">
            <a:off x="4291403" y="3758839"/>
            <a:ext cx="409329" cy="212672"/>
          </a:xfrm>
          <a:prstGeom prst="bentConnector2">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236" name="テキスト ボックス 235"/>
          <p:cNvSpPr txBox="1"/>
          <p:nvPr/>
        </p:nvSpPr>
        <p:spPr>
          <a:xfrm>
            <a:off x="3617450" y="3375720"/>
            <a:ext cx="1020683" cy="196834"/>
          </a:xfrm>
          <a:prstGeom prst="rect">
            <a:avLst/>
          </a:prstGeom>
          <a:noFill/>
        </p:spPr>
        <p:txBody>
          <a:bodyPr wrap="square" rtlCol="0">
            <a:spAutoFit/>
          </a:bodyPr>
          <a:lstStyle/>
          <a:p>
            <a:pPr algn="r"/>
            <a:r>
              <a:rPr lang="ja-JP" altLang="en-US" sz="800"/>
              <a:t>取組決済</a:t>
            </a:r>
            <a:endParaRPr kumimoji="1" lang="ja-JP" altLang="en-US" sz="800"/>
          </a:p>
        </p:txBody>
      </p:sp>
      <p:sp>
        <p:nvSpPr>
          <p:cNvPr id="237" name="円柱 236"/>
          <p:cNvSpPr/>
          <p:nvPr/>
        </p:nvSpPr>
        <p:spPr>
          <a:xfrm>
            <a:off x="3335078" y="4189260"/>
            <a:ext cx="967698" cy="284581"/>
          </a:xfrm>
          <a:prstGeom prst="can">
            <a:avLst>
              <a:gd name="adj" fmla="val 24593"/>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電子記録債務</a:t>
            </a:r>
            <a:endParaRPr kumimoji="1" lang="ja-JP" altLang="en-US" sz="1000"/>
          </a:p>
        </p:txBody>
      </p:sp>
      <p:sp>
        <p:nvSpPr>
          <p:cNvPr id="238" name="円柱 237"/>
          <p:cNvSpPr/>
          <p:nvPr/>
        </p:nvSpPr>
        <p:spPr>
          <a:xfrm>
            <a:off x="5169103" y="4189260"/>
            <a:ext cx="967698" cy="284581"/>
          </a:xfrm>
          <a:prstGeom prst="can">
            <a:avLst>
              <a:gd name="adj" fmla="val 24593"/>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電子記録債権</a:t>
            </a:r>
            <a:endParaRPr kumimoji="1" lang="ja-JP" altLang="en-US" sz="1000"/>
          </a:p>
        </p:txBody>
      </p:sp>
      <p:cxnSp>
        <p:nvCxnSpPr>
          <p:cNvPr id="239" name="直線矢印コネクタ 79"/>
          <p:cNvCxnSpPr/>
          <p:nvPr/>
        </p:nvCxnSpPr>
        <p:spPr>
          <a:xfrm rot="10800000">
            <a:off x="4700733" y="3758839"/>
            <a:ext cx="468371" cy="572712"/>
          </a:xfrm>
          <a:prstGeom prst="bentConnector2">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40" name="直線矢印コネクタ 79"/>
          <p:cNvCxnSpPr/>
          <p:nvPr/>
        </p:nvCxnSpPr>
        <p:spPr>
          <a:xfrm flipV="1">
            <a:off x="4302776" y="3758839"/>
            <a:ext cx="397956" cy="572712"/>
          </a:xfrm>
          <a:prstGeom prst="bentConnector2">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41" name="直線矢印コネクタ 79"/>
          <p:cNvCxnSpPr/>
          <p:nvPr/>
        </p:nvCxnSpPr>
        <p:spPr>
          <a:xfrm rot="16200000" flipH="1">
            <a:off x="2007858" y="3004330"/>
            <a:ext cx="2438921" cy="215520"/>
          </a:xfrm>
          <a:prstGeom prst="bentConnector2">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2" name="直線矢印コネクタ 79"/>
          <p:cNvCxnSpPr/>
          <p:nvPr/>
        </p:nvCxnSpPr>
        <p:spPr>
          <a:xfrm flipV="1">
            <a:off x="6136801" y="1148371"/>
            <a:ext cx="360265" cy="3183180"/>
          </a:xfrm>
          <a:prstGeom prst="bentConnector3">
            <a:avLst>
              <a:gd name="adj1" fmla="val 163453"/>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3" name="テキスト ボックス 242"/>
          <p:cNvSpPr txBox="1"/>
          <p:nvPr/>
        </p:nvSpPr>
        <p:spPr>
          <a:xfrm>
            <a:off x="2859323" y="3419098"/>
            <a:ext cx="305205" cy="739571"/>
          </a:xfrm>
          <a:prstGeom prst="rect">
            <a:avLst/>
          </a:prstGeom>
          <a:noFill/>
        </p:spPr>
        <p:txBody>
          <a:bodyPr vert="eaVert" wrap="square" rtlCol="0">
            <a:spAutoFit/>
          </a:bodyPr>
          <a:lstStyle/>
          <a:p>
            <a:pPr algn="ctr"/>
            <a:r>
              <a:rPr lang="ja-JP" altLang="en-US" sz="800"/>
              <a:t>支払手形</a:t>
            </a:r>
            <a:endParaRPr kumimoji="1" lang="ja-JP" altLang="en-US" sz="800"/>
          </a:p>
        </p:txBody>
      </p:sp>
      <p:sp>
        <p:nvSpPr>
          <p:cNvPr id="244" name="テキスト ボックス 243"/>
          <p:cNvSpPr txBox="1"/>
          <p:nvPr/>
        </p:nvSpPr>
        <p:spPr>
          <a:xfrm>
            <a:off x="2860080" y="3967280"/>
            <a:ext cx="305205" cy="739571"/>
          </a:xfrm>
          <a:prstGeom prst="rect">
            <a:avLst/>
          </a:prstGeom>
          <a:noFill/>
        </p:spPr>
        <p:txBody>
          <a:bodyPr vert="eaVert" wrap="square" rtlCol="0">
            <a:spAutoFit/>
          </a:bodyPr>
          <a:lstStyle/>
          <a:p>
            <a:pPr algn="ctr"/>
            <a:r>
              <a:rPr lang="ja-JP" altLang="en-US" sz="800"/>
              <a:t>電子記録債務</a:t>
            </a:r>
            <a:endParaRPr kumimoji="1" lang="ja-JP" altLang="en-US" sz="800"/>
          </a:p>
        </p:txBody>
      </p:sp>
      <p:sp>
        <p:nvSpPr>
          <p:cNvPr id="245" name="テキスト ボックス 244"/>
          <p:cNvSpPr txBox="1"/>
          <p:nvPr/>
        </p:nvSpPr>
        <p:spPr>
          <a:xfrm>
            <a:off x="6768527" y="956345"/>
            <a:ext cx="305205" cy="1376642"/>
          </a:xfrm>
          <a:prstGeom prst="rect">
            <a:avLst/>
          </a:prstGeom>
          <a:noFill/>
        </p:spPr>
        <p:txBody>
          <a:bodyPr vert="eaVert" wrap="square" rtlCol="0" anchor="ctr">
            <a:spAutoFit/>
          </a:bodyPr>
          <a:lstStyle/>
          <a:p>
            <a:pPr algn="ctr"/>
            <a:r>
              <a:rPr lang="ja-JP" altLang="en-US" sz="800"/>
              <a:t>電子記録債権入金データ</a:t>
            </a:r>
            <a:endParaRPr kumimoji="1" lang="ja-JP" altLang="en-US" sz="800"/>
          </a:p>
        </p:txBody>
      </p:sp>
      <p:sp>
        <p:nvSpPr>
          <p:cNvPr id="246" name="テキスト ボックス 245"/>
          <p:cNvSpPr txBox="1"/>
          <p:nvPr/>
        </p:nvSpPr>
        <p:spPr>
          <a:xfrm>
            <a:off x="6458709" y="3423317"/>
            <a:ext cx="305205" cy="739571"/>
          </a:xfrm>
          <a:prstGeom prst="rect">
            <a:avLst/>
          </a:prstGeom>
          <a:noFill/>
        </p:spPr>
        <p:txBody>
          <a:bodyPr vert="eaVert" wrap="square" rtlCol="0">
            <a:spAutoFit/>
          </a:bodyPr>
          <a:lstStyle/>
          <a:p>
            <a:pPr algn="ctr"/>
            <a:r>
              <a:rPr lang="ja-JP" altLang="en-US" sz="800"/>
              <a:t>受取手形</a:t>
            </a:r>
            <a:endParaRPr kumimoji="1" lang="ja-JP" altLang="en-US" sz="800"/>
          </a:p>
        </p:txBody>
      </p:sp>
      <p:sp>
        <p:nvSpPr>
          <p:cNvPr id="247" name="円柱 246"/>
          <p:cNvSpPr/>
          <p:nvPr/>
        </p:nvSpPr>
        <p:spPr>
          <a:xfrm>
            <a:off x="5782007" y="2833984"/>
            <a:ext cx="596886" cy="507652"/>
          </a:xfrm>
          <a:prstGeom prst="can">
            <a:avLst>
              <a:gd name="adj" fmla="val 24593"/>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共通</a:t>
            </a:r>
            <a:endParaRPr kumimoji="1" lang="en-US" altLang="ja-JP" sz="1000"/>
          </a:p>
          <a:p>
            <a:pPr algn="ctr"/>
            <a:r>
              <a:rPr kumimoji="1" lang="ja-JP" altLang="en-US" sz="1000"/>
              <a:t>マスタ</a:t>
            </a:r>
          </a:p>
        </p:txBody>
      </p:sp>
      <p:cxnSp>
        <p:nvCxnSpPr>
          <p:cNvPr id="248" name="直線矢印コネクタ 79"/>
          <p:cNvCxnSpPr/>
          <p:nvPr/>
        </p:nvCxnSpPr>
        <p:spPr>
          <a:xfrm rot="10800000">
            <a:off x="6391274" y="2722858"/>
            <a:ext cx="845022" cy="1364065"/>
          </a:xfrm>
          <a:prstGeom prst="bentConnector3">
            <a:avLst>
              <a:gd name="adj1" fmla="val 50000"/>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9" name="テキスト ボックス 248"/>
          <p:cNvSpPr txBox="1"/>
          <p:nvPr/>
        </p:nvSpPr>
        <p:spPr>
          <a:xfrm>
            <a:off x="6901873" y="2406034"/>
            <a:ext cx="305205" cy="1376642"/>
          </a:xfrm>
          <a:prstGeom prst="rect">
            <a:avLst/>
          </a:prstGeom>
          <a:noFill/>
        </p:spPr>
        <p:txBody>
          <a:bodyPr vert="eaVert" wrap="square" rtlCol="0" anchor="ctr">
            <a:spAutoFit/>
          </a:bodyPr>
          <a:lstStyle/>
          <a:p>
            <a:pPr algn="ctr"/>
            <a:r>
              <a:rPr lang="ja-JP" altLang="en-US" sz="800"/>
              <a:t>給与・賞与仕訳</a:t>
            </a:r>
            <a:endParaRPr kumimoji="1" lang="ja-JP" altLang="en-US" sz="800"/>
          </a:p>
        </p:txBody>
      </p:sp>
      <p:cxnSp>
        <p:nvCxnSpPr>
          <p:cNvPr id="250" name="直線矢印コネクタ 79"/>
          <p:cNvCxnSpPr/>
          <p:nvPr/>
        </p:nvCxnSpPr>
        <p:spPr>
          <a:xfrm flipV="1">
            <a:off x="8226689" y="3194987"/>
            <a:ext cx="739" cy="346207"/>
          </a:xfrm>
          <a:prstGeom prst="straightConnector1">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1" name="直線矢印コネクタ 79"/>
          <p:cNvCxnSpPr/>
          <p:nvPr/>
        </p:nvCxnSpPr>
        <p:spPr>
          <a:xfrm flipV="1">
            <a:off x="6485311" y="2568536"/>
            <a:ext cx="886860" cy="1995"/>
          </a:xfrm>
          <a:prstGeom prst="straightConnector1">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2" name="テキスト ボックス 251"/>
          <p:cNvSpPr txBox="1"/>
          <p:nvPr/>
        </p:nvSpPr>
        <p:spPr>
          <a:xfrm>
            <a:off x="6664954" y="2259570"/>
            <a:ext cx="961156" cy="309309"/>
          </a:xfrm>
          <a:prstGeom prst="rect">
            <a:avLst/>
          </a:prstGeom>
          <a:noFill/>
        </p:spPr>
        <p:txBody>
          <a:bodyPr wrap="square" rtlCol="0">
            <a:spAutoFit/>
          </a:bodyPr>
          <a:lstStyle/>
          <a:p>
            <a:pPr algn="ctr"/>
            <a:r>
              <a:rPr lang="ja-JP" altLang="en-US" sz="800"/>
              <a:t>会計情報</a:t>
            </a:r>
            <a:endParaRPr lang="en-US" altLang="ja-JP" sz="800"/>
          </a:p>
          <a:p>
            <a:pPr algn="ctr"/>
            <a:r>
              <a:rPr lang="ja-JP" altLang="en-US" sz="800"/>
              <a:t>（実績・予算）</a:t>
            </a:r>
            <a:endParaRPr kumimoji="1" lang="ja-JP" altLang="en-US" sz="800"/>
          </a:p>
        </p:txBody>
      </p:sp>
      <p:sp>
        <p:nvSpPr>
          <p:cNvPr id="253" name="テキスト ボックス 252"/>
          <p:cNvSpPr txBox="1"/>
          <p:nvPr/>
        </p:nvSpPr>
        <p:spPr>
          <a:xfrm>
            <a:off x="8227235" y="3011972"/>
            <a:ext cx="305205" cy="660290"/>
          </a:xfrm>
          <a:prstGeom prst="rect">
            <a:avLst/>
          </a:prstGeom>
          <a:noFill/>
        </p:spPr>
        <p:txBody>
          <a:bodyPr vert="eaVert" wrap="square" rtlCol="0" anchor="ctr">
            <a:spAutoFit/>
          </a:bodyPr>
          <a:lstStyle/>
          <a:p>
            <a:pPr algn="ctr"/>
            <a:r>
              <a:rPr lang="ja-JP" altLang="en-US" sz="800"/>
              <a:t>人事情報</a:t>
            </a:r>
            <a:endParaRPr lang="en-US" altLang="ja-JP" sz="800"/>
          </a:p>
        </p:txBody>
      </p:sp>
      <p:sp>
        <p:nvSpPr>
          <p:cNvPr id="254" name="Freeform 336"/>
          <p:cNvSpPr>
            <a:spLocks noEditPoints="1"/>
          </p:cNvSpPr>
          <p:nvPr/>
        </p:nvSpPr>
        <p:spPr bwMode="auto">
          <a:xfrm>
            <a:off x="7732605" y="970002"/>
            <a:ext cx="495884" cy="340837"/>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255" name="グループ化 259"/>
          <p:cNvGrpSpPr/>
          <p:nvPr/>
        </p:nvGrpSpPr>
        <p:grpSpPr>
          <a:xfrm>
            <a:off x="7758359" y="1677751"/>
            <a:ext cx="470130" cy="433139"/>
            <a:chOff x="3985816" y="682625"/>
            <a:chExt cx="381000" cy="381000"/>
          </a:xfrm>
          <a:solidFill>
            <a:schemeClr val="accent4"/>
          </a:solidFill>
        </p:grpSpPr>
        <p:sp>
          <p:nvSpPr>
            <p:cNvPr id="256" name="Freeform 164"/>
            <p:cNvSpPr>
              <a:spLocks/>
            </p:cNvSpPr>
            <p:nvPr/>
          </p:nvSpPr>
          <p:spPr bwMode="auto">
            <a:xfrm>
              <a:off x="4195366" y="682625"/>
              <a:ext cx="171450" cy="171450"/>
            </a:xfrm>
            <a:custGeom>
              <a:avLst/>
              <a:gdLst/>
              <a:ahLst/>
              <a:cxnLst>
                <a:cxn ang="0">
                  <a:pos x="0" y="108"/>
                </a:cxn>
                <a:cxn ang="0">
                  <a:pos x="108" y="108"/>
                </a:cxn>
                <a:cxn ang="0">
                  <a:pos x="108" y="108"/>
                </a:cxn>
                <a:cxn ang="0">
                  <a:pos x="104" y="88"/>
                </a:cxn>
                <a:cxn ang="0">
                  <a:pos x="96" y="68"/>
                </a:cxn>
                <a:cxn ang="0">
                  <a:pos x="86" y="50"/>
                </a:cxn>
                <a:cxn ang="0">
                  <a:pos x="72" y="36"/>
                </a:cxn>
                <a:cxn ang="0">
                  <a:pos x="58" y="22"/>
                </a:cxn>
                <a:cxn ang="0">
                  <a:pos x="40" y="12"/>
                </a:cxn>
                <a:cxn ang="0">
                  <a:pos x="20" y="4"/>
                </a:cxn>
                <a:cxn ang="0">
                  <a:pos x="0" y="0"/>
                </a:cxn>
                <a:cxn ang="0">
                  <a:pos x="0" y="108"/>
                </a:cxn>
              </a:cxnLst>
              <a:rect l="0" t="0" r="r" b="b"/>
              <a:pathLst>
                <a:path w="108" h="108">
                  <a:moveTo>
                    <a:pt x="0" y="108"/>
                  </a:moveTo>
                  <a:lnTo>
                    <a:pt x="108" y="108"/>
                  </a:lnTo>
                  <a:lnTo>
                    <a:pt x="108" y="108"/>
                  </a:lnTo>
                  <a:lnTo>
                    <a:pt x="104" y="88"/>
                  </a:lnTo>
                  <a:lnTo>
                    <a:pt x="96" y="68"/>
                  </a:lnTo>
                  <a:lnTo>
                    <a:pt x="86" y="50"/>
                  </a:lnTo>
                  <a:lnTo>
                    <a:pt x="72" y="36"/>
                  </a:lnTo>
                  <a:lnTo>
                    <a:pt x="58" y="22"/>
                  </a:lnTo>
                  <a:lnTo>
                    <a:pt x="40" y="12"/>
                  </a:lnTo>
                  <a:lnTo>
                    <a:pt x="20" y="4"/>
                  </a:lnTo>
                  <a:lnTo>
                    <a:pt x="0" y="0"/>
                  </a:lnTo>
                  <a:lnTo>
                    <a:pt x="0" y="1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57" name="Freeform 165"/>
            <p:cNvSpPr>
              <a:spLocks/>
            </p:cNvSpPr>
            <p:nvPr/>
          </p:nvSpPr>
          <p:spPr bwMode="auto">
            <a:xfrm>
              <a:off x="3985816" y="682625"/>
              <a:ext cx="171450" cy="311150"/>
            </a:xfrm>
            <a:custGeom>
              <a:avLst/>
              <a:gdLst/>
              <a:ahLst/>
              <a:cxnLst>
                <a:cxn ang="0">
                  <a:pos x="108" y="116"/>
                </a:cxn>
                <a:cxn ang="0">
                  <a:pos x="108" y="0"/>
                </a:cxn>
                <a:cxn ang="0">
                  <a:pos x="108" y="0"/>
                </a:cxn>
                <a:cxn ang="0">
                  <a:pos x="86" y="4"/>
                </a:cxn>
                <a:cxn ang="0">
                  <a:pos x="66" y="14"/>
                </a:cxn>
                <a:cxn ang="0">
                  <a:pos x="48" y="24"/>
                </a:cxn>
                <a:cxn ang="0">
                  <a:pos x="32" y="40"/>
                </a:cxn>
                <a:cxn ang="0">
                  <a:pos x="18" y="56"/>
                </a:cxn>
                <a:cxn ang="0">
                  <a:pos x="8" y="76"/>
                </a:cxn>
                <a:cxn ang="0">
                  <a:pos x="2" y="98"/>
                </a:cxn>
                <a:cxn ang="0">
                  <a:pos x="0" y="120"/>
                </a:cxn>
                <a:cxn ang="0">
                  <a:pos x="0" y="120"/>
                </a:cxn>
                <a:cxn ang="0">
                  <a:pos x="2" y="142"/>
                </a:cxn>
                <a:cxn ang="0">
                  <a:pos x="8" y="162"/>
                </a:cxn>
                <a:cxn ang="0">
                  <a:pos x="16" y="180"/>
                </a:cxn>
                <a:cxn ang="0">
                  <a:pos x="28" y="196"/>
                </a:cxn>
                <a:cxn ang="0">
                  <a:pos x="108" y="116"/>
                </a:cxn>
              </a:cxnLst>
              <a:rect l="0" t="0" r="r" b="b"/>
              <a:pathLst>
                <a:path w="108" h="196">
                  <a:moveTo>
                    <a:pt x="108" y="116"/>
                  </a:moveTo>
                  <a:lnTo>
                    <a:pt x="108" y="0"/>
                  </a:lnTo>
                  <a:lnTo>
                    <a:pt x="108" y="0"/>
                  </a:lnTo>
                  <a:lnTo>
                    <a:pt x="86" y="4"/>
                  </a:lnTo>
                  <a:lnTo>
                    <a:pt x="66" y="14"/>
                  </a:lnTo>
                  <a:lnTo>
                    <a:pt x="48" y="24"/>
                  </a:lnTo>
                  <a:lnTo>
                    <a:pt x="32" y="40"/>
                  </a:lnTo>
                  <a:lnTo>
                    <a:pt x="18" y="56"/>
                  </a:lnTo>
                  <a:lnTo>
                    <a:pt x="8" y="76"/>
                  </a:lnTo>
                  <a:lnTo>
                    <a:pt x="2" y="98"/>
                  </a:lnTo>
                  <a:lnTo>
                    <a:pt x="0" y="120"/>
                  </a:lnTo>
                  <a:lnTo>
                    <a:pt x="0" y="120"/>
                  </a:lnTo>
                  <a:lnTo>
                    <a:pt x="2" y="142"/>
                  </a:lnTo>
                  <a:lnTo>
                    <a:pt x="8" y="162"/>
                  </a:lnTo>
                  <a:lnTo>
                    <a:pt x="16" y="180"/>
                  </a:lnTo>
                  <a:lnTo>
                    <a:pt x="28" y="196"/>
                  </a:lnTo>
                  <a:lnTo>
                    <a:pt x="108" y="1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58" name="Freeform 166"/>
            <p:cNvSpPr>
              <a:spLocks/>
            </p:cNvSpPr>
            <p:nvPr/>
          </p:nvSpPr>
          <p:spPr bwMode="auto">
            <a:xfrm>
              <a:off x="4055666" y="892175"/>
              <a:ext cx="311150" cy="171450"/>
            </a:xfrm>
            <a:custGeom>
              <a:avLst/>
              <a:gdLst/>
              <a:ahLst/>
              <a:cxnLst>
                <a:cxn ang="0">
                  <a:pos x="80" y="0"/>
                </a:cxn>
                <a:cxn ang="0">
                  <a:pos x="0" y="80"/>
                </a:cxn>
                <a:cxn ang="0">
                  <a:pos x="0" y="80"/>
                </a:cxn>
                <a:cxn ang="0">
                  <a:pos x="16" y="92"/>
                </a:cxn>
                <a:cxn ang="0">
                  <a:pos x="34" y="100"/>
                </a:cxn>
                <a:cxn ang="0">
                  <a:pos x="54" y="106"/>
                </a:cxn>
                <a:cxn ang="0">
                  <a:pos x="76" y="108"/>
                </a:cxn>
                <a:cxn ang="0">
                  <a:pos x="76" y="108"/>
                </a:cxn>
                <a:cxn ang="0">
                  <a:pos x="98" y="106"/>
                </a:cxn>
                <a:cxn ang="0">
                  <a:pos x="120" y="100"/>
                </a:cxn>
                <a:cxn ang="0">
                  <a:pos x="140" y="90"/>
                </a:cxn>
                <a:cxn ang="0">
                  <a:pos x="156" y="76"/>
                </a:cxn>
                <a:cxn ang="0">
                  <a:pos x="172" y="60"/>
                </a:cxn>
                <a:cxn ang="0">
                  <a:pos x="182" y="42"/>
                </a:cxn>
                <a:cxn ang="0">
                  <a:pos x="192" y="22"/>
                </a:cxn>
                <a:cxn ang="0">
                  <a:pos x="196" y="0"/>
                </a:cxn>
                <a:cxn ang="0">
                  <a:pos x="80" y="0"/>
                </a:cxn>
              </a:cxnLst>
              <a:rect l="0" t="0" r="r" b="b"/>
              <a:pathLst>
                <a:path w="196" h="108">
                  <a:moveTo>
                    <a:pt x="80" y="0"/>
                  </a:moveTo>
                  <a:lnTo>
                    <a:pt x="0" y="80"/>
                  </a:lnTo>
                  <a:lnTo>
                    <a:pt x="0" y="80"/>
                  </a:lnTo>
                  <a:lnTo>
                    <a:pt x="16" y="92"/>
                  </a:lnTo>
                  <a:lnTo>
                    <a:pt x="34" y="100"/>
                  </a:lnTo>
                  <a:lnTo>
                    <a:pt x="54" y="106"/>
                  </a:lnTo>
                  <a:lnTo>
                    <a:pt x="76" y="108"/>
                  </a:lnTo>
                  <a:lnTo>
                    <a:pt x="76" y="108"/>
                  </a:lnTo>
                  <a:lnTo>
                    <a:pt x="98" y="106"/>
                  </a:lnTo>
                  <a:lnTo>
                    <a:pt x="120" y="100"/>
                  </a:lnTo>
                  <a:lnTo>
                    <a:pt x="140" y="90"/>
                  </a:lnTo>
                  <a:lnTo>
                    <a:pt x="156" y="76"/>
                  </a:lnTo>
                  <a:lnTo>
                    <a:pt x="172" y="60"/>
                  </a:lnTo>
                  <a:lnTo>
                    <a:pt x="182" y="42"/>
                  </a:lnTo>
                  <a:lnTo>
                    <a:pt x="192" y="22"/>
                  </a:lnTo>
                  <a:lnTo>
                    <a:pt x="196" y="0"/>
                  </a:lnTo>
                  <a:lnTo>
                    <a:pt x="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259" name="Freeform 316"/>
          <p:cNvSpPr>
            <a:spLocks noEditPoints="1"/>
          </p:cNvSpPr>
          <p:nvPr/>
        </p:nvSpPr>
        <p:spPr bwMode="auto">
          <a:xfrm>
            <a:off x="7778231" y="2475946"/>
            <a:ext cx="467548" cy="432210"/>
          </a:xfrm>
          <a:custGeom>
            <a:avLst/>
            <a:gdLst>
              <a:gd name="T0" fmla="*/ 479 w 891"/>
              <a:gd name="T1" fmla="*/ 264 h 892"/>
              <a:gd name="T2" fmla="*/ 538 w 891"/>
              <a:gd name="T3" fmla="*/ 286 h 892"/>
              <a:gd name="T4" fmla="*/ 586 w 891"/>
              <a:gd name="T5" fmla="*/ 324 h 892"/>
              <a:gd name="T6" fmla="*/ 619 w 891"/>
              <a:gd name="T7" fmla="*/ 378 h 892"/>
              <a:gd name="T8" fmla="*/ 891 w 891"/>
              <a:gd name="T9" fmla="*/ 408 h 892"/>
              <a:gd name="T10" fmla="*/ 877 w 891"/>
              <a:gd name="T11" fmla="*/ 325 h 892"/>
              <a:gd name="T12" fmla="*/ 847 w 891"/>
              <a:gd name="T13" fmla="*/ 249 h 892"/>
              <a:gd name="T14" fmla="*/ 803 w 891"/>
              <a:gd name="T15" fmla="*/ 179 h 892"/>
              <a:gd name="T16" fmla="*/ 749 w 891"/>
              <a:gd name="T17" fmla="*/ 119 h 892"/>
              <a:gd name="T18" fmla="*/ 685 w 891"/>
              <a:gd name="T19" fmla="*/ 70 h 892"/>
              <a:gd name="T20" fmla="*/ 611 w 891"/>
              <a:gd name="T21" fmla="*/ 33 h 892"/>
              <a:gd name="T22" fmla="*/ 532 w 891"/>
              <a:gd name="T23" fmla="*/ 9 h 892"/>
              <a:gd name="T24" fmla="*/ 447 w 891"/>
              <a:gd name="T25" fmla="*/ 0 h 892"/>
              <a:gd name="T26" fmla="*/ 385 w 891"/>
              <a:gd name="T27" fmla="*/ 5 h 892"/>
              <a:gd name="T28" fmla="*/ 307 w 891"/>
              <a:gd name="T29" fmla="*/ 23 h 892"/>
              <a:gd name="T30" fmla="*/ 235 w 891"/>
              <a:gd name="T31" fmla="*/ 54 h 892"/>
              <a:gd name="T32" fmla="*/ 170 w 891"/>
              <a:gd name="T33" fmla="*/ 96 h 892"/>
              <a:gd name="T34" fmla="*/ 352 w 891"/>
              <a:gd name="T35" fmla="*/ 287 h 892"/>
              <a:gd name="T36" fmla="*/ 404 w 891"/>
              <a:gd name="T37" fmla="*/ 267 h 892"/>
              <a:gd name="T38" fmla="*/ 447 w 891"/>
              <a:gd name="T39" fmla="*/ 261 h 892"/>
              <a:gd name="T40" fmla="*/ 262 w 891"/>
              <a:gd name="T41" fmla="*/ 421 h 892"/>
              <a:gd name="T42" fmla="*/ 277 w 891"/>
              <a:gd name="T43" fmla="*/ 373 h 892"/>
              <a:gd name="T44" fmla="*/ 102 w 891"/>
              <a:gd name="T45" fmla="*/ 165 h 892"/>
              <a:gd name="T46" fmla="*/ 58 w 891"/>
              <a:gd name="T47" fmla="*/ 226 h 892"/>
              <a:gd name="T48" fmla="*/ 27 w 891"/>
              <a:gd name="T49" fmla="*/ 294 h 892"/>
              <a:gd name="T50" fmla="*/ 7 w 891"/>
              <a:gd name="T51" fmla="*/ 369 h 892"/>
              <a:gd name="T52" fmla="*/ 0 w 891"/>
              <a:gd name="T53" fmla="*/ 448 h 892"/>
              <a:gd name="T54" fmla="*/ 4 w 891"/>
              <a:gd name="T55" fmla="*/ 511 h 892"/>
              <a:gd name="T56" fmla="*/ 25 w 891"/>
              <a:gd name="T57" fmla="*/ 593 h 892"/>
              <a:gd name="T58" fmla="*/ 58 w 891"/>
              <a:gd name="T59" fmla="*/ 667 h 892"/>
              <a:gd name="T60" fmla="*/ 105 w 891"/>
              <a:gd name="T61" fmla="*/ 735 h 892"/>
              <a:gd name="T62" fmla="*/ 163 w 891"/>
              <a:gd name="T63" fmla="*/ 792 h 892"/>
              <a:gd name="T64" fmla="*/ 230 w 891"/>
              <a:gd name="T65" fmla="*/ 838 h 892"/>
              <a:gd name="T66" fmla="*/ 304 w 891"/>
              <a:gd name="T67" fmla="*/ 870 h 892"/>
              <a:gd name="T68" fmla="*/ 386 w 891"/>
              <a:gd name="T69" fmla="*/ 889 h 892"/>
              <a:gd name="T70" fmla="*/ 392 w 891"/>
              <a:gd name="T71" fmla="*/ 625 h 892"/>
              <a:gd name="T72" fmla="*/ 337 w 891"/>
              <a:gd name="T73" fmla="*/ 597 h 892"/>
              <a:gd name="T74" fmla="*/ 294 w 891"/>
              <a:gd name="T75" fmla="*/ 552 h 892"/>
              <a:gd name="T76" fmla="*/ 267 w 891"/>
              <a:gd name="T77" fmla="*/ 496 h 892"/>
              <a:gd name="T78" fmla="*/ 261 w 891"/>
              <a:gd name="T79" fmla="*/ 448 h 892"/>
              <a:gd name="T80" fmla="*/ 506 w 891"/>
              <a:gd name="T81" fmla="*/ 889 h 892"/>
              <a:gd name="T82" fmla="*/ 583 w 891"/>
              <a:gd name="T83" fmla="*/ 873 h 892"/>
              <a:gd name="T84" fmla="*/ 655 w 891"/>
              <a:gd name="T85" fmla="*/ 843 h 892"/>
              <a:gd name="T86" fmla="*/ 719 w 891"/>
              <a:gd name="T87" fmla="*/ 801 h 892"/>
              <a:gd name="T88" fmla="*/ 776 w 891"/>
              <a:gd name="T89" fmla="*/ 749 h 892"/>
              <a:gd name="T90" fmla="*/ 823 w 891"/>
              <a:gd name="T91" fmla="*/ 689 h 892"/>
              <a:gd name="T92" fmla="*/ 859 w 891"/>
              <a:gd name="T93" fmla="*/ 621 h 892"/>
              <a:gd name="T94" fmla="*/ 883 w 891"/>
              <a:gd name="T95" fmla="*/ 546 h 892"/>
              <a:gd name="T96" fmla="*/ 628 w 891"/>
              <a:gd name="T97" fmla="*/ 486 h 892"/>
              <a:gd name="T98" fmla="*/ 616 w 891"/>
              <a:gd name="T99" fmla="*/ 525 h 892"/>
              <a:gd name="T100" fmla="*/ 587 w 891"/>
              <a:gd name="T101" fmla="*/ 569 h 892"/>
              <a:gd name="T102" fmla="*/ 548 w 891"/>
              <a:gd name="T103" fmla="*/ 604 h 892"/>
              <a:gd name="T104" fmla="*/ 499 w 891"/>
              <a:gd name="T105" fmla="*/ 625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1" h="892">
                <a:moveTo>
                  <a:pt x="447" y="261"/>
                </a:moveTo>
                <a:lnTo>
                  <a:pt x="447" y="261"/>
                </a:lnTo>
                <a:lnTo>
                  <a:pt x="463" y="262"/>
                </a:lnTo>
                <a:lnTo>
                  <a:pt x="479" y="264"/>
                </a:lnTo>
                <a:lnTo>
                  <a:pt x="495" y="268"/>
                </a:lnTo>
                <a:lnTo>
                  <a:pt x="511" y="273"/>
                </a:lnTo>
                <a:lnTo>
                  <a:pt x="525" y="279"/>
                </a:lnTo>
                <a:lnTo>
                  <a:pt x="538" y="286"/>
                </a:lnTo>
                <a:lnTo>
                  <a:pt x="551" y="294"/>
                </a:lnTo>
                <a:lnTo>
                  <a:pt x="565" y="303"/>
                </a:lnTo>
                <a:lnTo>
                  <a:pt x="575" y="313"/>
                </a:lnTo>
                <a:lnTo>
                  <a:pt x="586" y="324"/>
                </a:lnTo>
                <a:lnTo>
                  <a:pt x="596" y="337"/>
                </a:lnTo>
                <a:lnTo>
                  <a:pt x="605" y="349"/>
                </a:lnTo>
                <a:lnTo>
                  <a:pt x="613" y="364"/>
                </a:lnTo>
                <a:lnTo>
                  <a:pt x="619" y="378"/>
                </a:lnTo>
                <a:lnTo>
                  <a:pt x="625" y="393"/>
                </a:lnTo>
                <a:lnTo>
                  <a:pt x="628" y="408"/>
                </a:lnTo>
                <a:lnTo>
                  <a:pt x="891" y="408"/>
                </a:lnTo>
                <a:lnTo>
                  <a:pt x="891" y="408"/>
                </a:lnTo>
                <a:lnTo>
                  <a:pt x="889" y="387"/>
                </a:lnTo>
                <a:lnTo>
                  <a:pt x="886" y="366"/>
                </a:lnTo>
                <a:lnTo>
                  <a:pt x="881" y="346"/>
                </a:lnTo>
                <a:lnTo>
                  <a:pt x="877" y="325"/>
                </a:lnTo>
                <a:lnTo>
                  <a:pt x="871" y="305"/>
                </a:lnTo>
                <a:lnTo>
                  <a:pt x="863" y="286"/>
                </a:lnTo>
                <a:lnTo>
                  <a:pt x="855" y="267"/>
                </a:lnTo>
                <a:lnTo>
                  <a:pt x="847" y="249"/>
                </a:lnTo>
                <a:lnTo>
                  <a:pt x="837" y="231"/>
                </a:lnTo>
                <a:lnTo>
                  <a:pt x="826" y="213"/>
                </a:lnTo>
                <a:lnTo>
                  <a:pt x="815" y="196"/>
                </a:lnTo>
                <a:lnTo>
                  <a:pt x="803" y="179"/>
                </a:lnTo>
                <a:lnTo>
                  <a:pt x="791" y="163"/>
                </a:lnTo>
                <a:lnTo>
                  <a:pt x="778" y="148"/>
                </a:lnTo>
                <a:lnTo>
                  <a:pt x="764" y="133"/>
                </a:lnTo>
                <a:lnTo>
                  <a:pt x="749" y="119"/>
                </a:lnTo>
                <a:lnTo>
                  <a:pt x="734" y="106"/>
                </a:lnTo>
                <a:lnTo>
                  <a:pt x="718" y="93"/>
                </a:lnTo>
                <a:lnTo>
                  <a:pt x="701" y="81"/>
                </a:lnTo>
                <a:lnTo>
                  <a:pt x="685" y="70"/>
                </a:lnTo>
                <a:lnTo>
                  <a:pt x="667" y="59"/>
                </a:lnTo>
                <a:lnTo>
                  <a:pt x="649" y="49"/>
                </a:lnTo>
                <a:lnTo>
                  <a:pt x="631" y="40"/>
                </a:lnTo>
                <a:lnTo>
                  <a:pt x="611" y="33"/>
                </a:lnTo>
                <a:lnTo>
                  <a:pt x="592" y="25"/>
                </a:lnTo>
                <a:lnTo>
                  <a:pt x="573" y="18"/>
                </a:lnTo>
                <a:lnTo>
                  <a:pt x="553" y="13"/>
                </a:lnTo>
                <a:lnTo>
                  <a:pt x="532" y="9"/>
                </a:lnTo>
                <a:lnTo>
                  <a:pt x="511" y="5"/>
                </a:lnTo>
                <a:lnTo>
                  <a:pt x="490" y="3"/>
                </a:lnTo>
                <a:lnTo>
                  <a:pt x="469" y="1"/>
                </a:lnTo>
                <a:lnTo>
                  <a:pt x="447" y="0"/>
                </a:lnTo>
                <a:lnTo>
                  <a:pt x="447" y="0"/>
                </a:lnTo>
                <a:lnTo>
                  <a:pt x="426" y="1"/>
                </a:lnTo>
                <a:lnTo>
                  <a:pt x="405" y="3"/>
                </a:lnTo>
                <a:lnTo>
                  <a:pt x="385" y="5"/>
                </a:lnTo>
                <a:lnTo>
                  <a:pt x="366" y="9"/>
                </a:lnTo>
                <a:lnTo>
                  <a:pt x="345" y="12"/>
                </a:lnTo>
                <a:lnTo>
                  <a:pt x="326" y="17"/>
                </a:lnTo>
                <a:lnTo>
                  <a:pt x="307" y="23"/>
                </a:lnTo>
                <a:lnTo>
                  <a:pt x="289" y="29"/>
                </a:lnTo>
                <a:lnTo>
                  <a:pt x="271" y="36"/>
                </a:lnTo>
                <a:lnTo>
                  <a:pt x="253" y="45"/>
                </a:lnTo>
                <a:lnTo>
                  <a:pt x="235" y="54"/>
                </a:lnTo>
                <a:lnTo>
                  <a:pt x="218" y="64"/>
                </a:lnTo>
                <a:lnTo>
                  <a:pt x="202" y="73"/>
                </a:lnTo>
                <a:lnTo>
                  <a:pt x="186" y="84"/>
                </a:lnTo>
                <a:lnTo>
                  <a:pt x="170" y="96"/>
                </a:lnTo>
                <a:lnTo>
                  <a:pt x="156" y="108"/>
                </a:lnTo>
                <a:lnTo>
                  <a:pt x="342" y="294"/>
                </a:lnTo>
                <a:lnTo>
                  <a:pt x="342" y="294"/>
                </a:lnTo>
                <a:lnTo>
                  <a:pt x="352" y="287"/>
                </a:lnTo>
                <a:lnTo>
                  <a:pt x="364" y="280"/>
                </a:lnTo>
                <a:lnTo>
                  <a:pt x="378" y="275"/>
                </a:lnTo>
                <a:lnTo>
                  <a:pt x="391" y="270"/>
                </a:lnTo>
                <a:lnTo>
                  <a:pt x="404" y="267"/>
                </a:lnTo>
                <a:lnTo>
                  <a:pt x="418" y="263"/>
                </a:lnTo>
                <a:lnTo>
                  <a:pt x="432" y="262"/>
                </a:lnTo>
                <a:lnTo>
                  <a:pt x="447" y="261"/>
                </a:lnTo>
                <a:lnTo>
                  <a:pt x="447" y="261"/>
                </a:lnTo>
                <a:close/>
                <a:moveTo>
                  <a:pt x="261" y="448"/>
                </a:moveTo>
                <a:lnTo>
                  <a:pt x="261" y="448"/>
                </a:lnTo>
                <a:lnTo>
                  <a:pt x="261" y="435"/>
                </a:lnTo>
                <a:lnTo>
                  <a:pt x="262" y="421"/>
                </a:lnTo>
                <a:lnTo>
                  <a:pt x="265" y="408"/>
                </a:lnTo>
                <a:lnTo>
                  <a:pt x="267" y="396"/>
                </a:lnTo>
                <a:lnTo>
                  <a:pt x="272" y="384"/>
                </a:lnTo>
                <a:lnTo>
                  <a:pt x="277" y="373"/>
                </a:lnTo>
                <a:lnTo>
                  <a:pt x="282" y="361"/>
                </a:lnTo>
                <a:lnTo>
                  <a:pt x="288" y="351"/>
                </a:lnTo>
                <a:lnTo>
                  <a:pt x="102" y="165"/>
                </a:lnTo>
                <a:lnTo>
                  <a:pt x="102" y="165"/>
                </a:lnTo>
                <a:lnTo>
                  <a:pt x="90" y="179"/>
                </a:lnTo>
                <a:lnTo>
                  <a:pt x="79" y="195"/>
                </a:lnTo>
                <a:lnTo>
                  <a:pt x="68" y="210"/>
                </a:lnTo>
                <a:lnTo>
                  <a:pt x="58" y="226"/>
                </a:lnTo>
                <a:lnTo>
                  <a:pt x="50" y="243"/>
                </a:lnTo>
                <a:lnTo>
                  <a:pt x="42" y="259"/>
                </a:lnTo>
                <a:lnTo>
                  <a:pt x="33" y="277"/>
                </a:lnTo>
                <a:lnTo>
                  <a:pt x="27" y="294"/>
                </a:lnTo>
                <a:lnTo>
                  <a:pt x="21" y="312"/>
                </a:lnTo>
                <a:lnTo>
                  <a:pt x="15" y="331"/>
                </a:lnTo>
                <a:lnTo>
                  <a:pt x="10" y="349"/>
                </a:lnTo>
                <a:lnTo>
                  <a:pt x="7" y="369"/>
                </a:lnTo>
                <a:lnTo>
                  <a:pt x="4" y="388"/>
                </a:lnTo>
                <a:lnTo>
                  <a:pt x="2" y="407"/>
                </a:lnTo>
                <a:lnTo>
                  <a:pt x="1" y="427"/>
                </a:lnTo>
                <a:lnTo>
                  <a:pt x="0" y="448"/>
                </a:lnTo>
                <a:lnTo>
                  <a:pt x="0" y="448"/>
                </a:lnTo>
                <a:lnTo>
                  <a:pt x="1" y="469"/>
                </a:lnTo>
                <a:lnTo>
                  <a:pt x="2" y="491"/>
                </a:lnTo>
                <a:lnTo>
                  <a:pt x="4" y="511"/>
                </a:lnTo>
                <a:lnTo>
                  <a:pt x="8" y="533"/>
                </a:lnTo>
                <a:lnTo>
                  <a:pt x="13" y="553"/>
                </a:lnTo>
                <a:lnTo>
                  <a:pt x="18" y="574"/>
                </a:lnTo>
                <a:lnTo>
                  <a:pt x="25" y="593"/>
                </a:lnTo>
                <a:lnTo>
                  <a:pt x="32" y="612"/>
                </a:lnTo>
                <a:lnTo>
                  <a:pt x="39" y="631"/>
                </a:lnTo>
                <a:lnTo>
                  <a:pt x="49" y="649"/>
                </a:lnTo>
                <a:lnTo>
                  <a:pt x="58" y="667"/>
                </a:lnTo>
                <a:lnTo>
                  <a:pt x="69" y="685"/>
                </a:lnTo>
                <a:lnTo>
                  <a:pt x="80" y="702"/>
                </a:lnTo>
                <a:lnTo>
                  <a:pt x="92" y="719"/>
                </a:lnTo>
                <a:lnTo>
                  <a:pt x="105" y="735"/>
                </a:lnTo>
                <a:lnTo>
                  <a:pt x="118" y="750"/>
                </a:lnTo>
                <a:lnTo>
                  <a:pt x="133" y="765"/>
                </a:lnTo>
                <a:lnTo>
                  <a:pt x="147" y="778"/>
                </a:lnTo>
                <a:lnTo>
                  <a:pt x="163" y="792"/>
                </a:lnTo>
                <a:lnTo>
                  <a:pt x="178" y="804"/>
                </a:lnTo>
                <a:lnTo>
                  <a:pt x="195" y="816"/>
                </a:lnTo>
                <a:lnTo>
                  <a:pt x="212" y="827"/>
                </a:lnTo>
                <a:lnTo>
                  <a:pt x="230" y="838"/>
                </a:lnTo>
                <a:lnTo>
                  <a:pt x="248" y="847"/>
                </a:lnTo>
                <a:lnTo>
                  <a:pt x="266" y="856"/>
                </a:lnTo>
                <a:lnTo>
                  <a:pt x="285" y="864"/>
                </a:lnTo>
                <a:lnTo>
                  <a:pt x="304" y="870"/>
                </a:lnTo>
                <a:lnTo>
                  <a:pt x="325" y="877"/>
                </a:lnTo>
                <a:lnTo>
                  <a:pt x="345" y="882"/>
                </a:lnTo>
                <a:lnTo>
                  <a:pt x="366" y="886"/>
                </a:lnTo>
                <a:lnTo>
                  <a:pt x="386" y="889"/>
                </a:lnTo>
                <a:lnTo>
                  <a:pt x="408" y="892"/>
                </a:lnTo>
                <a:lnTo>
                  <a:pt x="408" y="629"/>
                </a:lnTo>
                <a:lnTo>
                  <a:pt x="408" y="629"/>
                </a:lnTo>
                <a:lnTo>
                  <a:pt x="392" y="625"/>
                </a:lnTo>
                <a:lnTo>
                  <a:pt x="378" y="619"/>
                </a:lnTo>
                <a:lnTo>
                  <a:pt x="363" y="613"/>
                </a:lnTo>
                <a:lnTo>
                  <a:pt x="349" y="606"/>
                </a:lnTo>
                <a:lnTo>
                  <a:pt x="337" y="597"/>
                </a:lnTo>
                <a:lnTo>
                  <a:pt x="325" y="587"/>
                </a:lnTo>
                <a:lnTo>
                  <a:pt x="313" y="576"/>
                </a:lnTo>
                <a:lnTo>
                  <a:pt x="303" y="565"/>
                </a:lnTo>
                <a:lnTo>
                  <a:pt x="294" y="552"/>
                </a:lnTo>
                <a:lnTo>
                  <a:pt x="285" y="539"/>
                </a:lnTo>
                <a:lnTo>
                  <a:pt x="278" y="526"/>
                </a:lnTo>
                <a:lnTo>
                  <a:pt x="272" y="511"/>
                </a:lnTo>
                <a:lnTo>
                  <a:pt x="267" y="496"/>
                </a:lnTo>
                <a:lnTo>
                  <a:pt x="264" y="480"/>
                </a:lnTo>
                <a:lnTo>
                  <a:pt x="261" y="463"/>
                </a:lnTo>
                <a:lnTo>
                  <a:pt x="261" y="448"/>
                </a:lnTo>
                <a:lnTo>
                  <a:pt x="261" y="448"/>
                </a:lnTo>
                <a:close/>
                <a:moveTo>
                  <a:pt x="485" y="629"/>
                </a:moveTo>
                <a:lnTo>
                  <a:pt x="485" y="892"/>
                </a:lnTo>
                <a:lnTo>
                  <a:pt x="485" y="892"/>
                </a:lnTo>
                <a:lnTo>
                  <a:pt x="506" y="889"/>
                </a:lnTo>
                <a:lnTo>
                  <a:pt x="525" y="887"/>
                </a:lnTo>
                <a:lnTo>
                  <a:pt x="545" y="883"/>
                </a:lnTo>
                <a:lnTo>
                  <a:pt x="565" y="879"/>
                </a:lnTo>
                <a:lnTo>
                  <a:pt x="583" y="873"/>
                </a:lnTo>
                <a:lnTo>
                  <a:pt x="602" y="867"/>
                </a:lnTo>
                <a:lnTo>
                  <a:pt x="620" y="859"/>
                </a:lnTo>
                <a:lnTo>
                  <a:pt x="638" y="851"/>
                </a:lnTo>
                <a:lnTo>
                  <a:pt x="655" y="843"/>
                </a:lnTo>
                <a:lnTo>
                  <a:pt x="671" y="833"/>
                </a:lnTo>
                <a:lnTo>
                  <a:pt x="688" y="823"/>
                </a:lnTo>
                <a:lnTo>
                  <a:pt x="704" y="813"/>
                </a:lnTo>
                <a:lnTo>
                  <a:pt x="719" y="801"/>
                </a:lnTo>
                <a:lnTo>
                  <a:pt x="734" y="789"/>
                </a:lnTo>
                <a:lnTo>
                  <a:pt x="748" y="777"/>
                </a:lnTo>
                <a:lnTo>
                  <a:pt x="763" y="763"/>
                </a:lnTo>
                <a:lnTo>
                  <a:pt x="776" y="749"/>
                </a:lnTo>
                <a:lnTo>
                  <a:pt x="788" y="735"/>
                </a:lnTo>
                <a:lnTo>
                  <a:pt x="800" y="720"/>
                </a:lnTo>
                <a:lnTo>
                  <a:pt x="812" y="705"/>
                </a:lnTo>
                <a:lnTo>
                  <a:pt x="823" y="689"/>
                </a:lnTo>
                <a:lnTo>
                  <a:pt x="832" y="672"/>
                </a:lnTo>
                <a:lnTo>
                  <a:pt x="842" y="655"/>
                </a:lnTo>
                <a:lnTo>
                  <a:pt x="850" y="637"/>
                </a:lnTo>
                <a:lnTo>
                  <a:pt x="859" y="621"/>
                </a:lnTo>
                <a:lnTo>
                  <a:pt x="866" y="603"/>
                </a:lnTo>
                <a:lnTo>
                  <a:pt x="872" y="583"/>
                </a:lnTo>
                <a:lnTo>
                  <a:pt x="878" y="565"/>
                </a:lnTo>
                <a:lnTo>
                  <a:pt x="883" y="546"/>
                </a:lnTo>
                <a:lnTo>
                  <a:pt x="886" y="526"/>
                </a:lnTo>
                <a:lnTo>
                  <a:pt x="889" y="507"/>
                </a:lnTo>
                <a:lnTo>
                  <a:pt x="891" y="486"/>
                </a:lnTo>
                <a:lnTo>
                  <a:pt x="628" y="486"/>
                </a:lnTo>
                <a:lnTo>
                  <a:pt x="628" y="486"/>
                </a:lnTo>
                <a:lnTo>
                  <a:pt x="625" y="499"/>
                </a:lnTo>
                <a:lnTo>
                  <a:pt x="621" y="513"/>
                </a:lnTo>
                <a:lnTo>
                  <a:pt x="616" y="525"/>
                </a:lnTo>
                <a:lnTo>
                  <a:pt x="610" y="537"/>
                </a:lnTo>
                <a:lnTo>
                  <a:pt x="603" y="549"/>
                </a:lnTo>
                <a:lnTo>
                  <a:pt x="596" y="559"/>
                </a:lnTo>
                <a:lnTo>
                  <a:pt x="587" y="569"/>
                </a:lnTo>
                <a:lnTo>
                  <a:pt x="578" y="579"/>
                </a:lnTo>
                <a:lnTo>
                  <a:pt x="568" y="588"/>
                </a:lnTo>
                <a:lnTo>
                  <a:pt x="559" y="597"/>
                </a:lnTo>
                <a:lnTo>
                  <a:pt x="548" y="604"/>
                </a:lnTo>
                <a:lnTo>
                  <a:pt x="536" y="611"/>
                </a:lnTo>
                <a:lnTo>
                  <a:pt x="524" y="617"/>
                </a:lnTo>
                <a:lnTo>
                  <a:pt x="512" y="622"/>
                </a:lnTo>
                <a:lnTo>
                  <a:pt x="499" y="625"/>
                </a:lnTo>
                <a:lnTo>
                  <a:pt x="485" y="629"/>
                </a:lnTo>
                <a:lnTo>
                  <a:pt x="485" y="62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60" name="テキスト ボックス 259"/>
          <p:cNvSpPr txBox="1"/>
          <p:nvPr/>
        </p:nvSpPr>
        <p:spPr>
          <a:xfrm>
            <a:off x="7187639" y="1327121"/>
            <a:ext cx="1668837" cy="253071"/>
          </a:xfrm>
          <a:prstGeom prst="rect">
            <a:avLst/>
          </a:prstGeom>
          <a:noFill/>
        </p:spPr>
        <p:txBody>
          <a:bodyPr wrap="square" rtlCol="0">
            <a:spAutoFit/>
          </a:bodyPr>
          <a:lstStyle/>
          <a:p>
            <a:pPr algn="ctr"/>
            <a:r>
              <a:rPr kumimoji="1" lang="ja-JP" altLang="en-US" sz="1200">
                <a:solidFill>
                  <a:schemeClr val="accent4"/>
                </a:solidFill>
              </a:rPr>
              <a:t>経営ダッシュボード</a:t>
            </a:r>
          </a:p>
        </p:txBody>
      </p:sp>
      <p:sp>
        <p:nvSpPr>
          <p:cNvPr id="261" name="テキスト ボックス 260"/>
          <p:cNvSpPr txBox="1"/>
          <p:nvPr/>
        </p:nvSpPr>
        <p:spPr>
          <a:xfrm>
            <a:off x="7178095" y="2113467"/>
            <a:ext cx="1668837" cy="253071"/>
          </a:xfrm>
          <a:prstGeom prst="rect">
            <a:avLst/>
          </a:prstGeom>
          <a:noFill/>
        </p:spPr>
        <p:txBody>
          <a:bodyPr wrap="square" rtlCol="0">
            <a:spAutoFit/>
          </a:bodyPr>
          <a:lstStyle/>
          <a:p>
            <a:pPr algn="ctr"/>
            <a:r>
              <a:rPr lang="ja-JP" altLang="en-US" sz="1200">
                <a:solidFill>
                  <a:schemeClr val="accent4"/>
                </a:solidFill>
              </a:rPr>
              <a:t>セグメント分析</a:t>
            </a:r>
            <a:endParaRPr kumimoji="1" lang="ja-JP" altLang="en-US" sz="1200">
              <a:solidFill>
                <a:schemeClr val="accent4"/>
              </a:solidFill>
            </a:endParaRPr>
          </a:p>
        </p:txBody>
      </p:sp>
      <p:sp>
        <p:nvSpPr>
          <p:cNvPr id="262" name="テキスト ボックス 261"/>
          <p:cNvSpPr txBox="1"/>
          <p:nvPr/>
        </p:nvSpPr>
        <p:spPr>
          <a:xfrm>
            <a:off x="7186980" y="2932496"/>
            <a:ext cx="1668837" cy="253071"/>
          </a:xfrm>
          <a:prstGeom prst="rect">
            <a:avLst/>
          </a:prstGeom>
          <a:noFill/>
        </p:spPr>
        <p:txBody>
          <a:bodyPr wrap="square" rtlCol="0">
            <a:spAutoFit/>
          </a:bodyPr>
          <a:lstStyle/>
          <a:p>
            <a:pPr algn="ctr"/>
            <a:r>
              <a:rPr lang="en-US" altLang="ja-JP" sz="1200">
                <a:solidFill>
                  <a:schemeClr val="accent4"/>
                </a:solidFill>
              </a:rPr>
              <a:t>KPI</a:t>
            </a:r>
            <a:r>
              <a:rPr lang="ja-JP" altLang="en-US" sz="1200">
                <a:solidFill>
                  <a:schemeClr val="accent4"/>
                </a:solidFill>
              </a:rPr>
              <a:t>分析</a:t>
            </a:r>
            <a:endParaRPr kumimoji="1" lang="ja-JP" altLang="en-US" sz="1200">
              <a:solidFill>
                <a:schemeClr val="accent4"/>
              </a:solidFill>
            </a:endParaRPr>
          </a:p>
        </p:txBody>
      </p:sp>
      <p:cxnSp>
        <p:nvCxnSpPr>
          <p:cNvPr id="263" name="直線矢印コネクタ 79"/>
          <p:cNvCxnSpPr/>
          <p:nvPr/>
        </p:nvCxnSpPr>
        <p:spPr>
          <a:xfrm flipH="1" flipV="1">
            <a:off x="8440498" y="3975960"/>
            <a:ext cx="183971" cy="2131"/>
          </a:xfrm>
          <a:prstGeom prst="straightConnector1">
            <a:avLst/>
          </a:prstGeom>
          <a:ln w="12700">
            <a:solidFill>
              <a:schemeClr val="bg1">
                <a:lumMod val="75000"/>
              </a:schemeClr>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264" name="テキスト ボックス 263"/>
          <p:cNvSpPr txBox="1"/>
          <p:nvPr/>
        </p:nvSpPr>
        <p:spPr>
          <a:xfrm>
            <a:off x="633221" y="617407"/>
            <a:ext cx="1785491" cy="253071"/>
          </a:xfrm>
          <a:prstGeom prst="rect">
            <a:avLst/>
          </a:prstGeom>
          <a:noFill/>
        </p:spPr>
        <p:txBody>
          <a:bodyPr wrap="square" rtlCol="0">
            <a:spAutoFit/>
          </a:bodyPr>
          <a:lstStyle/>
          <a:p>
            <a:r>
              <a:rPr kumimoji="1" lang="ja-JP" altLang="en-US" sz="1200" b="1">
                <a:solidFill>
                  <a:schemeClr val="tx2"/>
                </a:solidFill>
              </a:rPr>
              <a:t>建設仮勘定オプション</a:t>
            </a:r>
          </a:p>
        </p:txBody>
      </p:sp>
      <p:sp>
        <p:nvSpPr>
          <p:cNvPr id="265" name="正方形/長方形 264"/>
          <p:cNvSpPr/>
          <p:nvPr/>
        </p:nvSpPr>
        <p:spPr>
          <a:xfrm>
            <a:off x="3013359" y="1076514"/>
            <a:ext cx="1356568" cy="1816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経費・仮払精算入力</a:t>
            </a:r>
            <a:endParaRPr kumimoji="1" lang="ja-JP" altLang="en-US" sz="1000"/>
          </a:p>
        </p:txBody>
      </p:sp>
      <p:sp>
        <p:nvSpPr>
          <p:cNvPr id="266" name="テキスト ボックス 265"/>
          <p:cNvSpPr txBox="1"/>
          <p:nvPr/>
        </p:nvSpPr>
        <p:spPr>
          <a:xfrm>
            <a:off x="5410191" y="4460333"/>
            <a:ext cx="1261884" cy="276999"/>
          </a:xfrm>
          <a:prstGeom prst="rect">
            <a:avLst/>
          </a:prstGeom>
          <a:noFill/>
        </p:spPr>
        <p:txBody>
          <a:bodyPr wrap="none" rtlCol="0">
            <a:spAutoFit/>
          </a:bodyPr>
          <a:lstStyle/>
          <a:p>
            <a:r>
              <a:rPr kumimoji="1" lang="ja-JP" altLang="en-US" sz="1200" b="1">
                <a:solidFill>
                  <a:srgbClr val="008CCF"/>
                </a:solidFill>
              </a:rPr>
              <a:t>電債オプション</a:t>
            </a:r>
          </a:p>
        </p:txBody>
      </p:sp>
      <p:sp>
        <p:nvSpPr>
          <p:cNvPr id="267" name="角丸四角形 266"/>
          <p:cNvSpPr/>
          <p:nvPr/>
        </p:nvSpPr>
        <p:spPr>
          <a:xfrm>
            <a:off x="7668344" y="3541188"/>
            <a:ext cx="360000" cy="1093564"/>
          </a:xfrm>
          <a:prstGeom prst="roundRect">
            <a:avLst>
              <a:gd name="adj" fmla="val 595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1400" b="1">
                <a:solidFill>
                  <a:schemeClr val="accent3"/>
                </a:solidFill>
              </a:rPr>
              <a:t>勤怠管理</a:t>
            </a:r>
            <a:endParaRPr lang="en-US" altLang="ja-JP" sz="1400" b="1">
              <a:solidFill>
                <a:schemeClr val="accent3"/>
              </a:solidFill>
            </a:endParaRPr>
          </a:p>
        </p:txBody>
      </p:sp>
      <p:cxnSp>
        <p:nvCxnSpPr>
          <p:cNvPr id="268" name="直線矢印コネクタ 79"/>
          <p:cNvCxnSpPr/>
          <p:nvPr/>
        </p:nvCxnSpPr>
        <p:spPr>
          <a:xfrm flipH="1" flipV="1">
            <a:off x="8011983" y="3974221"/>
            <a:ext cx="183971" cy="2131"/>
          </a:xfrm>
          <a:prstGeom prst="straightConnector1">
            <a:avLst/>
          </a:prstGeom>
          <a:ln w="12700">
            <a:solidFill>
              <a:schemeClr val="bg1">
                <a:lumMod val="75000"/>
              </a:schemeClr>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69" name="直線矢印コネクタ 79"/>
          <p:cNvCxnSpPr/>
          <p:nvPr/>
        </p:nvCxnSpPr>
        <p:spPr>
          <a:xfrm flipH="1" flipV="1">
            <a:off x="7556381" y="3973236"/>
            <a:ext cx="183971" cy="2131"/>
          </a:xfrm>
          <a:prstGeom prst="straightConnector1">
            <a:avLst/>
          </a:prstGeom>
          <a:ln w="12700">
            <a:solidFill>
              <a:schemeClr val="bg1">
                <a:lumMod val="75000"/>
              </a:schemeClr>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70" name="直線矢印コネクタ 79"/>
          <p:cNvCxnSpPr/>
          <p:nvPr/>
        </p:nvCxnSpPr>
        <p:spPr>
          <a:xfrm rot="10800000">
            <a:off x="6391275" y="2722858"/>
            <a:ext cx="1718067" cy="1710469"/>
          </a:xfrm>
          <a:prstGeom prst="bentConnector3">
            <a:avLst>
              <a:gd name="adj1" fmla="val 50000"/>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1" name="テキスト ボックス 270"/>
          <p:cNvSpPr txBox="1"/>
          <p:nvPr/>
        </p:nvSpPr>
        <p:spPr>
          <a:xfrm>
            <a:off x="6831527" y="4424027"/>
            <a:ext cx="1257582" cy="196834"/>
          </a:xfrm>
          <a:prstGeom prst="rect">
            <a:avLst/>
          </a:prstGeom>
          <a:noFill/>
        </p:spPr>
        <p:txBody>
          <a:bodyPr wrap="square" rtlCol="0">
            <a:spAutoFit/>
          </a:bodyPr>
          <a:lstStyle/>
          <a:p>
            <a:pPr algn="ctr"/>
            <a:r>
              <a:rPr lang="ja-JP" altLang="en-US" sz="800"/>
              <a:t>退職金・退職引当</a:t>
            </a:r>
            <a:endParaRPr kumimoji="1" lang="ja-JP" altLang="en-US" sz="800"/>
          </a:p>
        </p:txBody>
      </p:sp>
      <p:cxnSp>
        <p:nvCxnSpPr>
          <p:cNvPr id="272" name="直線矢印コネクタ 79"/>
          <p:cNvCxnSpPr/>
          <p:nvPr/>
        </p:nvCxnSpPr>
        <p:spPr>
          <a:xfrm flipV="1">
            <a:off x="7794641" y="3207929"/>
            <a:ext cx="739" cy="346207"/>
          </a:xfrm>
          <a:prstGeom prst="straightConnector1">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3" name="テキスト ボックス 272"/>
          <p:cNvSpPr txBox="1"/>
          <p:nvPr/>
        </p:nvSpPr>
        <p:spPr>
          <a:xfrm>
            <a:off x="7793901" y="3001128"/>
            <a:ext cx="307777" cy="660290"/>
          </a:xfrm>
          <a:prstGeom prst="rect">
            <a:avLst/>
          </a:prstGeom>
          <a:noFill/>
        </p:spPr>
        <p:txBody>
          <a:bodyPr vert="eaVert" wrap="square" rtlCol="0" anchor="ctr">
            <a:spAutoFit/>
          </a:bodyPr>
          <a:lstStyle/>
          <a:p>
            <a:pPr algn="ctr"/>
            <a:r>
              <a:rPr lang="ja-JP" altLang="en-US" sz="800"/>
              <a:t>勤怠情報</a:t>
            </a:r>
            <a:endParaRPr lang="en-US" altLang="ja-JP" sz="800"/>
          </a:p>
        </p:txBody>
      </p:sp>
      <p:cxnSp>
        <p:nvCxnSpPr>
          <p:cNvPr id="274" name="直線矢印コネクタ 79"/>
          <p:cNvCxnSpPr/>
          <p:nvPr/>
        </p:nvCxnSpPr>
        <p:spPr>
          <a:xfrm flipV="1">
            <a:off x="7362593" y="3207929"/>
            <a:ext cx="739" cy="346207"/>
          </a:xfrm>
          <a:prstGeom prst="straightConnector1">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5" name="テキスト ボックス 274"/>
          <p:cNvSpPr txBox="1"/>
          <p:nvPr/>
        </p:nvSpPr>
        <p:spPr>
          <a:xfrm>
            <a:off x="7361853" y="3001128"/>
            <a:ext cx="307777" cy="660290"/>
          </a:xfrm>
          <a:prstGeom prst="rect">
            <a:avLst/>
          </a:prstGeom>
          <a:noFill/>
        </p:spPr>
        <p:txBody>
          <a:bodyPr vert="eaVert" wrap="square" rtlCol="0" anchor="ctr">
            <a:spAutoFit/>
          </a:bodyPr>
          <a:lstStyle/>
          <a:p>
            <a:pPr algn="ctr"/>
            <a:r>
              <a:rPr lang="ja-JP" altLang="en-US" sz="800"/>
              <a:t>給与情報</a:t>
            </a:r>
            <a:endParaRPr lang="en-US" altLang="ja-JP" sz="800"/>
          </a:p>
        </p:txBody>
      </p:sp>
      <p:sp>
        <p:nvSpPr>
          <p:cNvPr id="5" name="フッター プレースホルダー 3">
            <a:extLst>
              <a:ext uri="{FF2B5EF4-FFF2-40B4-BE49-F238E27FC236}">
                <a16:creationId xmlns:a16="http://schemas.microsoft.com/office/drawing/2014/main" id="{7FD449A7-C969-F150-5B2B-1C1DC6576E45}"/>
              </a:ext>
            </a:extLst>
          </p:cNvPr>
          <p:cNvSpPr txBox="1">
            <a:spLocks/>
          </p:cNvSpPr>
          <p:nvPr/>
        </p:nvSpPr>
        <p:spPr>
          <a:xfrm>
            <a:off x="252000" y="4967172"/>
            <a:ext cx="2160000" cy="135000"/>
          </a:xfrm>
          <a:prstGeom prst="rect">
            <a:avLst/>
          </a:prstGeom>
        </p:spPr>
        <p:txBody>
          <a:bodyPr vert="horz" lIns="0" tIns="0" rIns="0" bIns="0" rtlCol="0" anchor="b" anchorCtr="0"/>
          <a:lstStyle>
            <a:defPPr>
              <a:defRPr lang="ja-JP"/>
            </a:defPPr>
            <a:lvl1pPr marL="0" algn="l" defTabSz="914400" rtl="0" eaLnBrk="1" latinLnBrk="0" hangingPunct="1">
              <a:defRPr kumimoji="1" sz="6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a:p>
        </p:txBody>
      </p:sp>
    </p:spTree>
    <p:extLst>
      <p:ext uri="{BB962C8B-B14F-4D97-AF65-F5344CB8AC3E}">
        <p14:creationId xmlns:p14="http://schemas.microsoft.com/office/powerpoint/2010/main" val="951767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29</a:t>
            </a:fld>
            <a:endParaRPr kumimoji="1" lang="ja-JP" altLang="en-US"/>
          </a:p>
        </p:txBody>
      </p:sp>
      <p:sp>
        <p:nvSpPr>
          <p:cNvPr id="3" name="タイトル 2"/>
          <p:cNvSpPr>
            <a:spLocks noGrp="1"/>
          </p:cNvSpPr>
          <p:nvPr>
            <p:ph type="title"/>
          </p:nvPr>
        </p:nvSpPr>
        <p:spPr/>
        <p:txBody>
          <a:bodyPr/>
          <a:lstStyle/>
          <a:p>
            <a:r>
              <a:rPr lang="ja-JP" altLang="en-US"/>
              <a:t>統合会計システムフロー（全体）</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AutoShape 5"/>
          <p:cNvSpPr>
            <a:spLocks noChangeArrowheads="1"/>
          </p:cNvSpPr>
          <p:nvPr/>
        </p:nvSpPr>
        <p:spPr bwMode="gray">
          <a:xfrm>
            <a:off x="3225527" y="2958298"/>
            <a:ext cx="2700426" cy="1973702"/>
          </a:xfrm>
          <a:prstGeom prst="roundRect">
            <a:avLst>
              <a:gd name="adj" fmla="val 2389"/>
            </a:avLst>
          </a:prstGeom>
          <a:solidFill>
            <a:srgbClr val="FFFFFF">
              <a:lumMod val="95000"/>
            </a:srgbClr>
          </a:solidFill>
          <a:ln w="38100" cap="flat" cmpd="sng" algn="ctr">
            <a:no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600" b="1" i="0" u="none" strike="noStrike" kern="0" cap="none" spc="0" normalizeH="0" baseline="0" noProof="0">
              <a:ln>
                <a:noFill/>
              </a:ln>
              <a:solidFill>
                <a:srgbClr val="434343"/>
              </a:solidFill>
              <a:effectLst/>
              <a:uLnTx/>
              <a:uFillTx/>
              <a:cs typeface="Arial Unicode MS" pitchFamily="50" charset="-128"/>
            </a:endParaRPr>
          </a:p>
        </p:txBody>
      </p:sp>
      <p:sp>
        <p:nvSpPr>
          <p:cNvPr id="6" name="AutoShape 39"/>
          <p:cNvSpPr>
            <a:spLocks noChangeArrowheads="1"/>
          </p:cNvSpPr>
          <p:nvPr/>
        </p:nvSpPr>
        <p:spPr bwMode="gray">
          <a:xfrm>
            <a:off x="359532" y="2319722"/>
            <a:ext cx="8434076" cy="322924"/>
          </a:xfrm>
          <a:prstGeom prst="roundRect">
            <a:avLst>
              <a:gd name="adj" fmla="val 10880"/>
            </a:avLst>
          </a:prstGeom>
          <a:solidFill>
            <a:srgbClr val="EE5500"/>
          </a:solidFill>
          <a:ln w="25400" cap="flat" cmpd="sng" algn="ctr">
            <a:noFill/>
            <a:prstDash val="soli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rPr>
              <a:t>　　ワークフロー承認　（承認・差戻）</a:t>
            </a:r>
          </a:p>
        </p:txBody>
      </p:sp>
      <p:sp>
        <p:nvSpPr>
          <p:cNvPr id="7" name="フローチャート : 磁気ディスク 7"/>
          <p:cNvSpPr/>
          <p:nvPr/>
        </p:nvSpPr>
        <p:spPr>
          <a:xfrm>
            <a:off x="539552" y="3003798"/>
            <a:ext cx="1080120" cy="528150"/>
          </a:xfrm>
          <a:prstGeom prst="flowChartMagneticDisk">
            <a:avLst/>
          </a:prstGeom>
          <a:solidFill>
            <a:srgbClr val="54C2F0"/>
          </a:solidFill>
          <a:ln w="25400" cap="flat" cmpd="sng" algn="ctr">
            <a:solidFill>
              <a:srgbClr val="FFFFFF"/>
            </a:solidFill>
            <a:prstDash val="solid"/>
          </a:ln>
          <a:effectLst/>
        </p:spPr>
        <p:txBody>
          <a:bodyPr lIns="91436" tIns="45718" rIns="91436" bIns="45718" rtlCol="0" anchor="ctr"/>
          <a:lstStyle/>
          <a:p>
            <a:pPr marL="0" marR="0" lvl="0" indent="0" algn="ctr" defTabSz="914400" eaLnBrk="1" fontAlgn="auto" latinLnBrk="0" hangingPunct="1">
              <a:lnSpc>
                <a:spcPts val="1275"/>
              </a:lnSpc>
              <a:spcBef>
                <a:spcPts val="0"/>
              </a:spcBef>
              <a:spcAft>
                <a:spcPts val="0"/>
              </a:spcAft>
              <a:buClrTx/>
              <a:buSzTx/>
              <a:buFontTx/>
              <a:buNone/>
              <a:tabLst/>
              <a:defRPr/>
            </a:pPr>
            <a:endParaRPr kumimoji="0" lang="en-US" altLang="ja-JP" sz="1600" b="1" i="0" u="none" strike="noStrike" kern="0" cap="none" spc="0" normalizeH="0" baseline="0" noProof="0">
              <a:ln>
                <a:noFill/>
              </a:ln>
              <a:solidFill>
                <a:srgbClr val="FFFFFF"/>
              </a:solidFill>
              <a:effectLst/>
              <a:uLnTx/>
              <a:uFillTx/>
            </a:endParaRPr>
          </a:p>
          <a:p>
            <a:pPr marL="0" marR="0" lvl="0" indent="0" algn="ctr" defTabSz="914400" eaLnBrk="1" fontAlgn="auto" latinLnBrk="0" hangingPunct="1">
              <a:lnSpc>
                <a:spcPts val="1275"/>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rPr>
              <a:t>入金予定</a:t>
            </a:r>
            <a:endParaRPr kumimoji="0" lang="en-US" altLang="ja-JP" sz="1600" b="1" i="0" u="none" strike="noStrike" kern="0" cap="none" spc="0" normalizeH="0" baseline="0" noProof="0">
              <a:ln>
                <a:noFill/>
              </a:ln>
              <a:solidFill>
                <a:srgbClr val="FFFFFF"/>
              </a:solidFill>
              <a:effectLst/>
              <a:uLnTx/>
              <a:uFillTx/>
            </a:endParaRPr>
          </a:p>
        </p:txBody>
      </p:sp>
      <p:sp>
        <p:nvSpPr>
          <p:cNvPr id="8" name="フローチャート : 磁気ディスク 8"/>
          <p:cNvSpPr/>
          <p:nvPr/>
        </p:nvSpPr>
        <p:spPr>
          <a:xfrm>
            <a:off x="3679475" y="3075872"/>
            <a:ext cx="1814462" cy="948012"/>
          </a:xfrm>
          <a:prstGeom prst="flowChartMagneticDisk">
            <a:avLst/>
          </a:prstGeom>
          <a:solidFill>
            <a:srgbClr val="54C2F0"/>
          </a:solidFill>
          <a:ln w="25400" cap="flat" cmpd="sng" algn="ctr">
            <a:solidFill>
              <a:srgbClr val="FFFFFF"/>
            </a:solidFill>
            <a:prstDash val="solid"/>
          </a:ln>
          <a:effectLst/>
        </p:spPr>
        <p:txBody>
          <a:bodyPr lIns="91436" tIns="45718" rIns="91436" bIns="4571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a:ln>
                  <a:noFill/>
                </a:ln>
                <a:solidFill>
                  <a:srgbClr val="FFFFFF"/>
                </a:solidFill>
                <a:effectLst/>
                <a:uLnTx/>
                <a:uFillTx/>
                <a:latin typeface="Meiryo UI" pitchFamily="50" charset="-128"/>
                <a:ea typeface="Meiryo UI" pitchFamily="50" charset="-128"/>
                <a:cs typeface="Meiryo UI" pitchFamily="50" charset="-128"/>
              </a:rPr>
              <a:t>総勘定元帳</a:t>
            </a:r>
          </a:p>
        </p:txBody>
      </p:sp>
      <p:sp>
        <p:nvSpPr>
          <p:cNvPr id="9" name="角丸四角形 8"/>
          <p:cNvSpPr/>
          <p:nvPr/>
        </p:nvSpPr>
        <p:spPr>
          <a:xfrm>
            <a:off x="3323851" y="1005648"/>
            <a:ext cx="1161653" cy="406842"/>
          </a:xfrm>
          <a:prstGeom prst="roundRect">
            <a:avLst>
              <a:gd name="adj" fmla="val 10028"/>
            </a:avLst>
          </a:prstGeom>
          <a:solidFill>
            <a:srgbClr val="54C2F0"/>
          </a:solidFill>
          <a:ln w="25400" cap="flat" cmpd="sng" algn="ctr">
            <a:no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振替伝票</a:t>
            </a:r>
            <a:endParaRPr kumimoji="0" lang="en-US" altLang="ja-JP" sz="1600" b="1" kern="0">
              <a:solidFill>
                <a:sysClr val="window" lastClr="FFFFFF"/>
              </a:solidFill>
              <a:cs typeface="メイリオ" panose="020B0604030504040204" pitchFamily="50" charset="-128"/>
            </a:endParaRPr>
          </a:p>
        </p:txBody>
      </p:sp>
      <p:sp>
        <p:nvSpPr>
          <p:cNvPr id="10" name="Text Box 76"/>
          <p:cNvSpPr txBox="1">
            <a:spLocks noChangeArrowheads="1"/>
          </p:cNvSpPr>
          <p:nvPr/>
        </p:nvSpPr>
        <p:spPr bwMode="auto">
          <a:xfrm>
            <a:off x="71500" y="621287"/>
            <a:ext cx="1799691" cy="402291"/>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a:ln>
                  <a:noFill/>
                </a:ln>
                <a:solidFill>
                  <a:srgbClr val="EE5500"/>
                </a:solidFill>
                <a:effectLst/>
                <a:uLnTx/>
                <a:uFillTx/>
              </a:rPr>
              <a:t>【</a:t>
            </a:r>
            <a:r>
              <a:rPr kumimoji="0" lang="ja-JP" altLang="en-US" sz="2000" b="1" i="0" u="none" strike="noStrike" kern="0" cap="none" spc="0" normalizeH="0" baseline="0" noProof="0">
                <a:ln>
                  <a:noFill/>
                </a:ln>
                <a:solidFill>
                  <a:srgbClr val="EE5500"/>
                </a:solidFill>
                <a:effectLst/>
                <a:uLnTx/>
                <a:uFillTx/>
              </a:rPr>
              <a:t>債権計上</a:t>
            </a:r>
            <a:r>
              <a:rPr kumimoji="0" lang="en-US" altLang="ja-JP" sz="2000" b="1" i="0" u="none" strike="noStrike" kern="0" cap="none" spc="0" normalizeH="0" baseline="0" noProof="0">
                <a:ln>
                  <a:noFill/>
                </a:ln>
                <a:solidFill>
                  <a:srgbClr val="EE5500"/>
                </a:solidFill>
                <a:effectLst/>
                <a:uLnTx/>
                <a:uFillTx/>
              </a:rPr>
              <a:t>】</a:t>
            </a:r>
            <a:endParaRPr kumimoji="0" lang="ja-JP" altLang="en-US" sz="2000" b="1" i="0" u="none" strike="noStrike" kern="0" cap="none" spc="0" normalizeH="0" baseline="0" noProof="0">
              <a:ln>
                <a:noFill/>
              </a:ln>
              <a:solidFill>
                <a:srgbClr val="EE5500"/>
              </a:solidFill>
              <a:effectLst/>
              <a:uLnTx/>
              <a:uFillTx/>
            </a:endParaRPr>
          </a:p>
        </p:txBody>
      </p:sp>
      <p:sp>
        <p:nvSpPr>
          <p:cNvPr id="11" name="Text Box 76"/>
          <p:cNvSpPr txBox="1">
            <a:spLocks noChangeArrowheads="1"/>
          </p:cNvSpPr>
          <p:nvPr/>
        </p:nvSpPr>
        <p:spPr bwMode="auto">
          <a:xfrm>
            <a:off x="1583668" y="621287"/>
            <a:ext cx="1525326" cy="402291"/>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a:ln>
                  <a:noFill/>
                </a:ln>
                <a:solidFill>
                  <a:srgbClr val="EE5500"/>
                </a:solidFill>
                <a:effectLst/>
                <a:uLnTx/>
                <a:uFillTx/>
              </a:rPr>
              <a:t>【</a:t>
            </a:r>
            <a:r>
              <a:rPr kumimoji="0" lang="ja-JP" altLang="en-US" sz="2000" b="1" i="0" u="none" strike="noStrike" kern="0" cap="none" spc="0" normalizeH="0" baseline="0" noProof="0">
                <a:ln>
                  <a:noFill/>
                </a:ln>
                <a:solidFill>
                  <a:srgbClr val="EE5500"/>
                </a:solidFill>
                <a:effectLst/>
                <a:uLnTx/>
                <a:uFillTx/>
              </a:rPr>
              <a:t>入　金</a:t>
            </a:r>
            <a:r>
              <a:rPr kumimoji="0" lang="en-US" altLang="ja-JP" sz="2000" b="1" i="0" u="none" strike="noStrike" kern="0" cap="none" spc="0" normalizeH="0" baseline="0" noProof="0">
                <a:ln>
                  <a:noFill/>
                </a:ln>
                <a:solidFill>
                  <a:srgbClr val="EE5500"/>
                </a:solidFill>
                <a:effectLst/>
                <a:uLnTx/>
                <a:uFillTx/>
              </a:rPr>
              <a:t>】</a:t>
            </a:r>
            <a:endParaRPr kumimoji="0" lang="ja-JP" altLang="en-US" sz="2000" b="1" i="0" u="none" strike="noStrike" kern="0" cap="none" spc="0" normalizeH="0" baseline="0" noProof="0">
              <a:ln>
                <a:noFill/>
              </a:ln>
              <a:solidFill>
                <a:srgbClr val="EE5500"/>
              </a:solidFill>
              <a:effectLst/>
              <a:uLnTx/>
              <a:uFillTx/>
            </a:endParaRPr>
          </a:p>
        </p:txBody>
      </p:sp>
      <p:sp>
        <p:nvSpPr>
          <p:cNvPr id="12" name="Text Box 76"/>
          <p:cNvSpPr txBox="1">
            <a:spLocks noChangeArrowheads="1"/>
          </p:cNvSpPr>
          <p:nvPr/>
        </p:nvSpPr>
        <p:spPr bwMode="auto">
          <a:xfrm>
            <a:off x="3065064" y="627534"/>
            <a:ext cx="1830972" cy="402291"/>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a:ln>
                  <a:noFill/>
                </a:ln>
                <a:solidFill>
                  <a:srgbClr val="EE5500"/>
                </a:solidFill>
                <a:effectLst/>
                <a:uLnTx/>
                <a:uFillTx/>
              </a:rPr>
              <a:t>【</a:t>
            </a:r>
            <a:r>
              <a:rPr kumimoji="0" lang="ja-JP" altLang="en-US" sz="2000" b="1" i="0" u="none" strike="noStrike" kern="0" cap="none" spc="0" normalizeH="0" baseline="0" noProof="0">
                <a:ln>
                  <a:noFill/>
                </a:ln>
                <a:solidFill>
                  <a:srgbClr val="EE5500"/>
                </a:solidFill>
                <a:effectLst/>
                <a:uLnTx/>
                <a:uFillTx/>
              </a:rPr>
              <a:t>財務会計</a:t>
            </a:r>
            <a:r>
              <a:rPr kumimoji="0" lang="en-US" altLang="ja-JP" sz="2000" b="1" i="0" u="none" strike="noStrike" kern="0" cap="none" spc="0" normalizeH="0" baseline="0" noProof="0">
                <a:ln>
                  <a:noFill/>
                </a:ln>
                <a:solidFill>
                  <a:srgbClr val="EE5500"/>
                </a:solidFill>
                <a:effectLst/>
                <a:uLnTx/>
                <a:uFillTx/>
              </a:rPr>
              <a:t>】</a:t>
            </a:r>
            <a:endParaRPr kumimoji="0" lang="ja-JP" altLang="en-US" sz="2000" b="1" i="0" u="none" strike="noStrike" kern="0" cap="none" spc="0" normalizeH="0" baseline="0" noProof="0">
              <a:ln>
                <a:noFill/>
              </a:ln>
              <a:solidFill>
                <a:srgbClr val="EE5500"/>
              </a:solidFill>
              <a:effectLst/>
              <a:uLnTx/>
              <a:uFillTx/>
            </a:endParaRPr>
          </a:p>
        </p:txBody>
      </p:sp>
      <p:sp>
        <p:nvSpPr>
          <p:cNvPr id="13" name="Text Box 76"/>
          <p:cNvSpPr txBox="1">
            <a:spLocks noChangeArrowheads="1"/>
          </p:cNvSpPr>
          <p:nvPr/>
        </p:nvSpPr>
        <p:spPr bwMode="auto">
          <a:xfrm>
            <a:off x="4391980" y="627534"/>
            <a:ext cx="1798914" cy="402291"/>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a:ln>
                  <a:noFill/>
                </a:ln>
                <a:solidFill>
                  <a:srgbClr val="EE5500"/>
                </a:solidFill>
                <a:effectLst/>
                <a:uLnTx/>
                <a:uFillTx/>
              </a:rPr>
              <a:t>【</a:t>
            </a:r>
            <a:r>
              <a:rPr kumimoji="0" lang="ja-JP" altLang="en-US" sz="2000" b="1" i="0" u="none" strike="noStrike" kern="0" cap="none" spc="0" normalizeH="0" baseline="0" noProof="0">
                <a:ln>
                  <a:noFill/>
                </a:ln>
                <a:solidFill>
                  <a:srgbClr val="EE5500"/>
                </a:solidFill>
                <a:effectLst/>
                <a:uLnTx/>
                <a:uFillTx/>
              </a:rPr>
              <a:t>管理会計</a:t>
            </a:r>
            <a:r>
              <a:rPr kumimoji="0" lang="en-US" altLang="ja-JP" sz="2000" b="1" i="0" u="none" strike="noStrike" kern="0" cap="none" spc="0" normalizeH="0" baseline="0" noProof="0">
                <a:ln>
                  <a:noFill/>
                </a:ln>
                <a:solidFill>
                  <a:srgbClr val="EE5500"/>
                </a:solidFill>
                <a:effectLst/>
                <a:uLnTx/>
                <a:uFillTx/>
              </a:rPr>
              <a:t>】</a:t>
            </a:r>
            <a:endParaRPr kumimoji="0" lang="ja-JP" altLang="en-US" sz="2000" b="1" i="0" u="none" strike="noStrike" kern="0" cap="none" spc="0" normalizeH="0" baseline="0" noProof="0">
              <a:ln>
                <a:noFill/>
              </a:ln>
              <a:solidFill>
                <a:srgbClr val="EE5500"/>
              </a:solidFill>
              <a:effectLst/>
              <a:uLnTx/>
              <a:uFillTx/>
            </a:endParaRPr>
          </a:p>
        </p:txBody>
      </p:sp>
      <p:sp>
        <p:nvSpPr>
          <p:cNvPr id="14" name="Text Box 76"/>
          <p:cNvSpPr txBox="1">
            <a:spLocks noChangeArrowheads="1"/>
          </p:cNvSpPr>
          <p:nvPr/>
        </p:nvSpPr>
        <p:spPr bwMode="auto">
          <a:xfrm>
            <a:off x="5925952" y="625438"/>
            <a:ext cx="1922519" cy="402291"/>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a:ln>
                  <a:noFill/>
                </a:ln>
                <a:solidFill>
                  <a:srgbClr val="EE5500"/>
                </a:solidFill>
                <a:effectLst/>
                <a:uLnTx/>
                <a:uFillTx/>
              </a:rPr>
              <a:t>【</a:t>
            </a:r>
            <a:r>
              <a:rPr kumimoji="0" lang="ja-JP" altLang="en-US" sz="2000" b="1" i="0" u="none" strike="noStrike" kern="0" cap="none" spc="0" normalizeH="0" baseline="0" noProof="0">
                <a:ln>
                  <a:noFill/>
                </a:ln>
                <a:solidFill>
                  <a:srgbClr val="EE5500"/>
                </a:solidFill>
                <a:effectLst/>
                <a:uLnTx/>
                <a:uFillTx/>
              </a:rPr>
              <a:t>外部支払</a:t>
            </a:r>
            <a:r>
              <a:rPr kumimoji="0" lang="en-US" altLang="ja-JP" sz="2000" b="1" i="0" u="none" strike="noStrike" kern="0" cap="none" spc="0" normalizeH="0" baseline="0" noProof="0">
                <a:ln>
                  <a:noFill/>
                </a:ln>
                <a:solidFill>
                  <a:srgbClr val="EE5500"/>
                </a:solidFill>
                <a:effectLst/>
                <a:uLnTx/>
                <a:uFillTx/>
              </a:rPr>
              <a:t>】</a:t>
            </a:r>
            <a:endParaRPr kumimoji="0" lang="ja-JP" altLang="en-US" sz="2000" b="1" i="0" u="none" strike="noStrike" kern="0" cap="none" spc="0" normalizeH="0" baseline="0" noProof="0">
              <a:ln>
                <a:noFill/>
              </a:ln>
              <a:solidFill>
                <a:srgbClr val="EE5500"/>
              </a:solidFill>
              <a:effectLst/>
              <a:uLnTx/>
              <a:uFillTx/>
            </a:endParaRPr>
          </a:p>
        </p:txBody>
      </p:sp>
      <p:sp>
        <p:nvSpPr>
          <p:cNvPr id="15" name="Text Box 76"/>
          <p:cNvSpPr txBox="1">
            <a:spLocks noChangeArrowheads="1"/>
          </p:cNvSpPr>
          <p:nvPr/>
        </p:nvSpPr>
        <p:spPr bwMode="auto">
          <a:xfrm>
            <a:off x="7380312" y="626400"/>
            <a:ext cx="1763688" cy="402291"/>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a:ln>
                  <a:noFill/>
                </a:ln>
                <a:solidFill>
                  <a:srgbClr val="EE5500"/>
                </a:solidFill>
                <a:effectLst/>
                <a:uLnTx/>
                <a:uFillTx/>
              </a:rPr>
              <a:t>【</a:t>
            </a:r>
            <a:r>
              <a:rPr kumimoji="0" lang="ja-JP" altLang="en-US" sz="2000" b="1" i="0" u="none" strike="noStrike" kern="0" cap="none" spc="0" normalizeH="0" baseline="0" noProof="0">
                <a:ln>
                  <a:noFill/>
                </a:ln>
                <a:solidFill>
                  <a:srgbClr val="EE5500"/>
                </a:solidFill>
                <a:effectLst/>
                <a:uLnTx/>
                <a:uFillTx/>
              </a:rPr>
              <a:t>社員支払</a:t>
            </a:r>
            <a:r>
              <a:rPr kumimoji="0" lang="en-US" altLang="ja-JP" sz="2000" b="1" i="0" u="none" strike="noStrike" kern="0" cap="none" spc="0" normalizeH="0" baseline="0" noProof="0">
                <a:ln>
                  <a:noFill/>
                </a:ln>
                <a:solidFill>
                  <a:srgbClr val="EE5500"/>
                </a:solidFill>
                <a:effectLst/>
                <a:uLnTx/>
                <a:uFillTx/>
              </a:rPr>
              <a:t>】</a:t>
            </a:r>
            <a:endParaRPr kumimoji="0" lang="ja-JP" altLang="en-US" sz="2000" b="1" i="0" u="none" strike="noStrike" kern="0" cap="none" spc="0" normalizeH="0" baseline="0" noProof="0">
              <a:ln>
                <a:noFill/>
              </a:ln>
              <a:solidFill>
                <a:srgbClr val="EE5500"/>
              </a:solidFill>
              <a:effectLst/>
              <a:uLnTx/>
              <a:uFillTx/>
            </a:endParaRPr>
          </a:p>
        </p:txBody>
      </p:sp>
      <p:sp>
        <p:nvSpPr>
          <p:cNvPr id="16" name="フローチャート : 磁気ディスク 16"/>
          <p:cNvSpPr/>
          <p:nvPr/>
        </p:nvSpPr>
        <p:spPr>
          <a:xfrm>
            <a:off x="1660457" y="3009674"/>
            <a:ext cx="1030749" cy="535909"/>
          </a:xfrm>
          <a:prstGeom prst="flowChartMagneticDisk">
            <a:avLst/>
          </a:prstGeom>
          <a:solidFill>
            <a:srgbClr val="54C2F0"/>
          </a:solidFill>
          <a:ln w="25400" cap="flat" cmpd="sng" algn="ctr">
            <a:solidFill>
              <a:srgbClr val="FFFFFF"/>
            </a:solidFill>
            <a:prstDash val="solid"/>
          </a:ln>
          <a:effectLst/>
        </p:spPr>
        <p:txBody>
          <a:bodyPr lIns="91436" tIns="45718" rIns="91436" bIns="45718" rtlCol="0" anchor="ctr"/>
          <a:lstStyle/>
          <a:p>
            <a:pPr marL="0" marR="0" lvl="0" indent="0" algn="ctr" defTabSz="914400" eaLnBrk="1" fontAlgn="auto" latinLnBrk="0" hangingPunct="1">
              <a:lnSpc>
                <a:spcPts val="1275"/>
              </a:lnSpc>
              <a:spcBef>
                <a:spcPts val="0"/>
              </a:spcBef>
              <a:spcAft>
                <a:spcPts val="0"/>
              </a:spcAft>
              <a:buClrTx/>
              <a:buSzTx/>
              <a:buFontTx/>
              <a:buNone/>
              <a:tabLst/>
              <a:defRPr/>
            </a:pPr>
            <a:endParaRPr kumimoji="0" lang="en-US" altLang="ja-JP" sz="1600" b="1" i="0" u="none" strike="noStrike" kern="0" cap="none" spc="0" normalizeH="0" baseline="0" noProof="0">
              <a:ln>
                <a:noFill/>
              </a:ln>
              <a:solidFill>
                <a:srgbClr val="FFFFFF"/>
              </a:solidFill>
              <a:effectLst/>
              <a:uLnTx/>
              <a:uFillTx/>
            </a:endParaRPr>
          </a:p>
          <a:p>
            <a:pPr marL="0" marR="0" lvl="0" indent="0" algn="ctr" defTabSz="914400" eaLnBrk="1" fontAlgn="auto" latinLnBrk="0" hangingPunct="1">
              <a:lnSpc>
                <a:spcPts val="1275"/>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rPr>
              <a:t>入金</a:t>
            </a:r>
            <a:endParaRPr kumimoji="0" lang="en-US" altLang="ja-JP" sz="1600" b="1" i="0" u="none" strike="noStrike" kern="0" cap="none" spc="0" normalizeH="0" baseline="0" noProof="0">
              <a:ln>
                <a:noFill/>
              </a:ln>
              <a:solidFill>
                <a:srgbClr val="FFFFFF"/>
              </a:solidFill>
              <a:effectLst/>
              <a:uLnTx/>
              <a:uFillTx/>
            </a:endParaRPr>
          </a:p>
        </p:txBody>
      </p:sp>
      <p:sp>
        <p:nvSpPr>
          <p:cNvPr id="18" name="角丸四角形 17"/>
          <p:cNvSpPr/>
          <p:nvPr/>
        </p:nvSpPr>
        <p:spPr>
          <a:xfrm>
            <a:off x="6235010" y="1023578"/>
            <a:ext cx="1161653" cy="406842"/>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支払伝票</a:t>
            </a:r>
            <a:endParaRPr kumimoji="0" lang="en-US" altLang="ja-JP" sz="1600" b="1" kern="0">
              <a:solidFill>
                <a:sysClr val="window" lastClr="FFFFFF"/>
              </a:solidFill>
              <a:cs typeface="メイリオ" panose="020B0604030504040204" pitchFamily="50" charset="-128"/>
            </a:endParaRPr>
          </a:p>
        </p:txBody>
      </p:sp>
      <p:sp>
        <p:nvSpPr>
          <p:cNvPr id="19" name="角丸四角形 18"/>
          <p:cNvSpPr/>
          <p:nvPr/>
        </p:nvSpPr>
        <p:spPr>
          <a:xfrm>
            <a:off x="7632340" y="1023578"/>
            <a:ext cx="1161653" cy="406842"/>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仮払申請</a:t>
            </a:r>
            <a:endParaRPr kumimoji="0" lang="en-US" altLang="ja-JP" sz="1600" b="1" kern="0">
              <a:solidFill>
                <a:sysClr val="window" lastClr="FFFFFF"/>
              </a:solidFill>
              <a:cs typeface="メイリオ" panose="020B0604030504040204" pitchFamily="50" charset="-128"/>
            </a:endParaRPr>
          </a:p>
        </p:txBody>
      </p:sp>
      <p:sp>
        <p:nvSpPr>
          <p:cNvPr id="20" name="角丸四角形 19"/>
          <p:cNvSpPr/>
          <p:nvPr/>
        </p:nvSpPr>
        <p:spPr>
          <a:xfrm>
            <a:off x="7632000" y="1491630"/>
            <a:ext cx="1161653" cy="406842"/>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経費精算</a:t>
            </a:r>
            <a:endParaRPr kumimoji="0" lang="en-US" altLang="ja-JP" sz="1600" b="1" kern="0">
              <a:solidFill>
                <a:sysClr val="window" lastClr="FFFFFF"/>
              </a:solidFill>
              <a:cs typeface="メイリオ" panose="020B0604030504040204" pitchFamily="50" charset="-128"/>
            </a:endParaRPr>
          </a:p>
        </p:txBody>
      </p:sp>
      <p:sp>
        <p:nvSpPr>
          <p:cNvPr id="21" name="角丸四角形 20"/>
          <p:cNvSpPr/>
          <p:nvPr/>
        </p:nvSpPr>
        <p:spPr>
          <a:xfrm>
            <a:off x="7033492" y="3046107"/>
            <a:ext cx="1125687" cy="280600"/>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支払分割</a:t>
            </a:r>
            <a:endParaRPr kumimoji="0" lang="en-US" altLang="ja-JP" sz="1600" b="1" kern="0">
              <a:solidFill>
                <a:sysClr val="window" lastClr="FFFFFF"/>
              </a:solidFill>
              <a:cs typeface="メイリオ" panose="020B0604030504040204" pitchFamily="50" charset="-128"/>
            </a:endParaRPr>
          </a:p>
        </p:txBody>
      </p:sp>
      <p:sp>
        <p:nvSpPr>
          <p:cNvPr id="24" name="角丸四角形 23"/>
          <p:cNvSpPr/>
          <p:nvPr/>
        </p:nvSpPr>
        <p:spPr>
          <a:xfrm>
            <a:off x="1716835" y="1005648"/>
            <a:ext cx="1161653" cy="406842"/>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入金伝票</a:t>
            </a:r>
            <a:endParaRPr kumimoji="0" lang="en-US" altLang="ja-JP" sz="1600" b="1" kern="0">
              <a:solidFill>
                <a:sysClr val="window" lastClr="FFFFFF"/>
              </a:solidFill>
              <a:cs typeface="メイリオ" panose="020B0604030504040204" pitchFamily="50" charset="-128"/>
            </a:endParaRPr>
          </a:p>
        </p:txBody>
      </p:sp>
      <p:sp>
        <p:nvSpPr>
          <p:cNvPr id="25" name="角丸四角形 24"/>
          <p:cNvSpPr/>
          <p:nvPr/>
        </p:nvSpPr>
        <p:spPr>
          <a:xfrm>
            <a:off x="350007" y="1005648"/>
            <a:ext cx="1161653" cy="406842"/>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債権伝票</a:t>
            </a:r>
            <a:endParaRPr kumimoji="0" lang="en-US" altLang="ja-JP" sz="1600" b="1" kern="0">
              <a:solidFill>
                <a:sysClr val="window" lastClr="FFFFFF"/>
              </a:solidFill>
              <a:cs typeface="メイリオ" panose="020B0604030504040204" pitchFamily="50" charset="-128"/>
            </a:endParaRPr>
          </a:p>
        </p:txBody>
      </p:sp>
      <p:sp>
        <p:nvSpPr>
          <p:cNvPr id="26" name="角丸四角形 25"/>
          <p:cNvSpPr/>
          <p:nvPr/>
        </p:nvSpPr>
        <p:spPr>
          <a:xfrm>
            <a:off x="1717395" y="1480832"/>
            <a:ext cx="1161653" cy="406842"/>
          </a:xfrm>
          <a:prstGeom prst="roundRect">
            <a:avLst>
              <a:gd name="adj" fmla="val 10028"/>
            </a:avLst>
          </a:prstGeom>
          <a:solidFill>
            <a:srgbClr val="54C2F0"/>
          </a:solidFill>
          <a:ln w="25400" cap="flat" cmpd="sng" algn="ctr">
            <a:solidFill>
              <a:srgbClr val="54C2F0"/>
            </a:solidFill>
            <a:prstDash val="solid"/>
          </a:ln>
          <a:effectLst/>
        </p:spPr>
        <p:txBody>
          <a:bodyPr lIns="36000" tIns="45718" rIns="36000" bIns="45718" rtlCol="0" anchor="ctr"/>
          <a:lstStyle/>
          <a:p>
            <a:pPr algn="ctr">
              <a:defRPr/>
            </a:pPr>
            <a:r>
              <a:rPr kumimoji="0" lang="en-US" altLang="ja-JP" sz="1500" b="1" kern="0">
                <a:solidFill>
                  <a:srgbClr val="FFFFFF"/>
                </a:solidFill>
                <a:cs typeface="メイリオ" panose="020B0604030504040204" pitchFamily="50" charset="-128"/>
              </a:rPr>
              <a:t>FB</a:t>
            </a:r>
            <a:r>
              <a:rPr kumimoji="0" lang="ja-JP" altLang="en-US" sz="1500" b="1" kern="0">
                <a:solidFill>
                  <a:srgbClr val="FFFFFF"/>
                </a:solidFill>
                <a:cs typeface="メイリオ" panose="020B0604030504040204" pitchFamily="50" charset="-128"/>
              </a:rPr>
              <a:t>入金取込</a:t>
            </a:r>
            <a:endParaRPr kumimoji="0" lang="en-US" altLang="ja-JP" sz="1500" b="1" kern="0">
              <a:solidFill>
                <a:srgbClr val="FFFFFF"/>
              </a:solidFill>
              <a:cs typeface="メイリオ" panose="020B0604030504040204" pitchFamily="50" charset="-128"/>
            </a:endParaRPr>
          </a:p>
        </p:txBody>
      </p:sp>
      <p:sp>
        <p:nvSpPr>
          <p:cNvPr id="27" name="角丸四角形 26"/>
          <p:cNvSpPr/>
          <p:nvPr/>
        </p:nvSpPr>
        <p:spPr>
          <a:xfrm>
            <a:off x="309989" y="3737977"/>
            <a:ext cx="865895" cy="626615"/>
          </a:xfrm>
          <a:prstGeom prst="roundRect">
            <a:avLst>
              <a:gd name="adj" fmla="val 10028"/>
            </a:avLst>
          </a:prstGeom>
          <a:noFill/>
          <a:ln w="25400" cap="flat" cmpd="sng" algn="ctr">
            <a:solidFill>
              <a:srgbClr val="9BC954">
                <a:lumMod val="75000"/>
              </a:srgbClr>
            </a:solidFill>
            <a:prstDash val="solid"/>
          </a:ln>
          <a:effectLst/>
        </p:spPr>
        <p:txBody>
          <a:bodyPr lIns="91436" tIns="45718" rIns="91436" bIns="45718" rtlCol="0" anchor="ctr"/>
          <a:lstStyle/>
          <a:p>
            <a:pPr algn="ctr">
              <a:defRPr/>
            </a:pPr>
            <a:r>
              <a:rPr kumimoji="0" lang="ja-JP" altLang="en-US" sz="1400" b="1" kern="0">
                <a:solidFill>
                  <a:srgbClr val="9BC954">
                    <a:lumMod val="75000"/>
                  </a:srgbClr>
                </a:solidFill>
                <a:cs typeface="メイリオ" panose="020B0604030504040204" pitchFamily="50" charset="-128"/>
              </a:rPr>
              <a:t>請求書</a:t>
            </a:r>
            <a:endParaRPr kumimoji="0" lang="en-US" altLang="ja-JP" sz="1400" b="1" kern="0">
              <a:solidFill>
                <a:srgbClr val="9BC954">
                  <a:lumMod val="75000"/>
                </a:srgbClr>
              </a:solidFill>
              <a:cs typeface="メイリオ" panose="020B0604030504040204" pitchFamily="50" charset="-128"/>
            </a:endParaRPr>
          </a:p>
          <a:p>
            <a:pPr algn="ctr">
              <a:defRPr/>
            </a:pPr>
            <a:r>
              <a:rPr kumimoji="0" lang="ja-JP" altLang="en-US" sz="1400" b="1" kern="0">
                <a:solidFill>
                  <a:srgbClr val="9BC954">
                    <a:lumMod val="75000"/>
                  </a:srgbClr>
                </a:solidFill>
                <a:cs typeface="メイリオ" panose="020B0604030504040204" pitchFamily="50" charset="-128"/>
              </a:rPr>
              <a:t>出力</a:t>
            </a:r>
            <a:endParaRPr kumimoji="0" lang="en-US" altLang="ja-JP" sz="1400" b="1" kern="0">
              <a:solidFill>
                <a:srgbClr val="9BC954">
                  <a:lumMod val="75000"/>
                </a:srgbClr>
              </a:solidFill>
              <a:cs typeface="メイリオ" panose="020B0604030504040204" pitchFamily="50" charset="-128"/>
            </a:endParaRPr>
          </a:p>
        </p:txBody>
      </p:sp>
      <p:sp>
        <p:nvSpPr>
          <p:cNvPr id="28" name="角丸四角形 27"/>
          <p:cNvSpPr/>
          <p:nvPr/>
        </p:nvSpPr>
        <p:spPr>
          <a:xfrm>
            <a:off x="6235200" y="1491630"/>
            <a:ext cx="1161653" cy="406842"/>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定例支払</a:t>
            </a:r>
            <a:endParaRPr kumimoji="0" lang="en-US" altLang="ja-JP" sz="1600" b="1" kern="0">
              <a:solidFill>
                <a:sysClr val="window" lastClr="FFFFFF"/>
              </a:solidFill>
              <a:cs typeface="メイリオ" panose="020B0604030504040204" pitchFamily="50" charset="-128"/>
            </a:endParaRPr>
          </a:p>
        </p:txBody>
      </p:sp>
      <p:sp>
        <p:nvSpPr>
          <p:cNvPr id="29" name="角丸四角形 28"/>
          <p:cNvSpPr/>
          <p:nvPr/>
        </p:nvSpPr>
        <p:spPr>
          <a:xfrm>
            <a:off x="4680012" y="1014325"/>
            <a:ext cx="1161653" cy="406842"/>
          </a:xfrm>
          <a:prstGeom prst="roundRect">
            <a:avLst>
              <a:gd name="adj" fmla="val 10028"/>
            </a:avLst>
          </a:prstGeom>
          <a:solidFill>
            <a:srgbClr val="54C2F0"/>
          </a:solidFill>
          <a:ln w="25400" cap="flat" cmpd="sng" algn="ctr">
            <a:no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予算管理</a:t>
            </a:r>
            <a:endParaRPr kumimoji="0" lang="en-US" altLang="ja-JP" sz="1600" b="1" kern="0">
              <a:solidFill>
                <a:sysClr val="window" lastClr="FFFFFF"/>
              </a:solidFill>
              <a:cs typeface="メイリオ" panose="020B0604030504040204" pitchFamily="50" charset="-128"/>
            </a:endParaRPr>
          </a:p>
        </p:txBody>
      </p:sp>
      <p:sp>
        <p:nvSpPr>
          <p:cNvPr id="30" name="角丸四角形 29"/>
          <p:cNvSpPr/>
          <p:nvPr/>
        </p:nvSpPr>
        <p:spPr>
          <a:xfrm>
            <a:off x="4680000" y="1480832"/>
            <a:ext cx="1161653" cy="406842"/>
          </a:xfrm>
          <a:prstGeom prst="roundRect">
            <a:avLst>
              <a:gd name="adj" fmla="val 10028"/>
            </a:avLst>
          </a:prstGeom>
          <a:solidFill>
            <a:srgbClr val="54C2F0"/>
          </a:solidFill>
          <a:ln w="25400" cap="flat" cmpd="sng" algn="ctr">
            <a:no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配賦処理</a:t>
            </a:r>
            <a:endParaRPr kumimoji="0" lang="en-US" altLang="ja-JP" sz="1600" b="1" kern="0">
              <a:solidFill>
                <a:sysClr val="window" lastClr="FFFFFF"/>
              </a:solidFill>
              <a:cs typeface="メイリオ" panose="020B0604030504040204" pitchFamily="50" charset="-128"/>
            </a:endParaRPr>
          </a:p>
        </p:txBody>
      </p:sp>
      <p:sp>
        <p:nvSpPr>
          <p:cNvPr id="31" name="角丸四角形 30"/>
          <p:cNvSpPr/>
          <p:nvPr/>
        </p:nvSpPr>
        <p:spPr>
          <a:xfrm>
            <a:off x="3322800" y="1480832"/>
            <a:ext cx="1161653" cy="406842"/>
          </a:xfrm>
          <a:prstGeom prst="roundRect">
            <a:avLst>
              <a:gd name="adj" fmla="val 10028"/>
            </a:avLst>
          </a:prstGeom>
          <a:solidFill>
            <a:srgbClr val="54C2F0"/>
          </a:solidFill>
          <a:ln w="25400" cap="flat" cmpd="sng" algn="ctr">
            <a:no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定例仕訳</a:t>
            </a:r>
            <a:endParaRPr kumimoji="0" lang="en-US" altLang="ja-JP" sz="1600" b="1" kern="0">
              <a:solidFill>
                <a:sysClr val="window" lastClr="FFFFFF"/>
              </a:solidFill>
              <a:cs typeface="メイリオ" panose="020B0604030504040204" pitchFamily="50" charset="-128"/>
            </a:endParaRPr>
          </a:p>
        </p:txBody>
      </p:sp>
      <p:sp>
        <p:nvSpPr>
          <p:cNvPr id="32" name="角丸四角形 31"/>
          <p:cNvSpPr/>
          <p:nvPr/>
        </p:nvSpPr>
        <p:spPr>
          <a:xfrm>
            <a:off x="3316621" y="4456561"/>
            <a:ext cx="1161653" cy="406842"/>
          </a:xfrm>
          <a:prstGeom prst="roundRect">
            <a:avLst>
              <a:gd name="adj" fmla="val 10028"/>
            </a:avLst>
          </a:prstGeom>
          <a:solidFill>
            <a:srgbClr val="54C2F0"/>
          </a:solidFill>
          <a:ln w="25400" cap="flat" cmpd="sng" algn="ctr">
            <a:no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伝票照会</a:t>
            </a:r>
            <a:endParaRPr kumimoji="0" lang="en-US" altLang="ja-JP" sz="1600" b="1" kern="0">
              <a:solidFill>
                <a:sysClr val="window" lastClr="FFFFFF"/>
              </a:solidFill>
              <a:cs typeface="メイリオ" panose="020B0604030504040204" pitchFamily="50" charset="-128"/>
            </a:endParaRPr>
          </a:p>
        </p:txBody>
      </p:sp>
      <p:sp>
        <p:nvSpPr>
          <p:cNvPr id="33" name="角丸四角形 32"/>
          <p:cNvSpPr/>
          <p:nvPr/>
        </p:nvSpPr>
        <p:spPr>
          <a:xfrm>
            <a:off x="4680012" y="4463448"/>
            <a:ext cx="1161653" cy="406842"/>
          </a:xfrm>
          <a:prstGeom prst="roundRect">
            <a:avLst>
              <a:gd name="adj" fmla="val 10028"/>
            </a:avLst>
          </a:prstGeom>
          <a:solidFill>
            <a:srgbClr val="54C2F0"/>
          </a:solidFill>
          <a:ln w="25400" cap="flat" cmpd="sng" algn="ctr">
            <a:no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各種帳票</a:t>
            </a:r>
            <a:endParaRPr kumimoji="0" lang="en-US" altLang="ja-JP" sz="1600" b="1" kern="0">
              <a:solidFill>
                <a:sysClr val="window" lastClr="FFFFFF"/>
              </a:solidFill>
              <a:cs typeface="メイリオ" panose="020B0604030504040204" pitchFamily="50" charset="-128"/>
            </a:endParaRPr>
          </a:p>
        </p:txBody>
      </p:sp>
      <p:sp>
        <p:nvSpPr>
          <p:cNvPr id="34" name="角丸四角形 33"/>
          <p:cNvSpPr/>
          <p:nvPr/>
        </p:nvSpPr>
        <p:spPr>
          <a:xfrm>
            <a:off x="350007" y="1480832"/>
            <a:ext cx="1161653" cy="406842"/>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相殺入力</a:t>
            </a:r>
            <a:endParaRPr kumimoji="0" lang="en-US" altLang="ja-JP" sz="1600" b="1" kern="0">
              <a:solidFill>
                <a:sysClr val="window" lastClr="FFFFFF"/>
              </a:solidFill>
              <a:cs typeface="メイリオ" panose="020B0604030504040204" pitchFamily="50" charset="-128"/>
            </a:endParaRPr>
          </a:p>
        </p:txBody>
      </p:sp>
      <p:sp>
        <p:nvSpPr>
          <p:cNvPr id="35" name="右矢印 34"/>
          <p:cNvSpPr/>
          <p:nvPr/>
        </p:nvSpPr>
        <p:spPr>
          <a:xfrm rot="5400000">
            <a:off x="4409982" y="1761660"/>
            <a:ext cx="288032" cy="684076"/>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sysClr val="window" lastClr="FFFFFF"/>
              </a:solidFill>
              <a:effectLst/>
              <a:uLnTx/>
              <a:uFillTx/>
            </a:endParaRPr>
          </a:p>
        </p:txBody>
      </p:sp>
      <p:sp>
        <p:nvSpPr>
          <p:cNvPr id="38" name="右矢印 37"/>
          <p:cNvSpPr/>
          <p:nvPr/>
        </p:nvSpPr>
        <p:spPr>
          <a:xfrm rot="5400000">
            <a:off x="1475656" y="1761660"/>
            <a:ext cx="288032" cy="684076"/>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sysClr val="window" lastClr="FFFFFF"/>
              </a:solidFill>
              <a:effectLst/>
              <a:uLnTx/>
              <a:uFillTx/>
            </a:endParaRPr>
          </a:p>
        </p:txBody>
      </p:sp>
      <p:sp>
        <p:nvSpPr>
          <p:cNvPr id="39" name="右矢印 38"/>
          <p:cNvSpPr/>
          <p:nvPr/>
        </p:nvSpPr>
        <p:spPr>
          <a:xfrm rot="5400000">
            <a:off x="7398313" y="1761660"/>
            <a:ext cx="288032" cy="684076"/>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sysClr val="window" lastClr="FFFFFF"/>
              </a:solidFill>
              <a:effectLst/>
              <a:uLnTx/>
              <a:uFillTx/>
            </a:endParaRPr>
          </a:p>
        </p:txBody>
      </p:sp>
      <p:sp>
        <p:nvSpPr>
          <p:cNvPr id="40" name="Text Box 76"/>
          <p:cNvSpPr txBox="1">
            <a:spLocks noChangeArrowheads="1"/>
          </p:cNvSpPr>
          <p:nvPr/>
        </p:nvSpPr>
        <p:spPr bwMode="auto">
          <a:xfrm>
            <a:off x="593558" y="4333246"/>
            <a:ext cx="1332148" cy="402291"/>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a:ln>
                  <a:noFill/>
                </a:ln>
                <a:solidFill>
                  <a:srgbClr val="EE5500"/>
                </a:solidFill>
                <a:effectLst/>
                <a:uLnTx/>
                <a:uFillTx/>
              </a:rPr>
              <a:t>【</a:t>
            </a:r>
            <a:r>
              <a:rPr kumimoji="0" lang="ja-JP" altLang="en-US" sz="2000" b="1" i="0" u="none" strike="noStrike" kern="0" cap="none" spc="0" normalizeH="0" baseline="0" noProof="0">
                <a:ln>
                  <a:noFill/>
                </a:ln>
                <a:solidFill>
                  <a:srgbClr val="EE5500"/>
                </a:solidFill>
                <a:effectLst/>
                <a:uLnTx/>
                <a:uFillTx/>
              </a:rPr>
              <a:t>消込</a:t>
            </a:r>
            <a:r>
              <a:rPr kumimoji="0" lang="en-US" altLang="ja-JP" sz="2000" b="1" i="0" u="none" strike="noStrike" kern="0" cap="none" spc="0" normalizeH="0" baseline="0" noProof="0">
                <a:ln>
                  <a:noFill/>
                </a:ln>
                <a:solidFill>
                  <a:srgbClr val="EE5500"/>
                </a:solidFill>
                <a:effectLst/>
                <a:uLnTx/>
                <a:uFillTx/>
              </a:rPr>
              <a:t>】</a:t>
            </a:r>
            <a:endParaRPr kumimoji="0" lang="ja-JP" altLang="en-US" sz="2000" b="1" i="0" u="none" strike="noStrike" kern="0" cap="none" spc="0" normalizeH="0" baseline="0" noProof="0">
              <a:ln>
                <a:noFill/>
              </a:ln>
              <a:solidFill>
                <a:srgbClr val="EE5500"/>
              </a:solidFill>
              <a:effectLst/>
              <a:uLnTx/>
              <a:uFillTx/>
            </a:endParaRPr>
          </a:p>
        </p:txBody>
      </p:sp>
      <p:sp>
        <p:nvSpPr>
          <p:cNvPr id="41" name="角丸四角形 40"/>
          <p:cNvSpPr/>
          <p:nvPr/>
        </p:nvSpPr>
        <p:spPr>
          <a:xfrm>
            <a:off x="1775032" y="4698262"/>
            <a:ext cx="1104780" cy="249752"/>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残高消込</a:t>
            </a:r>
            <a:endParaRPr kumimoji="0" lang="en-US" altLang="ja-JP" sz="1600" b="1" kern="0">
              <a:solidFill>
                <a:sysClr val="window" lastClr="FFFFFF"/>
              </a:solidFill>
              <a:cs typeface="メイリオ" panose="020B0604030504040204" pitchFamily="50" charset="-128"/>
            </a:endParaRPr>
          </a:p>
        </p:txBody>
      </p:sp>
      <p:sp>
        <p:nvSpPr>
          <p:cNvPr id="42" name="角丸四角形 41"/>
          <p:cNvSpPr/>
          <p:nvPr/>
        </p:nvSpPr>
        <p:spPr>
          <a:xfrm>
            <a:off x="1777069" y="4049551"/>
            <a:ext cx="1102742" cy="268018"/>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自動消込</a:t>
            </a:r>
            <a:endParaRPr kumimoji="0" lang="en-US" altLang="ja-JP" sz="1600" b="1" kern="0">
              <a:solidFill>
                <a:sysClr val="window" lastClr="FFFFFF"/>
              </a:solidFill>
              <a:cs typeface="メイリオ" panose="020B0604030504040204" pitchFamily="50" charset="-128"/>
            </a:endParaRPr>
          </a:p>
        </p:txBody>
      </p:sp>
      <p:sp>
        <p:nvSpPr>
          <p:cNvPr id="43" name="角丸四角形 42"/>
          <p:cNvSpPr/>
          <p:nvPr/>
        </p:nvSpPr>
        <p:spPr>
          <a:xfrm>
            <a:off x="1787312" y="4359959"/>
            <a:ext cx="1092499" cy="278286"/>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手動消込</a:t>
            </a:r>
            <a:endParaRPr kumimoji="0" lang="en-US" altLang="ja-JP" sz="1600" b="1" kern="0">
              <a:solidFill>
                <a:sysClr val="window" lastClr="FFFFFF"/>
              </a:solidFill>
              <a:cs typeface="メイリオ" panose="020B0604030504040204" pitchFamily="50" charset="-128"/>
            </a:endParaRPr>
          </a:p>
        </p:txBody>
      </p:sp>
      <p:sp>
        <p:nvSpPr>
          <p:cNvPr id="44" name="右矢印 43"/>
          <p:cNvSpPr/>
          <p:nvPr/>
        </p:nvSpPr>
        <p:spPr>
          <a:xfrm>
            <a:off x="2896034" y="4226984"/>
            <a:ext cx="396044" cy="418796"/>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sysClr val="window" lastClr="FFFFFF"/>
              </a:solidFill>
              <a:effectLst/>
              <a:uLnTx/>
              <a:uFillTx/>
            </a:endParaRPr>
          </a:p>
        </p:txBody>
      </p:sp>
      <p:sp>
        <p:nvSpPr>
          <p:cNvPr id="51" name="右矢印 50"/>
          <p:cNvSpPr/>
          <p:nvPr/>
        </p:nvSpPr>
        <p:spPr>
          <a:xfrm rot="5400000">
            <a:off x="1457654" y="2516632"/>
            <a:ext cx="288032" cy="684076"/>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sysClr val="window" lastClr="FFFFFF"/>
              </a:solidFill>
              <a:effectLst/>
              <a:uLnTx/>
              <a:uFillTx/>
            </a:endParaRPr>
          </a:p>
        </p:txBody>
      </p:sp>
      <p:sp>
        <p:nvSpPr>
          <p:cNvPr id="52" name="右矢印 51"/>
          <p:cNvSpPr/>
          <p:nvPr/>
        </p:nvSpPr>
        <p:spPr>
          <a:xfrm rot="5400000">
            <a:off x="4409982" y="2502532"/>
            <a:ext cx="288032" cy="684076"/>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sysClr val="window" lastClr="FFFFFF"/>
              </a:solidFill>
              <a:effectLst/>
              <a:uLnTx/>
              <a:uFillTx/>
            </a:endParaRPr>
          </a:p>
        </p:txBody>
      </p:sp>
      <p:sp>
        <p:nvSpPr>
          <p:cNvPr id="53" name="右矢印 52"/>
          <p:cNvSpPr/>
          <p:nvPr/>
        </p:nvSpPr>
        <p:spPr>
          <a:xfrm rot="5400000">
            <a:off x="7393513" y="2499186"/>
            <a:ext cx="288032" cy="684076"/>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sysClr val="window" lastClr="FFFFFF"/>
              </a:solidFill>
              <a:effectLst/>
              <a:uLnTx/>
              <a:uFillTx/>
            </a:endParaRPr>
          </a:p>
        </p:txBody>
      </p:sp>
      <p:sp>
        <p:nvSpPr>
          <p:cNvPr id="54" name="右矢印 53"/>
          <p:cNvSpPr/>
          <p:nvPr/>
        </p:nvSpPr>
        <p:spPr>
          <a:xfrm rot="5400000">
            <a:off x="4409982" y="3927720"/>
            <a:ext cx="288032" cy="684076"/>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sysClr val="window" lastClr="FFFFFF"/>
              </a:solidFill>
              <a:effectLst/>
              <a:uLnTx/>
              <a:uFillTx/>
            </a:endParaRPr>
          </a:p>
        </p:txBody>
      </p:sp>
      <p:sp>
        <p:nvSpPr>
          <p:cNvPr id="55" name="右矢印 54"/>
          <p:cNvSpPr/>
          <p:nvPr/>
        </p:nvSpPr>
        <p:spPr>
          <a:xfrm rot="5400000">
            <a:off x="1457654" y="3474974"/>
            <a:ext cx="288032" cy="684076"/>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sysClr val="window" lastClr="FFFFFF"/>
              </a:solidFill>
              <a:effectLst/>
              <a:uLnTx/>
              <a:uFillTx/>
            </a:endParaRPr>
          </a:p>
        </p:txBody>
      </p:sp>
      <p:sp>
        <p:nvSpPr>
          <p:cNvPr id="56" name="右矢印 55"/>
          <p:cNvSpPr/>
          <p:nvPr/>
        </p:nvSpPr>
        <p:spPr>
          <a:xfrm rot="5400000">
            <a:off x="7423796" y="3189872"/>
            <a:ext cx="288032" cy="684076"/>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sysClr val="window" lastClr="FFFFFF"/>
              </a:solidFill>
              <a:effectLst/>
              <a:uLnTx/>
              <a:uFillTx/>
            </a:endParaRPr>
          </a:p>
        </p:txBody>
      </p:sp>
      <p:sp>
        <p:nvSpPr>
          <p:cNvPr id="57" name="右矢印 56"/>
          <p:cNvSpPr/>
          <p:nvPr/>
        </p:nvSpPr>
        <p:spPr>
          <a:xfrm rot="5400000">
            <a:off x="7416316" y="4049971"/>
            <a:ext cx="288032" cy="684076"/>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sysClr val="window" lastClr="FFFFFF"/>
              </a:solidFill>
              <a:effectLst/>
              <a:uLnTx/>
              <a:uFillTx/>
            </a:endParaRPr>
          </a:p>
        </p:txBody>
      </p:sp>
      <p:sp>
        <p:nvSpPr>
          <p:cNvPr id="58" name="フローチャート : 磁気ディスク 7"/>
          <p:cNvSpPr/>
          <p:nvPr/>
        </p:nvSpPr>
        <p:spPr>
          <a:xfrm>
            <a:off x="7020272" y="3687874"/>
            <a:ext cx="1080120" cy="528150"/>
          </a:xfrm>
          <a:prstGeom prst="flowChartMagneticDisk">
            <a:avLst/>
          </a:prstGeom>
          <a:solidFill>
            <a:srgbClr val="54C2F0"/>
          </a:solidFill>
          <a:ln w="25400" cap="flat" cmpd="sng" algn="ctr">
            <a:solidFill>
              <a:srgbClr val="FFFFFF"/>
            </a:solidFill>
            <a:prstDash val="solid"/>
          </a:ln>
          <a:effectLst/>
        </p:spPr>
        <p:txBody>
          <a:bodyPr lIns="91436" tIns="45718" rIns="91436" bIns="45718" rtlCol="0" anchor="ctr"/>
          <a:lstStyle/>
          <a:p>
            <a:pPr marL="0" marR="0" lvl="0" indent="0" algn="ctr" defTabSz="914400" eaLnBrk="1" fontAlgn="auto" latinLnBrk="0" hangingPunct="1">
              <a:lnSpc>
                <a:spcPts val="1275"/>
              </a:lnSpc>
              <a:spcBef>
                <a:spcPts val="0"/>
              </a:spcBef>
              <a:spcAft>
                <a:spcPts val="0"/>
              </a:spcAft>
              <a:buClrTx/>
              <a:buSzTx/>
              <a:buFontTx/>
              <a:buNone/>
              <a:tabLst/>
              <a:defRPr/>
            </a:pPr>
            <a:endParaRPr kumimoji="0" lang="en-US" altLang="ja-JP" sz="1600" b="1" i="0" u="none" strike="noStrike" kern="0" cap="none" spc="0" normalizeH="0" baseline="0" noProof="0">
              <a:ln>
                <a:noFill/>
              </a:ln>
              <a:solidFill>
                <a:srgbClr val="FFFFFF"/>
              </a:solidFill>
              <a:effectLst/>
              <a:uLnTx/>
              <a:uFillTx/>
            </a:endParaRPr>
          </a:p>
          <a:p>
            <a:pPr marL="0" marR="0" lvl="0" indent="0" algn="ctr" defTabSz="914400" eaLnBrk="1" fontAlgn="auto" latinLnBrk="0" hangingPunct="1">
              <a:lnSpc>
                <a:spcPts val="1275"/>
              </a:lnSpc>
              <a:spcBef>
                <a:spcPts val="0"/>
              </a:spcBef>
              <a:spcAft>
                <a:spcPts val="0"/>
              </a:spcAft>
              <a:buClrTx/>
              <a:buSzTx/>
              <a:buFontTx/>
              <a:buNone/>
              <a:tabLst/>
              <a:defRPr/>
            </a:pPr>
            <a:r>
              <a:rPr kumimoji="0" lang="ja-JP" altLang="en-US" sz="1600" b="1" kern="0">
                <a:solidFill>
                  <a:srgbClr val="FFFFFF"/>
                </a:solidFill>
              </a:rPr>
              <a:t>支払</a:t>
            </a:r>
            <a:r>
              <a:rPr kumimoji="0" lang="ja-JP" altLang="en-US" sz="1600" b="1" i="0" u="none" strike="noStrike" kern="0" cap="none" spc="0" normalizeH="0" baseline="0" noProof="0">
                <a:ln>
                  <a:noFill/>
                </a:ln>
                <a:solidFill>
                  <a:srgbClr val="FFFFFF"/>
                </a:solidFill>
                <a:effectLst/>
                <a:uLnTx/>
                <a:uFillTx/>
              </a:rPr>
              <a:t>予定</a:t>
            </a:r>
            <a:endParaRPr kumimoji="0" lang="en-US" altLang="ja-JP" sz="1600" b="1" i="0" u="none" strike="noStrike" kern="0" cap="none" spc="0" normalizeH="0" baseline="0" noProof="0">
              <a:ln>
                <a:noFill/>
              </a:ln>
              <a:solidFill>
                <a:srgbClr val="FFFFFF"/>
              </a:solidFill>
              <a:effectLst/>
              <a:uLnTx/>
              <a:uFillTx/>
            </a:endParaRPr>
          </a:p>
        </p:txBody>
      </p:sp>
      <p:sp>
        <p:nvSpPr>
          <p:cNvPr id="59" name="角丸四角形 58"/>
          <p:cNvSpPr/>
          <p:nvPr/>
        </p:nvSpPr>
        <p:spPr>
          <a:xfrm>
            <a:off x="7596335" y="4569357"/>
            <a:ext cx="1125687" cy="280600"/>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algn="ctr">
              <a:defRPr/>
            </a:pPr>
            <a:r>
              <a:rPr kumimoji="0" lang="en-US" altLang="ja-JP" sz="1600" b="1" kern="0">
                <a:solidFill>
                  <a:sysClr val="window" lastClr="FFFFFF"/>
                </a:solidFill>
                <a:cs typeface="メイリオ" panose="020B0604030504040204" pitchFamily="50" charset="-128"/>
              </a:rPr>
              <a:t>FB</a:t>
            </a:r>
            <a:r>
              <a:rPr kumimoji="0" lang="ja-JP" altLang="en-US" sz="1600" b="1" kern="0">
                <a:solidFill>
                  <a:sysClr val="window" lastClr="FFFFFF"/>
                </a:solidFill>
                <a:cs typeface="メイリオ" panose="020B0604030504040204" pitchFamily="50" charset="-128"/>
              </a:rPr>
              <a:t>データ</a:t>
            </a:r>
            <a:endParaRPr kumimoji="0" lang="en-US" altLang="ja-JP" sz="1600" b="1" kern="0">
              <a:solidFill>
                <a:sysClr val="window" lastClr="FFFFFF"/>
              </a:solidFill>
              <a:cs typeface="メイリオ" panose="020B0604030504040204" pitchFamily="50" charset="-128"/>
            </a:endParaRPr>
          </a:p>
        </p:txBody>
      </p:sp>
      <p:sp>
        <p:nvSpPr>
          <p:cNvPr id="60" name="角丸四角形 59"/>
          <p:cNvSpPr/>
          <p:nvPr/>
        </p:nvSpPr>
        <p:spPr>
          <a:xfrm>
            <a:off x="6380951" y="4582803"/>
            <a:ext cx="1125687" cy="280600"/>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支払確定</a:t>
            </a:r>
            <a:endParaRPr kumimoji="0" lang="en-US" altLang="ja-JP" sz="1600" b="1" kern="0">
              <a:solidFill>
                <a:sysClr val="window" lastClr="FFFFFF"/>
              </a:solidFill>
              <a:cs typeface="メイリオ" panose="020B0604030504040204" pitchFamily="50" charset="-128"/>
            </a:endParaRPr>
          </a:p>
        </p:txBody>
      </p:sp>
      <p:sp>
        <p:nvSpPr>
          <p:cNvPr id="61" name="右矢印 60"/>
          <p:cNvSpPr/>
          <p:nvPr/>
        </p:nvSpPr>
        <p:spPr>
          <a:xfrm rot="10800000">
            <a:off x="5895671" y="4226984"/>
            <a:ext cx="396044" cy="418796"/>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sysClr val="window" lastClr="FFFFFF"/>
              </a:solidFill>
              <a:effectLst/>
              <a:uLnTx/>
              <a:uFillTx/>
            </a:endParaRPr>
          </a:p>
        </p:txBody>
      </p:sp>
    </p:spTree>
    <p:extLst>
      <p:ext uri="{BB962C8B-B14F-4D97-AF65-F5344CB8AC3E}">
        <p14:creationId xmlns:p14="http://schemas.microsoft.com/office/powerpoint/2010/main" val="1469946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78AE49ED-73EF-499C-8307-28EB0E7CF529}" type="slidenum">
              <a:rPr lang="ja-JP" altLang="en-US" smtClean="0"/>
              <a:pPr/>
              <a:t>3</a:t>
            </a:fld>
            <a:endParaRPr lang="ja-JP" altLang="en-US"/>
          </a:p>
        </p:txBody>
      </p:sp>
      <p:sp>
        <p:nvSpPr>
          <p:cNvPr id="5" name="タイトル 4"/>
          <p:cNvSpPr>
            <a:spLocks noGrp="1"/>
          </p:cNvSpPr>
          <p:nvPr>
            <p:ph type="title"/>
          </p:nvPr>
        </p:nvSpPr>
        <p:spPr/>
        <p:txBody>
          <a:bodyPr/>
          <a:lstStyle/>
          <a:p>
            <a:r>
              <a:rPr kumimoji="1" lang="en-US" altLang="ja-JP" sz="3200" b="0">
                <a:solidFill>
                  <a:schemeClr val="accent1"/>
                </a:solidFill>
              </a:rPr>
              <a:t>01</a:t>
            </a:r>
            <a:br>
              <a:rPr kumimoji="1" lang="en-US" altLang="ja-JP"/>
            </a:br>
            <a:r>
              <a:rPr kumimoji="1" lang="ja-JP" altLang="en-US"/>
              <a:t>会社概要</a:t>
            </a:r>
          </a:p>
        </p:txBody>
      </p:sp>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706330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5">
            <a:extLst>
              <a:ext uri="{FF2B5EF4-FFF2-40B4-BE49-F238E27FC236}">
                <a16:creationId xmlns:a16="http://schemas.microsoft.com/office/drawing/2014/main" id="{9F099179-F71B-C7C6-202D-805E74991528}"/>
              </a:ext>
            </a:extLst>
          </p:cNvPr>
          <p:cNvSpPr>
            <a:spLocks noChangeArrowheads="1"/>
          </p:cNvSpPr>
          <p:nvPr/>
        </p:nvSpPr>
        <p:spPr bwMode="gray">
          <a:xfrm>
            <a:off x="6300192" y="663538"/>
            <a:ext cx="2700300" cy="4461012"/>
          </a:xfrm>
          <a:prstGeom prst="roundRect">
            <a:avLst>
              <a:gd name="adj" fmla="val 2670"/>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ja-JP" altLang="ja-JP" sz="1500" b="0" i="0" u="none" strike="noStrike" kern="0" cap="none" spc="0" normalizeH="0" baseline="0" noProof="0">
              <a:ln>
                <a:noFill/>
              </a:ln>
              <a:solidFill>
                <a:srgbClr val="E27100"/>
              </a:solidFill>
              <a:effectLst/>
              <a:uLnTx/>
              <a:uFillTx/>
            </a:endParaRPr>
          </a:p>
        </p:txBody>
      </p:sp>
      <p:sp>
        <p:nvSpPr>
          <p:cNvPr id="21" name="AutoShape 5">
            <a:extLst>
              <a:ext uri="{FF2B5EF4-FFF2-40B4-BE49-F238E27FC236}">
                <a16:creationId xmlns:a16="http://schemas.microsoft.com/office/drawing/2014/main" id="{34D996A1-2436-4999-CF4F-5C93D2AA7AFA}"/>
              </a:ext>
            </a:extLst>
          </p:cNvPr>
          <p:cNvSpPr>
            <a:spLocks noChangeArrowheads="1"/>
          </p:cNvSpPr>
          <p:nvPr/>
        </p:nvSpPr>
        <p:spPr bwMode="gray">
          <a:xfrm>
            <a:off x="107504" y="663538"/>
            <a:ext cx="6156684" cy="4461013"/>
          </a:xfrm>
          <a:prstGeom prst="roundRect">
            <a:avLst>
              <a:gd name="adj" fmla="val 1541"/>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ja-JP" altLang="ja-JP" sz="1500" b="0" i="0" u="none" strike="noStrike" kern="0" cap="none" spc="0" normalizeH="0" baseline="0" noProof="0">
              <a:ln>
                <a:noFill/>
              </a:ln>
              <a:solidFill>
                <a:srgbClr val="E27100"/>
              </a:solidFill>
              <a:effectLst/>
              <a:uLnTx/>
              <a:uFillTx/>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4" name="タイトル 3"/>
          <p:cNvSpPr>
            <a:spLocks noGrp="1"/>
          </p:cNvSpPr>
          <p:nvPr>
            <p:ph type="title"/>
          </p:nvPr>
        </p:nvSpPr>
        <p:spPr/>
        <p:txBody>
          <a:bodyPr/>
          <a:lstStyle/>
          <a:p>
            <a:r>
              <a:rPr lang="ja-JP" altLang="en-US"/>
              <a:t>統合会計システムフロー（一般・管理会計）</a:t>
            </a:r>
            <a:endParaRPr kumimoji="1" lang="ja-JP" altLang="en-US"/>
          </a:p>
        </p:txBody>
      </p:sp>
      <p:sp>
        <p:nvSpPr>
          <p:cNvPr id="5" name="フッター プレースホルダー 4"/>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35" name="Text Box 76">
            <a:extLst>
              <a:ext uri="{FF2B5EF4-FFF2-40B4-BE49-F238E27FC236}">
                <a16:creationId xmlns:a16="http://schemas.microsoft.com/office/drawing/2014/main" id="{7F9902E8-3F9E-1DE9-EECC-2711BB1454C5}"/>
              </a:ext>
            </a:extLst>
          </p:cNvPr>
          <p:cNvSpPr txBox="1">
            <a:spLocks noChangeArrowheads="1"/>
          </p:cNvSpPr>
          <p:nvPr/>
        </p:nvSpPr>
        <p:spPr bwMode="auto">
          <a:xfrm>
            <a:off x="215516" y="749624"/>
            <a:ext cx="2838513" cy="309958"/>
          </a:xfrm>
          <a:prstGeom prst="rect">
            <a:avLst/>
          </a:prstGeom>
          <a:noFill/>
          <a:ln w="9525" algn="ctr">
            <a:noFill/>
            <a:miter lim="800000"/>
            <a:headEnd/>
            <a:tailEnd/>
          </a:ln>
        </p:spPr>
        <p:txBody>
          <a:bodyPr wrap="square" lIns="90000" tIns="46800" rIns="90000" bIns="46800">
            <a:spAutoFit/>
          </a:bodyPr>
          <a:lstStyle/>
          <a:p>
            <a:pPr lvl="0" algn="ctr">
              <a:defRPr/>
            </a:pPr>
            <a:r>
              <a:rPr kumimoji="0" lang="en-US" altLang="ja-JP" sz="1400" b="1" i="0" u="none" strike="noStrike" kern="0" cap="none" spc="0" normalizeH="0" baseline="0" noProof="0">
                <a:ln>
                  <a:noFill/>
                </a:ln>
                <a:solidFill>
                  <a:srgbClr val="EE5500"/>
                </a:solidFill>
                <a:effectLst/>
                <a:uLnTx/>
                <a:uFillTx/>
              </a:rPr>
              <a:t>【 </a:t>
            </a:r>
            <a:r>
              <a:rPr kumimoji="0" lang="ja-JP" altLang="en-US" sz="1400" b="1" kern="0">
                <a:solidFill>
                  <a:srgbClr val="EE5500"/>
                </a:solidFill>
              </a:rPr>
              <a:t>日次</a:t>
            </a:r>
            <a:r>
              <a:rPr kumimoji="0" lang="ja-JP" altLang="en-US" sz="1400" b="1" i="0" u="none" strike="noStrike" kern="0" cap="none" spc="0" normalizeH="0" baseline="0" noProof="0">
                <a:ln>
                  <a:noFill/>
                </a:ln>
                <a:solidFill>
                  <a:srgbClr val="EE5500"/>
                </a:solidFill>
                <a:effectLst/>
                <a:uLnTx/>
                <a:uFillTx/>
              </a:rPr>
              <a:t>処理</a:t>
            </a:r>
            <a:r>
              <a:rPr kumimoji="0" lang="ja-JP" altLang="en-US" sz="1400" b="1" i="0" u="none" strike="noStrike" kern="0" cap="none" spc="0" normalizeH="0" noProof="0">
                <a:ln>
                  <a:noFill/>
                </a:ln>
                <a:solidFill>
                  <a:srgbClr val="EE5500"/>
                </a:solidFill>
                <a:effectLst/>
                <a:uLnTx/>
                <a:uFillTx/>
              </a:rPr>
              <a:t> </a:t>
            </a:r>
            <a:r>
              <a:rPr kumimoji="0" lang="en-US" altLang="ja-JP" sz="1400" b="1" i="0" u="none" strike="noStrike" kern="0" cap="none" spc="0" normalizeH="0" baseline="0" noProof="0">
                <a:ln>
                  <a:noFill/>
                </a:ln>
                <a:solidFill>
                  <a:srgbClr val="EE5500"/>
                </a:solidFill>
                <a:effectLst/>
                <a:uLnTx/>
                <a:uFillTx/>
              </a:rPr>
              <a:t>】</a:t>
            </a:r>
            <a:endParaRPr kumimoji="0" lang="ja-JP" altLang="en-US" sz="1400" b="1" i="0" u="none" strike="noStrike" kern="0" cap="none" spc="0" normalizeH="0" baseline="0" noProof="0">
              <a:ln>
                <a:noFill/>
              </a:ln>
              <a:solidFill>
                <a:srgbClr val="EE5500"/>
              </a:solidFill>
              <a:effectLst/>
              <a:uLnTx/>
              <a:uFillTx/>
            </a:endParaRPr>
          </a:p>
        </p:txBody>
      </p:sp>
      <p:sp>
        <p:nvSpPr>
          <p:cNvPr id="64" name="Text Box 76">
            <a:extLst>
              <a:ext uri="{FF2B5EF4-FFF2-40B4-BE49-F238E27FC236}">
                <a16:creationId xmlns:a16="http://schemas.microsoft.com/office/drawing/2014/main" id="{C3E09ACB-193B-5C1B-0595-B21088794EEC}"/>
              </a:ext>
            </a:extLst>
          </p:cNvPr>
          <p:cNvSpPr txBox="1">
            <a:spLocks noChangeArrowheads="1"/>
          </p:cNvSpPr>
          <p:nvPr/>
        </p:nvSpPr>
        <p:spPr bwMode="auto">
          <a:xfrm>
            <a:off x="3615282" y="746032"/>
            <a:ext cx="1928826" cy="309958"/>
          </a:xfrm>
          <a:prstGeom prst="rect">
            <a:avLst/>
          </a:prstGeom>
          <a:noFill/>
          <a:ln w="9525" algn="ctr">
            <a:noFill/>
            <a:miter lim="800000"/>
            <a:headEnd/>
            <a:tailEnd/>
          </a:ln>
        </p:spPr>
        <p:txBody>
          <a:bodyPr wrap="square" lIns="90000" tIns="46800" rIns="90000" bIns="468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rgbClr val="EE5500"/>
                </a:solidFill>
                <a:effectLst/>
                <a:uLnTx/>
                <a:uFillTx/>
              </a:rPr>
              <a:t>【 </a:t>
            </a:r>
            <a:r>
              <a:rPr kumimoji="0" lang="ja-JP" altLang="en-US" sz="1400" b="1" i="0" u="none" strike="noStrike" kern="0" cap="none" spc="0" normalizeH="0" baseline="0" noProof="0">
                <a:ln>
                  <a:noFill/>
                </a:ln>
                <a:solidFill>
                  <a:srgbClr val="EE5500"/>
                </a:solidFill>
                <a:effectLst/>
                <a:uLnTx/>
                <a:uFillTx/>
              </a:rPr>
              <a:t>月次・決算処理 </a:t>
            </a:r>
            <a:r>
              <a:rPr kumimoji="0" lang="en-US" altLang="ja-JP" sz="1400" b="1" i="0" u="none" strike="noStrike" kern="0" cap="none" spc="0" normalizeH="0" baseline="0" noProof="0">
                <a:ln>
                  <a:noFill/>
                </a:ln>
                <a:solidFill>
                  <a:srgbClr val="EE5500"/>
                </a:solidFill>
                <a:effectLst/>
                <a:uLnTx/>
                <a:uFillTx/>
              </a:rPr>
              <a:t>】</a:t>
            </a:r>
            <a:endParaRPr kumimoji="0" lang="ja-JP" altLang="en-US" sz="1400" b="1" i="0" u="none" strike="noStrike" kern="0" cap="none" spc="0" normalizeH="0" baseline="0" noProof="0">
              <a:ln>
                <a:noFill/>
              </a:ln>
              <a:solidFill>
                <a:srgbClr val="EE5500"/>
              </a:solidFill>
              <a:effectLst/>
              <a:uLnTx/>
              <a:uFillTx/>
            </a:endParaRPr>
          </a:p>
        </p:txBody>
      </p:sp>
      <p:sp>
        <p:nvSpPr>
          <p:cNvPr id="65" name="Text Box 76">
            <a:extLst>
              <a:ext uri="{FF2B5EF4-FFF2-40B4-BE49-F238E27FC236}">
                <a16:creationId xmlns:a16="http://schemas.microsoft.com/office/drawing/2014/main" id="{349D2566-322C-866F-225D-EA2721C868BD}"/>
              </a:ext>
            </a:extLst>
          </p:cNvPr>
          <p:cNvSpPr txBox="1">
            <a:spLocks noChangeArrowheads="1"/>
          </p:cNvSpPr>
          <p:nvPr/>
        </p:nvSpPr>
        <p:spPr bwMode="auto">
          <a:xfrm>
            <a:off x="7020272" y="749624"/>
            <a:ext cx="1409691" cy="309958"/>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rgbClr val="EE5500"/>
                </a:solidFill>
                <a:effectLst/>
                <a:uLnTx/>
                <a:uFillTx/>
              </a:rPr>
              <a:t>【 </a:t>
            </a:r>
            <a:r>
              <a:rPr kumimoji="0" lang="ja-JP" altLang="en-US" sz="1400" b="1" i="0" u="none" strike="noStrike" kern="0" cap="none" spc="0" normalizeH="0" baseline="0" noProof="0">
                <a:ln>
                  <a:noFill/>
                </a:ln>
                <a:solidFill>
                  <a:srgbClr val="EE5500"/>
                </a:solidFill>
                <a:effectLst/>
                <a:uLnTx/>
                <a:uFillTx/>
              </a:rPr>
              <a:t>管理会計</a:t>
            </a:r>
            <a:r>
              <a:rPr kumimoji="0" lang="en-US" altLang="ja-JP" sz="1400" b="1" i="0" u="none" strike="noStrike" kern="0" cap="none" spc="0" normalizeH="0" baseline="0" noProof="0">
                <a:ln>
                  <a:noFill/>
                </a:ln>
                <a:solidFill>
                  <a:srgbClr val="EE5500"/>
                </a:solidFill>
                <a:effectLst/>
                <a:uLnTx/>
                <a:uFillTx/>
              </a:rPr>
              <a:t>】</a:t>
            </a:r>
            <a:endParaRPr kumimoji="0" lang="ja-JP" altLang="en-US" sz="1400" b="1" i="0" u="none" strike="noStrike" kern="0" cap="none" spc="0" normalizeH="0" baseline="0" noProof="0">
              <a:ln>
                <a:noFill/>
              </a:ln>
              <a:solidFill>
                <a:srgbClr val="EE5500"/>
              </a:solidFill>
              <a:effectLst/>
              <a:uLnTx/>
              <a:uFillTx/>
            </a:endParaRPr>
          </a:p>
        </p:txBody>
      </p:sp>
      <p:sp>
        <p:nvSpPr>
          <p:cNvPr id="66" name="角丸四角形 13">
            <a:extLst>
              <a:ext uri="{FF2B5EF4-FFF2-40B4-BE49-F238E27FC236}">
                <a16:creationId xmlns:a16="http://schemas.microsoft.com/office/drawing/2014/main" id="{E72B17EC-58D9-7E17-CDCD-7396F4BF1F16}"/>
              </a:ext>
            </a:extLst>
          </p:cNvPr>
          <p:cNvSpPr/>
          <p:nvPr/>
        </p:nvSpPr>
        <p:spPr>
          <a:xfrm>
            <a:off x="215516" y="1035044"/>
            <a:ext cx="1548172" cy="324000"/>
          </a:xfrm>
          <a:prstGeom prst="roundRect">
            <a:avLst/>
          </a:prstGeom>
          <a:solidFill>
            <a:srgbClr val="54C2F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仕訳入力</a:t>
            </a:r>
          </a:p>
        </p:txBody>
      </p:sp>
      <p:sp>
        <p:nvSpPr>
          <p:cNvPr id="67" name="角丸四角形 14">
            <a:extLst>
              <a:ext uri="{FF2B5EF4-FFF2-40B4-BE49-F238E27FC236}">
                <a16:creationId xmlns:a16="http://schemas.microsoft.com/office/drawing/2014/main" id="{F1DFC7B6-3B43-AD97-B55A-8439CE40071C}"/>
              </a:ext>
            </a:extLst>
          </p:cNvPr>
          <p:cNvSpPr/>
          <p:nvPr/>
        </p:nvSpPr>
        <p:spPr>
          <a:xfrm>
            <a:off x="215516" y="1338472"/>
            <a:ext cx="1548172" cy="939689"/>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・一覧入力</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・過去伝票複写</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・仕訳パターン</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・自動洗替</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・証憑データ添付</a:t>
            </a:r>
            <a:endParaRPr kumimoji="0" lang="en-US" altLang="ja-JP" sz="1100" b="0" i="0" u="none" strike="noStrike" kern="0" cap="none" spc="0" normalizeH="0" baseline="0" noProof="0">
              <a:ln>
                <a:noFill/>
              </a:ln>
              <a:solidFill>
                <a:prstClr val="black"/>
              </a:solidFill>
              <a:effectLst/>
              <a:uLnTx/>
              <a:uFillTx/>
            </a:endParaRPr>
          </a:p>
        </p:txBody>
      </p:sp>
      <p:sp>
        <p:nvSpPr>
          <p:cNvPr id="68" name="額縁 15">
            <a:extLst>
              <a:ext uri="{FF2B5EF4-FFF2-40B4-BE49-F238E27FC236}">
                <a16:creationId xmlns:a16="http://schemas.microsoft.com/office/drawing/2014/main" id="{389D6902-0630-C59A-E2C6-E01151935D71}"/>
              </a:ext>
            </a:extLst>
          </p:cNvPr>
          <p:cNvSpPr/>
          <p:nvPr/>
        </p:nvSpPr>
        <p:spPr>
          <a:xfrm>
            <a:off x="1871700" y="1077318"/>
            <a:ext cx="1182329" cy="288032"/>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会社間仕訳入力</a:t>
            </a:r>
          </a:p>
        </p:txBody>
      </p:sp>
      <p:sp>
        <p:nvSpPr>
          <p:cNvPr id="69" name="額縁 16">
            <a:extLst>
              <a:ext uri="{FF2B5EF4-FFF2-40B4-BE49-F238E27FC236}">
                <a16:creationId xmlns:a16="http://schemas.microsoft.com/office/drawing/2014/main" id="{C8C7C9C1-EC54-8019-0ABD-875AE11FEBC1}"/>
              </a:ext>
            </a:extLst>
          </p:cNvPr>
          <p:cNvSpPr/>
          <p:nvPr/>
        </p:nvSpPr>
        <p:spPr>
          <a:xfrm>
            <a:off x="1874580" y="1522419"/>
            <a:ext cx="1188132" cy="288032"/>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本支店仕訳入力</a:t>
            </a:r>
          </a:p>
        </p:txBody>
      </p:sp>
      <p:grpSp>
        <p:nvGrpSpPr>
          <p:cNvPr id="70" name="グループ化 58">
            <a:extLst>
              <a:ext uri="{FF2B5EF4-FFF2-40B4-BE49-F238E27FC236}">
                <a16:creationId xmlns:a16="http://schemas.microsoft.com/office/drawing/2014/main" id="{43C9BD5F-D50B-4FF7-3F26-B8F27D1662C7}"/>
              </a:ext>
            </a:extLst>
          </p:cNvPr>
          <p:cNvGrpSpPr/>
          <p:nvPr/>
        </p:nvGrpSpPr>
        <p:grpSpPr>
          <a:xfrm>
            <a:off x="6372200" y="2463738"/>
            <a:ext cx="1296144" cy="1104157"/>
            <a:chOff x="-1476672" y="1592796"/>
            <a:chExt cx="1262035" cy="1104157"/>
          </a:xfrm>
        </p:grpSpPr>
        <p:sp>
          <p:nvSpPr>
            <p:cNvPr id="71" name="角丸四角形 18">
              <a:extLst>
                <a:ext uri="{FF2B5EF4-FFF2-40B4-BE49-F238E27FC236}">
                  <a16:creationId xmlns:a16="http://schemas.microsoft.com/office/drawing/2014/main" id="{A1F8C8B5-534E-115F-BE90-F2A55972EC90}"/>
                </a:ext>
              </a:extLst>
            </p:cNvPr>
            <p:cNvSpPr/>
            <p:nvPr/>
          </p:nvSpPr>
          <p:spPr>
            <a:xfrm>
              <a:off x="-1476672" y="1592796"/>
              <a:ext cx="1262035" cy="324036"/>
            </a:xfrm>
            <a:prstGeom prst="roundRect">
              <a:avLst/>
            </a:prstGeom>
            <a:solidFill>
              <a:srgbClr val="54C2F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配賦処理</a:t>
              </a:r>
            </a:p>
          </p:txBody>
        </p:sp>
        <p:sp>
          <p:nvSpPr>
            <p:cNvPr id="72" name="角丸四角形 19">
              <a:extLst>
                <a:ext uri="{FF2B5EF4-FFF2-40B4-BE49-F238E27FC236}">
                  <a16:creationId xmlns:a16="http://schemas.microsoft.com/office/drawing/2014/main" id="{F68E65A0-8DB9-542B-34B8-FD011CC25A20}"/>
                </a:ext>
              </a:extLst>
            </p:cNvPr>
            <p:cNvSpPr/>
            <p:nvPr/>
          </p:nvSpPr>
          <p:spPr>
            <a:xfrm>
              <a:off x="-1476672" y="1916832"/>
              <a:ext cx="1262035" cy="780121"/>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・配賦処理登録</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・配賦</a:t>
              </a:r>
              <a:r>
                <a:rPr kumimoji="0" lang="ja-JP" altLang="en-US" sz="1000" b="0" i="0" u="none" strike="noStrike" kern="0" cap="none" spc="0" normalizeH="0" baseline="0" noProof="0">
                  <a:ln>
                    <a:noFill/>
                  </a:ln>
                  <a:solidFill>
                    <a:prstClr val="black"/>
                  </a:solidFill>
                  <a:effectLst/>
                  <a:uLnTx/>
                  <a:uFillTx/>
                </a:rPr>
                <a:t>データ</a:t>
              </a:r>
              <a:r>
                <a:rPr kumimoji="0" lang="ja-JP" altLang="en-US" sz="1100" b="0" i="0" u="none" strike="noStrike" kern="0" cap="none" spc="0" normalizeH="0" baseline="0" noProof="0">
                  <a:ln>
                    <a:noFill/>
                  </a:ln>
                  <a:solidFill>
                    <a:prstClr val="black"/>
                  </a:solidFill>
                  <a:effectLst/>
                  <a:uLnTx/>
                  <a:uFillTx/>
                </a:rPr>
                <a:t>作成</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a:t>
              </a:r>
              <a:r>
                <a:rPr kumimoji="0" lang="ja-JP" altLang="en-US" sz="1000" b="0" i="0" u="none" strike="noStrike" kern="0" cap="none" spc="0" normalizeH="0" baseline="0" noProof="0">
                  <a:ln>
                    <a:noFill/>
                  </a:ln>
                  <a:solidFill>
                    <a:prstClr val="black"/>
                  </a:solidFill>
                  <a:effectLst/>
                  <a:uLnTx/>
                  <a:uFillTx/>
                </a:rPr>
                <a:t>セグメント</a:t>
              </a:r>
              <a:r>
                <a:rPr kumimoji="0" lang="ja-JP" altLang="en-US" sz="1100" b="0" i="0" u="none" strike="noStrike" kern="0" cap="none" spc="0" normalizeH="0" baseline="0" noProof="0">
                  <a:ln>
                    <a:noFill/>
                  </a:ln>
                  <a:solidFill>
                    <a:prstClr val="black"/>
                  </a:solidFill>
                  <a:effectLst/>
                  <a:uLnTx/>
                  <a:uFillTx/>
                </a:rPr>
                <a:t>配賦</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a:t>
              </a:r>
              <a:r>
                <a:rPr kumimoji="0" lang="ja-JP" altLang="en-US" sz="900" b="0" i="0" u="none" strike="noStrike" kern="0" cap="none" spc="0" normalizeH="0" baseline="0" noProof="0">
                  <a:ln>
                    <a:noFill/>
                  </a:ln>
                  <a:solidFill>
                    <a:prstClr val="black"/>
                  </a:solidFill>
                  <a:effectLst/>
                  <a:uLnTx/>
                  <a:uFillTx/>
                </a:rPr>
                <a:t>プロジェクト</a:t>
              </a:r>
              <a:r>
                <a:rPr kumimoji="0" lang="ja-JP" altLang="en-US" sz="1100" b="0" i="0" u="none" strike="noStrike" kern="0" cap="none" spc="0" normalizeH="0" baseline="0" noProof="0">
                  <a:ln>
                    <a:noFill/>
                  </a:ln>
                  <a:solidFill>
                    <a:prstClr val="black"/>
                  </a:solidFill>
                  <a:effectLst/>
                  <a:uLnTx/>
                  <a:uFillTx/>
                </a:rPr>
                <a:t>配賦</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a:ln>
                  <a:noFill/>
                </a:ln>
                <a:solidFill>
                  <a:prstClr val="black"/>
                </a:solidFill>
                <a:effectLst/>
                <a:uLnTx/>
                <a:uFillTx/>
              </a:endParaRPr>
            </a:p>
          </p:txBody>
        </p:sp>
      </p:grpSp>
      <p:sp>
        <p:nvSpPr>
          <p:cNvPr id="73" name="角丸四角形 21">
            <a:extLst>
              <a:ext uri="{FF2B5EF4-FFF2-40B4-BE49-F238E27FC236}">
                <a16:creationId xmlns:a16="http://schemas.microsoft.com/office/drawing/2014/main" id="{747C5E01-676B-3FE6-4F05-7363359A4B98}"/>
              </a:ext>
            </a:extLst>
          </p:cNvPr>
          <p:cNvSpPr/>
          <p:nvPr/>
        </p:nvSpPr>
        <p:spPr>
          <a:xfrm>
            <a:off x="3372682" y="1035044"/>
            <a:ext cx="1476164" cy="324000"/>
          </a:xfrm>
          <a:prstGeom prst="roundRect">
            <a:avLst/>
          </a:prstGeom>
          <a:solidFill>
            <a:srgbClr val="54C2F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決算仕訳入力</a:t>
            </a:r>
          </a:p>
        </p:txBody>
      </p:sp>
      <p:sp>
        <p:nvSpPr>
          <p:cNvPr id="74" name="角丸四角形 22">
            <a:extLst>
              <a:ext uri="{FF2B5EF4-FFF2-40B4-BE49-F238E27FC236}">
                <a16:creationId xmlns:a16="http://schemas.microsoft.com/office/drawing/2014/main" id="{F464A12B-4524-2907-F2B2-FC4CBF516B51}"/>
              </a:ext>
            </a:extLst>
          </p:cNvPr>
          <p:cNvSpPr/>
          <p:nvPr/>
        </p:nvSpPr>
        <p:spPr>
          <a:xfrm>
            <a:off x="3372682" y="1338472"/>
            <a:ext cx="1476164" cy="939689"/>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a:defRPr/>
            </a:pPr>
            <a:r>
              <a:rPr kumimoji="0" lang="ja-JP" altLang="en-US" sz="1100" b="0" i="0" u="none" strike="noStrike" kern="0" cap="none" spc="0" normalizeH="0" baseline="0" noProof="0">
                <a:ln>
                  <a:noFill/>
                </a:ln>
                <a:solidFill>
                  <a:prstClr val="black"/>
                </a:solidFill>
                <a:effectLst/>
                <a:uLnTx/>
                <a:uFillTx/>
              </a:rPr>
              <a:t>・一覧入力</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・過去伝票複写</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・仕訳パターン</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・自動洗替</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・証憑データ添付</a:t>
            </a:r>
            <a:endParaRPr kumimoji="0" lang="en-US" altLang="ja-JP" sz="1100" b="0" i="0" u="none" strike="noStrike" kern="0" cap="none" spc="0" normalizeH="0" baseline="0" noProof="0">
              <a:ln>
                <a:noFill/>
              </a:ln>
              <a:solidFill>
                <a:prstClr val="black"/>
              </a:solidFill>
              <a:effectLst/>
              <a:uLnTx/>
              <a:uFillTx/>
            </a:endParaRPr>
          </a:p>
        </p:txBody>
      </p:sp>
      <p:sp>
        <p:nvSpPr>
          <p:cNvPr id="75" name="額縁 23">
            <a:extLst>
              <a:ext uri="{FF2B5EF4-FFF2-40B4-BE49-F238E27FC236}">
                <a16:creationId xmlns:a16="http://schemas.microsoft.com/office/drawing/2014/main" id="{818E0D0D-0391-3B0C-3076-EB7D3C3F3146}"/>
              </a:ext>
            </a:extLst>
          </p:cNvPr>
          <p:cNvSpPr/>
          <p:nvPr/>
        </p:nvSpPr>
        <p:spPr>
          <a:xfrm>
            <a:off x="4952943" y="1063501"/>
            <a:ext cx="1182329" cy="288032"/>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遡及仕訳入力</a:t>
            </a:r>
          </a:p>
        </p:txBody>
      </p:sp>
      <p:sp>
        <p:nvSpPr>
          <p:cNvPr id="76" name="額縁 24">
            <a:extLst>
              <a:ext uri="{FF2B5EF4-FFF2-40B4-BE49-F238E27FC236}">
                <a16:creationId xmlns:a16="http://schemas.microsoft.com/office/drawing/2014/main" id="{15DA75ED-7F1B-D3F4-2498-1DD151DCA1FA}"/>
              </a:ext>
            </a:extLst>
          </p:cNvPr>
          <p:cNvSpPr/>
          <p:nvPr/>
        </p:nvSpPr>
        <p:spPr>
          <a:xfrm>
            <a:off x="4947140" y="1517132"/>
            <a:ext cx="1188132" cy="288032"/>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a:ln>
                  <a:noFill/>
                </a:ln>
                <a:solidFill>
                  <a:srgbClr val="FFFFFF"/>
                </a:solidFill>
                <a:effectLst/>
                <a:uLnTx/>
                <a:uFillTx/>
                <a:latin typeface="メイリオ"/>
                <a:ea typeface="メイリオ"/>
                <a:cs typeface="メイリオ" pitchFamily="50" charset="-128"/>
              </a:rPr>
              <a:t>IFRS</a:t>
            </a: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仕訳入力</a:t>
            </a:r>
          </a:p>
        </p:txBody>
      </p:sp>
      <p:sp>
        <p:nvSpPr>
          <p:cNvPr id="77" name="角丸四角形 25">
            <a:extLst>
              <a:ext uri="{FF2B5EF4-FFF2-40B4-BE49-F238E27FC236}">
                <a16:creationId xmlns:a16="http://schemas.microsoft.com/office/drawing/2014/main" id="{9E7D322B-DC30-C499-D7A8-A3BE900EF9C5}"/>
              </a:ext>
            </a:extLst>
          </p:cNvPr>
          <p:cNvSpPr/>
          <p:nvPr/>
        </p:nvSpPr>
        <p:spPr>
          <a:xfrm>
            <a:off x="431540" y="2612253"/>
            <a:ext cx="5472608" cy="324036"/>
          </a:xfrm>
          <a:prstGeom prst="roundRect">
            <a:avLst/>
          </a:prstGeom>
          <a:solidFill>
            <a:srgbClr val="EE550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ysClr val="window" lastClr="FFFFFF"/>
                </a:solidFill>
                <a:effectLst/>
                <a:uLnTx/>
                <a:uFillTx/>
              </a:rPr>
              <a:t>ワークフロー承認（承認・差戻）</a:t>
            </a:r>
          </a:p>
        </p:txBody>
      </p:sp>
      <p:sp>
        <p:nvSpPr>
          <p:cNvPr id="78" name="Freeform 364">
            <a:extLst>
              <a:ext uri="{FF2B5EF4-FFF2-40B4-BE49-F238E27FC236}">
                <a16:creationId xmlns:a16="http://schemas.microsoft.com/office/drawing/2014/main" id="{F0E71F65-EC07-4DE7-2440-074BC54178EF}"/>
              </a:ext>
            </a:extLst>
          </p:cNvPr>
          <p:cNvSpPr>
            <a:spLocks noEditPoints="1"/>
          </p:cNvSpPr>
          <p:nvPr/>
        </p:nvSpPr>
        <p:spPr bwMode="auto">
          <a:xfrm>
            <a:off x="2879812" y="3070430"/>
            <a:ext cx="576064" cy="488894"/>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79" name="テキスト ボックス 78">
            <a:extLst>
              <a:ext uri="{FF2B5EF4-FFF2-40B4-BE49-F238E27FC236}">
                <a16:creationId xmlns:a16="http://schemas.microsoft.com/office/drawing/2014/main" id="{CEFE4449-8AAB-7B95-3F7C-9BB9898A6834}"/>
              </a:ext>
            </a:extLst>
          </p:cNvPr>
          <p:cNvSpPr txBox="1"/>
          <p:nvPr/>
        </p:nvSpPr>
        <p:spPr>
          <a:xfrm>
            <a:off x="2555776" y="2964311"/>
            <a:ext cx="1476164"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black">
                    <a:lumMod val="95000"/>
                    <a:lumOff val="5000"/>
                  </a:prstClr>
                </a:solidFill>
                <a:effectLst/>
                <a:uLnTx/>
                <a:uFillTx/>
              </a:rPr>
              <a:t>総勘定元帳</a:t>
            </a:r>
          </a:p>
        </p:txBody>
      </p:sp>
      <p:grpSp>
        <p:nvGrpSpPr>
          <p:cNvPr id="80" name="グループ化 76">
            <a:extLst>
              <a:ext uri="{FF2B5EF4-FFF2-40B4-BE49-F238E27FC236}">
                <a16:creationId xmlns:a16="http://schemas.microsoft.com/office/drawing/2014/main" id="{5CF6E249-522A-422A-E21B-F98256030C99}"/>
              </a:ext>
            </a:extLst>
          </p:cNvPr>
          <p:cNvGrpSpPr/>
          <p:nvPr/>
        </p:nvGrpSpPr>
        <p:grpSpPr>
          <a:xfrm>
            <a:off x="1865897" y="1967519"/>
            <a:ext cx="1188132" cy="324036"/>
            <a:chOff x="1979712" y="2672916"/>
            <a:chExt cx="1188132" cy="324036"/>
          </a:xfrm>
        </p:grpSpPr>
        <p:sp>
          <p:nvSpPr>
            <p:cNvPr id="81" name="角丸四角形 29">
              <a:extLst>
                <a:ext uri="{FF2B5EF4-FFF2-40B4-BE49-F238E27FC236}">
                  <a16:creationId xmlns:a16="http://schemas.microsoft.com/office/drawing/2014/main" id="{18AF84FA-A27A-0399-48CA-3763CED72DA8}"/>
                </a:ext>
              </a:extLst>
            </p:cNvPr>
            <p:cNvSpPr/>
            <p:nvPr/>
          </p:nvSpPr>
          <p:spPr>
            <a:xfrm>
              <a:off x="1979712" y="2672916"/>
              <a:ext cx="1188132" cy="324036"/>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外部データ</a:t>
              </a:r>
              <a:endParaRPr kumimoji="0" lang="en-US" altLang="ja-JP" sz="1100" b="0" i="0" u="none" strike="noStrike" kern="0" cap="none" spc="0" normalizeH="0" baseline="0" noProof="0">
                <a:ln>
                  <a:noFill/>
                </a:ln>
                <a:solidFill>
                  <a:prstClr val="black"/>
                </a:solidFill>
                <a:effectLst/>
                <a:uLnTx/>
                <a:uFillTx/>
              </a:endParaRPr>
            </a:p>
          </p:txBody>
        </p:sp>
        <p:sp>
          <p:nvSpPr>
            <p:cNvPr id="82" name="Freeform 418">
              <a:extLst>
                <a:ext uri="{FF2B5EF4-FFF2-40B4-BE49-F238E27FC236}">
                  <a16:creationId xmlns:a16="http://schemas.microsoft.com/office/drawing/2014/main" id="{9F269EAD-343D-02B4-BDE3-BDDC3FDC5288}"/>
                </a:ext>
              </a:extLst>
            </p:cNvPr>
            <p:cNvSpPr>
              <a:spLocks noEditPoints="1"/>
            </p:cNvSpPr>
            <p:nvPr/>
          </p:nvSpPr>
          <p:spPr bwMode="auto">
            <a:xfrm>
              <a:off x="2051720" y="2744924"/>
              <a:ext cx="252028" cy="178755"/>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83" name="グループ化 77">
            <a:extLst>
              <a:ext uri="{FF2B5EF4-FFF2-40B4-BE49-F238E27FC236}">
                <a16:creationId xmlns:a16="http://schemas.microsoft.com/office/drawing/2014/main" id="{AC23846E-10BA-9111-618E-6E25621FF9D4}"/>
              </a:ext>
            </a:extLst>
          </p:cNvPr>
          <p:cNvGrpSpPr/>
          <p:nvPr/>
        </p:nvGrpSpPr>
        <p:grpSpPr>
          <a:xfrm>
            <a:off x="4938856" y="1970763"/>
            <a:ext cx="1188132" cy="324036"/>
            <a:chOff x="1979712" y="2672916"/>
            <a:chExt cx="1188132" cy="324036"/>
          </a:xfrm>
        </p:grpSpPr>
        <p:sp>
          <p:nvSpPr>
            <p:cNvPr id="84" name="角丸四角形 32">
              <a:extLst>
                <a:ext uri="{FF2B5EF4-FFF2-40B4-BE49-F238E27FC236}">
                  <a16:creationId xmlns:a16="http://schemas.microsoft.com/office/drawing/2014/main" id="{37EFA310-0356-81ED-18A0-BA69EF78D3A1}"/>
                </a:ext>
              </a:extLst>
            </p:cNvPr>
            <p:cNvSpPr/>
            <p:nvPr/>
          </p:nvSpPr>
          <p:spPr>
            <a:xfrm>
              <a:off x="1979712" y="2672916"/>
              <a:ext cx="1188132" cy="324036"/>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外部データ</a:t>
              </a:r>
              <a:endParaRPr kumimoji="0" lang="en-US" altLang="ja-JP" sz="1100" b="0" i="0" u="none" strike="noStrike" kern="0" cap="none" spc="0" normalizeH="0" baseline="0" noProof="0">
                <a:ln>
                  <a:noFill/>
                </a:ln>
                <a:solidFill>
                  <a:prstClr val="black"/>
                </a:solidFill>
                <a:effectLst/>
                <a:uLnTx/>
                <a:uFillTx/>
              </a:endParaRPr>
            </a:p>
          </p:txBody>
        </p:sp>
        <p:sp>
          <p:nvSpPr>
            <p:cNvPr id="85" name="Freeform 418">
              <a:extLst>
                <a:ext uri="{FF2B5EF4-FFF2-40B4-BE49-F238E27FC236}">
                  <a16:creationId xmlns:a16="http://schemas.microsoft.com/office/drawing/2014/main" id="{F0C2F6DA-5977-D8E4-6F88-A3D27CC572DB}"/>
                </a:ext>
              </a:extLst>
            </p:cNvPr>
            <p:cNvSpPr>
              <a:spLocks noEditPoints="1"/>
            </p:cNvSpPr>
            <p:nvPr/>
          </p:nvSpPr>
          <p:spPr bwMode="auto">
            <a:xfrm>
              <a:off x="2051720" y="2744924"/>
              <a:ext cx="252028" cy="178755"/>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86" name="フローチャート : 書類 33">
            <a:extLst>
              <a:ext uri="{FF2B5EF4-FFF2-40B4-BE49-F238E27FC236}">
                <a16:creationId xmlns:a16="http://schemas.microsoft.com/office/drawing/2014/main" id="{DAF752C0-2B84-2F47-5981-AD9D7C30667B}"/>
              </a:ext>
            </a:extLst>
          </p:cNvPr>
          <p:cNvSpPr/>
          <p:nvPr/>
        </p:nvSpPr>
        <p:spPr>
          <a:xfrm>
            <a:off x="287524" y="3928059"/>
            <a:ext cx="1764196" cy="990007"/>
          </a:xfrm>
          <a:prstGeom prst="flowChartDocument">
            <a:avLst/>
          </a:prstGeom>
          <a:solidFill>
            <a:srgbClr val="FFFFFF"/>
          </a:solidFill>
          <a:ln w="25400" cap="flat" cmpd="sng" algn="ctr">
            <a:solidFill>
              <a:srgbClr val="FFFFFF">
                <a:lumMod val="85000"/>
              </a:srgbClr>
            </a:solidFill>
            <a:prstDash val="solid"/>
          </a:ln>
          <a:effectLst/>
        </p:spPr>
        <p:txBody>
          <a:bodyPr rtlCol="0" anchor="ctr"/>
          <a:lstStyle/>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　</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・仕訳伝票</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・仕訳チェックリスト</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・仕訳日記帳</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・日計表</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　　　</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p:txBody>
      </p:sp>
      <p:sp>
        <p:nvSpPr>
          <p:cNvPr id="87" name="角丸四角形 36">
            <a:extLst>
              <a:ext uri="{FF2B5EF4-FFF2-40B4-BE49-F238E27FC236}">
                <a16:creationId xmlns:a16="http://schemas.microsoft.com/office/drawing/2014/main" id="{608E93CD-899A-4FBD-C4A4-A53A2C4C223E}"/>
              </a:ext>
            </a:extLst>
          </p:cNvPr>
          <p:cNvSpPr/>
          <p:nvPr/>
        </p:nvSpPr>
        <p:spPr>
          <a:xfrm>
            <a:off x="287524" y="3615866"/>
            <a:ext cx="1764196" cy="324000"/>
          </a:xfrm>
          <a:prstGeom prst="roundRect">
            <a:avLst/>
          </a:prstGeom>
          <a:solidFill>
            <a:srgbClr val="54C2F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仕訳帳票</a:t>
            </a:r>
          </a:p>
        </p:txBody>
      </p:sp>
      <p:sp>
        <p:nvSpPr>
          <p:cNvPr id="88" name="屈折矢印 37">
            <a:extLst>
              <a:ext uri="{FF2B5EF4-FFF2-40B4-BE49-F238E27FC236}">
                <a16:creationId xmlns:a16="http://schemas.microsoft.com/office/drawing/2014/main" id="{DBC58C9B-B3A1-FCB1-DC98-59340CA4E93C}"/>
              </a:ext>
            </a:extLst>
          </p:cNvPr>
          <p:cNvSpPr/>
          <p:nvPr/>
        </p:nvSpPr>
        <p:spPr>
          <a:xfrm rot="5400000">
            <a:off x="1622621" y="2748821"/>
            <a:ext cx="498158" cy="1080120"/>
          </a:xfrm>
          <a:prstGeom prst="bentUpArrow">
            <a:avLst/>
          </a:prstGeom>
          <a:solidFill>
            <a:srgbClr val="54C2F0"/>
          </a:solidFill>
          <a:ln w="381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89" name="屈折矢印 38">
            <a:extLst>
              <a:ext uri="{FF2B5EF4-FFF2-40B4-BE49-F238E27FC236}">
                <a16:creationId xmlns:a16="http://schemas.microsoft.com/office/drawing/2014/main" id="{FB15D5BB-AB73-9830-BD8F-BC35A5598C5B}"/>
              </a:ext>
            </a:extLst>
          </p:cNvPr>
          <p:cNvSpPr/>
          <p:nvPr/>
        </p:nvSpPr>
        <p:spPr>
          <a:xfrm rot="16200000" flipH="1">
            <a:off x="4214909" y="2748821"/>
            <a:ext cx="498158" cy="1080120"/>
          </a:xfrm>
          <a:prstGeom prst="bentUpArrow">
            <a:avLst/>
          </a:prstGeom>
          <a:solidFill>
            <a:srgbClr val="54C2F0"/>
          </a:solidFill>
          <a:ln w="381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grpSp>
        <p:nvGrpSpPr>
          <p:cNvPr id="90" name="グループ化 89">
            <a:extLst>
              <a:ext uri="{FF2B5EF4-FFF2-40B4-BE49-F238E27FC236}">
                <a16:creationId xmlns:a16="http://schemas.microsoft.com/office/drawing/2014/main" id="{BDD01917-3138-83D5-E627-57BB6D93E08A}"/>
              </a:ext>
            </a:extLst>
          </p:cNvPr>
          <p:cNvGrpSpPr/>
          <p:nvPr/>
        </p:nvGrpSpPr>
        <p:grpSpPr>
          <a:xfrm>
            <a:off x="2303748" y="3615866"/>
            <a:ext cx="1764196" cy="1311610"/>
            <a:chOff x="719572" y="4833156"/>
            <a:chExt cx="1764196" cy="1311610"/>
          </a:xfrm>
        </p:grpSpPr>
        <p:sp>
          <p:nvSpPr>
            <p:cNvPr id="91" name="フローチャート : 書類 38">
              <a:extLst>
                <a:ext uri="{FF2B5EF4-FFF2-40B4-BE49-F238E27FC236}">
                  <a16:creationId xmlns:a16="http://schemas.microsoft.com/office/drawing/2014/main" id="{87262F4F-5F55-9D61-63CE-519A3D18E54B}"/>
                </a:ext>
              </a:extLst>
            </p:cNvPr>
            <p:cNvSpPr/>
            <p:nvPr/>
          </p:nvSpPr>
          <p:spPr>
            <a:xfrm>
              <a:off x="719572" y="5121188"/>
              <a:ext cx="1764196" cy="1023578"/>
            </a:xfrm>
            <a:prstGeom prst="flowChartDocument">
              <a:avLst/>
            </a:prstGeom>
            <a:solidFill>
              <a:srgbClr val="FFFFFF"/>
            </a:solidFill>
            <a:ln w="25400" cap="flat" cmpd="sng" algn="ctr">
              <a:solidFill>
                <a:srgbClr val="FFFFFF">
                  <a:lumMod val="85000"/>
                </a:srgbClr>
              </a:solidFill>
              <a:prstDash val="solid"/>
            </a:ln>
            <a:effectLst/>
          </p:spPr>
          <p:txBody>
            <a:bodyPr rtlCol="0" anchor="ctr"/>
            <a:lstStyle/>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　</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・各種元帳</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・合計残高試算表</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・月次推移表</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・相手先</a:t>
              </a:r>
              <a:r>
                <a:rPr kumimoji="0" lang="en-US" altLang="ja-JP" sz="1100" b="0" i="0" u="none" strike="noStrike" kern="0" cap="none" spc="0" normalizeH="0" baseline="0" noProof="0">
                  <a:ln>
                    <a:noFill/>
                  </a:ln>
                  <a:solidFill>
                    <a:srgbClr val="000000"/>
                  </a:solidFill>
                  <a:effectLst/>
                  <a:uLnTx/>
                  <a:uFillTx/>
                  <a:latin typeface="メイリオ"/>
                  <a:ea typeface="メイリオ"/>
                  <a:cs typeface="+mn-cs"/>
                </a:rPr>
                <a:t>/</a:t>
              </a: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科目別残高表</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・外貨残高表</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　　　</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p:txBody>
        </p:sp>
        <p:sp>
          <p:nvSpPr>
            <p:cNvPr id="92" name="角丸四角形 41">
              <a:extLst>
                <a:ext uri="{FF2B5EF4-FFF2-40B4-BE49-F238E27FC236}">
                  <a16:creationId xmlns:a16="http://schemas.microsoft.com/office/drawing/2014/main" id="{2E7C0AA7-CCF7-316B-5AA3-04F257619B68}"/>
                </a:ext>
              </a:extLst>
            </p:cNvPr>
            <p:cNvSpPr/>
            <p:nvPr/>
          </p:nvSpPr>
          <p:spPr>
            <a:xfrm>
              <a:off x="719572" y="4833156"/>
              <a:ext cx="1764196" cy="324036"/>
            </a:xfrm>
            <a:prstGeom prst="roundRect">
              <a:avLst/>
            </a:prstGeom>
            <a:solidFill>
              <a:srgbClr val="54C2F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  一般会計帳票</a:t>
              </a:r>
            </a:p>
          </p:txBody>
        </p:sp>
      </p:grpSp>
      <p:grpSp>
        <p:nvGrpSpPr>
          <p:cNvPr id="93" name="グループ化 92">
            <a:extLst>
              <a:ext uri="{FF2B5EF4-FFF2-40B4-BE49-F238E27FC236}">
                <a16:creationId xmlns:a16="http://schemas.microsoft.com/office/drawing/2014/main" id="{C5374B06-122C-0AD6-B57A-8622766499C4}"/>
              </a:ext>
            </a:extLst>
          </p:cNvPr>
          <p:cNvGrpSpPr/>
          <p:nvPr/>
        </p:nvGrpSpPr>
        <p:grpSpPr>
          <a:xfrm>
            <a:off x="4283968" y="3615866"/>
            <a:ext cx="1765198" cy="1287883"/>
            <a:chOff x="719572" y="4833156"/>
            <a:chExt cx="1765198" cy="1576779"/>
          </a:xfrm>
        </p:grpSpPr>
        <p:sp>
          <p:nvSpPr>
            <p:cNvPr id="94" name="フローチャート : 書類 41">
              <a:extLst>
                <a:ext uri="{FF2B5EF4-FFF2-40B4-BE49-F238E27FC236}">
                  <a16:creationId xmlns:a16="http://schemas.microsoft.com/office/drawing/2014/main" id="{01E1E892-7169-B188-9AA6-CA210C73F7B8}"/>
                </a:ext>
              </a:extLst>
            </p:cNvPr>
            <p:cNvSpPr/>
            <p:nvPr/>
          </p:nvSpPr>
          <p:spPr>
            <a:xfrm>
              <a:off x="720574" y="5185799"/>
              <a:ext cx="1764196" cy="1224136"/>
            </a:xfrm>
            <a:prstGeom prst="flowChartDocument">
              <a:avLst/>
            </a:prstGeom>
            <a:solidFill>
              <a:srgbClr val="FFFFFF"/>
            </a:solidFill>
            <a:ln w="25400" cap="flat" cmpd="sng" algn="ctr">
              <a:solidFill>
                <a:srgbClr val="FFFFFF">
                  <a:lumMod val="85000"/>
                </a:srgbClr>
              </a:solidFill>
              <a:prstDash val="solid"/>
            </a:ln>
            <a:effectLst/>
          </p:spPr>
          <p:txBody>
            <a:bodyPr rtlCol="0" anchor="ctr"/>
            <a:lstStyle/>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　</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・貸借対照表</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・損益計算書</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・包括利益計算書</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a:t>
              </a:r>
              <a:r>
                <a:rPr kumimoji="0" lang="ja-JP" altLang="en-US" sz="1000" b="0" i="0" u="none" strike="noStrike" kern="0" cap="none" spc="0" normalizeH="0" baseline="0" noProof="0">
                  <a:ln>
                    <a:noFill/>
                  </a:ln>
                  <a:solidFill>
                    <a:srgbClr val="000000"/>
                  </a:solidFill>
                  <a:effectLst/>
                  <a:uLnTx/>
                  <a:uFillTx/>
                  <a:latin typeface="メイリオ"/>
                  <a:ea typeface="メイリオ"/>
                  <a:cs typeface="+mn-cs"/>
                </a:rPr>
                <a:t>キャッシュフロー</a:t>
              </a: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計算書</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a:t>
              </a:r>
              <a:r>
                <a:rPr kumimoji="0" lang="ja-JP" altLang="en-US" sz="1000" b="0" i="0" u="none" strike="noStrike" kern="0" cap="none" spc="0" normalizeH="0" baseline="0" noProof="0">
                  <a:ln>
                    <a:noFill/>
                  </a:ln>
                  <a:solidFill>
                    <a:srgbClr val="000000"/>
                  </a:solidFill>
                  <a:effectLst/>
                  <a:uLnTx/>
                  <a:uFillTx/>
                  <a:latin typeface="メイリオ"/>
                  <a:ea typeface="メイリオ"/>
                  <a:cs typeface="+mn-cs"/>
                </a:rPr>
                <a:t>株主資本等変動計算書</a:t>
              </a:r>
              <a:endParaRPr kumimoji="0" lang="en-US" altLang="ja-JP" sz="10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　　　</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p:txBody>
        </p:sp>
        <p:sp>
          <p:nvSpPr>
            <p:cNvPr id="95" name="角丸四角形 44">
              <a:extLst>
                <a:ext uri="{FF2B5EF4-FFF2-40B4-BE49-F238E27FC236}">
                  <a16:creationId xmlns:a16="http://schemas.microsoft.com/office/drawing/2014/main" id="{CF53BA9D-A2A1-AAD7-6BB0-CB2E29AD0107}"/>
                </a:ext>
              </a:extLst>
            </p:cNvPr>
            <p:cNvSpPr/>
            <p:nvPr/>
          </p:nvSpPr>
          <p:spPr>
            <a:xfrm>
              <a:off x="719572" y="4833156"/>
              <a:ext cx="1764196" cy="396679"/>
            </a:xfrm>
            <a:prstGeom prst="roundRect">
              <a:avLst/>
            </a:prstGeom>
            <a:solidFill>
              <a:srgbClr val="54C2F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決算帳票</a:t>
              </a:r>
            </a:p>
          </p:txBody>
        </p:sp>
      </p:grpSp>
      <p:sp>
        <p:nvSpPr>
          <p:cNvPr id="96" name="Freeform 393">
            <a:extLst>
              <a:ext uri="{FF2B5EF4-FFF2-40B4-BE49-F238E27FC236}">
                <a16:creationId xmlns:a16="http://schemas.microsoft.com/office/drawing/2014/main" id="{9E79C0B5-B469-05B6-03AA-B0B5FE3C6095}"/>
              </a:ext>
            </a:extLst>
          </p:cNvPr>
          <p:cNvSpPr>
            <a:spLocks noEditPoints="1"/>
          </p:cNvSpPr>
          <p:nvPr/>
        </p:nvSpPr>
        <p:spPr bwMode="auto">
          <a:xfrm>
            <a:off x="395536" y="3651870"/>
            <a:ext cx="216024" cy="252028"/>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97" name="Freeform 393">
            <a:extLst>
              <a:ext uri="{FF2B5EF4-FFF2-40B4-BE49-F238E27FC236}">
                <a16:creationId xmlns:a16="http://schemas.microsoft.com/office/drawing/2014/main" id="{7E8C9FCD-405F-2E79-D92D-97CF91059809}"/>
              </a:ext>
            </a:extLst>
          </p:cNvPr>
          <p:cNvSpPr>
            <a:spLocks noEditPoints="1"/>
          </p:cNvSpPr>
          <p:nvPr/>
        </p:nvSpPr>
        <p:spPr bwMode="auto">
          <a:xfrm>
            <a:off x="2411760" y="3651870"/>
            <a:ext cx="216024" cy="252028"/>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98" name="Freeform 393">
            <a:extLst>
              <a:ext uri="{FF2B5EF4-FFF2-40B4-BE49-F238E27FC236}">
                <a16:creationId xmlns:a16="http://schemas.microsoft.com/office/drawing/2014/main" id="{B2363733-59F8-6FF5-8763-C73A390FDE1A}"/>
              </a:ext>
            </a:extLst>
          </p:cNvPr>
          <p:cNvSpPr>
            <a:spLocks noEditPoints="1"/>
          </p:cNvSpPr>
          <p:nvPr/>
        </p:nvSpPr>
        <p:spPr bwMode="auto">
          <a:xfrm>
            <a:off x="4391980" y="3651870"/>
            <a:ext cx="216024" cy="252028"/>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nvGrpSpPr>
          <p:cNvPr id="99" name="グループ化 99">
            <a:extLst>
              <a:ext uri="{FF2B5EF4-FFF2-40B4-BE49-F238E27FC236}">
                <a16:creationId xmlns:a16="http://schemas.microsoft.com/office/drawing/2014/main" id="{1D10B7EA-5622-4C6A-E676-55D2879CE6C8}"/>
              </a:ext>
            </a:extLst>
          </p:cNvPr>
          <p:cNvGrpSpPr/>
          <p:nvPr/>
        </p:nvGrpSpPr>
        <p:grpSpPr>
          <a:xfrm>
            <a:off x="6624228" y="1023577"/>
            <a:ext cx="2160240" cy="1280615"/>
            <a:chOff x="-1476672" y="1592795"/>
            <a:chExt cx="2160240" cy="1368153"/>
          </a:xfrm>
        </p:grpSpPr>
        <p:sp>
          <p:nvSpPr>
            <p:cNvPr id="100" name="角丸四角形 49">
              <a:extLst>
                <a:ext uri="{FF2B5EF4-FFF2-40B4-BE49-F238E27FC236}">
                  <a16:creationId xmlns:a16="http://schemas.microsoft.com/office/drawing/2014/main" id="{3AF87420-480E-490C-7FAE-8EEF497F96BD}"/>
                </a:ext>
              </a:extLst>
            </p:cNvPr>
            <p:cNvSpPr/>
            <p:nvPr/>
          </p:nvSpPr>
          <p:spPr>
            <a:xfrm>
              <a:off x="-1476672" y="1592795"/>
              <a:ext cx="2160240" cy="346147"/>
            </a:xfrm>
            <a:prstGeom prst="roundRect">
              <a:avLst/>
            </a:prstGeom>
            <a:solidFill>
              <a:srgbClr val="54C2F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管理会計用マスタ</a:t>
              </a:r>
            </a:p>
          </p:txBody>
        </p:sp>
        <p:sp>
          <p:nvSpPr>
            <p:cNvPr id="101" name="角丸四角形 50">
              <a:extLst>
                <a:ext uri="{FF2B5EF4-FFF2-40B4-BE49-F238E27FC236}">
                  <a16:creationId xmlns:a16="http://schemas.microsoft.com/office/drawing/2014/main" id="{0F984399-0C65-0E1C-8D76-A287ED4CC1D4}"/>
                </a:ext>
              </a:extLst>
            </p:cNvPr>
            <p:cNvSpPr/>
            <p:nvPr/>
          </p:nvSpPr>
          <p:spPr>
            <a:xfrm>
              <a:off x="-1476672" y="1916832"/>
              <a:ext cx="2160240" cy="1044116"/>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・セグメントマスタ登録</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・プロジェクトマスタ登録</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・管理会計組織登録</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・管理会計科目管理</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・予算パターン登録</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a:ln>
                  <a:noFill/>
                </a:ln>
                <a:solidFill>
                  <a:prstClr val="black"/>
                </a:solidFill>
                <a:effectLst/>
                <a:uLnTx/>
                <a:uFillTx/>
              </a:endParaRPr>
            </a:p>
          </p:txBody>
        </p:sp>
      </p:grpSp>
      <p:grpSp>
        <p:nvGrpSpPr>
          <p:cNvPr id="102" name="グループ化 102">
            <a:extLst>
              <a:ext uri="{FF2B5EF4-FFF2-40B4-BE49-F238E27FC236}">
                <a16:creationId xmlns:a16="http://schemas.microsoft.com/office/drawing/2014/main" id="{A4781BF1-B1D1-9BB7-D8B8-07AE3B715F90}"/>
              </a:ext>
            </a:extLst>
          </p:cNvPr>
          <p:cNvGrpSpPr/>
          <p:nvPr/>
        </p:nvGrpSpPr>
        <p:grpSpPr>
          <a:xfrm>
            <a:off x="7740860" y="2463736"/>
            <a:ext cx="1187624" cy="1110902"/>
            <a:chOff x="-1476672" y="1592796"/>
            <a:chExt cx="1548172" cy="1159167"/>
          </a:xfrm>
        </p:grpSpPr>
        <p:sp>
          <p:nvSpPr>
            <p:cNvPr id="103" name="角丸四角形 52">
              <a:extLst>
                <a:ext uri="{FF2B5EF4-FFF2-40B4-BE49-F238E27FC236}">
                  <a16:creationId xmlns:a16="http://schemas.microsoft.com/office/drawing/2014/main" id="{B7CDDDE7-5393-8C5A-5686-1B8FF432E112}"/>
                </a:ext>
              </a:extLst>
            </p:cNvPr>
            <p:cNvSpPr/>
            <p:nvPr/>
          </p:nvSpPr>
          <p:spPr>
            <a:xfrm>
              <a:off x="-1476672" y="1592796"/>
              <a:ext cx="1548172" cy="338076"/>
            </a:xfrm>
            <a:prstGeom prst="roundRect">
              <a:avLst/>
            </a:prstGeom>
            <a:solidFill>
              <a:srgbClr val="54C2F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予算管理</a:t>
              </a:r>
            </a:p>
          </p:txBody>
        </p:sp>
        <p:sp>
          <p:nvSpPr>
            <p:cNvPr id="104" name="角丸四角形 53">
              <a:extLst>
                <a:ext uri="{FF2B5EF4-FFF2-40B4-BE49-F238E27FC236}">
                  <a16:creationId xmlns:a16="http://schemas.microsoft.com/office/drawing/2014/main" id="{109136B6-121B-BB0C-7C39-82ED2093F3DD}"/>
                </a:ext>
              </a:extLst>
            </p:cNvPr>
            <p:cNvSpPr/>
            <p:nvPr/>
          </p:nvSpPr>
          <p:spPr>
            <a:xfrm>
              <a:off x="-1476672" y="1923871"/>
              <a:ext cx="1548172" cy="828092"/>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・予算登録</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・予算配賦</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・予算一覧表</a:t>
              </a:r>
              <a:endParaRPr kumimoji="0" lang="en-US" altLang="ja-JP" sz="1100" b="0" i="0" u="none" strike="noStrike" kern="0" cap="none" spc="0" normalizeH="0" baseline="0" noProof="0">
                <a:ln>
                  <a:noFill/>
                </a:ln>
                <a:solidFill>
                  <a:prstClr val="black"/>
                </a:solidFill>
                <a:effectLst/>
                <a:uLnTx/>
                <a:uFillTx/>
              </a:endParaRPr>
            </a:p>
          </p:txBody>
        </p:sp>
      </p:grpSp>
      <p:grpSp>
        <p:nvGrpSpPr>
          <p:cNvPr id="105" name="グループ化 106">
            <a:extLst>
              <a:ext uri="{FF2B5EF4-FFF2-40B4-BE49-F238E27FC236}">
                <a16:creationId xmlns:a16="http://schemas.microsoft.com/office/drawing/2014/main" id="{4CFC01A5-C0DA-70B9-0DEC-9CF72F2E8D29}"/>
              </a:ext>
            </a:extLst>
          </p:cNvPr>
          <p:cNvGrpSpPr/>
          <p:nvPr/>
        </p:nvGrpSpPr>
        <p:grpSpPr>
          <a:xfrm>
            <a:off x="6732240" y="3651870"/>
            <a:ext cx="1908212" cy="1296144"/>
            <a:chOff x="719572" y="4833156"/>
            <a:chExt cx="1908212" cy="1296144"/>
          </a:xfrm>
        </p:grpSpPr>
        <p:sp>
          <p:nvSpPr>
            <p:cNvPr id="106" name="フローチャート : 書類 53">
              <a:extLst>
                <a:ext uri="{FF2B5EF4-FFF2-40B4-BE49-F238E27FC236}">
                  <a16:creationId xmlns:a16="http://schemas.microsoft.com/office/drawing/2014/main" id="{8D0DD1AC-966F-2A51-86F3-C5A4BB144B46}"/>
                </a:ext>
              </a:extLst>
            </p:cNvPr>
            <p:cNvSpPr/>
            <p:nvPr/>
          </p:nvSpPr>
          <p:spPr>
            <a:xfrm>
              <a:off x="719572" y="5121188"/>
              <a:ext cx="1908212" cy="1008112"/>
            </a:xfrm>
            <a:prstGeom prst="flowChartDocument">
              <a:avLst/>
            </a:prstGeom>
            <a:solidFill>
              <a:srgbClr val="FFFFFF"/>
            </a:solidFill>
            <a:ln w="25400" cap="flat" cmpd="sng" algn="ctr">
              <a:solidFill>
                <a:srgbClr val="FFFFFF">
                  <a:lumMod val="85000"/>
                </a:srgbClr>
              </a:solidFill>
              <a:prstDash val="solid"/>
            </a:ln>
            <a:effectLst/>
          </p:spPr>
          <p:txBody>
            <a:bodyPr rtlCol="0" anchor="ctr"/>
            <a:lstStyle/>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　</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・部門別帳票</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・セグメント別帳票</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・プロジェクト別帳票</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a:t>
              </a:r>
              <a:r>
                <a:rPr kumimoji="0" lang="ja-JP" altLang="en-US" sz="1000" b="0" i="0" u="none" strike="noStrike" kern="0" cap="none" spc="0" normalizeH="0" baseline="0" noProof="0">
                  <a:ln>
                    <a:noFill/>
                  </a:ln>
                  <a:solidFill>
                    <a:srgbClr val="000000"/>
                  </a:solidFill>
                  <a:effectLst/>
                  <a:uLnTx/>
                  <a:uFillTx/>
                  <a:latin typeface="メイリオ"/>
                  <a:ea typeface="メイリオ"/>
                  <a:cs typeface="+mn-cs"/>
                </a:rPr>
                <a:t>各種予算対比帳票</a:t>
              </a:r>
              <a:endParaRPr kumimoji="0" lang="en-US" altLang="ja-JP" sz="10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000" b="0" i="0" u="none" strike="noStrike" kern="0" cap="none" spc="0" normalizeH="0" baseline="0" noProof="0">
                  <a:ln>
                    <a:noFill/>
                  </a:ln>
                  <a:solidFill>
                    <a:srgbClr val="000000"/>
                  </a:solidFill>
                  <a:effectLst/>
                  <a:uLnTx/>
                  <a:uFillTx/>
                  <a:latin typeface="メイリオ"/>
                  <a:ea typeface="メイリオ"/>
                  <a:cs typeface="+mn-cs"/>
                </a:rPr>
                <a:t>　（配賦前／配賦後）</a:t>
              </a:r>
              <a:endParaRPr kumimoji="0" lang="en-US" altLang="ja-JP" sz="10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　　　</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p:txBody>
        </p:sp>
        <p:sp>
          <p:nvSpPr>
            <p:cNvPr id="107" name="角丸四角形 56">
              <a:extLst>
                <a:ext uri="{FF2B5EF4-FFF2-40B4-BE49-F238E27FC236}">
                  <a16:creationId xmlns:a16="http://schemas.microsoft.com/office/drawing/2014/main" id="{5489C4AC-6C44-FA98-5DF2-C2C8FF2B4E11}"/>
                </a:ext>
              </a:extLst>
            </p:cNvPr>
            <p:cNvSpPr/>
            <p:nvPr/>
          </p:nvSpPr>
          <p:spPr>
            <a:xfrm>
              <a:off x="719572" y="4833156"/>
              <a:ext cx="1908212" cy="324036"/>
            </a:xfrm>
            <a:prstGeom prst="roundRect">
              <a:avLst/>
            </a:prstGeom>
            <a:solidFill>
              <a:srgbClr val="54C2F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管理会計帳票</a:t>
              </a:r>
            </a:p>
          </p:txBody>
        </p:sp>
      </p:grpSp>
      <p:sp>
        <p:nvSpPr>
          <p:cNvPr id="108" name="Freeform 393">
            <a:extLst>
              <a:ext uri="{FF2B5EF4-FFF2-40B4-BE49-F238E27FC236}">
                <a16:creationId xmlns:a16="http://schemas.microsoft.com/office/drawing/2014/main" id="{1FBB81B8-1368-E239-0FFB-3EC988030B7E}"/>
              </a:ext>
            </a:extLst>
          </p:cNvPr>
          <p:cNvSpPr>
            <a:spLocks noEditPoints="1"/>
          </p:cNvSpPr>
          <p:nvPr/>
        </p:nvSpPr>
        <p:spPr bwMode="auto">
          <a:xfrm>
            <a:off x="6840252" y="3687874"/>
            <a:ext cx="216024" cy="252028"/>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09" name="AutoShape 93">
            <a:extLst>
              <a:ext uri="{FF2B5EF4-FFF2-40B4-BE49-F238E27FC236}">
                <a16:creationId xmlns:a16="http://schemas.microsoft.com/office/drawing/2014/main" id="{2008964C-8245-3973-6961-2A7B18B7EE52}"/>
              </a:ext>
            </a:extLst>
          </p:cNvPr>
          <p:cNvSpPr>
            <a:spLocks noChangeArrowheads="1"/>
          </p:cNvSpPr>
          <p:nvPr/>
        </p:nvSpPr>
        <p:spPr bwMode="auto">
          <a:xfrm>
            <a:off x="899592" y="2327106"/>
            <a:ext cx="360040" cy="257681"/>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0" name="AutoShape 93">
            <a:extLst>
              <a:ext uri="{FF2B5EF4-FFF2-40B4-BE49-F238E27FC236}">
                <a16:creationId xmlns:a16="http://schemas.microsoft.com/office/drawing/2014/main" id="{746244C2-CCBF-BB6E-7504-2B0A8BEDCA90}"/>
              </a:ext>
            </a:extLst>
          </p:cNvPr>
          <p:cNvSpPr>
            <a:spLocks noChangeArrowheads="1"/>
          </p:cNvSpPr>
          <p:nvPr/>
        </p:nvSpPr>
        <p:spPr bwMode="auto">
          <a:xfrm>
            <a:off x="2231740" y="2329097"/>
            <a:ext cx="360040" cy="253698"/>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1" name="AutoShape 93">
            <a:extLst>
              <a:ext uri="{FF2B5EF4-FFF2-40B4-BE49-F238E27FC236}">
                <a16:creationId xmlns:a16="http://schemas.microsoft.com/office/drawing/2014/main" id="{1B8DE991-5F67-3352-9C1E-E967F5DA3F39}"/>
              </a:ext>
            </a:extLst>
          </p:cNvPr>
          <p:cNvSpPr>
            <a:spLocks noChangeArrowheads="1"/>
          </p:cNvSpPr>
          <p:nvPr/>
        </p:nvSpPr>
        <p:spPr bwMode="auto">
          <a:xfrm>
            <a:off x="3779912" y="2329097"/>
            <a:ext cx="360040" cy="253698"/>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2" name="AutoShape 93">
            <a:extLst>
              <a:ext uri="{FF2B5EF4-FFF2-40B4-BE49-F238E27FC236}">
                <a16:creationId xmlns:a16="http://schemas.microsoft.com/office/drawing/2014/main" id="{7B43620E-E2D2-13D9-83F7-3624A3C2470C}"/>
              </a:ext>
            </a:extLst>
          </p:cNvPr>
          <p:cNvSpPr>
            <a:spLocks noChangeArrowheads="1"/>
          </p:cNvSpPr>
          <p:nvPr/>
        </p:nvSpPr>
        <p:spPr bwMode="auto">
          <a:xfrm>
            <a:off x="5292080" y="2329097"/>
            <a:ext cx="360040" cy="253698"/>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3" name="AutoShape 93">
            <a:extLst>
              <a:ext uri="{FF2B5EF4-FFF2-40B4-BE49-F238E27FC236}">
                <a16:creationId xmlns:a16="http://schemas.microsoft.com/office/drawing/2014/main" id="{F1C7F07C-ABC8-46C6-4681-32EE7768BFDA}"/>
              </a:ext>
            </a:extLst>
          </p:cNvPr>
          <p:cNvSpPr>
            <a:spLocks noChangeArrowheads="1"/>
          </p:cNvSpPr>
          <p:nvPr/>
        </p:nvSpPr>
        <p:spPr bwMode="auto">
          <a:xfrm rot="5400000">
            <a:off x="5904148" y="2625258"/>
            <a:ext cx="360040" cy="288032"/>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Tree>
    <p:extLst>
      <p:ext uri="{BB962C8B-B14F-4D97-AF65-F5344CB8AC3E}">
        <p14:creationId xmlns:p14="http://schemas.microsoft.com/office/powerpoint/2010/main" val="2998541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a:t>統合会計システムフロー（債務管理・経費精算）</a:t>
            </a:r>
            <a:endParaRPr kumimoji="1" lang="ja-JP" altLang="en-US"/>
          </a:p>
        </p:txBody>
      </p:sp>
      <p:sp>
        <p:nvSpPr>
          <p:cNvPr id="61" name="スライド番号プレースホルダー 1"/>
          <p:cNvSpPr txBox="1">
            <a:spLocks/>
          </p:cNvSpPr>
          <p:nvPr/>
        </p:nvSpPr>
        <p:spPr>
          <a:xfrm>
            <a:off x="8532000" y="4932000"/>
            <a:ext cx="360000" cy="135000"/>
          </a:xfrm>
          <a:prstGeom prst="rect">
            <a:avLst/>
          </a:prstGeom>
        </p:spPr>
        <p:txBody>
          <a:bodyPr vert="horz" lIns="0" tIns="0" rIns="0" bIns="0" rtlCol="0" anchor="b" anchorCtr="0"/>
          <a:lstStyle>
            <a:defPPr>
              <a:defRPr lang="ja-JP"/>
            </a:defPPr>
            <a:lvl1pPr marL="0" algn="r" defTabSz="914400" rtl="0" eaLnBrk="1" latinLnBrk="0" hangingPunct="1">
              <a:defRPr kumimoji="1" sz="900"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8AE49ED-73EF-499C-8307-28EB0E7CF529}" type="slidenum">
              <a:rPr lang="ja-JP" altLang="en-US" smtClean="0"/>
              <a:pPr/>
              <a:t>31</a:t>
            </a:fld>
            <a:endParaRPr lang="ja-JP" altLang="en-US"/>
          </a:p>
        </p:txBody>
      </p:sp>
      <p:sp>
        <p:nvSpPr>
          <p:cNvPr id="68" name="テキスト ボックス 67"/>
          <p:cNvSpPr txBox="1"/>
          <p:nvPr/>
        </p:nvSpPr>
        <p:spPr>
          <a:xfrm>
            <a:off x="2903796" y="4379992"/>
            <a:ext cx="1200152" cy="428628"/>
          </a:xfrm>
          <a:prstGeom prst="rect">
            <a:avLst/>
          </a:prstGeom>
        </p:spPr>
        <p:txBody>
          <a:bodyPr wrap="none" lIns="0" tIns="0" rIns="0" bIns="0" rtlCol="0" anchor="t" anchorCtr="0">
            <a:normAutofit/>
          </a:bodyPr>
          <a:lstStyle/>
          <a:p>
            <a:pPr marL="0" marR="0" lvl="0" indent="0" algn="ctr" defTabSz="914400" eaLnBrk="1" fontAlgn="auto" latinLnBrk="0" hangingPunct="1">
              <a:lnSpc>
                <a:spcPts val="2800"/>
              </a:lnSpc>
              <a:spcBef>
                <a:spcPct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支払仕訳</a:t>
            </a:r>
          </a:p>
        </p:txBody>
      </p:sp>
      <p:sp>
        <p:nvSpPr>
          <p:cNvPr id="70" name="テキスト ボックス 69"/>
          <p:cNvSpPr txBox="1"/>
          <p:nvPr/>
        </p:nvSpPr>
        <p:spPr>
          <a:xfrm>
            <a:off x="1677315" y="4379992"/>
            <a:ext cx="1200152" cy="428628"/>
          </a:xfrm>
          <a:prstGeom prst="rect">
            <a:avLst/>
          </a:prstGeom>
        </p:spPr>
        <p:txBody>
          <a:bodyPr wrap="none" lIns="0" tIns="0" rIns="0" bIns="0" rtlCol="0" anchor="t" anchorCtr="0">
            <a:normAutofit/>
          </a:bodyPr>
          <a:lstStyle/>
          <a:p>
            <a:pPr marL="0" marR="0" lvl="0" indent="0" algn="ctr" defTabSz="914400" eaLnBrk="1" fontAlgn="auto" latinLnBrk="0" hangingPunct="1">
              <a:lnSpc>
                <a:spcPts val="2800"/>
              </a:lnSpc>
              <a:spcBef>
                <a:spcPct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計上仕訳</a:t>
            </a:r>
          </a:p>
        </p:txBody>
      </p:sp>
      <p:sp>
        <p:nvSpPr>
          <p:cNvPr id="72" name="額縁 71"/>
          <p:cNvSpPr/>
          <p:nvPr/>
        </p:nvSpPr>
        <p:spPr>
          <a:xfrm>
            <a:off x="4355976" y="3939903"/>
            <a:ext cx="1404156" cy="288032"/>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支払確定</a:t>
            </a:r>
          </a:p>
        </p:txBody>
      </p:sp>
      <p:sp>
        <p:nvSpPr>
          <p:cNvPr id="73" name="額縁 72"/>
          <p:cNvSpPr/>
          <p:nvPr/>
        </p:nvSpPr>
        <p:spPr>
          <a:xfrm>
            <a:off x="5688124" y="3579862"/>
            <a:ext cx="1296144" cy="288032"/>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支払分割</a:t>
            </a:r>
          </a:p>
        </p:txBody>
      </p:sp>
      <p:sp>
        <p:nvSpPr>
          <p:cNvPr id="74" name="額縁 73"/>
          <p:cNvSpPr/>
          <p:nvPr/>
        </p:nvSpPr>
        <p:spPr>
          <a:xfrm>
            <a:off x="6228184" y="4299943"/>
            <a:ext cx="1236156" cy="288032"/>
          </a:xfrm>
          <a:prstGeom prst="bevel">
            <a:avLst>
              <a:gd name="adj" fmla="val 0"/>
            </a:avLst>
          </a:prstGeom>
          <a:solidFill>
            <a:srgbClr val="77A233"/>
          </a:solidFill>
          <a:ln>
            <a:solidFill>
              <a:srgbClr val="77A233"/>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手形管理</a:t>
            </a:r>
            <a:endParaRPr kumimoji="0" lang="en-US" altLang="ja-JP" sz="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77" name="角丸四角形 76"/>
          <p:cNvSpPr/>
          <p:nvPr/>
        </p:nvSpPr>
        <p:spPr>
          <a:xfrm>
            <a:off x="107504" y="2747265"/>
            <a:ext cx="8820980" cy="324036"/>
          </a:xfrm>
          <a:prstGeom prst="roundRect">
            <a:avLst/>
          </a:prstGeom>
          <a:solidFill>
            <a:srgbClr val="EE550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ysClr val="window" lastClr="FFFFFF"/>
                </a:solidFill>
                <a:effectLst/>
                <a:uLnTx/>
                <a:uFillTx/>
              </a:rPr>
              <a:t>ワークフロー承認（承認・差戻）</a:t>
            </a:r>
          </a:p>
        </p:txBody>
      </p:sp>
      <p:sp>
        <p:nvSpPr>
          <p:cNvPr id="87" name="額縁 86"/>
          <p:cNvSpPr/>
          <p:nvPr/>
        </p:nvSpPr>
        <p:spPr>
          <a:xfrm>
            <a:off x="854208" y="3312460"/>
            <a:ext cx="1368152" cy="288032"/>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締め処理</a:t>
            </a:r>
          </a:p>
        </p:txBody>
      </p:sp>
      <p:sp>
        <p:nvSpPr>
          <p:cNvPr id="88" name="テキスト ボックス 87"/>
          <p:cNvSpPr txBox="1"/>
          <p:nvPr/>
        </p:nvSpPr>
        <p:spPr>
          <a:xfrm>
            <a:off x="971600" y="4371952"/>
            <a:ext cx="1200152" cy="428628"/>
          </a:xfrm>
          <a:prstGeom prst="rect">
            <a:avLst/>
          </a:prstGeom>
        </p:spPr>
        <p:txBody>
          <a:bodyPr wrap="none" lIns="0" tIns="0" rIns="0" bIns="0" rtlCol="0" anchor="t" anchorCtr="0">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ja-JP" sz="1100" b="0" i="0" u="none" strike="noStrike" kern="0" cap="none" spc="0" normalizeH="0" baseline="0" noProof="0">
              <a:ln>
                <a:noFill/>
              </a:ln>
              <a:solidFill>
                <a:prstClr val="black"/>
              </a:solidFill>
              <a:effectLst/>
              <a:uLnTx/>
              <a:uFillTx/>
            </a:endParaRPr>
          </a:p>
        </p:txBody>
      </p:sp>
      <p:sp>
        <p:nvSpPr>
          <p:cNvPr id="89" name="角丸四角形 88"/>
          <p:cNvSpPr/>
          <p:nvPr/>
        </p:nvSpPr>
        <p:spPr>
          <a:xfrm>
            <a:off x="515197" y="3988905"/>
            <a:ext cx="1770549" cy="491059"/>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algn="r" defTabSz="91440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締次残高帳票</a:t>
            </a:r>
            <a:endParaRPr kumimoji="0" lang="en-US" altLang="ja-JP" sz="1100" b="0" i="0" u="none" strike="noStrike" kern="0" cap="none" spc="0" normalizeH="0" baseline="0" noProof="0">
              <a:ln>
                <a:noFill/>
              </a:ln>
              <a:solidFill>
                <a:prstClr val="black"/>
              </a:solidFill>
              <a:effectLst/>
              <a:uLnTx/>
              <a:uFillTx/>
            </a:endParaRPr>
          </a:p>
          <a:p>
            <a:pPr marL="0" marR="0" lvl="0" indent="0" algn="r" defTabSz="91440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支払通知書</a:t>
            </a:r>
            <a:endParaRPr kumimoji="0" lang="en-US" altLang="ja-JP" sz="1100" b="0" i="0" u="none" strike="noStrike" kern="0" cap="none" spc="0" normalizeH="0" baseline="0" noProof="0">
              <a:ln>
                <a:noFill/>
              </a:ln>
              <a:solidFill>
                <a:prstClr val="black"/>
              </a:solidFill>
              <a:effectLst/>
              <a:uLnTx/>
              <a:uFillTx/>
            </a:endParaRPr>
          </a:p>
        </p:txBody>
      </p:sp>
      <p:sp>
        <p:nvSpPr>
          <p:cNvPr id="90" name="Freeform 393"/>
          <p:cNvSpPr>
            <a:spLocks noEditPoints="1"/>
          </p:cNvSpPr>
          <p:nvPr/>
        </p:nvSpPr>
        <p:spPr bwMode="auto">
          <a:xfrm>
            <a:off x="611560" y="4052416"/>
            <a:ext cx="305817" cy="391542"/>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91" name="Freeform 401"/>
          <p:cNvSpPr>
            <a:spLocks noEditPoints="1"/>
          </p:cNvSpPr>
          <p:nvPr/>
        </p:nvSpPr>
        <p:spPr bwMode="auto">
          <a:xfrm>
            <a:off x="2377140" y="3172967"/>
            <a:ext cx="324036" cy="491356"/>
          </a:xfrm>
          <a:custGeom>
            <a:avLst/>
            <a:gdLst/>
            <a:ahLst/>
            <a:cxnLst>
              <a:cxn ang="0">
                <a:pos x="240" y="120"/>
              </a:cxn>
              <a:cxn ang="0">
                <a:pos x="120" y="0"/>
              </a:cxn>
              <a:cxn ang="0">
                <a:pos x="120" y="64"/>
              </a:cxn>
              <a:cxn ang="0">
                <a:pos x="0" y="64"/>
              </a:cxn>
              <a:cxn ang="0">
                <a:pos x="0" y="176"/>
              </a:cxn>
              <a:cxn ang="0">
                <a:pos x="120" y="176"/>
              </a:cxn>
              <a:cxn ang="0">
                <a:pos x="120" y="240"/>
              </a:cxn>
              <a:cxn ang="0">
                <a:pos x="240" y="120"/>
              </a:cxn>
              <a:cxn ang="0">
                <a:pos x="24" y="152"/>
              </a:cxn>
              <a:cxn ang="0">
                <a:pos x="24" y="88"/>
              </a:cxn>
              <a:cxn ang="0">
                <a:pos x="120" y="88"/>
              </a:cxn>
              <a:cxn ang="0">
                <a:pos x="120" y="88"/>
              </a:cxn>
              <a:cxn ang="0">
                <a:pos x="130" y="86"/>
              </a:cxn>
              <a:cxn ang="0">
                <a:pos x="136" y="80"/>
              </a:cxn>
              <a:cxn ang="0">
                <a:pos x="142" y="74"/>
              </a:cxn>
              <a:cxn ang="0">
                <a:pos x="144" y="64"/>
              </a:cxn>
              <a:cxn ang="0">
                <a:pos x="144" y="58"/>
              </a:cxn>
              <a:cxn ang="0">
                <a:pos x="206" y="120"/>
              </a:cxn>
              <a:cxn ang="0">
                <a:pos x="144" y="182"/>
              </a:cxn>
              <a:cxn ang="0">
                <a:pos x="144" y="176"/>
              </a:cxn>
              <a:cxn ang="0">
                <a:pos x="144" y="176"/>
              </a:cxn>
              <a:cxn ang="0">
                <a:pos x="142" y="166"/>
              </a:cxn>
              <a:cxn ang="0">
                <a:pos x="136" y="160"/>
              </a:cxn>
              <a:cxn ang="0">
                <a:pos x="130" y="154"/>
              </a:cxn>
              <a:cxn ang="0">
                <a:pos x="120" y="152"/>
              </a:cxn>
              <a:cxn ang="0">
                <a:pos x="24" y="152"/>
              </a:cxn>
            </a:cxnLst>
            <a:rect l="0" t="0" r="r" b="b"/>
            <a:pathLst>
              <a:path w="240" h="240">
                <a:moveTo>
                  <a:pt x="240" y="120"/>
                </a:moveTo>
                <a:lnTo>
                  <a:pt x="120" y="0"/>
                </a:lnTo>
                <a:lnTo>
                  <a:pt x="120" y="64"/>
                </a:lnTo>
                <a:lnTo>
                  <a:pt x="0" y="64"/>
                </a:lnTo>
                <a:lnTo>
                  <a:pt x="0" y="176"/>
                </a:lnTo>
                <a:lnTo>
                  <a:pt x="120" y="176"/>
                </a:lnTo>
                <a:lnTo>
                  <a:pt x="120" y="240"/>
                </a:lnTo>
                <a:lnTo>
                  <a:pt x="240" y="120"/>
                </a:lnTo>
                <a:close/>
                <a:moveTo>
                  <a:pt x="24" y="152"/>
                </a:moveTo>
                <a:lnTo>
                  <a:pt x="24" y="88"/>
                </a:lnTo>
                <a:lnTo>
                  <a:pt x="120" y="88"/>
                </a:lnTo>
                <a:lnTo>
                  <a:pt x="120" y="88"/>
                </a:lnTo>
                <a:lnTo>
                  <a:pt x="130" y="86"/>
                </a:lnTo>
                <a:lnTo>
                  <a:pt x="136" y="80"/>
                </a:lnTo>
                <a:lnTo>
                  <a:pt x="142" y="74"/>
                </a:lnTo>
                <a:lnTo>
                  <a:pt x="144" y="64"/>
                </a:lnTo>
                <a:lnTo>
                  <a:pt x="144" y="58"/>
                </a:lnTo>
                <a:lnTo>
                  <a:pt x="206" y="120"/>
                </a:lnTo>
                <a:lnTo>
                  <a:pt x="144" y="182"/>
                </a:lnTo>
                <a:lnTo>
                  <a:pt x="144" y="176"/>
                </a:lnTo>
                <a:lnTo>
                  <a:pt x="144" y="176"/>
                </a:lnTo>
                <a:lnTo>
                  <a:pt x="142" y="166"/>
                </a:lnTo>
                <a:lnTo>
                  <a:pt x="136" y="160"/>
                </a:lnTo>
                <a:lnTo>
                  <a:pt x="130" y="154"/>
                </a:lnTo>
                <a:lnTo>
                  <a:pt x="120" y="152"/>
                </a:lnTo>
                <a:lnTo>
                  <a:pt x="24" y="152"/>
                </a:lnTo>
                <a:close/>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2" name="テキスト ボックス 91"/>
          <p:cNvSpPr txBox="1"/>
          <p:nvPr/>
        </p:nvSpPr>
        <p:spPr>
          <a:xfrm>
            <a:off x="3023828" y="3903899"/>
            <a:ext cx="1200152" cy="428628"/>
          </a:xfrm>
          <a:prstGeom prst="rect">
            <a:avLst/>
          </a:prstGeom>
        </p:spPr>
        <p:txBody>
          <a:bodyPr wrap="none" lIns="0" tIns="0" rIns="0" bIns="0" rtlCol="0" anchor="t" anchorCtr="0">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ja-JP" sz="1100" b="0" i="0" u="none" strike="noStrike" kern="0" cap="none" spc="0" normalizeH="0" baseline="0" noProof="0">
              <a:ln>
                <a:noFill/>
              </a:ln>
              <a:solidFill>
                <a:prstClr val="black"/>
              </a:solidFill>
              <a:effectLst/>
              <a:uLnTx/>
              <a:uFillTx/>
            </a:endParaRPr>
          </a:p>
        </p:txBody>
      </p:sp>
      <p:sp>
        <p:nvSpPr>
          <p:cNvPr id="93" name="角丸四角形 92"/>
          <p:cNvSpPr/>
          <p:nvPr/>
        </p:nvSpPr>
        <p:spPr>
          <a:xfrm>
            <a:off x="2539158" y="3983533"/>
            <a:ext cx="1404156" cy="496431"/>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algn="r" defTabSz="914400" eaLnBrk="1" fontAlgn="auto" latinLnBrk="0" hangingPunct="1">
              <a:lnSpc>
                <a:spcPct val="100000"/>
              </a:lnSpc>
              <a:spcBef>
                <a:spcPct val="0"/>
              </a:spcBef>
              <a:spcAft>
                <a:spcPts val="0"/>
              </a:spcAft>
              <a:buClrTx/>
              <a:buSzTx/>
              <a:buFontTx/>
              <a:buNone/>
              <a:tabLst/>
              <a:defRPr/>
            </a:pPr>
            <a:endParaRPr kumimoji="0" lang="en-US" altLang="ja-JP" sz="1100" b="0" i="0" u="none" strike="noStrike" kern="0" cap="none" spc="0" normalizeH="0" baseline="0" noProof="0">
              <a:ln>
                <a:noFill/>
              </a:ln>
              <a:solidFill>
                <a:prstClr val="black"/>
              </a:solidFill>
              <a:effectLst/>
              <a:uLnTx/>
              <a:uFillTx/>
            </a:endParaRPr>
          </a:p>
          <a:p>
            <a:pPr marL="0" marR="0" lvl="0" indent="0" algn="r" defTabSz="91440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支払予定帳票</a:t>
            </a:r>
            <a:endParaRPr kumimoji="0" lang="en-US" altLang="ja-JP" sz="1100" b="0" i="0" u="none" strike="noStrike" kern="0" cap="none" spc="0" normalizeH="0" baseline="0" noProof="0">
              <a:ln>
                <a:noFill/>
              </a:ln>
              <a:solidFill>
                <a:prstClr val="black"/>
              </a:solidFill>
              <a:effectLst/>
              <a:uLnTx/>
              <a:uFillTx/>
            </a:endParaRPr>
          </a:p>
          <a:p>
            <a:pPr marL="0" marR="0" lvl="0" indent="0" algn="r" defTabSz="91440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支払検索照会</a:t>
            </a:r>
            <a:endParaRPr kumimoji="0" lang="en-US" altLang="ja-JP" sz="1100" b="0" i="0" u="none" strike="noStrike" kern="0" cap="none" spc="0" normalizeH="0" baseline="0" noProof="0">
              <a:ln>
                <a:noFill/>
              </a:ln>
              <a:solidFill>
                <a:prstClr val="black"/>
              </a:solidFill>
              <a:effectLst/>
              <a:uLnTx/>
              <a:uFillTx/>
            </a:endParaRPr>
          </a:p>
          <a:p>
            <a:pPr marL="0" marR="0" lvl="0" indent="0" algn="r" defTabSz="914400" eaLnBrk="1" fontAlgn="auto" latinLnBrk="0" hangingPunct="1">
              <a:lnSpc>
                <a:spcPct val="100000"/>
              </a:lnSpc>
              <a:spcBef>
                <a:spcPct val="0"/>
              </a:spcBef>
              <a:spcAft>
                <a:spcPts val="0"/>
              </a:spcAft>
              <a:buClrTx/>
              <a:buSzTx/>
              <a:buFontTx/>
              <a:buNone/>
              <a:tabLst/>
              <a:defRPr/>
            </a:pPr>
            <a:endParaRPr kumimoji="0" lang="en-US" altLang="ja-JP" sz="1100" b="0" i="0" u="none" strike="noStrike" kern="0" cap="none" spc="0" normalizeH="0" baseline="0" noProof="0">
              <a:ln>
                <a:noFill/>
              </a:ln>
              <a:solidFill>
                <a:prstClr val="black"/>
              </a:solidFill>
              <a:effectLst/>
              <a:uLnTx/>
              <a:uFillTx/>
            </a:endParaRPr>
          </a:p>
        </p:txBody>
      </p:sp>
      <p:sp>
        <p:nvSpPr>
          <p:cNvPr id="94" name="Freeform 393"/>
          <p:cNvSpPr>
            <a:spLocks noEditPoints="1"/>
          </p:cNvSpPr>
          <p:nvPr/>
        </p:nvSpPr>
        <p:spPr bwMode="auto">
          <a:xfrm>
            <a:off x="2627784" y="4011911"/>
            <a:ext cx="305817" cy="391542"/>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95" name="Freeform 364"/>
          <p:cNvSpPr>
            <a:spLocks noEditPoints="1"/>
          </p:cNvSpPr>
          <p:nvPr/>
        </p:nvSpPr>
        <p:spPr bwMode="auto">
          <a:xfrm>
            <a:off x="4898380" y="4551970"/>
            <a:ext cx="573720" cy="540060"/>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96" name="テキスト ボックス 95"/>
          <p:cNvSpPr txBox="1"/>
          <p:nvPr/>
        </p:nvSpPr>
        <p:spPr>
          <a:xfrm>
            <a:off x="4608004" y="4587974"/>
            <a:ext cx="162018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black"/>
                </a:solidFill>
                <a:effectLst/>
                <a:uLnTx/>
                <a:uFillTx/>
              </a:rPr>
              <a:t>総勘定元帳</a:t>
            </a:r>
          </a:p>
        </p:txBody>
      </p:sp>
      <p:sp>
        <p:nvSpPr>
          <p:cNvPr id="97" name="額縁 96"/>
          <p:cNvSpPr/>
          <p:nvPr/>
        </p:nvSpPr>
        <p:spPr>
          <a:xfrm>
            <a:off x="7056276" y="3579862"/>
            <a:ext cx="1224136" cy="288032"/>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支払変更入力</a:t>
            </a:r>
          </a:p>
        </p:txBody>
      </p:sp>
      <p:sp>
        <p:nvSpPr>
          <p:cNvPr id="98" name="角丸四角形 97"/>
          <p:cNvSpPr/>
          <p:nvPr/>
        </p:nvSpPr>
        <p:spPr>
          <a:xfrm>
            <a:off x="2856040" y="3297254"/>
            <a:ext cx="6035960" cy="265389"/>
          </a:xfrm>
          <a:prstGeom prst="roundRect">
            <a:avLst/>
          </a:prstGeom>
          <a:solidFill>
            <a:srgbClr val="EE550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ysClr val="window" lastClr="FFFFFF"/>
                </a:solidFill>
                <a:effectLst/>
                <a:uLnTx/>
                <a:uFillTx/>
              </a:rPr>
              <a:t>支払承認</a:t>
            </a:r>
          </a:p>
        </p:txBody>
      </p:sp>
      <p:sp>
        <p:nvSpPr>
          <p:cNvPr id="99" name="額縁 98"/>
          <p:cNvSpPr/>
          <p:nvPr/>
        </p:nvSpPr>
        <p:spPr>
          <a:xfrm>
            <a:off x="6228184" y="4659983"/>
            <a:ext cx="1223656" cy="288032"/>
          </a:xfrm>
          <a:prstGeom prst="bevel">
            <a:avLst>
              <a:gd name="adj" fmla="val 0"/>
            </a:avLst>
          </a:prstGeom>
          <a:solidFill>
            <a:srgbClr val="77A233"/>
          </a:solidFill>
          <a:ln>
            <a:solidFill>
              <a:srgbClr val="77A233"/>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電債オプション</a:t>
            </a:r>
            <a:endParaRPr kumimoji="0" lang="en-US" altLang="ja-JP" sz="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00" name="額縁 99"/>
          <p:cNvSpPr/>
          <p:nvPr/>
        </p:nvSpPr>
        <p:spPr>
          <a:xfrm>
            <a:off x="7526672" y="4299652"/>
            <a:ext cx="1185788" cy="288032"/>
          </a:xfrm>
          <a:prstGeom prst="bevel">
            <a:avLst>
              <a:gd name="adj" fmla="val 0"/>
            </a:avLst>
          </a:prstGeom>
          <a:solidFill>
            <a:srgbClr val="77A233"/>
          </a:solidFill>
          <a:ln>
            <a:solidFill>
              <a:srgbClr val="77A233"/>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ファクタリング</a:t>
            </a:r>
            <a:endParaRPr kumimoji="0" lang="en-US" altLang="ja-JP" sz="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01" name="額縁 100"/>
          <p:cNvSpPr/>
          <p:nvPr/>
        </p:nvSpPr>
        <p:spPr>
          <a:xfrm>
            <a:off x="6228184" y="3939903"/>
            <a:ext cx="1440160" cy="288032"/>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a:ln>
                  <a:noFill/>
                </a:ln>
                <a:solidFill>
                  <a:srgbClr val="FFFFFF"/>
                </a:solidFill>
                <a:effectLst/>
                <a:uLnTx/>
                <a:uFillTx/>
                <a:latin typeface="メイリオ"/>
                <a:ea typeface="メイリオ"/>
                <a:cs typeface="メイリオ" pitchFamily="50" charset="-128"/>
              </a:rPr>
              <a:t>FB</a:t>
            </a: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支払データ</a:t>
            </a:r>
          </a:p>
        </p:txBody>
      </p:sp>
      <p:sp>
        <p:nvSpPr>
          <p:cNvPr id="102" name="角丸四角形 101"/>
          <p:cNvSpPr/>
          <p:nvPr/>
        </p:nvSpPr>
        <p:spPr>
          <a:xfrm>
            <a:off x="1763688" y="4695986"/>
            <a:ext cx="1080120" cy="324036"/>
          </a:xfrm>
          <a:prstGeom prst="roundRect">
            <a:avLst/>
          </a:prstGeom>
          <a:solidFill>
            <a:srgbClr val="F9BE0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ysClr val="window" lastClr="FFFFFF"/>
                </a:solidFill>
                <a:effectLst/>
                <a:uLnTx/>
                <a:uFillTx/>
              </a:rPr>
              <a:t>仕入／買掛金</a:t>
            </a:r>
            <a:endParaRPr kumimoji="0" lang="en-US" altLang="ja-JP" sz="1000" b="1" i="0" u="none" strike="noStrike" kern="0" cap="none" spc="0" normalizeH="0" baseline="0" noProof="0">
              <a:ln>
                <a:noFill/>
              </a:ln>
              <a:solidFill>
                <a:sysClr val="window" lastClr="FFFFFF"/>
              </a:solidFill>
              <a:effectLst/>
              <a:uLnTx/>
              <a:uFillTx/>
            </a:endParaRPr>
          </a:p>
        </p:txBody>
      </p:sp>
      <p:sp>
        <p:nvSpPr>
          <p:cNvPr id="109" name="角丸四角形 108"/>
          <p:cNvSpPr/>
          <p:nvPr/>
        </p:nvSpPr>
        <p:spPr>
          <a:xfrm>
            <a:off x="3023828" y="4692566"/>
            <a:ext cx="1080120" cy="324036"/>
          </a:xfrm>
          <a:prstGeom prst="roundRect">
            <a:avLst/>
          </a:prstGeom>
          <a:solidFill>
            <a:srgbClr val="F9BE0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ysClr val="window" lastClr="FFFFFF"/>
                </a:solidFill>
                <a:effectLst/>
                <a:uLnTx/>
                <a:uFillTx/>
              </a:rPr>
              <a:t>買掛金／預金</a:t>
            </a:r>
            <a:endParaRPr kumimoji="0" lang="en-US" altLang="ja-JP" sz="1000" b="1" i="0" u="none" strike="noStrike" kern="0" cap="none" spc="0" normalizeH="0" baseline="0" noProof="0">
              <a:ln>
                <a:noFill/>
              </a:ln>
              <a:solidFill>
                <a:sysClr val="window" lastClr="FFFFFF"/>
              </a:solidFill>
              <a:effectLst/>
              <a:uLnTx/>
              <a:uFillTx/>
            </a:endParaRPr>
          </a:p>
        </p:txBody>
      </p:sp>
      <p:sp>
        <p:nvSpPr>
          <p:cNvPr id="110" name="正方形/長方形 109"/>
          <p:cNvSpPr/>
          <p:nvPr/>
        </p:nvSpPr>
        <p:spPr>
          <a:xfrm>
            <a:off x="7649570" y="4928056"/>
            <a:ext cx="1224460" cy="20005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a:ln>
                  <a:noFill/>
                </a:ln>
                <a:solidFill>
                  <a:prstClr val="black"/>
                </a:solidFill>
                <a:effectLst/>
                <a:uLnTx/>
                <a:uFillTx/>
              </a:rPr>
              <a:t>※1</a:t>
            </a:r>
            <a:r>
              <a:rPr kumimoji="0" lang="ja-JP" altLang="en-US" sz="700" kern="0" noProof="0">
                <a:solidFill>
                  <a:prstClr val="black"/>
                </a:solidFill>
              </a:rPr>
              <a:t> </a:t>
            </a:r>
            <a:r>
              <a:rPr kumimoji="0" lang="ja-JP" altLang="en-US" sz="700" b="0" i="0" u="none" strike="noStrike" kern="0" cap="none" spc="0" normalizeH="0" baseline="0" noProof="0">
                <a:ln>
                  <a:noFill/>
                </a:ln>
                <a:solidFill>
                  <a:prstClr val="black"/>
                </a:solidFill>
                <a:effectLst/>
                <a:uLnTx/>
                <a:uFillTx/>
              </a:rPr>
              <a:t>オプション製品</a:t>
            </a:r>
          </a:p>
        </p:txBody>
      </p:sp>
      <p:sp>
        <p:nvSpPr>
          <p:cNvPr id="111" name="テキスト ボックス 110"/>
          <p:cNvSpPr txBox="1"/>
          <p:nvPr/>
        </p:nvSpPr>
        <p:spPr>
          <a:xfrm>
            <a:off x="7161436" y="4420943"/>
            <a:ext cx="576572"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a:ln>
                  <a:noFill/>
                </a:ln>
                <a:solidFill>
                  <a:srgbClr val="FFFFFF"/>
                </a:solidFill>
                <a:effectLst/>
                <a:uLnTx/>
                <a:uFillTx/>
              </a:rPr>
              <a:t>※1</a:t>
            </a:r>
            <a:endParaRPr kumimoji="0" lang="ja-JP" altLang="en-US" sz="800" b="0" i="0" u="none" strike="noStrike" kern="0" cap="none" spc="0" normalizeH="0" baseline="0" noProof="0">
              <a:ln>
                <a:noFill/>
              </a:ln>
              <a:solidFill>
                <a:srgbClr val="FFFFFF"/>
              </a:solidFill>
              <a:effectLst/>
              <a:uLnTx/>
              <a:uFillTx/>
            </a:endParaRPr>
          </a:p>
        </p:txBody>
      </p:sp>
      <p:sp>
        <p:nvSpPr>
          <p:cNvPr id="112" name="テキスト ボックス 111"/>
          <p:cNvSpPr txBox="1"/>
          <p:nvPr/>
        </p:nvSpPr>
        <p:spPr>
          <a:xfrm>
            <a:off x="7164288" y="4804578"/>
            <a:ext cx="576572"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a:ln>
                  <a:noFill/>
                </a:ln>
                <a:solidFill>
                  <a:srgbClr val="FFFFFF"/>
                </a:solidFill>
                <a:effectLst/>
                <a:uLnTx/>
                <a:uFillTx/>
              </a:rPr>
              <a:t>※1</a:t>
            </a:r>
            <a:endParaRPr kumimoji="0" lang="ja-JP" altLang="en-US" sz="800" b="0" i="0" u="none" strike="noStrike" kern="0" cap="none" spc="0" normalizeH="0" baseline="0" noProof="0">
              <a:ln>
                <a:noFill/>
              </a:ln>
              <a:solidFill>
                <a:srgbClr val="FFFFFF"/>
              </a:solidFill>
              <a:effectLst/>
              <a:uLnTx/>
              <a:uFillTx/>
            </a:endParaRPr>
          </a:p>
        </p:txBody>
      </p:sp>
      <p:sp>
        <p:nvSpPr>
          <p:cNvPr id="113" name="テキスト ボックス 112"/>
          <p:cNvSpPr txBox="1"/>
          <p:nvPr/>
        </p:nvSpPr>
        <p:spPr>
          <a:xfrm>
            <a:off x="8459924" y="4444538"/>
            <a:ext cx="576572"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a:ln>
                  <a:noFill/>
                </a:ln>
                <a:solidFill>
                  <a:srgbClr val="FFFFFF"/>
                </a:solidFill>
                <a:effectLst/>
                <a:uLnTx/>
                <a:uFillTx/>
              </a:rPr>
              <a:t>※1</a:t>
            </a:r>
            <a:endParaRPr kumimoji="0" lang="ja-JP" altLang="en-US" sz="800" b="0" i="0" u="none" strike="noStrike" kern="0" cap="none" spc="0" normalizeH="0" baseline="0" noProof="0">
              <a:ln>
                <a:noFill/>
              </a:ln>
              <a:solidFill>
                <a:srgbClr val="FFFFFF"/>
              </a:solidFill>
              <a:effectLst/>
              <a:uLnTx/>
              <a:uFillTx/>
            </a:endParaRPr>
          </a:p>
        </p:txBody>
      </p:sp>
      <p:sp>
        <p:nvSpPr>
          <p:cNvPr id="117" name="AutoShape 93"/>
          <p:cNvSpPr>
            <a:spLocks noChangeArrowheads="1"/>
          </p:cNvSpPr>
          <p:nvPr/>
        </p:nvSpPr>
        <p:spPr bwMode="auto">
          <a:xfrm>
            <a:off x="1358264" y="3646356"/>
            <a:ext cx="360040" cy="288032"/>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8" name="AutoShape 93"/>
          <p:cNvSpPr>
            <a:spLocks noChangeArrowheads="1"/>
          </p:cNvSpPr>
          <p:nvPr/>
        </p:nvSpPr>
        <p:spPr bwMode="auto">
          <a:xfrm>
            <a:off x="3095836" y="3615866"/>
            <a:ext cx="360040" cy="288032"/>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9" name="AutoShape 93"/>
          <p:cNvSpPr>
            <a:spLocks noChangeArrowheads="1"/>
          </p:cNvSpPr>
          <p:nvPr/>
        </p:nvSpPr>
        <p:spPr bwMode="auto">
          <a:xfrm>
            <a:off x="4838930" y="3593930"/>
            <a:ext cx="360040" cy="288032"/>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20" name="AutoShape 93"/>
          <p:cNvSpPr>
            <a:spLocks noChangeArrowheads="1"/>
          </p:cNvSpPr>
          <p:nvPr/>
        </p:nvSpPr>
        <p:spPr bwMode="auto">
          <a:xfrm>
            <a:off x="5016068" y="4242001"/>
            <a:ext cx="360040" cy="288032"/>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25" name="AutoShape 93"/>
          <p:cNvSpPr>
            <a:spLocks noChangeArrowheads="1"/>
          </p:cNvSpPr>
          <p:nvPr/>
        </p:nvSpPr>
        <p:spPr bwMode="auto">
          <a:xfrm rot="16200000">
            <a:off x="5832140" y="3939903"/>
            <a:ext cx="360040" cy="288032"/>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26" name="AutoShape 93"/>
          <p:cNvSpPr>
            <a:spLocks noChangeArrowheads="1"/>
          </p:cNvSpPr>
          <p:nvPr/>
        </p:nvSpPr>
        <p:spPr bwMode="auto">
          <a:xfrm rot="16200000">
            <a:off x="4247964" y="4695986"/>
            <a:ext cx="360040" cy="288032"/>
          </a:xfrm>
          <a:prstGeom prst="downArrow">
            <a:avLst>
              <a:gd name="adj1" fmla="val 50000"/>
              <a:gd name="adj2" fmla="val 49104"/>
            </a:avLst>
          </a:prstGeom>
          <a:solidFill>
            <a:srgbClr val="F9BE00"/>
          </a:solidFill>
          <a:ln w="25400" cap="flat" cmpd="sng" algn="ctr">
            <a:solidFill>
              <a:srgbClr val="F9BE0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34" name="額縁 133"/>
          <p:cNvSpPr/>
          <p:nvPr/>
        </p:nvSpPr>
        <p:spPr>
          <a:xfrm>
            <a:off x="7526672" y="4659692"/>
            <a:ext cx="1185788" cy="288032"/>
          </a:xfrm>
          <a:prstGeom prst="bevel">
            <a:avLst>
              <a:gd name="adj" fmla="val 0"/>
            </a:avLst>
          </a:prstGeom>
          <a:solidFill>
            <a:srgbClr val="77A233"/>
          </a:solidFill>
          <a:ln>
            <a:solidFill>
              <a:srgbClr val="77A233"/>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外貨建支払</a:t>
            </a:r>
            <a:endParaRPr kumimoji="0" lang="en-US" altLang="ja-JP" sz="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37" name="Freeform 408"/>
          <p:cNvSpPr>
            <a:spLocks noEditPoints="1"/>
          </p:cNvSpPr>
          <p:nvPr/>
        </p:nvSpPr>
        <p:spPr bwMode="auto">
          <a:xfrm>
            <a:off x="959225" y="4168585"/>
            <a:ext cx="324036" cy="252028"/>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38" name="テキスト ボックス 137"/>
          <p:cNvSpPr txBox="1"/>
          <p:nvPr/>
        </p:nvSpPr>
        <p:spPr>
          <a:xfrm>
            <a:off x="481905" y="4509806"/>
            <a:ext cx="1025010" cy="365520"/>
          </a:xfrm>
          <a:prstGeom prst="rect">
            <a:avLst/>
          </a:prstGeom>
        </p:spPr>
        <p:txBody>
          <a:bodyPr wrap="none" lIns="0" tIns="0" rIns="0" bIns="0" rtlCol="0" anchor="t" anchorCtr="0">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支払通知書</a:t>
            </a:r>
            <a:endParaRPr kumimoji="0" lang="en-US" altLang="ja-JP" sz="1100" b="0" i="0" u="none" strike="noStrike" kern="0" cap="none" spc="0" normalizeH="0" baseline="0" noProof="0">
              <a:ln>
                <a:noFill/>
              </a:ln>
              <a:solidFill>
                <a:prstClr val="black"/>
              </a:solidFill>
              <a:effectLst/>
              <a:uLnTx/>
              <a:uFillTx/>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ja-JP" altLang="en-US" sz="1100" kern="0">
                <a:solidFill>
                  <a:prstClr val="black"/>
                </a:solidFill>
              </a:rPr>
              <a:t>一括配信</a:t>
            </a:r>
            <a:endParaRPr kumimoji="0" lang="en-US" altLang="ja-JP" sz="1100" b="0" i="0" u="none" strike="noStrike" kern="0" cap="none" spc="0" normalizeH="0" baseline="0" noProof="0">
              <a:ln>
                <a:noFill/>
              </a:ln>
              <a:solidFill>
                <a:prstClr val="black"/>
              </a:solidFill>
              <a:effectLst/>
              <a:uLnTx/>
              <a:uFillTx/>
            </a:endParaRPr>
          </a:p>
        </p:txBody>
      </p:sp>
      <p:sp>
        <p:nvSpPr>
          <p:cNvPr id="139" name="AutoShape 93"/>
          <p:cNvSpPr>
            <a:spLocks noChangeArrowheads="1"/>
          </p:cNvSpPr>
          <p:nvPr/>
        </p:nvSpPr>
        <p:spPr bwMode="auto">
          <a:xfrm>
            <a:off x="4247964" y="2476552"/>
            <a:ext cx="360040" cy="273767"/>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40" name="AutoShape 93"/>
          <p:cNvSpPr>
            <a:spLocks noChangeArrowheads="1"/>
          </p:cNvSpPr>
          <p:nvPr/>
        </p:nvSpPr>
        <p:spPr bwMode="auto">
          <a:xfrm>
            <a:off x="7254746" y="2476552"/>
            <a:ext cx="360040" cy="273767"/>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41" name="AutoShape 93"/>
          <p:cNvSpPr>
            <a:spLocks noChangeArrowheads="1"/>
          </p:cNvSpPr>
          <p:nvPr/>
        </p:nvSpPr>
        <p:spPr bwMode="auto">
          <a:xfrm>
            <a:off x="1348696" y="2476552"/>
            <a:ext cx="360040" cy="273767"/>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42" name="AutoShape 93"/>
          <p:cNvSpPr>
            <a:spLocks noChangeArrowheads="1"/>
          </p:cNvSpPr>
          <p:nvPr/>
        </p:nvSpPr>
        <p:spPr bwMode="auto">
          <a:xfrm>
            <a:off x="4247964" y="3075966"/>
            <a:ext cx="360040" cy="209204"/>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43" name="AutoShape 93"/>
          <p:cNvSpPr>
            <a:spLocks noChangeArrowheads="1"/>
          </p:cNvSpPr>
          <p:nvPr/>
        </p:nvSpPr>
        <p:spPr bwMode="auto">
          <a:xfrm>
            <a:off x="7272300" y="3083386"/>
            <a:ext cx="360040" cy="215446"/>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44" name="AutoShape 93"/>
          <p:cNvSpPr>
            <a:spLocks noChangeArrowheads="1"/>
          </p:cNvSpPr>
          <p:nvPr/>
        </p:nvSpPr>
        <p:spPr bwMode="auto">
          <a:xfrm>
            <a:off x="1366250" y="3083385"/>
            <a:ext cx="360040" cy="230184"/>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5" name="テキスト ボックス 114"/>
          <p:cNvSpPr txBox="1"/>
          <p:nvPr/>
        </p:nvSpPr>
        <p:spPr>
          <a:xfrm>
            <a:off x="8459924" y="4804578"/>
            <a:ext cx="576572"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a:ln>
                  <a:noFill/>
                </a:ln>
                <a:solidFill>
                  <a:srgbClr val="FFFFFF"/>
                </a:solidFill>
                <a:effectLst/>
                <a:uLnTx/>
                <a:uFillTx/>
              </a:rPr>
              <a:t>※1</a:t>
            </a:r>
            <a:endParaRPr kumimoji="0" lang="ja-JP" altLang="en-US" sz="800" b="0" i="0" u="none" strike="noStrike" kern="0" cap="none" spc="0" normalizeH="0" baseline="0" noProof="0">
              <a:ln>
                <a:noFill/>
              </a:ln>
              <a:solidFill>
                <a:srgbClr val="FFFFFF"/>
              </a:solidFill>
              <a:effectLst/>
              <a:uLnTx/>
              <a:uFillTx/>
            </a:endParaRPr>
          </a:p>
        </p:txBody>
      </p:sp>
      <p:sp>
        <p:nvSpPr>
          <p:cNvPr id="4" name="フッター プレースホルダー 3">
            <a:extLst>
              <a:ext uri="{FF2B5EF4-FFF2-40B4-BE49-F238E27FC236}">
                <a16:creationId xmlns:a16="http://schemas.microsoft.com/office/drawing/2014/main" id="{35FE7567-1D0C-99A9-39F5-A8F75B9477A9}"/>
              </a:ext>
            </a:extLst>
          </p:cNvPr>
          <p:cNvSpPr txBox="1">
            <a:spLocks/>
          </p:cNvSpPr>
          <p:nvPr/>
        </p:nvSpPr>
        <p:spPr>
          <a:xfrm>
            <a:off x="252000" y="4993034"/>
            <a:ext cx="2160000" cy="135000"/>
          </a:xfrm>
          <a:prstGeom prst="rect">
            <a:avLst/>
          </a:prstGeom>
        </p:spPr>
        <p:txBody>
          <a:bodyPr vert="horz" lIns="0" tIns="0" rIns="0" bIns="0" rtlCol="0" anchor="b" anchorCtr="0"/>
          <a:lstStyle>
            <a:defPPr>
              <a:defRPr lang="ja-JP"/>
            </a:defPPr>
            <a:lvl1pPr marL="0" algn="l" defTabSz="914400" rtl="0" eaLnBrk="1" latinLnBrk="0" hangingPunct="1">
              <a:defRPr kumimoji="1" sz="6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a:p>
        </p:txBody>
      </p:sp>
      <p:sp>
        <p:nvSpPr>
          <p:cNvPr id="6" name="AutoShape 5">
            <a:extLst>
              <a:ext uri="{FF2B5EF4-FFF2-40B4-BE49-F238E27FC236}">
                <a16:creationId xmlns:a16="http://schemas.microsoft.com/office/drawing/2014/main" id="{38731816-6A69-7FB3-EF25-0F9C9DA336E6}"/>
              </a:ext>
            </a:extLst>
          </p:cNvPr>
          <p:cNvSpPr>
            <a:spLocks noChangeArrowheads="1"/>
          </p:cNvSpPr>
          <p:nvPr/>
        </p:nvSpPr>
        <p:spPr bwMode="gray">
          <a:xfrm>
            <a:off x="107504" y="928800"/>
            <a:ext cx="2700300" cy="1555200"/>
          </a:xfrm>
          <a:prstGeom prst="roundRect">
            <a:avLst>
              <a:gd name="adj" fmla="val 6907"/>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en-US" altLang="ja-JP" sz="1500" b="0" i="0" u="none" strike="noStrike" kern="0" cap="none" spc="0" normalizeH="0" baseline="0" noProof="0">
              <a:ln>
                <a:noFill/>
              </a:ln>
              <a:solidFill>
                <a:srgbClr val="E27100"/>
              </a:solidFill>
              <a:effectLst/>
              <a:uLnTx/>
              <a:uFillTx/>
            </a:endParaRPr>
          </a:p>
        </p:txBody>
      </p:sp>
      <p:sp>
        <p:nvSpPr>
          <p:cNvPr id="7" name="AutoShape 5">
            <a:extLst>
              <a:ext uri="{FF2B5EF4-FFF2-40B4-BE49-F238E27FC236}">
                <a16:creationId xmlns:a16="http://schemas.microsoft.com/office/drawing/2014/main" id="{FD70850A-F9D3-B1A7-6F2A-1232D3113030}"/>
              </a:ext>
            </a:extLst>
          </p:cNvPr>
          <p:cNvSpPr>
            <a:spLocks noChangeArrowheads="1"/>
          </p:cNvSpPr>
          <p:nvPr/>
        </p:nvSpPr>
        <p:spPr bwMode="gray">
          <a:xfrm>
            <a:off x="5921484" y="929911"/>
            <a:ext cx="3047318" cy="1555092"/>
          </a:xfrm>
          <a:prstGeom prst="roundRect">
            <a:avLst>
              <a:gd name="adj" fmla="val 6907"/>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en-US" altLang="ja-JP" sz="1500" b="0" i="0" u="none" strike="noStrike" kern="0" cap="none" spc="0" normalizeH="0" baseline="0" noProof="0">
              <a:ln>
                <a:noFill/>
              </a:ln>
              <a:solidFill>
                <a:srgbClr val="E27100"/>
              </a:solidFill>
              <a:effectLst/>
              <a:uLnTx/>
              <a:uFillTx/>
            </a:endParaRPr>
          </a:p>
        </p:txBody>
      </p:sp>
      <p:sp>
        <p:nvSpPr>
          <p:cNvPr id="8" name="AutoShape 5">
            <a:extLst>
              <a:ext uri="{FF2B5EF4-FFF2-40B4-BE49-F238E27FC236}">
                <a16:creationId xmlns:a16="http://schemas.microsoft.com/office/drawing/2014/main" id="{3E061F7A-AEEB-8219-D3B8-F572FD7AF65D}"/>
              </a:ext>
            </a:extLst>
          </p:cNvPr>
          <p:cNvSpPr>
            <a:spLocks noChangeArrowheads="1"/>
          </p:cNvSpPr>
          <p:nvPr/>
        </p:nvSpPr>
        <p:spPr bwMode="gray">
          <a:xfrm>
            <a:off x="2866790" y="928800"/>
            <a:ext cx="2988332" cy="1556152"/>
          </a:xfrm>
          <a:prstGeom prst="roundRect">
            <a:avLst>
              <a:gd name="adj" fmla="val 6907"/>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en-US" altLang="ja-JP" sz="1500" b="0" i="0" u="none" strike="noStrike" kern="0" cap="none" spc="0" normalizeH="0" baseline="0" noProof="0">
              <a:ln>
                <a:noFill/>
              </a:ln>
              <a:solidFill>
                <a:srgbClr val="E27100"/>
              </a:solidFill>
              <a:effectLst/>
              <a:uLnTx/>
              <a:uFillTx/>
            </a:endParaRPr>
          </a:p>
        </p:txBody>
      </p:sp>
      <p:sp>
        <p:nvSpPr>
          <p:cNvPr id="9" name="Text Box 76">
            <a:extLst>
              <a:ext uri="{FF2B5EF4-FFF2-40B4-BE49-F238E27FC236}">
                <a16:creationId xmlns:a16="http://schemas.microsoft.com/office/drawing/2014/main" id="{BC838D00-BE15-7A2A-83B8-16449887F825}"/>
              </a:ext>
            </a:extLst>
          </p:cNvPr>
          <p:cNvSpPr txBox="1">
            <a:spLocks noChangeArrowheads="1"/>
          </p:cNvSpPr>
          <p:nvPr/>
        </p:nvSpPr>
        <p:spPr bwMode="auto">
          <a:xfrm>
            <a:off x="2651797" y="627534"/>
            <a:ext cx="3420380" cy="309958"/>
          </a:xfrm>
          <a:prstGeom prst="rect">
            <a:avLst/>
          </a:prstGeom>
          <a:noFill/>
          <a:ln w="9525" algn="ctr">
            <a:noFill/>
            <a:miter lim="800000"/>
            <a:headEnd/>
            <a:tailEnd/>
          </a:ln>
        </p:spPr>
        <p:txBody>
          <a:bodyPr wrap="square" lIns="90000" tIns="46800" rIns="90000" bIns="468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rgbClr val="B91B17">
                    <a:lumMod val="60000"/>
                    <a:lumOff val="40000"/>
                  </a:srgbClr>
                </a:solidFill>
                <a:effectLst/>
                <a:uLnTx/>
                <a:uFillTx/>
              </a:rPr>
              <a:t>【 </a:t>
            </a:r>
            <a:r>
              <a:rPr kumimoji="0" lang="ja-JP" altLang="en-US" sz="1400" b="1" i="0" u="none" strike="noStrike" kern="0" cap="none" spc="0" normalizeH="0" baseline="0" noProof="0">
                <a:ln>
                  <a:noFill/>
                </a:ln>
                <a:solidFill>
                  <a:srgbClr val="B91B17">
                    <a:lumMod val="60000"/>
                    <a:lumOff val="40000"/>
                  </a:srgbClr>
                </a:solidFill>
                <a:effectLst/>
                <a:uLnTx/>
                <a:uFillTx/>
              </a:rPr>
              <a:t> 支払依頼 </a:t>
            </a:r>
            <a:r>
              <a:rPr kumimoji="0" lang="en-US" altLang="ja-JP" sz="1400" b="1" i="0" u="none" strike="noStrike" kern="0" cap="none" spc="0" normalizeH="0" baseline="0" noProof="0">
                <a:ln>
                  <a:noFill/>
                </a:ln>
                <a:solidFill>
                  <a:srgbClr val="B91B17">
                    <a:lumMod val="60000"/>
                    <a:lumOff val="40000"/>
                  </a:srgbClr>
                </a:solidFill>
                <a:effectLst/>
                <a:uLnTx/>
                <a:uFillTx/>
              </a:rPr>
              <a:t>】</a:t>
            </a:r>
            <a:endParaRPr kumimoji="0" lang="ja-JP" altLang="en-US" sz="1400" b="1" i="0" u="none" strike="noStrike" kern="0" cap="none" spc="0" normalizeH="0" baseline="0" noProof="0">
              <a:ln>
                <a:noFill/>
              </a:ln>
              <a:solidFill>
                <a:srgbClr val="B91B17">
                  <a:lumMod val="60000"/>
                  <a:lumOff val="40000"/>
                </a:srgbClr>
              </a:solidFill>
              <a:effectLst/>
              <a:uLnTx/>
              <a:uFillTx/>
            </a:endParaRPr>
          </a:p>
        </p:txBody>
      </p:sp>
      <p:sp>
        <p:nvSpPr>
          <p:cNvPr id="10" name="Text Box 76">
            <a:extLst>
              <a:ext uri="{FF2B5EF4-FFF2-40B4-BE49-F238E27FC236}">
                <a16:creationId xmlns:a16="http://schemas.microsoft.com/office/drawing/2014/main" id="{1EB2CC15-0D63-8E97-4CB7-B024D01B15EF}"/>
              </a:ext>
            </a:extLst>
          </p:cNvPr>
          <p:cNvSpPr txBox="1">
            <a:spLocks noChangeArrowheads="1"/>
          </p:cNvSpPr>
          <p:nvPr/>
        </p:nvSpPr>
        <p:spPr bwMode="auto">
          <a:xfrm>
            <a:off x="5904148" y="627534"/>
            <a:ext cx="2952328" cy="309958"/>
          </a:xfrm>
          <a:prstGeom prst="rect">
            <a:avLst/>
          </a:prstGeom>
          <a:noFill/>
          <a:ln w="9525" algn="ctr">
            <a:noFill/>
            <a:miter lim="800000"/>
            <a:headEnd/>
            <a:tailEnd/>
          </a:ln>
        </p:spPr>
        <p:txBody>
          <a:bodyPr wrap="square" lIns="90000" tIns="46800" rIns="90000" bIns="468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rgbClr val="B91B17">
                    <a:lumMod val="60000"/>
                    <a:lumOff val="40000"/>
                  </a:srgbClr>
                </a:solidFill>
                <a:effectLst/>
                <a:uLnTx/>
                <a:uFillTx/>
              </a:rPr>
              <a:t>【  </a:t>
            </a:r>
            <a:r>
              <a:rPr kumimoji="0" lang="ja-JP" altLang="en-US" sz="1400" b="1" i="0" u="none" strike="noStrike" kern="0" cap="none" spc="0" normalizeH="0" baseline="0" noProof="0">
                <a:ln>
                  <a:noFill/>
                </a:ln>
                <a:solidFill>
                  <a:srgbClr val="B91B17">
                    <a:lumMod val="60000"/>
                    <a:lumOff val="40000"/>
                  </a:srgbClr>
                </a:solidFill>
                <a:effectLst/>
                <a:uLnTx/>
                <a:uFillTx/>
              </a:rPr>
              <a:t>社員経費  </a:t>
            </a:r>
            <a:r>
              <a:rPr kumimoji="0" lang="en-US" altLang="ja-JP" sz="1400" b="1" i="0" u="none" strike="noStrike" kern="0" cap="none" spc="0" normalizeH="0" baseline="0" noProof="0">
                <a:ln>
                  <a:noFill/>
                </a:ln>
                <a:solidFill>
                  <a:srgbClr val="B91B17">
                    <a:lumMod val="60000"/>
                    <a:lumOff val="40000"/>
                  </a:srgbClr>
                </a:solidFill>
                <a:effectLst/>
                <a:uLnTx/>
                <a:uFillTx/>
              </a:rPr>
              <a:t>】</a:t>
            </a:r>
            <a:endParaRPr kumimoji="0" lang="ja-JP" altLang="en-US" sz="1400" b="1" i="0" u="none" strike="noStrike" kern="0" cap="none" spc="0" normalizeH="0" baseline="0" noProof="0">
              <a:ln>
                <a:noFill/>
              </a:ln>
              <a:solidFill>
                <a:srgbClr val="B91B17">
                  <a:lumMod val="60000"/>
                  <a:lumOff val="40000"/>
                </a:srgbClr>
              </a:solidFill>
              <a:effectLst/>
              <a:uLnTx/>
              <a:uFillTx/>
            </a:endParaRPr>
          </a:p>
        </p:txBody>
      </p:sp>
      <p:sp>
        <p:nvSpPr>
          <p:cNvPr id="11" name="額縁 70">
            <a:extLst>
              <a:ext uri="{FF2B5EF4-FFF2-40B4-BE49-F238E27FC236}">
                <a16:creationId xmlns:a16="http://schemas.microsoft.com/office/drawing/2014/main" id="{B5BB7DAC-C976-4A45-BCE6-352B29E79F8D}"/>
              </a:ext>
            </a:extLst>
          </p:cNvPr>
          <p:cNvSpPr/>
          <p:nvPr/>
        </p:nvSpPr>
        <p:spPr>
          <a:xfrm>
            <a:off x="4608004" y="1039930"/>
            <a:ext cx="1110673" cy="252027"/>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定例支払</a:t>
            </a:r>
          </a:p>
        </p:txBody>
      </p:sp>
      <p:sp>
        <p:nvSpPr>
          <p:cNvPr id="12" name="額縁 74">
            <a:extLst>
              <a:ext uri="{FF2B5EF4-FFF2-40B4-BE49-F238E27FC236}">
                <a16:creationId xmlns:a16="http://schemas.microsoft.com/office/drawing/2014/main" id="{8A6370C9-5D38-93D0-70CB-1ECBC7421BD9}"/>
              </a:ext>
            </a:extLst>
          </p:cNvPr>
          <p:cNvSpPr/>
          <p:nvPr/>
        </p:nvSpPr>
        <p:spPr>
          <a:xfrm>
            <a:off x="4602553" y="1323971"/>
            <a:ext cx="1116124" cy="252027"/>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前払金振替</a:t>
            </a:r>
          </a:p>
        </p:txBody>
      </p:sp>
      <p:sp>
        <p:nvSpPr>
          <p:cNvPr id="13" name="額縁 75">
            <a:extLst>
              <a:ext uri="{FF2B5EF4-FFF2-40B4-BE49-F238E27FC236}">
                <a16:creationId xmlns:a16="http://schemas.microsoft.com/office/drawing/2014/main" id="{6904056D-32FF-273C-175E-C21E22438B51}"/>
              </a:ext>
            </a:extLst>
          </p:cNvPr>
          <p:cNvSpPr/>
          <p:nvPr/>
        </p:nvSpPr>
        <p:spPr>
          <a:xfrm>
            <a:off x="4602553" y="1608496"/>
            <a:ext cx="1116124" cy="245448"/>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会社間支払</a:t>
            </a:r>
            <a:endParaRPr kumimoji="0" lang="en-US" altLang="ja-JP" sz="1100" b="1" i="0" u="none" strike="noStrike" kern="0" cap="none" spc="0" normalizeH="0" baseline="0" noProof="0">
              <a:ln>
                <a:noFill/>
              </a:ln>
              <a:solidFill>
                <a:srgbClr val="FFFFFF"/>
              </a:solidFill>
              <a:effectLst/>
              <a:uLnTx/>
              <a:uFillTx/>
              <a:latin typeface="メイリオ"/>
              <a:ea typeface="メイリオ"/>
              <a:cs typeface="メイリオ" pitchFamily="50" charset="-128"/>
            </a:endParaRPr>
          </a:p>
        </p:txBody>
      </p:sp>
      <p:sp>
        <p:nvSpPr>
          <p:cNvPr id="14" name="角丸四角形 78">
            <a:extLst>
              <a:ext uri="{FF2B5EF4-FFF2-40B4-BE49-F238E27FC236}">
                <a16:creationId xmlns:a16="http://schemas.microsoft.com/office/drawing/2014/main" id="{FB0CFEC4-85D4-F2DF-04F1-1896D84EBDBD}"/>
              </a:ext>
            </a:extLst>
          </p:cNvPr>
          <p:cNvSpPr/>
          <p:nvPr/>
        </p:nvSpPr>
        <p:spPr>
          <a:xfrm>
            <a:off x="2951820" y="1004400"/>
            <a:ext cx="1548172" cy="346332"/>
          </a:xfrm>
          <a:prstGeom prst="roundRect">
            <a:avLst/>
          </a:prstGeom>
          <a:solidFill>
            <a:srgbClr val="54C2F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支払伝票入力</a:t>
            </a:r>
          </a:p>
        </p:txBody>
      </p:sp>
      <p:sp>
        <p:nvSpPr>
          <p:cNvPr id="15" name="角丸四角形 79">
            <a:extLst>
              <a:ext uri="{FF2B5EF4-FFF2-40B4-BE49-F238E27FC236}">
                <a16:creationId xmlns:a16="http://schemas.microsoft.com/office/drawing/2014/main" id="{75A9175A-79EE-E76E-A80B-18338812FC9A}"/>
              </a:ext>
            </a:extLst>
          </p:cNvPr>
          <p:cNvSpPr/>
          <p:nvPr/>
        </p:nvSpPr>
        <p:spPr>
          <a:xfrm>
            <a:off x="2951820" y="1333906"/>
            <a:ext cx="1548172" cy="1036968"/>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a:defRPr/>
            </a:pPr>
            <a:r>
              <a:rPr kumimoji="0" lang="ja-JP" altLang="en-US" sz="1100" b="0" i="0" u="none" strike="noStrike" kern="0" cap="none" spc="0" normalizeH="0" baseline="0" noProof="0">
                <a:ln>
                  <a:noFill/>
                </a:ln>
                <a:solidFill>
                  <a:prstClr val="black"/>
                </a:solidFill>
                <a:effectLst/>
                <a:uLnTx/>
                <a:uFillTx/>
              </a:rPr>
              <a:t>・一覧入力</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・過去伝票複写</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・仕訳パターン</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・証憑データ添付</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・スポット支払</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・源泉支払</a:t>
            </a:r>
          </a:p>
        </p:txBody>
      </p:sp>
      <p:sp>
        <p:nvSpPr>
          <p:cNvPr id="16" name="角丸四角形 80">
            <a:extLst>
              <a:ext uri="{FF2B5EF4-FFF2-40B4-BE49-F238E27FC236}">
                <a16:creationId xmlns:a16="http://schemas.microsoft.com/office/drawing/2014/main" id="{118ACB52-9756-B3EC-CE44-878DA300E67B}"/>
              </a:ext>
            </a:extLst>
          </p:cNvPr>
          <p:cNvSpPr/>
          <p:nvPr/>
        </p:nvSpPr>
        <p:spPr>
          <a:xfrm>
            <a:off x="6009484" y="1283630"/>
            <a:ext cx="2880320" cy="1137784"/>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600" b="0" i="0" u="none" strike="noStrike" kern="0" cap="none" spc="0" normalizeH="0" baseline="0" noProof="0">
              <a:ln>
                <a:noFill/>
              </a:ln>
              <a:solidFill>
                <a:prstClr val="black"/>
              </a:solidFill>
              <a:effectLst/>
              <a:uLnTx/>
              <a:uFillTx/>
            </a:endParaRPr>
          </a:p>
        </p:txBody>
      </p:sp>
      <p:sp>
        <p:nvSpPr>
          <p:cNvPr id="17" name="角丸四角形 81">
            <a:extLst>
              <a:ext uri="{FF2B5EF4-FFF2-40B4-BE49-F238E27FC236}">
                <a16:creationId xmlns:a16="http://schemas.microsoft.com/office/drawing/2014/main" id="{763CCCC0-7CA9-64CC-D453-A405CEFEFAFB}"/>
              </a:ext>
            </a:extLst>
          </p:cNvPr>
          <p:cNvSpPr/>
          <p:nvPr/>
        </p:nvSpPr>
        <p:spPr>
          <a:xfrm>
            <a:off x="6000419" y="1003926"/>
            <a:ext cx="2916000" cy="324036"/>
          </a:xfrm>
          <a:prstGeom prst="roundRect">
            <a:avLst/>
          </a:prstGeom>
          <a:solidFill>
            <a:srgbClr val="54C2F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経費・仮払精算入力</a:t>
            </a:r>
          </a:p>
        </p:txBody>
      </p:sp>
      <p:sp>
        <p:nvSpPr>
          <p:cNvPr id="18" name="Text Box 76">
            <a:extLst>
              <a:ext uri="{FF2B5EF4-FFF2-40B4-BE49-F238E27FC236}">
                <a16:creationId xmlns:a16="http://schemas.microsoft.com/office/drawing/2014/main" id="{5231CFAA-1153-B7B7-8D68-FDB362EE7E4D}"/>
              </a:ext>
            </a:extLst>
          </p:cNvPr>
          <p:cNvSpPr txBox="1">
            <a:spLocks noChangeArrowheads="1"/>
          </p:cNvSpPr>
          <p:nvPr/>
        </p:nvSpPr>
        <p:spPr bwMode="auto">
          <a:xfrm>
            <a:off x="359532" y="627534"/>
            <a:ext cx="1800200" cy="309958"/>
          </a:xfrm>
          <a:prstGeom prst="rect">
            <a:avLst/>
          </a:prstGeom>
          <a:noFill/>
          <a:ln w="9525" algn="ctr">
            <a:noFill/>
            <a:miter lim="800000"/>
            <a:headEnd/>
            <a:tailEnd/>
          </a:ln>
        </p:spPr>
        <p:txBody>
          <a:bodyPr wrap="square" lIns="90000" tIns="46800" rIns="90000" bIns="468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rgbClr val="B91B17">
                    <a:lumMod val="60000"/>
                    <a:lumOff val="40000"/>
                  </a:srgbClr>
                </a:solidFill>
                <a:effectLst/>
                <a:uLnTx/>
                <a:uFillTx/>
              </a:rPr>
              <a:t>【 </a:t>
            </a:r>
            <a:r>
              <a:rPr kumimoji="0" lang="ja-JP" altLang="en-US" sz="1400" b="1" i="0" u="none" strike="noStrike" kern="0" cap="none" spc="0" normalizeH="0" baseline="0" noProof="0">
                <a:ln>
                  <a:noFill/>
                </a:ln>
                <a:solidFill>
                  <a:srgbClr val="B91B17">
                    <a:lumMod val="60000"/>
                    <a:lumOff val="40000"/>
                  </a:srgbClr>
                </a:solidFill>
                <a:effectLst/>
                <a:uLnTx/>
                <a:uFillTx/>
              </a:rPr>
              <a:t> 債務計上 </a:t>
            </a:r>
            <a:r>
              <a:rPr kumimoji="0" lang="en-US" altLang="ja-JP" sz="1400" b="1" i="0" u="none" strike="noStrike" kern="0" cap="none" spc="0" normalizeH="0" baseline="0" noProof="0">
                <a:ln>
                  <a:noFill/>
                </a:ln>
                <a:solidFill>
                  <a:srgbClr val="B91B17">
                    <a:lumMod val="60000"/>
                    <a:lumOff val="40000"/>
                  </a:srgbClr>
                </a:solidFill>
                <a:effectLst/>
                <a:uLnTx/>
                <a:uFillTx/>
              </a:rPr>
              <a:t>】</a:t>
            </a:r>
            <a:endParaRPr kumimoji="0" lang="ja-JP" altLang="en-US" sz="1400" b="1" i="0" u="none" strike="noStrike" kern="0" cap="none" spc="0" normalizeH="0" baseline="0" noProof="0">
              <a:ln>
                <a:noFill/>
              </a:ln>
              <a:solidFill>
                <a:srgbClr val="B91B17">
                  <a:lumMod val="60000"/>
                  <a:lumOff val="40000"/>
                </a:srgbClr>
              </a:solidFill>
              <a:effectLst/>
              <a:uLnTx/>
              <a:uFillTx/>
            </a:endParaRPr>
          </a:p>
        </p:txBody>
      </p:sp>
      <p:sp>
        <p:nvSpPr>
          <p:cNvPr id="19" name="角丸四角形 83">
            <a:extLst>
              <a:ext uri="{FF2B5EF4-FFF2-40B4-BE49-F238E27FC236}">
                <a16:creationId xmlns:a16="http://schemas.microsoft.com/office/drawing/2014/main" id="{B4AFA5C9-E8E2-F125-AD45-021B3A7E1238}"/>
              </a:ext>
            </a:extLst>
          </p:cNvPr>
          <p:cNvSpPr/>
          <p:nvPr/>
        </p:nvSpPr>
        <p:spPr>
          <a:xfrm>
            <a:off x="179512" y="1004400"/>
            <a:ext cx="1404156" cy="324036"/>
          </a:xfrm>
          <a:prstGeom prst="roundRect">
            <a:avLst/>
          </a:prstGeom>
          <a:solidFill>
            <a:srgbClr val="54C2F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債務計上入力</a:t>
            </a:r>
          </a:p>
        </p:txBody>
      </p:sp>
      <p:sp>
        <p:nvSpPr>
          <p:cNvPr id="20" name="角丸四角形 84">
            <a:extLst>
              <a:ext uri="{FF2B5EF4-FFF2-40B4-BE49-F238E27FC236}">
                <a16:creationId xmlns:a16="http://schemas.microsoft.com/office/drawing/2014/main" id="{BE8136D5-DB38-C993-5CAD-5CA9CC6EAE48}"/>
              </a:ext>
            </a:extLst>
          </p:cNvPr>
          <p:cNvSpPr/>
          <p:nvPr/>
        </p:nvSpPr>
        <p:spPr>
          <a:xfrm>
            <a:off x="179512" y="1311610"/>
            <a:ext cx="1404156" cy="1036800"/>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t"/>
          <a:lstStyle/>
          <a:p>
            <a:pPr>
              <a:defRPr/>
            </a:pPr>
            <a:r>
              <a:rPr kumimoji="0" lang="ja-JP" altLang="en-US" sz="1100" b="0" i="0" u="none" strike="noStrike" kern="0" cap="none" spc="0" normalizeH="0" baseline="0" noProof="0">
                <a:ln>
                  <a:noFill/>
                </a:ln>
                <a:solidFill>
                  <a:prstClr val="black"/>
                </a:solidFill>
                <a:effectLst/>
                <a:uLnTx/>
                <a:uFillTx/>
              </a:rPr>
              <a:t>・一覧入力</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・過去伝票複写</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・証憑データ添付</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・源泉支払</a:t>
            </a:r>
            <a:endParaRPr kumimoji="0" lang="en-US" altLang="ja-JP" sz="1100" b="0" i="0" u="none" strike="noStrike" kern="0" cap="none" spc="0" normalizeH="0" baseline="0" noProof="0">
              <a:ln>
                <a:noFill/>
              </a:ln>
              <a:solidFill>
                <a:prstClr val="black"/>
              </a:solidFill>
              <a:effectLst/>
              <a:uLnTx/>
              <a:uFillTx/>
            </a:endParaRPr>
          </a:p>
        </p:txBody>
      </p:sp>
      <p:sp>
        <p:nvSpPr>
          <p:cNvPr id="21" name="額縁 85">
            <a:extLst>
              <a:ext uri="{FF2B5EF4-FFF2-40B4-BE49-F238E27FC236}">
                <a16:creationId xmlns:a16="http://schemas.microsoft.com/office/drawing/2014/main" id="{3484BD38-0DD3-E526-7378-6A8DEE405EDB}"/>
              </a:ext>
            </a:extLst>
          </p:cNvPr>
          <p:cNvSpPr/>
          <p:nvPr/>
        </p:nvSpPr>
        <p:spPr>
          <a:xfrm>
            <a:off x="1697483" y="1075934"/>
            <a:ext cx="1038313" cy="288032"/>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債務振替入力</a:t>
            </a:r>
          </a:p>
        </p:txBody>
      </p:sp>
      <p:grpSp>
        <p:nvGrpSpPr>
          <p:cNvPr id="22" name="グループ化 70">
            <a:extLst>
              <a:ext uri="{FF2B5EF4-FFF2-40B4-BE49-F238E27FC236}">
                <a16:creationId xmlns:a16="http://schemas.microsoft.com/office/drawing/2014/main" id="{18C9AC8D-4E6E-4382-DD7F-ACE0248A62D4}"/>
              </a:ext>
            </a:extLst>
          </p:cNvPr>
          <p:cNvGrpSpPr/>
          <p:nvPr/>
        </p:nvGrpSpPr>
        <p:grpSpPr>
          <a:xfrm>
            <a:off x="4600785" y="2155639"/>
            <a:ext cx="1117892" cy="292313"/>
            <a:chOff x="1979712" y="2672916"/>
            <a:chExt cx="1117892" cy="288032"/>
          </a:xfrm>
        </p:grpSpPr>
        <p:sp>
          <p:nvSpPr>
            <p:cNvPr id="23" name="角丸四角形 103">
              <a:extLst>
                <a:ext uri="{FF2B5EF4-FFF2-40B4-BE49-F238E27FC236}">
                  <a16:creationId xmlns:a16="http://schemas.microsoft.com/office/drawing/2014/main" id="{75DD2702-1677-DC33-075F-1309F93C74DD}"/>
                </a:ext>
              </a:extLst>
            </p:cNvPr>
            <p:cNvSpPr/>
            <p:nvPr/>
          </p:nvSpPr>
          <p:spPr>
            <a:xfrm>
              <a:off x="1979712" y="2672916"/>
              <a:ext cx="1117892" cy="288032"/>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外部</a:t>
              </a:r>
              <a:r>
                <a:rPr kumimoji="0" lang="ja-JP" altLang="en-US" sz="900" b="0" i="0" u="none" strike="noStrike" kern="0" cap="none" spc="0" normalizeH="0" baseline="0" noProof="0">
                  <a:ln>
                    <a:noFill/>
                  </a:ln>
                  <a:solidFill>
                    <a:prstClr val="black"/>
                  </a:solidFill>
                  <a:effectLst/>
                  <a:uLnTx/>
                  <a:uFillTx/>
                </a:rPr>
                <a:t>データ</a:t>
              </a:r>
              <a:endParaRPr kumimoji="0" lang="en-US" altLang="ja-JP" sz="900" b="0" i="0" u="none" strike="noStrike" kern="0" cap="none" spc="0" normalizeH="0" baseline="0" noProof="0">
                <a:ln>
                  <a:noFill/>
                </a:ln>
                <a:solidFill>
                  <a:prstClr val="black"/>
                </a:solidFill>
                <a:effectLst/>
                <a:uLnTx/>
                <a:uFillTx/>
              </a:endParaRPr>
            </a:p>
          </p:txBody>
        </p:sp>
        <p:sp>
          <p:nvSpPr>
            <p:cNvPr id="24" name="Freeform 418">
              <a:extLst>
                <a:ext uri="{FF2B5EF4-FFF2-40B4-BE49-F238E27FC236}">
                  <a16:creationId xmlns:a16="http://schemas.microsoft.com/office/drawing/2014/main" id="{B57DD58A-4831-AC36-E114-DA399116972B}"/>
                </a:ext>
              </a:extLst>
            </p:cNvPr>
            <p:cNvSpPr>
              <a:spLocks noEditPoints="1"/>
            </p:cNvSpPr>
            <p:nvPr/>
          </p:nvSpPr>
          <p:spPr bwMode="auto">
            <a:xfrm>
              <a:off x="2051720" y="2744924"/>
              <a:ext cx="252028" cy="178755"/>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25" name="グループ化 73">
            <a:extLst>
              <a:ext uri="{FF2B5EF4-FFF2-40B4-BE49-F238E27FC236}">
                <a16:creationId xmlns:a16="http://schemas.microsoft.com/office/drawing/2014/main" id="{C0B0A82C-02C3-ACB1-A74C-C4EA13083555}"/>
              </a:ext>
            </a:extLst>
          </p:cNvPr>
          <p:cNvGrpSpPr/>
          <p:nvPr/>
        </p:nvGrpSpPr>
        <p:grpSpPr>
          <a:xfrm>
            <a:off x="1697483" y="1443633"/>
            <a:ext cx="1051076" cy="264729"/>
            <a:chOff x="2008756" y="2672916"/>
            <a:chExt cx="1051076" cy="264729"/>
          </a:xfrm>
        </p:grpSpPr>
        <p:sp>
          <p:nvSpPr>
            <p:cNvPr id="26" name="角丸四角形 106">
              <a:extLst>
                <a:ext uri="{FF2B5EF4-FFF2-40B4-BE49-F238E27FC236}">
                  <a16:creationId xmlns:a16="http://schemas.microsoft.com/office/drawing/2014/main" id="{50A3F8BF-2DAF-5155-2CE2-11F61F5DB8F7}"/>
                </a:ext>
              </a:extLst>
            </p:cNvPr>
            <p:cNvSpPr/>
            <p:nvPr/>
          </p:nvSpPr>
          <p:spPr>
            <a:xfrm>
              <a:off x="2008756" y="2672916"/>
              <a:ext cx="1051076" cy="264729"/>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外部</a:t>
              </a:r>
              <a:r>
                <a:rPr kumimoji="0" lang="ja-JP" altLang="en-US" sz="800" b="0" i="0" u="none" strike="noStrike" kern="0" cap="none" spc="0" normalizeH="0" baseline="0" noProof="0">
                  <a:ln>
                    <a:noFill/>
                  </a:ln>
                  <a:solidFill>
                    <a:prstClr val="black"/>
                  </a:solidFill>
                  <a:effectLst/>
                  <a:uLnTx/>
                  <a:uFillTx/>
                </a:rPr>
                <a:t>データ</a:t>
              </a:r>
              <a:endParaRPr kumimoji="0" lang="en-US" altLang="ja-JP" sz="800" b="0" i="0" u="none" strike="noStrike" kern="0" cap="none" spc="0" normalizeH="0" baseline="0" noProof="0">
                <a:ln>
                  <a:noFill/>
                </a:ln>
                <a:solidFill>
                  <a:prstClr val="black"/>
                </a:solidFill>
                <a:effectLst/>
                <a:uLnTx/>
                <a:uFillTx/>
              </a:endParaRPr>
            </a:p>
          </p:txBody>
        </p:sp>
        <p:sp>
          <p:nvSpPr>
            <p:cNvPr id="27" name="Freeform 418">
              <a:extLst>
                <a:ext uri="{FF2B5EF4-FFF2-40B4-BE49-F238E27FC236}">
                  <a16:creationId xmlns:a16="http://schemas.microsoft.com/office/drawing/2014/main" id="{ABFAB95C-4507-B6CA-C500-FE3D7EFA9B4D}"/>
                </a:ext>
              </a:extLst>
            </p:cNvPr>
            <p:cNvSpPr>
              <a:spLocks noEditPoints="1"/>
            </p:cNvSpPr>
            <p:nvPr/>
          </p:nvSpPr>
          <p:spPr bwMode="auto">
            <a:xfrm>
              <a:off x="2051720" y="2720913"/>
              <a:ext cx="252028" cy="178755"/>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28" name="額縁 113">
            <a:extLst>
              <a:ext uri="{FF2B5EF4-FFF2-40B4-BE49-F238E27FC236}">
                <a16:creationId xmlns:a16="http://schemas.microsoft.com/office/drawing/2014/main" id="{C765D502-BB33-EB62-8F19-D7DD24C37234}"/>
              </a:ext>
            </a:extLst>
          </p:cNvPr>
          <p:cNvSpPr/>
          <p:nvPr/>
        </p:nvSpPr>
        <p:spPr>
          <a:xfrm>
            <a:off x="6063613" y="1673924"/>
            <a:ext cx="1116375" cy="303519"/>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FFFFFF"/>
                </a:solidFill>
                <a:effectLst/>
                <a:uLnTx/>
                <a:uFillTx/>
                <a:latin typeface="メイリオ"/>
                <a:ea typeface="メイリオ"/>
                <a:cs typeface="メイリオ" pitchFamily="50" charset="-128"/>
              </a:rPr>
              <a:t>会社間経費</a:t>
            </a:r>
            <a:endParaRPr kumimoji="0" lang="en-US" altLang="ja-JP" sz="1000" b="1" i="0" u="none" strike="noStrike" kern="0" cap="none" spc="0" normalizeH="0" baseline="0" noProof="0">
              <a:ln>
                <a:noFill/>
              </a:ln>
              <a:solidFill>
                <a:srgbClr val="FFFFFF"/>
              </a:solidFill>
              <a:effectLst/>
              <a:uLnTx/>
              <a:uFillTx/>
              <a:latin typeface="メイリオ"/>
              <a:ea typeface="メイリオ"/>
              <a:cs typeface="メイリオ"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FFFFFF"/>
                </a:solidFill>
                <a:effectLst/>
                <a:uLnTx/>
                <a:uFillTx/>
                <a:latin typeface="メイリオ"/>
                <a:ea typeface="メイリオ"/>
                <a:cs typeface="メイリオ" pitchFamily="50" charset="-128"/>
              </a:rPr>
              <a:t>精算入力</a:t>
            </a:r>
          </a:p>
        </p:txBody>
      </p:sp>
      <p:sp>
        <p:nvSpPr>
          <p:cNvPr id="29" name="額縁 126">
            <a:extLst>
              <a:ext uri="{FF2B5EF4-FFF2-40B4-BE49-F238E27FC236}">
                <a16:creationId xmlns:a16="http://schemas.microsoft.com/office/drawing/2014/main" id="{A8C94C80-BABF-444D-228B-7FBFE81F0ED6}"/>
              </a:ext>
            </a:extLst>
          </p:cNvPr>
          <p:cNvSpPr/>
          <p:nvPr/>
        </p:nvSpPr>
        <p:spPr>
          <a:xfrm>
            <a:off x="6063614" y="1343207"/>
            <a:ext cx="781051" cy="278657"/>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交通費</a:t>
            </a:r>
          </a:p>
        </p:txBody>
      </p:sp>
      <p:sp>
        <p:nvSpPr>
          <p:cNvPr id="30" name="角丸四角形 127">
            <a:extLst>
              <a:ext uri="{FF2B5EF4-FFF2-40B4-BE49-F238E27FC236}">
                <a16:creationId xmlns:a16="http://schemas.microsoft.com/office/drawing/2014/main" id="{4EA33758-8C13-5907-4828-126E186608F6}"/>
              </a:ext>
            </a:extLst>
          </p:cNvPr>
          <p:cNvSpPr/>
          <p:nvPr/>
        </p:nvSpPr>
        <p:spPr>
          <a:xfrm>
            <a:off x="7249762" y="1677126"/>
            <a:ext cx="1516038" cy="592434"/>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・過去伝票複写</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・証憑データ添付</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・駅すぱあと連携 </a:t>
            </a:r>
            <a:r>
              <a:rPr kumimoji="0" lang="en-US" altLang="ja-JP" sz="600" b="0" i="0" u="none" strike="noStrike" kern="0" cap="none" spc="0" normalizeH="0" baseline="0" noProof="0">
                <a:ln>
                  <a:noFill/>
                </a:ln>
                <a:solidFill>
                  <a:prstClr val="black"/>
                </a:solidFill>
                <a:effectLst/>
                <a:uLnTx/>
                <a:uFillTx/>
              </a:rPr>
              <a:t>※1</a:t>
            </a:r>
          </a:p>
        </p:txBody>
      </p:sp>
      <p:sp>
        <p:nvSpPr>
          <p:cNvPr id="31" name="額縁 128">
            <a:extLst>
              <a:ext uri="{FF2B5EF4-FFF2-40B4-BE49-F238E27FC236}">
                <a16:creationId xmlns:a16="http://schemas.microsoft.com/office/drawing/2014/main" id="{FE93209F-8A53-A40A-2D4C-4AC04569AAA4}"/>
              </a:ext>
            </a:extLst>
          </p:cNvPr>
          <p:cNvSpPr/>
          <p:nvPr/>
        </p:nvSpPr>
        <p:spPr>
          <a:xfrm>
            <a:off x="6939914" y="1343207"/>
            <a:ext cx="949911" cy="278657"/>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経費</a:t>
            </a:r>
            <a:r>
              <a:rPr kumimoji="0" lang="en-US" altLang="ja-JP" sz="1100" b="1" i="0" u="none" strike="noStrike" kern="0" cap="none" spc="0" normalizeH="0" baseline="0" noProof="0">
                <a:ln>
                  <a:noFill/>
                </a:ln>
                <a:solidFill>
                  <a:srgbClr val="FFFFFF"/>
                </a:solidFill>
                <a:effectLst/>
                <a:uLnTx/>
                <a:uFillTx/>
                <a:latin typeface="メイリオ"/>
                <a:ea typeface="メイリオ"/>
                <a:cs typeface="メイリオ" pitchFamily="50" charset="-128"/>
              </a:rPr>
              <a:t>/</a:t>
            </a: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手当</a:t>
            </a:r>
          </a:p>
        </p:txBody>
      </p:sp>
      <p:sp>
        <p:nvSpPr>
          <p:cNvPr id="32" name="額縁 129">
            <a:extLst>
              <a:ext uri="{FF2B5EF4-FFF2-40B4-BE49-F238E27FC236}">
                <a16:creationId xmlns:a16="http://schemas.microsoft.com/office/drawing/2014/main" id="{D903D105-C897-A47D-8ADA-317F6725B3FE}"/>
              </a:ext>
            </a:extLst>
          </p:cNvPr>
          <p:cNvSpPr/>
          <p:nvPr/>
        </p:nvSpPr>
        <p:spPr>
          <a:xfrm>
            <a:off x="8006715" y="1343207"/>
            <a:ext cx="759085" cy="278657"/>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仮払</a:t>
            </a:r>
          </a:p>
        </p:txBody>
      </p:sp>
      <p:grpSp>
        <p:nvGrpSpPr>
          <p:cNvPr id="33" name="グループ化 70">
            <a:extLst>
              <a:ext uri="{FF2B5EF4-FFF2-40B4-BE49-F238E27FC236}">
                <a16:creationId xmlns:a16="http://schemas.microsoft.com/office/drawing/2014/main" id="{3A7F14E5-BF12-3C5A-0F2C-1D9714273F09}"/>
              </a:ext>
            </a:extLst>
          </p:cNvPr>
          <p:cNvGrpSpPr/>
          <p:nvPr/>
        </p:nvGrpSpPr>
        <p:grpSpPr>
          <a:xfrm>
            <a:off x="6063613" y="2038343"/>
            <a:ext cx="1116375" cy="288032"/>
            <a:chOff x="1979712" y="2672916"/>
            <a:chExt cx="1152128" cy="288032"/>
          </a:xfrm>
        </p:grpSpPr>
        <p:sp>
          <p:nvSpPr>
            <p:cNvPr id="34" name="角丸四角形 131">
              <a:extLst>
                <a:ext uri="{FF2B5EF4-FFF2-40B4-BE49-F238E27FC236}">
                  <a16:creationId xmlns:a16="http://schemas.microsoft.com/office/drawing/2014/main" id="{C1FB0422-8354-3E6B-81B3-856AFCBA9AB7}"/>
                </a:ext>
              </a:extLst>
            </p:cNvPr>
            <p:cNvSpPr/>
            <p:nvPr/>
          </p:nvSpPr>
          <p:spPr>
            <a:xfrm>
              <a:off x="1979712" y="2672916"/>
              <a:ext cx="1152128" cy="288032"/>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外部</a:t>
              </a:r>
              <a:r>
                <a:rPr kumimoji="0" lang="ja-JP" altLang="en-US" sz="900" b="0" i="0" u="none" strike="noStrike" kern="0" cap="none" spc="0" normalizeH="0" baseline="0" noProof="0">
                  <a:ln>
                    <a:noFill/>
                  </a:ln>
                  <a:solidFill>
                    <a:prstClr val="black"/>
                  </a:solidFill>
                  <a:effectLst/>
                  <a:uLnTx/>
                  <a:uFillTx/>
                </a:rPr>
                <a:t>データ</a:t>
              </a:r>
              <a:endParaRPr kumimoji="0" lang="en-US" altLang="ja-JP" sz="900" b="0" i="0" u="none" strike="noStrike" kern="0" cap="none" spc="0" normalizeH="0" baseline="0" noProof="0">
                <a:ln>
                  <a:noFill/>
                </a:ln>
                <a:solidFill>
                  <a:prstClr val="black"/>
                </a:solidFill>
                <a:effectLst/>
                <a:uLnTx/>
                <a:uFillTx/>
              </a:endParaRPr>
            </a:p>
          </p:txBody>
        </p:sp>
        <p:sp>
          <p:nvSpPr>
            <p:cNvPr id="35" name="Freeform 418">
              <a:extLst>
                <a:ext uri="{FF2B5EF4-FFF2-40B4-BE49-F238E27FC236}">
                  <a16:creationId xmlns:a16="http://schemas.microsoft.com/office/drawing/2014/main" id="{F5A67A00-0817-764B-EC5C-F3973696D93D}"/>
                </a:ext>
              </a:extLst>
            </p:cNvPr>
            <p:cNvSpPr>
              <a:spLocks noEditPoints="1"/>
            </p:cNvSpPr>
            <p:nvPr/>
          </p:nvSpPr>
          <p:spPr bwMode="auto">
            <a:xfrm>
              <a:off x="2051720" y="2744924"/>
              <a:ext cx="252028" cy="178755"/>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36" name="額縁 134">
            <a:extLst>
              <a:ext uri="{FF2B5EF4-FFF2-40B4-BE49-F238E27FC236}">
                <a16:creationId xmlns:a16="http://schemas.microsoft.com/office/drawing/2014/main" id="{1466E32B-2AF4-BEEF-358A-29C9DF63B8B7}"/>
              </a:ext>
            </a:extLst>
          </p:cNvPr>
          <p:cNvSpPr/>
          <p:nvPr/>
        </p:nvSpPr>
        <p:spPr>
          <a:xfrm>
            <a:off x="4602553" y="1875173"/>
            <a:ext cx="1116124" cy="245448"/>
          </a:xfrm>
          <a:prstGeom prst="bevel">
            <a:avLst>
              <a:gd name="adj" fmla="val 0"/>
            </a:avLst>
          </a:prstGeom>
          <a:solidFill>
            <a:srgbClr val="5CCFF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100" b="1" kern="0">
                <a:solidFill>
                  <a:srgbClr val="FFFFFF"/>
                </a:solidFill>
                <a:latin typeface="メイリオ"/>
                <a:ea typeface="メイリオ"/>
                <a:cs typeface="メイリオ" pitchFamily="50" charset="-128"/>
              </a:rPr>
              <a:t>AI</a:t>
            </a: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支払伝票</a:t>
            </a:r>
            <a:endParaRPr kumimoji="0" lang="en-US" altLang="ja-JP" sz="1100" b="1" i="0" u="none" strike="noStrike" kern="0" cap="none" spc="0" normalizeH="0" baseline="0" noProof="0">
              <a:ln>
                <a:noFill/>
              </a:ln>
              <a:solidFill>
                <a:srgbClr val="FFFFFF"/>
              </a:solidFill>
              <a:effectLst/>
              <a:uLnTx/>
              <a:uFillTx/>
              <a:latin typeface="メイリオ"/>
              <a:ea typeface="メイリオ"/>
              <a:cs typeface="メイリオ" pitchFamily="50" charset="-128"/>
            </a:endParaRPr>
          </a:p>
        </p:txBody>
      </p:sp>
      <p:sp>
        <p:nvSpPr>
          <p:cNvPr id="37" name="テキスト ボックス 36">
            <a:extLst>
              <a:ext uri="{FF2B5EF4-FFF2-40B4-BE49-F238E27FC236}">
                <a16:creationId xmlns:a16="http://schemas.microsoft.com/office/drawing/2014/main" id="{65837742-268F-3DA5-184A-CF4D48A7CB25}"/>
              </a:ext>
            </a:extLst>
          </p:cNvPr>
          <p:cNvSpPr txBox="1"/>
          <p:nvPr/>
        </p:nvSpPr>
        <p:spPr>
          <a:xfrm>
            <a:off x="5454344" y="1959682"/>
            <a:ext cx="576572"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a:ln>
                  <a:noFill/>
                </a:ln>
                <a:solidFill>
                  <a:srgbClr val="FFFFFF"/>
                </a:solidFill>
                <a:effectLst/>
                <a:uLnTx/>
                <a:uFillTx/>
              </a:rPr>
              <a:t>※1</a:t>
            </a:r>
            <a:endParaRPr kumimoji="0" lang="ja-JP" altLang="en-US" sz="8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2905265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32</a:t>
            </a:fld>
            <a:endParaRPr kumimoji="1" lang="ja-JP" altLang="en-US"/>
          </a:p>
        </p:txBody>
      </p:sp>
      <p:sp>
        <p:nvSpPr>
          <p:cNvPr id="3" name="タイトル 2"/>
          <p:cNvSpPr>
            <a:spLocks noGrp="1"/>
          </p:cNvSpPr>
          <p:nvPr>
            <p:ph type="title"/>
          </p:nvPr>
        </p:nvSpPr>
        <p:spPr/>
        <p:txBody>
          <a:bodyPr/>
          <a:lstStyle/>
          <a:p>
            <a:r>
              <a:rPr lang="ja-JP" altLang="en-US"/>
              <a:t>統合会計システムフロー（債権管理）</a:t>
            </a:r>
            <a:endParaRPr kumimoji="1" lang="ja-JP" altLang="en-US"/>
          </a:p>
        </p:txBody>
      </p:sp>
      <p:sp>
        <p:nvSpPr>
          <p:cNvPr id="5" name="AutoShape 5"/>
          <p:cNvSpPr>
            <a:spLocks noChangeArrowheads="1"/>
          </p:cNvSpPr>
          <p:nvPr/>
        </p:nvSpPr>
        <p:spPr bwMode="gray">
          <a:xfrm>
            <a:off x="143508" y="3300073"/>
            <a:ext cx="8762339" cy="1161204"/>
          </a:xfrm>
          <a:prstGeom prst="roundRect">
            <a:avLst>
              <a:gd name="adj" fmla="val 5019"/>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en-US" altLang="ja-JP" sz="1500" b="0" i="0" u="none" strike="noStrike" kern="0" cap="none" spc="0" normalizeH="0" baseline="0" noProof="0">
              <a:ln>
                <a:noFill/>
              </a:ln>
              <a:solidFill>
                <a:srgbClr val="E27100"/>
              </a:solidFill>
              <a:effectLst/>
              <a:uLnTx/>
              <a:uFillTx/>
            </a:endParaRPr>
          </a:p>
        </p:txBody>
      </p:sp>
      <p:sp>
        <p:nvSpPr>
          <p:cNvPr id="6" name="AutoShape 5"/>
          <p:cNvSpPr>
            <a:spLocks noChangeArrowheads="1"/>
          </p:cNvSpPr>
          <p:nvPr/>
        </p:nvSpPr>
        <p:spPr bwMode="gray">
          <a:xfrm>
            <a:off x="4427984" y="879562"/>
            <a:ext cx="1728192" cy="2390400"/>
          </a:xfrm>
          <a:prstGeom prst="roundRect">
            <a:avLst>
              <a:gd name="adj" fmla="val 5019"/>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en-US" altLang="ja-JP" sz="1500" b="0" i="0" u="none" strike="noStrike" kern="0" cap="none" spc="0" normalizeH="0" baseline="0" noProof="0">
              <a:ln>
                <a:noFill/>
              </a:ln>
              <a:solidFill>
                <a:srgbClr val="E27100"/>
              </a:solidFill>
              <a:effectLst/>
              <a:uLnTx/>
              <a:uFillTx/>
            </a:endParaRPr>
          </a:p>
        </p:txBody>
      </p:sp>
      <p:sp>
        <p:nvSpPr>
          <p:cNvPr id="7" name="AutoShape 5"/>
          <p:cNvSpPr>
            <a:spLocks noChangeArrowheads="1"/>
          </p:cNvSpPr>
          <p:nvPr/>
        </p:nvSpPr>
        <p:spPr bwMode="gray">
          <a:xfrm>
            <a:off x="143508" y="878400"/>
            <a:ext cx="4211250" cy="2390400"/>
          </a:xfrm>
          <a:prstGeom prst="roundRect">
            <a:avLst>
              <a:gd name="adj" fmla="val 3346"/>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en-US" altLang="ja-JP" sz="1500" b="0" i="0" u="none" strike="noStrike" kern="0" cap="none" spc="0" normalizeH="0" baseline="0" noProof="0">
              <a:ln>
                <a:noFill/>
              </a:ln>
              <a:solidFill>
                <a:srgbClr val="E27100"/>
              </a:solidFill>
              <a:effectLst/>
              <a:uLnTx/>
              <a:uFillTx/>
            </a:endParaRPr>
          </a:p>
        </p:txBody>
      </p:sp>
      <p:sp>
        <p:nvSpPr>
          <p:cNvPr id="8" name="AutoShape 5"/>
          <p:cNvSpPr>
            <a:spLocks noChangeArrowheads="1"/>
          </p:cNvSpPr>
          <p:nvPr/>
        </p:nvSpPr>
        <p:spPr bwMode="gray">
          <a:xfrm>
            <a:off x="6228184" y="879561"/>
            <a:ext cx="2700300" cy="2389145"/>
          </a:xfrm>
          <a:prstGeom prst="roundRect">
            <a:avLst>
              <a:gd name="adj" fmla="val 3789"/>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en-US" altLang="ja-JP" sz="1500" b="0" i="0" u="none" strike="noStrike" kern="0" cap="none" spc="0" normalizeH="0" baseline="0" noProof="0">
              <a:ln>
                <a:noFill/>
              </a:ln>
              <a:solidFill>
                <a:srgbClr val="E27100"/>
              </a:solidFill>
              <a:effectLst/>
              <a:uLnTx/>
              <a:uFillTx/>
            </a:endParaRPr>
          </a:p>
        </p:txBody>
      </p:sp>
      <p:sp>
        <p:nvSpPr>
          <p:cNvPr id="10" name="テキスト ボックス 9"/>
          <p:cNvSpPr txBox="1"/>
          <p:nvPr/>
        </p:nvSpPr>
        <p:spPr>
          <a:xfrm>
            <a:off x="3809906" y="2391730"/>
            <a:ext cx="1200152" cy="428628"/>
          </a:xfrm>
          <a:prstGeom prst="rect">
            <a:avLst/>
          </a:prstGeom>
        </p:spPr>
        <p:txBody>
          <a:bodyPr wrap="none" lIns="0" tIns="0" rIns="0" bIns="0" rtlCol="0" anchor="t" anchorCtr="0">
            <a:normAutofit/>
          </a:bodyPr>
          <a:lstStyle/>
          <a:p>
            <a:pPr marL="0" marR="0" lvl="0" indent="0" algn="ctr" defTabSz="914400" eaLnBrk="1" fontAlgn="auto" latinLnBrk="0" hangingPunct="1">
              <a:lnSpc>
                <a:spcPts val="2800"/>
              </a:lnSpc>
              <a:spcBef>
                <a:spcPct val="0"/>
              </a:spcBef>
              <a:spcAft>
                <a:spcPts val="0"/>
              </a:spcAft>
              <a:buClrTx/>
              <a:buSzTx/>
              <a:buFontTx/>
              <a:buNone/>
              <a:tabLst/>
              <a:defRPr/>
            </a:pPr>
            <a:r>
              <a:rPr kumimoji="0" lang="ja-JP" altLang="en-US" sz="1000" b="0" i="0" u="none" strike="noStrike" kern="0" cap="none" spc="0" normalizeH="0" baseline="0" noProof="0">
                <a:ln>
                  <a:noFill/>
                </a:ln>
                <a:solidFill>
                  <a:prstClr val="black"/>
                </a:solidFill>
                <a:effectLst/>
                <a:uLnTx/>
                <a:uFillTx/>
              </a:rPr>
              <a:t>締相殺</a:t>
            </a:r>
          </a:p>
        </p:txBody>
      </p:sp>
      <p:sp>
        <p:nvSpPr>
          <p:cNvPr id="11" name="テキスト ボックス 10"/>
          <p:cNvSpPr txBox="1"/>
          <p:nvPr/>
        </p:nvSpPr>
        <p:spPr>
          <a:xfrm>
            <a:off x="3803896" y="2859782"/>
            <a:ext cx="1200152" cy="279648"/>
          </a:xfrm>
          <a:prstGeom prst="rect">
            <a:avLst/>
          </a:prstGeom>
        </p:spPr>
        <p:txBody>
          <a:bodyPr wrap="none" lIns="0" tIns="0" rIns="0" bIns="0" rtlCol="0" anchor="t" anchorCtr="0">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ja-JP" altLang="en-US" sz="1000" b="0" i="0" u="none" strike="noStrike" kern="0" cap="none" spc="0" normalizeH="0" baseline="0" noProof="0">
                <a:ln>
                  <a:noFill/>
                </a:ln>
                <a:solidFill>
                  <a:prstClr val="black"/>
                </a:solidFill>
                <a:effectLst/>
                <a:uLnTx/>
                <a:uFillTx/>
              </a:rPr>
              <a:t>相　殺</a:t>
            </a:r>
            <a:endParaRPr kumimoji="0" lang="en-US" altLang="ja-JP" sz="1000" b="0" i="0" u="none" strike="noStrike" kern="0" cap="none" spc="0" normalizeH="0" baseline="0" noProof="0">
              <a:ln>
                <a:noFill/>
              </a:ln>
              <a:solidFill>
                <a:prstClr val="black"/>
              </a:solidFill>
              <a:effectLst/>
              <a:uLnTx/>
              <a:uFillTx/>
            </a:endParaRPr>
          </a:p>
        </p:txBody>
      </p:sp>
      <p:sp>
        <p:nvSpPr>
          <p:cNvPr id="12" name="テキスト ボックス 11"/>
          <p:cNvSpPr txBox="1"/>
          <p:nvPr/>
        </p:nvSpPr>
        <p:spPr>
          <a:xfrm>
            <a:off x="3877123" y="3142570"/>
            <a:ext cx="1200152" cy="279648"/>
          </a:xfrm>
          <a:prstGeom prst="rect">
            <a:avLst/>
          </a:prstGeom>
        </p:spPr>
        <p:txBody>
          <a:bodyPr wrap="none" lIns="0" tIns="0" rIns="0" bIns="0" rtlCol="0" anchor="t" anchorCtr="0">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ja-JP" altLang="en-US" sz="1000" b="0" i="0" u="none" strike="noStrike" kern="0" cap="none" spc="0" normalizeH="0" baseline="0" noProof="0">
                <a:ln>
                  <a:noFill/>
                </a:ln>
                <a:solidFill>
                  <a:prstClr val="black"/>
                </a:solidFill>
                <a:effectLst/>
                <a:uLnTx/>
                <a:uFillTx/>
              </a:rPr>
              <a:t>入金予定データへ</a:t>
            </a:r>
            <a:endParaRPr kumimoji="0" lang="en-US" altLang="ja-JP" sz="1000" b="0" i="0" u="none" strike="noStrike" kern="0" cap="none" spc="0" normalizeH="0" baseline="0" noProof="0">
              <a:ln>
                <a:noFill/>
              </a:ln>
              <a:solidFill>
                <a:prstClr val="black"/>
              </a:solidFill>
              <a:effectLst/>
              <a:uLnTx/>
              <a:uFillTx/>
            </a:endParaRPr>
          </a:p>
        </p:txBody>
      </p:sp>
      <p:sp>
        <p:nvSpPr>
          <p:cNvPr id="13" name="角丸四角形 12"/>
          <p:cNvSpPr/>
          <p:nvPr/>
        </p:nvSpPr>
        <p:spPr>
          <a:xfrm>
            <a:off x="1856003" y="3687874"/>
            <a:ext cx="1013508" cy="456585"/>
          </a:xfrm>
          <a:prstGeom prst="roundRect">
            <a:avLst/>
          </a:prstGeom>
          <a:solidFill>
            <a:srgbClr val="F9BE0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ysClr val="window" lastClr="FFFFFF"/>
                </a:solidFill>
                <a:effectLst/>
                <a:uLnTx/>
                <a:uFillTx/>
              </a:rPr>
              <a:t>入金予定データ</a:t>
            </a:r>
          </a:p>
        </p:txBody>
      </p:sp>
      <p:sp>
        <p:nvSpPr>
          <p:cNvPr id="14" name="角丸四角形 13"/>
          <p:cNvSpPr/>
          <p:nvPr/>
        </p:nvSpPr>
        <p:spPr>
          <a:xfrm>
            <a:off x="3347864" y="3304673"/>
            <a:ext cx="3456384" cy="1134285"/>
          </a:xfrm>
          <a:prstGeom prst="roundRect">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endParaRPr>
          </a:p>
        </p:txBody>
      </p:sp>
      <p:grpSp>
        <p:nvGrpSpPr>
          <p:cNvPr id="15" name="グループ化 116"/>
          <p:cNvGrpSpPr/>
          <p:nvPr/>
        </p:nvGrpSpPr>
        <p:grpSpPr>
          <a:xfrm>
            <a:off x="215516" y="951570"/>
            <a:ext cx="1404156" cy="837503"/>
            <a:chOff x="-1296652" y="1448780"/>
            <a:chExt cx="1404156" cy="1044116"/>
          </a:xfrm>
        </p:grpSpPr>
        <p:sp>
          <p:nvSpPr>
            <p:cNvPr id="16" name="角丸四角形 15"/>
            <p:cNvSpPr/>
            <p:nvPr/>
          </p:nvSpPr>
          <p:spPr>
            <a:xfrm>
              <a:off x="-1296652" y="1448780"/>
              <a:ext cx="1404156" cy="324036"/>
            </a:xfrm>
            <a:prstGeom prst="roundRect">
              <a:avLst/>
            </a:prstGeom>
            <a:solidFill>
              <a:srgbClr val="54C2F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債権伝票入力</a:t>
              </a:r>
            </a:p>
          </p:txBody>
        </p:sp>
        <p:sp>
          <p:nvSpPr>
            <p:cNvPr id="17" name="角丸四角形 16"/>
            <p:cNvSpPr/>
            <p:nvPr/>
          </p:nvSpPr>
          <p:spPr>
            <a:xfrm>
              <a:off x="-1296652" y="1772816"/>
              <a:ext cx="1404156" cy="720080"/>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・過去伝票複写</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・仕訳パターン</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・証憑データ添付</a:t>
              </a:r>
              <a:endParaRPr kumimoji="0" lang="en-US" altLang="ja-JP" sz="1100" b="0" i="0" u="none" strike="noStrike" kern="0" cap="none" spc="0" normalizeH="0" baseline="0" noProof="0">
                <a:ln>
                  <a:noFill/>
                </a:ln>
                <a:solidFill>
                  <a:prstClr val="black"/>
                </a:solidFill>
                <a:effectLst/>
                <a:uLnTx/>
                <a:uFillTx/>
              </a:endParaRPr>
            </a:p>
          </p:txBody>
        </p:sp>
      </p:grpSp>
      <p:grpSp>
        <p:nvGrpSpPr>
          <p:cNvPr id="18" name="グループ化 124"/>
          <p:cNvGrpSpPr/>
          <p:nvPr/>
        </p:nvGrpSpPr>
        <p:grpSpPr>
          <a:xfrm>
            <a:off x="1727684" y="951570"/>
            <a:ext cx="1404156" cy="837503"/>
            <a:chOff x="-1296652" y="1448780"/>
            <a:chExt cx="1404156" cy="1044116"/>
          </a:xfrm>
        </p:grpSpPr>
        <p:sp>
          <p:nvSpPr>
            <p:cNvPr id="19" name="角丸四角形 18"/>
            <p:cNvSpPr/>
            <p:nvPr/>
          </p:nvSpPr>
          <p:spPr>
            <a:xfrm>
              <a:off x="-1296652" y="1448780"/>
              <a:ext cx="1404156" cy="324036"/>
            </a:xfrm>
            <a:prstGeom prst="roundRect">
              <a:avLst/>
            </a:prstGeom>
            <a:solidFill>
              <a:srgbClr val="54C2F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債権計上入力</a:t>
              </a:r>
            </a:p>
          </p:txBody>
        </p:sp>
        <p:sp>
          <p:nvSpPr>
            <p:cNvPr id="20" name="角丸四角形 19"/>
            <p:cNvSpPr/>
            <p:nvPr/>
          </p:nvSpPr>
          <p:spPr>
            <a:xfrm>
              <a:off x="-1296652" y="1772816"/>
              <a:ext cx="1404156" cy="720080"/>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・過去伝票複写</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・証憑データ添付</a:t>
              </a:r>
              <a:endParaRPr kumimoji="0" lang="en-US" altLang="ja-JP" sz="1100" b="0" i="0" u="none" strike="noStrike" kern="0" cap="none" spc="0" normalizeH="0" baseline="0" noProof="0">
                <a:ln>
                  <a:noFill/>
                </a:ln>
                <a:solidFill>
                  <a:prstClr val="black"/>
                </a:solidFill>
                <a:effectLst/>
                <a:uLnTx/>
                <a:uFillTx/>
              </a:endParaRPr>
            </a:p>
          </p:txBody>
        </p:sp>
      </p:grpSp>
      <p:sp>
        <p:nvSpPr>
          <p:cNvPr id="21" name="角丸四角形 20"/>
          <p:cNvSpPr/>
          <p:nvPr/>
        </p:nvSpPr>
        <p:spPr>
          <a:xfrm>
            <a:off x="215516" y="2096383"/>
            <a:ext cx="8712968" cy="324036"/>
          </a:xfrm>
          <a:prstGeom prst="roundRect">
            <a:avLst/>
          </a:prstGeom>
          <a:solidFill>
            <a:srgbClr val="EE550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ysClr val="window" lastClr="FFFFFF"/>
                </a:solidFill>
                <a:effectLst/>
                <a:uLnTx/>
                <a:uFillTx/>
              </a:rPr>
              <a:t>ワークフロー承認（承認・差戻）</a:t>
            </a:r>
          </a:p>
        </p:txBody>
      </p:sp>
      <p:grpSp>
        <p:nvGrpSpPr>
          <p:cNvPr id="22" name="グループ化 73"/>
          <p:cNvGrpSpPr/>
          <p:nvPr/>
        </p:nvGrpSpPr>
        <p:grpSpPr>
          <a:xfrm>
            <a:off x="3215578" y="1462291"/>
            <a:ext cx="1080120" cy="324036"/>
            <a:chOff x="1979712" y="2672916"/>
            <a:chExt cx="1080120" cy="324036"/>
          </a:xfrm>
        </p:grpSpPr>
        <p:sp>
          <p:nvSpPr>
            <p:cNvPr id="23" name="角丸四角形 22"/>
            <p:cNvSpPr/>
            <p:nvPr/>
          </p:nvSpPr>
          <p:spPr>
            <a:xfrm>
              <a:off x="1979712" y="2672916"/>
              <a:ext cx="1080120" cy="324036"/>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外部</a:t>
              </a:r>
              <a:r>
                <a:rPr kumimoji="0" lang="ja-JP" altLang="en-US" sz="800" b="0" i="0" u="none" strike="noStrike" kern="0" cap="none" spc="0" normalizeH="0" baseline="0" noProof="0">
                  <a:ln>
                    <a:noFill/>
                  </a:ln>
                  <a:solidFill>
                    <a:prstClr val="black"/>
                  </a:solidFill>
                  <a:effectLst/>
                  <a:uLnTx/>
                  <a:uFillTx/>
                </a:rPr>
                <a:t>データ</a:t>
              </a:r>
              <a:endParaRPr kumimoji="0" lang="en-US" altLang="ja-JP" sz="800" b="0" i="0" u="none" strike="noStrike" kern="0" cap="none" spc="0" normalizeH="0" baseline="0" noProof="0">
                <a:ln>
                  <a:noFill/>
                </a:ln>
                <a:solidFill>
                  <a:prstClr val="black"/>
                </a:solidFill>
                <a:effectLst/>
                <a:uLnTx/>
                <a:uFillTx/>
              </a:endParaRPr>
            </a:p>
          </p:txBody>
        </p:sp>
        <p:sp>
          <p:nvSpPr>
            <p:cNvPr id="24" name="Freeform 418"/>
            <p:cNvSpPr>
              <a:spLocks noEditPoints="1"/>
            </p:cNvSpPr>
            <p:nvPr/>
          </p:nvSpPr>
          <p:spPr bwMode="auto">
            <a:xfrm>
              <a:off x="2051720" y="2744924"/>
              <a:ext cx="252028" cy="178755"/>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25" name="額縁 24"/>
          <p:cNvSpPr/>
          <p:nvPr/>
        </p:nvSpPr>
        <p:spPr>
          <a:xfrm>
            <a:off x="4635800" y="1038907"/>
            <a:ext cx="1260140" cy="288032"/>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締次相殺入力</a:t>
            </a:r>
          </a:p>
        </p:txBody>
      </p:sp>
      <p:sp>
        <p:nvSpPr>
          <p:cNvPr id="26" name="額縁 25"/>
          <p:cNvSpPr/>
          <p:nvPr/>
        </p:nvSpPr>
        <p:spPr>
          <a:xfrm>
            <a:off x="4635800" y="1451270"/>
            <a:ext cx="1260140" cy="288032"/>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相殺入力</a:t>
            </a:r>
          </a:p>
        </p:txBody>
      </p:sp>
      <p:grpSp>
        <p:nvGrpSpPr>
          <p:cNvPr id="27" name="グループ化 160"/>
          <p:cNvGrpSpPr/>
          <p:nvPr/>
        </p:nvGrpSpPr>
        <p:grpSpPr>
          <a:xfrm>
            <a:off x="6300192" y="951570"/>
            <a:ext cx="1404156" cy="838800"/>
            <a:chOff x="-1296652" y="1448780"/>
            <a:chExt cx="1404156" cy="1044116"/>
          </a:xfrm>
        </p:grpSpPr>
        <p:sp>
          <p:nvSpPr>
            <p:cNvPr id="28" name="角丸四角形 27"/>
            <p:cNvSpPr/>
            <p:nvPr/>
          </p:nvSpPr>
          <p:spPr>
            <a:xfrm>
              <a:off x="-1296652" y="1448780"/>
              <a:ext cx="1404156" cy="324036"/>
            </a:xfrm>
            <a:prstGeom prst="roundRect">
              <a:avLst/>
            </a:prstGeom>
            <a:solidFill>
              <a:srgbClr val="54C2F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入金入力</a:t>
              </a:r>
            </a:p>
          </p:txBody>
        </p:sp>
        <p:sp>
          <p:nvSpPr>
            <p:cNvPr id="29" name="角丸四角形 28"/>
            <p:cNvSpPr/>
            <p:nvPr/>
          </p:nvSpPr>
          <p:spPr>
            <a:xfrm>
              <a:off x="-1296652" y="1772816"/>
              <a:ext cx="1404156" cy="720080"/>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・過去伝票複写</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・入金予定紐付</a:t>
              </a:r>
              <a:endParaRPr kumimoji="0" lang="en-US" altLang="ja-JP" sz="1100" b="0" i="0" u="none" strike="noStrike" kern="0" cap="none" spc="0" normalizeH="0" baseline="0" noProof="0">
                <a:ln>
                  <a:noFill/>
                </a:ln>
                <a:solidFill>
                  <a:prstClr val="black"/>
                </a:solidFill>
                <a:effectLst/>
                <a:uLnTx/>
                <a:uFillTx/>
              </a:endParaRPr>
            </a:p>
          </p:txBody>
        </p:sp>
      </p:grpSp>
      <p:grpSp>
        <p:nvGrpSpPr>
          <p:cNvPr id="30" name="グループ化 73"/>
          <p:cNvGrpSpPr/>
          <p:nvPr/>
        </p:nvGrpSpPr>
        <p:grpSpPr>
          <a:xfrm>
            <a:off x="7778875" y="925150"/>
            <a:ext cx="1080120" cy="276012"/>
            <a:chOff x="1979712" y="2672916"/>
            <a:chExt cx="1080120" cy="324036"/>
          </a:xfrm>
        </p:grpSpPr>
        <p:sp>
          <p:nvSpPr>
            <p:cNvPr id="31" name="角丸四角形 30"/>
            <p:cNvSpPr/>
            <p:nvPr/>
          </p:nvSpPr>
          <p:spPr>
            <a:xfrm>
              <a:off x="1979712" y="2672916"/>
              <a:ext cx="1080120" cy="324036"/>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外部</a:t>
              </a:r>
              <a:r>
                <a:rPr kumimoji="0" lang="ja-JP" altLang="en-US" sz="800" b="0" i="0" u="none" strike="noStrike" kern="0" cap="none" spc="0" normalizeH="0" baseline="0" noProof="0">
                  <a:ln>
                    <a:noFill/>
                  </a:ln>
                  <a:solidFill>
                    <a:prstClr val="black"/>
                  </a:solidFill>
                  <a:effectLst/>
                  <a:uLnTx/>
                  <a:uFillTx/>
                </a:rPr>
                <a:t>データ</a:t>
              </a:r>
              <a:endParaRPr kumimoji="0" lang="en-US" altLang="ja-JP" sz="800" b="0" i="0" u="none" strike="noStrike" kern="0" cap="none" spc="0" normalizeH="0" baseline="0" noProof="0">
                <a:ln>
                  <a:noFill/>
                </a:ln>
                <a:solidFill>
                  <a:prstClr val="black"/>
                </a:solidFill>
                <a:effectLst/>
                <a:uLnTx/>
                <a:uFillTx/>
              </a:endParaRPr>
            </a:p>
          </p:txBody>
        </p:sp>
        <p:sp>
          <p:nvSpPr>
            <p:cNvPr id="32" name="Freeform 418"/>
            <p:cNvSpPr>
              <a:spLocks noEditPoints="1"/>
            </p:cNvSpPr>
            <p:nvPr/>
          </p:nvSpPr>
          <p:spPr bwMode="auto">
            <a:xfrm>
              <a:off x="2051720" y="2744924"/>
              <a:ext cx="252028" cy="178755"/>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34" name="角丸四角形 33"/>
          <p:cNvSpPr/>
          <p:nvPr/>
        </p:nvSpPr>
        <p:spPr>
          <a:xfrm>
            <a:off x="7778875" y="1249909"/>
            <a:ext cx="1080120" cy="276012"/>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a:t>
            </a:r>
            <a:r>
              <a:rPr kumimoji="0" lang="en-US" altLang="ja-JP" sz="1100" b="0" i="0" u="none" strike="noStrike" kern="0" cap="none" spc="0" normalizeH="0" baseline="0" noProof="0">
                <a:ln>
                  <a:noFill/>
                </a:ln>
                <a:solidFill>
                  <a:prstClr val="black"/>
                </a:solidFill>
                <a:effectLst/>
                <a:uLnTx/>
                <a:uFillTx/>
              </a:rPr>
              <a:t>FB</a:t>
            </a:r>
            <a:r>
              <a:rPr kumimoji="0" lang="ja-JP" altLang="en-US" sz="800" b="0" i="0" u="none" strike="noStrike" kern="0" cap="none" spc="0" normalizeH="0" baseline="0" noProof="0">
                <a:ln>
                  <a:noFill/>
                </a:ln>
                <a:solidFill>
                  <a:prstClr val="black"/>
                </a:solidFill>
                <a:effectLst/>
                <a:uLnTx/>
                <a:uFillTx/>
              </a:rPr>
              <a:t>データ</a:t>
            </a:r>
            <a:endParaRPr kumimoji="0" lang="en-US" altLang="ja-JP" sz="800" b="0" i="0" u="none" strike="noStrike" kern="0" cap="none" spc="0" normalizeH="0" baseline="0" noProof="0">
              <a:ln>
                <a:noFill/>
              </a:ln>
              <a:solidFill>
                <a:prstClr val="black"/>
              </a:solidFill>
              <a:effectLst/>
              <a:uLnTx/>
              <a:uFillTx/>
            </a:endParaRPr>
          </a:p>
        </p:txBody>
      </p:sp>
      <p:sp>
        <p:nvSpPr>
          <p:cNvPr id="36" name="Text Box 76"/>
          <p:cNvSpPr txBox="1">
            <a:spLocks noChangeArrowheads="1"/>
          </p:cNvSpPr>
          <p:nvPr/>
        </p:nvSpPr>
        <p:spPr bwMode="auto">
          <a:xfrm>
            <a:off x="4319972" y="591530"/>
            <a:ext cx="1980220" cy="309958"/>
          </a:xfrm>
          <a:prstGeom prst="rect">
            <a:avLst/>
          </a:prstGeom>
          <a:noFill/>
          <a:ln w="9525" algn="ctr">
            <a:noFill/>
            <a:miter lim="800000"/>
            <a:headEnd/>
            <a:tailEnd/>
          </a:ln>
        </p:spPr>
        <p:txBody>
          <a:bodyPr wrap="square" lIns="90000" tIns="46800" rIns="90000" bIns="468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rgbClr val="B91B17">
                    <a:lumMod val="60000"/>
                    <a:lumOff val="40000"/>
                  </a:srgbClr>
                </a:solidFill>
                <a:effectLst/>
                <a:uLnTx/>
                <a:uFillTx/>
              </a:rPr>
              <a:t>【 </a:t>
            </a:r>
            <a:r>
              <a:rPr kumimoji="0" lang="ja-JP" altLang="en-US" sz="1400" b="1" i="0" u="none" strike="noStrike" kern="0" cap="none" spc="0" normalizeH="0" baseline="0" noProof="0">
                <a:ln>
                  <a:noFill/>
                </a:ln>
                <a:solidFill>
                  <a:srgbClr val="B91B17">
                    <a:lumMod val="60000"/>
                    <a:lumOff val="40000"/>
                  </a:srgbClr>
                </a:solidFill>
                <a:effectLst/>
                <a:uLnTx/>
                <a:uFillTx/>
              </a:rPr>
              <a:t> 債権債務相殺  </a:t>
            </a:r>
            <a:r>
              <a:rPr kumimoji="0" lang="en-US" altLang="ja-JP" sz="1400" b="1" i="0" u="none" strike="noStrike" kern="0" cap="none" spc="0" normalizeH="0" baseline="0" noProof="0">
                <a:ln>
                  <a:noFill/>
                </a:ln>
                <a:solidFill>
                  <a:srgbClr val="B91B17">
                    <a:lumMod val="60000"/>
                    <a:lumOff val="40000"/>
                  </a:srgbClr>
                </a:solidFill>
                <a:effectLst/>
                <a:uLnTx/>
                <a:uFillTx/>
              </a:rPr>
              <a:t>】</a:t>
            </a:r>
            <a:endParaRPr kumimoji="0" lang="ja-JP" altLang="en-US" sz="1400" b="1" i="0" u="none" strike="noStrike" kern="0" cap="none" spc="0" normalizeH="0" baseline="0" noProof="0">
              <a:ln>
                <a:noFill/>
              </a:ln>
              <a:solidFill>
                <a:srgbClr val="B91B17">
                  <a:lumMod val="60000"/>
                  <a:lumOff val="40000"/>
                </a:srgbClr>
              </a:solidFill>
              <a:effectLst/>
              <a:uLnTx/>
              <a:uFillTx/>
            </a:endParaRPr>
          </a:p>
        </p:txBody>
      </p:sp>
      <p:sp>
        <p:nvSpPr>
          <p:cNvPr id="37" name="Text Box 76"/>
          <p:cNvSpPr txBox="1">
            <a:spLocks noChangeArrowheads="1"/>
          </p:cNvSpPr>
          <p:nvPr/>
        </p:nvSpPr>
        <p:spPr bwMode="auto">
          <a:xfrm>
            <a:off x="6192180" y="591530"/>
            <a:ext cx="2736304" cy="309958"/>
          </a:xfrm>
          <a:prstGeom prst="rect">
            <a:avLst/>
          </a:prstGeom>
          <a:noFill/>
          <a:ln w="9525" algn="ctr">
            <a:noFill/>
            <a:miter lim="800000"/>
            <a:headEnd/>
            <a:tailEnd/>
          </a:ln>
        </p:spPr>
        <p:txBody>
          <a:bodyPr wrap="square" lIns="90000" tIns="46800" rIns="90000" bIns="468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rgbClr val="B91B17">
                    <a:lumMod val="60000"/>
                    <a:lumOff val="40000"/>
                  </a:srgbClr>
                </a:solidFill>
                <a:effectLst/>
                <a:uLnTx/>
                <a:uFillTx/>
              </a:rPr>
              <a:t>【  </a:t>
            </a:r>
            <a:r>
              <a:rPr kumimoji="0" lang="ja-JP" altLang="en-US" sz="1400" b="1" i="0" u="none" strike="noStrike" kern="0" cap="none" spc="0" normalizeH="0" baseline="0" noProof="0">
                <a:ln>
                  <a:noFill/>
                </a:ln>
                <a:solidFill>
                  <a:srgbClr val="B91B17">
                    <a:lumMod val="60000"/>
                    <a:lumOff val="40000"/>
                  </a:srgbClr>
                </a:solidFill>
                <a:effectLst/>
                <a:uLnTx/>
                <a:uFillTx/>
              </a:rPr>
              <a:t>入金  </a:t>
            </a:r>
            <a:r>
              <a:rPr kumimoji="0" lang="en-US" altLang="ja-JP" sz="1400" b="1" i="0" u="none" strike="noStrike" kern="0" cap="none" spc="0" normalizeH="0" baseline="0" noProof="0">
                <a:ln>
                  <a:noFill/>
                </a:ln>
                <a:solidFill>
                  <a:srgbClr val="B91B17">
                    <a:lumMod val="60000"/>
                    <a:lumOff val="40000"/>
                  </a:srgbClr>
                </a:solidFill>
                <a:effectLst/>
                <a:uLnTx/>
                <a:uFillTx/>
              </a:rPr>
              <a:t>】</a:t>
            </a:r>
            <a:endParaRPr kumimoji="0" lang="ja-JP" altLang="en-US" sz="1400" b="1" i="0" u="none" strike="noStrike" kern="0" cap="none" spc="0" normalizeH="0" baseline="0" noProof="0">
              <a:ln>
                <a:noFill/>
              </a:ln>
              <a:solidFill>
                <a:srgbClr val="B91B17">
                  <a:lumMod val="60000"/>
                  <a:lumOff val="40000"/>
                </a:srgbClr>
              </a:solidFill>
              <a:effectLst/>
              <a:uLnTx/>
              <a:uFillTx/>
            </a:endParaRPr>
          </a:p>
        </p:txBody>
      </p:sp>
      <p:sp>
        <p:nvSpPr>
          <p:cNvPr id="38" name="Text Box 76"/>
          <p:cNvSpPr txBox="1">
            <a:spLocks noChangeArrowheads="1"/>
          </p:cNvSpPr>
          <p:nvPr/>
        </p:nvSpPr>
        <p:spPr bwMode="auto">
          <a:xfrm>
            <a:off x="143508" y="605608"/>
            <a:ext cx="3960440" cy="309958"/>
          </a:xfrm>
          <a:prstGeom prst="rect">
            <a:avLst/>
          </a:prstGeom>
          <a:noFill/>
          <a:ln w="9525" algn="ctr">
            <a:noFill/>
            <a:miter lim="800000"/>
            <a:headEnd/>
            <a:tailEnd/>
          </a:ln>
        </p:spPr>
        <p:txBody>
          <a:bodyPr wrap="square" lIns="90000" tIns="46800" rIns="90000" bIns="468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rgbClr val="B91B17">
                    <a:lumMod val="60000"/>
                    <a:lumOff val="40000"/>
                  </a:srgbClr>
                </a:solidFill>
                <a:effectLst/>
                <a:uLnTx/>
                <a:uFillTx/>
              </a:rPr>
              <a:t>【 </a:t>
            </a:r>
            <a:r>
              <a:rPr kumimoji="0" lang="ja-JP" altLang="en-US" sz="1400" b="1" i="0" u="none" strike="noStrike" kern="0" cap="none" spc="0" normalizeH="0" baseline="0" noProof="0">
                <a:ln>
                  <a:noFill/>
                </a:ln>
                <a:solidFill>
                  <a:srgbClr val="B91B17">
                    <a:lumMod val="60000"/>
                    <a:lumOff val="40000"/>
                  </a:srgbClr>
                </a:solidFill>
                <a:effectLst/>
                <a:uLnTx/>
                <a:uFillTx/>
              </a:rPr>
              <a:t> 債権計上</a:t>
            </a:r>
            <a:r>
              <a:rPr kumimoji="0" lang="ja-JP" altLang="en-US" sz="1400" b="1" i="0" u="none" strike="noStrike" kern="0" cap="none" spc="0" normalizeH="0" noProof="0">
                <a:ln>
                  <a:noFill/>
                </a:ln>
                <a:solidFill>
                  <a:srgbClr val="B91B17">
                    <a:lumMod val="60000"/>
                    <a:lumOff val="40000"/>
                  </a:srgbClr>
                </a:solidFill>
                <a:effectLst/>
                <a:uLnTx/>
                <a:uFillTx/>
              </a:rPr>
              <a:t> </a:t>
            </a:r>
            <a:r>
              <a:rPr kumimoji="0" lang="en-US" altLang="ja-JP" sz="1400" b="1" i="0" u="none" strike="noStrike" kern="0" cap="none" spc="0" normalizeH="0" baseline="0" noProof="0">
                <a:ln>
                  <a:noFill/>
                </a:ln>
                <a:solidFill>
                  <a:srgbClr val="B91B17">
                    <a:lumMod val="60000"/>
                    <a:lumOff val="40000"/>
                  </a:srgbClr>
                </a:solidFill>
                <a:effectLst/>
                <a:uLnTx/>
                <a:uFillTx/>
              </a:rPr>
              <a:t>】</a:t>
            </a:r>
            <a:endParaRPr kumimoji="0" lang="ja-JP" altLang="en-US" sz="1400" b="1" i="0" u="none" strike="noStrike" kern="0" cap="none" spc="0" normalizeH="0" baseline="0" noProof="0">
              <a:ln>
                <a:noFill/>
              </a:ln>
              <a:solidFill>
                <a:srgbClr val="B91B17">
                  <a:lumMod val="60000"/>
                  <a:lumOff val="40000"/>
                </a:srgbClr>
              </a:solidFill>
              <a:effectLst/>
              <a:uLnTx/>
              <a:uFillTx/>
            </a:endParaRPr>
          </a:p>
        </p:txBody>
      </p:sp>
      <p:sp>
        <p:nvSpPr>
          <p:cNvPr id="39" name="額縁 38"/>
          <p:cNvSpPr/>
          <p:nvPr/>
        </p:nvSpPr>
        <p:spPr>
          <a:xfrm>
            <a:off x="3212330" y="1004203"/>
            <a:ext cx="1080120" cy="360040"/>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前受金消込</a:t>
            </a:r>
            <a:endParaRPr kumimoji="0" lang="en-US" altLang="ja-JP" sz="1100" b="1" i="0" u="none" strike="noStrike" kern="0" cap="none" spc="0" normalizeH="0" baseline="0" noProof="0">
              <a:ln>
                <a:noFill/>
              </a:ln>
              <a:solidFill>
                <a:srgbClr val="FFFFFF"/>
              </a:solidFill>
              <a:effectLst/>
              <a:uLnTx/>
              <a:uFillTx/>
              <a:latin typeface="メイリオ"/>
              <a:ea typeface="メイリオ"/>
              <a:cs typeface="メイリオ"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入力</a:t>
            </a:r>
          </a:p>
        </p:txBody>
      </p:sp>
      <p:sp>
        <p:nvSpPr>
          <p:cNvPr id="40" name="額縁 39"/>
          <p:cNvSpPr/>
          <p:nvPr/>
        </p:nvSpPr>
        <p:spPr>
          <a:xfrm>
            <a:off x="1666997" y="2785939"/>
            <a:ext cx="1486391" cy="288032"/>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締め処理</a:t>
            </a:r>
          </a:p>
        </p:txBody>
      </p:sp>
      <p:sp>
        <p:nvSpPr>
          <p:cNvPr id="41" name="屈折矢印 40"/>
          <p:cNvSpPr/>
          <p:nvPr/>
        </p:nvSpPr>
        <p:spPr>
          <a:xfrm rot="16200000" flipH="1">
            <a:off x="4180017" y="1810002"/>
            <a:ext cx="387921" cy="1692188"/>
          </a:xfrm>
          <a:prstGeom prst="bentUpArrow">
            <a:avLst/>
          </a:prstGeom>
          <a:solidFill>
            <a:srgbClr val="54C2F0"/>
          </a:solidFill>
          <a:ln w="381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42" name="屈折矢印 41"/>
          <p:cNvSpPr/>
          <p:nvPr/>
        </p:nvSpPr>
        <p:spPr>
          <a:xfrm rot="16200000" flipH="1">
            <a:off x="4187420" y="2112064"/>
            <a:ext cx="373116" cy="1692188"/>
          </a:xfrm>
          <a:prstGeom prst="bentUpArrow">
            <a:avLst/>
          </a:prstGeom>
          <a:solidFill>
            <a:srgbClr val="54C2F0"/>
          </a:solidFill>
          <a:ln w="381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43" name="額縁 42"/>
          <p:cNvSpPr/>
          <p:nvPr/>
        </p:nvSpPr>
        <p:spPr>
          <a:xfrm>
            <a:off x="287524" y="3435846"/>
            <a:ext cx="1080120" cy="360040"/>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入金予定</a:t>
            </a:r>
            <a:endParaRPr kumimoji="0" lang="en-US" altLang="ja-JP" sz="1100" b="1" i="0" u="none" strike="noStrike" kern="0" cap="none" spc="0" normalizeH="0" baseline="0" noProof="0">
              <a:ln>
                <a:noFill/>
              </a:ln>
              <a:solidFill>
                <a:srgbClr val="FFFFFF"/>
              </a:solidFill>
              <a:effectLst/>
              <a:uLnTx/>
              <a:uFillTx/>
              <a:latin typeface="メイリオ"/>
              <a:ea typeface="メイリオ"/>
              <a:cs typeface="メイリオ"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情報変更</a:t>
            </a:r>
            <a:endParaRPr kumimoji="0" lang="en-US" altLang="ja-JP" sz="1100" b="1" i="0" u="none" strike="noStrike" kern="0" cap="none" spc="0" normalizeH="0" baseline="0" noProof="0">
              <a:ln>
                <a:noFill/>
              </a:ln>
              <a:solidFill>
                <a:srgbClr val="FFFFFF"/>
              </a:solidFill>
              <a:effectLst/>
              <a:uLnTx/>
              <a:uFillTx/>
              <a:latin typeface="メイリオ"/>
              <a:ea typeface="メイリオ"/>
              <a:cs typeface="メイリオ" pitchFamily="50" charset="-128"/>
            </a:endParaRPr>
          </a:p>
        </p:txBody>
      </p:sp>
      <p:sp>
        <p:nvSpPr>
          <p:cNvPr id="44" name="額縁 43"/>
          <p:cNvSpPr/>
          <p:nvPr/>
        </p:nvSpPr>
        <p:spPr>
          <a:xfrm>
            <a:off x="287524" y="3939025"/>
            <a:ext cx="1080120" cy="360040"/>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不良債権</a:t>
            </a:r>
            <a:endParaRPr kumimoji="0" lang="en-US" altLang="ja-JP" sz="1100" b="1" i="0" u="none" strike="noStrike" kern="0" cap="none" spc="0" normalizeH="0" baseline="0" noProof="0">
              <a:ln>
                <a:noFill/>
              </a:ln>
              <a:solidFill>
                <a:srgbClr val="FFFFFF"/>
              </a:solidFill>
              <a:effectLst/>
              <a:uLnTx/>
              <a:uFillTx/>
              <a:latin typeface="メイリオ"/>
              <a:ea typeface="メイリオ"/>
              <a:cs typeface="メイリオ"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入力</a:t>
            </a:r>
            <a:endParaRPr kumimoji="0" lang="en-US" altLang="ja-JP" sz="1100" b="1" i="0" u="none" strike="noStrike" kern="0" cap="none" spc="0" normalizeH="0" baseline="0" noProof="0">
              <a:ln>
                <a:noFill/>
              </a:ln>
              <a:solidFill>
                <a:srgbClr val="FFFFFF"/>
              </a:solidFill>
              <a:effectLst/>
              <a:uLnTx/>
              <a:uFillTx/>
              <a:latin typeface="メイリオ"/>
              <a:ea typeface="メイリオ"/>
              <a:cs typeface="メイリオ" pitchFamily="50" charset="-128"/>
            </a:endParaRPr>
          </a:p>
        </p:txBody>
      </p:sp>
      <p:sp>
        <p:nvSpPr>
          <p:cNvPr id="45" name="額縁 44"/>
          <p:cNvSpPr/>
          <p:nvPr/>
        </p:nvSpPr>
        <p:spPr>
          <a:xfrm>
            <a:off x="3635896" y="3363838"/>
            <a:ext cx="1260140" cy="288032"/>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自動消込</a:t>
            </a:r>
          </a:p>
        </p:txBody>
      </p:sp>
      <p:sp>
        <p:nvSpPr>
          <p:cNvPr id="46" name="額縁 45"/>
          <p:cNvSpPr/>
          <p:nvPr/>
        </p:nvSpPr>
        <p:spPr>
          <a:xfrm>
            <a:off x="3635896" y="3723878"/>
            <a:ext cx="1260140" cy="288032"/>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手動消込</a:t>
            </a:r>
          </a:p>
        </p:txBody>
      </p:sp>
      <p:sp>
        <p:nvSpPr>
          <p:cNvPr id="47" name="額縁 46"/>
          <p:cNvSpPr/>
          <p:nvPr/>
        </p:nvSpPr>
        <p:spPr>
          <a:xfrm>
            <a:off x="3635896" y="4083918"/>
            <a:ext cx="1260140" cy="288032"/>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残高消込</a:t>
            </a:r>
          </a:p>
        </p:txBody>
      </p:sp>
      <p:sp>
        <p:nvSpPr>
          <p:cNvPr id="48" name="額縁 47"/>
          <p:cNvSpPr/>
          <p:nvPr/>
        </p:nvSpPr>
        <p:spPr>
          <a:xfrm>
            <a:off x="5292080" y="3723878"/>
            <a:ext cx="1260140" cy="288032"/>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差額振替</a:t>
            </a:r>
          </a:p>
        </p:txBody>
      </p:sp>
      <p:sp>
        <p:nvSpPr>
          <p:cNvPr id="49" name="Text Box 89"/>
          <p:cNvSpPr txBox="1">
            <a:spLocks noChangeArrowheads="1"/>
          </p:cNvSpPr>
          <p:nvPr/>
        </p:nvSpPr>
        <p:spPr bwMode="auto">
          <a:xfrm>
            <a:off x="5047765" y="3301178"/>
            <a:ext cx="1512168" cy="307777"/>
          </a:xfrm>
          <a:prstGeom prst="rect">
            <a:avLst/>
          </a:prstGeom>
          <a:noFill/>
          <a:ln w="9525" algn="ctr">
            <a:noFill/>
            <a:miter lim="800000"/>
            <a:headEnd/>
            <a:tailEnd/>
          </a:ln>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ja-JP" sz="1400" b="1" i="0" u="none" strike="noStrike" kern="0" cap="none" spc="0" normalizeH="0" baseline="0" noProof="0">
                <a:ln>
                  <a:noFill/>
                </a:ln>
                <a:solidFill>
                  <a:srgbClr val="EE5500"/>
                </a:solidFill>
                <a:effectLst/>
                <a:uLnTx/>
                <a:uFillTx/>
              </a:rPr>
              <a:t>【</a:t>
            </a:r>
            <a:r>
              <a:rPr kumimoji="0" lang="ja-JP" altLang="en-US" sz="1400" b="1" i="0" u="none" strike="noStrike" kern="0" cap="none" spc="0" normalizeH="0" baseline="0" noProof="0">
                <a:ln>
                  <a:noFill/>
                </a:ln>
                <a:solidFill>
                  <a:srgbClr val="EE5500"/>
                </a:solidFill>
                <a:effectLst/>
                <a:uLnTx/>
                <a:uFillTx/>
              </a:rPr>
              <a:t>消込処理</a:t>
            </a:r>
            <a:r>
              <a:rPr kumimoji="0" lang="en-US" altLang="ja-JP" sz="1400" b="1" i="0" u="none" strike="noStrike" kern="0" cap="none" spc="0" normalizeH="0" baseline="0" noProof="0">
                <a:ln>
                  <a:noFill/>
                </a:ln>
                <a:solidFill>
                  <a:srgbClr val="EE5500"/>
                </a:solidFill>
                <a:effectLst/>
                <a:uLnTx/>
                <a:uFillTx/>
              </a:rPr>
              <a:t>】</a:t>
            </a:r>
            <a:endParaRPr kumimoji="0" lang="ja-JP" altLang="en-US" sz="1400" b="1" i="0" u="none" strike="noStrike" kern="0" cap="none" spc="0" normalizeH="0" baseline="0" noProof="0">
              <a:ln>
                <a:noFill/>
              </a:ln>
              <a:solidFill>
                <a:srgbClr val="EE5500"/>
              </a:solidFill>
              <a:effectLst/>
              <a:uLnTx/>
              <a:uFillTx/>
            </a:endParaRPr>
          </a:p>
        </p:txBody>
      </p:sp>
      <p:sp>
        <p:nvSpPr>
          <p:cNvPr id="50" name="テキスト ボックス 49"/>
          <p:cNvSpPr txBox="1"/>
          <p:nvPr/>
        </p:nvSpPr>
        <p:spPr>
          <a:xfrm>
            <a:off x="5157754" y="4027938"/>
            <a:ext cx="1502478" cy="428628"/>
          </a:xfrm>
          <a:prstGeom prst="rect">
            <a:avLst/>
          </a:prstGeom>
        </p:spPr>
        <p:txBody>
          <a:bodyPr wrap="none" lIns="0" tIns="0" rIns="0" bIns="0" rtlCol="0" anchor="t" anchorCtr="0">
            <a:normAutofit fontScale="92500" lnSpcReduction="20000"/>
          </a:bodyPr>
          <a:lstStyle/>
          <a:p>
            <a:pPr marL="0" marR="0" lvl="0" indent="0" algn="ctr" defTabSz="914400" eaLnBrk="1" fontAlgn="auto" latinLnBrk="0" hangingPunct="1">
              <a:lnSpc>
                <a:spcPct val="150000"/>
              </a:lnSpc>
              <a:spcBef>
                <a:spcPct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入金振替、債権振替</a:t>
            </a:r>
            <a:endParaRPr kumimoji="0" lang="en-US" altLang="ja-JP" sz="1200" b="0" i="0" u="none" strike="noStrike" kern="0" cap="none" spc="0" normalizeH="0" baseline="0" noProof="0">
              <a:ln>
                <a:noFill/>
              </a:ln>
              <a:solidFill>
                <a:prstClr val="black"/>
              </a:solidFill>
              <a:effectLst/>
              <a:uLnTx/>
              <a:uFillTx/>
            </a:endParaRPr>
          </a:p>
          <a:p>
            <a:pPr marL="0" marR="0" lvl="0" indent="0" algn="ctr" defTabSz="914400" eaLnBrk="1" fontAlgn="auto" latinLnBrk="0" hangingPunct="1">
              <a:lnSpc>
                <a:spcPct val="150000"/>
              </a:lnSpc>
              <a:spcBef>
                <a:spcPct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消込差額振替</a:t>
            </a:r>
          </a:p>
        </p:txBody>
      </p:sp>
      <p:grpSp>
        <p:nvGrpSpPr>
          <p:cNvPr id="52" name="グループ化 211"/>
          <p:cNvGrpSpPr/>
          <p:nvPr/>
        </p:nvGrpSpPr>
        <p:grpSpPr>
          <a:xfrm>
            <a:off x="1799692" y="4339366"/>
            <a:ext cx="4464496" cy="860676"/>
            <a:chOff x="1979712" y="5736676"/>
            <a:chExt cx="4464496" cy="860676"/>
          </a:xfrm>
        </p:grpSpPr>
        <p:sp>
          <p:nvSpPr>
            <p:cNvPr id="53" name="テキスト ボックス 52"/>
            <p:cNvSpPr txBox="1"/>
            <p:nvPr/>
          </p:nvSpPr>
          <p:spPr>
            <a:xfrm>
              <a:off x="5244056" y="6013747"/>
              <a:ext cx="1200152" cy="428628"/>
            </a:xfrm>
            <a:prstGeom prst="rect">
              <a:avLst/>
            </a:prstGeom>
          </p:spPr>
          <p:txBody>
            <a:bodyPr wrap="none" lIns="0" tIns="0" rIns="0" bIns="0" rtlCol="0" anchor="t" anchorCtr="0">
              <a:normAutofit/>
            </a:bodyPr>
            <a:lstStyle/>
            <a:p>
              <a:pPr marL="0" marR="0" lvl="0" indent="0" algn="ctr" defTabSz="914400" eaLnBrk="1" fontAlgn="auto" latinLnBrk="0" hangingPunct="1">
                <a:lnSpc>
                  <a:spcPts val="2800"/>
                </a:lnSpc>
                <a:spcBef>
                  <a:spcPct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消込仕訳</a:t>
              </a:r>
            </a:p>
          </p:txBody>
        </p:sp>
        <p:sp>
          <p:nvSpPr>
            <p:cNvPr id="54" name="テキスト ボックス 53"/>
            <p:cNvSpPr txBox="1"/>
            <p:nvPr/>
          </p:nvSpPr>
          <p:spPr>
            <a:xfrm>
              <a:off x="2147712" y="5736676"/>
              <a:ext cx="1200152" cy="428628"/>
            </a:xfrm>
            <a:prstGeom prst="rect">
              <a:avLst/>
            </a:prstGeom>
          </p:spPr>
          <p:txBody>
            <a:bodyPr wrap="none" lIns="0" tIns="0" rIns="0" bIns="0" rtlCol="0" anchor="t" anchorCtr="0">
              <a:normAutofit/>
            </a:bodyPr>
            <a:lstStyle/>
            <a:p>
              <a:pPr marL="0" marR="0" lvl="0" indent="0" algn="ctr" defTabSz="914400" eaLnBrk="1" fontAlgn="auto" latinLnBrk="0" hangingPunct="1">
                <a:lnSpc>
                  <a:spcPts val="2800"/>
                </a:lnSpc>
                <a:spcBef>
                  <a:spcPct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債権計上仕訳</a:t>
              </a:r>
            </a:p>
          </p:txBody>
        </p:sp>
        <p:sp>
          <p:nvSpPr>
            <p:cNvPr id="55" name="テキスト ボックス 54"/>
            <p:cNvSpPr txBox="1"/>
            <p:nvPr/>
          </p:nvSpPr>
          <p:spPr>
            <a:xfrm>
              <a:off x="5220072" y="5799975"/>
              <a:ext cx="1200152" cy="428628"/>
            </a:xfrm>
            <a:prstGeom prst="rect">
              <a:avLst/>
            </a:prstGeom>
          </p:spPr>
          <p:txBody>
            <a:bodyPr wrap="none" lIns="0" tIns="0" rIns="0" bIns="0" rtlCol="0" anchor="t" anchorCtr="0">
              <a:normAutofit/>
            </a:bodyPr>
            <a:lstStyle/>
            <a:p>
              <a:pPr marL="0" marR="0" lvl="0" indent="0" algn="ctr" defTabSz="914400" eaLnBrk="1" fontAlgn="auto" latinLnBrk="0" hangingPunct="1">
                <a:lnSpc>
                  <a:spcPts val="2800"/>
                </a:lnSpc>
                <a:spcBef>
                  <a:spcPct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   </a:t>
              </a:r>
              <a:r>
                <a:rPr kumimoji="0" lang="ja-JP" altLang="en-US" sz="1100" b="0" i="0" u="none" strike="noStrike" kern="0" cap="none" spc="0" normalizeH="0" baseline="0" noProof="0">
                  <a:ln>
                    <a:noFill/>
                  </a:ln>
                  <a:solidFill>
                    <a:prstClr val="black"/>
                  </a:solidFill>
                  <a:effectLst/>
                  <a:uLnTx/>
                  <a:uFillTx/>
                </a:rPr>
                <a:t>入金仕訳</a:t>
              </a:r>
              <a:r>
                <a:rPr kumimoji="0" lang="en-US" altLang="ja-JP" sz="800" b="0" i="0" u="none" strike="noStrike" kern="0" cap="none" spc="0" normalizeH="0" baseline="0" noProof="0">
                  <a:ln>
                    <a:noFill/>
                  </a:ln>
                  <a:solidFill>
                    <a:prstClr val="black"/>
                  </a:solidFill>
                  <a:effectLst/>
                  <a:uLnTx/>
                  <a:uFillTx/>
                </a:rPr>
                <a:t>※1</a:t>
              </a:r>
              <a:endParaRPr kumimoji="0" lang="ja-JP" altLang="en-US" sz="1200" b="0" i="0" u="none" strike="noStrike" kern="0" cap="none" spc="0" normalizeH="0" baseline="0" noProof="0">
                <a:ln>
                  <a:noFill/>
                </a:ln>
                <a:solidFill>
                  <a:prstClr val="black"/>
                </a:solidFill>
                <a:effectLst/>
                <a:uLnTx/>
                <a:uFillTx/>
              </a:endParaRPr>
            </a:p>
          </p:txBody>
        </p:sp>
        <p:sp>
          <p:nvSpPr>
            <p:cNvPr id="56" name="テキスト ボックス 55"/>
            <p:cNvSpPr txBox="1"/>
            <p:nvPr/>
          </p:nvSpPr>
          <p:spPr>
            <a:xfrm>
              <a:off x="1979712" y="5952700"/>
              <a:ext cx="1274365" cy="428628"/>
            </a:xfrm>
            <a:prstGeom prst="rect">
              <a:avLst/>
            </a:prstGeom>
          </p:spPr>
          <p:txBody>
            <a:bodyPr wrap="none" lIns="0" tIns="0" rIns="0" bIns="0" rtlCol="0" anchor="t" anchorCtr="0">
              <a:normAutofit/>
            </a:bodyPr>
            <a:lstStyle/>
            <a:p>
              <a:pPr marL="0" marR="0" lvl="0" indent="0" algn="ctr" defTabSz="914400" eaLnBrk="1" fontAlgn="auto" latinLnBrk="0" hangingPunct="1">
                <a:lnSpc>
                  <a:spcPts val="2800"/>
                </a:lnSpc>
                <a:spcBef>
                  <a:spcPct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相殺仕訳</a:t>
              </a:r>
            </a:p>
          </p:txBody>
        </p:sp>
        <p:sp>
          <p:nvSpPr>
            <p:cNvPr id="57" name="テキスト ボックス 56"/>
            <p:cNvSpPr txBox="1"/>
            <p:nvPr/>
          </p:nvSpPr>
          <p:spPr>
            <a:xfrm>
              <a:off x="2147712" y="6168724"/>
              <a:ext cx="1200152" cy="428628"/>
            </a:xfrm>
            <a:prstGeom prst="rect">
              <a:avLst/>
            </a:prstGeom>
          </p:spPr>
          <p:txBody>
            <a:bodyPr wrap="none" lIns="0" tIns="0" rIns="0" bIns="0" rtlCol="0" anchor="t" anchorCtr="0">
              <a:normAutofit/>
            </a:bodyPr>
            <a:lstStyle/>
            <a:p>
              <a:pPr marL="0" marR="0" lvl="0" indent="0" algn="ctr" defTabSz="914400" eaLnBrk="1" fontAlgn="auto" latinLnBrk="0" hangingPunct="1">
                <a:lnSpc>
                  <a:spcPts val="2800"/>
                </a:lnSpc>
                <a:spcBef>
                  <a:spcPct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不良債権仕訳</a:t>
              </a:r>
            </a:p>
          </p:txBody>
        </p:sp>
        <p:sp>
          <p:nvSpPr>
            <p:cNvPr id="58" name="Freeform 364"/>
            <p:cNvSpPr>
              <a:spLocks noEditPoints="1"/>
            </p:cNvSpPr>
            <p:nvPr/>
          </p:nvSpPr>
          <p:spPr bwMode="auto">
            <a:xfrm>
              <a:off x="4178300" y="5913276"/>
              <a:ext cx="573720" cy="540060"/>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9" name="テキスト ボックス 58"/>
            <p:cNvSpPr txBox="1"/>
            <p:nvPr/>
          </p:nvSpPr>
          <p:spPr>
            <a:xfrm>
              <a:off x="3851920" y="5898758"/>
              <a:ext cx="162018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black"/>
                  </a:solidFill>
                  <a:effectLst/>
                  <a:uLnTx/>
                  <a:uFillTx/>
                </a:rPr>
                <a:t>総勘定元帳</a:t>
              </a:r>
            </a:p>
          </p:txBody>
        </p:sp>
      </p:grpSp>
      <p:sp>
        <p:nvSpPr>
          <p:cNvPr id="60" name="額縁 59"/>
          <p:cNvSpPr/>
          <p:nvPr/>
        </p:nvSpPr>
        <p:spPr>
          <a:xfrm>
            <a:off x="7200292" y="4670290"/>
            <a:ext cx="1014348" cy="252028"/>
          </a:xfrm>
          <a:prstGeom prst="bevel">
            <a:avLst>
              <a:gd name="adj" fmla="val 0"/>
            </a:avLst>
          </a:prstGeom>
          <a:solidFill>
            <a:srgbClr val="77A233"/>
          </a:solidFill>
          <a:ln>
            <a:solidFill>
              <a:srgbClr val="77A233"/>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手形管理</a:t>
            </a:r>
            <a:endParaRPr kumimoji="0" lang="en-US" altLang="ja-JP" sz="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61" name="テキスト ボックス 60"/>
          <p:cNvSpPr txBox="1"/>
          <p:nvPr/>
        </p:nvSpPr>
        <p:spPr>
          <a:xfrm>
            <a:off x="7944610" y="4778216"/>
            <a:ext cx="576572"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a:ln>
                  <a:noFill/>
                </a:ln>
                <a:solidFill>
                  <a:schemeClr val="bg1"/>
                </a:solidFill>
                <a:effectLst/>
                <a:uLnTx/>
                <a:uFillTx/>
              </a:rPr>
              <a:t>※2</a:t>
            </a:r>
            <a:endParaRPr kumimoji="0" lang="ja-JP" altLang="en-US" sz="800" b="0" i="0" u="none" strike="noStrike" kern="0" cap="none" spc="0" normalizeH="0" baseline="0" noProof="0">
              <a:ln>
                <a:noFill/>
              </a:ln>
              <a:solidFill>
                <a:schemeClr val="bg1"/>
              </a:solidFill>
              <a:effectLst/>
              <a:uLnTx/>
              <a:uFillTx/>
            </a:endParaRPr>
          </a:p>
        </p:txBody>
      </p:sp>
      <p:sp>
        <p:nvSpPr>
          <p:cNvPr id="62" name="正方形/長方形 61"/>
          <p:cNvSpPr/>
          <p:nvPr/>
        </p:nvSpPr>
        <p:spPr>
          <a:xfrm>
            <a:off x="6169478" y="4957231"/>
            <a:ext cx="2453668" cy="20005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a:ln>
                  <a:noFill/>
                </a:ln>
                <a:solidFill>
                  <a:prstClr val="black"/>
                </a:solidFill>
                <a:effectLst/>
                <a:uLnTx/>
                <a:uFillTx/>
              </a:rPr>
              <a:t>※1</a:t>
            </a:r>
            <a:r>
              <a:rPr kumimoji="0" lang="ja-JP" altLang="en-US" sz="700" kern="0">
                <a:solidFill>
                  <a:prstClr val="black"/>
                </a:solidFill>
              </a:rPr>
              <a:t> </a:t>
            </a:r>
            <a:r>
              <a:rPr kumimoji="0" lang="ja-JP" altLang="en-US" sz="700" b="0" i="0" u="none" strike="noStrike" kern="0" cap="none" spc="0" normalizeH="0" baseline="0" noProof="0">
                <a:ln>
                  <a:noFill/>
                </a:ln>
                <a:solidFill>
                  <a:prstClr val="black"/>
                </a:solidFill>
                <a:effectLst/>
                <a:uLnTx/>
                <a:uFillTx/>
              </a:rPr>
              <a:t>仮受・前受計上ありの場合　    </a:t>
            </a:r>
            <a:r>
              <a:rPr kumimoji="0" lang="en-US" altLang="ja-JP" sz="700" b="0" i="0" u="none" strike="noStrike" kern="0" cap="none" spc="0" normalizeH="0" baseline="0" noProof="0">
                <a:ln>
                  <a:noFill/>
                </a:ln>
                <a:solidFill>
                  <a:prstClr val="black"/>
                </a:solidFill>
                <a:effectLst/>
                <a:uLnTx/>
                <a:uFillTx/>
              </a:rPr>
              <a:t>※2</a:t>
            </a:r>
            <a:r>
              <a:rPr kumimoji="0" lang="ja-JP" altLang="en-US" sz="700" kern="0">
                <a:solidFill>
                  <a:prstClr val="black"/>
                </a:solidFill>
              </a:rPr>
              <a:t> </a:t>
            </a:r>
            <a:r>
              <a:rPr kumimoji="0" lang="ja-JP" altLang="en-US" sz="700" b="0" i="0" u="none" strike="noStrike" kern="0" cap="none" spc="0" normalizeH="0" baseline="0" noProof="0">
                <a:ln>
                  <a:noFill/>
                </a:ln>
                <a:solidFill>
                  <a:prstClr val="black"/>
                </a:solidFill>
                <a:effectLst/>
                <a:uLnTx/>
                <a:uFillTx/>
              </a:rPr>
              <a:t>オプション製品</a:t>
            </a:r>
          </a:p>
        </p:txBody>
      </p:sp>
      <p:sp>
        <p:nvSpPr>
          <p:cNvPr id="70" name="AutoShape 93"/>
          <p:cNvSpPr>
            <a:spLocks noChangeArrowheads="1"/>
          </p:cNvSpPr>
          <p:nvPr/>
        </p:nvSpPr>
        <p:spPr bwMode="auto">
          <a:xfrm>
            <a:off x="2159732" y="2459191"/>
            <a:ext cx="360040" cy="288032"/>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1" name="AutoShape 93"/>
          <p:cNvSpPr>
            <a:spLocks noChangeArrowheads="1"/>
          </p:cNvSpPr>
          <p:nvPr/>
        </p:nvSpPr>
        <p:spPr bwMode="auto">
          <a:xfrm>
            <a:off x="2182737" y="3118237"/>
            <a:ext cx="360040" cy="497629"/>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3" name="AutoShape 93"/>
          <p:cNvSpPr>
            <a:spLocks noChangeArrowheads="1"/>
          </p:cNvSpPr>
          <p:nvPr/>
        </p:nvSpPr>
        <p:spPr bwMode="auto">
          <a:xfrm>
            <a:off x="7524328" y="2463737"/>
            <a:ext cx="360040" cy="1068947"/>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5" name="AutoShape 93"/>
          <p:cNvSpPr>
            <a:spLocks noChangeArrowheads="1"/>
          </p:cNvSpPr>
          <p:nvPr/>
        </p:nvSpPr>
        <p:spPr bwMode="auto">
          <a:xfrm>
            <a:off x="7522056" y="4407954"/>
            <a:ext cx="324476" cy="252027"/>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6" name="AutoShape 93"/>
          <p:cNvSpPr>
            <a:spLocks noChangeArrowheads="1"/>
          </p:cNvSpPr>
          <p:nvPr/>
        </p:nvSpPr>
        <p:spPr bwMode="auto">
          <a:xfrm rot="16200000">
            <a:off x="2936516" y="3759882"/>
            <a:ext cx="360040" cy="288032"/>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7" name="AutoShape 93"/>
          <p:cNvSpPr>
            <a:spLocks noChangeArrowheads="1"/>
          </p:cNvSpPr>
          <p:nvPr/>
        </p:nvSpPr>
        <p:spPr bwMode="auto">
          <a:xfrm rot="16200000">
            <a:off x="4917138" y="3759882"/>
            <a:ext cx="360040" cy="288032"/>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8" name="AutoShape 93"/>
          <p:cNvSpPr>
            <a:spLocks noChangeArrowheads="1"/>
          </p:cNvSpPr>
          <p:nvPr/>
        </p:nvSpPr>
        <p:spPr bwMode="auto">
          <a:xfrm rot="16200000">
            <a:off x="1403648" y="3471850"/>
            <a:ext cx="360040" cy="288032"/>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9" name="AutoShape 93"/>
          <p:cNvSpPr>
            <a:spLocks noChangeArrowheads="1"/>
          </p:cNvSpPr>
          <p:nvPr/>
        </p:nvSpPr>
        <p:spPr bwMode="auto">
          <a:xfrm rot="5400000">
            <a:off x="1367644" y="3939902"/>
            <a:ext cx="360040" cy="288032"/>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0" name="AutoShape 93"/>
          <p:cNvSpPr>
            <a:spLocks noChangeArrowheads="1"/>
          </p:cNvSpPr>
          <p:nvPr/>
        </p:nvSpPr>
        <p:spPr bwMode="auto">
          <a:xfrm rot="5400000">
            <a:off x="6876256" y="3773552"/>
            <a:ext cx="360040" cy="288032"/>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1" name="AutoShape 93"/>
          <p:cNvSpPr>
            <a:spLocks noChangeArrowheads="1"/>
          </p:cNvSpPr>
          <p:nvPr/>
        </p:nvSpPr>
        <p:spPr bwMode="auto">
          <a:xfrm rot="5400000">
            <a:off x="4752020" y="4659982"/>
            <a:ext cx="360040" cy="288032"/>
          </a:xfrm>
          <a:prstGeom prst="downArrow">
            <a:avLst>
              <a:gd name="adj1" fmla="val 50000"/>
              <a:gd name="adj2" fmla="val 49104"/>
            </a:avLst>
          </a:prstGeom>
          <a:solidFill>
            <a:srgbClr val="F9BE00"/>
          </a:solidFill>
          <a:ln w="25400" cap="flat" cmpd="sng" algn="ctr">
            <a:no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2" name="AutoShape 93"/>
          <p:cNvSpPr>
            <a:spLocks noChangeArrowheads="1"/>
          </p:cNvSpPr>
          <p:nvPr/>
        </p:nvSpPr>
        <p:spPr bwMode="auto">
          <a:xfrm rot="16200000">
            <a:off x="3383867" y="4659982"/>
            <a:ext cx="360040" cy="288032"/>
          </a:xfrm>
          <a:prstGeom prst="downArrow">
            <a:avLst>
              <a:gd name="adj1" fmla="val 50000"/>
              <a:gd name="adj2" fmla="val 49104"/>
            </a:avLst>
          </a:prstGeom>
          <a:solidFill>
            <a:srgbClr val="F9BE00"/>
          </a:solidFill>
          <a:ln w="25400" cap="flat" cmpd="sng" algn="ctr">
            <a:no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5" name="AutoShape 93"/>
          <p:cNvSpPr>
            <a:spLocks noChangeArrowheads="1"/>
          </p:cNvSpPr>
          <p:nvPr/>
        </p:nvSpPr>
        <p:spPr bwMode="auto">
          <a:xfrm>
            <a:off x="755576" y="1832511"/>
            <a:ext cx="360040" cy="273767"/>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6" name="AutoShape 93"/>
          <p:cNvSpPr>
            <a:spLocks noChangeArrowheads="1"/>
          </p:cNvSpPr>
          <p:nvPr/>
        </p:nvSpPr>
        <p:spPr bwMode="auto">
          <a:xfrm>
            <a:off x="2159732" y="1829931"/>
            <a:ext cx="360040" cy="273767"/>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7" name="AutoShape 93"/>
          <p:cNvSpPr>
            <a:spLocks noChangeArrowheads="1"/>
          </p:cNvSpPr>
          <p:nvPr/>
        </p:nvSpPr>
        <p:spPr bwMode="auto">
          <a:xfrm>
            <a:off x="3599892" y="1815666"/>
            <a:ext cx="360040" cy="273767"/>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8" name="AutoShape 93"/>
          <p:cNvSpPr>
            <a:spLocks noChangeArrowheads="1"/>
          </p:cNvSpPr>
          <p:nvPr/>
        </p:nvSpPr>
        <p:spPr bwMode="auto">
          <a:xfrm>
            <a:off x="5076056" y="1815666"/>
            <a:ext cx="360040" cy="273767"/>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9" name="AutoShape 93"/>
          <p:cNvSpPr>
            <a:spLocks noChangeArrowheads="1"/>
          </p:cNvSpPr>
          <p:nvPr/>
        </p:nvSpPr>
        <p:spPr bwMode="auto">
          <a:xfrm>
            <a:off x="6912260" y="1830098"/>
            <a:ext cx="360040" cy="273600"/>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0" name="AutoShape 93"/>
          <p:cNvSpPr>
            <a:spLocks noChangeArrowheads="1"/>
          </p:cNvSpPr>
          <p:nvPr/>
        </p:nvSpPr>
        <p:spPr bwMode="auto">
          <a:xfrm>
            <a:off x="8100392" y="1829931"/>
            <a:ext cx="360040" cy="273767"/>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2" name="角丸四角形 91"/>
          <p:cNvSpPr/>
          <p:nvPr/>
        </p:nvSpPr>
        <p:spPr>
          <a:xfrm>
            <a:off x="215516" y="2668337"/>
            <a:ext cx="1021901" cy="372453"/>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algn="r" defTabSz="91440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請求書</a:t>
            </a:r>
            <a:endParaRPr kumimoji="0" lang="en-US" altLang="ja-JP" sz="1100" b="0" i="0" u="none" strike="noStrike" kern="0" cap="none" spc="0" normalizeH="0" baseline="0" noProof="0">
              <a:ln>
                <a:noFill/>
              </a:ln>
              <a:solidFill>
                <a:prstClr val="black"/>
              </a:solidFill>
              <a:effectLst/>
              <a:uLnTx/>
              <a:uFillTx/>
            </a:endParaRPr>
          </a:p>
          <a:p>
            <a:pPr marL="0" marR="0" lvl="0" indent="0" algn="r" defTabSz="914400" eaLnBrk="1" fontAlgn="auto" latinLnBrk="0" hangingPunct="1">
              <a:lnSpc>
                <a:spcPct val="100000"/>
              </a:lnSpc>
              <a:spcBef>
                <a:spcPct val="0"/>
              </a:spcBef>
              <a:spcAft>
                <a:spcPts val="0"/>
              </a:spcAft>
              <a:buClrTx/>
              <a:buSzTx/>
              <a:buFontTx/>
              <a:buNone/>
              <a:tabLst/>
              <a:defRPr/>
            </a:pPr>
            <a:r>
              <a:rPr kumimoji="0" lang="ja-JP" altLang="en-US" sz="1100" kern="0" noProof="0">
                <a:solidFill>
                  <a:prstClr val="black"/>
                </a:solidFill>
              </a:rPr>
              <a:t>一括配信</a:t>
            </a:r>
            <a:endParaRPr kumimoji="0" lang="en-US" altLang="ja-JP" sz="1100" b="0" i="0" u="none" strike="noStrike" kern="0" cap="none" spc="0" normalizeH="0" baseline="0" noProof="0">
              <a:ln>
                <a:noFill/>
              </a:ln>
              <a:solidFill>
                <a:prstClr val="black"/>
              </a:solidFill>
              <a:effectLst/>
              <a:uLnTx/>
              <a:uFillTx/>
            </a:endParaRPr>
          </a:p>
        </p:txBody>
      </p:sp>
      <p:sp>
        <p:nvSpPr>
          <p:cNvPr id="94" name="Freeform 408"/>
          <p:cNvSpPr>
            <a:spLocks noEditPoints="1"/>
          </p:cNvSpPr>
          <p:nvPr/>
        </p:nvSpPr>
        <p:spPr bwMode="auto">
          <a:xfrm>
            <a:off x="241338" y="2751770"/>
            <a:ext cx="324036" cy="252028"/>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5" name="AutoShape 93"/>
          <p:cNvSpPr>
            <a:spLocks noChangeArrowheads="1"/>
          </p:cNvSpPr>
          <p:nvPr/>
        </p:nvSpPr>
        <p:spPr bwMode="auto">
          <a:xfrm rot="5400000">
            <a:off x="1223628" y="2757677"/>
            <a:ext cx="360040" cy="288032"/>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6" name="スライド番号プレースホルダー 1"/>
          <p:cNvSpPr txBox="1">
            <a:spLocks/>
          </p:cNvSpPr>
          <p:nvPr/>
        </p:nvSpPr>
        <p:spPr>
          <a:xfrm>
            <a:off x="8532000" y="4932000"/>
            <a:ext cx="360000" cy="135000"/>
          </a:xfrm>
          <a:prstGeom prst="rect">
            <a:avLst/>
          </a:prstGeom>
        </p:spPr>
        <p:txBody>
          <a:bodyPr vert="horz" lIns="0" tIns="0" rIns="0" bIns="0" rtlCol="0" anchor="b" anchorCtr="0"/>
          <a:lstStyle>
            <a:defPPr>
              <a:defRPr lang="ja-JP"/>
            </a:defPPr>
            <a:lvl1pPr marL="0" algn="r" defTabSz="914400" rtl="0" eaLnBrk="1" latinLnBrk="0" hangingPunct="1">
              <a:defRPr kumimoji="1" sz="900"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8AE49ED-73EF-499C-8307-28EB0E7CF529}" type="slidenum">
              <a:rPr lang="ja-JP" altLang="en-US" smtClean="0"/>
              <a:pPr/>
              <a:t>32</a:t>
            </a:fld>
            <a:endParaRPr lang="ja-JP" altLang="en-US"/>
          </a:p>
        </p:txBody>
      </p:sp>
      <p:sp>
        <p:nvSpPr>
          <p:cNvPr id="97" name="フッター プレースホルダー 3"/>
          <p:cNvSpPr txBox="1">
            <a:spLocks/>
          </p:cNvSpPr>
          <p:nvPr/>
        </p:nvSpPr>
        <p:spPr>
          <a:xfrm>
            <a:off x="252000" y="4932000"/>
            <a:ext cx="2160000" cy="135000"/>
          </a:xfrm>
          <a:prstGeom prst="rect">
            <a:avLst/>
          </a:prstGeom>
        </p:spPr>
        <p:txBody>
          <a:bodyPr vert="horz" lIns="0" tIns="0" rIns="0" bIns="0" rtlCol="0" anchor="b" anchorCtr="0"/>
          <a:lstStyle>
            <a:defPPr>
              <a:defRPr lang="ja-JP"/>
            </a:defPPr>
            <a:lvl1pPr marL="0" algn="l" defTabSz="914400" rtl="0" eaLnBrk="1" latinLnBrk="0" hangingPunct="1">
              <a:defRPr kumimoji="1" sz="6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a:p>
        </p:txBody>
      </p:sp>
      <p:sp>
        <p:nvSpPr>
          <p:cNvPr id="91" name="角丸四角形 90"/>
          <p:cNvSpPr/>
          <p:nvPr/>
        </p:nvSpPr>
        <p:spPr>
          <a:xfrm>
            <a:off x="7308304" y="3651870"/>
            <a:ext cx="1013508" cy="456585"/>
          </a:xfrm>
          <a:prstGeom prst="roundRect">
            <a:avLst/>
          </a:prstGeom>
          <a:solidFill>
            <a:srgbClr val="F9BE0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ysClr val="window" lastClr="FFFFFF"/>
                </a:solidFill>
                <a:effectLst/>
                <a:uLnTx/>
                <a:uFillTx/>
              </a:rPr>
              <a:t>入金</a:t>
            </a:r>
            <a:endParaRPr kumimoji="0" lang="en-US" altLang="ja-JP" sz="1200" kern="0">
              <a:solidFill>
                <a:sysClr val="window" lastClr="FFFFFF"/>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ysClr val="window" lastClr="FFFFFF"/>
                </a:solidFill>
                <a:effectLst/>
                <a:uLnTx/>
                <a:uFillTx/>
              </a:rPr>
              <a:t>データ</a:t>
            </a:r>
          </a:p>
        </p:txBody>
      </p:sp>
      <p:sp>
        <p:nvSpPr>
          <p:cNvPr id="99" name="角丸四角形 98"/>
          <p:cNvSpPr/>
          <p:nvPr/>
        </p:nvSpPr>
        <p:spPr>
          <a:xfrm>
            <a:off x="7778875" y="1592388"/>
            <a:ext cx="1080120" cy="276012"/>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銀行口座</a:t>
            </a:r>
            <a:endParaRPr kumimoji="0" lang="en-US" altLang="ja-JP" sz="800" b="0" i="0" u="none" strike="noStrike" kern="0" cap="none" spc="0" normalizeH="0" baseline="0" noProof="0">
              <a:ln>
                <a:noFill/>
              </a:ln>
              <a:solidFill>
                <a:prstClr val="black"/>
              </a:solidFill>
              <a:effectLst/>
              <a:uLnTx/>
              <a:uFillTx/>
            </a:endParaRPr>
          </a:p>
        </p:txBody>
      </p:sp>
      <p:sp>
        <p:nvSpPr>
          <p:cNvPr id="101" name="Freeform 19"/>
          <p:cNvSpPr>
            <a:spLocks noEditPoints="1"/>
          </p:cNvSpPr>
          <p:nvPr/>
        </p:nvSpPr>
        <p:spPr bwMode="auto">
          <a:xfrm>
            <a:off x="7837853" y="1603599"/>
            <a:ext cx="233140" cy="234172"/>
          </a:xfrm>
          <a:custGeom>
            <a:avLst/>
            <a:gdLst>
              <a:gd name="T0" fmla="*/ 666 w 755"/>
              <a:gd name="T1" fmla="*/ 490 h 756"/>
              <a:gd name="T2" fmla="*/ 684 w 755"/>
              <a:gd name="T3" fmla="*/ 603 h 756"/>
              <a:gd name="T4" fmla="*/ 588 w 755"/>
              <a:gd name="T5" fmla="*/ 575 h 756"/>
              <a:gd name="T6" fmla="*/ 571 w 755"/>
              <a:gd name="T7" fmla="*/ 620 h 756"/>
              <a:gd name="T8" fmla="*/ 530 w 755"/>
              <a:gd name="T9" fmla="*/ 726 h 756"/>
              <a:gd name="T10" fmla="*/ 464 w 755"/>
              <a:gd name="T11" fmla="*/ 653 h 756"/>
              <a:gd name="T12" fmla="*/ 424 w 755"/>
              <a:gd name="T13" fmla="*/ 684 h 756"/>
              <a:gd name="T14" fmla="*/ 336 w 755"/>
              <a:gd name="T15" fmla="*/ 756 h 756"/>
              <a:gd name="T16" fmla="*/ 313 w 755"/>
              <a:gd name="T17" fmla="*/ 659 h 756"/>
              <a:gd name="T18" fmla="*/ 265 w 755"/>
              <a:gd name="T19" fmla="*/ 666 h 756"/>
              <a:gd name="T20" fmla="*/ 152 w 755"/>
              <a:gd name="T21" fmla="*/ 684 h 756"/>
              <a:gd name="T22" fmla="*/ 181 w 755"/>
              <a:gd name="T23" fmla="*/ 588 h 756"/>
              <a:gd name="T24" fmla="*/ 136 w 755"/>
              <a:gd name="T25" fmla="*/ 571 h 756"/>
              <a:gd name="T26" fmla="*/ 29 w 755"/>
              <a:gd name="T27" fmla="*/ 531 h 756"/>
              <a:gd name="T28" fmla="*/ 102 w 755"/>
              <a:gd name="T29" fmla="*/ 464 h 756"/>
              <a:gd name="T30" fmla="*/ 71 w 755"/>
              <a:gd name="T31" fmla="*/ 425 h 756"/>
              <a:gd name="T32" fmla="*/ 0 w 755"/>
              <a:gd name="T33" fmla="*/ 336 h 756"/>
              <a:gd name="T34" fmla="*/ 97 w 755"/>
              <a:gd name="T35" fmla="*/ 313 h 756"/>
              <a:gd name="T36" fmla="*/ 89 w 755"/>
              <a:gd name="T37" fmla="*/ 265 h 756"/>
              <a:gd name="T38" fmla="*/ 71 w 755"/>
              <a:gd name="T39" fmla="*/ 153 h 756"/>
              <a:gd name="T40" fmla="*/ 167 w 755"/>
              <a:gd name="T41" fmla="*/ 181 h 756"/>
              <a:gd name="T42" fmla="*/ 184 w 755"/>
              <a:gd name="T43" fmla="*/ 136 h 756"/>
              <a:gd name="T44" fmla="*/ 225 w 755"/>
              <a:gd name="T45" fmla="*/ 30 h 756"/>
              <a:gd name="T46" fmla="*/ 291 w 755"/>
              <a:gd name="T47" fmla="*/ 103 h 756"/>
              <a:gd name="T48" fmla="*/ 331 w 755"/>
              <a:gd name="T49" fmla="*/ 72 h 756"/>
              <a:gd name="T50" fmla="*/ 419 w 755"/>
              <a:gd name="T51" fmla="*/ 0 h 756"/>
              <a:gd name="T52" fmla="*/ 442 w 755"/>
              <a:gd name="T53" fmla="*/ 97 h 756"/>
              <a:gd name="T54" fmla="*/ 490 w 755"/>
              <a:gd name="T55" fmla="*/ 89 h 756"/>
              <a:gd name="T56" fmla="*/ 603 w 755"/>
              <a:gd name="T57" fmla="*/ 72 h 756"/>
              <a:gd name="T58" fmla="*/ 574 w 755"/>
              <a:gd name="T59" fmla="*/ 168 h 756"/>
              <a:gd name="T60" fmla="*/ 619 w 755"/>
              <a:gd name="T61" fmla="*/ 184 h 756"/>
              <a:gd name="T62" fmla="*/ 726 w 755"/>
              <a:gd name="T63" fmla="*/ 225 h 756"/>
              <a:gd name="T64" fmla="*/ 653 w 755"/>
              <a:gd name="T65" fmla="*/ 292 h 756"/>
              <a:gd name="T66" fmla="*/ 684 w 755"/>
              <a:gd name="T67" fmla="*/ 331 h 756"/>
              <a:gd name="T68" fmla="*/ 755 w 755"/>
              <a:gd name="T69" fmla="*/ 420 h 756"/>
              <a:gd name="T70" fmla="*/ 658 w 755"/>
              <a:gd name="T71" fmla="*/ 442 h 756"/>
              <a:gd name="T72" fmla="*/ 377 w 755"/>
              <a:gd name="T73" fmla="*/ 188 h 756"/>
              <a:gd name="T74" fmla="*/ 377 w 755"/>
              <a:gd name="T75" fmla="*/ 568 h 756"/>
              <a:gd name="T76" fmla="*/ 377 w 755"/>
              <a:gd name="T77" fmla="*/ 188 h 756"/>
              <a:gd name="T78" fmla="*/ 306 w 755"/>
              <a:gd name="T79" fmla="*/ 301 h 756"/>
              <a:gd name="T80" fmla="*/ 211 w 755"/>
              <a:gd name="T81" fmla="*/ 439 h 756"/>
              <a:gd name="T82" fmla="*/ 259 w 755"/>
              <a:gd name="T83" fmla="*/ 413 h 756"/>
              <a:gd name="T84" fmla="*/ 311 w 755"/>
              <a:gd name="T85" fmla="*/ 439 h 756"/>
              <a:gd name="T86" fmla="*/ 267 w 755"/>
              <a:gd name="T87" fmla="*/ 383 h 756"/>
              <a:gd name="T88" fmla="*/ 281 w 755"/>
              <a:gd name="T89" fmla="*/ 323 h 756"/>
              <a:gd name="T90" fmla="*/ 290 w 755"/>
              <a:gd name="T91" fmla="*/ 360 h 756"/>
              <a:gd name="T92" fmla="*/ 267 w 755"/>
              <a:gd name="T93" fmla="*/ 383 h 756"/>
              <a:gd name="T94" fmla="*/ 411 w 755"/>
              <a:gd name="T95" fmla="*/ 301 h 756"/>
              <a:gd name="T96" fmla="*/ 363 w 755"/>
              <a:gd name="T97" fmla="*/ 439 h 756"/>
              <a:gd name="T98" fmla="*/ 400 w 755"/>
              <a:gd name="T99" fmla="*/ 393 h 756"/>
              <a:gd name="T100" fmla="*/ 450 w 755"/>
              <a:gd name="T101" fmla="*/ 381 h 756"/>
              <a:gd name="T102" fmla="*/ 450 w 755"/>
              <a:gd name="T103" fmla="*/ 313 h 756"/>
              <a:gd name="T104" fmla="*/ 410 w 755"/>
              <a:gd name="T105" fmla="*/ 331 h 756"/>
              <a:gd name="T106" fmla="*/ 421 w 755"/>
              <a:gd name="T107" fmla="*/ 358 h 756"/>
              <a:gd name="T108" fmla="*/ 400 w 755"/>
              <a:gd name="T109" fmla="*/ 363 h 756"/>
              <a:gd name="T110" fmla="*/ 519 w 755"/>
              <a:gd name="T111" fmla="*/ 439 h 756"/>
              <a:gd name="T112" fmla="*/ 482 w 755"/>
              <a:gd name="T113" fmla="*/ 301 h 756"/>
              <a:gd name="T114" fmla="*/ 519 w 755"/>
              <a:gd name="T115" fmla="*/ 43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5" h="756">
                <a:moveTo>
                  <a:pt x="653" y="464"/>
                </a:moveTo>
                <a:cubicBezTo>
                  <a:pt x="651" y="474"/>
                  <a:pt x="655" y="484"/>
                  <a:pt x="666" y="490"/>
                </a:cubicBezTo>
                <a:cubicBezTo>
                  <a:pt x="726" y="531"/>
                  <a:pt x="726" y="531"/>
                  <a:pt x="726" y="531"/>
                </a:cubicBezTo>
                <a:cubicBezTo>
                  <a:pt x="684" y="603"/>
                  <a:pt x="684" y="603"/>
                  <a:pt x="684" y="603"/>
                </a:cubicBezTo>
                <a:cubicBezTo>
                  <a:pt x="619" y="571"/>
                  <a:pt x="619" y="571"/>
                  <a:pt x="619" y="571"/>
                </a:cubicBezTo>
                <a:cubicBezTo>
                  <a:pt x="607" y="565"/>
                  <a:pt x="596" y="567"/>
                  <a:pt x="588" y="575"/>
                </a:cubicBezTo>
                <a:cubicBezTo>
                  <a:pt x="583" y="579"/>
                  <a:pt x="579" y="584"/>
                  <a:pt x="574" y="588"/>
                </a:cubicBezTo>
                <a:cubicBezTo>
                  <a:pt x="566" y="596"/>
                  <a:pt x="564" y="607"/>
                  <a:pt x="571" y="620"/>
                </a:cubicBezTo>
                <a:cubicBezTo>
                  <a:pt x="603" y="684"/>
                  <a:pt x="603" y="684"/>
                  <a:pt x="603" y="684"/>
                </a:cubicBezTo>
                <a:cubicBezTo>
                  <a:pt x="530" y="726"/>
                  <a:pt x="530" y="726"/>
                  <a:pt x="530" y="726"/>
                </a:cubicBezTo>
                <a:cubicBezTo>
                  <a:pt x="490" y="666"/>
                  <a:pt x="490" y="666"/>
                  <a:pt x="490" y="666"/>
                </a:cubicBezTo>
                <a:cubicBezTo>
                  <a:pt x="483" y="655"/>
                  <a:pt x="474" y="651"/>
                  <a:pt x="464" y="653"/>
                </a:cubicBezTo>
                <a:cubicBezTo>
                  <a:pt x="457" y="655"/>
                  <a:pt x="449" y="657"/>
                  <a:pt x="442" y="659"/>
                </a:cubicBezTo>
                <a:cubicBezTo>
                  <a:pt x="432" y="662"/>
                  <a:pt x="425" y="670"/>
                  <a:pt x="424" y="684"/>
                </a:cubicBezTo>
                <a:cubicBezTo>
                  <a:pt x="419" y="756"/>
                  <a:pt x="419" y="756"/>
                  <a:pt x="419" y="756"/>
                </a:cubicBezTo>
                <a:cubicBezTo>
                  <a:pt x="336" y="756"/>
                  <a:pt x="336" y="756"/>
                  <a:pt x="336" y="756"/>
                </a:cubicBezTo>
                <a:cubicBezTo>
                  <a:pt x="331" y="684"/>
                  <a:pt x="331" y="684"/>
                  <a:pt x="331" y="684"/>
                </a:cubicBezTo>
                <a:cubicBezTo>
                  <a:pt x="330" y="670"/>
                  <a:pt x="323" y="662"/>
                  <a:pt x="313" y="659"/>
                </a:cubicBezTo>
                <a:cubicBezTo>
                  <a:pt x="306" y="657"/>
                  <a:pt x="298" y="655"/>
                  <a:pt x="291" y="653"/>
                </a:cubicBezTo>
                <a:cubicBezTo>
                  <a:pt x="281" y="651"/>
                  <a:pt x="272" y="655"/>
                  <a:pt x="265" y="666"/>
                </a:cubicBezTo>
                <a:cubicBezTo>
                  <a:pt x="225" y="726"/>
                  <a:pt x="225" y="726"/>
                  <a:pt x="225" y="726"/>
                </a:cubicBezTo>
                <a:cubicBezTo>
                  <a:pt x="152" y="684"/>
                  <a:pt x="152" y="684"/>
                  <a:pt x="152" y="684"/>
                </a:cubicBezTo>
                <a:cubicBezTo>
                  <a:pt x="184" y="620"/>
                  <a:pt x="184" y="620"/>
                  <a:pt x="184" y="620"/>
                </a:cubicBezTo>
                <a:cubicBezTo>
                  <a:pt x="191" y="607"/>
                  <a:pt x="189" y="596"/>
                  <a:pt x="181" y="588"/>
                </a:cubicBezTo>
                <a:cubicBezTo>
                  <a:pt x="176" y="584"/>
                  <a:pt x="172" y="579"/>
                  <a:pt x="167" y="575"/>
                </a:cubicBezTo>
                <a:cubicBezTo>
                  <a:pt x="159" y="567"/>
                  <a:pt x="148" y="565"/>
                  <a:pt x="136" y="571"/>
                </a:cubicBezTo>
                <a:cubicBezTo>
                  <a:pt x="71" y="603"/>
                  <a:pt x="71" y="603"/>
                  <a:pt x="71" y="603"/>
                </a:cubicBezTo>
                <a:cubicBezTo>
                  <a:pt x="29" y="531"/>
                  <a:pt x="29" y="531"/>
                  <a:pt x="29" y="531"/>
                </a:cubicBezTo>
                <a:cubicBezTo>
                  <a:pt x="89" y="490"/>
                  <a:pt x="89" y="490"/>
                  <a:pt x="89" y="490"/>
                </a:cubicBezTo>
                <a:cubicBezTo>
                  <a:pt x="100" y="484"/>
                  <a:pt x="104" y="474"/>
                  <a:pt x="102" y="464"/>
                </a:cubicBezTo>
                <a:cubicBezTo>
                  <a:pt x="100" y="457"/>
                  <a:pt x="98" y="450"/>
                  <a:pt x="97" y="442"/>
                </a:cubicBezTo>
                <a:cubicBezTo>
                  <a:pt x="94" y="432"/>
                  <a:pt x="85" y="425"/>
                  <a:pt x="71" y="425"/>
                </a:cubicBezTo>
                <a:cubicBezTo>
                  <a:pt x="0" y="420"/>
                  <a:pt x="0" y="420"/>
                  <a:pt x="0" y="420"/>
                </a:cubicBezTo>
                <a:cubicBezTo>
                  <a:pt x="0" y="336"/>
                  <a:pt x="0" y="336"/>
                  <a:pt x="0" y="336"/>
                </a:cubicBezTo>
                <a:cubicBezTo>
                  <a:pt x="71" y="331"/>
                  <a:pt x="71" y="331"/>
                  <a:pt x="71" y="331"/>
                </a:cubicBezTo>
                <a:cubicBezTo>
                  <a:pt x="85" y="331"/>
                  <a:pt x="94" y="324"/>
                  <a:pt x="97" y="313"/>
                </a:cubicBezTo>
                <a:cubicBezTo>
                  <a:pt x="98" y="306"/>
                  <a:pt x="100" y="299"/>
                  <a:pt x="102" y="292"/>
                </a:cubicBezTo>
                <a:cubicBezTo>
                  <a:pt x="104" y="282"/>
                  <a:pt x="100" y="272"/>
                  <a:pt x="89" y="265"/>
                </a:cubicBezTo>
                <a:cubicBezTo>
                  <a:pt x="29" y="225"/>
                  <a:pt x="29" y="225"/>
                  <a:pt x="29" y="225"/>
                </a:cubicBezTo>
                <a:cubicBezTo>
                  <a:pt x="71" y="153"/>
                  <a:pt x="71" y="153"/>
                  <a:pt x="71" y="153"/>
                </a:cubicBezTo>
                <a:cubicBezTo>
                  <a:pt x="136" y="184"/>
                  <a:pt x="136" y="184"/>
                  <a:pt x="136" y="184"/>
                </a:cubicBezTo>
                <a:cubicBezTo>
                  <a:pt x="148" y="191"/>
                  <a:pt x="159" y="189"/>
                  <a:pt x="167" y="181"/>
                </a:cubicBezTo>
                <a:cubicBezTo>
                  <a:pt x="172" y="176"/>
                  <a:pt x="176" y="172"/>
                  <a:pt x="181" y="168"/>
                </a:cubicBezTo>
                <a:cubicBezTo>
                  <a:pt x="189" y="160"/>
                  <a:pt x="191" y="149"/>
                  <a:pt x="184" y="136"/>
                </a:cubicBezTo>
                <a:cubicBezTo>
                  <a:pt x="152" y="72"/>
                  <a:pt x="152" y="72"/>
                  <a:pt x="152" y="72"/>
                </a:cubicBezTo>
                <a:cubicBezTo>
                  <a:pt x="225" y="30"/>
                  <a:pt x="225" y="30"/>
                  <a:pt x="225" y="30"/>
                </a:cubicBezTo>
                <a:cubicBezTo>
                  <a:pt x="265" y="89"/>
                  <a:pt x="265" y="89"/>
                  <a:pt x="265" y="89"/>
                </a:cubicBezTo>
                <a:cubicBezTo>
                  <a:pt x="272" y="100"/>
                  <a:pt x="281" y="104"/>
                  <a:pt x="291" y="103"/>
                </a:cubicBezTo>
                <a:cubicBezTo>
                  <a:pt x="298" y="101"/>
                  <a:pt x="306" y="99"/>
                  <a:pt x="313" y="97"/>
                </a:cubicBezTo>
                <a:cubicBezTo>
                  <a:pt x="323" y="94"/>
                  <a:pt x="330" y="85"/>
                  <a:pt x="331" y="72"/>
                </a:cubicBezTo>
                <a:cubicBezTo>
                  <a:pt x="336" y="0"/>
                  <a:pt x="336" y="0"/>
                  <a:pt x="336" y="0"/>
                </a:cubicBezTo>
                <a:cubicBezTo>
                  <a:pt x="419" y="0"/>
                  <a:pt x="419" y="0"/>
                  <a:pt x="419" y="0"/>
                </a:cubicBezTo>
                <a:cubicBezTo>
                  <a:pt x="424" y="72"/>
                  <a:pt x="424" y="72"/>
                  <a:pt x="424" y="72"/>
                </a:cubicBezTo>
                <a:cubicBezTo>
                  <a:pt x="425" y="85"/>
                  <a:pt x="432" y="94"/>
                  <a:pt x="442" y="97"/>
                </a:cubicBezTo>
                <a:cubicBezTo>
                  <a:pt x="449" y="99"/>
                  <a:pt x="457" y="101"/>
                  <a:pt x="464" y="103"/>
                </a:cubicBezTo>
                <a:cubicBezTo>
                  <a:pt x="474" y="104"/>
                  <a:pt x="483" y="100"/>
                  <a:pt x="490" y="89"/>
                </a:cubicBezTo>
                <a:cubicBezTo>
                  <a:pt x="530" y="30"/>
                  <a:pt x="530" y="30"/>
                  <a:pt x="530" y="30"/>
                </a:cubicBezTo>
                <a:cubicBezTo>
                  <a:pt x="603" y="72"/>
                  <a:pt x="603" y="72"/>
                  <a:pt x="603" y="72"/>
                </a:cubicBezTo>
                <a:cubicBezTo>
                  <a:pt x="571" y="136"/>
                  <a:pt x="571" y="136"/>
                  <a:pt x="571" y="136"/>
                </a:cubicBezTo>
                <a:cubicBezTo>
                  <a:pt x="564" y="149"/>
                  <a:pt x="566" y="160"/>
                  <a:pt x="574" y="168"/>
                </a:cubicBezTo>
                <a:cubicBezTo>
                  <a:pt x="579" y="172"/>
                  <a:pt x="583" y="176"/>
                  <a:pt x="588" y="181"/>
                </a:cubicBezTo>
                <a:cubicBezTo>
                  <a:pt x="596" y="189"/>
                  <a:pt x="607" y="191"/>
                  <a:pt x="619" y="184"/>
                </a:cubicBezTo>
                <a:cubicBezTo>
                  <a:pt x="684" y="153"/>
                  <a:pt x="684" y="153"/>
                  <a:pt x="684" y="153"/>
                </a:cubicBezTo>
                <a:cubicBezTo>
                  <a:pt x="726" y="225"/>
                  <a:pt x="726" y="225"/>
                  <a:pt x="726" y="225"/>
                </a:cubicBezTo>
                <a:cubicBezTo>
                  <a:pt x="666" y="265"/>
                  <a:pt x="666" y="265"/>
                  <a:pt x="666" y="265"/>
                </a:cubicBezTo>
                <a:cubicBezTo>
                  <a:pt x="655" y="272"/>
                  <a:pt x="651" y="282"/>
                  <a:pt x="653" y="292"/>
                </a:cubicBezTo>
                <a:cubicBezTo>
                  <a:pt x="655" y="299"/>
                  <a:pt x="657" y="306"/>
                  <a:pt x="658" y="313"/>
                </a:cubicBezTo>
                <a:cubicBezTo>
                  <a:pt x="661" y="324"/>
                  <a:pt x="670" y="331"/>
                  <a:pt x="684" y="331"/>
                </a:cubicBezTo>
                <a:cubicBezTo>
                  <a:pt x="755" y="336"/>
                  <a:pt x="755" y="336"/>
                  <a:pt x="755" y="336"/>
                </a:cubicBezTo>
                <a:cubicBezTo>
                  <a:pt x="755" y="420"/>
                  <a:pt x="755" y="420"/>
                  <a:pt x="755" y="420"/>
                </a:cubicBezTo>
                <a:cubicBezTo>
                  <a:pt x="684" y="425"/>
                  <a:pt x="684" y="425"/>
                  <a:pt x="684" y="425"/>
                </a:cubicBezTo>
                <a:cubicBezTo>
                  <a:pt x="670" y="425"/>
                  <a:pt x="661" y="432"/>
                  <a:pt x="658" y="442"/>
                </a:cubicBezTo>
                <a:cubicBezTo>
                  <a:pt x="657" y="450"/>
                  <a:pt x="655" y="457"/>
                  <a:pt x="653" y="464"/>
                </a:cubicBezTo>
                <a:close/>
                <a:moveTo>
                  <a:pt x="377" y="188"/>
                </a:moveTo>
                <a:cubicBezTo>
                  <a:pt x="273" y="188"/>
                  <a:pt x="187" y="273"/>
                  <a:pt x="187" y="378"/>
                </a:cubicBezTo>
                <a:cubicBezTo>
                  <a:pt x="187" y="483"/>
                  <a:pt x="273" y="568"/>
                  <a:pt x="377" y="568"/>
                </a:cubicBezTo>
                <a:cubicBezTo>
                  <a:pt x="482" y="568"/>
                  <a:pt x="567" y="483"/>
                  <a:pt x="567" y="378"/>
                </a:cubicBezTo>
                <a:cubicBezTo>
                  <a:pt x="567" y="273"/>
                  <a:pt x="482" y="188"/>
                  <a:pt x="377" y="188"/>
                </a:cubicBezTo>
                <a:close/>
                <a:moveTo>
                  <a:pt x="351" y="439"/>
                </a:moveTo>
                <a:cubicBezTo>
                  <a:pt x="306" y="301"/>
                  <a:pt x="306" y="301"/>
                  <a:pt x="306" y="301"/>
                </a:cubicBezTo>
                <a:cubicBezTo>
                  <a:pt x="256" y="301"/>
                  <a:pt x="256" y="301"/>
                  <a:pt x="256" y="301"/>
                </a:cubicBezTo>
                <a:cubicBezTo>
                  <a:pt x="211" y="439"/>
                  <a:pt x="211" y="439"/>
                  <a:pt x="211" y="439"/>
                </a:cubicBezTo>
                <a:cubicBezTo>
                  <a:pt x="252" y="439"/>
                  <a:pt x="252" y="439"/>
                  <a:pt x="252" y="439"/>
                </a:cubicBezTo>
                <a:cubicBezTo>
                  <a:pt x="259" y="413"/>
                  <a:pt x="259" y="413"/>
                  <a:pt x="259" y="413"/>
                </a:cubicBezTo>
                <a:cubicBezTo>
                  <a:pt x="304" y="413"/>
                  <a:pt x="304" y="413"/>
                  <a:pt x="304" y="413"/>
                </a:cubicBezTo>
                <a:cubicBezTo>
                  <a:pt x="311" y="439"/>
                  <a:pt x="311" y="439"/>
                  <a:pt x="311" y="439"/>
                </a:cubicBezTo>
                <a:lnTo>
                  <a:pt x="351" y="439"/>
                </a:lnTo>
                <a:close/>
                <a:moveTo>
                  <a:pt x="267" y="383"/>
                </a:moveTo>
                <a:cubicBezTo>
                  <a:pt x="273" y="361"/>
                  <a:pt x="276" y="346"/>
                  <a:pt x="278" y="339"/>
                </a:cubicBezTo>
                <a:cubicBezTo>
                  <a:pt x="280" y="332"/>
                  <a:pt x="281" y="326"/>
                  <a:pt x="281" y="323"/>
                </a:cubicBezTo>
                <a:cubicBezTo>
                  <a:pt x="282" y="327"/>
                  <a:pt x="283" y="332"/>
                  <a:pt x="285" y="340"/>
                </a:cubicBezTo>
                <a:cubicBezTo>
                  <a:pt x="287" y="348"/>
                  <a:pt x="289" y="355"/>
                  <a:pt x="290" y="360"/>
                </a:cubicBezTo>
                <a:cubicBezTo>
                  <a:pt x="296" y="383"/>
                  <a:pt x="296" y="383"/>
                  <a:pt x="296" y="383"/>
                </a:cubicBezTo>
                <a:lnTo>
                  <a:pt x="267" y="383"/>
                </a:lnTo>
                <a:close/>
                <a:moveTo>
                  <a:pt x="450" y="313"/>
                </a:moveTo>
                <a:cubicBezTo>
                  <a:pt x="441" y="305"/>
                  <a:pt x="428" y="301"/>
                  <a:pt x="411" y="301"/>
                </a:cubicBezTo>
                <a:cubicBezTo>
                  <a:pt x="363" y="301"/>
                  <a:pt x="363" y="301"/>
                  <a:pt x="363" y="301"/>
                </a:cubicBezTo>
                <a:cubicBezTo>
                  <a:pt x="363" y="439"/>
                  <a:pt x="363" y="439"/>
                  <a:pt x="363" y="439"/>
                </a:cubicBezTo>
                <a:cubicBezTo>
                  <a:pt x="400" y="439"/>
                  <a:pt x="400" y="439"/>
                  <a:pt x="400" y="439"/>
                </a:cubicBezTo>
                <a:cubicBezTo>
                  <a:pt x="400" y="393"/>
                  <a:pt x="400" y="393"/>
                  <a:pt x="400" y="393"/>
                </a:cubicBezTo>
                <a:cubicBezTo>
                  <a:pt x="411" y="393"/>
                  <a:pt x="411" y="393"/>
                  <a:pt x="411" y="393"/>
                </a:cubicBezTo>
                <a:cubicBezTo>
                  <a:pt x="428" y="393"/>
                  <a:pt x="440" y="389"/>
                  <a:pt x="450" y="381"/>
                </a:cubicBezTo>
                <a:cubicBezTo>
                  <a:pt x="459" y="372"/>
                  <a:pt x="463" y="360"/>
                  <a:pt x="463" y="345"/>
                </a:cubicBezTo>
                <a:cubicBezTo>
                  <a:pt x="463" y="331"/>
                  <a:pt x="459" y="320"/>
                  <a:pt x="450" y="313"/>
                </a:cubicBezTo>
                <a:close/>
                <a:moveTo>
                  <a:pt x="400" y="331"/>
                </a:moveTo>
                <a:cubicBezTo>
                  <a:pt x="410" y="331"/>
                  <a:pt x="410" y="331"/>
                  <a:pt x="410" y="331"/>
                </a:cubicBezTo>
                <a:cubicBezTo>
                  <a:pt x="420" y="331"/>
                  <a:pt x="425" y="336"/>
                  <a:pt x="425" y="345"/>
                </a:cubicBezTo>
                <a:cubicBezTo>
                  <a:pt x="425" y="351"/>
                  <a:pt x="424" y="355"/>
                  <a:pt x="421" y="358"/>
                </a:cubicBezTo>
                <a:cubicBezTo>
                  <a:pt x="417" y="361"/>
                  <a:pt x="413" y="363"/>
                  <a:pt x="407" y="363"/>
                </a:cubicBezTo>
                <a:cubicBezTo>
                  <a:pt x="400" y="363"/>
                  <a:pt x="400" y="363"/>
                  <a:pt x="400" y="363"/>
                </a:cubicBezTo>
                <a:lnTo>
                  <a:pt x="400" y="331"/>
                </a:lnTo>
                <a:close/>
                <a:moveTo>
                  <a:pt x="519" y="439"/>
                </a:moveTo>
                <a:cubicBezTo>
                  <a:pt x="519" y="301"/>
                  <a:pt x="519" y="301"/>
                  <a:pt x="519" y="301"/>
                </a:cubicBezTo>
                <a:cubicBezTo>
                  <a:pt x="482" y="301"/>
                  <a:pt x="482" y="301"/>
                  <a:pt x="482" y="301"/>
                </a:cubicBezTo>
                <a:cubicBezTo>
                  <a:pt x="482" y="439"/>
                  <a:pt x="482" y="439"/>
                  <a:pt x="482" y="439"/>
                </a:cubicBezTo>
                <a:lnTo>
                  <a:pt x="519" y="43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ja-JP" altLang="en-US" sz="1200">
              <a:solidFill>
                <a:schemeClr val="accent2"/>
              </a:solidFill>
            </a:endParaRPr>
          </a:p>
        </p:txBody>
      </p:sp>
      <p:grpSp>
        <p:nvGrpSpPr>
          <p:cNvPr id="102" name="グループ化 425"/>
          <p:cNvGrpSpPr>
            <a:grpSpLocks noChangeAspect="1"/>
          </p:cNvGrpSpPr>
          <p:nvPr/>
        </p:nvGrpSpPr>
        <p:grpSpPr>
          <a:xfrm>
            <a:off x="7865179" y="1296882"/>
            <a:ext cx="181513" cy="180000"/>
            <a:chOff x="4432300" y="904726"/>
            <a:chExt cx="381000" cy="377825"/>
          </a:xfrm>
          <a:solidFill>
            <a:srgbClr val="00AEEB"/>
          </a:solidFill>
        </p:grpSpPr>
        <p:sp>
          <p:nvSpPr>
            <p:cNvPr id="103" name="Freeform 380"/>
            <p:cNvSpPr>
              <a:spLocks/>
            </p:cNvSpPr>
            <p:nvPr/>
          </p:nvSpPr>
          <p:spPr bwMode="auto">
            <a:xfrm>
              <a:off x="4762500" y="1038076"/>
              <a:ext cx="50800" cy="146050"/>
            </a:xfrm>
            <a:custGeom>
              <a:avLst/>
              <a:gdLst/>
              <a:ahLst/>
              <a:cxnLst>
                <a:cxn ang="0">
                  <a:pos x="0" y="46"/>
                </a:cxn>
                <a:cxn ang="0">
                  <a:pos x="0" y="46"/>
                </a:cxn>
                <a:cxn ang="0">
                  <a:pos x="10" y="68"/>
                </a:cxn>
                <a:cxn ang="0">
                  <a:pos x="18" y="92"/>
                </a:cxn>
                <a:cxn ang="0">
                  <a:pos x="18" y="92"/>
                </a:cxn>
                <a:cxn ang="0">
                  <a:pos x="24" y="80"/>
                </a:cxn>
                <a:cxn ang="0">
                  <a:pos x="28" y="66"/>
                </a:cxn>
                <a:cxn ang="0">
                  <a:pos x="32" y="52"/>
                </a:cxn>
                <a:cxn ang="0">
                  <a:pos x="32" y="36"/>
                </a:cxn>
                <a:cxn ang="0">
                  <a:pos x="32" y="36"/>
                </a:cxn>
                <a:cxn ang="0">
                  <a:pos x="30" y="18"/>
                </a:cxn>
                <a:cxn ang="0">
                  <a:pos x="26" y="0"/>
                </a:cxn>
                <a:cxn ang="0">
                  <a:pos x="26" y="0"/>
                </a:cxn>
                <a:cxn ang="0">
                  <a:pos x="18" y="18"/>
                </a:cxn>
                <a:cxn ang="0">
                  <a:pos x="6" y="38"/>
                </a:cxn>
                <a:cxn ang="0">
                  <a:pos x="6" y="38"/>
                </a:cxn>
                <a:cxn ang="0">
                  <a:pos x="0" y="46"/>
                </a:cxn>
                <a:cxn ang="0">
                  <a:pos x="0" y="46"/>
                </a:cxn>
              </a:cxnLst>
              <a:rect l="0" t="0" r="r" b="b"/>
              <a:pathLst>
                <a:path w="32" h="92">
                  <a:moveTo>
                    <a:pt x="0" y="46"/>
                  </a:moveTo>
                  <a:lnTo>
                    <a:pt x="0" y="46"/>
                  </a:lnTo>
                  <a:lnTo>
                    <a:pt x="10" y="68"/>
                  </a:lnTo>
                  <a:lnTo>
                    <a:pt x="18" y="92"/>
                  </a:lnTo>
                  <a:lnTo>
                    <a:pt x="18" y="92"/>
                  </a:lnTo>
                  <a:lnTo>
                    <a:pt x="24" y="80"/>
                  </a:lnTo>
                  <a:lnTo>
                    <a:pt x="28" y="66"/>
                  </a:lnTo>
                  <a:lnTo>
                    <a:pt x="32" y="52"/>
                  </a:lnTo>
                  <a:lnTo>
                    <a:pt x="32" y="36"/>
                  </a:lnTo>
                  <a:lnTo>
                    <a:pt x="32" y="36"/>
                  </a:lnTo>
                  <a:lnTo>
                    <a:pt x="30" y="18"/>
                  </a:lnTo>
                  <a:lnTo>
                    <a:pt x="26" y="0"/>
                  </a:lnTo>
                  <a:lnTo>
                    <a:pt x="26" y="0"/>
                  </a:lnTo>
                  <a:lnTo>
                    <a:pt x="18" y="18"/>
                  </a:lnTo>
                  <a:lnTo>
                    <a:pt x="6" y="38"/>
                  </a:lnTo>
                  <a:lnTo>
                    <a:pt x="6" y="38"/>
                  </a:lnTo>
                  <a:lnTo>
                    <a:pt x="0" y="46"/>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4" name="Freeform 381"/>
            <p:cNvSpPr>
              <a:spLocks/>
            </p:cNvSpPr>
            <p:nvPr/>
          </p:nvSpPr>
          <p:spPr bwMode="auto">
            <a:xfrm>
              <a:off x="4432300" y="1022201"/>
              <a:ext cx="101600" cy="136525"/>
            </a:xfrm>
            <a:custGeom>
              <a:avLst/>
              <a:gdLst/>
              <a:ahLst/>
              <a:cxnLst>
                <a:cxn ang="0">
                  <a:pos x="64" y="10"/>
                </a:cxn>
                <a:cxn ang="0">
                  <a:pos x="64" y="10"/>
                </a:cxn>
                <a:cxn ang="0">
                  <a:pos x="60" y="6"/>
                </a:cxn>
                <a:cxn ang="0">
                  <a:pos x="58" y="0"/>
                </a:cxn>
                <a:cxn ang="0">
                  <a:pos x="58" y="0"/>
                </a:cxn>
                <a:cxn ang="0">
                  <a:pos x="44" y="2"/>
                </a:cxn>
                <a:cxn ang="0">
                  <a:pos x="30" y="4"/>
                </a:cxn>
                <a:cxn ang="0">
                  <a:pos x="16" y="10"/>
                </a:cxn>
                <a:cxn ang="0">
                  <a:pos x="4" y="16"/>
                </a:cxn>
                <a:cxn ang="0">
                  <a:pos x="4" y="16"/>
                </a:cxn>
                <a:cxn ang="0">
                  <a:pos x="2" y="30"/>
                </a:cxn>
                <a:cxn ang="0">
                  <a:pos x="0" y="46"/>
                </a:cxn>
                <a:cxn ang="0">
                  <a:pos x="0" y="46"/>
                </a:cxn>
                <a:cxn ang="0">
                  <a:pos x="2" y="62"/>
                </a:cxn>
                <a:cxn ang="0">
                  <a:pos x="2" y="62"/>
                </a:cxn>
                <a:cxn ang="0">
                  <a:pos x="14" y="70"/>
                </a:cxn>
                <a:cxn ang="0">
                  <a:pos x="26" y="76"/>
                </a:cxn>
                <a:cxn ang="0">
                  <a:pos x="40" y="82"/>
                </a:cxn>
                <a:cxn ang="0">
                  <a:pos x="54" y="86"/>
                </a:cxn>
                <a:cxn ang="0">
                  <a:pos x="54" y="86"/>
                </a:cxn>
                <a:cxn ang="0">
                  <a:pos x="52" y="66"/>
                </a:cxn>
                <a:cxn ang="0">
                  <a:pos x="54" y="44"/>
                </a:cxn>
                <a:cxn ang="0">
                  <a:pos x="54" y="44"/>
                </a:cxn>
                <a:cxn ang="0">
                  <a:pos x="58" y="26"/>
                </a:cxn>
                <a:cxn ang="0">
                  <a:pos x="64" y="10"/>
                </a:cxn>
                <a:cxn ang="0">
                  <a:pos x="64" y="10"/>
                </a:cxn>
              </a:cxnLst>
              <a:rect l="0" t="0" r="r" b="b"/>
              <a:pathLst>
                <a:path w="64" h="86">
                  <a:moveTo>
                    <a:pt x="64" y="10"/>
                  </a:moveTo>
                  <a:lnTo>
                    <a:pt x="64" y="10"/>
                  </a:lnTo>
                  <a:lnTo>
                    <a:pt x="60" y="6"/>
                  </a:lnTo>
                  <a:lnTo>
                    <a:pt x="58" y="0"/>
                  </a:lnTo>
                  <a:lnTo>
                    <a:pt x="58" y="0"/>
                  </a:lnTo>
                  <a:lnTo>
                    <a:pt x="44" y="2"/>
                  </a:lnTo>
                  <a:lnTo>
                    <a:pt x="30" y="4"/>
                  </a:lnTo>
                  <a:lnTo>
                    <a:pt x="16" y="10"/>
                  </a:lnTo>
                  <a:lnTo>
                    <a:pt x="4" y="16"/>
                  </a:lnTo>
                  <a:lnTo>
                    <a:pt x="4" y="16"/>
                  </a:lnTo>
                  <a:lnTo>
                    <a:pt x="2" y="30"/>
                  </a:lnTo>
                  <a:lnTo>
                    <a:pt x="0" y="46"/>
                  </a:lnTo>
                  <a:lnTo>
                    <a:pt x="0" y="46"/>
                  </a:lnTo>
                  <a:lnTo>
                    <a:pt x="2" y="62"/>
                  </a:lnTo>
                  <a:lnTo>
                    <a:pt x="2" y="62"/>
                  </a:lnTo>
                  <a:lnTo>
                    <a:pt x="14" y="70"/>
                  </a:lnTo>
                  <a:lnTo>
                    <a:pt x="26" y="76"/>
                  </a:lnTo>
                  <a:lnTo>
                    <a:pt x="40" y="82"/>
                  </a:lnTo>
                  <a:lnTo>
                    <a:pt x="54" y="86"/>
                  </a:lnTo>
                  <a:lnTo>
                    <a:pt x="54" y="86"/>
                  </a:lnTo>
                  <a:lnTo>
                    <a:pt x="52" y="66"/>
                  </a:lnTo>
                  <a:lnTo>
                    <a:pt x="54" y="44"/>
                  </a:lnTo>
                  <a:lnTo>
                    <a:pt x="54" y="44"/>
                  </a:lnTo>
                  <a:lnTo>
                    <a:pt x="58" y="26"/>
                  </a:lnTo>
                  <a:lnTo>
                    <a:pt x="64" y="10"/>
                  </a:lnTo>
                  <a:lnTo>
                    <a:pt x="64"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5" name="Freeform 382"/>
            <p:cNvSpPr>
              <a:spLocks/>
            </p:cNvSpPr>
            <p:nvPr/>
          </p:nvSpPr>
          <p:spPr bwMode="auto">
            <a:xfrm>
              <a:off x="4568825" y="1139676"/>
              <a:ext cx="187325" cy="142875"/>
            </a:xfrm>
            <a:custGeom>
              <a:avLst/>
              <a:gdLst/>
              <a:ahLst/>
              <a:cxnLst>
                <a:cxn ang="0">
                  <a:pos x="104" y="0"/>
                </a:cxn>
                <a:cxn ang="0">
                  <a:pos x="104" y="0"/>
                </a:cxn>
                <a:cxn ang="0">
                  <a:pos x="86" y="14"/>
                </a:cxn>
                <a:cxn ang="0">
                  <a:pos x="68" y="24"/>
                </a:cxn>
                <a:cxn ang="0">
                  <a:pos x="46" y="32"/>
                </a:cxn>
                <a:cxn ang="0">
                  <a:pos x="24" y="38"/>
                </a:cxn>
                <a:cxn ang="0">
                  <a:pos x="24" y="38"/>
                </a:cxn>
                <a:cxn ang="0">
                  <a:pos x="0" y="40"/>
                </a:cxn>
                <a:cxn ang="0">
                  <a:pos x="0" y="40"/>
                </a:cxn>
                <a:cxn ang="0">
                  <a:pos x="10" y="56"/>
                </a:cxn>
                <a:cxn ang="0">
                  <a:pos x="22" y="70"/>
                </a:cxn>
                <a:cxn ang="0">
                  <a:pos x="34" y="82"/>
                </a:cxn>
                <a:cxn ang="0">
                  <a:pos x="50" y="90"/>
                </a:cxn>
                <a:cxn ang="0">
                  <a:pos x="50" y="90"/>
                </a:cxn>
                <a:cxn ang="0">
                  <a:pos x="70" y="86"/>
                </a:cxn>
                <a:cxn ang="0">
                  <a:pos x="88" y="80"/>
                </a:cxn>
                <a:cxn ang="0">
                  <a:pos x="104" y="70"/>
                </a:cxn>
                <a:cxn ang="0">
                  <a:pos x="118" y="56"/>
                </a:cxn>
                <a:cxn ang="0">
                  <a:pos x="118" y="56"/>
                </a:cxn>
                <a:cxn ang="0">
                  <a:pos x="118" y="42"/>
                </a:cxn>
                <a:cxn ang="0">
                  <a:pos x="114" y="28"/>
                </a:cxn>
                <a:cxn ang="0">
                  <a:pos x="110" y="14"/>
                </a:cxn>
                <a:cxn ang="0">
                  <a:pos x="104" y="0"/>
                </a:cxn>
                <a:cxn ang="0">
                  <a:pos x="104" y="0"/>
                </a:cxn>
              </a:cxnLst>
              <a:rect l="0" t="0" r="r" b="b"/>
              <a:pathLst>
                <a:path w="118" h="90">
                  <a:moveTo>
                    <a:pt x="104" y="0"/>
                  </a:moveTo>
                  <a:lnTo>
                    <a:pt x="104" y="0"/>
                  </a:lnTo>
                  <a:lnTo>
                    <a:pt x="86" y="14"/>
                  </a:lnTo>
                  <a:lnTo>
                    <a:pt x="68" y="24"/>
                  </a:lnTo>
                  <a:lnTo>
                    <a:pt x="46" y="32"/>
                  </a:lnTo>
                  <a:lnTo>
                    <a:pt x="24" y="38"/>
                  </a:lnTo>
                  <a:lnTo>
                    <a:pt x="24" y="38"/>
                  </a:lnTo>
                  <a:lnTo>
                    <a:pt x="0" y="40"/>
                  </a:lnTo>
                  <a:lnTo>
                    <a:pt x="0" y="40"/>
                  </a:lnTo>
                  <a:lnTo>
                    <a:pt x="10" y="56"/>
                  </a:lnTo>
                  <a:lnTo>
                    <a:pt x="22" y="70"/>
                  </a:lnTo>
                  <a:lnTo>
                    <a:pt x="34" y="82"/>
                  </a:lnTo>
                  <a:lnTo>
                    <a:pt x="50" y="90"/>
                  </a:lnTo>
                  <a:lnTo>
                    <a:pt x="50" y="90"/>
                  </a:lnTo>
                  <a:lnTo>
                    <a:pt x="70" y="86"/>
                  </a:lnTo>
                  <a:lnTo>
                    <a:pt x="88" y="80"/>
                  </a:lnTo>
                  <a:lnTo>
                    <a:pt x="104" y="70"/>
                  </a:lnTo>
                  <a:lnTo>
                    <a:pt x="118" y="56"/>
                  </a:lnTo>
                  <a:lnTo>
                    <a:pt x="118" y="56"/>
                  </a:lnTo>
                  <a:lnTo>
                    <a:pt x="118" y="42"/>
                  </a:lnTo>
                  <a:lnTo>
                    <a:pt x="114" y="28"/>
                  </a:lnTo>
                  <a:lnTo>
                    <a:pt x="110" y="14"/>
                  </a:lnTo>
                  <a:lnTo>
                    <a:pt x="104" y="0"/>
                  </a:lnTo>
                  <a:lnTo>
                    <a:pt x="10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6" name="Freeform 383"/>
            <p:cNvSpPr>
              <a:spLocks/>
            </p:cNvSpPr>
            <p:nvPr/>
          </p:nvSpPr>
          <p:spPr bwMode="auto">
            <a:xfrm>
              <a:off x="4460875" y="904726"/>
              <a:ext cx="225425" cy="92075"/>
            </a:xfrm>
            <a:custGeom>
              <a:avLst/>
              <a:gdLst/>
              <a:ahLst/>
              <a:cxnLst>
                <a:cxn ang="0">
                  <a:pos x="70" y="32"/>
                </a:cxn>
                <a:cxn ang="0">
                  <a:pos x="70" y="32"/>
                </a:cxn>
                <a:cxn ang="0">
                  <a:pos x="76" y="32"/>
                </a:cxn>
                <a:cxn ang="0">
                  <a:pos x="84" y="36"/>
                </a:cxn>
                <a:cxn ang="0">
                  <a:pos x="84" y="36"/>
                </a:cxn>
                <a:cxn ang="0">
                  <a:pos x="96" y="26"/>
                </a:cxn>
                <a:cxn ang="0">
                  <a:pos x="110" y="18"/>
                </a:cxn>
                <a:cxn ang="0">
                  <a:pos x="126" y="12"/>
                </a:cxn>
                <a:cxn ang="0">
                  <a:pos x="142" y="6"/>
                </a:cxn>
                <a:cxn ang="0">
                  <a:pos x="142" y="6"/>
                </a:cxn>
                <a:cxn ang="0">
                  <a:pos x="122" y="2"/>
                </a:cxn>
                <a:cxn ang="0">
                  <a:pos x="102" y="0"/>
                </a:cxn>
                <a:cxn ang="0">
                  <a:pos x="102" y="0"/>
                </a:cxn>
                <a:cxn ang="0">
                  <a:pos x="86" y="2"/>
                </a:cxn>
                <a:cxn ang="0">
                  <a:pos x="70" y="4"/>
                </a:cxn>
                <a:cxn ang="0">
                  <a:pos x="56" y="10"/>
                </a:cxn>
                <a:cxn ang="0">
                  <a:pos x="42" y="16"/>
                </a:cxn>
                <a:cxn ang="0">
                  <a:pos x="30" y="24"/>
                </a:cxn>
                <a:cxn ang="0">
                  <a:pos x="18" y="34"/>
                </a:cxn>
                <a:cxn ang="0">
                  <a:pos x="8" y="44"/>
                </a:cxn>
                <a:cxn ang="0">
                  <a:pos x="0" y="58"/>
                </a:cxn>
                <a:cxn ang="0">
                  <a:pos x="0" y="58"/>
                </a:cxn>
                <a:cxn ang="0">
                  <a:pos x="20" y="52"/>
                </a:cxn>
                <a:cxn ang="0">
                  <a:pos x="42" y="48"/>
                </a:cxn>
                <a:cxn ang="0">
                  <a:pos x="42" y="48"/>
                </a:cxn>
                <a:cxn ang="0">
                  <a:pos x="46" y="42"/>
                </a:cxn>
                <a:cxn ang="0">
                  <a:pos x="54" y="36"/>
                </a:cxn>
                <a:cxn ang="0">
                  <a:pos x="62" y="34"/>
                </a:cxn>
                <a:cxn ang="0">
                  <a:pos x="70" y="32"/>
                </a:cxn>
                <a:cxn ang="0">
                  <a:pos x="70" y="32"/>
                </a:cxn>
              </a:cxnLst>
              <a:rect l="0" t="0" r="r" b="b"/>
              <a:pathLst>
                <a:path w="142" h="58">
                  <a:moveTo>
                    <a:pt x="70" y="32"/>
                  </a:moveTo>
                  <a:lnTo>
                    <a:pt x="70" y="32"/>
                  </a:lnTo>
                  <a:lnTo>
                    <a:pt x="76" y="32"/>
                  </a:lnTo>
                  <a:lnTo>
                    <a:pt x="84" y="36"/>
                  </a:lnTo>
                  <a:lnTo>
                    <a:pt x="84" y="36"/>
                  </a:lnTo>
                  <a:lnTo>
                    <a:pt x="96" y="26"/>
                  </a:lnTo>
                  <a:lnTo>
                    <a:pt x="110" y="18"/>
                  </a:lnTo>
                  <a:lnTo>
                    <a:pt x="126" y="12"/>
                  </a:lnTo>
                  <a:lnTo>
                    <a:pt x="142" y="6"/>
                  </a:lnTo>
                  <a:lnTo>
                    <a:pt x="142" y="6"/>
                  </a:lnTo>
                  <a:lnTo>
                    <a:pt x="122" y="2"/>
                  </a:lnTo>
                  <a:lnTo>
                    <a:pt x="102" y="0"/>
                  </a:lnTo>
                  <a:lnTo>
                    <a:pt x="102" y="0"/>
                  </a:lnTo>
                  <a:lnTo>
                    <a:pt x="86" y="2"/>
                  </a:lnTo>
                  <a:lnTo>
                    <a:pt x="70" y="4"/>
                  </a:lnTo>
                  <a:lnTo>
                    <a:pt x="56" y="10"/>
                  </a:lnTo>
                  <a:lnTo>
                    <a:pt x="42" y="16"/>
                  </a:lnTo>
                  <a:lnTo>
                    <a:pt x="30" y="24"/>
                  </a:lnTo>
                  <a:lnTo>
                    <a:pt x="18" y="34"/>
                  </a:lnTo>
                  <a:lnTo>
                    <a:pt x="8" y="44"/>
                  </a:lnTo>
                  <a:lnTo>
                    <a:pt x="0" y="58"/>
                  </a:lnTo>
                  <a:lnTo>
                    <a:pt x="0" y="58"/>
                  </a:lnTo>
                  <a:lnTo>
                    <a:pt x="20" y="52"/>
                  </a:lnTo>
                  <a:lnTo>
                    <a:pt x="42" y="48"/>
                  </a:lnTo>
                  <a:lnTo>
                    <a:pt x="42" y="48"/>
                  </a:lnTo>
                  <a:lnTo>
                    <a:pt x="46" y="42"/>
                  </a:lnTo>
                  <a:lnTo>
                    <a:pt x="54" y="36"/>
                  </a:lnTo>
                  <a:lnTo>
                    <a:pt x="62" y="34"/>
                  </a:lnTo>
                  <a:lnTo>
                    <a:pt x="70" y="32"/>
                  </a:lnTo>
                  <a:lnTo>
                    <a:pt x="70"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7" name="Freeform 384"/>
            <p:cNvSpPr>
              <a:spLocks/>
            </p:cNvSpPr>
            <p:nvPr/>
          </p:nvSpPr>
          <p:spPr bwMode="auto">
            <a:xfrm>
              <a:off x="4619625" y="949176"/>
              <a:ext cx="158750" cy="127000"/>
            </a:xfrm>
            <a:custGeom>
              <a:avLst/>
              <a:gdLst/>
              <a:ahLst/>
              <a:cxnLst>
                <a:cxn ang="0">
                  <a:pos x="80" y="0"/>
                </a:cxn>
                <a:cxn ang="0">
                  <a:pos x="80" y="0"/>
                </a:cxn>
                <a:cxn ang="0">
                  <a:pos x="70" y="0"/>
                </a:cxn>
                <a:cxn ang="0">
                  <a:pos x="70" y="0"/>
                </a:cxn>
                <a:cxn ang="0">
                  <a:pos x="50" y="2"/>
                </a:cxn>
                <a:cxn ang="0">
                  <a:pos x="32" y="6"/>
                </a:cxn>
                <a:cxn ang="0">
                  <a:pos x="16" y="14"/>
                </a:cxn>
                <a:cxn ang="0">
                  <a:pos x="0" y="24"/>
                </a:cxn>
                <a:cxn ang="0">
                  <a:pos x="0" y="24"/>
                </a:cxn>
                <a:cxn ang="0">
                  <a:pos x="2" y="28"/>
                </a:cxn>
                <a:cxn ang="0">
                  <a:pos x="2" y="28"/>
                </a:cxn>
                <a:cxn ang="0">
                  <a:pos x="22" y="38"/>
                </a:cxn>
                <a:cxn ang="0">
                  <a:pos x="42" y="50"/>
                </a:cxn>
                <a:cxn ang="0">
                  <a:pos x="60" y="64"/>
                </a:cxn>
                <a:cxn ang="0">
                  <a:pos x="76" y="80"/>
                </a:cxn>
                <a:cxn ang="0">
                  <a:pos x="76" y="80"/>
                </a:cxn>
                <a:cxn ang="0">
                  <a:pos x="76" y="80"/>
                </a:cxn>
                <a:cxn ang="0">
                  <a:pos x="76" y="80"/>
                </a:cxn>
                <a:cxn ang="0">
                  <a:pos x="84" y="66"/>
                </a:cxn>
                <a:cxn ang="0">
                  <a:pos x="92" y="52"/>
                </a:cxn>
                <a:cxn ang="0">
                  <a:pos x="96" y="38"/>
                </a:cxn>
                <a:cxn ang="0">
                  <a:pos x="100" y="24"/>
                </a:cxn>
                <a:cxn ang="0">
                  <a:pos x="100" y="24"/>
                </a:cxn>
                <a:cxn ang="0">
                  <a:pos x="90" y="12"/>
                </a:cxn>
                <a:cxn ang="0">
                  <a:pos x="80" y="0"/>
                </a:cxn>
                <a:cxn ang="0">
                  <a:pos x="80" y="0"/>
                </a:cxn>
              </a:cxnLst>
              <a:rect l="0" t="0" r="r" b="b"/>
              <a:pathLst>
                <a:path w="100" h="80">
                  <a:moveTo>
                    <a:pt x="80" y="0"/>
                  </a:moveTo>
                  <a:lnTo>
                    <a:pt x="80" y="0"/>
                  </a:lnTo>
                  <a:lnTo>
                    <a:pt x="70" y="0"/>
                  </a:lnTo>
                  <a:lnTo>
                    <a:pt x="70" y="0"/>
                  </a:lnTo>
                  <a:lnTo>
                    <a:pt x="50" y="2"/>
                  </a:lnTo>
                  <a:lnTo>
                    <a:pt x="32" y="6"/>
                  </a:lnTo>
                  <a:lnTo>
                    <a:pt x="16" y="14"/>
                  </a:lnTo>
                  <a:lnTo>
                    <a:pt x="0" y="24"/>
                  </a:lnTo>
                  <a:lnTo>
                    <a:pt x="0" y="24"/>
                  </a:lnTo>
                  <a:lnTo>
                    <a:pt x="2" y="28"/>
                  </a:lnTo>
                  <a:lnTo>
                    <a:pt x="2" y="28"/>
                  </a:lnTo>
                  <a:lnTo>
                    <a:pt x="22" y="38"/>
                  </a:lnTo>
                  <a:lnTo>
                    <a:pt x="42" y="50"/>
                  </a:lnTo>
                  <a:lnTo>
                    <a:pt x="60" y="64"/>
                  </a:lnTo>
                  <a:lnTo>
                    <a:pt x="76" y="80"/>
                  </a:lnTo>
                  <a:lnTo>
                    <a:pt x="76" y="80"/>
                  </a:lnTo>
                  <a:lnTo>
                    <a:pt x="76" y="80"/>
                  </a:lnTo>
                  <a:lnTo>
                    <a:pt x="76" y="80"/>
                  </a:lnTo>
                  <a:lnTo>
                    <a:pt x="84" y="66"/>
                  </a:lnTo>
                  <a:lnTo>
                    <a:pt x="92" y="52"/>
                  </a:lnTo>
                  <a:lnTo>
                    <a:pt x="96" y="38"/>
                  </a:lnTo>
                  <a:lnTo>
                    <a:pt x="100" y="24"/>
                  </a:lnTo>
                  <a:lnTo>
                    <a:pt x="100" y="24"/>
                  </a:lnTo>
                  <a:lnTo>
                    <a:pt x="90" y="12"/>
                  </a:lnTo>
                  <a:lnTo>
                    <a:pt x="80" y="0"/>
                  </a:lnTo>
                  <a:lnTo>
                    <a:pt x="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8" name="Freeform 385"/>
            <p:cNvSpPr>
              <a:spLocks/>
            </p:cNvSpPr>
            <p:nvPr/>
          </p:nvSpPr>
          <p:spPr bwMode="auto">
            <a:xfrm>
              <a:off x="4451350" y="1174601"/>
              <a:ext cx="127000" cy="104775"/>
            </a:xfrm>
            <a:custGeom>
              <a:avLst/>
              <a:gdLst/>
              <a:ahLst/>
              <a:cxnLst>
                <a:cxn ang="0">
                  <a:pos x="48" y="16"/>
                </a:cxn>
                <a:cxn ang="0">
                  <a:pos x="48" y="16"/>
                </a:cxn>
                <a:cxn ang="0">
                  <a:pos x="22" y="10"/>
                </a:cxn>
                <a:cxn ang="0">
                  <a:pos x="0" y="0"/>
                </a:cxn>
                <a:cxn ang="0">
                  <a:pos x="0" y="0"/>
                </a:cxn>
                <a:cxn ang="0">
                  <a:pos x="6" y="12"/>
                </a:cxn>
                <a:cxn ang="0">
                  <a:pos x="14" y="24"/>
                </a:cxn>
                <a:cxn ang="0">
                  <a:pos x="22" y="34"/>
                </a:cxn>
                <a:cxn ang="0">
                  <a:pos x="32" y="42"/>
                </a:cxn>
                <a:cxn ang="0">
                  <a:pos x="42" y="50"/>
                </a:cxn>
                <a:cxn ang="0">
                  <a:pos x="54" y="58"/>
                </a:cxn>
                <a:cxn ang="0">
                  <a:pos x="68" y="62"/>
                </a:cxn>
                <a:cxn ang="0">
                  <a:pos x="80" y="66"/>
                </a:cxn>
                <a:cxn ang="0">
                  <a:pos x="80" y="66"/>
                </a:cxn>
                <a:cxn ang="0">
                  <a:pos x="70" y="56"/>
                </a:cxn>
                <a:cxn ang="0">
                  <a:pos x="62" y="44"/>
                </a:cxn>
                <a:cxn ang="0">
                  <a:pos x="54" y="30"/>
                </a:cxn>
                <a:cxn ang="0">
                  <a:pos x="48" y="16"/>
                </a:cxn>
                <a:cxn ang="0">
                  <a:pos x="48" y="16"/>
                </a:cxn>
              </a:cxnLst>
              <a:rect l="0" t="0" r="r" b="b"/>
              <a:pathLst>
                <a:path w="80" h="66">
                  <a:moveTo>
                    <a:pt x="48" y="16"/>
                  </a:moveTo>
                  <a:lnTo>
                    <a:pt x="48" y="16"/>
                  </a:lnTo>
                  <a:lnTo>
                    <a:pt x="22" y="10"/>
                  </a:lnTo>
                  <a:lnTo>
                    <a:pt x="0" y="0"/>
                  </a:lnTo>
                  <a:lnTo>
                    <a:pt x="0" y="0"/>
                  </a:lnTo>
                  <a:lnTo>
                    <a:pt x="6" y="12"/>
                  </a:lnTo>
                  <a:lnTo>
                    <a:pt x="14" y="24"/>
                  </a:lnTo>
                  <a:lnTo>
                    <a:pt x="22" y="34"/>
                  </a:lnTo>
                  <a:lnTo>
                    <a:pt x="32" y="42"/>
                  </a:lnTo>
                  <a:lnTo>
                    <a:pt x="42" y="50"/>
                  </a:lnTo>
                  <a:lnTo>
                    <a:pt x="54" y="58"/>
                  </a:lnTo>
                  <a:lnTo>
                    <a:pt x="68" y="62"/>
                  </a:lnTo>
                  <a:lnTo>
                    <a:pt x="80" y="66"/>
                  </a:lnTo>
                  <a:lnTo>
                    <a:pt x="80" y="66"/>
                  </a:lnTo>
                  <a:lnTo>
                    <a:pt x="70" y="56"/>
                  </a:lnTo>
                  <a:lnTo>
                    <a:pt x="62" y="44"/>
                  </a:lnTo>
                  <a:lnTo>
                    <a:pt x="54" y="30"/>
                  </a:lnTo>
                  <a:lnTo>
                    <a:pt x="48" y="16"/>
                  </a:lnTo>
                  <a:lnTo>
                    <a:pt x="48"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9" name="Freeform 386"/>
            <p:cNvSpPr>
              <a:spLocks/>
            </p:cNvSpPr>
            <p:nvPr/>
          </p:nvSpPr>
          <p:spPr bwMode="auto">
            <a:xfrm>
              <a:off x="4552950" y="1031726"/>
              <a:ext cx="161925" cy="133350"/>
            </a:xfrm>
            <a:custGeom>
              <a:avLst/>
              <a:gdLst/>
              <a:ahLst/>
              <a:cxnLst>
                <a:cxn ang="0">
                  <a:pos x="8" y="84"/>
                </a:cxn>
                <a:cxn ang="0">
                  <a:pos x="8" y="84"/>
                </a:cxn>
                <a:cxn ang="0">
                  <a:pos x="30" y="82"/>
                </a:cxn>
                <a:cxn ang="0">
                  <a:pos x="30" y="82"/>
                </a:cxn>
                <a:cxn ang="0">
                  <a:pos x="50" y="78"/>
                </a:cxn>
                <a:cxn ang="0">
                  <a:pos x="68" y="70"/>
                </a:cxn>
                <a:cxn ang="0">
                  <a:pos x="86" y="60"/>
                </a:cxn>
                <a:cxn ang="0">
                  <a:pos x="102" y="46"/>
                </a:cxn>
                <a:cxn ang="0">
                  <a:pos x="102" y="46"/>
                </a:cxn>
                <a:cxn ang="0">
                  <a:pos x="88" y="32"/>
                </a:cxn>
                <a:cxn ang="0">
                  <a:pos x="74" y="20"/>
                </a:cxn>
                <a:cxn ang="0">
                  <a:pos x="58" y="8"/>
                </a:cxn>
                <a:cxn ang="0">
                  <a:pos x="40" y="0"/>
                </a:cxn>
                <a:cxn ang="0">
                  <a:pos x="40" y="0"/>
                </a:cxn>
                <a:cxn ang="0">
                  <a:pos x="34" y="6"/>
                </a:cxn>
                <a:cxn ang="0">
                  <a:pos x="28" y="12"/>
                </a:cxn>
                <a:cxn ang="0">
                  <a:pos x="20" y="14"/>
                </a:cxn>
                <a:cxn ang="0">
                  <a:pos x="12" y="16"/>
                </a:cxn>
                <a:cxn ang="0">
                  <a:pos x="12" y="16"/>
                </a:cxn>
                <a:cxn ang="0">
                  <a:pos x="10" y="16"/>
                </a:cxn>
                <a:cxn ang="0">
                  <a:pos x="10" y="16"/>
                </a:cxn>
                <a:cxn ang="0">
                  <a:pos x="4" y="28"/>
                </a:cxn>
                <a:cxn ang="0">
                  <a:pos x="2" y="42"/>
                </a:cxn>
                <a:cxn ang="0">
                  <a:pos x="2" y="42"/>
                </a:cxn>
                <a:cxn ang="0">
                  <a:pos x="0" y="64"/>
                </a:cxn>
                <a:cxn ang="0">
                  <a:pos x="2" y="84"/>
                </a:cxn>
                <a:cxn ang="0">
                  <a:pos x="2" y="84"/>
                </a:cxn>
                <a:cxn ang="0">
                  <a:pos x="8" y="84"/>
                </a:cxn>
                <a:cxn ang="0">
                  <a:pos x="8" y="84"/>
                </a:cxn>
              </a:cxnLst>
              <a:rect l="0" t="0" r="r" b="b"/>
              <a:pathLst>
                <a:path w="102" h="84">
                  <a:moveTo>
                    <a:pt x="8" y="84"/>
                  </a:moveTo>
                  <a:lnTo>
                    <a:pt x="8" y="84"/>
                  </a:lnTo>
                  <a:lnTo>
                    <a:pt x="30" y="82"/>
                  </a:lnTo>
                  <a:lnTo>
                    <a:pt x="30" y="82"/>
                  </a:lnTo>
                  <a:lnTo>
                    <a:pt x="50" y="78"/>
                  </a:lnTo>
                  <a:lnTo>
                    <a:pt x="68" y="70"/>
                  </a:lnTo>
                  <a:lnTo>
                    <a:pt x="86" y="60"/>
                  </a:lnTo>
                  <a:lnTo>
                    <a:pt x="102" y="46"/>
                  </a:lnTo>
                  <a:lnTo>
                    <a:pt x="102" y="46"/>
                  </a:lnTo>
                  <a:lnTo>
                    <a:pt x="88" y="32"/>
                  </a:lnTo>
                  <a:lnTo>
                    <a:pt x="74" y="20"/>
                  </a:lnTo>
                  <a:lnTo>
                    <a:pt x="58" y="8"/>
                  </a:lnTo>
                  <a:lnTo>
                    <a:pt x="40" y="0"/>
                  </a:lnTo>
                  <a:lnTo>
                    <a:pt x="40" y="0"/>
                  </a:lnTo>
                  <a:lnTo>
                    <a:pt x="34" y="6"/>
                  </a:lnTo>
                  <a:lnTo>
                    <a:pt x="28" y="12"/>
                  </a:lnTo>
                  <a:lnTo>
                    <a:pt x="20" y="14"/>
                  </a:lnTo>
                  <a:lnTo>
                    <a:pt x="12" y="16"/>
                  </a:lnTo>
                  <a:lnTo>
                    <a:pt x="12" y="16"/>
                  </a:lnTo>
                  <a:lnTo>
                    <a:pt x="10" y="16"/>
                  </a:lnTo>
                  <a:lnTo>
                    <a:pt x="10" y="16"/>
                  </a:lnTo>
                  <a:lnTo>
                    <a:pt x="4" y="28"/>
                  </a:lnTo>
                  <a:lnTo>
                    <a:pt x="2" y="42"/>
                  </a:lnTo>
                  <a:lnTo>
                    <a:pt x="2" y="42"/>
                  </a:lnTo>
                  <a:lnTo>
                    <a:pt x="0" y="64"/>
                  </a:lnTo>
                  <a:lnTo>
                    <a:pt x="2" y="84"/>
                  </a:lnTo>
                  <a:lnTo>
                    <a:pt x="2" y="84"/>
                  </a:lnTo>
                  <a:lnTo>
                    <a:pt x="8" y="84"/>
                  </a:lnTo>
                  <a:lnTo>
                    <a:pt x="8"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111" name="テキスト ボックス 110"/>
          <p:cNvSpPr txBox="1"/>
          <p:nvPr/>
        </p:nvSpPr>
        <p:spPr>
          <a:xfrm>
            <a:off x="8640198" y="1723921"/>
            <a:ext cx="576572"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a:ln>
                  <a:noFill/>
                </a:ln>
                <a:effectLst/>
                <a:uLnTx/>
                <a:uFillTx/>
              </a:rPr>
              <a:t>※2</a:t>
            </a:r>
            <a:endParaRPr kumimoji="0" lang="ja-JP" altLang="en-US" sz="800" b="0" i="0" u="none" strike="noStrike" kern="0" cap="none" spc="0" normalizeH="0" baseline="0" noProof="0">
              <a:ln>
                <a:noFill/>
              </a:ln>
              <a:effectLst/>
              <a:uLnTx/>
              <a:uFillTx/>
            </a:endParaRPr>
          </a:p>
        </p:txBody>
      </p:sp>
    </p:spTree>
    <p:extLst>
      <p:ext uri="{BB962C8B-B14F-4D97-AF65-F5344CB8AC3E}">
        <p14:creationId xmlns:p14="http://schemas.microsoft.com/office/powerpoint/2010/main" val="2007849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a:t>固定資産管理システムフロー</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ボックス 4"/>
          <p:cNvSpPr txBox="1"/>
          <p:nvPr/>
        </p:nvSpPr>
        <p:spPr>
          <a:xfrm>
            <a:off x="2925192" y="2877715"/>
            <a:ext cx="2733394" cy="1569660"/>
          </a:xfrm>
          <a:prstGeom prst="rect">
            <a:avLst/>
          </a:prstGeom>
          <a:noFill/>
        </p:spPr>
        <p:txBody>
          <a:bodyPr wrap="square" rtlCol="0">
            <a:spAutoFit/>
          </a:bodyPr>
          <a:lstStyle/>
          <a:p>
            <a:r>
              <a:rPr kumimoji="1" lang="en-US" altLang="ja-JP" sz="9600">
                <a:solidFill>
                  <a:schemeClr val="bg1"/>
                </a:solidFill>
              </a:rPr>
              <a:t>A.N.</a:t>
            </a:r>
            <a:endParaRPr kumimoji="1" lang="ja-JP" altLang="en-US" sz="9600">
              <a:solidFill>
                <a:schemeClr val="bg1"/>
              </a:solidFill>
            </a:endParaRPr>
          </a:p>
        </p:txBody>
      </p:sp>
      <p:sp>
        <p:nvSpPr>
          <p:cNvPr id="6" name="正方形/長方形 5"/>
          <p:cNvSpPr/>
          <p:nvPr/>
        </p:nvSpPr>
        <p:spPr>
          <a:xfrm>
            <a:off x="71501" y="591530"/>
            <a:ext cx="2444514" cy="4374486"/>
          </a:xfrm>
          <a:prstGeom prst="rect">
            <a:avLst/>
          </a:prstGeom>
          <a:solidFill>
            <a:sysClr val="window" lastClr="FFFFFF"/>
          </a:solidFill>
          <a:ln w="25400" cap="flat" cmpd="sng" algn="ctr">
            <a:solidFill>
              <a:srgbClr val="54C2F0"/>
            </a:solidFill>
            <a:prstDash val="solid"/>
          </a:ln>
          <a:effectLst/>
        </p:spPr>
        <p:txBody>
          <a:bodyPr rtlCol="0" anchor="ctr"/>
          <a:lstStyle/>
          <a:p>
            <a:pPr algn="ctr">
              <a:defRPr/>
            </a:pPr>
            <a:endParaRPr kumimoji="0" lang="ja-JP" altLang="en-US" sz="1400" kern="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フローチャート : 磁気ディスク 83"/>
          <p:cNvSpPr/>
          <p:nvPr/>
        </p:nvSpPr>
        <p:spPr>
          <a:xfrm>
            <a:off x="580999" y="1932927"/>
            <a:ext cx="1440000" cy="504000"/>
          </a:xfrm>
          <a:prstGeom prst="flowChartMagneticDisk">
            <a:avLst/>
          </a:prstGeom>
          <a:solidFill>
            <a:srgbClr val="54C2F0"/>
          </a:solidFill>
          <a:ln w="25400" cap="flat" cmpd="sng" algn="ctr">
            <a:solidFill>
              <a:srgbClr val="67792F">
                <a:lumMod val="20000"/>
                <a:lumOff val="80000"/>
              </a:srgbClr>
            </a:solidFill>
            <a:prstDash val="solid"/>
          </a:ln>
          <a:effectLst/>
        </p:spPr>
        <p:txBody>
          <a:bodyPr lIns="91436" tIns="45718" rIns="91436" bIns="45718" rtlCol="0" anchor="ctr"/>
          <a:lstStyle/>
          <a:p>
            <a:pPr algn="ctr">
              <a:lnSpc>
                <a:spcPts val="1275"/>
              </a:lnSpc>
              <a:defRPr/>
            </a:pPr>
            <a:endParaRPr kumimoji="0" lang="en-US" altLang="ja-JP" sz="1400" kern="0">
              <a:solidFill>
                <a:srgbClr val="FFFFFF"/>
              </a:solidFill>
              <a:latin typeface="メイリオ" panose="020B0604030504040204" pitchFamily="50" charset="-128"/>
              <a:ea typeface="メイリオ" panose="020B0604030504040204" pitchFamily="50" charset="-128"/>
            </a:endParaRPr>
          </a:p>
          <a:p>
            <a:pPr algn="ctr">
              <a:lnSpc>
                <a:spcPts val="1275"/>
              </a:lnSpc>
              <a:defRPr/>
            </a:pPr>
            <a:r>
              <a:rPr kumimoji="0" lang="ja-JP" altLang="en-US" sz="1400" kern="0">
                <a:solidFill>
                  <a:srgbClr val="FFFFFF"/>
                </a:solidFill>
                <a:latin typeface="メイリオ" panose="020B0604030504040204" pitchFamily="50" charset="-128"/>
                <a:ea typeface="メイリオ" panose="020B0604030504040204" pitchFamily="50" charset="-128"/>
                <a:cs typeface="メイリオ" pitchFamily="50" charset="-128"/>
              </a:rPr>
              <a:t>建設仮勘定</a:t>
            </a:r>
            <a:endParaRPr kumimoji="0" lang="en-US" altLang="ja-JP" sz="1400" kern="0">
              <a:solidFill>
                <a:srgbClr val="FFFFFF"/>
              </a:solidFill>
              <a:latin typeface="メイリオ" panose="020B0604030504040204" pitchFamily="50" charset="-128"/>
              <a:ea typeface="メイリオ" panose="020B0604030504040204" pitchFamily="50" charset="-128"/>
              <a:cs typeface="メイリオ" pitchFamily="50" charset="-128"/>
            </a:endParaRPr>
          </a:p>
        </p:txBody>
      </p:sp>
      <p:sp>
        <p:nvSpPr>
          <p:cNvPr id="8" name="角丸四角形 7"/>
          <p:cNvSpPr/>
          <p:nvPr/>
        </p:nvSpPr>
        <p:spPr>
          <a:xfrm>
            <a:off x="143508" y="3632970"/>
            <a:ext cx="108012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algn="ctr">
              <a:defRPr/>
            </a:pPr>
            <a:r>
              <a:rPr kumimoji="0" lang="ja-JP" altLang="en-US" sz="1400" kern="0">
                <a:solidFill>
                  <a:sysClr val="window" lastClr="FFFFFF"/>
                </a:solidFill>
                <a:latin typeface="メイリオ" panose="020B0604030504040204" pitchFamily="50" charset="-128"/>
                <a:ea typeface="メイリオ" panose="020B0604030504040204" pitchFamily="50" charset="-128"/>
              </a:rPr>
              <a:t>費用振替</a:t>
            </a:r>
          </a:p>
        </p:txBody>
      </p:sp>
      <p:sp>
        <p:nvSpPr>
          <p:cNvPr id="9" name="角丸四角形 8"/>
          <p:cNvSpPr/>
          <p:nvPr/>
        </p:nvSpPr>
        <p:spPr>
          <a:xfrm>
            <a:off x="1364162" y="3628863"/>
            <a:ext cx="108012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algn="ctr">
              <a:defRPr/>
            </a:pPr>
            <a:r>
              <a:rPr kumimoji="0" lang="ja-JP" altLang="en-US" sz="1100" kern="0">
                <a:solidFill>
                  <a:sysClr val="window" lastClr="FFFFFF"/>
                </a:solidFill>
                <a:latin typeface="メイリオ" panose="020B0604030504040204" pitchFamily="50" charset="-128"/>
                <a:ea typeface="メイリオ" panose="020B0604030504040204" pitchFamily="50" charset="-128"/>
              </a:rPr>
              <a:t>固定資産振替</a:t>
            </a:r>
          </a:p>
        </p:txBody>
      </p:sp>
      <p:sp>
        <p:nvSpPr>
          <p:cNvPr id="10" name="角丸四角形 9"/>
          <p:cNvSpPr/>
          <p:nvPr/>
        </p:nvSpPr>
        <p:spPr>
          <a:xfrm>
            <a:off x="137997" y="4374454"/>
            <a:ext cx="1367684" cy="330086"/>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algn="ctr">
              <a:defRPr/>
            </a:pPr>
            <a:r>
              <a:rPr kumimoji="0" lang="ja-JP" altLang="en-US" sz="1100" kern="0">
                <a:solidFill>
                  <a:sysClr val="window" lastClr="FFFFFF"/>
                </a:solidFill>
                <a:latin typeface="メイリオ" panose="020B0604030504040204" pitchFamily="50" charset="-128"/>
                <a:ea typeface="メイリオ" panose="020B0604030504040204" pitchFamily="50" charset="-128"/>
              </a:rPr>
              <a:t>仕訳データ作成</a:t>
            </a:r>
            <a:endParaRPr kumimoji="0" lang="en-US" altLang="ja-JP" sz="1100" kern="0">
              <a:solidFill>
                <a:sysClr val="window" lastClr="FFFFFF"/>
              </a:solidFill>
              <a:latin typeface="メイリオ" panose="020B0604030504040204" pitchFamily="50" charset="-128"/>
              <a:ea typeface="メイリオ" panose="020B0604030504040204" pitchFamily="50" charset="-128"/>
            </a:endParaRPr>
          </a:p>
          <a:p>
            <a:pPr algn="ctr">
              <a:defRPr/>
            </a:pPr>
            <a:r>
              <a:rPr kumimoji="0" lang="ja-JP" altLang="en-US" sz="1100" kern="0">
                <a:solidFill>
                  <a:sysClr val="window" lastClr="FFFFFF"/>
                </a:solidFill>
                <a:latin typeface="メイリオ" panose="020B0604030504040204" pitchFamily="50" charset="-128"/>
                <a:ea typeface="メイリオ" panose="020B0604030504040204" pitchFamily="50" charset="-128"/>
              </a:rPr>
              <a:t>（費用）</a:t>
            </a:r>
          </a:p>
        </p:txBody>
      </p:sp>
      <p:sp>
        <p:nvSpPr>
          <p:cNvPr id="11" name="右矢印 10"/>
          <p:cNvSpPr/>
          <p:nvPr/>
        </p:nvSpPr>
        <p:spPr>
          <a:xfrm rot="6845942">
            <a:off x="1736395" y="1639866"/>
            <a:ext cx="204682" cy="216024"/>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400" kern="0">
              <a:solidFill>
                <a:sysClr val="window" lastClr="FFFFFF"/>
              </a:solidFill>
              <a:latin typeface="メイリオ" panose="020B0604030504040204" pitchFamily="50" charset="-128"/>
              <a:ea typeface="メイリオ" panose="020B0604030504040204" pitchFamily="50" charset="-128"/>
            </a:endParaRPr>
          </a:p>
        </p:txBody>
      </p:sp>
      <p:grpSp>
        <p:nvGrpSpPr>
          <p:cNvPr id="12" name="グループ化 11"/>
          <p:cNvGrpSpPr/>
          <p:nvPr/>
        </p:nvGrpSpPr>
        <p:grpSpPr>
          <a:xfrm>
            <a:off x="567934" y="3219822"/>
            <a:ext cx="1453797" cy="364933"/>
            <a:chOff x="993325" y="4951565"/>
            <a:chExt cx="1453797" cy="364933"/>
          </a:xfrm>
        </p:grpSpPr>
        <p:sp>
          <p:nvSpPr>
            <p:cNvPr id="13" name="右矢印 12"/>
            <p:cNvSpPr/>
            <p:nvPr/>
          </p:nvSpPr>
          <p:spPr>
            <a:xfrm rot="5400000">
              <a:off x="918872" y="5026021"/>
              <a:ext cx="364930" cy="216024"/>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400" kern="0">
                <a:solidFill>
                  <a:sysClr val="window" lastClr="FFFFFF"/>
                </a:solidFill>
                <a:latin typeface="メイリオ" panose="020B0604030504040204" pitchFamily="50" charset="-128"/>
                <a:ea typeface="メイリオ" panose="020B0604030504040204" pitchFamily="50" charset="-128"/>
              </a:endParaRPr>
            </a:p>
          </p:txBody>
        </p:sp>
        <p:sp>
          <p:nvSpPr>
            <p:cNvPr id="14" name="右矢印 13"/>
            <p:cNvSpPr/>
            <p:nvPr/>
          </p:nvSpPr>
          <p:spPr>
            <a:xfrm rot="5400000">
              <a:off x="2158126" y="5024537"/>
              <a:ext cx="361967" cy="216024"/>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400" kern="0">
                <a:solidFill>
                  <a:sysClr val="window" lastClr="FFFFFF"/>
                </a:solidFill>
                <a:latin typeface="メイリオ" panose="020B0604030504040204" pitchFamily="50" charset="-128"/>
                <a:ea typeface="メイリオ" panose="020B0604030504040204" pitchFamily="50" charset="-128"/>
              </a:endParaRPr>
            </a:p>
          </p:txBody>
        </p:sp>
        <p:cxnSp>
          <p:nvCxnSpPr>
            <p:cNvPr id="15" name="直線コネクタ 14"/>
            <p:cNvCxnSpPr/>
            <p:nvPr/>
          </p:nvCxnSpPr>
          <p:spPr>
            <a:xfrm>
              <a:off x="1095555" y="5085184"/>
              <a:ext cx="1272122" cy="0"/>
            </a:xfrm>
            <a:prstGeom prst="line">
              <a:avLst/>
            </a:prstGeom>
            <a:ln w="127000">
              <a:solidFill>
                <a:srgbClr val="54C2F0"/>
              </a:solidFill>
            </a:ln>
          </p:spPr>
          <p:style>
            <a:lnRef idx="1">
              <a:schemeClr val="accent1"/>
            </a:lnRef>
            <a:fillRef idx="0">
              <a:schemeClr val="accent1"/>
            </a:fillRef>
            <a:effectRef idx="0">
              <a:schemeClr val="accent1"/>
            </a:effectRef>
            <a:fontRef idx="minor">
              <a:schemeClr val="tx1"/>
            </a:fontRef>
          </p:style>
        </p:cxnSp>
      </p:grpSp>
      <p:grpSp>
        <p:nvGrpSpPr>
          <p:cNvPr id="16" name="グループ化 15"/>
          <p:cNvGrpSpPr/>
          <p:nvPr/>
        </p:nvGrpSpPr>
        <p:grpSpPr>
          <a:xfrm>
            <a:off x="556436" y="2654296"/>
            <a:ext cx="1453797" cy="231311"/>
            <a:chOff x="981827" y="4228298"/>
            <a:chExt cx="1453797" cy="231311"/>
          </a:xfrm>
        </p:grpSpPr>
        <p:sp>
          <p:nvSpPr>
            <p:cNvPr id="17" name="右矢印 16"/>
            <p:cNvSpPr/>
            <p:nvPr/>
          </p:nvSpPr>
          <p:spPr>
            <a:xfrm rot="5400000">
              <a:off x="974730" y="4236489"/>
              <a:ext cx="230217" cy="216024"/>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400" kern="0">
                <a:solidFill>
                  <a:sysClr val="window" lastClr="FFFFFF"/>
                </a:solidFill>
                <a:latin typeface="メイリオ" panose="020B0604030504040204" pitchFamily="50" charset="-128"/>
                <a:ea typeface="メイリオ" panose="020B0604030504040204" pitchFamily="50" charset="-128"/>
              </a:endParaRPr>
            </a:p>
          </p:txBody>
        </p:sp>
        <p:sp>
          <p:nvSpPr>
            <p:cNvPr id="18" name="右矢印 17"/>
            <p:cNvSpPr/>
            <p:nvPr/>
          </p:nvSpPr>
          <p:spPr>
            <a:xfrm rot="5400000">
              <a:off x="2213438" y="4234460"/>
              <a:ext cx="228347" cy="216024"/>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400" kern="0">
                <a:solidFill>
                  <a:sysClr val="window" lastClr="FFFFFF"/>
                </a:solidFill>
                <a:latin typeface="メイリオ" panose="020B0604030504040204" pitchFamily="50" charset="-128"/>
                <a:ea typeface="メイリオ" panose="020B0604030504040204" pitchFamily="50" charset="-128"/>
              </a:endParaRPr>
            </a:p>
          </p:txBody>
        </p:sp>
        <p:cxnSp>
          <p:nvCxnSpPr>
            <p:cNvPr id="19" name="直線コネクタ 18"/>
            <p:cNvCxnSpPr/>
            <p:nvPr/>
          </p:nvCxnSpPr>
          <p:spPr>
            <a:xfrm>
              <a:off x="1027735" y="4228298"/>
              <a:ext cx="1368152" cy="1"/>
            </a:xfrm>
            <a:prstGeom prst="line">
              <a:avLst/>
            </a:prstGeom>
            <a:ln w="127000">
              <a:solidFill>
                <a:srgbClr val="54C2F0"/>
              </a:solidFill>
            </a:ln>
          </p:spPr>
          <p:style>
            <a:lnRef idx="1">
              <a:schemeClr val="accent1"/>
            </a:lnRef>
            <a:fillRef idx="0">
              <a:schemeClr val="accent1"/>
            </a:fillRef>
            <a:effectRef idx="0">
              <a:schemeClr val="accent1"/>
            </a:effectRef>
            <a:fontRef idx="minor">
              <a:schemeClr val="tx1"/>
            </a:fontRef>
          </p:style>
        </p:cxnSp>
      </p:grpSp>
      <p:cxnSp>
        <p:nvCxnSpPr>
          <p:cNvPr id="20" name="直線コネクタ 19"/>
          <p:cNvCxnSpPr/>
          <p:nvPr/>
        </p:nvCxnSpPr>
        <p:spPr>
          <a:xfrm flipH="1" flipV="1">
            <a:off x="1299038" y="2463738"/>
            <a:ext cx="3922" cy="248575"/>
          </a:xfrm>
          <a:prstGeom prst="line">
            <a:avLst/>
          </a:prstGeom>
          <a:ln w="127000">
            <a:solidFill>
              <a:srgbClr val="54C2F0"/>
            </a:solidFill>
          </a:ln>
        </p:spPr>
        <p:style>
          <a:lnRef idx="1">
            <a:schemeClr val="accent1"/>
          </a:lnRef>
          <a:fillRef idx="0">
            <a:schemeClr val="accent1"/>
          </a:fillRef>
          <a:effectRef idx="0">
            <a:schemeClr val="accent1"/>
          </a:effectRef>
          <a:fontRef idx="minor">
            <a:schemeClr val="tx1"/>
          </a:fontRef>
        </p:style>
      </p:cxnSp>
      <p:sp>
        <p:nvSpPr>
          <p:cNvPr id="21" name="Text Box 76"/>
          <p:cNvSpPr txBox="1">
            <a:spLocks noChangeArrowheads="1"/>
          </p:cNvSpPr>
          <p:nvPr/>
        </p:nvSpPr>
        <p:spPr bwMode="auto">
          <a:xfrm>
            <a:off x="305354" y="663538"/>
            <a:ext cx="2273043" cy="279180"/>
          </a:xfrm>
          <a:prstGeom prst="rect">
            <a:avLst/>
          </a:prstGeom>
          <a:noFill/>
          <a:ln w="9525" algn="ctr">
            <a:noFill/>
            <a:miter lim="800000"/>
            <a:headEnd/>
            <a:tailEnd/>
          </a:ln>
        </p:spPr>
        <p:txBody>
          <a:bodyPr wrap="square" lIns="90000" tIns="46800" rIns="90000" bIns="46800">
            <a:spAutoFit/>
          </a:bodyPr>
          <a:lstStyle/>
          <a:p>
            <a:pPr>
              <a:defRPr/>
            </a:pPr>
            <a:r>
              <a:rPr kumimoji="0" lang="ja-JP" altLang="en-US" sz="1200" kern="0">
                <a:solidFill>
                  <a:srgbClr val="EE5500"/>
                </a:solidFill>
                <a:latin typeface="メイリオ" panose="020B0604030504040204" pitchFamily="50" charset="-128"/>
                <a:ea typeface="メイリオ" panose="020B0604030504040204" pitchFamily="50" charset="-128"/>
              </a:rPr>
              <a:t>建設仮勘定管理オプション</a:t>
            </a:r>
          </a:p>
        </p:txBody>
      </p:sp>
      <p:cxnSp>
        <p:nvCxnSpPr>
          <p:cNvPr id="22" name="直線コネクタ 21"/>
          <p:cNvCxnSpPr/>
          <p:nvPr/>
        </p:nvCxnSpPr>
        <p:spPr>
          <a:xfrm flipV="1">
            <a:off x="343418" y="952840"/>
            <a:ext cx="1799173" cy="3939"/>
          </a:xfrm>
          <a:prstGeom prst="line">
            <a:avLst/>
          </a:prstGeom>
          <a:noFill/>
          <a:ln w="28575" cap="flat" cmpd="sng" algn="ctr">
            <a:solidFill>
              <a:srgbClr val="EE5500"/>
            </a:solidFill>
            <a:prstDash val="solid"/>
          </a:ln>
          <a:effectLst/>
        </p:spPr>
      </p:cxnSp>
      <p:sp>
        <p:nvSpPr>
          <p:cNvPr id="23" name="テキスト プレースホルダ 54"/>
          <p:cNvSpPr txBox="1">
            <a:spLocks/>
          </p:cNvSpPr>
          <p:nvPr/>
        </p:nvSpPr>
        <p:spPr>
          <a:xfrm>
            <a:off x="360000" y="726798"/>
            <a:ext cx="8424000" cy="514800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ts val="1700"/>
              </a:lnSpc>
              <a:spcBef>
                <a:spcPts val="0"/>
              </a:spcBef>
              <a:spcAft>
                <a:spcPts val="0"/>
              </a:spcAft>
              <a:buClrTx/>
              <a:buSzTx/>
              <a:buFont typeface="Arial" panose="020B0604020202020204" pitchFamily="34" charset="0"/>
              <a:buNone/>
              <a:tabLst/>
              <a:defRPr/>
            </a:pPr>
            <a:endParaRPr kumimoji="1" lang="ja-JP" altLang="en-US" sz="1400" b="0" i="0" u="none" strike="noStrike" kern="1200" cap="none" spc="0" normalizeH="0" baseline="0" noProof="0">
              <a:ln>
                <a:noFill/>
              </a:ln>
              <a:solidFill>
                <a:sysClr val="windowText" lastClr="000000"/>
              </a:solidFill>
              <a:effectLst/>
              <a:uLnTx/>
              <a:uFillTx/>
              <a:latin typeface="メイリオ"/>
              <a:ea typeface="メイリオ"/>
              <a:cs typeface="+mn-cs"/>
            </a:endParaRPr>
          </a:p>
        </p:txBody>
      </p:sp>
      <p:sp>
        <p:nvSpPr>
          <p:cNvPr id="24" name="正方形/長方形 23"/>
          <p:cNvSpPr/>
          <p:nvPr/>
        </p:nvSpPr>
        <p:spPr>
          <a:xfrm>
            <a:off x="2791821" y="591530"/>
            <a:ext cx="3073731" cy="4386742"/>
          </a:xfrm>
          <a:prstGeom prst="rect">
            <a:avLst/>
          </a:prstGeom>
          <a:solidFill>
            <a:sysClr val="window" lastClr="FFFFFF"/>
          </a:solidFill>
          <a:ln w="25400" cap="flat" cmpd="sng" algn="ctr">
            <a:solidFill>
              <a:srgbClr val="54C2F0"/>
            </a:solidFill>
            <a:prstDash val="solid"/>
          </a:ln>
          <a:effectLst/>
        </p:spPr>
        <p:txBody>
          <a:bodyPr rtlCol="0" anchor="ctr"/>
          <a:lstStyle/>
          <a:p>
            <a:pPr algn="ctr">
              <a:defRPr/>
            </a:pPr>
            <a:endParaRPr kumimoji="0" lang="ja-JP" altLang="en-US" sz="1400" kern="0">
              <a:solidFill>
                <a:srgbClr val="FFFFFF"/>
              </a:solidFill>
              <a:cs typeface="メイリオ" pitchFamily="50" charset="-128"/>
            </a:endParaRPr>
          </a:p>
        </p:txBody>
      </p:sp>
      <p:sp>
        <p:nvSpPr>
          <p:cNvPr id="25" name="正方形/長方形 24"/>
          <p:cNvSpPr/>
          <p:nvPr/>
        </p:nvSpPr>
        <p:spPr>
          <a:xfrm>
            <a:off x="5940152" y="591473"/>
            <a:ext cx="3134791" cy="4386799"/>
          </a:xfrm>
          <a:prstGeom prst="rect">
            <a:avLst/>
          </a:prstGeom>
          <a:solidFill>
            <a:sysClr val="window" lastClr="FFFFFF"/>
          </a:solidFill>
          <a:ln w="25400" cap="flat" cmpd="sng" algn="ctr">
            <a:solidFill>
              <a:srgbClr val="54C2F0"/>
            </a:solidFill>
            <a:prstDash val="solid"/>
          </a:ln>
          <a:effectLst/>
        </p:spPr>
        <p:txBody>
          <a:bodyPr rtlCol="0" anchor="ctr"/>
          <a:lstStyle/>
          <a:p>
            <a:pPr algn="ctr">
              <a:defRPr/>
            </a:pPr>
            <a:endParaRPr kumimoji="0" lang="ja-JP" altLang="en-US" sz="1400" kern="0">
              <a:solidFill>
                <a:srgbClr val="FFFFFF"/>
              </a:solidFill>
              <a:cs typeface="メイリオ" pitchFamily="50" charset="-128"/>
            </a:endParaRPr>
          </a:p>
        </p:txBody>
      </p:sp>
      <p:sp>
        <p:nvSpPr>
          <p:cNvPr id="26" name="テキスト ボックス 25"/>
          <p:cNvSpPr txBox="1"/>
          <p:nvPr/>
        </p:nvSpPr>
        <p:spPr bwMode="gray">
          <a:xfrm>
            <a:off x="6292941" y="3933315"/>
            <a:ext cx="927919" cy="402631"/>
          </a:xfrm>
          <a:prstGeom prst="rect">
            <a:avLst/>
          </a:prstGeom>
        </p:spPr>
        <p:txBody>
          <a:bodyPr wrap="none" lIns="0" tIns="0" rIns="0" bIns="0" rtlCol="0" anchor="ctr" anchorCtr="0">
            <a:noAutofit/>
          </a:bodyPr>
          <a:lstStyle/>
          <a:p>
            <a:pPr algn="ctr">
              <a:spcBef>
                <a:spcPct val="0"/>
              </a:spcBef>
              <a:defRPr/>
            </a:pPr>
            <a:r>
              <a:rPr kumimoji="0" lang="ja-JP" altLang="en-US" sz="1400" b="1" kern="0">
                <a:solidFill>
                  <a:srgbClr val="FFFFFF"/>
                </a:solidFill>
                <a:cs typeface="メイリオ" pitchFamily="50" charset="-128"/>
              </a:rPr>
              <a:t>データ作成</a:t>
            </a:r>
          </a:p>
        </p:txBody>
      </p:sp>
      <p:sp>
        <p:nvSpPr>
          <p:cNvPr id="27" name="メモ 26"/>
          <p:cNvSpPr/>
          <p:nvPr/>
        </p:nvSpPr>
        <p:spPr>
          <a:xfrm>
            <a:off x="2841178" y="3727192"/>
            <a:ext cx="1566441" cy="742821"/>
          </a:xfrm>
          <a:prstGeom prst="foldedCorner">
            <a:avLst/>
          </a:prstGeom>
          <a:solidFill>
            <a:sysClr val="window" lastClr="FFFFFF"/>
          </a:solidFill>
          <a:ln w="25400" cap="flat" cmpd="sng" algn="ctr">
            <a:solidFill>
              <a:srgbClr val="54C2F0"/>
            </a:solidFill>
            <a:prstDash val="solid"/>
          </a:ln>
          <a:effectLst/>
        </p:spPr>
        <p:txBody>
          <a:bodyPr rtlCol="0" anchor="ctr"/>
          <a:lstStyle/>
          <a:p>
            <a:pPr algn="ctr">
              <a:defRPr/>
            </a:pPr>
            <a:endParaRPr kumimoji="0" lang="en-US" altLang="ja-JP" sz="1200" b="1" kern="0">
              <a:solidFill>
                <a:srgbClr val="54C2F0"/>
              </a:solidFill>
              <a:cs typeface="メイリオ" pitchFamily="50" charset="-128"/>
            </a:endParaRPr>
          </a:p>
          <a:p>
            <a:pPr algn="ctr">
              <a:defRPr/>
            </a:pPr>
            <a:r>
              <a:rPr kumimoji="0" lang="ja-JP" altLang="en-US" sz="1200" b="1" kern="0">
                <a:solidFill>
                  <a:srgbClr val="54C2F0"/>
                </a:solidFill>
                <a:cs typeface="メイリオ" pitchFamily="50" charset="-128"/>
              </a:rPr>
              <a:t>固定資産帳票</a:t>
            </a:r>
            <a:endParaRPr kumimoji="0" lang="en-US" altLang="ja-JP" sz="1200" b="1" kern="0">
              <a:solidFill>
                <a:srgbClr val="54C2F0"/>
              </a:solidFill>
              <a:cs typeface="メイリオ" pitchFamily="50" charset="-128"/>
            </a:endParaRPr>
          </a:p>
          <a:p>
            <a:pPr algn="ctr">
              <a:defRPr/>
            </a:pPr>
            <a:r>
              <a:rPr kumimoji="0" lang="ja-JP" altLang="en-US" sz="1200" b="1" kern="0">
                <a:solidFill>
                  <a:srgbClr val="54C2F0"/>
                </a:solidFill>
                <a:cs typeface="メイリオ" pitchFamily="50" charset="-128"/>
              </a:rPr>
              <a:t>別表十六</a:t>
            </a:r>
            <a:endParaRPr kumimoji="0" lang="en-US" altLang="ja-JP" sz="1200" b="1" kern="0">
              <a:solidFill>
                <a:srgbClr val="54C2F0"/>
              </a:solidFill>
              <a:cs typeface="メイリオ" pitchFamily="50" charset="-128"/>
            </a:endParaRPr>
          </a:p>
          <a:p>
            <a:pPr algn="ctr">
              <a:defRPr/>
            </a:pPr>
            <a:r>
              <a:rPr kumimoji="0" lang="ja-JP" altLang="en-US" sz="1100" b="1" kern="0">
                <a:solidFill>
                  <a:srgbClr val="54C2F0"/>
                </a:solidFill>
                <a:cs typeface="メイリオ" pitchFamily="50" charset="-128"/>
              </a:rPr>
              <a:t>償却資産税</a:t>
            </a:r>
            <a:r>
              <a:rPr kumimoji="0" lang="en-US" altLang="ja-JP" sz="1100" b="1" kern="0">
                <a:solidFill>
                  <a:srgbClr val="54C2F0"/>
                </a:solidFill>
                <a:cs typeface="メイリオ" pitchFamily="50" charset="-128"/>
              </a:rPr>
              <a:t>(</a:t>
            </a:r>
            <a:r>
              <a:rPr kumimoji="0" lang="en-US" altLang="ja-JP" sz="1100" b="1" kern="0" err="1">
                <a:solidFill>
                  <a:srgbClr val="54C2F0"/>
                </a:solidFill>
                <a:cs typeface="メイリオ" pitchFamily="50" charset="-128"/>
              </a:rPr>
              <a:t>eLTAX</a:t>
            </a:r>
            <a:r>
              <a:rPr kumimoji="0" lang="en-US" altLang="ja-JP" sz="1100" b="1" kern="0">
                <a:solidFill>
                  <a:srgbClr val="54C2F0"/>
                </a:solidFill>
                <a:cs typeface="メイリオ" pitchFamily="50" charset="-128"/>
              </a:rPr>
              <a:t>)</a:t>
            </a:r>
          </a:p>
        </p:txBody>
      </p:sp>
      <p:sp>
        <p:nvSpPr>
          <p:cNvPr id="28" name="AutoShape 39"/>
          <p:cNvSpPr>
            <a:spLocks noChangeArrowheads="1"/>
          </p:cNvSpPr>
          <p:nvPr/>
        </p:nvSpPr>
        <p:spPr bwMode="gray">
          <a:xfrm>
            <a:off x="2867581" y="1807715"/>
            <a:ext cx="6132762" cy="279400"/>
          </a:xfrm>
          <a:prstGeom prst="roundRect">
            <a:avLst>
              <a:gd name="adj" fmla="val 10880"/>
            </a:avLst>
          </a:prstGeom>
          <a:solidFill>
            <a:srgbClr val="EE5500"/>
          </a:solidFill>
          <a:ln w="25400" cap="flat" cmpd="sng" algn="ctr">
            <a:solidFill>
              <a:schemeClr val="bg2">
                <a:lumMod val="85000"/>
              </a:schemeClr>
            </a:solidFill>
            <a:prstDash val="soli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rPr>
              <a:t>　　</a:t>
            </a:r>
            <a:r>
              <a:rPr kumimoji="0" lang="ja-JP" altLang="en-US" sz="1400" b="0" i="0" u="none" strike="noStrike" kern="0" cap="none" spc="0" normalizeH="0" baseline="0" noProof="0">
                <a:ln>
                  <a:noFill/>
                </a:ln>
                <a:solidFill>
                  <a:srgbClr val="FFFFFF"/>
                </a:solidFill>
                <a:effectLst/>
                <a:uLnTx/>
                <a:uFillTx/>
              </a:rPr>
              <a:t>ワークフロー承認　（承認・差戻）</a:t>
            </a:r>
          </a:p>
        </p:txBody>
      </p:sp>
      <p:sp>
        <p:nvSpPr>
          <p:cNvPr id="29" name="角丸四角形 28"/>
          <p:cNvSpPr/>
          <p:nvPr/>
        </p:nvSpPr>
        <p:spPr>
          <a:xfrm>
            <a:off x="3012876" y="1347614"/>
            <a:ext cx="93600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資産入力</a:t>
            </a:r>
          </a:p>
        </p:txBody>
      </p:sp>
      <p:sp>
        <p:nvSpPr>
          <p:cNvPr id="30" name="角丸四角形 29"/>
          <p:cNvSpPr/>
          <p:nvPr/>
        </p:nvSpPr>
        <p:spPr>
          <a:xfrm>
            <a:off x="4032044" y="1059582"/>
            <a:ext cx="936000" cy="223801"/>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移動</a:t>
            </a:r>
          </a:p>
        </p:txBody>
      </p:sp>
      <p:sp>
        <p:nvSpPr>
          <p:cNvPr id="31" name="角丸四角形 30"/>
          <p:cNvSpPr/>
          <p:nvPr/>
        </p:nvSpPr>
        <p:spPr>
          <a:xfrm>
            <a:off x="4031940" y="1347614"/>
            <a:ext cx="93600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除売却</a:t>
            </a:r>
          </a:p>
        </p:txBody>
      </p:sp>
      <p:sp>
        <p:nvSpPr>
          <p:cNvPr id="32" name="角丸四角形 31"/>
          <p:cNvSpPr/>
          <p:nvPr/>
        </p:nvSpPr>
        <p:spPr>
          <a:xfrm>
            <a:off x="7920476" y="1311610"/>
            <a:ext cx="93600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契約入力</a:t>
            </a:r>
          </a:p>
        </p:txBody>
      </p:sp>
      <p:sp>
        <p:nvSpPr>
          <p:cNvPr id="33" name="角丸四角形 32"/>
          <p:cNvSpPr/>
          <p:nvPr/>
        </p:nvSpPr>
        <p:spPr>
          <a:xfrm>
            <a:off x="3053844" y="2440655"/>
            <a:ext cx="936000" cy="252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付帯情報</a:t>
            </a:r>
          </a:p>
        </p:txBody>
      </p:sp>
      <p:sp>
        <p:nvSpPr>
          <p:cNvPr id="34" name="角丸四角形 33"/>
          <p:cNvSpPr/>
          <p:nvPr/>
        </p:nvSpPr>
        <p:spPr>
          <a:xfrm>
            <a:off x="7848468" y="2447401"/>
            <a:ext cx="936000" cy="252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付帯情報</a:t>
            </a:r>
          </a:p>
        </p:txBody>
      </p:sp>
      <p:sp>
        <p:nvSpPr>
          <p:cNvPr id="35" name="角丸四角形 34"/>
          <p:cNvSpPr/>
          <p:nvPr/>
        </p:nvSpPr>
        <p:spPr>
          <a:xfrm>
            <a:off x="4434282" y="3549161"/>
            <a:ext cx="2880320" cy="402109"/>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仕訳データ作成</a:t>
            </a:r>
            <a:endParaRPr kumimoji="0" lang="en-US" altLang="ja-JP" sz="1400" b="0" i="0" u="none" strike="noStrike" kern="0" cap="none" spc="0" normalizeH="0" baseline="0" noProof="0">
              <a:ln>
                <a:noFill/>
              </a:ln>
              <a:solidFill>
                <a:sysClr val="window" lastClr="FFFFFF"/>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sysClr val="window" lastClr="FFFFFF"/>
                </a:solidFill>
                <a:effectLst/>
                <a:uLnTx/>
                <a:uFillTx/>
              </a:rPr>
              <a:t>(</a:t>
            </a:r>
            <a:r>
              <a:rPr kumimoji="0" lang="ja-JP" altLang="en-US" sz="1200" b="0" i="0" u="none" strike="noStrike" kern="0" cap="none" spc="0" normalizeH="0" baseline="0" noProof="0">
                <a:ln>
                  <a:noFill/>
                </a:ln>
                <a:solidFill>
                  <a:sysClr val="window" lastClr="FFFFFF"/>
                </a:solidFill>
                <a:effectLst/>
                <a:uLnTx/>
                <a:uFillTx/>
              </a:rPr>
              <a:t>取得･移動･処分･減価償却･費用計上</a:t>
            </a:r>
            <a:r>
              <a:rPr kumimoji="0" lang="en-US" altLang="ja-JP" sz="1200" b="0" i="0" u="none" strike="noStrike" kern="0" cap="none" spc="0" normalizeH="0" baseline="0" noProof="0">
                <a:ln>
                  <a:noFill/>
                </a:ln>
                <a:solidFill>
                  <a:sysClr val="window" lastClr="FFFFFF"/>
                </a:solidFill>
                <a:effectLst/>
                <a:uLnTx/>
                <a:uFillTx/>
              </a:rPr>
              <a:t>)</a:t>
            </a:r>
            <a:endParaRPr kumimoji="0" lang="ja-JP" altLang="en-US" sz="1200" b="0" i="0" u="none" strike="noStrike" kern="0" cap="none" spc="0" normalizeH="0" baseline="0" noProof="0">
              <a:ln>
                <a:noFill/>
              </a:ln>
              <a:solidFill>
                <a:sysClr val="window" lastClr="FFFFFF"/>
              </a:solidFill>
              <a:effectLst/>
              <a:uLnTx/>
              <a:uFillTx/>
            </a:endParaRPr>
          </a:p>
        </p:txBody>
      </p:sp>
      <p:sp>
        <p:nvSpPr>
          <p:cNvPr id="36" name="角丸四角形 35"/>
          <p:cNvSpPr/>
          <p:nvPr/>
        </p:nvSpPr>
        <p:spPr>
          <a:xfrm>
            <a:off x="7498600" y="3172585"/>
            <a:ext cx="1503779" cy="468052"/>
          </a:xfrm>
          <a:prstGeom prst="roundRect">
            <a:avLst>
              <a:gd name="adj" fmla="val 9612"/>
            </a:avLst>
          </a:prstGeom>
          <a:solidFill>
            <a:srgbClr val="54C2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支払データ</a:t>
            </a:r>
            <a:endParaRPr kumimoji="0" lang="en-US" altLang="ja-JP" sz="1400" b="0" i="0" u="none" strike="noStrike" kern="0" cap="none" spc="0" normalizeH="0" baseline="0" noProof="0">
              <a:ln>
                <a:noFill/>
              </a:ln>
              <a:solidFill>
                <a:sysClr val="window" lastClr="FFFFFF"/>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sysClr val="window" lastClr="FFFFFF"/>
                </a:solidFill>
                <a:effectLst/>
                <a:uLnTx/>
                <a:uFillTx/>
              </a:rPr>
              <a:t>(</a:t>
            </a:r>
            <a:r>
              <a:rPr kumimoji="0" lang="ja-JP" altLang="en-US" sz="1200" b="0" i="0" u="none" strike="noStrike" kern="0" cap="none" spc="0" normalizeH="0" baseline="0" noProof="0">
                <a:ln>
                  <a:noFill/>
                </a:ln>
                <a:solidFill>
                  <a:sysClr val="window" lastClr="FFFFFF"/>
                </a:solidFill>
                <a:effectLst/>
                <a:uLnTx/>
                <a:uFillTx/>
              </a:rPr>
              <a:t>リース料･保守料</a:t>
            </a:r>
            <a:r>
              <a:rPr kumimoji="0" lang="en-US" altLang="ja-JP" sz="1200" b="0" i="0" u="none" strike="noStrike" kern="0" cap="none" spc="0" normalizeH="0" baseline="0" noProof="0">
                <a:ln>
                  <a:noFill/>
                </a:ln>
                <a:solidFill>
                  <a:sysClr val="window" lastClr="FFFFFF"/>
                </a:solidFill>
                <a:effectLst/>
                <a:uLnTx/>
                <a:uFillTx/>
              </a:rPr>
              <a:t>)</a:t>
            </a:r>
            <a:endParaRPr kumimoji="0" lang="ja-JP" altLang="en-US" sz="1200" b="0" i="0" u="none" strike="noStrike" kern="0" cap="none" spc="0" normalizeH="0" baseline="0" noProof="0">
              <a:ln>
                <a:noFill/>
              </a:ln>
              <a:solidFill>
                <a:sysClr val="window" lastClr="FFFFFF"/>
              </a:solidFill>
              <a:effectLst/>
              <a:uLnTx/>
              <a:uFillTx/>
            </a:endParaRPr>
          </a:p>
        </p:txBody>
      </p:sp>
      <p:sp>
        <p:nvSpPr>
          <p:cNvPr id="37" name="メモ 36"/>
          <p:cNvSpPr/>
          <p:nvPr/>
        </p:nvSpPr>
        <p:spPr>
          <a:xfrm>
            <a:off x="7678068" y="4308150"/>
            <a:ext cx="1092899" cy="573212"/>
          </a:xfrm>
          <a:prstGeom prst="foldedCorner">
            <a:avLst/>
          </a:prstGeom>
          <a:solidFill>
            <a:sysClr val="window" lastClr="FFFFFF"/>
          </a:solidFill>
          <a:ln w="25400" cap="flat" cmpd="sng" algn="ctr">
            <a:solidFill>
              <a:srgbClr val="54C2F0"/>
            </a:solidFill>
            <a:prstDash val="solid"/>
          </a:ln>
          <a:effectLst/>
        </p:spPr>
        <p:txBody>
          <a:bodyPr rtlCol="0" anchor="ctr"/>
          <a:lstStyle/>
          <a:p>
            <a:pPr algn="ctr">
              <a:defRPr/>
            </a:pPr>
            <a:endParaRPr kumimoji="0" lang="en-US" altLang="ja-JP" sz="1400" b="1" kern="0">
              <a:solidFill>
                <a:srgbClr val="54C2F0"/>
              </a:solidFill>
              <a:cs typeface="メイリオ" pitchFamily="50" charset="-128"/>
            </a:endParaRPr>
          </a:p>
          <a:p>
            <a:pPr algn="ctr">
              <a:defRPr/>
            </a:pPr>
            <a:r>
              <a:rPr kumimoji="0" lang="ja-JP" altLang="en-US" sz="1400" b="1" kern="0">
                <a:solidFill>
                  <a:srgbClr val="54C2F0"/>
                </a:solidFill>
                <a:cs typeface="メイリオ" pitchFamily="50" charset="-128"/>
              </a:rPr>
              <a:t>リース帳票</a:t>
            </a:r>
            <a:endParaRPr kumimoji="0" lang="en-US" altLang="ja-JP" sz="1400" b="1" kern="0">
              <a:solidFill>
                <a:srgbClr val="54C2F0"/>
              </a:solidFill>
              <a:cs typeface="メイリオ" pitchFamily="50" charset="-128"/>
            </a:endParaRPr>
          </a:p>
          <a:p>
            <a:pPr algn="ctr">
              <a:defRPr/>
            </a:pPr>
            <a:r>
              <a:rPr kumimoji="0" lang="ja-JP" altLang="en-US" sz="1400" b="1" kern="0">
                <a:solidFill>
                  <a:srgbClr val="54C2F0"/>
                </a:solidFill>
                <a:cs typeface="メイリオ" pitchFamily="50" charset="-128"/>
              </a:rPr>
              <a:t>注記帳票</a:t>
            </a:r>
            <a:endParaRPr kumimoji="0" lang="en-US" altLang="ja-JP" sz="1400" b="1" kern="0">
              <a:solidFill>
                <a:srgbClr val="54C2F0"/>
              </a:solidFill>
              <a:cs typeface="メイリオ" pitchFamily="50" charset="-128"/>
            </a:endParaRPr>
          </a:p>
        </p:txBody>
      </p:sp>
      <p:sp>
        <p:nvSpPr>
          <p:cNvPr id="38" name="角丸四角形 37"/>
          <p:cNvSpPr/>
          <p:nvPr/>
        </p:nvSpPr>
        <p:spPr>
          <a:xfrm>
            <a:off x="4441974" y="3180837"/>
            <a:ext cx="2880320" cy="282042"/>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月次計算</a:t>
            </a:r>
            <a:endParaRPr kumimoji="0" lang="en-US" altLang="ja-JP" sz="1400" b="0" i="0" u="none" strike="noStrike" kern="0" cap="none" spc="0" normalizeH="0" baseline="0" noProof="0">
              <a:ln>
                <a:noFill/>
              </a:ln>
              <a:solidFill>
                <a:sysClr val="window" lastClr="FFFFFF"/>
              </a:solidFill>
              <a:effectLst/>
              <a:uLnTx/>
              <a:uFillTx/>
            </a:endParaRPr>
          </a:p>
        </p:txBody>
      </p:sp>
      <p:sp>
        <p:nvSpPr>
          <p:cNvPr id="39" name="角丸四角形 38"/>
          <p:cNvSpPr/>
          <p:nvPr/>
        </p:nvSpPr>
        <p:spPr>
          <a:xfrm>
            <a:off x="6846602" y="1023578"/>
            <a:ext cx="93600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再リース</a:t>
            </a:r>
          </a:p>
        </p:txBody>
      </p:sp>
      <p:sp>
        <p:nvSpPr>
          <p:cNvPr id="40" name="角丸四角形 39"/>
          <p:cNvSpPr/>
          <p:nvPr/>
        </p:nvSpPr>
        <p:spPr>
          <a:xfrm>
            <a:off x="6870503" y="1320121"/>
            <a:ext cx="93600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中途解約</a:t>
            </a:r>
          </a:p>
        </p:txBody>
      </p:sp>
      <p:sp>
        <p:nvSpPr>
          <p:cNvPr id="41" name="Text Box 76"/>
          <p:cNvSpPr txBox="1">
            <a:spLocks noChangeArrowheads="1"/>
          </p:cNvSpPr>
          <p:nvPr/>
        </p:nvSpPr>
        <p:spPr bwMode="auto">
          <a:xfrm>
            <a:off x="3588271" y="670601"/>
            <a:ext cx="1415777" cy="309958"/>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EE5500"/>
                </a:solidFill>
                <a:effectLst/>
                <a:uLnTx/>
                <a:uFillTx/>
              </a:rPr>
              <a:t>固定資産管理</a:t>
            </a:r>
          </a:p>
        </p:txBody>
      </p:sp>
      <p:sp>
        <p:nvSpPr>
          <p:cNvPr id="42" name="Text Box 76"/>
          <p:cNvSpPr txBox="1">
            <a:spLocks noChangeArrowheads="1"/>
          </p:cNvSpPr>
          <p:nvPr/>
        </p:nvSpPr>
        <p:spPr bwMode="auto">
          <a:xfrm>
            <a:off x="6624228" y="670601"/>
            <a:ext cx="2315472" cy="309958"/>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EE5500"/>
                </a:solidFill>
                <a:effectLst/>
                <a:uLnTx/>
                <a:uFillTx/>
              </a:rPr>
              <a:t>リース資産管理（借手）</a:t>
            </a:r>
          </a:p>
        </p:txBody>
      </p:sp>
      <p:sp>
        <p:nvSpPr>
          <p:cNvPr id="43" name="角丸四角形 42"/>
          <p:cNvSpPr/>
          <p:nvPr/>
        </p:nvSpPr>
        <p:spPr>
          <a:xfrm>
            <a:off x="5109239" y="1066457"/>
            <a:ext cx="1648332" cy="482694"/>
          </a:xfrm>
          <a:prstGeom prst="roundRect">
            <a:avLst>
              <a:gd name="adj" fmla="val 10028"/>
            </a:avLst>
          </a:prstGeom>
          <a:solidFill>
            <a:schemeClr val="bg1"/>
          </a:solidFill>
          <a:ln w="25400" cap="flat" cmpd="sng" algn="ctr">
            <a:solidFill>
              <a:srgbClr val="9BC954">
                <a:lumMod val="75000"/>
              </a:srgbClr>
            </a:solidFill>
            <a:prstDash val="solid"/>
          </a:ln>
          <a:effectLst/>
        </p:spPr>
        <p:txBody>
          <a:bodyPr lIns="91436" tIns="45718" rIns="91436" bIns="45718" rtlCol="0" anchor="ctr"/>
          <a:lstStyle/>
          <a:p>
            <a:pPr algn="ctr">
              <a:defRPr/>
            </a:pPr>
            <a:r>
              <a:rPr kumimoji="0" lang="ja-JP" altLang="en-US" sz="1400" kern="0">
                <a:solidFill>
                  <a:srgbClr val="9BC954">
                    <a:lumMod val="75000"/>
                  </a:srgbClr>
                </a:solidFill>
                <a:cs typeface="メイリオ" panose="020B0604030504040204" pitchFamily="50" charset="-128"/>
              </a:rPr>
              <a:t>外部データ</a:t>
            </a:r>
            <a:endParaRPr kumimoji="0" lang="en-US" altLang="ja-JP" sz="1400" kern="0">
              <a:solidFill>
                <a:srgbClr val="9BC954">
                  <a:lumMod val="75000"/>
                </a:srgbClr>
              </a:solidFill>
              <a:cs typeface="メイリオ" panose="020B0604030504040204" pitchFamily="50" charset="-128"/>
            </a:endParaRPr>
          </a:p>
          <a:p>
            <a:pPr algn="ctr">
              <a:defRPr/>
            </a:pPr>
            <a:r>
              <a:rPr kumimoji="0" lang="ja-JP" altLang="en-US" sz="1400" kern="0">
                <a:solidFill>
                  <a:srgbClr val="9BC954">
                    <a:lumMod val="75000"/>
                  </a:srgbClr>
                </a:solidFill>
                <a:cs typeface="メイリオ" panose="020B0604030504040204" pitchFamily="50" charset="-128"/>
              </a:rPr>
              <a:t>取込</a:t>
            </a:r>
            <a:endParaRPr kumimoji="0" lang="en-US" altLang="ja-JP" sz="1400" kern="0">
              <a:solidFill>
                <a:srgbClr val="9BC954">
                  <a:lumMod val="75000"/>
                </a:srgbClr>
              </a:solidFill>
              <a:cs typeface="メイリオ" panose="020B0604030504040204" pitchFamily="50" charset="-128"/>
            </a:endParaRPr>
          </a:p>
        </p:txBody>
      </p:sp>
      <p:cxnSp>
        <p:nvCxnSpPr>
          <p:cNvPr id="44" name="直線コネクタ 43"/>
          <p:cNvCxnSpPr/>
          <p:nvPr/>
        </p:nvCxnSpPr>
        <p:spPr>
          <a:xfrm>
            <a:off x="3527884" y="951570"/>
            <a:ext cx="1404156" cy="0"/>
          </a:xfrm>
          <a:prstGeom prst="line">
            <a:avLst/>
          </a:prstGeom>
          <a:noFill/>
          <a:ln w="28575" cap="flat" cmpd="sng" algn="ctr">
            <a:solidFill>
              <a:srgbClr val="EE5500"/>
            </a:solidFill>
            <a:prstDash val="solid"/>
          </a:ln>
          <a:effectLst/>
        </p:spPr>
      </p:cxnSp>
      <p:sp>
        <p:nvSpPr>
          <p:cNvPr id="45" name="フローチャート : 磁気ディスク 83"/>
          <p:cNvSpPr/>
          <p:nvPr/>
        </p:nvSpPr>
        <p:spPr>
          <a:xfrm>
            <a:off x="4283968" y="2355726"/>
            <a:ext cx="1440000" cy="504000"/>
          </a:xfrm>
          <a:prstGeom prst="flowChartMagneticDisk">
            <a:avLst/>
          </a:prstGeom>
          <a:solidFill>
            <a:srgbClr val="54C2F0"/>
          </a:solidFill>
          <a:ln w="25400" cap="flat" cmpd="sng" algn="ctr">
            <a:solidFill>
              <a:srgbClr val="67792F">
                <a:lumMod val="20000"/>
                <a:lumOff val="80000"/>
              </a:srgbClr>
            </a:solidFill>
            <a:prstDash val="solid"/>
          </a:ln>
          <a:effectLst/>
        </p:spPr>
        <p:txBody>
          <a:bodyPr lIns="91436" tIns="45718" rIns="91436" bIns="45718" rtlCol="0" anchor="ctr"/>
          <a:lstStyle/>
          <a:p>
            <a:pPr algn="ctr">
              <a:lnSpc>
                <a:spcPts val="1275"/>
              </a:lnSpc>
              <a:defRPr/>
            </a:pPr>
            <a:endParaRPr kumimoji="0" lang="en-US" altLang="ja-JP" sz="1400" kern="0">
              <a:solidFill>
                <a:srgbClr val="FFFFFF"/>
              </a:solidFill>
              <a:ea typeface="ＭＳ Ｐゴシック"/>
            </a:endParaRPr>
          </a:p>
          <a:p>
            <a:pPr algn="ctr">
              <a:lnSpc>
                <a:spcPts val="1275"/>
              </a:lnSpc>
              <a:defRPr/>
            </a:pPr>
            <a:r>
              <a:rPr kumimoji="0" lang="ja-JP" altLang="en-US" sz="1400" kern="0">
                <a:solidFill>
                  <a:srgbClr val="FFFFFF"/>
                </a:solidFill>
                <a:cs typeface="メイリオ" pitchFamily="50" charset="-128"/>
              </a:rPr>
              <a:t>固定資産</a:t>
            </a:r>
            <a:endParaRPr kumimoji="0" lang="en-US" altLang="ja-JP" sz="1400" kern="0">
              <a:solidFill>
                <a:srgbClr val="FFFFFF"/>
              </a:solidFill>
              <a:cs typeface="メイリオ" pitchFamily="50" charset="-128"/>
            </a:endParaRPr>
          </a:p>
        </p:txBody>
      </p:sp>
      <p:sp>
        <p:nvSpPr>
          <p:cNvPr id="46" name="フローチャート : 磁気ディスク 84"/>
          <p:cNvSpPr/>
          <p:nvPr/>
        </p:nvSpPr>
        <p:spPr>
          <a:xfrm>
            <a:off x="6050254" y="2355727"/>
            <a:ext cx="1440000" cy="504000"/>
          </a:xfrm>
          <a:prstGeom prst="flowChartMagneticDisk">
            <a:avLst/>
          </a:prstGeom>
          <a:solidFill>
            <a:srgbClr val="54C2F0"/>
          </a:solidFill>
          <a:ln w="25400" cap="flat" cmpd="sng" algn="ctr">
            <a:solidFill>
              <a:srgbClr val="67792F">
                <a:lumMod val="20000"/>
                <a:lumOff val="80000"/>
              </a:srgbClr>
            </a:solidFill>
            <a:prstDash val="solid"/>
          </a:ln>
          <a:effectLst/>
        </p:spPr>
        <p:txBody>
          <a:bodyPr lIns="91436" tIns="45718" rIns="91436" bIns="45718" rtlCol="0" anchor="ctr"/>
          <a:lstStyle/>
          <a:p>
            <a:pPr marL="0" marR="0" lvl="0" indent="0" algn="ctr" defTabSz="914400" eaLnBrk="1" fontAlgn="auto" latinLnBrk="0" hangingPunct="1">
              <a:lnSpc>
                <a:spcPts val="1275"/>
              </a:lnSpc>
              <a:spcBef>
                <a:spcPts val="0"/>
              </a:spcBef>
              <a:spcAft>
                <a:spcPts val="0"/>
              </a:spcAft>
              <a:buClrTx/>
              <a:buSzTx/>
              <a:buFontTx/>
              <a:buNone/>
              <a:tabLst/>
              <a:defRPr/>
            </a:pPr>
            <a:endParaRPr kumimoji="0" lang="en-US" altLang="ja-JP" sz="1400" b="0" i="0" u="none" strike="noStrike" kern="0" cap="none" spc="0" normalizeH="0" baseline="0" noProof="0">
              <a:ln>
                <a:noFill/>
              </a:ln>
              <a:solidFill>
                <a:srgbClr val="FFFFFF"/>
              </a:solidFill>
              <a:effectLst/>
              <a:uLnTx/>
              <a:uFillTx/>
              <a:ea typeface="ＭＳ Ｐゴシック"/>
            </a:endParaRPr>
          </a:p>
          <a:p>
            <a:pPr marL="0" marR="0" lvl="0" indent="0" algn="ctr" defTabSz="914400" eaLnBrk="1" fontAlgn="auto" latinLnBrk="0" hangingPunct="1">
              <a:lnSpc>
                <a:spcPts val="1275"/>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リース資産</a:t>
            </a:r>
            <a:endParaRPr kumimoji="0" lang="en-US" altLang="ja-JP" sz="1400" b="0" i="0" u="none" strike="noStrike" kern="0" cap="none" spc="0" normalizeH="0" baseline="0" noProof="0">
              <a:ln>
                <a:noFill/>
              </a:ln>
              <a:solidFill>
                <a:srgbClr val="FFFFFF"/>
              </a:solidFill>
              <a:effectLst/>
              <a:uLnTx/>
              <a:uFillTx/>
            </a:endParaRPr>
          </a:p>
        </p:txBody>
      </p:sp>
      <p:sp>
        <p:nvSpPr>
          <p:cNvPr id="47" name="フローチャート : 磁気ディスク 85"/>
          <p:cNvSpPr/>
          <p:nvPr/>
        </p:nvSpPr>
        <p:spPr>
          <a:xfrm>
            <a:off x="5181442" y="4268095"/>
            <a:ext cx="1359768" cy="622905"/>
          </a:xfrm>
          <a:prstGeom prst="flowChartMagneticDisk">
            <a:avLst/>
          </a:prstGeom>
          <a:solidFill>
            <a:srgbClr val="54C2F0"/>
          </a:solidFill>
          <a:ln w="25400" cap="flat" cmpd="sng" algn="ctr">
            <a:solidFill>
              <a:srgbClr val="67792F">
                <a:lumMod val="20000"/>
                <a:lumOff val="80000"/>
              </a:srgbClr>
            </a:solidFill>
            <a:prstDash val="solid"/>
          </a:ln>
          <a:effectLst/>
        </p:spPr>
        <p:txBody>
          <a:bodyPr lIns="91436" tIns="45718" rIns="91436" bIns="45718" rtlCol="0" anchor="ctr"/>
          <a:lstStyle/>
          <a:p>
            <a:pPr algn="ctr">
              <a:lnSpc>
                <a:spcPts val="1275"/>
              </a:lnSpc>
              <a:defRPr/>
            </a:pPr>
            <a:endParaRPr kumimoji="0" lang="en-US" altLang="ja-JP" sz="1400" kern="0">
              <a:solidFill>
                <a:srgbClr val="FFFFFF"/>
              </a:solidFill>
              <a:ea typeface="ＭＳ Ｐゴシック"/>
            </a:endParaRPr>
          </a:p>
          <a:p>
            <a:pPr algn="ctr">
              <a:lnSpc>
                <a:spcPts val="1275"/>
              </a:lnSpc>
              <a:defRPr/>
            </a:pPr>
            <a:r>
              <a:rPr kumimoji="0" lang="en-US" altLang="ja-JP" sz="1400" kern="0">
                <a:solidFill>
                  <a:srgbClr val="FFFFFF"/>
                </a:solidFill>
                <a:ea typeface="ＭＳ Ｐゴシック"/>
              </a:rPr>
              <a:t>GL</a:t>
            </a:r>
            <a:r>
              <a:rPr kumimoji="0" lang="ja-JP" altLang="en-US" sz="1400" kern="0">
                <a:solidFill>
                  <a:srgbClr val="FFFFFF"/>
                </a:solidFill>
                <a:ea typeface="ＭＳ Ｐゴシック"/>
              </a:rPr>
              <a:t>：</a:t>
            </a:r>
            <a:endParaRPr kumimoji="0" lang="en-US" altLang="ja-JP" sz="1400" kern="0">
              <a:solidFill>
                <a:srgbClr val="FFFFFF"/>
              </a:solidFill>
              <a:ea typeface="ＭＳ Ｐゴシック"/>
            </a:endParaRPr>
          </a:p>
          <a:p>
            <a:pPr algn="ctr">
              <a:lnSpc>
                <a:spcPts val="1275"/>
              </a:lnSpc>
              <a:defRPr/>
            </a:pPr>
            <a:r>
              <a:rPr kumimoji="0" lang="ja-JP" altLang="en-US" sz="1400" kern="0">
                <a:solidFill>
                  <a:srgbClr val="FFFFFF"/>
                </a:solidFill>
                <a:cs typeface="メイリオ" pitchFamily="50" charset="-128"/>
              </a:rPr>
              <a:t>国内</a:t>
            </a:r>
            <a:r>
              <a:rPr kumimoji="0" lang="en-US" altLang="ja-JP" sz="1400" kern="0">
                <a:solidFill>
                  <a:srgbClr val="FFFFFF"/>
                </a:solidFill>
                <a:ea typeface="ＭＳ Ｐゴシック"/>
              </a:rPr>
              <a:t>/IFRS</a:t>
            </a:r>
          </a:p>
        </p:txBody>
      </p:sp>
      <p:sp>
        <p:nvSpPr>
          <p:cNvPr id="48" name="フローチャート : 磁気ディスク 86"/>
          <p:cNvSpPr/>
          <p:nvPr/>
        </p:nvSpPr>
        <p:spPr>
          <a:xfrm>
            <a:off x="7648454" y="3894433"/>
            <a:ext cx="1152128" cy="360787"/>
          </a:xfrm>
          <a:prstGeom prst="flowChartMagneticDisk">
            <a:avLst/>
          </a:prstGeom>
          <a:solidFill>
            <a:srgbClr val="54C2F0"/>
          </a:solidFill>
          <a:ln w="25400" cap="flat" cmpd="sng" algn="ctr">
            <a:solidFill>
              <a:srgbClr val="67792F">
                <a:lumMod val="20000"/>
                <a:lumOff val="80000"/>
              </a:srgbClr>
            </a:solidFill>
            <a:prstDash val="solid"/>
          </a:ln>
          <a:effectLst/>
        </p:spPr>
        <p:txBody>
          <a:bodyPr lIns="91436" tIns="45718" rIns="91436" bIns="45718" rtlCol="0" anchor="ctr"/>
          <a:lstStyle/>
          <a:p>
            <a:pPr algn="ctr">
              <a:lnSpc>
                <a:spcPts val="1275"/>
              </a:lnSpc>
              <a:defRPr/>
            </a:pPr>
            <a:r>
              <a:rPr kumimoji="0" lang="en-US" altLang="ja-JP" sz="1200" kern="0">
                <a:solidFill>
                  <a:srgbClr val="FFFFFF"/>
                </a:solidFill>
                <a:cs typeface="メイリオ" pitchFamily="50" charset="-128"/>
              </a:rPr>
              <a:t>AP:</a:t>
            </a:r>
            <a:r>
              <a:rPr kumimoji="0" lang="ja-JP" altLang="en-US" sz="1200" kern="0">
                <a:solidFill>
                  <a:srgbClr val="FFFFFF"/>
                </a:solidFill>
                <a:cs typeface="メイリオ" pitchFamily="50" charset="-128"/>
              </a:rPr>
              <a:t>支払管理</a:t>
            </a:r>
            <a:endParaRPr kumimoji="0" lang="en-US" altLang="ja-JP" sz="1200" kern="0">
              <a:solidFill>
                <a:srgbClr val="FFFFFF"/>
              </a:solidFill>
              <a:cs typeface="メイリオ" pitchFamily="50" charset="-128"/>
            </a:endParaRPr>
          </a:p>
        </p:txBody>
      </p:sp>
      <p:sp>
        <p:nvSpPr>
          <p:cNvPr id="49" name="角丸四角形 48"/>
          <p:cNvSpPr/>
          <p:nvPr/>
        </p:nvSpPr>
        <p:spPr>
          <a:xfrm>
            <a:off x="2818272" y="3161163"/>
            <a:ext cx="1516529" cy="457752"/>
          </a:xfrm>
          <a:prstGeom prst="roundRect">
            <a:avLst>
              <a:gd name="adj" fmla="val 10028"/>
            </a:avLst>
          </a:prstGeom>
          <a:solidFill>
            <a:srgbClr val="54C2F0"/>
          </a:solidFill>
          <a:ln w="25400" cap="flat" cmpd="sng" algn="ctr">
            <a:noFill/>
            <a:prstDash val="solid"/>
          </a:ln>
          <a:effectLst/>
        </p:spPr>
        <p:txBody>
          <a:bodyPr lIns="91436" tIns="45718" rIns="91436" bIns="45718" rtlCol="0" anchor="ctr"/>
          <a:lstStyle/>
          <a:p>
            <a:pPr algn="ctr">
              <a:defRPr/>
            </a:pPr>
            <a:r>
              <a:rPr kumimoji="0" lang="ja-JP" altLang="en-US" sz="1200" kern="0">
                <a:solidFill>
                  <a:srgbClr val="FFFFFF"/>
                </a:solidFill>
                <a:latin typeface="+mn-ea"/>
                <a:cs typeface="メイリオ" panose="020B0604030504040204" pitchFamily="50" charset="-128"/>
              </a:rPr>
              <a:t>予測</a:t>
            </a:r>
            <a:endParaRPr kumimoji="0" lang="en-US" altLang="ja-JP" sz="1200" kern="0">
              <a:solidFill>
                <a:srgbClr val="FFFFFF"/>
              </a:solidFill>
              <a:latin typeface="+mn-ea"/>
              <a:cs typeface="メイリオ" panose="020B0604030504040204" pitchFamily="50" charset="-128"/>
            </a:endParaRPr>
          </a:p>
          <a:p>
            <a:pPr algn="ctr">
              <a:defRPr/>
            </a:pPr>
            <a:r>
              <a:rPr kumimoji="0" lang="ja-JP" altLang="en-US" sz="1200" kern="0">
                <a:solidFill>
                  <a:srgbClr val="FFFFFF"/>
                </a:solidFill>
                <a:latin typeface="+mn-ea"/>
                <a:cs typeface="メイリオ" panose="020B0604030504040204" pitchFamily="50" charset="-128"/>
              </a:rPr>
              <a:t>シミュレーション</a:t>
            </a:r>
            <a:endParaRPr kumimoji="0" lang="en-US" altLang="ja-JP" sz="1200" kern="0">
              <a:solidFill>
                <a:srgbClr val="FFFFFF"/>
              </a:solidFill>
              <a:latin typeface="+mn-ea"/>
              <a:cs typeface="メイリオ" panose="020B0604030504040204" pitchFamily="50" charset="-128"/>
            </a:endParaRPr>
          </a:p>
        </p:txBody>
      </p:sp>
      <p:sp>
        <p:nvSpPr>
          <p:cNvPr id="50" name="右矢印 49"/>
          <p:cNvSpPr/>
          <p:nvPr/>
        </p:nvSpPr>
        <p:spPr>
          <a:xfrm rot="5400000">
            <a:off x="3435923" y="1572639"/>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1" name="右矢印 50"/>
          <p:cNvSpPr/>
          <p:nvPr/>
        </p:nvSpPr>
        <p:spPr>
          <a:xfrm rot="5400000">
            <a:off x="4448741" y="1554637"/>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2" name="右矢印 51"/>
          <p:cNvSpPr/>
          <p:nvPr/>
        </p:nvSpPr>
        <p:spPr>
          <a:xfrm rot="5400000">
            <a:off x="5391091" y="1541558"/>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3" name="右矢印 52"/>
          <p:cNvSpPr/>
          <p:nvPr/>
        </p:nvSpPr>
        <p:spPr>
          <a:xfrm rot="5400000">
            <a:off x="6255187" y="1541558"/>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4" name="右矢印 53"/>
          <p:cNvSpPr/>
          <p:nvPr/>
        </p:nvSpPr>
        <p:spPr>
          <a:xfrm rot="5400000">
            <a:off x="7191291" y="1550703"/>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5" name="右矢印 54"/>
          <p:cNvSpPr/>
          <p:nvPr/>
        </p:nvSpPr>
        <p:spPr>
          <a:xfrm rot="5400000">
            <a:off x="8343522" y="1536635"/>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6" name="右矢印 55"/>
          <p:cNvSpPr/>
          <p:nvPr/>
        </p:nvSpPr>
        <p:spPr>
          <a:xfrm rot="5400000">
            <a:off x="5571111" y="4038913"/>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7" name="右矢印 56"/>
          <p:cNvSpPr/>
          <p:nvPr/>
        </p:nvSpPr>
        <p:spPr>
          <a:xfrm rot="5400000">
            <a:off x="6728673" y="2915721"/>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8" name="右矢印 57"/>
          <p:cNvSpPr/>
          <p:nvPr/>
        </p:nvSpPr>
        <p:spPr>
          <a:xfrm rot="5400000">
            <a:off x="8145397" y="3649897"/>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9" name="右矢印 58"/>
          <p:cNvSpPr/>
          <p:nvPr/>
        </p:nvSpPr>
        <p:spPr>
          <a:xfrm rot="5400000">
            <a:off x="4820461" y="2915721"/>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60" name="右矢印 59"/>
          <p:cNvSpPr/>
          <p:nvPr/>
        </p:nvSpPr>
        <p:spPr>
          <a:xfrm rot="5400000">
            <a:off x="6723239" y="2148703"/>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61" name="右矢印 60"/>
          <p:cNvSpPr/>
          <p:nvPr/>
        </p:nvSpPr>
        <p:spPr>
          <a:xfrm rot="5400000">
            <a:off x="4959043" y="2143935"/>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62" name="右矢印 61"/>
          <p:cNvSpPr/>
          <p:nvPr/>
        </p:nvSpPr>
        <p:spPr>
          <a:xfrm rot="5400000">
            <a:off x="6077257" y="4038913"/>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63" name="正方形/長方形 62"/>
          <p:cNvSpPr/>
          <p:nvPr/>
        </p:nvSpPr>
        <p:spPr>
          <a:xfrm>
            <a:off x="6225487" y="4904120"/>
            <a:ext cx="1990746" cy="292224"/>
          </a:xfrm>
          <a:prstGeom prst="rect">
            <a:avLst/>
          </a:prstGeom>
          <a:noFill/>
          <a:ln w="127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a:ln>
                  <a:noFill/>
                </a:ln>
                <a:solidFill>
                  <a:sysClr val="windowText" lastClr="000000">
                    <a:lumMod val="50000"/>
                    <a:lumOff val="50000"/>
                  </a:sysClr>
                </a:solidFill>
                <a:effectLst/>
                <a:uLnTx/>
                <a:uFillTx/>
                <a:latin typeface="メイリオ"/>
                <a:ea typeface="メイリオ"/>
                <a:cs typeface="+mn-cs"/>
              </a:rPr>
              <a:t>※</a:t>
            </a:r>
            <a:r>
              <a:rPr kumimoji="0" lang="ja-JP" altLang="en-US" sz="800" b="0" i="0" u="none" strike="noStrike" kern="0" cap="none" spc="0" normalizeH="0" baseline="0" noProof="0">
                <a:ln>
                  <a:noFill/>
                </a:ln>
                <a:solidFill>
                  <a:sysClr val="windowText" lastClr="000000">
                    <a:lumMod val="50000"/>
                    <a:lumOff val="50000"/>
                  </a:sysClr>
                </a:solidFill>
                <a:effectLst/>
                <a:uLnTx/>
                <a:uFillTx/>
                <a:latin typeface="メイリオ"/>
                <a:ea typeface="メイリオ"/>
                <a:cs typeface="+mn-cs"/>
              </a:rPr>
              <a:t> 前月末簿価を選択した場合のフロー</a:t>
            </a:r>
            <a:endParaRPr kumimoji="0" lang="en-US" altLang="ja-JP" sz="800" b="0" i="0" u="none" strike="noStrike" kern="0" cap="none" spc="0" normalizeH="0" baseline="0" noProof="0">
              <a:ln>
                <a:noFill/>
              </a:ln>
              <a:solidFill>
                <a:sysClr val="windowText" lastClr="000000">
                  <a:lumMod val="50000"/>
                  <a:lumOff val="50000"/>
                </a:sysClr>
              </a:solidFill>
              <a:effectLst/>
              <a:uLnTx/>
              <a:uFillTx/>
              <a:latin typeface="メイリオ"/>
              <a:ea typeface="メイリオ"/>
              <a:cs typeface="+mn-cs"/>
            </a:endParaRPr>
          </a:p>
        </p:txBody>
      </p:sp>
      <p:sp>
        <p:nvSpPr>
          <p:cNvPr id="64" name="右矢印 63"/>
          <p:cNvSpPr/>
          <p:nvPr/>
        </p:nvSpPr>
        <p:spPr>
          <a:xfrm rot="10800000">
            <a:off x="7612463" y="2535748"/>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65" name="右矢印 64"/>
          <p:cNvSpPr/>
          <p:nvPr/>
        </p:nvSpPr>
        <p:spPr>
          <a:xfrm rot="21600000">
            <a:off x="4050102" y="2523108"/>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66" name="右矢印 65"/>
          <p:cNvSpPr/>
          <p:nvPr/>
        </p:nvSpPr>
        <p:spPr>
          <a:xfrm rot="2659150">
            <a:off x="7466227" y="2892067"/>
            <a:ext cx="275587" cy="183785"/>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67" name="左右矢印 66"/>
          <p:cNvSpPr/>
          <p:nvPr/>
        </p:nvSpPr>
        <p:spPr>
          <a:xfrm rot="19473132">
            <a:off x="4017527" y="2912128"/>
            <a:ext cx="360040" cy="165733"/>
          </a:xfrm>
          <a:prstGeom prst="leftRightArrow">
            <a:avLst>
              <a:gd name="adj1" fmla="val 50000"/>
              <a:gd name="adj2" fmla="val 51220"/>
            </a:avLst>
          </a:prstGeom>
          <a:solidFill>
            <a:srgbClr val="54C2F0"/>
          </a:solidFill>
          <a:ln w="25400" cap="sq" cmpd="sng" algn="ctr">
            <a:solidFill>
              <a:srgbClr val="54C2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68" name="角丸四角形 67"/>
          <p:cNvSpPr/>
          <p:nvPr/>
        </p:nvSpPr>
        <p:spPr>
          <a:xfrm>
            <a:off x="1446002" y="1041580"/>
            <a:ext cx="93600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kern="0">
                <a:solidFill>
                  <a:sysClr val="window" lastClr="FFFFFF"/>
                </a:solidFill>
              </a:rPr>
              <a:t>稟議情報</a:t>
            </a:r>
            <a:endParaRPr kumimoji="0" lang="ja-JP" altLang="en-US" sz="1400" b="0" i="0" u="none" strike="noStrike" kern="0" cap="none" spc="0" normalizeH="0" baseline="0" noProof="0">
              <a:ln>
                <a:noFill/>
              </a:ln>
              <a:solidFill>
                <a:sysClr val="window" lastClr="FFFFFF"/>
              </a:solidFill>
              <a:effectLst/>
              <a:uLnTx/>
              <a:uFillTx/>
            </a:endParaRPr>
          </a:p>
        </p:txBody>
      </p:sp>
      <p:sp>
        <p:nvSpPr>
          <p:cNvPr id="69" name="角丸四角形 68"/>
          <p:cNvSpPr/>
          <p:nvPr/>
        </p:nvSpPr>
        <p:spPr>
          <a:xfrm>
            <a:off x="1441875" y="1328371"/>
            <a:ext cx="93600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kern="0" noProof="0">
                <a:solidFill>
                  <a:sysClr val="window" lastClr="FFFFFF"/>
                </a:solidFill>
              </a:rPr>
              <a:t>建仮入力</a:t>
            </a:r>
            <a:endParaRPr kumimoji="0" lang="ja-JP" altLang="en-US" sz="1400" b="0" i="0" u="none" strike="noStrike" kern="0" cap="none" spc="0" normalizeH="0" baseline="0" noProof="0">
              <a:ln>
                <a:noFill/>
              </a:ln>
              <a:solidFill>
                <a:sysClr val="window" lastClr="FFFFFF"/>
              </a:solidFill>
              <a:effectLst/>
              <a:uLnTx/>
              <a:uFillTx/>
            </a:endParaRPr>
          </a:p>
        </p:txBody>
      </p:sp>
      <p:sp>
        <p:nvSpPr>
          <p:cNvPr id="70" name="角丸四角形 69"/>
          <p:cNvSpPr/>
          <p:nvPr/>
        </p:nvSpPr>
        <p:spPr>
          <a:xfrm>
            <a:off x="1433747" y="2938226"/>
            <a:ext cx="93600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分割</a:t>
            </a:r>
          </a:p>
        </p:txBody>
      </p:sp>
      <p:sp>
        <p:nvSpPr>
          <p:cNvPr id="71" name="角丸四角形 70"/>
          <p:cNvSpPr/>
          <p:nvPr/>
        </p:nvSpPr>
        <p:spPr>
          <a:xfrm>
            <a:off x="177223" y="2938226"/>
            <a:ext cx="1004028"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kern="0" noProof="0">
                <a:solidFill>
                  <a:sysClr val="window" lastClr="FFFFFF"/>
                </a:solidFill>
              </a:rPr>
              <a:t>統合</a:t>
            </a:r>
            <a:r>
              <a:rPr kumimoji="0" lang="en-US" altLang="ja-JP" sz="1400" kern="0" noProof="0">
                <a:solidFill>
                  <a:sysClr val="window" lastClr="FFFFFF"/>
                </a:solidFill>
              </a:rPr>
              <a:t>/</a:t>
            </a:r>
            <a:r>
              <a:rPr kumimoji="0" lang="ja-JP" altLang="en-US" sz="1400" kern="0" noProof="0">
                <a:solidFill>
                  <a:sysClr val="window" lastClr="FFFFFF"/>
                </a:solidFill>
              </a:rPr>
              <a:t>配賦</a:t>
            </a:r>
            <a:endParaRPr kumimoji="0" lang="ja-JP" altLang="en-US" sz="1400" b="0" i="0" u="none" strike="noStrike" kern="0" cap="none" spc="0" normalizeH="0" baseline="0" noProof="0">
              <a:ln>
                <a:noFill/>
              </a:ln>
              <a:solidFill>
                <a:sysClr val="window" lastClr="FFFFFF"/>
              </a:solidFill>
              <a:effectLst/>
              <a:uLnTx/>
              <a:uFillTx/>
            </a:endParaRPr>
          </a:p>
        </p:txBody>
      </p:sp>
      <p:sp>
        <p:nvSpPr>
          <p:cNvPr id="72" name="右矢印 71"/>
          <p:cNvSpPr/>
          <p:nvPr/>
        </p:nvSpPr>
        <p:spPr>
          <a:xfrm rot="5400000">
            <a:off x="458180" y="4028573"/>
            <a:ext cx="449079" cy="196904"/>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400" kern="0">
              <a:solidFill>
                <a:sysClr val="window" lastClr="FFFFFF"/>
              </a:solidFill>
              <a:latin typeface="メイリオ" panose="020B0604030504040204" pitchFamily="50" charset="-128"/>
              <a:ea typeface="メイリオ" panose="020B0604030504040204" pitchFamily="50" charset="-128"/>
            </a:endParaRPr>
          </a:p>
        </p:txBody>
      </p:sp>
      <p:sp>
        <p:nvSpPr>
          <p:cNvPr id="73" name="角丸四角形 72"/>
          <p:cNvSpPr/>
          <p:nvPr/>
        </p:nvSpPr>
        <p:spPr>
          <a:xfrm>
            <a:off x="1354011" y="3900489"/>
            <a:ext cx="108012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algn="ctr">
              <a:defRPr/>
            </a:pPr>
            <a:r>
              <a:rPr kumimoji="0" lang="ja-JP" altLang="en-US" sz="1200" kern="0">
                <a:solidFill>
                  <a:sysClr val="window" lastClr="FFFFFF"/>
                </a:solidFill>
                <a:latin typeface="メイリオ" panose="020B0604030504040204" pitchFamily="50" charset="-128"/>
                <a:ea typeface="メイリオ" panose="020B0604030504040204" pitchFamily="50" charset="-128"/>
              </a:rPr>
              <a:t>リース振替</a:t>
            </a:r>
          </a:p>
        </p:txBody>
      </p:sp>
      <p:sp>
        <p:nvSpPr>
          <p:cNvPr id="74" name="右矢印 73"/>
          <p:cNvSpPr/>
          <p:nvPr/>
        </p:nvSpPr>
        <p:spPr>
          <a:xfrm>
            <a:off x="1518258" y="4527879"/>
            <a:ext cx="3615787" cy="210909"/>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sysClr val="window" lastClr="FFFFFF"/>
              </a:solidFill>
              <a:latin typeface="メイリオ" panose="020B0604030504040204" pitchFamily="50" charset="-128"/>
              <a:ea typeface="メイリオ" panose="020B0604030504040204" pitchFamily="50" charset="-128"/>
            </a:endParaRPr>
          </a:p>
        </p:txBody>
      </p:sp>
      <p:cxnSp>
        <p:nvCxnSpPr>
          <p:cNvPr id="75" name="直線コネクタ 74"/>
          <p:cNvCxnSpPr/>
          <p:nvPr/>
        </p:nvCxnSpPr>
        <p:spPr>
          <a:xfrm flipV="1">
            <a:off x="2628280" y="1614233"/>
            <a:ext cx="7215" cy="2062667"/>
          </a:xfrm>
          <a:prstGeom prst="line">
            <a:avLst/>
          </a:prstGeom>
          <a:ln w="127000">
            <a:solidFill>
              <a:srgbClr val="54C2F0"/>
            </a:solidFill>
          </a:ln>
        </p:spPr>
        <p:style>
          <a:lnRef idx="1">
            <a:schemeClr val="accent1"/>
          </a:lnRef>
          <a:fillRef idx="0">
            <a:schemeClr val="accent1"/>
          </a:fillRef>
          <a:effectRef idx="0">
            <a:schemeClr val="accent1"/>
          </a:effectRef>
          <a:fontRef idx="minor">
            <a:schemeClr val="tx1"/>
          </a:fontRef>
        </p:style>
      </p:cxnSp>
      <p:sp>
        <p:nvSpPr>
          <p:cNvPr id="76" name="右矢印 75"/>
          <p:cNvSpPr/>
          <p:nvPr/>
        </p:nvSpPr>
        <p:spPr>
          <a:xfrm rot="21600000">
            <a:off x="2582337" y="1545637"/>
            <a:ext cx="405487" cy="237960"/>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cxnSp>
        <p:nvCxnSpPr>
          <p:cNvPr id="77" name="直線コネクタ 76"/>
          <p:cNvCxnSpPr/>
          <p:nvPr/>
        </p:nvCxnSpPr>
        <p:spPr>
          <a:xfrm flipV="1">
            <a:off x="2438117" y="3723973"/>
            <a:ext cx="254510" cy="2004"/>
          </a:xfrm>
          <a:prstGeom prst="line">
            <a:avLst/>
          </a:prstGeom>
          <a:ln w="127000">
            <a:solidFill>
              <a:srgbClr val="54C2F0"/>
            </a:solidFill>
          </a:ln>
        </p:spPr>
        <p:style>
          <a:lnRef idx="1">
            <a:schemeClr val="accent1"/>
          </a:lnRef>
          <a:fillRef idx="0">
            <a:schemeClr val="accent1"/>
          </a:fillRef>
          <a:effectRef idx="0">
            <a:schemeClr val="accent1"/>
          </a:effectRef>
          <a:fontRef idx="minor">
            <a:schemeClr val="tx1"/>
          </a:fontRef>
        </p:style>
      </p:cxnSp>
      <p:sp>
        <p:nvSpPr>
          <p:cNvPr id="78" name="右矢印 77"/>
          <p:cNvSpPr/>
          <p:nvPr/>
        </p:nvSpPr>
        <p:spPr>
          <a:xfrm rot="5400000">
            <a:off x="1854073" y="4128923"/>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79" name="楕円 78"/>
          <p:cNvSpPr/>
          <p:nvPr/>
        </p:nvSpPr>
        <p:spPr>
          <a:xfrm>
            <a:off x="1741253" y="4351564"/>
            <a:ext cx="360040" cy="1777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sz="1000"/>
              <a:t>A</a:t>
            </a:r>
            <a:endParaRPr kumimoji="1" lang="ja-JP" altLang="en-US" sz="1000"/>
          </a:p>
        </p:txBody>
      </p:sp>
      <p:sp>
        <p:nvSpPr>
          <p:cNvPr id="80" name="楕円 79"/>
          <p:cNvSpPr/>
          <p:nvPr/>
        </p:nvSpPr>
        <p:spPr>
          <a:xfrm>
            <a:off x="8244408" y="1003951"/>
            <a:ext cx="283419" cy="1473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sz="1000"/>
              <a:t>A</a:t>
            </a:r>
            <a:endParaRPr kumimoji="1" lang="ja-JP" altLang="en-US" sz="1000"/>
          </a:p>
        </p:txBody>
      </p:sp>
      <p:sp>
        <p:nvSpPr>
          <p:cNvPr id="81" name="右矢印 80"/>
          <p:cNvSpPr/>
          <p:nvPr/>
        </p:nvSpPr>
        <p:spPr>
          <a:xfrm rot="5400000">
            <a:off x="8317656" y="1135843"/>
            <a:ext cx="105531"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cxnSp>
        <p:nvCxnSpPr>
          <p:cNvPr id="82" name="直線コネクタ 81"/>
          <p:cNvCxnSpPr/>
          <p:nvPr/>
        </p:nvCxnSpPr>
        <p:spPr>
          <a:xfrm>
            <a:off x="6700849" y="951570"/>
            <a:ext cx="1867595" cy="0"/>
          </a:xfrm>
          <a:prstGeom prst="line">
            <a:avLst/>
          </a:prstGeom>
          <a:noFill/>
          <a:ln w="28575" cap="flat" cmpd="sng" algn="ctr">
            <a:solidFill>
              <a:srgbClr val="EE5500"/>
            </a:solidFill>
            <a:prstDash val="solid"/>
          </a:ln>
          <a:effectLst/>
        </p:spPr>
      </p:cxnSp>
      <p:sp>
        <p:nvSpPr>
          <p:cNvPr id="83" name="角丸四角形 82"/>
          <p:cNvSpPr/>
          <p:nvPr/>
        </p:nvSpPr>
        <p:spPr>
          <a:xfrm>
            <a:off x="230788" y="1039676"/>
            <a:ext cx="1123223" cy="482694"/>
          </a:xfrm>
          <a:prstGeom prst="roundRect">
            <a:avLst>
              <a:gd name="adj" fmla="val 10028"/>
            </a:avLst>
          </a:prstGeom>
          <a:solidFill>
            <a:schemeClr val="bg1"/>
          </a:solidFill>
          <a:ln w="25400" cap="flat" cmpd="sng" algn="ctr">
            <a:solidFill>
              <a:srgbClr val="9BC954">
                <a:lumMod val="75000"/>
              </a:srgbClr>
            </a:solidFill>
            <a:prstDash val="solid"/>
          </a:ln>
          <a:effectLst/>
        </p:spPr>
        <p:txBody>
          <a:bodyPr lIns="91436" tIns="45718" rIns="91436" bIns="45718" rtlCol="0" anchor="ctr"/>
          <a:lstStyle/>
          <a:p>
            <a:pPr algn="ctr">
              <a:defRPr/>
            </a:pPr>
            <a:r>
              <a:rPr kumimoji="0" lang="ja-JP" altLang="en-US" sz="1400" kern="0">
                <a:solidFill>
                  <a:srgbClr val="9BC954">
                    <a:lumMod val="75000"/>
                  </a:srgbClr>
                </a:solidFill>
                <a:cs typeface="メイリオ" panose="020B0604030504040204" pitchFamily="50" charset="-128"/>
              </a:rPr>
              <a:t>外部データ</a:t>
            </a:r>
            <a:endParaRPr kumimoji="0" lang="en-US" altLang="ja-JP" sz="1400" kern="0">
              <a:solidFill>
                <a:srgbClr val="9BC954">
                  <a:lumMod val="75000"/>
                </a:srgbClr>
              </a:solidFill>
              <a:cs typeface="メイリオ" panose="020B0604030504040204" pitchFamily="50" charset="-128"/>
            </a:endParaRPr>
          </a:p>
          <a:p>
            <a:pPr algn="ctr">
              <a:defRPr/>
            </a:pPr>
            <a:r>
              <a:rPr kumimoji="0" lang="ja-JP" altLang="en-US" sz="1400" kern="0">
                <a:solidFill>
                  <a:srgbClr val="9BC954">
                    <a:lumMod val="75000"/>
                  </a:srgbClr>
                </a:solidFill>
                <a:cs typeface="メイリオ" panose="020B0604030504040204" pitchFamily="50" charset="-128"/>
              </a:rPr>
              <a:t>取込</a:t>
            </a:r>
            <a:endParaRPr kumimoji="0" lang="en-US" altLang="ja-JP" sz="1400" kern="0">
              <a:solidFill>
                <a:srgbClr val="9BC954">
                  <a:lumMod val="75000"/>
                </a:srgbClr>
              </a:solidFill>
              <a:cs typeface="メイリオ" panose="020B0604030504040204" pitchFamily="50" charset="-128"/>
            </a:endParaRPr>
          </a:p>
        </p:txBody>
      </p:sp>
      <p:sp>
        <p:nvSpPr>
          <p:cNvPr id="84" name="右矢印 83"/>
          <p:cNvSpPr/>
          <p:nvPr/>
        </p:nvSpPr>
        <p:spPr>
          <a:xfrm rot="3872874">
            <a:off x="810862" y="1603093"/>
            <a:ext cx="192159" cy="243027"/>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89" name="スライド番号プレースホルダー 1"/>
          <p:cNvSpPr txBox="1">
            <a:spLocks/>
          </p:cNvSpPr>
          <p:nvPr/>
        </p:nvSpPr>
        <p:spPr>
          <a:xfrm>
            <a:off x="8532000" y="5029038"/>
            <a:ext cx="360000" cy="135000"/>
          </a:xfrm>
          <a:prstGeom prst="rect">
            <a:avLst/>
          </a:prstGeom>
        </p:spPr>
        <p:txBody>
          <a:bodyPr vert="horz" lIns="0" tIns="0" rIns="0" bIns="0" rtlCol="0" anchor="b" anchorCtr="0"/>
          <a:lstStyle>
            <a:defPPr>
              <a:defRPr lang="ja-JP"/>
            </a:defPPr>
            <a:lvl1pPr marL="0" algn="r" defTabSz="914400" rtl="0" eaLnBrk="1" latinLnBrk="0" hangingPunct="1">
              <a:defRPr kumimoji="1" sz="900"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8AE49ED-73EF-499C-8307-28EB0E7CF529}" type="slidenum">
              <a:rPr lang="ja-JP" altLang="en-US" smtClean="0"/>
              <a:pPr/>
              <a:t>33</a:t>
            </a:fld>
            <a:endParaRPr lang="ja-JP" altLang="en-US"/>
          </a:p>
        </p:txBody>
      </p:sp>
      <p:sp>
        <p:nvSpPr>
          <p:cNvPr id="85" name="正方形/長方形 84">
            <a:extLst>
              <a:ext uri="{FF2B5EF4-FFF2-40B4-BE49-F238E27FC236}">
                <a16:creationId xmlns:a16="http://schemas.microsoft.com/office/drawing/2014/main" id="{5A4AB313-2AE2-69B2-4D0C-5856A9D55149}"/>
              </a:ext>
            </a:extLst>
          </p:cNvPr>
          <p:cNvSpPr/>
          <p:nvPr/>
        </p:nvSpPr>
        <p:spPr>
          <a:xfrm>
            <a:off x="7776356" y="531584"/>
            <a:ext cx="1525299" cy="292224"/>
          </a:xfrm>
          <a:prstGeom prst="rect">
            <a:avLst/>
          </a:prstGeom>
          <a:noFill/>
          <a:ln w="127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00" kern="0">
                <a:solidFill>
                  <a:sysClr val="windowText" lastClr="000000">
                    <a:lumMod val="50000"/>
                    <a:lumOff val="50000"/>
                  </a:sysClr>
                </a:solidFill>
                <a:latin typeface="メイリオ"/>
                <a:ea typeface="メイリオ"/>
              </a:rPr>
              <a:t>★新リース会計基準対応予定</a:t>
            </a:r>
            <a:endParaRPr kumimoji="0" lang="en-US" altLang="ja-JP" sz="700" b="0" i="0" u="none" strike="noStrike" kern="0" cap="none" spc="0" normalizeH="0" baseline="0" noProof="0">
              <a:ln>
                <a:noFill/>
              </a:ln>
              <a:solidFill>
                <a:sysClr val="windowText" lastClr="000000">
                  <a:lumMod val="50000"/>
                  <a:lumOff val="50000"/>
                </a:sysClr>
              </a:solidFill>
              <a:effectLst/>
              <a:uLnTx/>
              <a:uFillTx/>
              <a:latin typeface="メイリオ"/>
              <a:ea typeface="メイリオ"/>
              <a:cs typeface="+mn-cs"/>
            </a:endParaRPr>
          </a:p>
        </p:txBody>
      </p:sp>
    </p:spTree>
    <p:extLst>
      <p:ext uri="{BB962C8B-B14F-4D97-AF65-F5344CB8AC3E}">
        <p14:creationId xmlns:p14="http://schemas.microsoft.com/office/powerpoint/2010/main" val="2796052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34</a:t>
            </a:fld>
            <a:endParaRPr kumimoji="1" lang="ja-JP" altLang="en-US"/>
          </a:p>
        </p:txBody>
      </p:sp>
      <p:sp>
        <p:nvSpPr>
          <p:cNvPr id="3" name="タイトル 2"/>
          <p:cNvSpPr>
            <a:spLocks noGrp="1"/>
          </p:cNvSpPr>
          <p:nvPr>
            <p:ph type="title"/>
          </p:nvPr>
        </p:nvSpPr>
        <p:spPr/>
        <p:txBody>
          <a:bodyPr/>
          <a:lstStyle/>
          <a:p>
            <a:r>
              <a:rPr lang="ja-JP" altLang="en-US"/>
              <a:t>手形管理システムフロー</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AutoShape 5"/>
          <p:cNvSpPr>
            <a:spLocks noChangeArrowheads="1"/>
          </p:cNvSpPr>
          <p:nvPr/>
        </p:nvSpPr>
        <p:spPr bwMode="gray">
          <a:xfrm>
            <a:off x="250825" y="891729"/>
            <a:ext cx="4249738" cy="3417299"/>
          </a:xfrm>
          <a:prstGeom prst="roundRect">
            <a:avLst>
              <a:gd name="adj" fmla="val 6056"/>
            </a:avLst>
          </a:prstGeom>
          <a:noFill/>
          <a:ln w="6350" algn="ctr">
            <a:solidFill>
              <a:srgbClr val="FF9933"/>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600">
                <a:solidFill>
                  <a:schemeClr val="bg1"/>
                </a:solidFill>
                <a:latin typeface="Arial" panose="020B0604020202020204" pitchFamily="34" charset="0"/>
                <a:ea typeface="ＭＳ Ｐゴシック" panose="020B0600070205080204" pitchFamily="50" charset="-128"/>
              </a:defRPr>
            </a:lvl1pPr>
            <a:lvl2pPr marL="742950" indent="-285750" eaLnBrk="0" hangingPunct="0">
              <a:defRPr kumimoji="1" sz="600">
                <a:solidFill>
                  <a:schemeClr val="bg1"/>
                </a:solidFill>
                <a:latin typeface="Arial" panose="020B0604020202020204" pitchFamily="34" charset="0"/>
                <a:ea typeface="ＭＳ Ｐゴシック" panose="020B0600070205080204" pitchFamily="50" charset="-128"/>
              </a:defRPr>
            </a:lvl2pPr>
            <a:lvl3pPr marL="1143000" indent="-228600" eaLnBrk="0" hangingPunct="0">
              <a:defRPr kumimoji="1" sz="600">
                <a:solidFill>
                  <a:schemeClr val="bg1"/>
                </a:solidFill>
                <a:latin typeface="Arial" panose="020B0604020202020204" pitchFamily="34" charset="0"/>
                <a:ea typeface="ＭＳ Ｐゴシック" panose="020B0600070205080204" pitchFamily="50" charset="-128"/>
              </a:defRPr>
            </a:lvl3pPr>
            <a:lvl4pPr marL="1600200" indent="-228600" eaLnBrk="0" hangingPunct="0">
              <a:defRPr kumimoji="1" sz="600">
                <a:solidFill>
                  <a:schemeClr val="bg1"/>
                </a:solidFill>
                <a:latin typeface="Arial" panose="020B0604020202020204" pitchFamily="34" charset="0"/>
                <a:ea typeface="ＭＳ Ｐゴシック" panose="020B0600070205080204" pitchFamily="50" charset="-128"/>
              </a:defRPr>
            </a:lvl4pPr>
            <a:lvl5pPr marL="2057400" indent="-228600" eaLnBrk="0" hangingPunct="0">
              <a:defRPr kumimoji="1" sz="600">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600">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600">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600">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600">
                <a:solidFill>
                  <a:schemeClr val="bg1"/>
                </a:solidFill>
                <a:latin typeface="Arial" panose="020B0604020202020204" pitchFamily="34" charset="0"/>
                <a:ea typeface="ＭＳ Ｐゴシック" panose="020B0600070205080204" pitchFamily="50" charset="-128"/>
              </a:defRPr>
            </a:lvl9pPr>
          </a:lstStyle>
          <a:p>
            <a:pPr eaLnBrk="1" fontAlgn="base" hangingPunct="1">
              <a:lnSpc>
                <a:spcPct val="80000"/>
              </a:lnSpc>
              <a:spcBef>
                <a:spcPct val="20000"/>
              </a:spcBef>
              <a:spcAft>
                <a:spcPct val="0"/>
              </a:spcAft>
            </a:pPr>
            <a:endParaRPr lang="ja-JP" altLang="ja-JP" sz="1500">
              <a:solidFill>
                <a:srgbClr val="E27100"/>
              </a:solidFill>
              <a:latin typeface="メイリオ" panose="020B0604030504040204" pitchFamily="50" charset="-128"/>
              <a:ea typeface="メイリオ" panose="020B0604030504040204" pitchFamily="50" charset="-128"/>
            </a:endParaRPr>
          </a:p>
        </p:txBody>
      </p:sp>
      <p:sp>
        <p:nvSpPr>
          <p:cNvPr id="6" name="AutoShape 12"/>
          <p:cNvSpPr>
            <a:spLocks noChangeArrowheads="1"/>
          </p:cNvSpPr>
          <p:nvPr/>
        </p:nvSpPr>
        <p:spPr bwMode="auto">
          <a:xfrm>
            <a:off x="214313" y="555526"/>
            <a:ext cx="4286250" cy="288925"/>
          </a:xfrm>
          <a:prstGeom prst="flowChartAlternateProcess">
            <a:avLst/>
          </a:prstGeom>
          <a:solidFill>
            <a:srgbClr val="EE5500"/>
          </a:solidFill>
          <a:ln w="9525" cap="flat" cmpd="sng" algn="ctr">
            <a:solidFill>
              <a:srgbClr val="EE5500"/>
            </a:solidFill>
            <a:prstDash val="solid"/>
            <a:headEnd/>
            <a:tailEnd/>
          </a:ln>
          <a:effectLst>
            <a:outerShdw blurRad="40000" dist="23000" dir="5400000" rotWithShape="0">
              <a:srgbClr val="000000">
                <a:alpha val="35000"/>
              </a:srgbClr>
            </a:outerShdw>
          </a:effectLst>
        </p:spPr>
        <p:txBody>
          <a:bodyPr wrap="none" anchor="ctr"/>
          <a:lstStyle/>
          <a:p>
            <a:pPr algn="ctr" fontAlgn="base">
              <a:spcBef>
                <a:spcPct val="0"/>
              </a:spcBef>
              <a:spcAft>
                <a:spcPct val="0"/>
              </a:spcAft>
              <a:defRPr/>
            </a:pPr>
            <a:r>
              <a:rPr kumimoji="0" lang="ja-JP" altLang="en-US" sz="1600" kern="0">
                <a:solidFill>
                  <a:srgbClr val="FFFFFF"/>
                </a:solidFill>
                <a:cs typeface="メイリオ" panose="020B0604030504040204" pitchFamily="50" charset="-128"/>
              </a:rPr>
              <a:t>受取手形管理</a:t>
            </a:r>
          </a:p>
        </p:txBody>
      </p:sp>
      <p:sp>
        <p:nvSpPr>
          <p:cNvPr id="7" name="Oval 13"/>
          <p:cNvSpPr>
            <a:spLocks noChangeArrowheads="1"/>
          </p:cNvSpPr>
          <p:nvPr/>
        </p:nvSpPr>
        <p:spPr bwMode="auto">
          <a:xfrm>
            <a:off x="3000375" y="1001267"/>
            <a:ext cx="1285875" cy="361088"/>
          </a:xfrm>
          <a:prstGeom prst="roundRect">
            <a:avLst/>
          </a:prstGeom>
          <a:solidFill>
            <a:srgbClr val="EE5500"/>
          </a:solidFill>
          <a:ln>
            <a:solidFill>
              <a:srgbClr val="EE5500"/>
            </a:solidFill>
            <a:headEnd/>
            <a:tailEnd/>
          </a:ln>
          <a:effectLst>
            <a:outerShdw blurRad="40000" dist="23000" dir="5400000" rotWithShape="0">
              <a:srgbClr val="000000">
                <a:alpha val="35000"/>
              </a:srgbClr>
            </a:outerShdw>
          </a:effectLst>
        </p:spPr>
        <p:txBody>
          <a:bodyPr wrap="none" anchor="ctr"/>
          <a:lstStyle/>
          <a:p>
            <a:pPr algn="ctr" fontAlgn="base">
              <a:spcBef>
                <a:spcPct val="0"/>
              </a:spcBef>
              <a:spcAft>
                <a:spcPct val="0"/>
              </a:spcAft>
              <a:defRPr/>
            </a:pPr>
            <a:r>
              <a:rPr kumimoji="0" lang="ja-JP" altLang="en-US" sz="1000" kern="0">
                <a:solidFill>
                  <a:prstClr val="white"/>
                </a:solidFill>
                <a:cs typeface="メイリオ" panose="020B0604030504040204" pitchFamily="50" charset="-128"/>
              </a:rPr>
              <a:t>受取手形入力</a:t>
            </a:r>
          </a:p>
        </p:txBody>
      </p:sp>
      <p:sp>
        <p:nvSpPr>
          <p:cNvPr id="8" name="Oval 18"/>
          <p:cNvSpPr>
            <a:spLocks noChangeArrowheads="1"/>
          </p:cNvSpPr>
          <p:nvPr/>
        </p:nvSpPr>
        <p:spPr bwMode="auto">
          <a:xfrm>
            <a:off x="623889" y="1698228"/>
            <a:ext cx="3733800" cy="313137"/>
          </a:xfrm>
          <a:prstGeom prst="roundRect">
            <a:avLst/>
          </a:prstGeom>
          <a:solidFill>
            <a:srgbClr val="EE5500"/>
          </a:solidFill>
          <a:ln>
            <a:solidFill>
              <a:srgbClr val="EE5500"/>
            </a:solidFill>
            <a:headEnd/>
            <a:tailEnd/>
          </a:ln>
          <a:effectLst>
            <a:outerShdw blurRad="40000" dist="23000" dir="5400000" rotWithShape="0">
              <a:srgbClr val="000000">
                <a:alpha val="35000"/>
              </a:srgbClr>
            </a:outerShdw>
          </a:effectLst>
        </p:spPr>
        <p:txBody>
          <a:bodyPr wrap="none" anchor="ctr"/>
          <a:lstStyle/>
          <a:p>
            <a:pPr algn="ctr" fontAlgn="base">
              <a:spcBef>
                <a:spcPct val="0"/>
              </a:spcBef>
              <a:spcAft>
                <a:spcPct val="0"/>
              </a:spcAft>
              <a:defRPr/>
            </a:pPr>
            <a:r>
              <a:rPr kumimoji="0" lang="ja-JP" altLang="en-US" sz="1200" kern="0">
                <a:solidFill>
                  <a:srgbClr val="FFFFFF"/>
                </a:solidFill>
                <a:cs typeface="メイリオ" panose="020B0604030504040204" pitchFamily="50" charset="-128"/>
              </a:rPr>
              <a:t>受取手形情報承認</a:t>
            </a:r>
          </a:p>
        </p:txBody>
      </p:sp>
      <p:sp>
        <p:nvSpPr>
          <p:cNvPr id="9" name="AutoShape 19"/>
          <p:cNvSpPr>
            <a:spLocks noChangeArrowheads="1"/>
          </p:cNvSpPr>
          <p:nvPr/>
        </p:nvSpPr>
        <p:spPr bwMode="auto">
          <a:xfrm>
            <a:off x="975783" y="1450371"/>
            <a:ext cx="287337" cy="261937"/>
          </a:xfrm>
          <a:prstGeom prst="downArrow">
            <a:avLst>
              <a:gd name="adj1" fmla="val 50000"/>
              <a:gd name="adj2" fmla="val 57181"/>
            </a:avLst>
          </a:prstGeom>
          <a:solidFill>
            <a:schemeClr val="tx2">
              <a:lumMod val="60000"/>
              <a:lumOff val="40000"/>
            </a:schemeClr>
          </a:solidFill>
          <a:ln w="9525" cap="flat" cmpd="sng" algn="ctr">
            <a:noFill/>
            <a:prstDash val="solid"/>
            <a:headEnd/>
            <a:tailEnd/>
          </a:ln>
          <a:effectLst/>
        </p:spPr>
        <p:txBody>
          <a:bodyPr vert="eaVert" wrap="none" anchor="ctr"/>
          <a:lstStyle/>
          <a:p>
            <a:pPr fontAlgn="base">
              <a:spcBef>
                <a:spcPct val="0"/>
              </a:spcBef>
              <a:spcAft>
                <a:spcPct val="0"/>
              </a:spcAft>
              <a:defRPr/>
            </a:pPr>
            <a:endParaRPr kumimoji="0" lang="ja-JP" altLang="en-US" sz="600" kern="0">
              <a:solidFill>
                <a:srgbClr val="000000"/>
              </a:solidFill>
              <a:cs typeface="メイリオ" pitchFamily="50" charset="-128"/>
            </a:endParaRPr>
          </a:p>
        </p:txBody>
      </p:sp>
      <p:sp>
        <p:nvSpPr>
          <p:cNvPr id="10" name="円柱 9"/>
          <p:cNvSpPr/>
          <p:nvPr/>
        </p:nvSpPr>
        <p:spPr>
          <a:xfrm>
            <a:off x="623889" y="929829"/>
            <a:ext cx="804862" cy="512762"/>
          </a:xfrm>
          <a:prstGeom prst="can">
            <a:avLst/>
          </a:prstGeom>
          <a:gradFill rotWithShape="1">
            <a:gsLst>
              <a:gs pos="0">
                <a:srgbClr val="7D7D7D">
                  <a:tint val="50000"/>
                  <a:satMod val="300000"/>
                </a:srgbClr>
              </a:gs>
              <a:gs pos="35000">
                <a:srgbClr val="7D7D7D">
                  <a:tint val="37000"/>
                  <a:satMod val="300000"/>
                </a:srgbClr>
              </a:gs>
              <a:gs pos="100000">
                <a:srgbClr val="7D7D7D">
                  <a:tint val="15000"/>
                  <a:satMod val="350000"/>
                </a:srgbClr>
              </a:gs>
            </a:gsLst>
            <a:lin ang="16200000" scaled="1"/>
          </a:gradFill>
          <a:ln w="9525" cap="flat" cmpd="sng" algn="ctr">
            <a:solidFill>
              <a:srgbClr val="7D7D7D">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base">
              <a:spcBef>
                <a:spcPct val="0"/>
              </a:spcBef>
              <a:spcAft>
                <a:spcPct val="0"/>
              </a:spcAft>
              <a:defRPr/>
            </a:pPr>
            <a:r>
              <a:rPr kumimoji="0" lang="ja-JP" altLang="en-US" sz="1000" kern="0">
                <a:solidFill>
                  <a:srgbClr val="000000"/>
                </a:solidFill>
                <a:cs typeface="メイリオ" pitchFamily="50" charset="-128"/>
              </a:rPr>
              <a:t>外部</a:t>
            </a:r>
            <a:endParaRPr kumimoji="0" lang="en-US" altLang="ja-JP" sz="1000" kern="0">
              <a:solidFill>
                <a:srgbClr val="000000"/>
              </a:solidFill>
              <a:cs typeface="メイリオ" pitchFamily="50" charset="-128"/>
            </a:endParaRPr>
          </a:p>
          <a:p>
            <a:pPr algn="ctr" fontAlgn="base">
              <a:spcBef>
                <a:spcPct val="0"/>
              </a:spcBef>
              <a:spcAft>
                <a:spcPct val="0"/>
              </a:spcAft>
              <a:defRPr/>
            </a:pPr>
            <a:r>
              <a:rPr kumimoji="0" lang="ja-JP" altLang="en-US" sz="1000" kern="0">
                <a:solidFill>
                  <a:srgbClr val="000000"/>
                </a:solidFill>
                <a:cs typeface="メイリオ" pitchFamily="50" charset="-128"/>
              </a:rPr>
              <a:t>ｼｽﾃﾑ</a:t>
            </a:r>
          </a:p>
        </p:txBody>
      </p:sp>
      <p:sp>
        <p:nvSpPr>
          <p:cNvPr id="11" name="AutoShape 19"/>
          <p:cNvSpPr>
            <a:spLocks noChangeArrowheads="1"/>
          </p:cNvSpPr>
          <p:nvPr/>
        </p:nvSpPr>
        <p:spPr bwMode="auto">
          <a:xfrm rot="10800000">
            <a:off x="1683164" y="2688889"/>
            <a:ext cx="288925" cy="285879"/>
          </a:xfrm>
          <a:prstGeom prst="downArrow">
            <a:avLst>
              <a:gd name="adj1" fmla="val 50000"/>
              <a:gd name="adj2" fmla="val 57182"/>
            </a:avLst>
          </a:prstGeom>
          <a:solidFill>
            <a:schemeClr val="tx2">
              <a:lumMod val="60000"/>
              <a:lumOff val="40000"/>
            </a:schemeClr>
          </a:solidFill>
          <a:ln w="9525" cap="flat" cmpd="sng" algn="ctr">
            <a:noFill/>
            <a:prstDash val="solid"/>
            <a:headEnd/>
            <a:tailEnd/>
          </a:ln>
          <a:effectLst/>
        </p:spPr>
        <p:txBody>
          <a:bodyPr vert="eaVert" wrap="none" anchor="ctr"/>
          <a:lstStyle/>
          <a:p>
            <a:pPr fontAlgn="base">
              <a:spcBef>
                <a:spcPct val="0"/>
              </a:spcBef>
              <a:spcAft>
                <a:spcPct val="0"/>
              </a:spcAft>
              <a:defRPr/>
            </a:pPr>
            <a:endParaRPr kumimoji="0" lang="ja-JP" altLang="en-US" sz="600" kern="0">
              <a:solidFill>
                <a:srgbClr val="000000"/>
              </a:solidFill>
              <a:cs typeface="メイリオ" pitchFamily="50" charset="-128"/>
            </a:endParaRPr>
          </a:p>
        </p:txBody>
      </p:sp>
      <p:sp>
        <p:nvSpPr>
          <p:cNvPr id="12" name="AutoShape 12"/>
          <p:cNvSpPr>
            <a:spLocks noChangeArrowheads="1"/>
          </p:cNvSpPr>
          <p:nvPr/>
        </p:nvSpPr>
        <p:spPr bwMode="auto">
          <a:xfrm>
            <a:off x="4642234" y="555526"/>
            <a:ext cx="4286250" cy="288925"/>
          </a:xfrm>
          <a:prstGeom prst="flowChartAlternateProcess">
            <a:avLst/>
          </a:prstGeom>
          <a:solidFill>
            <a:srgbClr val="77A233"/>
          </a:solidFill>
          <a:ln w="9525" cap="flat" cmpd="sng" algn="ctr">
            <a:solidFill>
              <a:srgbClr val="77A233"/>
            </a:solidFill>
            <a:prstDash val="solid"/>
            <a:headEnd/>
            <a:tailEnd/>
          </a:ln>
          <a:effectLst>
            <a:outerShdw blurRad="40000" dist="23000" dir="5400000" rotWithShape="0">
              <a:srgbClr val="000000">
                <a:alpha val="35000"/>
              </a:srgbClr>
            </a:outerShdw>
          </a:effectLst>
        </p:spPr>
        <p:txBody>
          <a:bodyPr wrap="none" anchor="ctr"/>
          <a:lstStyle/>
          <a:p>
            <a:pPr algn="ctr" fontAlgn="base">
              <a:spcBef>
                <a:spcPct val="0"/>
              </a:spcBef>
              <a:spcAft>
                <a:spcPct val="0"/>
              </a:spcAft>
              <a:defRPr/>
            </a:pPr>
            <a:r>
              <a:rPr kumimoji="0" lang="ja-JP" altLang="en-US" sz="1600" kern="0">
                <a:solidFill>
                  <a:srgbClr val="FFFFFF"/>
                </a:solidFill>
                <a:cs typeface="メイリオ" pitchFamily="50" charset="-128"/>
              </a:rPr>
              <a:t>支払手形管理</a:t>
            </a:r>
          </a:p>
        </p:txBody>
      </p:sp>
      <p:sp>
        <p:nvSpPr>
          <p:cNvPr id="13" name="AutoShape 5"/>
          <p:cNvSpPr>
            <a:spLocks noChangeArrowheads="1"/>
          </p:cNvSpPr>
          <p:nvPr/>
        </p:nvSpPr>
        <p:spPr bwMode="gray">
          <a:xfrm>
            <a:off x="4642234" y="891729"/>
            <a:ext cx="4249738" cy="3424256"/>
          </a:xfrm>
          <a:prstGeom prst="roundRect">
            <a:avLst>
              <a:gd name="adj" fmla="val 6056"/>
            </a:avLst>
          </a:prstGeom>
          <a:noFill/>
          <a:ln w="6350" algn="ctr">
            <a:solidFill>
              <a:srgbClr val="77A233"/>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600">
                <a:solidFill>
                  <a:schemeClr val="bg1"/>
                </a:solidFill>
                <a:latin typeface="Arial" panose="020B0604020202020204" pitchFamily="34" charset="0"/>
                <a:ea typeface="ＭＳ Ｐゴシック" panose="020B0600070205080204" pitchFamily="50" charset="-128"/>
              </a:defRPr>
            </a:lvl1pPr>
            <a:lvl2pPr marL="742950" indent="-285750" eaLnBrk="0" hangingPunct="0">
              <a:defRPr kumimoji="1" sz="600">
                <a:solidFill>
                  <a:schemeClr val="bg1"/>
                </a:solidFill>
                <a:latin typeface="Arial" panose="020B0604020202020204" pitchFamily="34" charset="0"/>
                <a:ea typeface="ＭＳ Ｐゴシック" panose="020B0600070205080204" pitchFamily="50" charset="-128"/>
              </a:defRPr>
            </a:lvl2pPr>
            <a:lvl3pPr marL="1143000" indent="-228600" eaLnBrk="0" hangingPunct="0">
              <a:defRPr kumimoji="1" sz="600">
                <a:solidFill>
                  <a:schemeClr val="bg1"/>
                </a:solidFill>
                <a:latin typeface="Arial" panose="020B0604020202020204" pitchFamily="34" charset="0"/>
                <a:ea typeface="ＭＳ Ｐゴシック" panose="020B0600070205080204" pitchFamily="50" charset="-128"/>
              </a:defRPr>
            </a:lvl3pPr>
            <a:lvl4pPr marL="1600200" indent="-228600" eaLnBrk="0" hangingPunct="0">
              <a:defRPr kumimoji="1" sz="600">
                <a:solidFill>
                  <a:schemeClr val="bg1"/>
                </a:solidFill>
                <a:latin typeface="Arial" panose="020B0604020202020204" pitchFamily="34" charset="0"/>
                <a:ea typeface="ＭＳ Ｐゴシック" panose="020B0600070205080204" pitchFamily="50" charset="-128"/>
              </a:defRPr>
            </a:lvl4pPr>
            <a:lvl5pPr marL="2057400" indent="-228600" eaLnBrk="0" hangingPunct="0">
              <a:defRPr kumimoji="1" sz="600">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600">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600">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600">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600">
                <a:solidFill>
                  <a:schemeClr val="bg1"/>
                </a:solidFill>
                <a:latin typeface="Arial" panose="020B0604020202020204" pitchFamily="34" charset="0"/>
                <a:ea typeface="ＭＳ Ｐゴシック" panose="020B0600070205080204" pitchFamily="50" charset="-128"/>
              </a:defRPr>
            </a:lvl9pPr>
          </a:lstStyle>
          <a:p>
            <a:pPr eaLnBrk="1" fontAlgn="base" hangingPunct="1">
              <a:lnSpc>
                <a:spcPct val="80000"/>
              </a:lnSpc>
              <a:spcBef>
                <a:spcPct val="20000"/>
              </a:spcBef>
              <a:spcAft>
                <a:spcPct val="0"/>
              </a:spcAft>
            </a:pPr>
            <a:endParaRPr lang="ja-JP" altLang="ja-JP" sz="1500">
              <a:solidFill>
                <a:srgbClr val="E27100"/>
              </a:solidFill>
              <a:latin typeface="メイリオ" panose="020B0604030504040204" pitchFamily="50" charset="-128"/>
              <a:ea typeface="メイリオ" panose="020B0604030504040204" pitchFamily="50" charset="-128"/>
            </a:endParaRPr>
          </a:p>
        </p:txBody>
      </p:sp>
      <p:sp>
        <p:nvSpPr>
          <p:cNvPr id="14" name="フローチャート : 代替処理 18"/>
          <p:cNvSpPr/>
          <p:nvPr/>
        </p:nvSpPr>
        <p:spPr>
          <a:xfrm>
            <a:off x="1547813" y="1001266"/>
            <a:ext cx="1285875" cy="370671"/>
          </a:xfrm>
          <a:prstGeom prst="flowChartAlternateProcess">
            <a:avLst/>
          </a:prstGeom>
          <a:solidFill>
            <a:srgbClr val="54C2F0"/>
          </a:solidFill>
          <a:ln w="9525" cap="flat" cmpd="sng" algn="ctr">
            <a:solidFill>
              <a:srgbClr val="54C2F0"/>
            </a:solidFill>
            <a:prstDash val="solid"/>
          </a:ln>
          <a:effectLst>
            <a:outerShdw blurRad="40000" dist="20000" dir="5400000" rotWithShape="0">
              <a:srgbClr val="000000">
                <a:alpha val="38000"/>
              </a:srgbClr>
            </a:outerShdw>
          </a:effectLst>
        </p:spPr>
        <p:txBody>
          <a:bodyPr anchor="ctr"/>
          <a:lstStyle/>
          <a:p>
            <a:pPr algn="ctr" fontAlgn="base">
              <a:spcBef>
                <a:spcPct val="0"/>
              </a:spcBef>
              <a:spcAft>
                <a:spcPct val="0"/>
              </a:spcAft>
              <a:defRPr/>
            </a:pPr>
            <a:r>
              <a:rPr kumimoji="0" lang="en-US" altLang="ja-JP" sz="1000" kern="0" err="1">
                <a:solidFill>
                  <a:srgbClr val="FFFFFF"/>
                </a:solidFill>
                <a:cs typeface="メイリオ" panose="020B0604030504040204" pitchFamily="50" charset="-128"/>
              </a:rPr>
              <a:t>SuperStream</a:t>
            </a:r>
            <a:r>
              <a:rPr kumimoji="0" lang="en-US" altLang="ja-JP" sz="1000" kern="0">
                <a:solidFill>
                  <a:srgbClr val="FFFFFF"/>
                </a:solidFill>
                <a:cs typeface="メイリオ" panose="020B0604030504040204" pitchFamily="50" charset="-128"/>
              </a:rPr>
              <a:t>-NX</a:t>
            </a:r>
          </a:p>
          <a:p>
            <a:pPr algn="ctr" fontAlgn="base">
              <a:spcBef>
                <a:spcPct val="0"/>
              </a:spcBef>
              <a:spcAft>
                <a:spcPct val="0"/>
              </a:spcAft>
              <a:defRPr/>
            </a:pPr>
            <a:r>
              <a:rPr kumimoji="0" lang="ja-JP" altLang="en-US" sz="1000" kern="0">
                <a:solidFill>
                  <a:srgbClr val="FFFFFF"/>
                </a:solidFill>
                <a:cs typeface="メイリオ" panose="020B0604030504040204" pitchFamily="50" charset="-128"/>
              </a:rPr>
              <a:t>債権管理</a:t>
            </a:r>
            <a:endParaRPr kumimoji="0" lang="en-US" altLang="ja-JP" sz="1000" kern="0">
              <a:solidFill>
                <a:srgbClr val="FFFFFF"/>
              </a:solidFill>
              <a:cs typeface="メイリオ" panose="020B0604030504040204" pitchFamily="50" charset="-128"/>
            </a:endParaRPr>
          </a:p>
        </p:txBody>
      </p:sp>
      <p:sp>
        <p:nvSpPr>
          <p:cNvPr id="15" name="AutoShape 19"/>
          <p:cNvSpPr>
            <a:spLocks noChangeArrowheads="1"/>
          </p:cNvSpPr>
          <p:nvPr/>
        </p:nvSpPr>
        <p:spPr bwMode="auto">
          <a:xfrm>
            <a:off x="2124075" y="1440414"/>
            <a:ext cx="287338" cy="261937"/>
          </a:xfrm>
          <a:prstGeom prst="downArrow">
            <a:avLst>
              <a:gd name="adj1" fmla="val 50000"/>
              <a:gd name="adj2" fmla="val 57181"/>
            </a:avLst>
          </a:prstGeom>
          <a:solidFill>
            <a:schemeClr val="tx2">
              <a:lumMod val="60000"/>
              <a:lumOff val="40000"/>
            </a:schemeClr>
          </a:solidFill>
          <a:ln w="9525" cap="flat" cmpd="sng" algn="ctr">
            <a:noFill/>
            <a:prstDash val="solid"/>
            <a:headEnd/>
            <a:tailEnd/>
          </a:ln>
          <a:effectLst/>
        </p:spPr>
        <p:txBody>
          <a:bodyPr vert="eaVert" wrap="none" anchor="ctr"/>
          <a:lstStyle/>
          <a:p>
            <a:pPr fontAlgn="base">
              <a:spcBef>
                <a:spcPct val="0"/>
              </a:spcBef>
              <a:spcAft>
                <a:spcPct val="0"/>
              </a:spcAft>
              <a:defRPr/>
            </a:pPr>
            <a:endParaRPr kumimoji="0" lang="ja-JP" altLang="en-US" sz="600" kern="0">
              <a:solidFill>
                <a:srgbClr val="000000"/>
              </a:solidFill>
              <a:cs typeface="メイリオ" pitchFamily="50" charset="-128"/>
            </a:endParaRPr>
          </a:p>
        </p:txBody>
      </p:sp>
      <p:sp>
        <p:nvSpPr>
          <p:cNvPr id="16" name="AutoShape 19"/>
          <p:cNvSpPr>
            <a:spLocks noChangeArrowheads="1"/>
          </p:cNvSpPr>
          <p:nvPr/>
        </p:nvSpPr>
        <p:spPr bwMode="auto">
          <a:xfrm>
            <a:off x="3509559" y="1440414"/>
            <a:ext cx="287338" cy="261937"/>
          </a:xfrm>
          <a:prstGeom prst="downArrow">
            <a:avLst>
              <a:gd name="adj1" fmla="val 50000"/>
              <a:gd name="adj2" fmla="val 57181"/>
            </a:avLst>
          </a:prstGeom>
          <a:solidFill>
            <a:schemeClr val="tx2">
              <a:lumMod val="60000"/>
              <a:lumOff val="40000"/>
            </a:schemeClr>
          </a:solidFill>
          <a:ln w="9525" cap="flat" cmpd="sng" algn="ctr">
            <a:noFill/>
            <a:prstDash val="solid"/>
            <a:headEnd/>
            <a:tailEnd/>
          </a:ln>
          <a:effectLst/>
        </p:spPr>
        <p:txBody>
          <a:bodyPr vert="eaVert" wrap="none" anchor="ctr"/>
          <a:lstStyle/>
          <a:p>
            <a:pPr fontAlgn="base">
              <a:spcBef>
                <a:spcPct val="0"/>
              </a:spcBef>
              <a:spcAft>
                <a:spcPct val="0"/>
              </a:spcAft>
              <a:defRPr/>
            </a:pPr>
            <a:endParaRPr kumimoji="0" lang="ja-JP" altLang="en-US" sz="600" kern="0">
              <a:solidFill>
                <a:srgbClr val="000000"/>
              </a:solidFill>
              <a:cs typeface="メイリオ" pitchFamily="50" charset="-128"/>
            </a:endParaRPr>
          </a:p>
        </p:txBody>
      </p:sp>
      <p:sp>
        <p:nvSpPr>
          <p:cNvPr id="17" name="円柱 16"/>
          <p:cNvSpPr/>
          <p:nvPr/>
        </p:nvSpPr>
        <p:spPr>
          <a:xfrm>
            <a:off x="1000124" y="2297126"/>
            <a:ext cx="2786063" cy="391882"/>
          </a:xfrm>
          <a:prstGeom prst="can">
            <a:avLst/>
          </a:prstGeom>
          <a:solidFill>
            <a:schemeClr val="accent1"/>
          </a:solidFill>
          <a:ln w="9525" cap="flat" cmpd="sng" algn="ctr">
            <a:solidFill>
              <a:schemeClr val="accent1"/>
            </a:solidFill>
            <a:prstDash val="solid"/>
          </a:ln>
          <a:effectLst>
            <a:outerShdw blurRad="40000" dist="23000" dir="5400000" rotWithShape="0">
              <a:srgbClr val="000000">
                <a:alpha val="35000"/>
              </a:srgbClr>
            </a:outerShdw>
          </a:effectLst>
        </p:spPr>
        <p:txBody>
          <a:bodyPr anchor="ctr"/>
          <a:lstStyle/>
          <a:p>
            <a:pPr algn="ctr" fontAlgn="base">
              <a:spcBef>
                <a:spcPct val="0"/>
              </a:spcBef>
              <a:spcAft>
                <a:spcPct val="0"/>
              </a:spcAft>
              <a:defRPr/>
            </a:pPr>
            <a:r>
              <a:rPr kumimoji="0" lang="ja-JP" altLang="en-US" sz="1200" kern="0">
                <a:solidFill>
                  <a:prstClr val="white"/>
                </a:solidFill>
                <a:cs typeface="メイリオ" panose="020B0604030504040204" pitchFamily="50" charset="-128"/>
              </a:rPr>
              <a:t>受取手形データ</a:t>
            </a:r>
          </a:p>
        </p:txBody>
      </p:sp>
      <p:sp>
        <p:nvSpPr>
          <p:cNvPr id="18" name="Oval 13"/>
          <p:cNvSpPr>
            <a:spLocks noChangeArrowheads="1"/>
          </p:cNvSpPr>
          <p:nvPr/>
        </p:nvSpPr>
        <p:spPr bwMode="auto">
          <a:xfrm>
            <a:off x="2465841" y="2967795"/>
            <a:ext cx="1785938" cy="327066"/>
          </a:xfrm>
          <a:prstGeom prst="roundRect">
            <a:avLst/>
          </a:prstGeom>
          <a:solidFill>
            <a:srgbClr val="EE5500"/>
          </a:solidFill>
          <a:ln>
            <a:solidFill>
              <a:srgbClr val="EE5500"/>
            </a:solidFill>
            <a:headEnd/>
            <a:tailEnd/>
          </a:ln>
          <a:effectLst>
            <a:outerShdw blurRad="40000" dist="23000" dir="5400000" rotWithShape="0">
              <a:srgbClr val="000000">
                <a:alpha val="35000"/>
              </a:srgbClr>
            </a:outerShdw>
          </a:effectLst>
        </p:spPr>
        <p:txBody>
          <a:bodyPr wrap="none" anchor="ctr"/>
          <a:lstStyle/>
          <a:p>
            <a:pPr algn="ctr" fontAlgn="base">
              <a:spcBef>
                <a:spcPct val="0"/>
              </a:spcBef>
              <a:spcAft>
                <a:spcPct val="0"/>
              </a:spcAft>
              <a:defRPr/>
            </a:pPr>
            <a:r>
              <a:rPr kumimoji="0" lang="ja-JP" altLang="en-US" sz="1200" kern="0">
                <a:solidFill>
                  <a:prstClr val="white"/>
                </a:solidFill>
                <a:cs typeface="メイリオ" panose="020B0604030504040204" pitchFamily="50" charset="-128"/>
              </a:rPr>
              <a:t>受取手形顛末入力</a:t>
            </a:r>
            <a:endParaRPr kumimoji="0" lang="ja-JP" altLang="en-US" sz="1400" kern="0">
              <a:solidFill>
                <a:prstClr val="white"/>
              </a:solidFill>
              <a:cs typeface="メイリオ" panose="020B0604030504040204" pitchFamily="50" charset="-128"/>
            </a:endParaRPr>
          </a:p>
        </p:txBody>
      </p:sp>
      <p:sp>
        <p:nvSpPr>
          <p:cNvPr id="19" name="AutoShape 48"/>
          <p:cNvSpPr>
            <a:spLocks noChangeArrowheads="1"/>
          </p:cNvSpPr>
          <p:nvPr/>
        </p:nvSpPr>
        <p:spPr bwMode="auto">
          <a:xfrm>
            <a:off x="2472849" y="4055976"/>
            <a:ext cx="1785938" cy="201174"/>
          </a:xfrm>
          <a:prstGeom prst="roundRect">
            <a:avLst>
              <a:gd name="adj" fmla="val 16667"/>
            </a:avLst>
          </a:prstGeom>
          <a:solidFill>
            <a:srgbClr val="EE5500"/>
          </a:solidFill>
          <a:ln>
            <a:solidFill>
              <a:srgbClr val="EE5500"/>
            </a:solidFill>
            <a:headEnd/>
            <a:tailEnd/>
          </a:ln>
          <a:effectLst>
            <a:outerShdw blurRad="40000" dist="23000" dir="5400000" rotWithShape="0">
              <a:srgbClr val="000000">
                <a:alpha val="35000"/>
              </a:srgbClr>
            </a:outerShdw>
          </a:effectLst>
        </p:spPr>
        <p:txBody>
          <a:bodyPr wrap="none" anchor="ctr"/>
          <a:lstStyle/>
          <a:p>
            <a:pPr algn="ctr" fontAlgn="base">
              <a:spcBef>
                <a:spcPct val="0"/>
              </a:spcBef>
              <a:spcAft>
                <a:spcPct val="0"/>
              </a:spcAft>
              <a:defRPr/>
            </a:pPr>
            <a:r>
              <a:rPr kumimoji="0" lang="ja-JP" altLang="en-US" sz="1200" kern="0">
                <a:solidFill>
                  <a:srgbClr val="FFFFFF"/>
                </a:solidFill>
                <a:cs typeface="メイリオ" panose="020B0604030504040204" pitchFamily="50" charset="-128"/>
              </a:rPr>
              <a:t>受取手形決済処理</a:t>
            </a:r>
          </a:p>
        </p:txBody>
      </p:sp>
      <p:sp>
        <p:nvSpPr>
          <p:cNvPr id="20" name="AutoShape 19"/>
          <p:cNvSpPr>
            <a:spLocks noChangeArrowheads="1"/>
          </p:cNvSpPr>
          <p:nvPr/>
        </p:nvSpPr>
        <p:spPr bwMode="auto">
          <a:xfrm>
            <a:off x="3552343" y="3300912"/>
            <a:ext cx="287337" cy="743902"/>
          </a:xfrm>
          <a:prstGeom prst="downArrow">
            <a:avLst>
              <a:gd name="adj1" fmla="val 50000"/>
              <a:gd name="adj2" fmla="val 57177"/>
            </a:avLst>
          </a:prstGeom>
          <a:solidFill>
            <a:schemeClr val="tx2">
              <a:lumMod val="60000"/>
              <a:lumOff val="40000"/>
            </a:schemeClr>
          </a:solidFill>
          <a:ln w="9525" cap="flat" cmpd="sng" algn="ctr">
            <a:noFill/>
            <a:prstDash val="solid"/>
            <a:headEnd/>
            <a:tailEnd/>
          </a:ln>
          <a:effectLst/>
        </p:spPr>
        <p:txBody>
          <a:bodyPr vert="eaVert" wrap="none" anchor="ctr"/>
          <a:lstStyle/>
          <a:p>
            <a:pPr fontAlgn="base">
              <a:spcBef>
                <a:spcPct val="0"/>
              </a:spcBef>
              <a:spcAft>
                <a:spcPct val="0"/>
              </a:spcAft>
              <a:defRPr/>
            </a:pPr>
            <a:endParaRPr kumimoji="0" lang="ja-JP" altLang="en-US" sz="600" kern="0">
              <a:solidFill>
                <a:srgbClr val="000000"/>
              </a:solidFill>
              <a:cs typeface="メイリオ" pitchFamily="50" charset="-128"/>
            </a:endParaRPr>
          </a:p>
        </p:txBody>
      </p:sp>
      <p:sp>
        <p:nvSpPr>
          <p:cNvPr id="21" name="AutoShape 19"/>
          <p:cNvSpPr>
            <a:spLocks noChangeArrowheads="1"/>
          </p:cNvSpPr>
          <p:nvPr/>
        </p:nvSpPr>
        <p:spPr bwMode="auto">
          <a:xfrm>
            <a:off x="2250281" y="2036414"/>
            <a:ext cx="285750" cy="261937"/>
          </a:xfrm>
          <a:prstGeom prst="downArrow">
            <a:avLst>
              <a:gd name="adj1" fmla="val 50000"/>
              <a:gd name="adj2" fmla="val 57181"/>
            </a:avLst>
          </a:prstGeom>
          <a:solidFill>
            <a:schemeClr val="tx2">
              <a:lumMod val="60000"/>
              <a:lumOff val="40000"/>
            </a:schemeClr>
          </a:solidFill>
          <a:ln w="9525" cap="flat" cmpd="sng" algn="ctr">
            <a:noFill/>
            <a:prstDash val="solid"/>
            <a:headEnd/>
            <a:tailEnd/>
          </a:ln>
          <a:effectLst/>
        </p:spPr>
        <p:txBody>
          <a:bodyPr vert="eaVert" wrap="none" anchor="ctr"/>
          <a:lstStyle/>
          <a:p>
            <a:pPr fontAlgn="base">
              <a:spcBef>
                <a:spcPct val="0"/>
              </a:spcBef>
              <a:spcAft>
                <a:spcPct val="0"/>
              </a:spcAft>
              <a:defRPr/>
            </a:pPr>
            <a:endParaRPr kumimoji="0" lang="ja-JP" altLang="en-US" sz="600" kern="0">
              <a:solidFill>
                <a:srgbClr val="000000"/>
              </a:solidFill>
              <a:cs typeface="メイリオ" pitchFamily="50" charset="-128"/>
            </a:endParaRPr>
          </a:p>
        </p:txBody>
      </p:sp>
      <p:sp>
        <p:nvSpPr>
          <p:cNvPr id="22" name="AutoShape 19"/>
          <p:cNvSpPr>
            <a:spLocks noChangeArrowheads="1"/>
          </p:cNvSpPr>
          <p:nvPr/>
        </p:nvSpPr>
        <p:spPr bwMode="auto">
          <a:xfrm>
            <a:off x="5471234" y="3172275"/>
            <a:ext cx="287337" cy="703507"/>
          </a:xfrm>
          <a:prstGeom prst="downArrow">
            <a:avLst>
              <a:gd name="adj1" fmla="val 50000"/>
              <a:gd name="adj2" fmla="val 57127"/>
            </a:avLst>
          </a:prstGeom>
          <a:solidFill>
            <a:schemeClr val="tx2">
              <a:lumMod val="60000"/>
              <a:lumOff val="40000"/>
            </a:schemeClr>
          </a:solidFill>
          <a:ln w="9525" cap="flat" cmpd="sng" algn="ctr">
            <a:noFill/>
            <a:prstDash val="solid"/>
            <a:headEnd/>
            <a:tailEnd/>
          </a:ln>
          <a:effectLst/>
        </p:spPr>
        <p:txBody>
          <a:bodyPr vert="eaVert" wrap="none" anchor="ctr"/>
          <a:lstStyle/>
          <a:p>
            <a:pPr fontAlgn="base">
              <a:spcBef>
                <a:spcPct val="0"/>
              </a:spcBef>
              <a:spcAft>
                <a:spcPct val="0"/>
              </a:spcAft>
              <a:defRPr/>
            </a:pPr>
            <a:endParaRPr kumimoji="0" lang="ja-JP" altLang="en-US" sz="600" kern="0">
              <a:solidFill>
                <a:srgbClr val="000000"/>
              </a:solidFill>
              <a:cs typeface="メイリオ" pitchFamily="50" charset="-128"/>
            </a:endParaRPr>
          </a:p>
        </p:txBody>
      </p:sp>
      <p:sp>
        <p:nvSpPr>
          <p:cNvPr id="23" name="Oval 13"/>
          <p:cNvSpPr>
            <a:spLocks noChangeArrowheads="1"/>
          </p:cNvSpPr>
          <p:nvPr/>
        </p:nvSpPr>
        <p:spPr bwMode="auto">
          <a:xfrm>
            <a:off x="7323522" y="1001266"/>
            <a:ext cx="1285875" cy="392373"/>
          </a:xfrm>
          <a:prstGeom prst="roundRect">
            <a:avLst/>
          </a:prstGeom>
          <a:solidFill>
            <a:srgbClr val="77A233"/>
          </a:solidFill>
          <a:ln>
            <a:noFill/>
            <a:headEnd/>
            <a:tailEnd/>
          </a:ln>
          <a:effectLst>
            <a:outerShdw blurRad="40000" dist="23000" dir="5400000" rotWithShape="0">
              <a:srgbClr val="000000">
                <a:alpha val="35000"/>
              </a:srgbClr>
            </a:outerShdw>
          </a:effectLst>
        </p:spPr>
        <p:txBody>
          <a:bodyPr wrap="none" anchor="ctr"/>
          <a:lstStyle/>
          <a:p>
            <a:pPr algn="ctr" fontAlgn="base">
              <a:spcBef>
                <a:spcPct val="0"/>
              </a:spcBef>
              <a:spcAft>
                <a:spcPct val="0"/>
              </a:spcAft>
              <a:defRPr/>
            </a:pPr>
            <a:r>
              <a:rPr kumimoji="0" lang="ja-JP" altLang="en-US" sz="1000" kern="0">
                <a:solidFill>
                  <a:prstClr val="white"/>
                </a:solidFill>
                <a:cs typeface="メイリオ" panose="020B0604030504040204" pitchFamily="50" charset="-128"/>
              </a:rPr>
              <a:t>支払手形入力</a:t>
            </a:r>
          </a:p>
        </p:txBody>
      </p:sp>
      <p:sp>
        <p:nvSpPr>
          <p:cNvPr id="24" name="円柱 23"/>
          <p:cNvSpPr/>
          <p:nvPr/>
        </p:nvSpPr>
        <p:spPr>
          <a:xfrm>
            <a:off x="5037522" y="929829"/>
            <a:ext cx="714375" cy="512762"/>
          </a:xfrm>
          <a:prstGeom prst="can">
            <a:avLst/>
          </a:prstGeom>
          <a:gradFill rotWithShape="1">
            <a:gsLst>
              <a:gs pos="0">
                <a:srgbClr val="7D7D7D">
                  <a:tint val="50000"/>
                  <a:satMod val="300000"/>
                </a:srgbClr>
              </a:gs>
              <a:gs pos="35000">
                <a:srgbClr val="7D7D7D">
                  <a:tint val="37000"/>
                  <a:satMod val="300000"/>
                </a:srgbClr>
              </a:gs>
              <a:gs pos="100000">
                <a:srgbClr val="7D7D7D">
                  <a:tint val="15000"/>
                  <a:satMod val="350000"/>
                </a:srgbClr>
              </a:gs>
            </a:gsLst>
            <a:lin ang="16200000" scaled="1"/>
          </a:gradFill>
          <a:ln w="9525" cap="flat" cmpd="sng" algn="ctr">
            <a:solidFill>
              <a:srgbClr val="7D7D7D">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base">
              <a:spcBef>
                <a:spcPct val="0"/>
              </a:spcBef>
              <a:spcAft>
                <a:spcPct val="0"/>
              </a:spcAft>
              <a:defRPr/>
            </a:pPr>
            <a:r>
              <a:rPr kumimoji="0" lang="ja-JP" altLang="en-US" sz="1000" kern="0">
                <a:solidFill>
                  <a:srgbClr val="000000"/>
                </a:solidFill>
                <a:cs typeface="メイリオ" pitchFamily="50" charset="-128"/>
              </a:rPr>
              <a:t>外部</a:t>
            </a:r>
            <a:endParaRPr kumimoji="0" lang="en-US" altLang="ja-JP" sz="1000" kern="0">
              <a:solidFill>
                <a:srgbClr val="000000"/>
              </a:solidFill>
              <a:cs typeface="メイリオ" pitchFamily="50" charset="-128"/>
            </a:endParaRPr>
          </a:p>
          <a:p>
            <a:pPr algn="ctr" fontAlgn="base">
              <a:spcBef>
                <a:spcPct val="0"/>
              </a:spcBef>
              <a:spcAft>
                <a:spcPct val="0"/>
              </a:spcAft>
              <a:defRPr/>
            </a:pPr>
            <a:r>
              <a:rPr kumimoji="0" lang="ja-JP" altLang="en-US" sz="1000" kern="0">
                <a:solidFill>
                  <a:srgbClr val="000000"/>
                </a:solidFill>
                <a:cs typeface="メイリオ" pitchFamily="50" charset="-128"/>
              </a:rPr>
              <a:t>ｼｽﾃﾑ</a:t>
            </a:r>
          </a:p>
        </p:txBody>
      </p:sp>
      <p:sp>
        <p:nvSpPr>
          <p:cNvPr id="25" name="AutoShape 19"/>
          <p:cNvSpPr>
            <a:spLocks noChangeArrowheads="1"/>
          </p:cNvSpPr>
          <p:nvPr/>
        </p:nvSpPr>
        <p:spPr bwMode="auto">
          <a:xfrm>
            <a:off x="6414227" y="1450372"/>
            <a:ext cx="287337" cy="808748"/>
          </a:xfrm>
          <a:prstGeom prst="downArrow">
            <a:avLst>
              <a:gd name="adj1" fmla="val 50000"/>
              <a:gd name="adj2" fmla="val 57181"/>
            </a:avLst>
          </a:prstGeom>
          <a:solidFill>
            <a:schemeClr val="tx2">
              <a:lumMod val="60000"/>
              <a:lumOff val="40000"/>
            </a:schemeClr>
          </a:solidFill>
          <a:ln w="9525" cap="flat" cmpd="sng" algn="ctr">
            <a:noFill/>
            <a:prstDash val="solid"/>
            <a:headEnd/>
            <a:tailEnd/>
          </a:ln>
          <a:effectLst/>
        </p:spPr>
        <p:txBody>
          <a:bodyPr vert="eaVert" wrap="none" anchor="ctr"/>
          <a:lstStyle/>
          <a:p>
            <a:pPr fontAlgn="base">
              <a:spcBef>
                <a:spcPct val="0"/>
              </a:spcBef>
              <a:spcAft>
                <a:spcPct val="0"/>
              </a:spcAft>
              <a:defRPr/>
            </a:pPr>
            <a:endParaRPr kumimoji="0" lang="ja-JP" altLang="en-US" sz="600" kern="0">
              <a:solidFill>
                <a:srgbClr val="000000"/>
              </a:solidFill>
              <a:cs typeface="メイリオ" pitchFamily="50" charset="-128"/>
            </a:endParaRPr>
          </a:p>
        </p:txBody>
      </p:sp>
      <p:sp>
        <p:nvSpPr>
          <p:cNvPr id="26" name="AutoShape 19"/>
          <p:cNvSpPr>
            <a:spLocks noChangeArrowheads="1"/>
          </p:cNvSpPr>
          <p:nvPr/>
        </p:nvSpPr>
        <p:spPr bwMode="auto">
          <a:xfrm>
            <a:off x="7837698" y="1419622"/>
            <a:ext cx="287337" cy="791281"/>
          </a:xfrm>
          <a:prstGeom prst="downArrow">
            <a:avLst>
              <a:gd name="adj1" fmla="val 50000"/>
              <a:gd name="adj2" fmla="val 57175"/>
            </a:avLst>
          </a:prstGeom>
          <a:solidFill>
            <a:schemeClr val="tx2">
              <a:lumMod val="60000"/>
              <a:lumOff val="40000"/>
            </a:schemeClr>
          </a:solidFill>
          <a:ln w="9525" cap="flat" cmpd="sng" algn="ctr">
            <a:noFill/>
            <a:prstDash val="solid"/>
            <a:headEnd/>
            <a:tailEnd/>
          </a:ln>
          <a:effectLst/>
        </p:spPr>
        <p:txBody>
          <a:bodyPr vert="eaVert" wrap="none" anchor="ctr"/>
          <a:lstStyle/>
          <a:p>
            <a:pPr fontAlgn="base">
              <a:spcBef>
                <a:spcPct val="0"/>
              </a:spcBef>
              <a:spcAft>
                <a:spcPct val="0"/>
              </a:spcAft>
              <a:defRPr/>
            </a:pPr>
            <a:endParaRPr kumimoji="0" lang="ja-JP" altLang="en-US" sz="600" kern="0">
              <a:solidFill>
                <a:srgbClr val="000000"/>
              </a:solidFill>
              <a:cs typeface="メイリオ" pitchFamily="50" charset="-128"/>
            </a:endParaRPr>
          </a:p>
        </p:txBody>
      </p:sp>
      <p:sp>
        <p:nvSpPr>
          <p:cNvPr id="27" name="円柱 26"/>
          <p:cNvSpPr/>
          <p:nvPr/>
        </p:nvSpPr>
        <p:spPr>
          <a:xfrm>
            <a:off x="5356609" y="2784793"/>
            <a:ext cx="3000375" cy="366205"/>
          </a:xfrm>
          <a:prstGeom prst="can">
            <a:avLst/>
          </a:prstGeom>
          <a:solidFill>
            <a:schemeClr val="accent1"/>
          </a:solidFill>
          <a:ln w="9525" cap="flat" cmpd="sng" algn="ctr">
            <a:solidFill>
              <a:schemeClr val="accent1"/>
            </a:solidFill>
            <a:prstDash val="solid"/>
          </a:ln>
          <a:effectLst>
            <a:outerShdw blurRad="40000" dist="23000" dir="5400000" rotWithShape="0">
              <a:srgbClr val="000000">
                <a:alpha val="35000"/>
              </a:srgbClr>
            </a:outerShdw>
          </a:effectLst>
        </p:spPr>
        <p:txBody>
          <a:bodyPr anchor="ctr"/>
          <a:lstStyle/>
          <a:p>
            <a:pPr algn="ctr" fontAlgn="base">
              <a:spcBef>
                <a:spcPct val="0"/>
              </a:spcBef>
              <a:spcAft>
                <a:spcPct val="0"/>
              </a:spcAft>
              <a:defRPr/>
            </a:pPr>
            <a:r>
              <a:rPr kumimoji="0" lang="ja-JP" altLang="en-US" sz="1200" kern="0">
                <a:solidFill>
                  <a:prstClr val="white"/>
                </a:solidFill>
                <a:cs typeface="メイリオ" panose="020B0604030504040204" pitchFamily="50" charset="-128"/>
              </a:rPr>
              <a:t>支払手形データ</a:t>
            </a:r>
          </a:p>
        </p:txBody>
      </p:sp>
      <p:sp>
        <p:nvSpPr>
          <p:cNvPr id="28" name="Oval 13"/>
          <p:cNvSpPr>
            <a:spLocks noChangeArrowheads="1"/>
          </p:cNvSpPr>
          <p:nvPr/>
        </p:nvSpPr>
        <p:spPr bwMode="auto">
          <a:xfrm>
            <a:off x="4894262" y="3305593"/>
            <a:ext cx="1357313" cy="288936"/>
          </a:xfrm>
          <a:prstGeom prst="roundRect">
            <a:avLst/>
          </a:prstGeom>
          <a:solidFill>
            <a:srgbClr val="77A233"/>
          </a:solidFill>
          <a:ln>
            <a:noFill/>
            <a:headEnd/>
            <a:tailEnd/>
          </a:ln>
          <a:effectLst>
            <a:outerShdw blurRad="40000" dist="23000" dir="5400000" rotWithShape="0">
              <a:srgbClr val="000000">
                <a:alpha val="35000"/>
              </a:srgbClr>
            </a:outerShdw>
          </a:effectLst>
        </p:spPr>
        <p:txBody>
          <a:bodyPr wrap="none" anchor="ctr"/>
          <a:lstStyle/>
          <a:p>
            <a:pPr algn="ctr" fontAlgn="base">
              <a:spcBef>
                <a:spcPct val="0"/>
              </a:spcBef>
              <a:spcAft>
                <a:spcPct val="0"/>
              </a:spcAft>
              <a:defRPr/>
            </a:pPr>
            <a:r>
              <a:rPr kumimoji="0" lang="ja-JP" altLang="en-US" sz="1200" kern="0">
                <a:solidFill>
                  <a:prstClr val="white"/>
                </a:solidFill>
                <a:cs typeface="メイリオ" panose="020B0604030504040204" pitchFamily="50" charset="-128"/>
              </a:rPr>
              <a:t>手形払出入力</a:t>
            </a:r>
            <a:endParaRPr kumimoji="0" lang="ja-JP" altLang="en-US" sz="1400" kern="0">
              <a:solidFill>
                <a:prstClr val="white"/>
              </a:solidFill>
              <a:cs typeface="メイリオ" panose="020B0604030504040204" pitchFamily="50" charset="-128"/>
            </a:endParaRPr>
          </a:p>
        </p:txBody>
      </p:sp>
      <p:sp>
        <p:nvSpPr>
          <p:cNvPr id="29" name="AutoShape 19"/>
          <p:cNvSpPr>
            <a:spLocks noChangeArrowheads="1"/>
          </p:cNvSpPr>
          <p:nvPr/>
        </p:nvSpPr>
        <p:spPr bwMode="auto">
          <a:xfrm>
            <a:off x="6323012" y="3165214"/>
            <a:ext cx="287337" cy="710568"/>
          </a:xfrm>
          <a:prstGeom prst="downArrow">
            <a:avLst>
              <a:gd name="adj1" fmla="val 50000"/>
              <a:gd name="adj2" fmla="val 57193"/>
            </a:avLst>
          </a:prstGeom>
          <a:solidFill>
            <a:schemeClr val="tx2">
              <a:lumMod val="60000"/>
              <a:lumOff val="40000"/>
            </a:schemeClr>
          </a:solidFill>
          <a:ln w="9525" cap="flat" cmpd="sng" algn="ctr">
            <a:noFill/>
            <a:prstDash val="solid"/>
            <a:headEnd/>
            <a:tailEnd/>
          </a:ln>
          <a:effectLst/>
        </p:spPr>
        <p:txBody>
          <a:bodyPr vert="eaVert" wrap="none" anchor="ctr"/>
          <a:lstStyle/>
          <a:p>
            <a:pPr fontAlgn="base">
              <a:spcBef>
                <a:spcPct val="0"/>
              </a:spcBef>
              <a:spcAft>
                <a:spcPct val="0"/>
              </a:spcAft>
              <a:defRPr/>
            </a:pPr>
            <a:endParaRPr kumimoji="0" lang="ja-JP" altLang="en-US" sz="600" kern="0">
              <a:solidFill>
                <a:srgbClr val="000000"/>
              </a:solidFill>
              <a:cs typeface="メイリオ" pitchFamily="50" charset="-128"/>
            </a:endParaRPr>
          </a:p>
        </p:txBody>
      </p:sp>
      <p:sp>
        <p:nvSpPr>
          <p:cNvPr id="30" name="AutoShape 19"/>
          <p:cNvSpPr>
            <a:spLocks noChangeArrowheads="1"/>
          </p:cNvSpPr>
          <p:nvPr/>
        </p:nvSpPr>
        <p:spPr bwMode="auto">
          <a:xfrm>
            <a:off x="5289934" y="1450371"/>
            <a:ext cx="287338" cy="808749"/>
          </a:xfrm>
          <a:prstGeom prst="downArrow">
            <a:avLst>
              <a:gd name="adj1" fmla="val 50000"/>
              <a:gd name="adj2" fmla="val 57181"/>
            </a:avLst>
          </a:prstGeom>
          <a:solidFill>
            <a:schemeClr val="tx2">
              <a:lumMod val="60000"/>
              <a:lumOff val="40000"/>
            </a:schemeClr>
          </a:solidFill>
          <a:ln w="9525" cap="flat" cmpd="sng" algn="ctr">
            <a:noFill/>
            <a:prstDash val="solid"/>
            <a:headEnd/>
            <a:tailEnd/>
          </a:ln>
          <a:effectLst/>
        </p:spPr>
        <p:txBody>
          <a:bodyPr vert="eaVert" wrap="none" anchor="ctr"/>
          <a:lstStyle/>
          <a:p>
            <a:pPr fontAlgn="base">
              <a:spcBef>
                <a:spcPct val="0"/>
              </a:spcBef>
              <a:spcAft>
                <a:spcPct val="0"/>
              </a:spcAft>
              <a:defRPr/>
            </a:pPr>
            <a:endParaRPr kumimoji="0" lang="ja-JP" altLang="en-US" sz="600" kern="0">
              <a:solidFill>
                <a:srgbClr val="000000"/>
              </a:solidFill>
              <a:cs typeface="メイリオ" pitchFamily="50" charset="-128"/>
            </a:endParaRPr>
          </a:p>
        </p:txBody>
      </p:sp>
      <p:sp>
        <p:nvSpPr>
          <p:cNvPr id="31" name="AutoShape 48"/>
          <p:cNvSpPr>
            <a:spLocks noChangeArrowheads="1"/>
          </p:cNvSpPr>
          <p:nvPr/>
        </p:nvSpPr>
        <p:spPr bwMode="auto">
          <a:xfrm>
            <a:off x="5914622" y="1628995"/>
            <a:ext cx="1286546" cy="332508"/>
          </a:xfrm>
          <a:prstGeom prst="roundRect">
            <a:avLst>
              <a:gd name="adj" fmla="val 16667"/>
            </a:avLst>
          </a:prstGeom>
          <a:solidFill>
            <a:srgbClr val="77A233"/>
          </a:solidFill>
          <a:ln>
            <a:noFill/>
            <a:headEnd/>
            <a:tailEnd/>
          </a:ln>
          <a:effectLst>
            <a:outerShdw blurRad="40000" dist="23000" dir="5400000" rotWithShape="0">
              <a:srgbClr val="000000">
                <a:alpha val="35000"/>
              </a:srgbClr>
            </a:outerShdw>
          </a:effectLst>
        </p:spPr>
        <p:txBody>
          <a:bodyPr wrap="none" anchor="ctr"/>
          <a:lstStyle/>
          <a:p>
            <a:pPr algn="ctr" fontAlgn="base">
              <a:spcBef>
                <a:spcPct val="0"/>
              </a:spcBef>
              <a:spcAft>
                <a:spcPct val="0"/>
              </a:spcAft>
              <a:defRPr/>
            </a:pPr>
            <a:r>
              <a:rPr kumimoji="0" lang="ja-JP" altLang="en-US" sz="1200" kern="0">
                <a:solidFill>
                  <a:srgbClr val="FFFFFF"/>
                </a:solidFill>
                <a:cs typeface="メイリオ" panose="020B0604030504040204" pitchFamily="50" charset="-128"/>
              </a:rPr>
              <a:t>印紙税分割</a:t>
            </a:r>
          </a:p>
        </p:txBody>
      </p:sp>
      <p:sp>
        <p:nvSpPr>
          <p:cNvPr id="32" name="AutoShape 19"/>
          <p:cNvSpPr>
            <a:spLocks noChangeArrowheads="1"/>
          </p:cNvSpPr>
          <p:nvPr/>
        </p:nvSpPr>
        <p:spPr bwMode="auto">
          <a:xfrm>
            <a:off x="6802822" y="2544874"/>
            <a:ext cx="287337" cy="261938"/>
          </a:xfrm>
          <a:prstGeom prst="downArrow">
            <a:avLst>
              <a:gd name="adj1" fmla="val 50000"/>
              <a:gd name="adj2" fmla="val 57181"/>
            </a:avLst>
          </a:prstGeom>
          <a:solidFill>
            <a:schemeClr val="tx2">
              <a:lumMod val="60000"/>
              <a:lumOff val="40000"/>
            </a:schemeClr>
          </a:solidFill>
          <a:ln w="9525" cap="flat" cmpd="sng" algn="ctr">
            <a:noFill/>
            <a:prstDash val="solid"/>
            <a:headEnd/>
            <a:tailEnd/>
          </a:ln>
          <a:effectLst/>
        </p:spPr>
        <p:txBody>
          <a:bodyPr vert="eaVert" wrap="none" anchor="ctr"/>
          <a:lstStyle/>
          <a:p>
            <a:pPr fontAlgn="base">
              <a:spcBef>
                <a:spcPct val="0"/>
              </a:spcBef>
              <a:spcAft>
                <a:spcPct val="0"/>
              </a:spcAft>
              <a:defRPr/>
            </a:pPr>
            <a:endParaRPr kumimoji="0" lang="ja-JP" altLang="en-US" sz="600" kern="0">
              <a:solidFill>
                <a:srgbClr val="000000"/>
              </a:solidFill>
              <a:cs typeface="メイリオ" pitchFamily="50" charset="-128"/>
            </a:endParaRPr>
          </a:p>
        </p:txBody>
      </p:sp>
      <p:sp>
        <p:nvSpPr>
          <p:cNvPr id="33" name="AutoShape 19"/>
          <p:cNvSpPr>
            <a:spLocks noChangeArrowheads="1"/>
          </p:cNvSpPr>
          <p:nvPr/>
        </p:nvSpPr>
        <p:spPr bwMode="auto">
          <a:xfrm>
            <a:off x="7299597" y="3239846"/>
            <a:ext cx="287338" cy="354682"/>
          </a:xfrm>
          <a:prstGeom prst="downArrow">
            <a:avLst>
              <a:gd name="adj1" fmla="val 50000"/>
              <a:gd name="adj2" fmla="val 57181"/>
            </a:avLst>
          </a:prstGeom>
          <a:solidFill>
            <a:schemeClr val="tx2">
              <a:lumMod val="60000"/>
              <a:lumOff val="40000"/>
            </a:schemeClr>
          </a:solidFill>
          <a:ln w="9525" cap="flat" cmpd="sng" algn="ctr">
            <a:noFill/>
            <a:prstDash val="solid"/>
            <a:headEnd/>
            <a:tailEnd/>
          </a:ln>
          <a:effectLst/>
        </p:spPr>
        <p:txBody>
          <a:bodyPr vert="eaVert" wrap="none" anchor="ctr"/>
          <a:lstStyle/>
          <a:p>
            <a:pPr fontAlgn="base">
              <a:spcBef>
                <a:spcPct val="0"/>
              </a:spcBef>
              <a:spcAft>
                <a:spcPct val="0"/>
              </a:spcAft>
              <a:defRPr/>
            </a:pPr>
            <a:endParaRPr kumimoji="0" lang="ja-JP" altLang="en-US" sz="600" kern="0">
              <a:solidFill>
                <a:srgbClr val="000000"/>
              </a:solidFill>
              <a:cs typeface="メイリオ" pitchFamily="50" charset="-128"/>
            </a:endParaRPr>
          </a:p>
        </p:txBody>
      </p:sp>
      <p:sp>
        <p:nvSpPr>
          <p:cNvPr id="34" name="フローチャート : 代替処理 46"/>
          <p:cNvSpPr/>
          <p:nvPr/>
        </p:nvSpPr>
        <p:spPr>
          <a:xfrm>
            <a:off x="251869" y="4572817"/>
            <a:ext cx="8569869" cy="278606"/>
          </a:xfrm>
          <a:prstGeom prst="flowChartAlternateProcess">
            <a:avLst/>
          </a:prstGeom>
          <a:solidFill>
            <a:srgbClr val="54C2F0"/>
          </a:solidFill>
          <a:ln w="9525" cap="flat" cmpd="sng" algn="ctr">
            <a:solidFill>
              <a:srgbClr val="54C2F0"/>
            </a:solidFill>
            <a:prstDash val="solid"/>
          </a:ln>
          <a:effectLst/>
        </p:spPr>
        <p:txBody>
          <a:bodyPr anchor="ctr"/>
          <a:lstStyle/>
          <a:p>
            <a:pPr algn="ctr" fontAlgn="base">
              <a:spcBef>
                <a:spcPct val="0"/>
              </a:spcBef>
              <a:spcAft>
                <a:spcPct val="0"/>
              </a:spcAft>
              <a:defRPr/>
            </a:pPr>
            <a:r>
              <a:rPr kumimoji="0" lang="en-US" altLang="ja-JP" sz="1200" kern="0">
                <a:solidFill>
                  <a:srgbClr val="FFFFFF"/>
                </a:solidFill>
                <a:cs typeface="メイリオ" panose="020B0604030504040204" pitchFamily="50" charset="-128"/>
              </a:rPr>
              <a:t>SuperStream-NX</a:t>
            </a:r>
            <a:r>
              <a:rPr kumimoji="0" lang="ja-JP" altLang="en-US" sz="1200" kern="0">
                <a:solidFill>
                  <a:srgbClr val="FFFFFF"/>
                </a:solidFill>
                <a:cs typeface="メイリオ" panose="020B0604030504040204" pitchFamily="50" charset="-128"/>
              </a:rPr>
              <a:t> 一般会計（外部データ取込機能を使用した取込）</a:t>
            </a:r>
          </a:p>
        </p:txBody>
      </p:sp>
      <p:sp>
        <p:nvSpPr>
          <p:cNvPr id="35" name="AutoShape 19"/>
          <p:cNvSpPr>
            <a:spLocks noChangeArrowheads="1"/>
          </p:cNvSpPr>
          <p:nvPr/>
        </p:nvSpPr>
        <p:spPr bwMode="auto">
          <a:xfrm>
            <a:off x="6792821" y="4317884"/>
            <a:ext cx="287338" cy="261937"/>
          </a:xfrm>
          <a:prstGeom prst="downArrow">
            <a:avLst>
              <a:gd name="adj1" fmla="val 50000"/>
              <a:gd name="adj2" fmla="val 57181"/>
            </a:avLst>
          </a:prstGeom>
          <a:solidFill>
            <a:schemeClr val="tx2">
              <a:lumMod val="60000"/>
              <a:lumOff val="40000"/>
            </a:schemeClr>
          </a:solidFill>
          <a:ln>
            <a:noFill/>
          </a:ln>
          <a:effectLst/>
        </p:spPr>
        <p:txBody>
          <a:bodyPr vert="eaVert" wrap="none" anchor="ctr"/>
          <a:lstStyle>
            <a:lvl1pPr eaLnBrk="0" hangingPunct="0">
              <a:defRPr kumimoji="1" sz="600">
                <a:solidFill>
                  <a:schemeClr val="bg1"/>
                </a:solidFill>
                <a:latin typeface="Arial" panose="020B0604020202020204" pitchFamily="34" charset="0"/>
                <a:ea typeface="ＭＳ Ｐゴシック" panose="020B0600070205080204" pitchFamily="50" charset="-128"/>
              </a:defRPr>
            </a:lvl1pPr>
            <a:lvl2pPr marL="742950" indent="-285750" eaLnBrk="0" hangingPunct="0">
              <a:defRPr kumimoji="1" sz="600">
                <a:solidFill>
                  <a:schemeClr val="bg1"/>
                </a:solidFill>
                <a:latin typeface="Arial" panose="020B0604020202020204" pitchFamily="34" charset="0"/>
                <a:ea typeface="ＭＳ Ｐゴシック" panose="020B0600070205080204" pitchFamily="50" charset="-128"/>
              </a:defRPr>
            </a:lvl2pPr>
            <a:lvl3pPr marL="1143000" indent="-228600" eaLnBrk="0" hangingPunct="0">
              <a:defRPr kumimoji="1" sz="600">
                <a:solidFill>
                  <a:schemeClr val="bg1"/>
                </a:solidFill>
                <a:latin typeface="Arial" panose="020B0604020202020204" pitchFamily="34" charset="0"/>
                <a:ea typeface="ＭＳ Ｐゴシック" panose="020B0600070205080204" pitchFamily="50" charset="-128"/>
              </a:defRPr>
            </a:lvl3pPr>
            <a:lvl4pPr marL="1600200" indent="-228600" eaLnBrk="0" hangingPunct="0">
              <a:defRPr kumimoji="1" sz="600">
                <a:solidFill>
                  <a:schemeClr val="bg1"/>
                </a:solidFill>
                <a:latin typeface="Arial" panose="020B0604020202020204" pitchFamily="34" charset="0"/>
                <a:ea typeface="ＭＳ Ｐゴシック" panose="020B0600070205080204" pitchFamily="50" charset="-128"/>
              </a:defRPr>
            </a:lvl4pPr>
            <a:lvl5pPr marL="2057400" indent="-228600" eaLnBrk="0" hangingPunct="0">
              <a:defRPr kumimoji="1" sz="600">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600">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600">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600">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600">
                <a:solidFill>
                  <a:schemeClr val="bg1"/>
                </a:solidFill>
                <a:latin typeface="Arial" panose="020B060402020202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6" name="AutoShape 19"/>
          <p:cNvSpPr>
            <a:spLocks noChangeArrowheads="1"/>
          </p:cNvSpPr>
          <p:nvPr/>
        </p:nvSpPr>
        <p:spPr bwMode="auto">
          <a:xfrm>
            <a:off x="2259806" y="4315985"/>
            <a:ext cx="287337" cy="261937"/>
          </a:xfrm>
          <a:prstGeom prst="downArrow">
            <a:avLst>
              <a:gd name="adj1" fmla="val 50000"/>
              <a:gd name="adj2" fmla="val 57181"/>
            </a:avLst>
          </a:prstGeom>
          <a:solidFill>
            <a:schemeClr val="tx2">
              <a:lumMod val="60000"/>
              <a:lumOff val="40000"/>
            </a:schemeClr>
          </a:solidFill>
          <a:ln>
            <a:noFill/>
          </a:ln>
          <a:effectLst/>
        </p:spPr>
        <p:txBody>
          <a:bodyPr vert="eaVert" wrap="none" anchor="ctr"/>
          <a:lstStyle>
            <a:lvl1pPr eaLnBrk="0" hangingPunct="0">
              <a:defRPr kumimoji="1" sz="600">
                <a:solidFill>
                  <a:schemeClr val="bg1"/>
                </a:solidFill>
                <a:latin typeface="Arial" panose="020B0604020202020204" pitchFamily="34" charset="0"/>
                <a:ea typeface="ＭＳ Ｐゴシック" panose="020B0600070205080204" pitchFamily="50" charset="-128"/>
              </a:defRPr>
            </a:lvl1pPr>
            <a:lvl2pPr marL="742950" indent="-285750" eaLnBrk="0" hangingPunct="0">
              <a:defRPr kumimoji="1" sz="600">
                <a:solidFill>
                  <a:schemeClr val="bg1"/>
                </a:solidFill>
                <a:latin typeface="Arial" panose="020B0604020202020204" pitchFamily="34" charset="0"/>
                <a:ea typeface="ＭＳ Ｐゴシック" panose="020B0600070205080204" pitchFamily="50" charset="-128"/>
              </a:defRPr>
            </a:lvl2pPr>
            <a:lvl3pPr marL="1143000" indent="-228600" eaLnBrk="0" hangingPunct="0">
              <a:defRPr kumimoji="1" sz="600">
                <a:solidFill>
                  <a:schemeClr val="bg1"/>
                </a:solidFill>
                <a:latin typeface="Arial" panose="020B0604020202020204" pitchFamily="34" charset="0"/>
                <a:ea typeface="ＭＳ Ｐゴシック" panose="020B0600070205080204" pitchFamily="50" charset="-128"/>
              </a:defRPr>
            </a:lvl3pPr>
            <a:lvl4pPr marL="1600200" indent="-228600" eaLnBrk="0" hangingPunct="0">
              <a:defRPr kumimoji="1" sz="600">
                <a:solidFill>
                  <a:schemeClr val="bg1"/>
                </a:solidFill>
                <a:latin typeface="Arial" panose="020B0604020202020204" pitchFamily="34" charset="0"/>
                <a:ea typeface="ＭＳ Ｐゴシック" panose="020B0600070205080204" pitchFamily="50" charset="-128"/>
              </a:defRPr>
            </a:lvl4pPr>
            <a:lvl5pPr marL="2057400" indent="-228600" eaLnBrk="0" hangingPunct="0">
              <a:defRPr kumimoji="1" sz="600">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600">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600">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600">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600">
                <a:solidFill>
                  <a:schemeClr val="bg1"/>
                </a:solidFill>
                <a:latin typeface="Arial" panose="020B060402020202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7" name="フローチャート : 代替処理 51"/>
          <p:cNvSpPr/>
          <p:nvPr/>
        </p:nvSpPr>
        <p:spPr>
          <a:xfrm>
            <a:off x="5877309" y="986980"/>
            <a:ext cx="1285875" cy="375376"/>
          </a:xfrm>
          <a:prstGeom prst="flowChartAlternateProcess">
            <a:avLst/>
          </a:prstGeom>
          <a:solidFill>
            <a:srgbClr val="54C2F0"/>
          </a:solidFill>
          <a:ln w="9525" cap="flat" cmpd="sng" algn="ctr">
            <a:solidFill>
              <a:srgbClr val="54C2F0"/>
            </a:solidFill>
            <a:prstDash val="solid"/>
          </a:ln>
          <a:effectLst>
            <a:outerShdw blurRad="40000" dist="20000" dir="5400000" rotWithShape="0">
              <a:srgbClr val="000000">
                <a:alpha val="38000"/>
              </a:srgbClr>
            </a:outerShdw>
          </a:effectLst>
        </p:spPr>
        <p:txBody>
          <a:bodyPr anchor="ctr"/>
          <a:lstStyle/>
          <a:p>
            <a:pPr algn="ctr" fontAlgn="base">
              <a:spcBef>
                <a:spcPct val="0"/>
              </a:spcBef>
              <a:spcAft>
                <a:spcPct val="0"/>
              </a:spcAft>
              <a:defRPr/>
            </a:pPr>
            <a:r>
              <a:rPr kumimoji="0" lang="en-US" altLang="ja-JP" sz="1000" kern="0">
                <a:solidFill>
                  <a:srgbClr val="FFFFFF"/>
                </a:solidFill>
                <a:cs typeface="メイリオ" panose="020B0604030504040204" pitchFamily="50" charset="-128"/>
              </a:rPr>
              <a:t>SuperStream-NX</a:t>
            </a:r>
          </a:p>
          <a:p>
            <a:pPr algn="ctr" fontAlgn="base">
              <a:spcBef>
                <a:spcPct val="0"/>
              </a:spcBef>
              <a:spcAft>
                <a:spcPct val="0"/>
              </a:spcAft>
              <a:defRPr/>
            </a:pPr>
            <a:r>
              <a:rPr kumimoji="0" lang="ja-JP" altLang="en-US" sz="1000" kern="0">
                <a:solidFill>
                  <a:srgbClr val="FFFFFF"/>
                </a:solidFill>
                <a:cs typeface="メイリオ" panose="020B0604030504040204" pitchFamily="50" charset="-128"/>
              </a:rPr>
              <a:t>支払管理</a:t>
            </a:r>
            <a:endParaRPr kumimoji="0" lang="en-US" altLang="ja-JP" sz="1000" kern="0">
              <a:solidFill>
                <a:srgbClr val="FFFFFF"/>
              </a:solidFill>
              <a:cs typeface="メイリオ" panose="020B0604030504040204" pitchFamily="50" charset="-128"/>
            </a:endParaRPr>
          </a:p>
        </p:txBody>
      </p:sp>
      <p:sp>
        <p:nvSpPr>
          <p:cNvPr id="38" name="Oval 18"/>
          <p:cNvSpPr>
            <a:spLocks noChangeArrowheads="1"/>
          </p:cNvSpPr>
          <p:nvPr/>
        </p:nvSpPr>
        <p:spPr bwMode="auto">
          <a:xfrm>
            <a:off x="5030359" y="2283718"/>
            <a:ext cx="3571875" cy="262450"/>
          </a:xfrm>
          <a:prstGeom prst="roundRect">
            <a:avLst/>
          </a:prstGeom>
          <a:solidFill>
            <a:srgbClr val="77A233"/>
          </a:solidFill>
          <a:ln>
            <a:noFill/>
            <a:headEnd/>
            <a:tailEnd/>
          </a:ln>
          <a:effectLst>
            <a:outerShdw blurRad="40000" dist="23000" dir="5400000" rotWithShape="0">
              <a:srgbClr val="000000">
                <a:alpha val="35000"/>
              </a:srgbClr>
            </a:outerShdw>
          </a:effectLst>
        </p:spPr>
        <p:txBody>
          <a:bodyPr wrap="none" anchor="ctr"/>
          <a:lstStyle/>
          <a:p>
            <a:pPr algn="ctr" fontAlgn="base">
              <a:spcBef>
                <a:spcPct val="0"/>
              </a:spcBef>
              <a:spcAft>
                <a:spcPct val="0"/>
              </a:spcAft>
              <a:defRPr/>
            </a:pPr>
            <a:r>
              <a:rPr kumimoji="0" lang="ja-JP" altLang="en-US" sz="1200" kern="0">
                <a:solidFill>
                  <a:srgbClr val="FFFFFF"/>
                </a:solidFill>
                <a:cs typeface="メイリオ" pitchFamily="50" charset="-128"/>
              </a:rPr>
              <a:t>支払手形情報承認</a:t>
            </a:r>
          </a:p>
        </p:txBody>
      </p:sp>
      <p:sp>
        <p:nvSpPr>
          <p:cNvPr id="39" name="Oval 13"/>
          <p:cNvSpPr>
            <a:spLocks noChangeArrowheads="1"/>
          </p:cNvSpPr>
          <p:nvPr/>
        </p:nvSpPr>
        <p:spPr bwMode="auto">
          <a:xfrm>
            <a:off x="6910486" y="3629628"/>
            <a:ext cx="1643074" cy="357188"/>
          </a:xfrm>
          <a:prstGeom prst="roundRect">
            <a:avLst/>
          </a:prstGeom>
          <a:solidFill>
            <a:srgbClr val="77A233"/>
          </a:solidFill>
          <a:ln>
            <a:noFill/>
            <a:headEnd/>
            <a:tailEnd/>
          </a:ln>
          <a:effectLst>
            <a:outerShdw blurRad="40000" dist="23000" dir="5400000" rotWithShape="0">
              <a:srgbClr val="000000">
                <a:alpha val="35000"/>
              </a:srgbClr>
            </a:outerShdw>
          </a:effectLst>
        </p:spPr>
        <p:txBody>
          <a:bodyPr wrap="none" anchor="ctr"/>
          <a:lstStyle/>
          <a:p>
            <a:pPr algn="ctr" fontAlgn="base">
              <a:spcBef>
                <a:spcPct val="0"/>
              </a:spcBef>
              <a:spcAft>
                <a:spcPct val="0"/>
              </a:spcAft>
              <a:defRPr/>
            </a:pPr>
            <a:r>
              <a:rPr kumimoji="0" lang="ja-JP" altLang="en-US" sz="1200" kern="0">
                <a:solidFill>
                  <a:prstClr val="white"/>
                </a:solidFill>
                <a:cs typeface="メイリオ" pitchFamily="50" charset="-128"/>
              </a:rPr>
              <a:t>支払手形移動入力</a:t>
            </a:r>
            <a:endParaRPr kumimoji="0" lang="ja-JP" altLang="en-US" sz="1400" kern="0">
              <a:solidFill>
                <a:prstClr val="white"/>
              </a:solidFill>
              <a:cs typeface="メイリオ" pitchFamily="50" charset="-128"/>
            </a:endParaRPr>
          </a:p>
        </p:txBody>
      </p:sp>
      <p:sp>
        <p:nvSpPr>
          <p:cNvPr id="40" name="AutoShape 48"/>
          <p:cNvSpPr>
            <a:spLocks noChangeArrowheads="1"/>
          </p:cNvSpPr>
          <p:nvPr/>
        </p:nvSpPr>
        <p:spPr bwMode="auto">
          <a:xfrm>
            <a:off x="4913314" y="3873534"/>
            <a:ext cx="1785938" cy="285750"/>
          </a:xfrm>
          <a:prstGeom prst="roundRect">
            <a:avLst>
              <a:gd name="adj" fmla="val 16667"/>
            </a:avLst>
          </a:prstGeom>
          <a:solidFill>
            <a:srgbClr val="77A233"/>
          </a:solidFill>
          <a:ln>
            <a:noFill/>
            <a:headEnd/>
            <a:tailEnd/>
          </a:ln>
          <a:effectLst>
            <a:outerShdw blurRad="40000" dist="23000" dir="5400000" rotWithShape="0">
              <a:srgbClr val="000000">
                <a:alpha val="35000"/>
              </a:srgbClr>
            </a:outerShdw>
          </a:effectLst>
        </p:spPr>
        <p:txBody>
          <a:bodyPr wrap="none" anchor="ctr"/>
          <a:lstStyle/>
          <a:p>
            <a:pPr algn="ctr" fontAlgn="base">
              <a:spcBef>
                <a:spcPct val="0"/>
              </a:spcBef>
              <a:spcAft>
                <a:spcPct val="0"/>
              </a:spcAft>
              <a:defRPr/>
            </a:pPr>
            <a:r>
              <a:rPr kumimoji="0" lang="ja-JP" altLang="en-US" sz="1200" kern="0">
                <a:solidFill>
                  <a:srgbClr val="FFFFFF"/>
                </a:solidFill>
                <a:cs typeface="メイリオ" panose="020B0604030504040204" pitchFamily="50" charset="-128"/>
              </a:rPr>
              <a:t>支払手形決済処理</a:t>
            </a:r>
          </a:p>
        </p:txBody>
      </p:sp>
      <p:sp>
        <p:nvSpPr>
          <p:cNvPr id="41" name="Oval 13"/>
          <p:cNvSpPr>
            <a:spLocks noChangeArrowheads="1"/>
          </p:cNvSpPr>
          <p:nvPr/>
        </p:nvSpPr>
        <p:spPr bwMode="auto">
          <a:xfrm>
            <a:off x="3075734" y="3437940"/>
            <a:ext cx="1150938" cy="283078"/>
          </a:xfrm>
          <a:prstGeom prst="roundRect">
            <a:avLst/>
          </a:prstGeom>
          <a:solidFill>
            <a:srgbClr val="EE5500"/>
          </a:solidFill>
          <a:ln>
            <a:solidFill>
              <a:srgbClr val="EE5500"/>
            </a:solidFill>
            <a:headEnd/>
            <a:tailEnd/>
          </a:ln>
          <a:effectLst>
            <a:outerShdw blurRad="40000" dist="23000" dir="5400000" rotWithShape="0">
              <a:srgbClr val="000000">
                <a:alpha val="35000"/>
              </a:srgbClr>
            </a:outerShdw>
          </a:effectLst>
        </p:spPr>
        <p:txBody>
          <a:bodyPr wrap="none" anchor="ctr"/>
          <a:lstStyle/>
          <a:p>
            <a:pPr algn="ctr" fontAlgn="base">
              <a:spcBef>
                <a:spcPct val="0"/>
              </a:spcBef>
              <a:spcAft>
                <a:spcPct val="0"/>
              </a:spcAft>
              <a:defRPr/>
            </a:pPr>
            <a:r>
              <a:rPr kumimoji="0" lang="ja-JP" altLang="en-US" sz="1200" kern="0">
                <a:solidFill>
                  <a:prstClr val="white"/>
                </a:solidFill>
                <a:cs typeface="メイリオ" panose="020B0604030504040204" pitchFamily="50" charset="-128"/>
              </a:rPr>
              <a:t>手形入金入力</a:t>
            </a:r>
            <a:endParaRPr kumimoji="0" lang="ja-JP" altLang="en-US" sz="1400" kern="0">
              <a:solidFill>
                <a:prstClr val="white"/>
              </a:solidFill>
              <a:cs typeface="メイリオ" panose="020B0604030504040204" pitchFamily="50" charset="-128"/>
            </a:endParaRPr>
          </a:p>
        </p:txBody>
      </p:sp>
      <p:sp>
        <p:nvSpPr>
          <p:cNvPr id="42" name="Oval 13"/>
          <p:cNvSpPr>
            <a:spLocks noChangeArrowheads="1"/>
          </p:cNvSpPr>
          <p:nvPr/>
        </p:nvSpPr>
        <p:spPr bwMode="auto">
          <a:xfrm>
            <a:off x="768339" y="2970944"/>
            <a:ext cx="1643074" cy="323917"/>
          </a:xfrm>
          <a:prstGeom prst="roundRect">
            <a:avLst/>
          </a:prstGeom>
          <a:solidFill>
            <a:srgbClr val="EE5500"/>
          </a:solidFill>
          <a:ln>
            <a:solidFill>
              <a:srgbClr val="EE5500"/>
            </a:solidFill>
            <a:headEnd/>
            <a:tailEnd/>
          </a:ln>
          <a:effectLst>
            <a:outerShdw blurRad="40000" dist="23000" dir="5400000" rotWithShape="0">
              <a:srgbClr val="000000">
                <a:alpha val="35000"/>
              </a:srgbClr>
            </a:outerShdw>
          </a:effectLst>
        </p:spPr>
        <p:txBody>
          <a:bodyPr wrap="none" anchor="ctr"/>
          <a:lstStyle/>
          <a:p>
            <a:pPr algn="ctr" fontAlgn="base">
              <a:spcBef>
                <a:spcPct val="0"/>
              </a:spcBef>
              <a:spcAft>
                <a:spcPct val="0"/>
              </a:spcAft>
              <a:defRPr/>
            </a:pPr>
            <a:r>
              <a:rPr kumimoji="0" lang="ja-JP" altLang="en-US" sz="1200" kern="0">
                <a:solidFill>
                  <a:prstClr val="white"/>
                </a:solidFill>
                <a:cs typeface="メイリオ" pitchFamily="50" charset="-128"/>
              </a:rPr>
              <a:t>受取手形移動入力</a:t>
            </a:r>
            <a:endParaRPr kumimoji="0" lang="ja-JP" altLang="en-US" sz="1400" kern="0">
              <a:solidFill>
                <a:prstClr val="white"/>
              </a:solidFill>
              <a:cs typeface="メイリオ" pitchFamily="50" charset="-128"/>
            </a:endParaRPr>
          </a:p>
        </p:txBody>
      </p:sp>
      <p:sp>
        <p:nvSpPr>
          <p:cNvPr id="43" name="AutoShape 19"/>
          <p:cNvSpPr>
            <a:spLocks noChangeArrowheads="1"/>
          </p:cNvSpPr>
          <p:nvPr/>
        </p:nvSpPr>
        <p:spPr bwMode="auto">
          <a:xfrm rot="10800000">
            <a:off x="7847284" y="3204232"/>
            <a:ext cx="287338" cy="354682"/>
          </a:xfrm>
          <a:prstGeom prst="downArrow">
            <a:avLst>
              <a:gd name="adj1" fmla="val 50000"/>
              <a:gd name="adj2" fmla="val 57181"/>
            </a:avLst>
          </a:prstGeom>
          <a:solidFill>
            <a:schemeClr val="tx2">
              <a:lumMod val="60000"/>
              <a:lumOff val="40000"/>
            </a:schemeClr>
          </a:solidFill>
          <a:ln w="9525" cap="flat" cmpd="sng" algn="ctr">
            <a:noFill/>
            <a:prstDash val="solid"/>
            <a:headEnd/>
            <a:tailEnd/>
          </a:ln>
          <a:effectLst/>
        </p:spPr>
        <p:txBody>
          <a:bodyPr vert="eaVert" wrap="none" anchor="ctr"/>
          <a:lstStyle/>
          <a:p>
            <a:pPr fontAlgn="base">
              <a:spcBef>
                <a:spcPct val="0"/>
              </a:spcBef>
              <a:spcAft>
                <a:spcPct val="0"/>
              </a:spcAft>
              <a:defRPr/>
            </a:pPr>
            <a:endParaRPr kumimoji="0" lang="ja-JP" altLang="en-US" sz="600" kern="0">
              <a:solidFill>
                <a:srgbClr val="000000"/>
              </a:solidFill>
              <a:cs typeface="メイリオ" pitchFamily="50" charset="-128"/>
            </a:endParaRPr>
          </a:p>
        </p:txBody>
      </p:sp>
      <p:sp>
        <p:nvSpPr>
          <p:cNvPr id="44" name="AutoShape 19"/>
          <p:cNvSpPr>
            <a:spLocks noChangeArrowheads="1"/>
          </p:cNvSpPr>
          <p:nvPr/>
        </p:nvSpPr>
        <p:spPr bwMode="auto">
          <a:xfrm>
            <a:off x="1258888" y="2699473"/>
            <a:ext cx="288925" cy="264831"/>
          </a:xfrm>
          <a:prstGeom prst="downArrow">
            <a:avLst>
              <a:gd name="adj1" fmla="val 50000"/>
              <a:gd name="adj2" fmla="val 57182"/>
            </a:avLst>
          </a:prstGeom>
          <a:solidFill>
            <a:schemeClr val="tx2">
              <a:lumMod val="60000"/>
              <a:lumOff val="40000"/>
            </a:schemeClr>
          </a:solidFill>
          <a:ln w="9525" cap="flat" cmpd="sng" algn="ctr">
            <a:noFill/>
            <a:prstDash val="solid"/>
            <a:headEnd/>
            <a:tailEnd/>
          </a:ln>
          <a:effectLst/>
        </p:spPr>
        <p:txBody>
          <a:bodyPr vert="eaVert" wrap="none" anchor="ctr"/>
          <a:lstStyle/>
          <a:p>
            <a:pPr fontAlgn="base">
              <a:spcBef>
                <a:spcPct val="0"/>
              </a:spcBef>
              <a:spcAft>
                <a:spcPct val="0"/>
              </a:spcAft>
              <a:defRPr/>
            </a:pPr>
            <a:endParaRPr kumimoji="0" lang="ja-JP" altLang="en-US" sz="600" kern="0">
              <a:solidFill>
                <a:srgbClr val="000000"/>
              </a:solidFill>
              <a:cs typeface="メイリオ" pitchFamily="50" charset="-128"/>
            </a:endParaRPr>
          </a:p>
        </p:txBody>
      </p:sp>
      <p:sp>
        <p:nvSpPr>
          <p:cNvPr id="45" name="AutoShape 19"/>
          <p:cNvSpPr>
            <a:spLocks noChangeArrowheads="1"/>
          </p:cNvSpPr>
          <p:nvPr/>
        </p:nvSpPr>
        <p:spPr bwMode="auto">
          <a:xfrm>
            <a:off x="3231337" y="2703550"/>
            <a:ext cx="288925" cy="271220"/>
          </a:xfrm>
          <a:prstGeom prst="downArrow">
            <a:avLst>
              <a:gd name="adj1" fmla="val 50000"/>
              <a:gd name="adj2" fmla="val 57182"/>
            </a:avLst>
          </a:prstGeom>
          <a:solidFill>
            <a:schemeClr val="tx2">
              <a:lumMod val="60000"/>
              <a:lumOff val="40000"/>
            </a:schemeClr>
          </a:solidFill>
          <a:ln w="9525" cap="flat" cmpd="sng" algn="ctr">
            <a:noFill/>
            <a:prstDash val="solid"/>
            <a:headEnd/>
            <a:tailEnd/>
          </a:ln>
          <a:effectLst/>
        </p:spPr>
        <p:txBody>
          <a:bodyPr vert="eaVert" wrap="none" anchor="ctr"/>
          <a:lstStyle/>
          <a:p>
            <a:pPr fontAlgn="base">
              <a:spcBef>
                <a:spcPct val="0"/>
              </a:spcBef>
              <a:spcAft>
                <a:spcPct val="0"/>
              </a:spcAft>
              <a:defRPr/>
            </a:pPr>
            <a:endParaRPr kumimoji="0" lang="ja-JP" altLang="en-US" sz="600" kern="0">
              <a:solidFill>
                <a:srgbClr val="000000"/>
              </a:solidFill>
              <a:cs typeface="メイリオ" pitchFamily="50" charset="-128"/>
            </a:endParaRPr>
          </a:p>
        </p:txBody>
      </p:sp>
      <p:sp>
        <p:nvSpPr>
          <p:cNvPr id="46" name="AutoShape 19"/>
          <p:cNvSpPr>
            <a:spLocks noChangeArrowheads="1"/>
          </p:cNvSpPr>
          <p:nvPr/>
        </p:nvSpPr>
        <p:spPr bwMode="auto">
          <a:xfrm>
            <a:off x="2728655" y="3309728"/>
            <a:ext cx="287337" cy="757263"/>
          </a:xfrm>
          <a:prstGeom prst="downArrow">
            <a:avLst>
              <a:gd name="adj1" fmla="val 50000"/>
              <a:gd name="adj2" fmla="val 57177"/>
            </a:avLst>
          </a:prstGeom>
          <a:solidFill>
            <a:schemeClr val="tx2">
              <a:lumMod val="60000"/>
              <a:lumOff val="40000"/>
            </a:schemeClr>
          </a:solidFill>
          <a:ln w="9525" cap="flat" cmpd="sng" algn="ctr">
            <a:noFill/>
            <a:prstDash val="solid"/>
            <a:headEnd/>
            <a:tailEnd/>
          </a:ln>
          <a:effectLst/>
        </p:spPr>
        <p:txBody>
          <a:bodyPr vert="eaVert" wrap="none" anchor="ctr"/>
          <a:lstStyle/>
          <a:p>
            <a:pPr fontAlgn="base">
              <a:spcBef>
                <a:spcPct val="0"/>
              </a:spcBef>
              <a:spcAft>
                <a:spcPct val="0"/>
              </a:spcAft>
              <a:defRPr/>
            </a:pPr>
            <a:endParaRPr kumimoji="0" lang="ja-JP" altLang="en-US" sz="600" kern="0">
              <a:solidFill>
                <a:srgbClr val="000000"/>
              </a:solidFill>
              <a:cs typeface="メイリオ" pitchFamily="50" charset="-128"/>
            </a:endParaRPr>
          </a:p>
        </p:txBody>
      </p:sp>
      <p:sp>
        <p:nvSpPr>
          <p:cNvPr id="47" name="テキスト ボックス 46"/>
          <p:cNvSpPr txBox="1"/>
          <p:nvPr/>
        </p:nvSpPr>
        <p:spPr>
          <a:xfrm>
            <a:off x="2577083" y="4267579"/>
            <a:ext cx="846584" cy="402989"/>
          </a:xfrm>
          <a:prstGeom prst="rect">
            <a:avLst/>
          </a:prstGeom>
        </p:spPr>
        <p:txBody>
          <a:bodyPr wrap="square" lIns="0" tIns="0" rIns="0" bIns="0" rtlCol="0" anchor="t" anchorCtr="0">
            <a:normAutofit/>
          </a:bodyPr>
          <a:lstStyle/>
          <a:p>
            <a:pPr marL="0" marR="0" lvl="0" indent="0" defTabSz="914400" eaLnBrk="1" fontAlgn="auto" latinLnBrk="0" hangingPunct="1">
              <a:lnSpc>
                <a:spcPts val="2800"/>
              </a:lnSpc>
              <a:spcBef>
                <a:spcPct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仕訳データ</a:t>
            </a:r>
          </a:p>
        </p:txBody>
      </p:sp>
      <p:sp>
        <p:nvSpPr>
          <p:cNvPr id="48" name="テキスト ボックス 47"/>
          <p:cNvSpPr txBox="1"/>
          <p:nvPr/>
        </p:nvSpPr>
        <p:spPr>
          <a:xfrm>
            <a:off x="7120854" y="4220989"/>
            <a:ext cx="846584" cy="402989"/>
          </a:xfrm>
          <a:prstGeom prst="rect">
            <a:avLst/>
          </a:prstGeom>
        </p:spPr>
        <p:txBody>
          <a:bodyPr wrap="square" lIns="0" tIns="0" rIns="0" bIns="0" rtlCol="0" anchor="t" anchorCtr="0">
            <a:normAutofit/>
          </a:bodyPr>
          <a:lstStyle/>
          <a:p>
            <a:pPr marL="0" marR="0" lvl="0" indent="0" defTabSz="914400" eaLnBrk="1" fontAlgn="auto" latinLnBrk="0" hangingPunct="1">
              <a:lnSpc>
                <a:spcPts val="2800"/>
              </a:lnSpc>
              <a:spcBef>
                <a:spcPct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仕訳データ</a:t>
            </a:r>
          </a:p>
        </p:txBody>
      </p:sp>
    </p:spTree>
    <p:extLst>
      <p:ext uri="{BB962C8B-B14F-4D97-AF65-F5344CB8AC3E}">
        <p14:creationId xmlns:p14="http://schemas.microsoft.com/office/powerpoint/2010/main" val="2340353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35</a:t>
            </a:fld>
            <a:endParaRPr lang="ja-JP" altLang="en-US"/>
          </a:p>
        </p:txBody>
      </p:sp>
      <p:sp>
        <p:nvSpPr>
          <p:cNvPr id="5" name="タイトル 4"/>
          <p:cNvSpPr>
            <a:spLocks noGrp="1"/>
          </p:cNvSpPr>
          <p:nvPr>
            <p:ph type="title"/>
          </p:nvPr>
        </p:nvSpPr>
        <p:spPr/>
        <p:txBody>
          <a:bodyPr/>
          <a:lstStyle/>
          <a:p>
            <a:r>
              <a:rPr lang="en-US" altLang="ja-JP">
                <a:solidFill>
                  <a:schemeClr val="accent1"/>
                </a:solidFill>
              </a:rPr>
              <a:t>03</a:t>
            </a:r>
            <a:r>
              <a:rPr lang="en-US" altLang="ja-JP"/>
              <a:t> </a:t>
            </a:r>
            <a:r>
              <a:rPr lang="en-US" altLang="ja-JP" sz="1800" err="1"/>
              <a:t>SuperStream</a:t>
            </a:r>
            <a:r>
              <a:rPr lang="en-US" altLang="ja-JP" sz="1800"/>
              <a:t>-NX </a:t>
            </a:r>
            <a:r>
              <a:rPr lang="ja-JP" altLang="en-US" sz="1800"/>
              <a:t>会計ソリューション</a:t>
            </a:r>
            <a:br>
              <a:rPr lang="en-US" altLang="ja-JP" sz="1800"/>
            </a:br>
            <a:r>
              <a:rPr lang="ja-JP" altLang="en-US"/>
              <a:t>統合会計特長</a:t>
            </a:r>
            <a:endParaRPr kumimoji="1" lang="ja-JP" altLang="en-US"/>
          </a:p>
        </p:txBody>
      </p:sp>
    </p:spTree>
    <p:extLst>
      <p:ext uri="{BB962C8B-B14F-4D97-AF65-F5344CB8AC3E}">
        <p14:creationId xmlns:p14="http://schemas.microsoft.com/office/powerpoint/2010/main" val="16867837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78AE49ED-73EF-499C-8307-28EB0E7CF529}" type="slidenum">
              <a:rPr lang="ja-JP" altLang="en-US" smtClean="0"/>
              <a:pPr/>
              <a:t>36</a:t>
            </a:fld>
            <a:endParaRPr lang="ja-JP" altLang="en-US"/>
          </a:p>
        </p:txBody>
      </p:sp>
      <p:sp>
        <p:nvSpPr>
          <p:cNvPr id="7" name="タイトル 6"/>
          <p:cNvSpPr>
            <a:spLocks noGrp="1"/>
          </p:cNvSpPr>
          <p:nvPr>
            <p:ph type="title"/>
          </p:nvPr>
        </p:nvSpPr>
        <p:spPr/>
        <p:txBody>
          <a:bodyPr/>
          <a:lstStyle/>
          <a:p>
            <a:r>
              <a:rPr lang="ja-JP" altLang="en-US"/>
              <a:t>統合会計特長</a:t>
            </a:r>
            <a:endParaRPr kumimoji="1" lang="ja-JP" altLang="en-US"/>
          </a:p>
        </p:txBody>
      </p:sp>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8" name="テキスト プレースホルダー 7"/>
          <p:cNvSpPr>
            <a:spLocks noGrp="1"/>
          </p:cNvSpPr>
          <p:nvPr>
            <p:ph type="body" sz="quarter" idx="16"/>
          </p:nvPr>
        </p:nvSpPr>
        <p:spPr/>
        <p:txBody>
          <a:bodyPr/>
          <a:lstStyle/>
          <a:p>
            <a:r>
              <a:rPr lang="ja-JP" altLang="en-US"/>
              <a:t>ニーズに応じた入力画面、業務の効率化に貢献</a:t>
            </a:r>
          </a:p>
          <a:p>
            <a:endParaRPr kumimoji="1" lang="ja-JP" altLang="en-US"/>
          </a:p>
        </p:txBody>
      </p:sp>
      <p:sp>
        <p:nvSpPr>
          <p:cNvPr id="33" name="テキスト ボックス 32"/>
          <p:cNvSpPr txBox="1"/>
          <p:nvPr/>
        </p:nvSpPr>
        <p:spPr>
          <a:xfrm>
            <a:off x="0" y="4727924"/>
            <a:ext cx="9144000" cy="400110"/>
          </a:xfrm>
          <a:prstGeom prst="rect">
            <a:avLst/>
          </a:prstGeom>
          <a:noFill/>
        </p:spPr>
        <p:txBody>
          <a:bodyPr wrap="square" rtlCol="0">
            <a:spAutoFit/>
          </a:bodyPr>
          <a:lstStyle/>
          <a:p>
            <a:pPr lvl="0" algn="ctr">
              <a:defRPr/>
            </a:pPr>
            <a:r>
              <a:rPr kumimoji="1" lang="ja-JP" altLang="en-US" sz="2000" b="1" i="0" u="none" strike="noStrike" kern="1200" cap="none" spc="0" normalizeH="0" baseline="0" noProof="0">
                <a:ln>
                  <a:noFill/>
                </a:ln>
                <a:effectLst/>
                <a:uLnTx/>
                <a:uFillTx/>
                <a:latin typeface="メイリオ"/>
                <a:ea typeface="メイリオ"/>
                <a:cs typeface="+mn-cs"/>
              </a:rPr>
              <a:t>複数の仕訳伝票は、外部</a:t>
            </a:r>
            <a:r>
              <a:rPr lang="ja-JP" altLang="en-US" sz="2000" b="1"/>
              <a:t>データ取込で一括登録</a:t>
            </a:r>
            <a:endParaRPr kumimoji="1" lang="en-US" altLang="ja-JP" sz="2000" b="1" i="0" u="none" strike="noStrike" kern="1200" cap="none" spc="0" normalizeH="0" baseline="0" noProof="0">
              <a:ln>
                <a:noFill/>
              </a:ln>
              <a:effectLst/>
              <a:uLnTx/>
              <a:uFillTx/>
              <a:latin typeface="メイリオ"/>
              <a:ea typeface="メイリオ"/>
              <a:cs typeface="+mn-cs"/>
            </a:endParaRPr>
          </a:p>
        </p:txBody>
      </p:sp>
      <p:sp>
        <p:nvSpPr>
          <p:cNvPr id="4" name="楕円 3">
            <a:extLst>
              <a:ext uri="{FF2B5EF4-FFF2-40B4-BE49-F238E27FC236}">
                <a16:creationId xmlns:a16="http://schemas.microsoft.com/office/drawing/2014/main" id="{F42F3D00-0C40-4DC0-66BE-D80E9B82E8D0}"/>
              </a:ext>
            </a:extLst>
          </p:cNvPr>
          <p:cNvSpPr>
            <a:spLocks noChangeAspect="1"/>
          </p:cNvSpPr>
          <p:nvPr/>
        </p:nvSpPr>
        <p:spPr>
          <a:xfrm>
            <a:off x="346350" y="1539748"/>
            <a:ext cx="2520000" cy="2520000"/>
          </a:xfrm>
          <a:prstGeom prst="ellipse">
            <a:avLst/>
          </a:prstGeom>
          <a:noFill/>
          <a:ln w="152400">
            <a:solidFill>
              <a:srgbClr val="E6B3D1">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二等辺三角形 5">
            <a:extLst>
              <a:ext uri="{FF2B5EF4-FFF2-40B4-BE49-F238E27FC236}">
                <a16:creationId xmlns:a16="http://schemas.microsoft.com/office/drawing/2014/main" id="{7D57F702-69D7-6F89-60CC-0C21EF16A0B6}"/>
              </a:ext>
            </a:extLst>
          </p:cNvPr>
          <p:cNvSpPr/>
          <p:nvPr/>
        </p:nvSpPr>
        <p:spPr>
          <a:xfrm rot="5400000">
            <a:off x="1856164" y="2630870"/>
            <a:ext cx="2830554" cy="336050"/>
          </a:xfrm>
          <a:prstGeom prst="triangl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00B16958-EE25-14F1-28D7-D2F32C898467}"/>
              </a:ext>
            </a:extLst>
          </p:cNvPr>
          <p:cNvSpPr txBox="1"/>
          <p:nvPr/>
        </p:nvSpPr>
        <p:spPr>
          <a:xfrm>
            <a:off x="378473" y="2339240"/>
            <a:ext cx="2475564"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noProof="0">
                <a:latin typeface="メイリオ"/>
                <a:ea typeface="メイリオ"/>
              </a:rPr>
              <a:t>ニーズに応じた</a:t>
            </a:r>
            <a:endParaRPr lang="en-US" altLang="ja-JP" sz="2400" b="1" noProof="0">
              <a:latin typeface="メイリオ"/>
              <a:ea typeface="メイリオ"/>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noProof="0">
                <a:latin typeface="メイリオ"/>
                <a:ea typeface="メイリオ"/>
              </a:rPr>
              <a:t>各種入力画面</a:t>
            </a:r>
            <a:endParaRPr lang="en-US" altLang="ja-JP" sz="2400" b="1" noProof="0">
              <a:latin typeface="メイリオ"/>
              <a:ea typeface="メイリオ"/>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a:solidFill>
                  <a:schemeClr val="accent3"/>
                </a:solidFill>
                <a:latin typeface="メイリオ"/>
                <a:ea typeface="メイリオ"/>
              </a:rPr>
              <a:t>～レイアウト変更可～</a:t>
            </a:r>
            <a:endParaRPr lang="en-US" altLang="ja-JP" sz="1600" b="1" noProof="0">
              <a:solidFill>
                <a:schemeClr val="accent3"/>
              </a:solidFill>
              <a:latin typeface="メイリオ"/>
              <a:ea typeface="メイリオ"/>
            </a:endParaRPr>
          </a:p>
        </p:txBody>
      </p:sp>
      <p:grpSp>
        <p:nvGrpSpPr>
          <p:cNvPr id="36" name="グループ化 35">
            <a:extLst>
              <a:ext uri="{FF2B5EF4-FFF2-40B4-BE49-F238E27FC236}">
                <a16:creationId xmlns:a16="http://schemas.microsoft.com/office/drawing/2014/main" id="{164E15BD-D8C3-6215-34C4-2E34CB22F23B}"/>
              </a:ext>
            </a:extLst>
          </p:cNvPr>
          <p:cNvGrpSpPr/>
          <p:nvPr/>
        </p:nvGrpSpPr>
        <p:grpSpPr>
          <a:xfrm>
            <a:off x="3637911" y="2451067"/>
            <a:ext cx="4568600" cy="1008000"/>
            <a:chOff x="3984272" y="2524167"/>
            <a:chExt cx="4568600" cy="1008000"/>
          </a:xfrm>
        </p:grpSpPr>
        <p:sp>
          <p:nvSpPr>
            <p:cNvPr id="37" name="円/楕円 33">
              <a:extLst>
                <a:ext uri="{FF2B5EF4-FFF2-40B4-BE49-F238E27FC236}">
                  <a16:creationId xmlns:a16="http://schemas.microsoft.com/office/drawing/2014/main" id="{C70E913A-B6FA-A7B2-2E60-1AE6780BDA0C}"/>
                </a:ext>
              </a:extLst>
            </p:cNvPr>
            <p:cNvSpPr>
              <a:spLocks noChangeAspect="1"/>
            </p:cNvSpPr>
            <p:nvPr/>
          </p:nvSpPr>
          <p:spPr>
            <a:xfrm>
              <a:off x="3984272" y="2524167"/>
              <a:ext cx="1008000" cy="100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ja-JP" altLang="en-US" sz="800" b="1" i="0" u="none" strike="noStrike" kern="1200" cap="none" spc="0" normalizeH="0" baseline="0" noProof="0">
                <a:ln>
                  <a:noFill/>
                </a:ln>
                <a:solidFill>
                  <a:prstClr val="white"/>
                </a:solidFill>
                <a:effectLst/>
                <a:uLnTx/>
                <a:uFillTx/>
                <a:latin typeface="メイリオ"/>
                <a:ea typeface="メイリオ"/>
                <a:cs typeface="+mn-cs"/>
              </a:endParaRPr>
            </a:p>
          </p:txBody>
        </p:sp>
        <p:sp>
          <p:nvSpPr>
            <p:cNvPr id="38" name="Freeform 334">
              <a:extLst>
                <a:ext uri="{FF2B5EF4-FFF2-40B4-BE49-F238E27FC236}">
                  <a16:creationId xmlns:a16="http://schemas.microsoft.com/office/drawing/2014/main" id="{A84320AE-02CF-DF64-F29E-DB21084903D4}"/>
                </a:ext>
              </a:extLst>
            </p:cNvPr>
            <p:cNvSpPr>
              <a:spLocks noChangeAspect="1" noEditPoints="1"/>
            </p:cNvSpPr>
            <p:nvPr/>
          </p:nvSpPr>
          <p:spPr bwMode="auto">
            <a:xfrm>
              <a:off x="4093726" y="2722167"/>
              <a:ext cx="789092" cy="612000"/>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cxnSp>
          <p:nvCxnSpPr>
            <p:cNvPr id="39" name="直線コネクタ 38">
              <a:extLst>
                <a:ext uri="{FF2B5EF4-FFF2-40B4-BE49-F238E27FC236}">
                  <a16:creationId xmlns:a16="http://schemas.microsoft.com/office/drawing/2014/main" id="{822360F0-71DB-CBFA-B678-6B926FEF7126}"/>
                </a:ext>
              </a:extLst>
            </p:cNvPr>
            <p:cNvCxnSpPr/>
            <p:nvPr/>
          </p:nvCxnSpPr>
          <p:spPr>
            <a:xfrm>
              <a:off x="4930860" y="2857001"/>
              <a:ext cx="335415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D91B3EAB-B86E-295F-30CF-F56F14AC431C}"/>
                </a:ext>
              </a:extLst>
            </p:cNvPr>
            <p:cNvSpPr txBox="1"/>
            <p:nvPr/>
          </p:nvSpPr>
          <p:spPr>
            <a:xfrm>
              <a:off x="5041559" y="2524167"/>
              <a:ext cx="2871559"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600" b="1" noProof="0">
                  <a:solidFill>
                    <a:srgbClr val="008CCF"/>
                  </a:solidFill>
                  <a:latin typeface="メイリオ"/>
                  <a:ea typeface="メイリオ"/>
                </a:rPr>
                <a:t>従業員・事務担当</a:t>
              </a:r>
              <a:endParaRPr lang="en-US" altLang="ja-JP" sz="1600" b="1" noProof="0">
                <a:solidFill>
                  <a:srgbClr val="008CCF"/>
                </a:solidFill>
                <a:latin typeface="メイリオ"/>
                <a:ea typeface="メイリオ"/>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altLang="ja-JP" sz="2000" b="1" noProof="0">
                <a:solidFill>
                  <a:srgbClr val="008CCF"/>
                </a:solidFill>
                <a:latin typeface="メイリオ"/>
                <a:ea typeface="メイリオ"/>
              </a:endParaRPr>
            </a:p>
          </p:txBody>
        </p:sp>
        <p:cxnSp>
          <p:nvCxnSpPr>
            <p:cNvPr id="41" name="直線コネクタ 40">
              <a:extLst>
                <a:ext uri="{FF2B5EF4-FFF2-40B4-BE49-F238E27FC236}">
                  <a16:creationId xmlns:a16="http://schemas.microsoft.com/office/drawing/2014/main" id="{128028F8-DD59-4C43-AEFC-AA770080C353}"/>
                </a:ext>
              </a:extLst>
            </p:cNvPr>
            <p:cNvCxnSpPr/>
            <p:nvPr/>
          </p:nvCxnSpPr>
          <p:spPr>
            <a:xfrm>
              <a:off x="4945863" y="2857000"/>
              <a:ext cx="333915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CA397797-835F-BDE9-22AA-9993020EC2C5}"/>
                </a:ext>
              </a:extLst>
            </p:cNvPr>
            <p:cNvSpPr txBox="1"/>
            <p:nvPr/>
          </p:nvSpPr>
          <p:spPr>
            <a:xfrm>
              <a:off x="5074856" y="2865232"/>
              <a:ext cx="3478016"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600" b="1" noProof="0">
                  <a:solidFill>
                    <a:srgbClr val="008CCF"/>
                  </a:solidFill>
                  <a:latin typeface="メイリオ"/>
                  <a:ea typeface="メイリオ"/>
                </a:rPr>
                <a:t>・簡易入力</a:t>
              </a:r>
              <a:r>
                <a:rPr lang="ja-JP" altLang="en-US" sz="1600" b="1">
                  <a:solidFill>
                    <a:srgbClr val="008CCF"/>
                  </a:solidFill>
                  <a:latin typeface="メイリオ"/>
                  <a:ea typeface="メイリオ"/>
                </a:rPr>
                <a:t>（仕訳伝票と支払伝票）</a:t>
              </a:r>
              <a:endParaRPr lang="en-US" altLang="ja-JP" sz="1600" b="1">
                <a:solidFill>
                  <a:srgbClr val="008CCF"/>
                </a:solidFill>
                <a:latin typeface="メイリオ"/>
                <a:ea typeface="メイリオ"/>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600" b="1">
                  <a:solidFill>
                    <a:schemeClr val="accent3"/>
                  </a:solidFill>
                  <a:latin typeface="メイリオ"/>
                  <a:ea typeface="メイリオ"/>
                </a:rPr>
                <a:t>　</a:t>
              </a:r>
              <a:r>
                <a:rPr lang="en-US" altLang="ja-JP" sz="1600" b="1">
                  <a:solidFill>
                    <a:schemeClr val="accent3"/>
                  </a:solidFill>
                  <a:latin typeface="メイリオ"/>
                  <a:ea typeface="メイリオ"/>
                </a:rPr>
                <a:t>※</a:t>
              </a:r>
              <a:r>
                <a:rPr lang="ja-JP" altLang="en-US" sz="1600" b="1">
                  <a:solidFill>
                    <a:schemeClr val="accent3"/>
                  </a:solidFill>
                  <a:latin typeface="メイリオ"/>
                  <a:ea typeface="メイリオ"/>
                </a:rPr>
                <a:t>勘定科目を意識せず入力</a:t>
              </a:r>
              <a:endParaRPr lang="en-US" altLang="ja-JP" sz="1600" b="1">
                <a:solidFill>
                  <a:schemeClr val="accent3"/>
                </a:solidFill>
                <a:latin typeface="メイリオ"/>
                <a:ea typeface="メイリオ"/>
              </a:endParaRPr>
            </a:p>
          </p:txBody>
        </p:sp>
      </p:grpSp>
      <p:grpSp>
        <p:nvGrpSpPr>
          <p:cNvPr id="43" name="グループ化 42">
            <a:extLst>
              <a:ext uri="{FF2B5EF4-FFF2-40B4-BE49-F238E27FC236}">
                <a16:creationId xmlns:a16="http://schemas.microsoft.com/office/drawing/2014/main" id="{BED4912A-274E-967E-7CEF-5B9C9127FCE9}"/>
              </a:ext>
            </a:extLst>
          </p:cNvPr>
          <p:cNvGrpSpPr/>
          <p:nvPr/>
        </p:nvGrpSpPr>
        <p:grpSpPr>
          <a:xfrm>
            <a:off x="3637911" y="3628469"/>
            <a:ext cx="5231728" cy="1154361"/>
            <a:chOff x="3984272" y="3628469"/>
            <a:chExt cx="5231728" cy="1154361"/>
          </a:xfrm>
        </p:grpSpPr>
        <p:sp>
          <p:nvSpPr>
            <p:cNvPr id="44" name="円/楕円 33">
              <a:extLst>
                <a:ext uri="{FF2B5EF4-FFF2-40B4-BE49-F238E27FC236}">
                  <a16:creationId xmlns:a16="http://schemas.microsoft.com/office/drawing/2014/main" id="{AC2EFF7E-315F-95A1-A881-7112258B439C}"/>
                </a:ext>
              </a:extLst>
            </p:cNvPr>
            <p:cNvSpPr>
              <a:spLocks noChangeAspect="1"/>
            </p:cNvSpPr>
            <p:nvPr/>
          </p:nvSpPr>
          <p:spPr>
            <a:xfrm>
              <a:off x="3984272" y="3628469"/>
              <a:ext cx="1008000" cy="100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ja-JP" altLang="en-US" sz="800" b="1" i="0" u="none" strike="noStrike" kern="1200" cap="none" spc="0" normalizeH="0" baseline="0" noProof="0">
                <a:ln>
                  <a:noFill/>
                </a:ln>
                <a:solidFill>
                  <a:prstClr val="white"/>
                </a:solidFill>
                <a:effectLst/>
                <a:uLnTx/>
                <a:uFillTx/>
                <a:latin typeface="メイリオ"/>
                <a:ea typeface="メイリオ"/>
                <a:cs typeface="+mn-cs"/>
              </a:endParaRPr>
            </a:p>
          </p:txBody>
        </p:sp>
        <p:sp>
          <p:nvSpPr>
            <p:cNvPr id="45" name="Freeform 330">
              <a:extLst>
                <a:ext uri="{FF2B5EF4-FFF2-40B4-BE49-F238E27FC236}">
                  <a16:creationId xmlns:a16="http://schemas.microsoft.com/office/drawing/2014/main" id="{3048DFBF-799C-B4B8-3536-11E312872DF2}"/>
                </a:ext>
              </a:extLst>
            </p:cNvPr>
            <p:cNvSpPr>
              <a:spLocks noChangeAspect="1" noEditPoints="1"/>
            </p:cNvSpPr>
            <p:nvPr/>
          </p:nvSpPr>
          <p:spPr bwMode="auto">
            <a:xfrm>
              <a:off x="4238400" y="3680992"/>
              <a:ext cx="499744" cy="828000"/>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cxnSp>
          <p:nvCxnSpPr>
            <p:cNvPr id="46" name="直線コネクタ 45">
              <a:extLst>
                <a:ext uri="{FF2B5EF4-FFF2-40B4-BE49-F238E27FC236}">
                  <a16:creationId xmlns:a16="http://schemas.microsoft.com/office/drawing/2014/main" id="{655B3A29-CF18-7A77-043A-177AFA311B22}"/>
                </a:ext>
              </a:extLst>
            </p:cNvPr>
            <p:cNvCxnSpPr/>
            <p:nvPr/>
          </p:nvCxnSpPr>
          <p:spPr>
            <a:xfrm>
              <a:off x="4945863" y="3945970"/>
              <a:ext cx="3339154" cy="923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id="{DE977D61-BFA5-8B63-91F6-D875A830984D}"/>
                </a:ext>
              </a:extLst>
            </p:cNvPr>
            <p:cNvSpPr txBox="1"/>
            <p:nvPr/>
          </p:nvSpPr>
          <p:spPr>
            <a:xfrm>
              <a:off x="5064272" y="3628469"/>
              <a:ext cx="253159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a:solidFill>
                    <a:srgbClr val="008CCF"/>
                  </a:solidFill>
                  <a:latin typeface="メイリオ"/>
                  <a:ea typeface="メイリオ"/>
                </a:rPr>
                <a:t>従業員（経費精算）</a:t>
              </a:r>
              <a:endParaRPr kumimoji="1" lang="en-US" altLang="ja-JP" sz="1600" b="1" i="0" u="none" strike="noStrike" kern="1200" cap="none" spc="0" normalizeH="0" baseline="0" noProof="0">
                <a:ln>
                  <a:noFill/>
                </a:ln>
                <a:solidFill>
                  <a:srgbClr val="008CCF"/>
                </a:solidFill>
                <a:effectLst/>
                <a:uLnTx/>
                <a:uFillTx/>
                <a:latin typeface="メイリオ"/>
                <a:ea typeface="メイリオ"/>
              </a:endParaRPr>
            </a:p>
          </p:txBody>
        </p:sp>
        <p:sp>
          <p:nvSpPr>
            <p:cNvPr id="48" name="テキスト ボックス 47">
              <a:extLst>
                <a:ext uri="{FF2B5EF4-FFF2-40B4-BE49-F238E27FC236}">
                  <a16:creationId xmlns:a16="http://schemas.microsoft.com/office/drawing/2014/main" id="{E158FDBC-96FD-1D77-A3A0-8761E6A3E136}"/>
                </a:ext>
              </a:extLst>
            </p:cNvPr>
            <p:cNvSpPr txBox="1"/>
            <p:nvPr/>
          </p:nvSpPr>
          <p:spPr>
            <a:xfrm>
              <a:off x="5079473" y="3951833"/>
              <a:ext cx="4136527" cy="83099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600" b="1" noProof="0">
                  <a:solidFill>
                    <a:srgbClr val="008CCF"/>
                  </a:solidFill>
                  <a:latin typeface="メイリオ"/>
                  <a:ea typeface="メイリオ"/>
                </a:rPr>
                <a:t>・経費・仮払精算入力</a:t>
              </a:r>
              <a:r>
                <a:rPr lang="ja-JP" altLang="en-US" sz="1600" b="1">
                  <a:solidFill>
                    <a:srgbClr val="008CCF"/>
                  </a:solidFill>
                  <a:latin typeface="メイリオ"/>
                  <a:ea typeface="メイリオ"/>
                </a:rPr>
                <a:t>（</a:t>
              </a:r>
              <a:r>
                <a:rPr lang="ja-JP" altLang="en-US" sz="1600" b="1" noProof="0">
                  <a:solidFill>
                    <a:srgbClr val="008CCF"/>
                  </a:solidFill>
                  <a:latin typeface="メイリオ"/>
                  <a:ea typeface="メイリオ"/>
                </a:rPr>
                <a:t>駅すぱあと連携</a:t>
              </a:r>
              <a:r>
                <a:rPr lang="ja-JP" altLang="en-US" sz="1600" b="1">
                  <a:solidFill>
                    <a:srgbClr val="008CCF"/>
                  </a:solidFill>
                  <a:latin typeface="メイリオ"/>
                  <a:ea typeface="メイリオ"/>
                </a:rPr>
                <a:t>）</a:t>
              </a:r>
              <a:endParaRPr lang="en-US" altLang="ja-JP" sz="1600" b="1" noProof="0">
                <a:solidFill>
                  <a:srgbClr val="008CCF"/>
                </a:solidFill>
                <a:latin typeface="メイリオ"/>
                <a:ea typeface="メイリオ"/>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600" b="1" noProof="0">
                  <a:solidFill>
                    <a:srgbClr val="008CCF"/>
                  </a:solidFill>
                  <a:latin typeface="メイリオ"/>
                  <a:ea typeface="メイリオ"/>
                </a:rPr>
                <a:t>・モバイル入力（</a:t>
              </a:r>
              <a:r>
                <a:rPr lang="en-US" altLang="ja-JP" sz="1600" b="1" noProof="0">
                  <a:solidFill>
                    <a:srgbClr val="008CCF"/>
                  </a:solidFill>
                  <a:latin typeface="メイリオ"/>
                  <a:ea typeface="メイリオ"/>
                </a:rPr>
                <a:t>OCR</a:t>
              </a:r>
              <a:r>
                <a:rPr lang="ja-JP" altLang="en-US" sz="1600" b="1" noProof="0">
                  <a:solidFill>
                    <a:srgbClr val="008CCF"/>
                  </a:solidFill>
                  <a:latin typeface="メイリオ"/>
                  <a:ea typeface="メイリオ"/>
                </a:rPr>
                <a:t>読取可）</a:t>
              </a:r>
              <a:endParaRPr lang="en-US" altLang="ja-JP" sz="1600" b="1" noProof="0">
                <a:solidFill>
                  <a:srgbClr val="008CCF"/>
                </a:solidFill>
                <a:latin typeface="メイリオ"/>
                <a:ea typeface="メイリオ"/>
              </a:endParaRPr>
            </a:p>
            <a:p>
              <a:r>
                <a:rPr lang="ja-JP" altLang="en-US" sz="1600" b="1">
                  <a:solidFill>
                    <a:schemeClr val="accent3"/>
                  </a:solidFill>
                </a:rPr>
                <a:t>　</a:t>
              </a:r>
              <a:r>
                <a:rPr lang="en-US" altLang="ja-JP" sz="1600" b="1">
                  <a:solidFill>
                    <a:schemeClr val="accent3"/>
                  </a:solidFill>
                </a:rPr>
                <a:t>※</a:t>
              </a:r>
              <a:r>
                <a:rPr lang="ja-JP" altLang="en-US" sz="1600" b="1">
                  <a:solidFill>
                    <a:schemeClr val="accent3"/>
                  </a:solidFill>
                </a:rPr>
                <a:t>勘定科目を意識せず入力</a:t>
              </a:r>
              <a:endParaRPr lang="en-US" altLang="ja-JP" sz="1600" b="1">
                <a:solidFill>
                  <a:schemeClr val="accent3"/>
                </a:solidFill>
              </a:endParaRPr>
            </a:p>
          </p:txBody>
        </p:sp>
      </p:grpSp>
      <p:grpSp>
        <p:nvGrpSpPr>
          <p:cNvPr id="49" name="グループ化 48">
            <a:extLst>
              <a:ext uri="{FF2B5EF4-FFF2-40B4-BE49-F238E27FC236}">
                <a16:creationId xmlns:a16="http://schemas.microsoft.com/office/drawing/2014/main" id="{D54C2045-3B1E-667D-6B19-DD7ACCB18ABE}"/>
              </a:ext>
            </a:extLst>
          </p:cNvPr>
          <p:cNvGrpSpPr/>
          <p:nvPr/>
        </p:nvGrpSpPr>
        <p:grpSpPr>
          <a:xfrm>
            <a:off x="3637911" y="983972"/>
            <a:ext cx="5302603" cy="1424699"/>
            <a:chOff x="3984272" y="983972"/>
            <a:chExt cx="5302603" cy="1424699"/>
          </a:xfrm>
        </p:grpSpPr>
        <p:sp>
          <p:nvSpPr>
            <p:cNvPr id="50" name="円/楕円 33">
              <a:extLst>
                <a:ext uri="{FF2B5EF4-FFF2-40B4-BE49-F238E27FC236}">
                  <a16:creationId xmlns:a16="http://schemas.microsoft.com/office/drawing/2014/main" id="{C982C5DF-84D3-B524-B254-A92CAD5ECFF2}"/>
                </a:ext>
              </a:extLst>
            </p:cNvPr>
            <p:cNvSpPr>
              <a:spLocks noChangeAspect="1"/>
            </p:cNvSpPr>
            <p:nvPr/>
          </p:nvSpPr>
          <p:spPr>
            <a:xfrm>
              <a:off x="3984272" y="983972"/>
              <a:ext cx="1008000" cy="100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ja-JP" altLang="en-US" sz="800" b="1" i="0" u="none" strike="noStrike" kern="1200" cap="none" spc="0" normalizeH="0" baseline="0" noProof="0">
                <a:ln>
                  <a:noFill/>
                </a:ln>
                <a:solidFill>
                  <a:prstClr val="white"/>
                </a:solidFill>
                <a:effectLst/>
                <a:uLnTx/>
                <a:uFillTx/>
                <a:latin typeface="メイリオ"/>
                <a:ea typeface="メイリオ"/>
                <a:cs typeface="+mn-cs"/>
              </a:endParaRPr>
            </a:p>
          </p:txBody>
        </p:sp>
        <p:grpSp>
          <p:nvGrpSpPr>
            <p:cNvPr id="51" name="グループ化 238">
              <a:extLst>
                <a:ext uri="{FF2B5EF4-FFF2-40B4-BE49-F238E27FC236}">
                  <a16:creationId xmlns:a16="http://schemas.microsoft.com/office/drawing/2014/main" id="{8EF55273-63C1-3552-32B4-000C789E8AA1}"/>
                </a:ext>
              </a:extLst>
            </p:cNvPr>
            <p:cNvGrpSpPr>
              <a:grpSpLocks noChangeAspect="1"/>
            </p:cNvGrpSpPr>
            <p:nvPr/>
          </p:nvGrpSpPr>
          <p:grpSpPr>
            <a:xfrm>
              <a:off x="4128272" y="1082643"/>
              <a:ext cx="720000" cy="720000"/>
              <a:chOff x="2182416" y="682625"/>
              <a:chExt cx="381000" cy="381000"/>
            </a:xfrm>
            <a:solidFill>
              <a:schemeClr val="bg1"/>
            </a:solidFill>
          </p:grpSpPr>
          <p:sp>
            <p:nvSpPr>
              <p:cNvPr id="55" name="Freeform 147">
                <a:extLst>
                  <a:ext uri="{FF2B5EF4-FFF2-40B4-BE49-F238E27FC236}">
                    <a16:creationId xmlns:a16="http://schemas.microsoft.com/office/drawing/2014/main" id="{B89E61B5-337A-07A1-372E-9F929B40A628}"/>
                  </a:ext>
                </a:extLst>
              </p:cNvPr>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6" name="Freeform 148">
                <a:extLst>
                  <a:ext uri="{FF2B5EF4-FFF2-40B4-BE49-F238E27FC236}">
                    <a16:creationId xmlns:a16="http://schemas.microsoft.com/office/drawing/2014/main" id="{F752DBE3-B29F-4985-46AB-210A610CFB69}"/>
                  </a:ext>
                </a:extLst>
              </p:cNvPr>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7" name="Freeform 149">
                <a:extLst>
                  <a:ext uri="{FF2B5EF4-FFF2-40B4-BE49-F238E27FC236}">
                    <a16:creationId xmlns:a16="http://schemas.microsoft.com/office/drawing/2014/main" id="{3A155061-14BB-66F9-2E2F-280A06BEF15D}"/>
                  </a:ext>
                </a:extLst>
              </p:cNvPr>
              <p:cNvSpPr>
                <a:spLocks/>
              </p:cNvSpPr>
              <p:nvPr/>
            </p:nvSpPr>
            <p:spPr bwMode="auto">
              <a:xfrm>
                <a:off x="2388791" y="962025"/>
                <a:ext cx="174625" cy="101600"/>
              </a:xfrm>
              <a:custGeom>
                <a:avLst/>
                <a:gdLst/>
                <a:ahLst/>
                <a:cxnLst>
                  <a:cxn ang="0">
                    <a:pos x="14" y="40"/>
                  </a:cxn>
                  <a:cxn ang="0">
                    <a:pos x="2" y="64"/>
                  </a:cxn>
                  <a:cxn ang="0">
                    <a:pos x="110" y="64"/>
                  </a:cxn>
                  <a:cxn ang="0">
                    <a:pos x="110" y="64"/>
                  </a:cxn>
                  <a:cxn ang="0">
                    <a:pos x="108" y="52"/>
                  </a:cxn>
                  <a:cxn ang="0">
                    <a:pos x="102" y="40"/>
                  </a:cxn>
                  <a:cxn ang="0">
                    <a:pos x="92" y="30"/>
                  </a:cxn>
                  <a:cxn ang="0">
                    <a:pos x="78" y="20"/>
                  </a:cxn>
                  <a:cxn ang="0">
                    <a:pos x="62" y="12"/>
                  </a:cxn>
                  <a:cxn ang="0">
                    <a:pos x="42" y="6"/>
                  </a:cxn>
                  <a:cxn ang="0">
                    <a:pos x="22" y="2"/>
                  </a:cxn>
                  <a:cxn ang="0">
                    <a:pos x="0" y="0"/>
                  </a:cxn>
                  <a:cxn ang="0">
                    <a:pos x="14" y="40"/>
                  </a:cxn>
                </a:cxnLst>
                <a:rect l="0" t="0" r="r" b="b"/>
                <a:pathLst>
                  <a:path w="110" h="64">
                    <a:moveTo>
                      <a:pt x="14" y="40"/>
                    </a:moveTo>
                    <a:lnTo>
                      <a:pt x="2" y="64"/>
                    </a:lnTo>
                    <a:lnTo>
                      <a:pt x="110" y="64"/>
                    </a:lnTo>
                    <a:lnTo>
                      <a:pt x="110" y="64"/>
                    </a:lnTo>
                    <a:lnTo>
                      <a:pt x="108" y="52"/>
                    </a:lnTo>
                    <a:lnTo>
                      <a:pt x="102" y="40"/>
                    </a:lnTo>
                    <a:lnTo>
                      <a:pt x="92" y="30"/>
                    </a:lnTo>
                    <a:lnTo>
                      <a:pt x="78" y="20"/>
                    </a:lnTo>
                    <a:lnTo>
                      <a:pt x="62" y="12"/>
                    </a:lnTo>
                    <a:lnTo>
                      <a:pt x="42" y="6"/>
                    </a:lnTo>
                    <a:lnTo>
                      <a:pt x="22" y="2"/>
                    </a:lnTo>
                    <a:lnTo>
                      <a:pt x="0" y="0"/>
                    </a:lnTo>
                    <a:lnTo>
                      <a:pt x="14"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8" name="Freeform 150">
                <a:extLst>
                  <a:ext uri="{FF2B5EF4-FFF2-40B4-BE49-F238E27FC236}">
                    <a16:creationId xmlns:a16="http://schemas.microsoft.com/office/drawing/2014/main" id="{EBD4F042-6B71-12C7-D18F-44DEC4F4FC6E}"/>
                  </a:ext>
                </a:extLst>
              </p:cNvPr>
              <p:cNvSpPr>
                <a:spLocks/>
              </p:cNvSpPr>
              <p:nvPr/>
            </p:nvSpPr>
            <p:spPr bwMode="auto">
              <a:xfrm>
                <a:off x="2182416" y="962025"/>
                <a:ext cx="174625" cy="101600"/>
              </a:xfrm>
              <a:custGeom>
                <a:avLst/>
                <a:gdLst/>
                <a:ahLst/>
                <a:cxnLst>
                  <a:cxn ang="0">
                    <a:pos x="96" y="40"/>
                  </a:cxn>
                  <a:cxn ang="0">
                    <a:pos x="110" y="0"/>
                  </a:cxn>
                  <a:cxn ang="0">
                    <a:pos x="110" y="0"/>
                  </a:cxn>
                  <a:cxn ang="0">
                    <a:pos x="88" y="2"/>
                  </a:cxn>
                  <a:cxn ang="0">
                    <a:pos x="68" y="6"/>
                  </a:cxn>
                  <a:cxn ang="0">
                    <a:pos x="48" y="12"/>
                  </a:cxn>
                  <a:cxn ang="0">
                    <a:pos x="32" y="20"/>
                  </a:cxn>
                  <a:cxn ang="0">
                    <a:pos x="18" y="30"/>
                  </a:cxn>
                  <a:cxn ang="0">
                    <a:pos x="8" y="40"/>
                  </a:cxn>
                  <a:cxn ang="0">
                    <a:pos x="2" y="52"/>
                  </a:cxn>
                  <a:cxn ang="0">
                    <a:pos x="0" y="64"/>
                  </a:cxn>
                  <a:cxn ang="0">
                    <a:pos x="108" y="64"/>
                  </a:cxn>
                  <a:cxn ang="0">
                    <a:pos x="96" y="40"/>
                  </a:cxn>
                </a:cxnLst>
                <a:rect l="0" t="0" r="r" b="b"/>
                <a:pathLst>
                  <a:path w="110" h="64">
                    <a:moveTo>
                      <a:pt x="96" y="40"/>
                    </a:moveTo>
                    <a:lnTo>
                      <a:pt x="110" y="0"/>
                    </a:lnTo>
                    <a:lnTo>
                      <a:pt x="110" y="0"/>
                    </a:lnTo>
                    <a:lnTo>
                      <a:pt x="88" y="2"/>
                    </a:lnTo>
                    <a:lnTo>
                      <a:pt x="68" y="6"/>
                    </a:lnTo>
                    <a:lnTo>
                      <a:pt x="48" y="12"/>
                    </a:lnTo>
                    <a:lnTo>
                      <a:pt x="32" y="20"/>
                    </a:lnTo>
                    <a:lnTo>
                      <a:pt x="18" y="30"/>
                    </a:lnTo>
                    <a:lnTo>
                      <a:pt x="8" y="40"/>
                    </a:lnTo>
                    <a:lnTo>
                      <a:pt x="2" y="52"/>
                    </a:lnTo>
                    <a:lnTo>
                      <a:pt x="0" y="64"/>
                    </a:lnTo>
                    <a:lnTo>
                      <a:pt x="108" y="64"/>
                    </a:lnTo>
                    <a:lnTo>
                      <a:pt x="96"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cxnSp>
          <p:nvCxnSpPr>
            <p:cNvPr id="52" name="直線コネクタ 51">
              <a:extLst>
                <a:ext uri="{FF2B5EF4-FFF2-40B4-BE49-F238E27FC236}">
                  <a16:creationId xmlns:a16="http://schemas.microsoft.com/office/drawing/2014/main" id="{7DB02279-6231-6AB2-2865-DBEA4E9AD144}"/>
                </a:ext>
              </a:extLst>
            </p:cNvPr>
            <p:cNvCxnSpPr/>
            <p:nvPr/>
          </p:nvCxnSpPr>
          <p:spPr>
            <a:xfrm>
              <a:off x="4945863" y="1317812"/>
              <a:ext cx="333915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726C0912-0C60-5665-114D-9132674A29E4}"/>
                </a:ext>
              </a:extLst>
            </p:cNvPr>
            <p:cNvSpPr txBox="1"/>
            <p:nvPr/>
          </p:nvSpPr>
          <p:spPr>
            <a:xfrm>
              <a:off x="5003969" y="983972"/>
              <a:ext cx="131412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a:solidFill>
                    <a:srgbClr val="008CCF"/>
                  </a:solidFill>
                  <a:latin typeface="メイリオ"/>
                  <a:ea typeface="メイリオ"/>
                </a:rPr>
                <a:t>経理担当</a:t>
              </a:r>
              <a:endParaRPr kumimoji="1" lang="en-US" altLang="ja-JP" sz="1600" b="1" i="0" u="none" strike="noStrike" kern="1200" cap="none" spc="0" normalizeH="0" baseline="0" noProof="0">
                <a:ln>
                  <a:noFill/>
                </a:ln>
                <a:solidFill>
                  <a:srgbClr val="008CCF"/>
                </a:solidFill>
                <a:effectLst/>
                <a:uLnTx/>
                <a:uFillTx/>
                <a:latin typeface="メイリオ"/>
                <a:ea typeface="メイリオ"/>
              </a:endParaRPr>
            </a:p>
          </p:txBody>
        </p:sp>
        <p:sp>
          <p:nvSpPr>
            <p:cNvPr id="54" name="テキスト ボックス 53">
              <a:extLst>
                <a:ext uri="{FF2B5EF4-FFF2-40B4-BE49-F238E27FC236}">
                  <a16:creationId xmlns:a16="http://schemas.microsoft.com/office/drawing/2014/main" id="{E1B1E412-A742-A760-EABF-E2048F4AD694}"/>
                </a:ext>
              </a:extLst>
            </p:cNvPr>
            <p:cNvSpPr txBox="1"/>
            <p:nvPr/>
          </p:nvSpPr>
          <p:spPr>
            <a:xfrm>
              <a:off x="5074856" y="1331453"/>
              <a:ext cx="4212019"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008CCF"/>
                  </a:solidFill>
                  <a:effectLst/>
                  <a:uLnTx/>
                  <a:uFillTx/>
                  <a:latin typeface="メイリオ"/>
                  <a:ea typeface="メイリオ"/>
                </a:rPr>
                <a:t>・仕訳入力</a:t>
              </a:r>
              <a:endParaRPr kumimoji="1" lang="en-US" altLang="ja-JP" sz="1600" b="1" i="0" u="none" strike="noStrike" kern="1200" cap="none" spc="0" normalizeH="0" baseline="0" noProof="0">
                <a:ln>
                  <a:noFill/>
                </a:ln>
                <a:solidFill>
                  <a:srgbClr val="008CCF"/>
                </a:solidFill>
                <a:effectLst/>
                <a:uLnTx/>
                <a:uFillTx/>
                <a:latin typeface="メイリオ"/>
                <a:ea typeface="メイリオ"/>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008CCF"/>
                  </a:solidFill>
                  <a:effectLst/>
                  <a:uLnTx/>
                  <a:uFillTx/>
                  <a:latin typeface="メイリオ"/>
                  <a:ea typeface="メイリオ"/>
                </a:rPr>
                <a:t>・一覧入力（コピー</a:t>
              </a:r>
              <a:r>
                <a:rPr kumimoji="1" lang="en-US" altLang="ja-JP" sz="1600" b="1" i="0" u="none" strike="noStrike" kern="1200" cap="none" spc="0" normalizeH="0" baseline="0" noProof="0">
                  <a:ln>
                    <a:noFill/>
                  </a:ln>
                  <a:solidFill>
                    <a:srgbClr val="008CCF"/>
                  </a:solidFill>
                  <a:effectLst/>
                  <a:uLnTx/>
                  <a:uFillTx/>
                  <a:latin typeface="メイリオ"/>
                  <a:ea typeface="メイリオ"/>
                </a:rPr>
                <a:t>&amp;</a:t>
              </a:r>
              <a:r>
                <a:rPr kumimoji="1" lang="ja-JP" altLang="en-US" sz="1600" b="1" i="0" u="none" strike="noStrike" kern="1200" cap="none" spc="0" normalizeH="0" baseline="0" noProof="0">
                  <a:ln>
                    <a:noFill/>
                  </a:ln>
                  <a:solidFill>
                    <a:srgbClr val="008CCF"/>
                  </a:solidFill>
                  <a:effectLst/>
                  <a:uLnTx/>
                  <a:uFillTx/>
                  <a:latin typeface="メイリオ"/>
                  <a:ea typeface="メイリオ"/>
                </a:rPr>
                <a:t>ペースト）</a:t>
              </a:r>
              <a:endParaRPr kumimoji="1" lang="en-US" altLang="ja-JP" sz="1600" b="1" i="0" u="none" strike="noStrike" kern="1200" cap="none" spc="0" normalizeH="0" baseline="0" noProof="0">
                <a:ln>
                  <a:noFill/>
                </a:ln>
                <a:solidFill>
                  <a:srgbClr val="008CCF"/>
                </a:solidFill>
                <a:effectLst/>
                <a:uLnTx/>
                <a:uFillTx/>
                <a:latin typeface="メイリオ"/>
                <a:ea typeface="メイリオ"/>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600" b="1">
                  <a:solidFill>
                    <a:srgbClr val="008CCF"/>
                  </a:solidFill>
                  <a:latin typeface="メイリオ"/>
                  <a:ea typeface="メイリオ"/>
                </a:rPr>
                <a:t>・過去伝票複写（摘要置換）</a:t>
              </a:r>
              <a:endParaRPr kumimoji="1" lang="en-US" altLang="ja-JP" sz="1600" b="1" i="0" u="none" strike="noStrike" kern="1200" cap="none" spc="0" normalizeH="0" baseline="0" noProof="0">
                <a:ln>
                  <a:noFill/>
                </a:ln>
                <a:solidFill>
                  <a:srgbClr val="008CCF"/>
                </a:solidFill>
                <a:effectLst/>
                <a:uLnTx/>
                <a:uFillTx/>
                <a:latin typeface="メイリオ"/>
                <a:ea typeface="メイリオ"/>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600" b="1">
                  <a:solidFill>
                    <a:srgbClr val="008CCF"/>
                  </a:solidFill>
                  <a:latin typeface="メイリオ"/>
                  <a:ea typeface="メイリオ"/>
                </a:rPr>
                <a:t>・前払金一括計上入力</a:t>
              </a:r>
              <a:endParaRPr kumimoji="1" lang="en-US" altLang="ja-JP" sz="1600" b="1" i="0" u="none" strike="noStrike" kern="1200" cap="none" spc="0" normalizeH="0" baseline="0" noProof="0">
                <a:ln>
                  <a:noFill/>
                </a:ln>
                <a:solidFill>
                  <a:srgbClr val="008CCF"/>
                </a:solidFill>
                <a:effectLst/>
                <a:uLnTx/>
                <a:uFillTx/>
                <a:latin typeface="メイリオ"/>
                <a:ea typeface="メイリオ"/>
              </a:endParaRPr>
            </a:p>
          </p:txBody>
        </p:sp>
      </p:grpSp>
    </p:spTree>
    <p:extLst>
      <p:ext uri="{BB962C8B-B14F-4D97-AF65-F5344CB8AC3E}">
        <p14:creationId xmlns:p14="http://schemas.microsoft.com/office/powerpoint/2010/main" val="14801675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角丸四角形 50"/>
          <p:cNvSpPr>
            <a:spLocks noChangeAspect="1"/>
          </p:cNvSpPr>
          <p:nvPr/>
        </p:nvSpPr>
        <p:spPr>
          <a:xfrm>
            <a:off x="4712268" y="897002"/>
            <a:ext cx="1098684" cy="1098684"/>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50" name="角丸四角形 49"/>
          <p:cNvSpPr>
            <a:spLocks noChangeAspect="1"/>
          </p:cNvSpPr>
          <p:nvPr/>
        </p:nvSpPr>
        <p:spPr>
          <a:xfrm>
            <a:off x="6887050" y="893766"/>
            <a:ext cx="1098684" cy="1098684"/>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49" name="角丸四角形 48"/>
          <p:cNvSpPr>
            <a:spLocks noChangeAspect="1"/>
          </p:cNvSpPr>
          <p:nvPr/>
        </p:nvSpPr>
        <p:spPr>
          <a:xfrm>
            <a:off x="7530513" y="2220175"/>
            <a:ext cx="1098684" cy="1098684"/>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48" name="角丸四角形 47"/>
          <p:cNvSpPr>
            <a:spLocks noChangeAspect="1"/>
          </p:cNvSpPr>
          <p:nvPr/>
        </p:nvSpPr>
        <p:spPr>
          <a:xfrm>
            <a:off x="6903118" y="3601506"/>
            <a:ext cx="1098684" cy="1098684"/>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47" name="角丸四角形 46"/>
          <p:cNvSpPr>
            <a:spLocks noChangeAspect="1"/>
          </p:cNvSpPr>
          <p:nvPr/>
        </p:nvSpPr>
        <p:spPr>
          <a:xfrm>
            <a:off x="4747713" y="3554685"/>
            <a:ext cx="1098684" cy="1098684"/>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37</a:t>
            </a:fld>
            <a:endParaRPr kumimoji="1" lang="ja-JP" altLang="en-US"/>
          </a:p>
        </p:txBody>
      </p:sp>
      <p:sp>
        <p:nvSpPr>
          <p:cNvPr id="3" name="タイトル 2"/>
          <p:cNvSpPr>
            <a:spLocks noGrp="1"/>
          </p:cNvSpPr>
          <p:nvPr>
            <p:ph type="title"/>
          </p:nvPr>
        </p:nvSpPr>
        <p:spPr/>
        <p:txBody>
          <a:bodyPr/>
          <a:lstStyle/>
          <a:p>
            <a:r>
              <a:rPr lang="ja-JP" altLang="en-US"/>
              <a:t>統合会計特長</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p:txBody>
          <a:bodyPr/>
          <a:lstStyle/>
          <a:p>
            <a:r>
              <a:rPr lang="ja-JP" altLang="en-US"/>
              <a:t>用途に合わせたデータ出力機能の充実</a:t>
            </a:r>
          </a:p>
          <a:p>
            <a:endParaRPr kumimoji="1" lang="ja-JP" altLang="en-US"/>
          </a:p>
        </p:txBody>
      </p:sp>
      <p:sp>
        <p:nvSpPr>
          <p:cNvPr id="7" name="テキスト ボックス 6"/>
          <p:cNvSpPr txBox="1"/>
          <p:nvPr/>
        </p:nvSpPr>
        <p:spPr>
          <a:xfrm>
            <a:off x="0" y="4695986"/>
            <a:ext cx="9144000" cy="707886"/>
          </a:xfrm>
          <a:prstGeom prst="rect">
            <a:avLst/>
          </a:prstGeom>
          <a:noFill/>
        </p:spPr>
        <p:txBody>
          <a:bodyPr wrap="square" rtlCol="0">
            <a:spAutoFit/>
          </a:bodyPr>
          <a:lstStyle/>
          <a:p>
            <a:pPr algn="ctr">
              <a:defRPr/>
            </a:pPr>
            <a:r>
              <a:rPr lang="ja-JP" altLang="en-US" sz="2000" b="1"/>
              <a:t>各種照会画面から、元帳→伝票→起票元まで追跡可能</a:t>
            </a:r>
            <a:endParaRPr lang="en-US" altLang="ja-JP" sz="2000" b="1"/>
          </a:p>
          <a:p>
            <a:pPr lvl="0" algn="ctr">
              <a:defRPr/>
            </a:pPr>
            <a:endParaRPr kumimoji="1" lang="en-US" altLang="ja-JP" sz="2000" b="1" i="0" u="none" strike="noStrike" kern="1200" cap="none" spc="0" normalizeH="0" baseline="0" noProof="0">
              <a:ln>
                <a:noFill/>
              </a:ln>
              <a:effectLst/>
              <a:uLnTx/>
              <a:uFillTx/>
              <a:latin typeface="メイリオ"/>
              <a:ea typeface="メイリオ"/>
              <a:cs typeface="+mn-cs"/>
            </a:endParaRPr>
          </a:p>
        </p:txBody>
      </p:sp>
      <p:sp>
        <p:nvSpPr>
          <p:cNvPr id="9" name="星 6 8"/>
          <p:cNvSpPr/>
          <p:nvPr/>
        </p:nvSpPr>
        <p:spPr>
          <a:xfrm rot="1682438">
            <a:off x="5541739" y="1882490"/>
            <a:ext cx="1640480" cy="1845578"/>
          </a:xfrm>
          <a:prstGeom prst="star6">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33"/>
          <p:cNvSpPr>
            <a:spLocks noChangeAspect="1"/>
          </p:cNvSpPr>
          <p:nvPr/>
        </p:nvSpPr>
        <p:spPr>
          <a:xfrm>
            <a:off x="5626250" y="2083813"/>
            <a:ext cx="1482235" cy="148223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white"/>
                </a:solidFill>
                <a:effectLst/>
                <a:uLnTx/>
                <a:uFillTx/>
                <a:latin typeface="メイリオ"/>
                <a:ea typeface="メイリオ"/>
              </a:rPr>
              <a:t>グリッド</a:t>
            </a:r>
            <a:endParaRPr lang="en-US" altLang="ja-JP" sz="2000" b="1">
              <a:solidFill>
                <a:prstClr val="white"/>
              </a:solidFill>
              <a:latin typeface="メイリオ"/>
              <a:ea typeface="メイリオ"/>
            </a:endParaRPr>
          </a:p>
          <a:p>
            <a:pPr marL="0" marR="0" lvl="0" indent="0" algn="ctr" defTabSz="914400" rtl="0" eaLnBrk="1" fontAlgn="auto" latinLnBrk="0" hangingPunct="1">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white"/>
                </a:solidFill>
                <a:effectLst/>
                <a:uLnTx/>
                <a:uFillTx/>
                <a:latin typeface="メイリオ"/>
                <a:ea typeface="メイリオ"/>
              </a:rPr>
              <a:t>機能</a:t>
            </a:r>
          </a:p>
        </p:txBody>
      </p:sp>
      <p:sp>
        <p:nvSpPr>
          <p:cNvPr id="11" name="テキスト ボックス 21"/>
          <p:cNvSpPr txBox="1">
            <a:spLocks noChangeArrowheads="1"/>
          </p:cNvSpPr>
          <p:nvPr/>
        </p:nvSpPr>
        <p:spPr bwMode="auto">
          <a:xfrm>
            <a:off x="770119" y="2572370"/>
            <a:ext cx="1710000" cy="361003"/>
          </a:xfrm>
          <a:prstGeom prst="rect">
            <a:avLst/>
          </a:prstGeom>
          <a:solidFill>
            <a:schemeClr val="tx2"/>
          </a:solidFill>
          <a:ln w="25400" cap="flat" cmpd="sng" algn="ctr">
            <a:noFill/>
            <a:prstDash val="solid"/>
            <a:headEnd/>
            <a:tailEnd/>
          </a:ln>
          <a:effectLst/>
        </p:spPr>
        <p:txBody>
          <a:bodyPr wrap="square" lIns="32753" tIns="41596" rIns="32753" bIns="41596" anchor="ctr" anchorCtr="1">
            <a:spAutoFit/>
          </a:bodyPr>
          <a:lstStyle/>
          <a:p>
            <a:pPr marL="0" marR="0" lvl="0" indent="0" algn="ctr" defTabSz="831850" eaLnBrk="1" fontAlgn="auto" latinLnBrk="0" hangingPunct="1">
              <a:lnSpc>
                <a:spcPct val="100000"/>
              </a:lnSpc>
              <a:spcBef>
                <a:spcPts val="0"/>
              </a:spcBef>
              <a:spcAft>
                <a:spcPts val="0"/>
              </a:spcAft>
              <a:buClrTx/>
              <a:buSzTx/>
              <a:buFontTx/>
              <a:buNone/>
              <a:tabLst/>
              <a:defRPr/>
            </a:pPr>
            <a:r>
              <a:rPr kumimoji="0" lang="ja-JP" altLang="ja-JP" b="1" i="0" u="none" strike="noStrike" kern="0" cap="none" spc="0" normalizeH="0" baseline="0" noProof="0">
                <a:ln>
                  <a:noFill/>
                </a:ln>
                <a:solidFill>
                  <a:schemeClr val="bg2"/>
                </a:solidFill>
                <a:effectLst/>
                <a:uLnTx/>
                <a:uFillTx/>
                <a:latin typeface="メイリオ"/>
                <a:ea typeface="メイリオ"/>
                <a:cs typeface="+mn-cs"/>
              </a:rPr>
              <a:t>合計残高試算表</a:t>
            </a:r>
          </a:p>
        </p:txBody>
      </p:sp>
      <p:sp>
        <p:nvSpPr>
          <p:cNvPr id="12" name="テキスト ボックス 21"/>
          <p:cNvSpPr txBox="1">
            <a:spLocks noChangeArrowheads="1"/>
          </p:cNvSpPr>
          <p:nvPr/>
        </p:nvSpPr>
        <p:spPr bwMode="auto">
          <a:xfrm>
            <a:off x="770119" y="2164978"/>
            <a:ext cx="1710658" cy="361003"/>
          </a:xfrm>
          <a:prstGeom prst="rect">
            <a:avLst/>
          </a:prstGeom>
          <a:solidFill>
            <a:schemeClr val="tx2"/>
          </a:solidFill>
          <a:ln w="25400" cap="flat" cmpd="sng" algn="ctr">
            <a:noFill/>
            <a:prstDash val="solid"/>
            <a:headEnd/>
            <a:tailEnd/>
          </a:ln>
          <a:effectLst/>
        </p:spPr>
        <p:txBody>
          <a:bodyPr wrap="square" lIns="32753" tIns="41596" rIns="32753" bIns="41596" anchor="ctr" anchorCtr="1">
            <a:spAutoFit/>
          </a:bodyPr>
          <a:lstStyle/>
          <a:p>
            <a:pPr marL="0" marR="0" lvl="0" indent="0" algn="ctr" defTabSz="83185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a:ln>
                  <a:noFill/>
                </a:ln>
                <a:solidFill>
                  <a:schemeClr val="bg2"/>
                </a:solidFill>
                <a:effectLst/>
                <a:uLnTx/>
                <a:uFillTx/>
                <a:latin typeface="メイリオ"/>
                <a:ea typeface="メイリオ"/>
                <a:cs typeface="+mn-cs"/>
              </a:rPr>
              <a:t>仕訳</a:t>
            </a:r>
            <a:r>
              <a:rPr kumimoji="0" lang="ja-JP" altLang="ja-JP" b="1" i="0" u="none" strike="noStrike" kern="0" cap="none" spc="0" normalizeH="0" baseline="0" noProof="0">
                <a:ln>
                  <a:noFill/>
                </a:ln>
                <a:solidFill>
                  <a:schemeClr val="bg2"/>
                </a:solidFill>
                <a:effectLst/>
                <a:uLnTx/>
                <a:uFillTx/>
                <a:latin typeface="メイリオ"/>
                <a:ea typeface="メイリオ"/>
                <a:cs typeface="+mn-cs"/>
              </a:rPr>
              <a:t>伝票照会</a:t>
            </a:r>
          </a:p>
        </p:txBody>
      </p:sp>
      <p:sp>
        <p:nvSpPr>
          <p:cNvPr id="13" name="テキスト ボックス 21"/>
          <p:cNvSpPr txBox="1">
            <a:spLocks noChangeArrowheads="1"/>
          </p:cNvSpPr>
          <p:nvPr/>
        </p:nvSpPr>
        <p:spPr bwMode="auto">
          <a:xfrm>
            <a:off x="648363" y="1750307"/>
            <a:ext cx="1912805" cy="453336"/>
          </a:xfrm>
          <a:prstGeom prst="rect">
            <a:avLst/>
          </a:prstGeom>
          <a:noFill/>
          <a:ln w="9525">
            <a:noFill/>
            <a:miter lim="800000"/>
            <a:headEnd/>
            <a:tailEnd/>
          </a:ln>
        </p:spPr>
        <p:txBody>
          <a:bodyPr wrap="none" lIns="32753" tIns="41596" rIns="32753" bIns="41596" anchor="ctr" anchorCtr="1">
            <a:spAutoFit/>
          </a:bodyPr>
          <a:lstStyle/>
          <a:p>
            <a:pPr marL="0" marR="0" lvl="0" indent="0" algn="ctr" defTabSz="83185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a:ln>
                  <a:noFill/>
                </a:ln>
                <a:effectLst/>
                <a:uLnTx/>
                <a:uFillTx/>
                <a:latin typeface="+mn-ea"/>
              </a:rPr>
              <a:t>各種照会画面</a:t>
            </a:r>
          </a:p>
        </p:txBody>
      </p:sp>
      <p:sp>
        <p:nvSpPr>
          <p:cNvPr id="14" name="テキスト ボックス 21"/>
          <p:cNvSpPr txBox="1">
            <a:spLocks noChangeArrowheads="1"/>
          </p:cNvSpPr>
          <p:nvPr/>
        </p:nvSpPr>
        <p:spPr bwMode="auto">
          <a:xfrm>
            <a:off x="770119" y="2971003"/>
            <a:ext cx="1710000" cy="638002"/>
          </a:xfrm>
          <a:prstGeom prst="rect">
            <a:avLst/>
          </a:prstGeom>
          <a:solidFill>
            <a:schemeClr val="tx2"/>
          </a:solidFill>
          <a:ln w="25400" cap="flat" cmpd="sng" algn="ctr">
            <a:noFill/>
            <a:prstDash val="solid"/>
            <a:headEnd/>
            <a:tailEnd/>
          </a:ln>
          <a:effectLst/>
        </p:spPr>
        <p:txBody>
          <a:bodyPr wrap="square" lIns="32753" tIns="41596" rIns="32753" bIns="41596" anchor="ctr" anchorCtr="1">
            <a:spAutoFit/>
          </a:bodyPr>
          <a:lstStyle/>
          <a:p>
            <a:pPr marL="0" marR="0" lvl="0" indent="0" algn="ctr" defTabSz="831850" eaLnBrk="1" fontAlgn="auto" latinLnBrk="0" hangingPunct="1">
              <a:lnSpc>
                <a:spcPct val="100000"/>
              </a:lnSpc>
              <a:spcBef>
                <a:spcPts val="0"/>
              </a:spcBef>
              <a:spcAft>
                <a:spcPts val="0"/>
              </a:spcAft>
              <a:buClrTx/>
              <a:buSzTx/>
              <a:buFontTx/>
              <a:buNone/>
              <a:tabLst/>
              <a:defRPr/>
            </a:pPr>
            <a:r>
              <a:rPr kumimoji="0" lang="ja-JP" altLang="en-US" b="1" kern="0">
                <a:solidFill>
                  <a:schemeClr val="bg2"/>
                </a:solidFill>
                <a:latin typeface="メイリオ"/>
                <a:ea typeface="メイリオ"/>
              </a:rPr>
              <a:t>科目残高予算</a:t>
            </a:r>
            <a:endParaRPr kumimoji="0" lang="en-US" altLang="ja-JP" b="1" kern="0">
              <a:solidFill>
                <a:schemeClr val="bg2"/>
              </a:solidFill>
              <a:latin typeface="メイリオ"/>
              <a:ea typeface="メイリオ"/>
            </a:endParaRPr>
          </a:p>
          <a:p>
            <a:pPr marL="0" marR="0" lvl="0" indent="0" algn="ctr" defTabSz="831850" eaLnBrk="1" fontAlgn="auto" latinLnBrk="0" hangingPunct="1">
              <a:lnSpc>
                <a:spcPct val="100000"/>
              </a:lnSpc>
              <a:spcBef>
                <a:spcPts val="0"/>
              </a:spcBef>
              <a:spcAft>
                <a:spcPts val="0"/>
              </a:spcAft>
              <a:buClrTx/>
              <a:buSzTx/>
              <a:buFontTx/>
              <a:buNone/>
              <a:tabLst/>
              <a:defRPr/>
            </a:pPr>
            <a:r>
              <a:rPr kumimoji="0" lang="ja-JP" altLang="en-US" b="1" kern="0">
                <a:solidFill>
                  <a:schemeClr val="bg2"/>
                </a:solidFill>
                <a:latin typeface="メイリオ"/>
                <a:ea typeface="メイリオ"/>
              </a:rPr>
              <a:t>実績対比照会</a:t>
            </a:r>
            <a:endParaRPr kumimoji="0" lang="ja-JP" altLang="ja-JP" b="1" i="0" u="none" strike="noStrike" kern="0" cap="none" spc="0" normalizeH="0" baseline="0" noProof="0">
              <a:ln>
                <a:noFill/>
              </a:ln>
              <a:solidFill>
                <a:schemeClr val="bg2"/>
              </a:solidFill>
              <a:effectLst/>
              <a:uLnTx/>
              <a:uFillTx/>
              <a:latin typeface="メイリオ"/>
              <a:ea typeface="メイリオ"/>
            </a:endParaRPr>
          </a:p>
        </p:txBody>
      </p:sp>
      <p:sp>
        <p:nvSpPr>
          <p:cNvPr id="18" name="角丸四角形 17"/>
          <p:cNvSpPr>
            <a:spLocks noChangeAspect="1"/>
          </p:cNvSpPr>
          <p:nvPr/>
        </p:nvSpPr>
        <p:spPr>
          <a:xfrm>
            <a:off x="4021803" y="2205627"/>
            <a:ext cx="1098684" cy="1098684"/>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22" name="Freeform 418"/>
          <p:cNvSpPr>
            <a:spLocks noChangeAspect="1" noEditPoints="1"/>
          </p:cNvSpPr>
          <p:nvPr/>
        </p:nvSpPr>
        <p:spPr bwMode="auto">
          <a:xfrm>
            <a:off x="7730603" y="2387293"/>
            <a:ext cx="746740" cy="506852"/>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tx2"/>
              </a:solidFill>
              <a:effectLst/>
              <a:uLnTx/>
              <a:uFillTx/>
              <a:latin typeface="メイリオ"/>
              <a:ea typeface="メイリオ"/>
              <a:cs typeface="+mn-cs"/>
            </a:endParaRPr>
          </a:p>
        </p:txBody>
      </p:sp>
      <p:sp>
        <p:nvSpPr>
          <p:cNvPr id="23" name="テキスト ボックス 22"/>
          <p:cNvSpPr txBox="1"/>
          <p:nvPr/>
        </p:nvSpPr>
        <p:spPr>
          <a:xfrm>
            <a:off x="7430703" y="3002046"/>
            <a:ext cx="1260000" cy="338554"/>
          </a:xfrm>
          <a:prstGeom prst="rect">
            <a:avLst/>
          </a:prstGeom>
          <a:noFill/>
          <a:ln w="28575">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schemeClr val="tx2"/>
                </a:solidFill>
                <a:effectLst/>
                <a:uLnTx/>
                <a:uFillTx/>
                <a:latin typeface="メイリオ"/>
                <a:ea typeface="メイリオ"/>
                <a:cs typeface="+mn-cs"/>
              </a:rPr>
              <a:t>EXCEL</a:t>
            </a:r>
          </a:p>
        </p:txBody>
      </p:sp>
      <p:grpSp>
        <p:nvGrpSpPr>
          <p:cNvPr id="24" name="グループ化 23"/>
          <p:cNvGrpSpPr>
            <a:grpSpLocks noChangeAspect="1"/>
          </p:cNvGrpSpPr>
          <p:nvPr/>
        </p:nvGrpSpPr>
        <p:grpSpPr>
          <a:xfrm>
            <a:off x="7072401" y="977829"/>
            <a:ext cx="727981" cy="603043"/>
            <a:chOff x="1181558" y="1499503"/>
            <a:chExt cx="959885" cy="795149"/>
          </a:xfrm>
        </p:grpSpPr>
        <p:sp>
          <p:nvSpPr>
            <p:cNvPr id="25" name="正方形/長方形 24"/>
            <p:cNvSpPr/>
            <p:nvPr/>
          </p:nvSpPr>
          <p:spPr>
            <a:xfrm>
              <a:off x="1181558" y="1602753"/>
              <a:ext cx="959885" cy="6918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1248283" y="1656246"/>
              <a:ext cx="179492" cy="157619"/>
            </a:xfrm>
            <a:prstGeom prst="rect">
              <a:avLst/>
            </a:prstGeom>
            <a:solidFill>
              <a:srgbClr val="DDF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1477692" y="1656246"/>
              <a:ext cx="599265" cy="157619"/>
            </a:xfrm>
            <a:prstGeom prst="rect">
              <a:avLst/>
            </a:prstGeom>
            <a:solidFill>
              <a:srgbClr val="DDF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1248283" y="1838665"/>
              <a:ext cx="179492" cy="395867"/>
            </a:xfrm>
            <a:prstGeom prst="rect">
              <a:avLst/>
            </a:prstGeom>
            <a:solidFill>
              <a:srgbClr val="DDF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弧 28"/>
            <p:cNvSpPr/>
            <p:nvPr/>
          </p:nvSpPr>
          <p:spPr>
            <a:xfrm rot="5400000">
              <a:off x="1198417" y="1482644"/>
              <a:ext cx="685428" cy="719145"/>
            </a:xfrm>
            <a:prstGeom prst="arc">
              <a:avLst>
                <a:gd name="adj1" fmla="val 16420859"/>
                <a:gd name="adj2" fmla="val 262606"/>
              </a:avLst>
            </a:prstGeom>
            <a:ln w="38100">
              <a:solidFill>
                <a:schemeClr val="bg1"/>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30" name="テキスト ボックス 29"/>
          <p:cNvSpPr txBox="1"/>
          <p:nvPr/>
        </p:nvSpPr>
        <p:spPr>
          <a:xfrm>
            <a:off x="6804248" y="1676694"/>
            <a:ext cx="1264714" cy="338554"/>
          </a:xfrm>
          <a:prstGeom prst="rect">
            <a:avLst/>
          </a:prstGeom>
          <a:noFill/>
          <a:ln w="28575">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chemeClr val="tx2"/>
                </a:solidFill>
                <a:effectLst/>
                <a:uLnTx/>
                <a:uFillTx/>
                <a:latin typeface="メイリオ"/>
                <a:ea typeface="メイリオ"/>
                <a:cs typeface="+mn-cs"/>
              </a:rPr>
              <a:t>ピボット</a:t>
            </a:r>
            <a:endParaRPr kumimoji="1" lang="en-US" altLang="ja-JP" sz="1600" b="1" i="0" u="none" strike="noStrike" kern="1200" cap="none" spc="0" normalizeH="0" baseline="0" noProof="0">
              <a:ln>
                <a:noFill/>
              </a:ln>
              <a:solidFill>
                <a:schemeClr val="tx2"/>
              </a:solidFill>
              <a:effectLst/>
              <a:uLnTx/>
              <a:uFillTx/>
              <a:latin typeface="メイリオ"/>
              <a:ea typeface="メイリオ"/>
              <a:cs typeface="+mn-cs"/>
            </a:endParaRPr>
          </a:p>
        </p:txBody>
      </p:sp>
      <p:sp>
        <p:nvSpPr>
          <p:cNvPr id="31" name="テキスト ボックス 30"/>
          <p:cNvSpPr txBox="1"/>
          <p:nvPr/>
        </p:nvSpPr>
        <p:spPr>
          <a:xfrm>
            <a:off x="4388434" y="1702690"/>
            <a:ext cx="1710190" cy="307777"/>
          </a:xfrm>
          <a:prstGeom prst="rect">
            <a:avLst/>
          </a:prstGeom>
          <a:noFill/>
          <a:ln w="28575">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err="1">
                <a:ln>
                  <a:noFill/>
                </a:ln>
                <a:solidFill>
                  <a:schemeClr val="tx2"/>
                </a:solidFill>
                <a:effectLst/>
                <a:uLnTx/>
                <a:uFillTx/>
                <a:latin typeface="メイリオ"/>
                <a:ea typeface="メイリオ"/>
                <a:cs typeface="+mn-cs"/>
              </a:rPr>
              <a:t>ReportPlus</a:t>
            </a:r>
            <a:endParaRPr kumimoji="1" lang="en-US" altLang="ja-JP" sz="1400" b="1" i="0" u="none" strike="noStrike" kern="1200" cap="none" spc="0" normalizeH="0" baseline="0" noProof="0">
              <a:ln>
                <a:noFill/>
              </a:ln>
              <a:solidFill>
                <a:schemeClr val="tx2"/>
              </a:solidFill>
              <a:effectLst/>
              <a:uLnTx/>
              <a:uFillTx/>
              <a:latin typeface="メイリオ"/>
              <a:ea typeface="メイリオ"/>
              <a:cs typeface="+mn-cs"/>
            </a:endParaRPr>
          </a:p>
        </p:txBody>
      </p:sp>
      <p:sp>
        <p:nvSpPr>
          <p:cNvPr id="32" name="テキスト ボックス 31"/>
          <p:cNvSpPr txBox="1"/>
          <p:nvPr/>
        </p:nvSpPr>
        <p:spPr>
          <a:xfrm>
            <a:off x="3952697" y="3048783"/>
            <a:ext cx="1277211" cy="307777"/>
          </a:xfrm>
          <a:prstGeom prst="rect">
            <a:avLst/>
          </a:prstGeom>
          <a:noFill/>
          <a:ln w="28575">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chemeClr val="tx2"/>
                </a:solidFill>
                <a:effectLst/>
                <a:uLnTx/>
                <a:uFillTx/>
                <a:latin typeface="メイリオ"/>
                <a:ea typeface="メイリオ"/>
                <a:cs typeface="+mn-cs"/>
              </a:rPr>
              <a:t>EXCEL</a:t>
            </a:r>
            <a:r>
              <a:rPr kumimoji="1" lang="ja-JP" altLang="en-US" sz="1400" b="1" i="0" u="none" strike="noStrike" kern="1200" cap="none" spc="0" normalizeH="0" baseline="0" noProof="0">
                <a:ln>
                  <a:noFill/>
                </a:ln>
                <a:solidFill>
                  <a:schemeClr val="tx2"/>
                </a:solidFill>
                <a:effectLst/>
                <a:uLnTx/>
                <a:uFillTx/>
                <a:latin typeface="メイリオ"/>
                <a:ea typeface="メイリオ"/>
                <a:cs typeface="+mn-cs"/>
              </a:rPr>
              <a:t>差込</a:t>
            </a:r>
            <a:endParaRPr kumimoji="1" lang="en-US" altLang="ja-JP" sz="1400" b="1" i="0" u="none" strike="noStrike" kern="1200" cap="none" spc="0" normalizeH="0" baseline="0" noProof="0">
              <a:ln>
                <a:noFill/>
              </a:ln>
              <a:solidFill>
                <a:schemeClr val="tx2"/>
              </a:solidFill>
              <a:effectLst/>
              <a:uLnTx/>
              <a:uFillTx/>
              <a:latin typeface="メイリオ"/>
              <a:ea typeface="メイリオ"/>
              <a:cs typeface="+mn-cs"/>
            </a:endParaRPr>
          </a:p>
        </p:txBody>
      </p:sp>
      <p:sp>
        <p:nvSpPr>
          <p:cNvPr id="33" name="テキスト ボックス 32"/>
          <p:cNvSpPr txBox="1"/>
          <p:nvPr/>
        </p:nvSpPr>
        <p:spPr>
          <a:xfrm>
            <a:off x="6801840" y="4356492"/>
            <a:ext cx="1264715" cy="369332"/>
          </a:xfrm>
          <a:prstGeom prst="rect">
            <a:avLst/>
          </a:prstGeom>
          <a:noFill/>
          <a:ln w="28575">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cap="none" spc="0" normalizeH="0" baseline="0" noProof="0">
                <a:ln>
                  <a:noFill/>
                </a:ln>
                <a:solidFill>
                  <a:schemeClr val="tx2"/>
                </a:solidFill>
                <a:effectLst/>
                <a:uLnTx/>
                <a:uFillTx/>
                <a:latin typeface="メイリオ"/>
                <a:ea typeface="メイリオ"/>
                <a:cs typeface="+mn-cs"/>
              </a:rPr>
              <a:t>PDF</a:t>
            </a:r>
          </a:p>
        </p:txBody>
      </p:sp>
      <p:sp>
        <p:nvSpPr>
          <p:cNvPr id="34" name="テキスト ボックス 33"/>
          <p:cNvSpPr txBox="1"/>
          <p:nvPr/>
        </p:nvSpPr>
        <p:spPr>
          <a:xfrm>
            <a:off x="4688212" y="4325747"/>
            <a:ext cx="1260000" cy="369332"/>
          </a:xfrm>
          <a:prstGeom prst="rect">
            <a:avLst/>
          </a:prstGeom>
          <a:noFill/>
          <a:ln w="28575">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cap="none" spc="0" normalizeH="0" baseline="0" noProof="0">
                <a:ln>
                  <a:noFill/>
                </a:ln>
                <a:solidFill>
                  <a:schemeClr val="tx2"/>
                </a:solidFill>
                <a:effectLst/>
                <a:uLnTx/>
                <a:uFillTx/>
                <a:latin typeface="メイリオ"/>
                <a:ea typeface="メイリオ"/>
                <a:cs typeface="+mn-cs"/>
              </a:rPr>
              <a:t>CSV</a:t>
            </a:r>
          </a:p>
        </p:txBody>
      </p:sp>
      <p:grpSp>
        <p:nvGrpSpPr>
          <p:cNvPr id="35" name="グループ化 34"/>
          <p:cNvGrpSpPr>
            <a:grpSpLocks noChangeAspect="1"/>
          </p:cNvGrpSpPr>
          <p:nvPr/>
        </p:nvGrpSpPr>
        <p:grpSpPr>
          <a:xfrm>
            <a:off x="4893905" y="3692436"/>
            <a:ext cx="784597" cy="532549"/>
            <a:chOff x="5079854" y="5020595"/>
            <a:chExt cx="958736" cy="650747"/>
          </a:xfrm>
        </p:grpSpPr>
        <p:sp>
          <p:nvSpPr>
            <p:cNvPr id="36" name="Freeform 418"/>
            <p:cNvSpPr>
              <a:spLocks noChangeAspect="1" noEditPoints="1"/>
            </p:cNvSpPr>
            <p:nvPr/>
          </p:nvSpPr>
          <p:spPr bwMode="auto">
            <a:xfrm>
              <a:off x="5079854" y="5020595"/>
              <a:ext cx="958736" cy="650747"/>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37" name="テキスト ボックス 36"/>
            <p:cNvSpPr txBox="1">
              <a:spLocks noChangeAspect="1"/>
            </p:cNvSpPr>
            <p:nvPr/>
          </p:nvSpPr>
          <p:spPr>
            <a:xfrm>
              <a:off x="5112485" y="5304961"/>
              <a:ext cx="587738" cy="335067"/>
            </a:xfrm>
            <a:prstGeom prst="rect">
              <a:avLst/>
            </a:prstGeom>
            <a:solidFill>
              <a:schemeClr val="tx2"/>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schemeClr val="bg1"/>
                  </a:solidFill>
                  <a:effectLst/>
                  <a:uLnTx/>
                  <a:uFillTx/>
                  <a:latin typeface="メイリオ"/>
                  <a:ea typeface="メイリオ"/>
                  <a:cs typeface="+mn-cs"/>
                </a:rPr>
                <a:t>CSV</a:t>
              </a:r>
              <a:endParaRPr kumimoji="1" lang="ja-JP" altLang="en-US" sz="1100" b="0" i="0" u="none" strike="noStrike" kern="1200" cap="none" spc="0" normalizeH="0" baseline="0" noProof="0">
                <a:ln>
                  <a:noFill/>
                </a:ln>
                <a:solidFill>
                  <a:schemeClr val="bg1"/>
                </a:solidFill>
                <a:effectLst/>
                <a:uLnTx/>
                <a:uFillTx/>
                <a:latin typeface="メイリオ"/>
                <a:ea typeface="メイリオ"/>
                <a:cs typeface="+mn-cs"/>
              </a:endParaRPr>
            </a:p>
          </p:txBody>
        </p:sp>
      </p:grpSp>
      <p:grpSp>
        <p:nvGrpSpPr>
          <p:cNvPr id="38" name="グループ化 37"/>
          <p:cNvGrpSpPr>
            <a:grpSpLocks noChangeAspect="1"/>
          </p:cNvGrpSpPr>
          <p:nvPr/>
        </p:nvGrpSpPr>
        <p:grpSpPr>
          <a:xfrm>
            <a:off x="7182595" y="3726566"/>
            <a:ext cx="565565" cy="621331"/>
            <a:chOff x="7373655" y="4942613"/>
            <a:chExt cx="720753" cy="791822"/>
          </a:xfrm>
        </p:grpSpPr>
        <p:sp>
          <p:nvSpPr>
            <p:cNvPr id="39" name="Freeform 398"/>
            <p:cNvSpPr>
              <a:spLocks noChangeAspect="1"/>
            </p:cNvSpPr>
            <p:nvPr/>
          </p:nvSpPr>
          <p:spPr bwMode="auto">
            <a:xfrm>
              <a:off x="7373655" y="4942613"/>
              <a:ext cx="645389" cy="791822"/>
            </a:xfrm>
            <a:custGeom>
              <a:avLst/>
              <a:gdLst>
                <a:gd name="T0" fmla="*/ 500 w 714"/>
                <a:gd name="T1" fmla="*/ 0 h 876"/>
                <a:gd name="T2" fmla="*/ 0 w 714"/>
                <a:gd name="T3" fmla="*/ 0 h 876"/>
                <a:gd name="T4" fmla="*/ 0 w 714"/>
                <a:gd name="T5" fmla="*/ 876 h 876"/>
                <a:gd name="T6" fmla="*/ 714 w 714"/>
                <a:gd name="T7" fmla="*/ 876 h 876"/>
                <a:gd name="T8" fmla="*/ 714 w 714"/>
                <a:gd name="T9" fmla="*/ 215 h 876"/>
                <a:gd name="T10" fmla="*/ 500 w 714"/>
                <a:gd name="T11" fmla="*/ 0 h 876"/>
              </a:gdLst>
              <a:ahLst/>
              <a:cxnLst>
                <a:cxn ang="0">
                  <a:pos x="T0" y="T1"/>
                </a:cxn>
                <a:cxn ang="0">
                  <a:pos x="T2" y="T3"/>
                </a:cxn>
                <a:cxn ang="0">
                  <a:pos x="T4" y="T5"/>
                </a:cxn>
                <a:cxn ang="0">
                  <a:pos x="T6" y="T7"/>
                </a:cxn>
                <a:cxn ang="0">
                  <a:pos x="T8" y="T9"/>
                </a:cxn>
                <a:cxn ang="0">
                  <a:pos x="T10" y="T11"/>
                </a:cxn>
              </a:cxnLst>
              <a:rect l="0" t="0" r="r" b="b"/>
              <a:pathLst>
                <a:path w="714" h="876">
                  <a:moveTo>
                    <a:pt x="500" y="0"/>
                  </a:moveTo>
                  <a:lnTo>
                    <a:pt x="0" y="0"/>
                  </a:lnTo>
                  <a:lnTo>
                    <a:pt x="0" y="876"/>
                  </a:lnTo>
                  <a:lnTo>
                    <a:pt x="714" y="876"/>
                  </a:lnTo>
                  <a:lnTo>
                    <a:pt x="714" y="215"/>
                  </a:lnTo>
                  <a:lnTo>
                    <a:pt x="500"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1"/>
                </a:solidFill>
                <a:effectLst/>
                <a:uLnTx/>
                <a:uFillTx/>
                <a:latin typeface="メイリオ"/>
                <a:ea typeface="メイリオ"/>
                <a:cs typeface="+mn-cs"/>
              </a:endParaRPr>
            </a:p>
          </p:txBody>
        </p:sp>
        <p:sp>
          <p:nvSpPr>
            <p:cNvPr id="40" name="テキスト ボックス 39"/>
            <p:cNvSpPr txBox="1">
              <a:spLocks noChangeAspect="1"/>
            </p:cNvSpPr>
            <p:nvPr/>
          </p:nvSpPr>
          <p:spPr>
            <a:xfrm>
              <a:off x="7516670" y="5195690"/>
              <a:ext cx="577738" cy="317654"/>
            </a:xfrm>
            <a:prstGeom prst="rect">
              <a:avLst/>
            </a:prstGeom>
            <a:solidFill>
              <a:schemeClr val="tx2"/>
            </a:solidFill>
            <a:ln>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bg1"/>
                  </a:solidFill>
                  <a:effectLst/>
                  <a:uLnTx/>
                  <a:uFillTx/>
                  <a:latin typeface="メイリオ"/>
                  <a:ea typeface="メイリオ"/>
                  <a:cs typeface="+mn-cs"/>
                </a:rPr>
                <a:t>PDF</a:t>
              </a:r>
              <a:endParaRPr kumimoji="1" lang="ja-JP" altLang="en-US" sz="1050" b="0" i="0" u="none" strike="noStrike" kern="1200" cap="none" spc="0" normalizeH="0" baseline="0" noProof="0">
                <a:ln>
                  <a:noFill/>
                </a:ln>
                <a:solidFill>
                  <a:schemeClr val="bg1"/>
                </a:solidFill>
                <a:effectLst/>
                <a:uLnTx/>
                <a:uFillTx/>
                <a:latin typeface="メイリオ"/>
                <a:ea typeface="メイリオ"/>
                <a:cs typeface="+mn-cs"/>
              </a:endParaRPr>
            </a:p>
          </p:txBody>
        </p:sp>
      </p:grpSp>
      <p:sp>
        <p:nvSpPr>
          <p:cNvPr id="41" name="Freeform 336"/>
          <p:cNvSpPr>
            <a:spLocks noChangeAspect="1" noEditPoints="1"/>
          </p:cNvSpPr>
          <p:nvPr/>
        </p:nvSpPr>
        <p:spPr bwMode="auto">
          <a:xfrm>
            <a:off x="4883329" y="1077473"/>
            <a:ext cx="800876" cy="552993"/>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nvGrpSpPr>
          <p:cNvPr id="42" name="グループ化 250"/>
          <p:cNvGrpSpPr>
            <a:grpSpLocks noChangeAspect="1"/>
          </p:cNvGrpSpPr>
          <p:nvPr/>
        </p:nvGrpSpPr>
        <p:grpSpPr>
          <a:xfrm>
            <a:off x="4278078" y="2324254"/>
            <a:ext cx="622555" cy="622555"/>
            <a:chOff x="2182416" y="3387725"/>
            <a:chExt cx="381000" cy="381000"/>
          </a:xfrm>
          <a:solidFill>
            <a:schemeClr val="tx2"/>
          </a:solidFill>
        </p:grpSpPr>
        <p:sp>
          <p:nvSpPr>
            <p:cNvPr id="43" name="Freeform 220"/>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4" name="Freeform 221"/>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5" name="Freeform 222"/>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46" name="二等辺三角形 45"/>
          <p:cNvSpPr/>
          <p:nvPr/>
        </p:nvSpPr>
        <p:spPr>
          <a:xfrm rot="5400000">
            <a:off x="1869346" y="2603120"/>
            <a:ext cx="2830554" cy="336050"/>
          </a:xfrm>
          <a:prstGeom prst="triangl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楕円 52"/>
          <p:cNvSpPr>
            <a:spLocks noChangeAspect="1"/>
          </p:cNvSpPr>
          <p:nvPr/>
        </p:nvSpPr>
        <p:spPr>
          <a:xfrm>
            <a:off x="288000" y="1481398"/>
            <a:ext cx="2578350" cy="2578350"/>
          </a:xfrm>
          <a:prstGeom prst="ellipse">
            <a:avLst/>
          </a:prstGeom>
          <a:noFill/>
          <a:ln w="152400">
            <a:solidFill>
              <a:srgbClr val="E6B3D1">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342962" y="3575533"/>
            <a:ext cx="553942" cy="288032"/>
          </a:xfrm>
          <a:prstGeom prst="rect">
            <a:avLst/>
          </a:prstGeom>
        </p:spPr>
        <p:txBody>
          <a:bodyPr wrap="square" lIns="0" tIns="0" rIns="0" bIns="0" rtlCol="0" anchor="t" anchorCtr="0">
            <a:noAutofit/>
          </a:bodyPr>
          <a:lstStyle/>
          <a:p>
            <a:pPr>
              <a:lnSpc>
                <a:spcPts val="2800"/>
              </a:lnSpc>
              <a:spcBef>
                <a:spcPct val="0"/>
              </a:spcBef>
            </a:pPr>
            <a:r>
              <a:rPr lang="ja-JP" altLang="en-US" sz="1600">
                <a:solidFill>
                  <a:prstClr val="black"/>
                </a:solidFill>
                <a:cs typeface="メイリオ" pitchFamily="50" charset="-128"/>
              </a:rPr>
              <a:t>など</a:t>
            </a:r>
          </a:p>
        </p:txBody>
      </p:sp>
    </p:spTree>
    <p:extLst>
      <p:ext uri="{BB962C8B-B14F-4D97-AF65-F5344CB8AC3E}">
        <p14:creationId xmlns:p14="http://schemas.microsoft.com/office/powerpoint/2010/main" val="6862341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38</a:t>
            </a:fld>
            <a:endParaRPr kumimoji="1" lang="ja-JP" altLang="en-US"/>
          </a:p>
        </p:txBody>
      </p:sp>
      <p:sp>
        <p:nvSpPr>
          <p:cNvPr id="3" name="タイトル 2"/>
          <p:cNvSpPr>
            <a:spLocks noGrp="1"/>
          </p:cNvSpPr>
          <p:nvPr>
            <p:ph type="title"/>
          </p:nvPr>
        </p:nvSpPr>
        <p:spPr/>
        <p:txBody>
          <a:bodyPr/>
          <a:lstStyle/>
          <a:p>
            <a:r>
              <a:rPr lang="ja-JP" altLang="en-US"/>
              <a:t>統合会計特長</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a:xfrm>
            <a:off x="197999" y="576000"/>
            <a:ext cx="6356217" cy="324000"/>
          </a:xfrm>
        </p:spPr>
        <p:txBody>
          <a:bodyPr/>
          <a:lstStyle/>
          <a:p>
            <a:r>
              <a:rPr lang="ja-JP" altLang="en-US"/>
              <a:t>さまざまな角度から収支状況を分析可能にする機能コード</a:t>
            </a:r>
          </a:p>
          <a:p>
            <a:endParaRPr lang="ja-JP" altLang="en-US"/>
          </a:p>
          <a:p>
            <a:endParaRPr kumimoji="1" lang="ja-JP" altLang="en-US"/>
          </a:p>
        </p:txBody>
      </p:sp>
      <p:sp>
        <p:nvSpPr>
          <p:cNvPr id="52" name="正方形/長方形 51"/>
          <p:cNvSpPr/>
          <p:nvPr/>
        </p:nvSpPr>
        <p:spPr>
          <a:xfrm>
            <a:off x="4531891" y="1163271"/>
            <a:ext cx="4112562" cy="3782828"/>
          </a:xfrm>
          <a:prstGeom prst="rect">
            <a:avLst/>
          </a:prstGeom>
          <a:solidFill>
            <a:sysClr val="window" lastClr="FFFFFF">
              <a:lumMod val="9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53" name="正方形/長方形 52"/>
          <p:cNvSpPr/>
          <p:nvPr/>
        </p:nvSpPr>
        <p:spPr>
          <a:xfrm>
            <a:off x="7596336" y="915606"/>
            <a:ext cx="468000" cy="180000"/>
          </a:xfrm>
          <a:prstGeom prst="rect">
            <a:avLst/>
          </a:prstGeom>
          <a:solidFill>
            <a:srgbClr val="F18F60">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54" name="正方形/長方形 53"/>
          <p:cNvSpPr/>
          <p:nvPr/>
        </p:nvSpPr>
        <p:spPr>
          <a:xfrm>
            <a:off x="4588987" y="2238445"/>
            <a:ext cx="4031554" cy="1338974"/>
          </a:xfrm>
          <a:prstGeom prst="rect">
            <a:avLst/>
          </a:prstGeom>
          <a:solidFill>
            <a:srgbClr val="F18F60">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55" name="テキスト ボックス 54"/>
          <p:cNvSpPr txBox="1"/>
          <p:nvPr/>
        </p:nvSpPr>
        <p:spPr>
          <a:xfrm>
            <a:off x="4774202" y="1074608"/>
            <a:ext cx="1587049" cy="3947234"/>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勘定科目</a:t>
            </a:r>
            <a:endParaRPr kumimoji="0" lang="en-US" altLang="ja-JP" sz="12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補助科目</a:t>
            </a:r>
            <a:endParaRPr kumimoji="0" lang="en-US" altLang="ja-JP" sz="12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部門</a:t>
            </a:r>
            <a:endParaRPr kumimoji="0" lang="en-US" altLang="ja-JP" sz="12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取引先</a:t>
            </a:r>
            <a:endParaRPr kumimoji="0" lang="en-US" altLang="ja-JP" sz="12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事業区分</a:t>
            </a:r>
            <a:endParaRPr kumimoji="0" lang="en-US" altLang="ja-JP" sz="12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商品</a:t>
            </a:r>
            <a:endParaRPr kumimoji="0" lang="en-US" altLang="ja-JP" sz="12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地域１</a:t>
            </a:r>
            <a:endParaRPr kumimoji="0" lang="en-US" altLang="ja-JP" sz="12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地域２</a:t>
            </a:r>
            <a:endParaRPr kumimoji="0" lang="en-US" altLang="ja-JP" sz="12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プロジェクト</a:t>
            </a:r>
            <a:endParaRPr kumimoji="0" lang="en-US" altLang="ja-JP" sz="12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税処理</a:t>
            </a:r>
            <a:endParaRPr kumimoji="0" lang="en-US" altLang="ja-JP" sz="12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金額</a:t>
            </a:r>
            <a:endParaRPr kumimoji="0" lang="en-US" altLang="ja-JP" sz="12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税額</a:t>
            </a:r>
            <a:endParaRPr kumimoji="0" lang="en-US" altLang="ja-JP" sz="12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明細摘要１</a:t>
            </a:r>
            <a:endParaRPr kumimoji="0" lang="en-US" altLang="ja-JP" sz="12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明細摘要２</a:t>
            </a:r>
            <a:endParaRPr kumimoji="0" lang="en-US" altLang="ja-JP" sz="1200" b="0" i="0" u="none" strike="noStrike" kern="0" cap="none" spc="0" normalizeH="0" baseline="0" noProof="0">
              <a:ln>
                <a:noFill/>
              </a:ln>
              <a:solidFill>
                <a:prstClr val="black"/>
              </a:solidFill>
              <a:effectLst/>
              <a:uLnTx/>
              <a:uFillTx/>
            </a:endParaRPr>
          </a:p>
        </p:txBody>
      </p:sp>
      <p:grpSp>
        <p:nvGrpSpPr>
          <p:cNvPr id="77" name="グループ化 525"/>
          <p:cNvGrpSpPr>
            <a:grpSpLocks noChangeAspect="1"/>
          </p:cNvGrpSpPr>
          <p:nvPr/>
        </p:nvGrpSpPr>
        <p:grpSpPr>
          <a:xfrm>
            <a:off x="1635930" y="1443328"/>
            <a:ext cx="892088" cy="816082"/>
            <a:chOff x="3801396" y="1956577"/>
            <a:chExt cx="381000" cy="352294"/>
          </a:xfrm>
          <a:solidFill>
            <a:srgbClr val="008CCF"/>
          </a:solidFill>
        </p:grpSpPr>
        <p:sp>
          <p:nvSpPr>
            <p:cNvPr id="78" name="Freeform 560"/>
            <p:cNvSpPr>
              <a:spLocks/>
            </p:cNvSpPr>
            <p:nvPr/>
          </p:nvSpPr>
          <p:spPr bwMode="auto">
            <a:xfrm>
              <a:off x="3903118" y="2258071"/>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sysClr val="windowText" lastClr="000000"/>
                </a:solidFill>
                <a:effectLst/>
                <a:uLnTx/>
                <a:uFillTx/>
              </a:endParaRPr>
            </a:p>
          </p:txBody>
        </p:sp>
        <p:sp>
          <p:nvSpPr>
            <p:cNvPr id="79" name="Freeform 561"/>
            <p:cNvSpPr>
              <a:spLocks noEditPoints="1"/>
            </p:cNvSpPr>
            <p:nvPr/>
          </p:nvSpPr>
          <p:spPr bwMode="auto">
            <a:xfrm>
              <a:off x="3801396" y="1956577"/>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sysClr val="windowText" lastClr="000000"/>
                </a:solidFill>
                <a:effectLst/>
                <a:uLnTx/>
                <a:uFillTx/>
              </a:endParaRPr>
            </a:p>
          </p:txBody>
        </p:sp>
      </p:grpSp>
      <p:sp>
        <p:nvSpPr>
          <p:cNvPr id="80" name="テキスト ボックス 79"/>
          <p:cNvSpPr txBox="1"/>
          <p:nvPr/>
        </p:nvSpPr>
        <p:spPr>
          <a:xfrm>
            <a:off x="810287" y="1090527"/>
            <a:ext cx="1686368"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rPr>
              <a:t>仕訳入力画面</a:t>
            </a:r>
          </a:p>
        </p:txBody>
      </p:sp>
      <p:sp>
        <p:nvSpPr>
          <p:cNvPr id="81" name="Freeform 416"/>
          <p:cNvSpPr>
            <a:spLocks noEditPoints="1"/>
          </p:cNvSpPr>
          <p:nvPr/>
        </p:nvSpPr>
        <p:spPr bwMode="auto">
          <a:xfrm>
            <a:off x="2073307" y="1560876"/>
            <a:ext cx="296385" cy="391773"/>
          </a:xfrm>
          <a:custGeom>
            <a:avLst/>
            <a:gdLst>
              <a:gd name="T0" fmla="*/ 684 w 916"/>
              <a:gd name="T1" fmla="*/ 537 h 923"/>
              <a:gd name="T2" fmla="*/ 719 w 916"/>
              <a:gd name="T3" fmla="*/ 442 h 923"/>
              <a:gd name="T4" fmla="*/ 727 w 916"/>
              <a:gd name="T5" fmla="*/ 364 h 923"/>
              <a:gd name="T6" fmla="*/ 720 w 916"/>
              <a:gd name="T7" fmla="*/ 291 h 923"/>
              <a:gd name="T8" fmla="*/ 699 w 916"/>
              <a:gd name="T9" fmla="*/ 222 h 923"/>
              <a:gd name="T10" fmla="*/ 665 w 916"/>
              <a:gd name="T11" fmla="*/ 161 h 923"/>
              <a:gd name="T12" fmla="*/ 621 w 916"/>
              <a:gd name="T13" fmla="*/ 107 h 923"/>
              <a:gd name="T14" fmla="*/ 567 w 916"/>
              <a:gd name="T15" fmla="*/ 63 h 923"/>
              <a:gd name="T16" fmla="*/ 505 w 916"/>
              <a:gd name="T17" fmla="*/ 29 h 923"/>
              <a:gd name="T18" fmla="*/ 437 w 916"/>
              <a:gd name="T19" fmla="*/ 8 h 923"/>
              <a:gd name="T20" fmla="*/ 364 w 916"/>
              <a:gd name="T21" fmla="*/ 0 h 923"/>
              <a:gd name="T22" fmla="*/ 309 w 916"/>
              <a:gd name="T23" fmla="*/ 4 h 923"/>
              <a:gd name="T24" fmla="*/ 239 w 916"/>
              <a:gd name="T25" fmla="*/ 22 h 923"/>
              <a:gd name="T26" fmla="*/ 175 w 916"/>
              <a:gd name="T27" fmla="*/ 53 h 923"/>
              <a:gd name="T28" fmla="*/ 119 w 916"/>
              <a:gd name="T29" fmla="*/ 95 h 923"/>
              <a:gd name="T30" fmla="*/ 72 w 916"/>
              <a:gd name="T31" fmla="*/ 147 h 923"/>
              <a:gd name="T32" fmla="*/ 36 w 916"/>
              <a:gd name="T33" fmla="*/ 207 h 923"/>
              <a:gd name="T34" fmla="*/ 11 w 916"/>
              <a:gd name="T35" fmla="*/ 274 h 923"/>
              <a:gd name="T36" fmla="*/ 0 w 916"/>
              <a:gd name="T37" fmla="*/ 346 h 923"/>
              <a:gd name="T38" fmla="*/ 1 w 916"/>
              <a:gd name="T39" fmla="*/ 401 h 923"/>
              <a:gd name="T40" fmla="*/ 16 w 916"/>
              <a:gd name="T41" fmla="*/ 472 h 923"/>
              <a:gd name="T42" fmla="*/ 43 w 916"/>
              <a:gd name="T43" fmla="*/ 538 h 923"/>
              <a:gd name="T44" fmla="*/ 83 w 916"/>
              <a:gd name="T45" fmla="*/ 596 h 923"/>
              <a:gd name="T46" fmla="*/ 132 w 916"/>
              <a:gd name="T47" fmla="*/ 645 h 923"/>
              <a:gd name="T48" fmla="*/ 191 w 916"/>
              <a:gd name="T49" fmla="*/ 684 h 923"/>
              <a:gd name="T50" fmla="*/ 256 w 916"/>
              <a:gd name="T51" fmla="*/ 712 h 923"/>
              <a:gd name="T52" fmla="*/ 327 w 916"/>
              <a:gd name="T53" fmla="*/ 726 h 923"/>
              <a:gd name="T54" fmla="*/ 389 w 916"/>
              <a:gd name="T55" fmla="*/ 728 h 923"/>
              <a:gd name="T56" fmla="*/ 485 w 916"/>
              <a:gd name="T57" fmla="*/ 707 h 923"/>
              <a:gd name="T58" fmla="*/ 796 w 916"/>
              <a:gd name="T59" fmla="*/ 923 h 923"/>
              <a:gd name="T60" fmla="*/ 101 w 916"/>
              <a:gd name="T61" fmla="*/ 338 h 923"/>
              <a:gd name="T62" fmla="*/ 132 w 916"/>
              <a:gd name="T63" fmla="*/ 239 h 923"/>
              <a:gd name="T64" fmla="*/ 196 w 916"/>
              <a:gd name="T65" fmla="*/ 161 h 923"/>
              <a:gd name="T66" fmla="*/ 286 w 916"/>
              <a:gd name="T67" fmla="*/ 112 h 923"/>
              <a:gd name="T68" fmla="*/ 364 w 916"/>
              <a:gd name="T69" fmla="*/ 101 h 923"/>
              <a:gd name="T70" fmla="*/ 466 w 916"/>
              <a:gd name="T71" fmla="*/ 122 h 923"/>
              <a:gd name="T72" fmla="*/ 550 w 916"/>
              <a:gd name="T73" fmla="*/ 178 h 923"/>
              <a:gd name="T74" fmla="*/ 606 w 916"/>
              <a:gd name="T75" fmla="*/ 262 h 923"/>
              <a:gd name="T76" fmla="*/ 628 w 916"/>
              <a:gd name="T77" fmla="*/ 364 h 923"/>
              <a:gd name="T78" fmla="*/ 616 w 916"/>
              <a:gd name="T79" fmla="*/ 443 h 923"/>
              <a:gd name="T80" fmla="*/ 567 w 916"/>
              <a:gd name="T81" fmla="*/ 532 h 923"/>
              <a:gd name="T82" fmla="*/ 490 w 916"/>
              <a:gd name="T83" fmla="*/ 596 h 923"/>
              <a:gd name="T84" fmla="*/ 390 w 916"/>
              <a:gd name="T85" fmla="*/ 627 h 923"/>
              <a:gd name="T86" fmla="*/ 311 w 916"/>
              <a:gd name="T87" fmla="*/ 622 h 923"/>
              <a:gd name="T88" fmla="*/ 216 w 916"/>
              <a:gd name="T89" fmla="*/ 582 h 923"/>
              <a:gd name="T90" fmla="*/ 145 w 916"/>
              <a:gd name="T91" fmla="*/ 512 h 923"/>
              <a:gd name="T92" fmla="*/ 106 w 916"/>
              <a:gd name="T93" fmla="*/ 417 h 923"/>
              <a:gd name="T94" fmla="*/ 516 w 916"/>
              <a:gd name="T95" fmla="*/ 407 h 923"/>
              <a:gd name="T96" fmla="*/ 327 w 916"/>
              <a:gd name="T97" fmla="*/ 407 h 923"/>
              <a:gd name="T98" fmla="*/ 327 w 916"/>
              <a:gd name="T99" fmla="*/ 218 h 923"/>
              <a:gd name="T100" fmla="*/ 516 w 916"/>
              <a:gd name="T101" fmla="*/ 407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16" h="923">
                <a:moveTo>
                  <a:pt x="916" y="803"/>
                </a:moveTo>
                <a:lnTo>
                  <a:pt x="671" y="558"/>
                </a:lnTo>
                <a:lnTo>
                  <a:pt x="671" y="558"/>
                </a:lnTo>
                <a:lnTo>
                  <a:pt x="684" y="537"/>
                </a:lnTo>
                <a:lnTo>
                  <a:pt x="695" y="515"/>
                </a:lnTo>
                <a:lnTo>
                  <a:pt x="705" y="491"/>
                </a:lnTo>
                <a:lnTo>
                  <a:pt x="713" y="467"/>
                </a:lnTo>
                <a:lnTo>
                  <a:pt x="719" y="442"/>
                </a:lnTo>
                <a:lnTo>
                  <a:pt x="724" y="417"/>
                </a:lnTo>
                <a:lnTo>
                  <a:pt x="726" y="390"/>
                </a:lnTo>
                <a:lnTo>
                  <a:pt x="727" y="364"/>
                </a:lnTo>
                <a:lnTo>
                  <a:pt x="727" y="364"/>
                </a:lnTo>
                <a:lnTo>
                  <a:pt x="727" y="346"/>
                </a:lnTo>
                <a:lnTo>
                  <a:pt x="726" y="327"/>
                </a:lnTo>
                <a:lnTo>
                  <a:pt x="724" y="309"/>
                </a:lnTo>
                <a:lnTo>
                  <a:pt x="720" y="291"/>
                </a:lnTo>
                <a:lnTo>
                  <a:pt x="717" y="274"/>
                </a:lnTo>
                <a:lnTo>
                  <a:pt x="712" y="256"/>
                </a:lnTo>
                <a:lnTo>
                  <a:pt x="706" y="239"/>
                </a:lnTo>
                <a:lnTo>
                  <a:pt x="699" y="222"/>
                </a:lnTo>
                <a:lnTo>
                  <a:pt x="691" y="207"/>
                </a:lnTo>
                <a:lnTo>
                  <a:pt x="684" y="191"/>
                </a:lnTo>
                <a:lnTo>
                  <a:pt x="675" y="176"/>
                </a:lnTo>
                <a:lnTo>
                  <a:pt x="665" y="161"/>
                </a:lnTo>
                <a:lnTo>
                  <a:pt x="655" y="147"/>
                </a:lnTo>
                <a:lnTo>
                  <a:pt x="645" y="132"/>
                </a:lnTo>
                <a:lnTo>
                  <a:pt x="633" y="119"/>
                </a:lnTo>
                <a:lnTo>
                  <a:pt x="621" y="107"/>
                </a:lnTo>
                <a:lnTo>
                  <a:pt x="609" y="95"/>
                </a:lnTo>
                <a:lnTo>
                  <a:pt x="595" y="83"/>
                </a:lnTo>
                <a:lnTo>
                  <a:pt x="581" y="72"/>
                </a:lnTo>
                <a:lnTo>
                  <a:pt x="567" y="63"/>
                </a:lnTo>
                <a:lnTo>
                  <a:pt x="552" y="53"/>
                </a:lnTo>
                <a:lnTo>
                  <a:pt x="537" y="45"/>
                </a:lnTo>
                <a:lnTo>
                  <a:pt x="521" y="36"/>
                </a:lnTo>
                <a:lnTo>
                  <a:pt x="505" y="29"/>
                </a:lnTo>
                <a:lnTo>
                  <a:pt x="489" y="22"/>
                </a:lnTo>
                <a:lnTo>
                  <a:pt x="472" y="17"/>
                </a:lnTo>
                <a:lnTo>
                  <a:pt x="455" y="12"/>
                </a:lnTo>
                <a:lnTo>
                  <a:pt x="437" y="8"/>
                </a:lnTo>
                <a:lnTo>
                  <a:pt x="419" y="4"/>
                </a:lnTo>
                <a:lnTo>
                  <a:pt x="401" y="3"/>
                </a:lnTo>
                <a:lnTo>
                  <a:pt x="383" y="0"/>
                </a:lnTo>
                <a:lnTo>
                  <a:pt x="364" y="0"/>
                </a:lnTo>
                <a:lnTo>
                  <a:pt x="364" y="0"/>
                </a:lnTo>
                <a:lnTo>
                  <a:pt x="345" y="0"/>
                </a:lnTo>
                <a:lnTo>
                  <a:pt x="327" y="3"/>
                </a:lnTo>
                <a:lnTo>
                  <a:pt x="309" y="4"/>
                </a:lnTo>
                <a:lnTo>
                  <a:pt x="291" y="8"/>
                </a:lnTo>
                <a:lnTo>
                  <a:pt x="273" y="12"/>
                </a:lnTo>
                <a:lnTo>
                  <a:pt x="256" y="17"/>
                </a:lnTo>
                <a:lnTo>
                  <a:pt x="239" y="22"/>
                </a:lnTo>
                <a:lnTo>
                  <a:pt x="222" y="29"/>
                </a:lnTo>
                <a:lnTo>
                  <a:pt x="207" y="36"/>
                </a:lnTo>
                <a:lnTo>
                  <a:pt x="191" y="45"/>
                </a:lnTo>
                <a:lnTo>
                  <a:pt x="175" y="53"/>
                </a:lnTo>
                <a:lnTo>
                  <a:pt x="161" y="63"/>
                </a:lnTo>
                <a:lnTo>
                  <a:pt x="147" y="72"/>
                </a:lnTo>
                <a:lnTo>
                  <a:pt x="132" y="83"/>
                </a:lnTo>
                <a:lnTo>
                  <a:pt x="119" y="95"/>
                </a:lnTo>
                <a:lnTo>
                  <a:pt x="107" y="107"/>
                </a:lnTo>
                <a:lnTo>
                  <a:pt x="95" y="119"/>
                </a:lnTo>
                <a:lnTo>
                  <a:pt x="83" y="132"/>
                </a:lnTo>
                <a:lnTo>
                  <a:pt x="72" y="147"/>
                </a:lnTo>
                <a:lnTo>
                  <a:pt x="63" y="161"/>
                </a:lnTo>
                <a:lnTo>
                  <a:pt x="53" y="176"/>
                </a:lnTo>
                <a:lnTo>
                  <a:pt x="43" y="191"/>
                </a:lnTo>
                <a:lnTo>
                  <a:pt x="36" y="207"/>
                </a:lnTo>
                <a:lnTo>
                  <a:pt x="29" y="222"/>
                </a:lnTo>
                <a:lnTo>
                  <a:pt x="22" y="239"/>
                </a:lnTo>
                <a:lnTo>
                  <a:pt x="16" y="256"/>
                </a:lnTo>
                <a:lnTo>
                  <a:pt x="11" y="274"/>
                </a:lnTo>
                <a:lnTo>
                  <a:pt x="7" y="291"/>
                </a:lnTo>
                <a:lnTo>
                  <a:pt x="4" y="309"/>
                </a:lnTo>
                <a:lnTo>
                  <a:pt x="1" y="327"/>
                </a:lnTo>
                <a:lnTo>
                  <a:pt x="0" y="346"/>
                </a:lnTo>
                <a:lnTo>
                  <a:pt x="0" y="364"/>
                </a:lnTo>
                <a:lnTo>
                  <a:pt x="0" y="364"/>
                </a:lnTo>
                <a:lnTo>
                  <a:pt x="0" y="383"/>
                </a:lnTo>
                <a:lnTo>
                  <a:pt x="1" y="401"/>
                </a:lnTo>
                <a:lnTo>
                  <a:pt x="4" y="419"/>
                </a:lnTo>
                <a:lnTo>
                  <a:pt x="7" y="437"/>
                </a:lnTo>
                <a:lnTo>
                  <a:pt x="11" y="455"/>
                </a:lnTo>
                <a:lnTo>
                  <a:pt x="16" y="472"/>
                </a:lnTo>
                <a:lnTo>
                  <a:pt x="22" y="489"/>
                </a:lnTo>
                <a:lnTo>
                  <a:pt x="29" y="506"/>
                </a:lnTo>
                <a:lnTo>
                  <a:pt x="36" y="522"/>
                </a:lnTo>
                <a:lnTo>
                  <a:pt x="43" y="538"/>
                </a:lnTo>
                <a:lnTo>
                  <a:pt x="53" y="552"/>
                </a:lnTo>
                <a:lnTo>
                  <a:pt x="63" y="568"/>
                </a:lnTo>
                <a:lnTo>
                  <a:pt x="72" y="582"/>
                </a:lnTo>
                <a:lnTo>
                  <a:pt x="83" y="596"/>
                </a:lnTo>
                <a:lnTo>
                  <a:pt x="95" y="609"/>
                </a:lnTo>
                <a:lnTo>
                  <a:pt x="107" y="622"/>
                </a:lnTo>
                <a:lnTo>
                  <a:pt x="119" y="634"/>
                </a:lnTo>
                <a:lnTo>
                  <a:pt x="132" y="645"/>
                </a:lnTo>
                <a:lnTo>
                  <a:pt x="147" y="656"/>
                </a:lnTo>
                <a:lnTo>
                  <a:pt x="161" y="666"/>
                </a:lnTo>
                <a:lnTo>
                  <a:pt x="175" y="676"/>
                </a:lnTo>
                <a:lnTo>
                  <a:pt x="191" y="684"/>
                </a:lnTo>
                <a:lnTo>
                  <a:pt x="207" y="693"/>
                </a:lnTo>
                <a:lnTo>
                  <a:pt x="222" y="700"/>
                </a:lnTo>
                <a:lnTo>
                  <a:pt x="239" y="706"/>
                </a:lnTo>
                <a:lnTo>
                  <a:pt x="256" y="712"/>
                </a:lnTo>
                <a:lnTo>
                  <a:pt x="273" y="717"/>
                </a:lnTo>
                <a:lnTo>
                  <a:pt x="291" y="720"/>
                </a:lnTo>
                <a:lnTo>
                  <a:pt x="309" y="724"/>
                </a:lnTo>
                <a:lnTo>
                  <a:pt x="327" y="726"/>
                </a:lnTo>
                <a:lnTo>
                  <a:pt x="345" y="728"/>
                </a:lnTo>
                <a:lnTo>
                  <a:pt x="364" y="728"/>
                </a:lnTo>
                <a:lnTo>
                  <a:pt x="364" y="728"/>
                </a:lnTo>
                <a:lnTo>
                  <a:pt x="389" y="728"/>
                </a:lnTo>
                <a:lnTo>
                  <a:pt x="414" y="725"/>
                </a:lnTo>
                <a:lnTo>
                  <a:pt x="438" y="720"/>
                </a:lnTo>
                <a:lnTo>
                  <a:pt x="462" y="714"/>
                </a:lnTo>
                <a:lnTo>
                  <a:pt x="485" y="707"/>
                </a:lnTo>
                <a:lnTo>
                  <a:pt x="508" y="699"/>
                </a:lnTo>
                <a:lnTo>
                  <a:pt x="529" y="688"/>
                </a:lnTo>
                <a:lnTo>
                  <a:pt x="550" y="677"/>
                </a:lnTo>
                <a:lnTo>
                  <a:pt x="796" y="923"/>
                </a:lnTo>
                <a:lnTo>
                  <a:pt x="916" y="803"/>
                </a:lnTo>
                <a:close/>
                <a:moveTo>
                  <a:pt x="100" y="364"/>
                </a:moveTo>
                <a:lnTo>
                  <a:pt x="100" y="364"/>
                </a:lnTo>
                <a:lnTo>
                  <a:pt x="101" y="338"/>
                </a:lnTo>
                <a:lnTo>
                  <a:pt x="106" y="311"/>
                </a:lnTo>
                <a:lnTo>
                  <a:pt x="112" y="286"/>
                </a:lnTo>
                <a:lnTo>
                  <a:pt x="121" y="262"/>
                </a:lnTo>
                <a:lnTo>
                  <a:pt x="132" y="239"/>
                </a:lnTo>
                <a:lnTo>
                  <a:pt x="145" y="218"/>
                </a:lnTo>
                <a:lnTo>
                  <a:pt x="161" y="197"/>
                </a:lnTo>
                <a:lnTo>
                  <a:pt x="178" y="178"/>
                </a:lnTo>
                <a:lnTo>
                  <a:pt x="196" y="161"/>
                </a:lnTo>
                <a:lnTo>
                  <a:pt x="216" y="146"/>
                </a:lnTo>
                <a:lnTo>
                  <a:pt x="238" y="132"/>
                </a:lnTo>
                <a:lnTo>
                  <a:pt x="262" y="122"/>
                </a:lnTo>
                <a:lnTo>
                  <a:pt x="286" y="112"/>
                </a:lnTo>
                <a:lnTo>
                  <a:pt x="311" y="106"/>
                </a:lnTo>
                <a:lnTo>
                  <a:pt x="337" y="102"/>
                </a:lnTo>
                <a:lnTo>
                  <a:pt x="364" y="101"/>
                </a:lnTo>
                <a:lnTo>
                  <a:pt x="364" y="101"/>
                </a:lnTo>
                <a:lnTo>
                  <a:pt x="390" y="102"/>
                </a:lnTo>
                <a:lnTo>
                  <a:pt x="417" y="106"/>
                </a:lnTo>
                <a:lnTo>
                  <a:pt x="442" y="112"/>
                </a:lnTo>
                <a:lnTo>
                  <a:pt x="466" y="122"/>
                </a:lnTo>
                <a:lnTo>
                  <a:pt x="490" y="132"/>
                </a:lnTo>
                <a:lnTo>
                  <a:pt x="511" y="146"/>
                </a:lnTo>
                <a:lnTo>
                  <a:pt x="532" y="161"/>
                </a:lnTo>
                <a:lnTo>
                  <a:pt x="550" y="178"/>
                </a:lnTo>
                <a:lnTo>
                  <a:pt x="567" y="197"/>
                </a:lnTo>
                <a:lnTo>
                  <a:pt x="582" y="218"/>
                </a:lnTo>
                <a:lnTo>
                  <a:pt x="595" y="239"/>
                </a:lnTo>
                <a:lnTo>
                  <a:pt x="606" y="262"/>
                </a:lnTo>
                <a:lnTo>
                  <a:pt x="616" y="286"/>
                </a:lnTo>
                <a:lnTo>
                  <a:pt x="622" y="311"/>
                </a:lnTo>
                <a:lnTo>
                  <a:pt x="627" y="338"/>
                </a:lnTo>
                <a:lnTo>
                  <a:pt x="628" y="364"/>
                </a:lnTo>
                <a:lnTo>
                  <a:pt x="628" y="364"/>
                </a:lnTo>
                <a:lnTo>
                  <a:pt x="627" y="392"/>
                </a:lnTo>
                <a:lnTo>
                  <a:pt x="622" y="417"/>
                </a:lnTo>
                <a:lnTo>
                  <a:pt x="616" y="443"/>
                </a:lnTo>
                <a:lnTo>
                  <a:pt x="606" y="467"/>
                </a:lnTo>
                <a:lnTo>
                  <a:pt x="595" y="490"/>
                </a:lnTo>
                <a:lnTo>
                  <a:pt x="582" y="512"/>
                </a:lnTo>
                <a:lnTo>
                  <a:pt x="567" y="532"/>
                </a:lnTo>
                <a:lnTo>
                  <a:pt x="550" y="551"/>
                </a:lnTo>
                <a:lnTo>
                  <a:pt x="532" y="568"/>
                </a:lnTo>
                <a:lnTo>
                  <a:pt x="511" y="582"/>
                </a:lnTo>
                <a:lnTo>
                  <a:pt x="490" y="596"/>
                </a:lnTo>
                <a:lnTo>
                  <a:pt x="466" y="608"/>
                </a:lnTo>
                <a:lnTo>
                  <a:pt x="442" y="616"/>
                </a:lnTo>
                <a:lnTo>
                  <a:pt x="417" y="622"/>
                </a:lnTo>
                <a:lnTo>
                  <a:pt x="390" y="627"/>
                </a:lnTo>
                <a:lnTo>
                  <a:pt x="364" y="628"/>
                </a:lnTo>
                <a:lnTo>
                  <a:pt x="364" y="628"/>
                </a:lnTo>
                <a:lnTo>
                  <a:pt x="337" y="627"/>
                </a:lnTo>
                <a:lnTo>
                  <a:pt x="311" y="622"/>
                </a:lnTo>
                <a:lnTo>
                  <a:pt x="286" y="616"/>
                </a:lnTo>
                <a:lnTo>
                  <a:pt x="262" y="608"/>
                </a:lnTo>
                <a:lnTo>
                  <a:pt x="238" y="596"/>
                </a:lnTo>
                <a:lnTo>
                  <a:pt x="216" y="582"/>
                </a:lnTo>
                <a:lnTo>
                  <a:pt x="196" y="568"/>
                </a:lnTo>
                <a:lnTo>
                  <a:pt x="178" y="551"/>
                </a:lnTo>
                <a:lnTo>
                  <a:pt x="161" y="532"/>
                </a:lnTo>
                <a:lnTo>
                  <a:pt x="145" y="512"/>
                </a:lnTo>
                <a:lnTo>
                  <a:pt x="132" y="490"/>
                </a:lnTo>
                <a:lnTo>
                  <a:pt x="121" y="467"/>
                </a:lnTo>
                <a:lnTo>
                  <a:pt x="112" y="443"/>
                </a:lnTo>
                <a:lnTo>
                  <a:pt x="106" y="417"/>
                </a:lnTo>
                <a:lnTo>
                  <a:pt x="101" y="392"/>
                </a:lnTo>
                <a:lnTo>
                  <a:pt x="100" y="364"/>
                </a:lnTo>
                <a:lnTo>
                  <a:pt x="100" y="364"/>
                </a:lnTo>
                <a:close/>
                <a:moveTo>
                  <a:pt x="516" y="407"/>
                </a:moveTo>
                <a:lnTo>
                  <a:pt x="409" y="407"/>
                </a:lnTo>
                <a:lnTo>
                  <a:pt x="409" y="514"/>
                </a:lnTo>
                <a:lnTo>
                  <a:pt x="327" y="514"/>
                </a:lnTo>
                <a:lnTo>
                  <a:pt x="327" y="407"/>
                </a:lnTo>
                <a:lnTo>
                  <a:pt x="220" y="407"/>
                </a:lnTo>
                <a:lnTo>
                  <a:pt x="220" y="326"/>
                </a:lnTo>
                <a:lnTo>
                  <a:pt x="327" y="326"/>
                </a:lnTo>
                <a:lnTo>
                  <a:pt x="327" y="218"/>
                </a:lnTo>
                <a:lnTo>
                  <a:pt x="409" y="218"/>
                </a:lnTo>
                <a:lnTo>
                  <a:pt x="409" y="326"/>
                </a:lnTo>
                <a:lnTo>
                  <a:pt x="516" y="326"/>
                </a:lnTo>
                <a:lnTo>
                  <a:pt x="516" y="407"/>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82" name="テキスト ボックス 81"/>
          <p:cNvSpPr txBox="1"/>
          <p:nvPr/>
        </p:nvSpPr>
        <p:spPr>
          <a:xfrm>
            <a:off x="4592358" y="855494"/>
            <a:ext cx="1961859"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a:ln>
                  <a:noFill/>
                </a:ln>
                <a:solidFill>
                  <a:prstClr val="black"/>
                </a:solidFill>
                <a:effectLst/>
                <a:uLnTx/>
                <a:uFillTx/>
              </a:rPr>
              <a:t>【</a:t>
            </a:r>
            <a:r>
              <a:rPr kumimoji="0" lang="ja-JP" altLang="en-US" sz="1400" b="0" i="0" u="none" strike="noStrike" kern="0" cap="none" spc="0" normalizeH="0" baseline="0" noProof="0">
                <a:ln>
                  <a:noFill/>
                </a:ln>
                <a:solidFill>
                  <a:prstClr val="black"/>
                </a:solidFill>
                <a:effectLst/>
                <a:uLnTx/>
                <a:uFillTx/>
              </a:rPr>
              <a:t>入力項目</a:t>
            </a:r>
            <a:r>
              <a:rPr kumimoji="0" lang="en-US" altLang="ja-JP" sz="1400" b="0" i="0" u="none" strike="noStrike" kern="0" cap="none" spc="0" normalizeH="0" baseline="0" noProof="0">
                <a:ln>
                  <a:noFill/>
                </a:ln>
                <a:solidFill>
                  <a:prstClr val="black"/>
                </a:solidFill>
                <a:effectLst/>
                <a:uLnTx/>
                <a:uFillTx/>
              </a:rPr>
              <a:t>】</a:t>
            </a:r>
            <a:endParaRPr kumimoji="0" lang="ja-JP" altLang="en-US" sz="1400" b="0" i="0" u="none" strike="noStrike" kern="0" cap="none" spc="0" normalizeH="0" baseline="0" noProof="0">
              <a:ln>
                <a:noFill/>
              </a:ln>
              <a:solidFill>
                <a:prstClr val="black"/>
              </a:solidFill>
              <a:effectLst/>
              <a:uLnTx/>
              <a:uFillTx/>
            </a:endParaRPr>
          </a:p>
        </p:txBody>
      </p:sp>
      <p:cxnSp>
        <p:nvCxnSpPr>
          <p:cNvPr id="83" name="直線コネクタ 82"/>
          <p:cNvCxnSpPr/>
          <p:nvPr/>
        </p:nvCxnSpPr>
        <p:spPr>
          <a:xfrm flipV="1">
            <a:off x="2363500" y="1186529"/>
            <a:ext cx="2199754" cy="323422"/>
          </a:xfrm>
          <a:prstGeom prst="line">
            <a:avLst/>
          </a:prstGeom>
          <a:noFill/>
          <a:ln w="9525" cap="flat" cmpd="sng" algn="ctr">
            <a:solidFill>
              <a:sysClr val="window" lastClr="FFFFFF">
                <a:lumMod val="85000"/>
              </a:sysClr>
            </a:solidFill>
            <a:prstDash val="solid"/>
          </a:ln>
          <a:effectLst/>
        </p:spPr>
      </p:cxnSp>
      <p:sp>
        <p:nvSpPr>
          <p:cNvPr id="84" name="正方形/長方形 83"/>
          <p:cNvSpPr>
            <a:spLocks/>
          </p:cNvSpPr>
          <p:nvPr/>
        </p:nvSpPr>
        <p:spPr>
          <a:xfrm>
            <a:off x="6120172" y="915606"/>
            <a:ext cx="468000" cy="180000"/>
          </a:xfrm>
          <a:prstGeom prst="rect">
            <a:avLst/>
          </a:prstGeom>
          <a:solidFill>
            <a:srgbClr val="66FFFF"/>
          </a:solidFill>
          <a:ln w="3175"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85" name="テキスト ボックス 84"/>
          <p:cNvSpPr txBox="1"/>
          <p:nvPr/>
        </p:nvSpPr>
        <p:spPr>
          <a:xfrm>
            <a:off x="6480160" y="890635"/>
            <a:ext cx="993796"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：入力必須</a:t>
            </a:r>
          </a:p>
        </p:txBody>
      </p:sp>
      <p:sp>
        <p:nvSpPr>
          <p:cNvPr id="86" name="テキスト ボックス 85"/>
          <p:cNvSpPr txBox="1"/>
          <p:nvPr/>
        </p:nvSpPr>
        <p:spPr>
          <a:xfrm>
            <a:off x="7971128" y="879602"/>
            <a:ext cx="1245336" cy="36000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：名称変更可</a:t>
            </a:r>
          </a:p>
        </p:txBody>
      </p:sp>
      <p:cxnSp>
        <p:nvCxnSpPr>
          <p:cNvPr id="87" name="直線コネクタ 86"/>
          <p:cNvCxnSpPr/>
          <p:nvPr/>
        </p:nvCxnSpPr>
        <p:spPr>
          <a:xfrm>
            <a:off x="2514912" y="2039032"/>
            <a:ext cx="2024231" cy="2907067"/>
          </a:xfrm>
          <a:prstGeom prst="line">
            <a:avLst/>
          </a:prstGeom>
          <a:noFill/>
          <a:ln w="9525" cap="flat" cmpd="sng" algn="ctr">
            <a:solidFill>
              <a:sysClr val="window" lastClr="FFFFFF">
                <a:lumMod val="85000"/>
              </a:sysClr>
            </a:solidFill>
            <a:prstDash val="solid"/>
          </a:ln>
          <a:effectLst/>
        </p:spPr>
      </p:cxnSp>
      <p:graphicFrame>
        <p:nvGraphicFramePr>
          <p:cNvPr id="88" name="表 87"/>
          <p:cNvGraphicFramePr>
            <a:graphicFrameLocks noGrp="1"/>
          </p:cNvGraphicFramePr>
          <p:nvPr/>
        </p:nvGraphicFramePr>
        <p:xfrm>
          <a:off x="454461" y="2726943"/>
          <a:ext cx="3534079" cy="2225040"/>
        </p:xfrm>
        <a:graphic>
          <a:graphicData uri="http://schemas.openxmlformats.org/drawingml/2006/table">
            <a:tbl>
              <a:tblPr firstRow="1" bandRow="1"/>
              <a:tblGrid>
                <a:gridCol w="3001415">
                  <a:extLst>
                    <a:ext uri="{9D8B030D-6E8A-4147-A177-3AD203B41FA5}">
                      <a16:colId xmlns:a16="http://schemas.microsoft.com/office/drawing/2014/main" val="20000"/>
                    </a:ext>
                  </a:extLst>
                </a:gridCol>
                <a:gridCol w="532664">
                  <a:extLst>
                    <a:ext uri="{9D8B030D-6E8A-4147-A177-3AD203B41FA5}">
                      <a16:colId xmlns:a16="http://schemas.microsoft.com/office/drawing/2014/main" val="20001"/>
                    </a:ext>
                  </a:extLst>
                </a:gridCol>
              </a:tblGrid>
              <a:tr h="302930">
                <a:tc>
                  <a:txBody>
                    <a:bodyPr/>
                    <a:lstStyle>
                      <a:defPPr>
                        <a:defRPr lang="ja-JP"/>
                      </a:defPPr>
                      <a:lvl1pPr marL="0" algn="l" defTabSz="914400" rtl="0" eaLnBrk="1" latinLnBrk="0" hangingPunct="1">
                        <a:defRPr kumimoji="1" sz="1800" b="1" kern="1200">
                          <a:solidFill>
                            <a:schemeClr val="lt1"/>
                          </a:solidFill>
                          <a:latin typeface="HGP創英角ｺﾞｼｯｸUB"/>
                          <a:ea typeface="HGP創英角ｺﾞｼｯｸUB"/>
                        </a:defRPr>
                      </a:lvl1pPr>
                      <a:lvl2pPr marL="457200" algn="l" defTabSz="914400" rtl="0" eaLnBrk="1" latinLnBrk="0" hangingPunct="1">
                        <a:defRPr kumimoji="1" sz="1800" b="1" kern="1200">
                          <a:solidFill>
                            <a:schemeClr val="lt1"/>
                          </a:solidFill>
                          <a:latin typeface="HGP創英角ｺﾞｼｯｸUB"/>
                          <a:ea typeface="HGP創英角ｺﾞｼｯｸUB"/>
                        </a:defRPr>
                      </a:lvl2pPr>
                      <a:lvl3pPr marL="914400" algn="l" defTabSz="914400" rtl="0" eaLnBrk="1" latinLnBrk="0" hangingPunct="1">
                        <a:defRPr kumimoji="1" sz="1800" b="1" kern="1200">
                          <a:solidFill>
                            <a:schemeClr val="lt1"/>
                          </a:solidFill>
                          <a:latin typeface="HGP創英角ｺﾞｼｯｸUB"/>
                          <a:ea typeface="HGP創英角ｺﾞｼｯｸUB"/>
                        </a:defRPr>
                      </a:lvl3pPr>
                      <a:lvl4pPr marL="1371600" algn="l" defTabSz="914400" rtl="0" eaLnBrk="1" latinLnBrk="0" hangingPunct="1">
                        <a:defRPr kumimoji="1" sz="1800" b="1" kern="1200">
                          <a:solidFill>
                            <a:schemeClr val="lt1"/>
                          </a:solidFill>
                          <a:latin typeface="HGP創英角ｺﾞｼｯｸUB"/>
                          <a:ea typeface="HGP創英角ｺﾞｼｯｸUB"/>
                        </a:defRPr>
                      </a:lvl4pPr>
                      <a:lvl5pPr marL="1828800" algn="l" defTabSz="914400" rtl="0" eaLnBrk="1" latinLnBrk="0" hangingPunct="1">
                        <a:defRPr kumimoji="1" sz="1800" b="1" kern="1200">
                          <a:solidFill>
                            <a:schemeClr val="lt1"/>
                          </a:solidFill>
                          <a:latin typeface="HGP創英角ｺﾞｼｯｸUB"/>
                          <a:ea typeface="HGP創英角ｺﾞｼｯｸUB"/>
                        </a:defRPr>
                      </a:lvl5pPr>
                      <a:lvl6pPr marL="2286000" algn="l" defTabSz="914400" rtl="0" eaLnBrk="1" latinLnBrk="0" hangingPunct="1">
                        <a:defRPr kumimoji="1" sz="1800" b="1" kern="1200">
                          <a:solidFill>
                            <a:schemeClr val="lt1"/>
                          </a:solidFill>
                          <a:latin typeface="HGP創英角ｺﾞｼｯｸUB"/>
                          <a:ea typeface="HGP創英角ｺﾞｼｯｸUB"/>
                        </a:defRPr>
                      </a:lvl6pPr>
                      <a:lvl7pPr marL="2743200" algn="l" defTabSz="914400" rtl="0" eaLnBrk="1" latinLnBrk="0" hangingPunct="1">
                        <a:defRPr kumimoji="1" sz="1800" b="1" kern="1200">
                          <a:solidFill>
                            <a:schemeClr val="lt1"/>
                          </a:solidFill>
                          <a:latin typeface="HGP創英角ｺﾞｼｯｸUB"/>
                          <a:ea typeface="HGP創英角ｺﾞｼｯｸUB"/>
                        </a:defRPr>
                      </a:lvl7pPr>
                      <a:lvl8pPr marL="3200400" algn="l" defTabSz="914400" rtl="0" eaLnBrk="1" latinLnBrk="0" hangingPunct="1">
                        <a:defRPr kumimoji="1" sz="1800" b="1" kern="1200">
                          <a:solidFill>
                            <a:schemeClr val="lt1"/>
                          </a:solidFill>
                          <a:latin typeface="HGP創英角ｺﾞｼｯｸUB"/>
                          <a:ea typeface="HGP創英角ｺﾞｼｯｸUB"/>
                        </a:defRPr>
                      </a:lvl8pPr>
                      <a:lvl9pPr marL="3657600" algn="l" defTabSz="914400" rtl="0" eaLnBrk="1" latinLnBrk="0" hangingPunct="1">
                        <a:defRPr kumimoji="1" sz="1800" b="1" kern="1200">
                          <a:solidFill>
                            <a:schemeClr val="lt1"/>
                          </a:solidFill>
                          <a:latin typeface="HGP創英角ｺﾞｼｯｸUB"/>
                          <a:ea typeface="HGP創英角ｺﾞｼｯｸUB"/>
                        </a:defRPr>
                      </a:lvl9pPr>
                    </a:lstStyle>
                    <a:p>
                      <a:pPr algn="ctr"/>
                      <a:r>
                        <a:rPr kumimoji="1" lang="ja-JP" altLang="en-US" sz="1400">
                          <a:latin typeface="メイリオ" pitchFamily="50" charset="-128"/>
                          <a:ea typeface="メイリオ" pitchFamily="50" charset="-128"/>
                          <a:cs typeface="メイリオ" pitchFamily="50" charset="-128"/>
                        </a:rPr>
                        <a:t>管理項目</a:t>
                      </a:r>
                      <a:endParaRPr kumimoji="1" lang="ja-JP" altLang="en-US" sz="1400" b="0">
                        <a:latin typeface="メイリオ" pitchFamily="50" charset="-128"/>
                        <a:ea typeface="メイリオ" pitchFamily="50" charset="-128"/>
                        <a:cs typeface="メイリオ" pitchFamily="50" charset="-128"/>
                      </a:endParaRPr>
                    </a:p>
                  </a:txBody>
                  <a:tcPr>
                    <a:lnL>
                      <a:noFill/>
                    </a:lnL>
                    <a:lnR>
                      <a:noFill/>
                    </a:lnR>
                    <a:lnT>
                      <a:noFill/>
                    </a:lnT>
                    <a:lnB>
                      <a:noFill/>
                    </a:lnB>
                    <a:lnTlToBr w="12700" cmpd="sng">
                      <a:noFill/>
                      <a:prstDash val="solid"/>
                    </a:lnTlToBr>
                    <a:lnBlToTr w="12700" cmpd="sng">
                      <a:noFill/>
                      <a:prstDash val="solid"/>
                    </a:lnBlToTr>
                    <a:solidFill>
                      <a:srgbClr val="54C2F0"/>
                    </a:solidFill>
                  </a:tcPr>
                </a:tc>
                <a:tc>
                  <a:txBody>
                    <a:bodyPr/>
                    <a:lstStyle>
                      <a:defPPr>
                        <a:defRPr lang="ja-JP"/>
                      </a:defPPr>
                      <a:lvl1pPr marL="0" algn="l" defTabSz="914400" rtl="0" eaLnBrk="1" latinLnBrk="0" hangingPunct="1">
                        <a:defRPr kumimoji="1" sz="1800" b="1" kern="1200">
                          <a:solidFill>
                            <a:schemeClr val="lt1"/>
                          </a:solidFill>
                          <a:latin typeface="HGP創英角ｺﾞｼｯｸUB"/>
                          <a:ea typeface="HGP創英角ｺﾞｼｯｸUB"/>
                        </a:defRPr>
                      </a:lvl1pPr>
                      <a:lvl2pPr marL="457200" algn="l" defTabSz="914400" rtl="0" eaLnBrk="1" latinLnBrk="0" hangingPunct="1">
                        <a:defRPr kumimoji="1" sz="1800" b="1" kern="1200">
                          <a:solidFill>
                            <a:schemeClr val="lt1"/>
                          </a:solidFill>
                          <a:latin typeface="HGP創英角ｺﾞｼｯｸUB"/>
                          <a:ea typeface="HGP創英角ｺﾞｼｯｸUB"/>
                        </a:defRPr>
                      </a:lvl2pPr>
                      <a:lvl3pPr marL="914400" algn="l" defTabSz="914400" rtl="0" eaLnBrk="1" latinLnBrk="0" hangingPunct="1">
                        <a:defRPr kumimoji="1" sz="1800" b="1" kern="1200">
                          <a:solidFill>
                            <a:schemeClr val="lt1"/>
                          </a:solidFill>
                          <a:latin typeface="HGP創英角ｺﾞｼｯｸUB"/>
                          <a:ea typeface="HGP創英角ｺﾞｼｯｸUB"/>
                        </a:defRPr>
                      </a:lvl3pPr>
                      <a:lvl4pPr marL="1371600" algn="l" defTabSz="914400" rtl="0" eaLnBrk="1" latinLnBrk="0" hangingPunct="1">
                        <a:defRPr kumimoji="1" sz="1800" b="1" kern="1200">
                          <a:solidFill>
                            <a:schemeClr val="lt1"/>
                          </a:solidFill>
                          <a:latin typeface="HGP創英角ｺﾞｼｯｸUB"/>
                          <a:ea typeface="HGP創英角ｺﾞｼｯｸUB"/>
                        </a:defRPr>
                      </a:lvl4pPr>
                      <a:lvl5pPr marL="1828800" algn="l" defTabSz="914400" rtl="0" eaLnBrk="1" latinLnBrk="0" hangingPunct="1">
                        <a:defRPr kumimoji="1" sz="1800" b="1" kern="1200">
                          <a:solidFill>
                            <a:schemeClr val="lt1"/>
                          </a:solidFill>
                          <a:latin typeface="HGP創英角ｺﾞｼｯｸUB"/>
                          <a:ea typeface="HGP創英角ｺﾞｼｯｸUB"/>
                        </a:defRPr>
                      </a:lvl5pPr>
                      <a:lvl6pPr marL="2286000" algn="l" defTabSz="914400" rtl="0" eaLnBrk="1" latinLnBrk="0" hangingPunct="1">
                        <a:defRPr kumimoji="1" sz="1800" b="1" kern="1200">
                          <a:solidFill>
                            <a:schemeClr val="lt1"/>
                          </a:solidFill>
                          <a:latin typeface="HGP創英角ｺﾞｼｯｸUB"/>
                          <a:ea typeface="HGP創英角ｺﾞｼｯｸUB"/>
                        </a:defRPr>
                      </a:lvl6pPr>
                      <a:lvl7pPr marL="2743200" algn="l" defTabSz="914400" rtl="0" eaLnBrk="1" latinLnBrk="0" hangingPunct="1">
                        <a:defRPr kumimoji="1" sz="1800" b="1" kern="1200">
                          <a:solidFill>
                            <a:schemeClr val="lt1"/>
                          </a:solidFill>
                          <a:latin typeface="HGP創英角ｺﾞｼｯｸUB"/>
                          <a:ea typeface="HGP創英角ｺﾞｼｯｸUB"/>
                        </a:defRPr>
                      </a:lvl7pPr>
                      <a:lvl8pPr marL="3200400" algn="l" defTabSz="914400" rtl="0" eaLnBrk="1" latinLnBrk="0" hangingPunct="1">
                        <a:defRPr kumimoji="1" sz="1800" b="1" kern="1200">
                          <a:solidFill>
                            <a:schemeClr val="lt1"/>
                          </a:solidFill>
                          <a:latin typeface="HGP創英角ｺﾞｼｯｸUB"/>
                          <a:ea typeface="HGP創英角ｺﾞｼｯｸUB"/>
                        </a:defRPr>
                      </a:lvl8pPr>
                      <a:lvl9pPr marL="3657600" algn="l" defTabSz="914400" rtl="0" eaLnBrk="1" latinLnBrk="0" hangingPunct="1">
                        <a:defRPr kumimoji="1" sz="1800" b="1" kern="1200">
                          <a:solidFill>
                            <a:schemeClr val="lt1"/>
                          </a:solidFill>
                          <a:latin typeface="HGP創英角ｺﾞｼｯｸUB"/>
                          <a:ea typeface="HGP創英角ｺﾞｼｯｸUB"/>
                        </a:defRPr>
                      </a:lvl9pPr>
                    </a:lstStyle>
                    <a:p>
                      <a:pPr algn="ctr"/>
                      <a:r>
                        <a:rPr kumimoji="1" lang="ja-JP" altLang="en-US" sz="1400">
                          <a:latin typeface="メイリオ" pitchFamily="50" charset="-128"/>
                          <a:ea typeface="メイリオ" pitchFamily="50" charset="-128"/>
                          <a:cs typeface="メイリオ" pitchFamily="50" charset="-128"/>
                        </a:rPr>
                        <a:t>桁</a:t>
                      </a:r>
                      <a:endParaRPr kumimoji="1" lang="ja-JP" altLang="en-US" sz="1400" b="0">
                        <a:latin typeface="メイリオ" pitchFamily="50" charset="-128"/>
                        <a:ea typeface="メイリオ" pitchFamily="50" charset="-128"/>
                        <a:cs typeface="メイリオ" pitchFamily="50" charset="-128"/>
                      </a:endParaRPr>
                    </a:p>
                  </a:txBody>
                  <a:tcPr>
                    <a:lnL>
                      <a:noFill/>
                    </a:lnL>
                    <a:lnR>
                      <a:noFill/>
                    </a:lnR>
                    <a:lnT>
                      <a:noFill/>
                    </a:lnT>
                    <a:lnB>
                      <a:no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0"/>
                  </a:ext>
                </a:extLst>
              </a:tr>
              <a:tr h="272637">
                <a:tc>
                  <a:txBody>
                    <a:bodyPr/>
                    <a:lstStyle>
                      <a:defPPr>
                        <a:defRPr lang="ja-JP"/>
                      </a:defPPr>
                      <a:lvl1pPr marL="0" algn="l" defTabSz="914400" rtl="0" eaLnBrk="1" latinLnBrk="0" hangingPunct="1">
                        <a:defRPr kumimoji="1" sz="1800" kern="1200">
                          <a:solidFill>
                            <a:schemeClr val="dk1"/>
                          </a:solidFill>
                          <a:latin typeface="HGP創英角ｺﾞｼｯｸUB"/>
                          <a:ea typeface="HGP創英角ｺﾞｼｯｸUB"/>
                        </a:defRPr>
                      </a:lvl1pPr>
                      <a:lvl2pPr marL="457200" algn="l" defTabSz="914400" rtl="0" eaLnBrk="1" latinLnBrk="0" hangingPunct="1">
                        <a:defRPr kumimoji="1" sz="1800" kern="1200">
                          <a:solidFill>
                            <a:schemeClr val="dk1"/>
                          </a:solidFill>
                          <a:latin typeface="HGP創英角ｺﾞｼｯｸUB"/>
                          <a:ea typeface="HGP創英角ｺﾞｼｯｸUB"/>
                        </a:defRPr>
                      </a:lvl2pPr>
                      <a:lvl3pPr marL="914400" algn="l" defTabSz="914400" rtl="0" eaLnBrk="1" latinLnBrk="0" hangingPunct="1">
                        <a:defRPr kumimoji="1" sz="1800" kern="1200">
                          <a:solidFill>
                            <a:schemeClr val="dk1"/>
                          </a:solidFill>
                          <a:latin typeface="HGP創英角ｺﾞｼｯｸUB"/>
                          <a:ea typeface="HGP創英角ｺﾞｼｯｸUB"/>
                        </a:defRPr>
                      </a:lvl3pPr>
                      <a:lvl4pPr marL="1371600" algn="l" defTabSz="914400" rtl="0" eaLnBrk="1" latinLnBrk="0" hangingPunct="1">
                        <a:defRPr kumimoji="1" sz="1800" kern="1200">
                          <a:solidFill>
                            <a:schemeClr val="dk1"/>
                          </a:solidFill>
                          <a:latin typeface="HGP創英角ｺﾞｼｯｸUB"/>
                          <a:ea typeface="HGP創英角ｺﾞｼｯｸUB"/>
                        </a:defRPr>
                      </a:lvl4pPr>
                      <a:lvl5pPr marL="1828800" algn="l" defTabSz="914400" rtl="0" eaLnBrk="1" latinLnBrk="0" hangingPunct="1">
                        <a:defRPr kumimoji="1" sz="1800" kern="1200">
                          <a:solidFill>
                            <a:schemeClr val="dk1"/>
                          </a:solidFill>
                          <a:latin typeface="HGP創英角ｺﾞｼｯｸUB"/>
                          <a:ea typeface="HGP創英角ｺﾞｼｯｸUB"/>
                        </a:defRPr>
                      </a:lvl5pPr>
                      <a:lvl6pPr marL="2286000" algn="l" defTabSz="914400" rtl="0" eaLnBrk="1" latinLnBrk="0" hangingPunct="1">
                        <a:defRPr kumimoji="1" sz="1800" kern="1200">
                          <a:solidFill>
                            <a:schemeClr val="dk1"/>
                          </a:solidFill>
                          <a:latin typeface="HGP創英角ｺﾞｼｯｸUB"/>
                          <a:ea typeface="HGP創英角ｺﾞｼｯｸUB"/>
                        </a:defRPr>
                      </a:lvl6pPr>
                      <a:lvl7pPr marL="2743200" algn="l" defTabSz="914400" rtl="0" eaLnBrk="1" latinLnBrk="0" hangingPunct="1">
                        <a:defRPr kumimoji="1" sz="1800" kern="1200">
                          <a:solidFill>
                            <a:schemeClr val="dk1"/>
                          </a:solidFill>
                          <a:latin typeface="HGP創英角ｺﾞｼｯｸUB"/>
                          <a:ea typeface="HGP創英角ｺﾞｼｯｸUB"/>
                        </a:defRPr>
                      </a:lvl7pPr>
                      <a:lvl8pPr marL="3200400" algn="l" defTabSz="914400" rtl="0" eaLnBrk="1" latinLnBrk="0" hangingPunct="1">
                        <a:defRPr kumimoji="1" sz="1800" kern="1200">
                          <a:solidFill>
                            <a:schemeClr val="dk1"/>
                          </a:solidFill>
                          <a:latin typeface="HGP創英角ｺﾞｼｯｸUB"/>
                          <a:ea typeface="HGP創英角ｺﾞｼｯｸUB"/>
                        </a:defRPr>
                      </a:lvl8pPr>
                      <a:lvl9pPr marL="3657600" algn="l" defTabSz="914400" rtl="0" eaLnBrk="1" latinLnBrk="0" hangingPunct="1">
                        <a:defRPr kumimoji="1" sz="1800" kern="1200">
                          <a:solidFill>
                            <a:schemeClr val="dk1"/>
                          </a:solidFill>
                          <a:latin typeface="HGP創英角ｺﾞｼｯｸUB"/>
                          <a:ea typeface="HGP創英角ｺﾞｼｯｸUB"/>
                        </a:defRPr>
                      </a:lvl9pPr>
                    </a:lstStyle>
                    <a:p>
                      <a:r>
                        <a:rPr kumimoji="1" lang="ja-JP" altLang="en-US" sz="1200">
                          <a:latin typeface="メイリオ" pitchFamily="50" charset="-128"/>
                          <a:ea typeface="メイリオ" pitchFamily="50" charset="-128"/>
                          <a:cs typeface="メイリオ" pitchFamily="50" charset="-128"/>
                        </a:rPr>
                        <a:t>勘定科目</a:t>
                      </a:r>
                      <a:endParaRPr kumimoji="1" lang="ja-JP" altLang="en-US" sz="1200" b="0">
                        <a:solidFill>
                          <a:schemeClr val="tx1"/>
                        </a:solidFill>
                        <a:latin typeface="メイリオ" pitchFamily="50" charset="-128"/>
                        <a:ea typeface="メイリオ" pitchFamily="50" charset="-128"/>
                        <a:cs typeface="メイリオ" pitchFamily="50" charset="-128"/>
                      </a:endParaRPr>
                    </a:p>
                  </a:txBody>
                  <a:tcPr>
                    <a:lnL>
                      <a:noFill/>
                    </a:lnL>
                    <a:lnR>
                      <a:noFill/>
                    </a:lnR>
                    <a:lnT>
                      <a:noFill/>
                    </a:lnT>
                    <a:lnB>
                      <a:noFill/>
                    </a:lnB>
                    <a:lnTlToBr w="12700" cmpd="sng">
                      <a:noFill/>
                      <a:prstDash val="solid"/>
                    </a:lnTlToBr>
                    <a:lnBlToTr w="12700" cmpd="sng">
                      <a:noFill/>
                      <a:prstDash val="solid"/>
                    </a:lnBlToTr>
                    <a:solidFill>
                      <a:srgbClr val="0065AE">
                        <a:tint val="40000"/>
                      </a:srgbClr>
                    </a:solidFill>
                  </a:tcPr>
                </a:tc>
                <a:tc>
                  <a:txBody>
                    <a:bodyPr/>
                    <a:lstStyle>
                      <a:defPPr>
                        <a:defRPr lang="ja-JP"/>
                      </a:defPPr>
                      <a:lvl1pPr marL="0" algn="l" defTabSz="914400" rtl="0" eaLnBrk="1" latinLnBrk="0" hangingPunct="1">
                        <a:defRPr kumimoji="1" sz="1800" kern="1200">
                          <a:solidFill>
                            <a:schemeClr val="dk1"/>
                          </a:solidFill>
                          <a:latin typeface="HGP創英角ｺﾞｼｯｸUB"/>
                          <a:ea typeface="HGP創英角ｺﾞｼｯｸUB"/>
                        </a:defRPr>
                      </a:lvl1pPr>
                      <a:lvl2pPr marL="457200" algn="l" defTabSz="914400" rtl="0" eaLnBrk="1" latinLnBrk="0" hangingPunct="1">
                        <a:defRPr kumimoji="1" sz="1800" kern="1200">
                          <a:solidFill>
                            <a:schemeClr val="dk1"/>
                          </a:solidFill>
                          <a:latin typeface="HGP創英角ｺﾞｼｯｸUB"/>
                          <a:ea typeface="HGP創英角ｺﾞｼｯｸUB"/>
                        </a:defRPr>
                      </a:lvl2pPr>
                      <a:lvl3pPr marL="914400" algn="l" defTabSz="914400" rtl="0" eaLnBrk="1" latinLnBrk="0" hangingPunct="1">
                        <a:defRPr kumimoji="1" sz="1800" kern="1200">
                          <a:solidFill>
                            <a:schemeClr val="dk1"/>
                          </a:solidFill>
                          <a:latin typeface="HGP創英角ｺﾞｼｯｸUB"/>
                          <a:ea typeface="HGP創英角ｺﾞｼｯｸUB"/>
                        </a:defRPr>
                      </a:lvl3pPr>
                      <a:lvl4pPr marL="1371600" algn="l" defTabSz="914400" rtl="0" eaLnBrk="1" latinLnBrk="0" hangingPunct="1">
                        <a:defRPr kumimoji="1" sz="1800" kern="1200">
                          <a:solidFill>
                            <a:schemeClr val="dk1"/>
                          </a:solidFill>
                          <a:latin typeface="HGP創英角ｺﾞｼｯｸUB"/>
                          <a:ea typeface="HGP創英角ｺﾞｼｯｸUB"/>
                        </a:defRPr>
                      </a:lvl4pPr>
                      <a:lvl5pPr marL="1828800" algn="l" defTabSz="914400" rtl="0" eaLnBrk="1" latinLnBrk="0" hangingPunct="1">
                        <a:defRPr kumimoji="1" sz="1800" kern="1200">
                          <a:solidFill>
                            <a:schemeClr val="dk1"/>
                          </a:solidFill>
                          <a:latin typeface="HGP創英角ｺﾞｼｯｸUB"/>
                          <a:ea typeface="HGP創英角ｺﾞｼｯｸUB"/>
                        </a:defRPr>
                      </a:lvl5pPr>
                      <a:lvl6pPr marL="2286000" algn="l" defTabSz="914400" rtl="0" eaLnBrk="1" latinLnBrk="0" hangingPunct="1">
                        <a:defRPr kumimoji="1" sz="1800" kern="1200">
                          <a:solidFill>
                            <a:schemeClr val="dk1"/>
                          </a:solidFill>
                          <a:latin typeface="HGP創英角ｺﾞｼｯｸUB"/>
                          <a:ea typeface="HGP創英角ｺﾞｼｯｸUB"/>
                        </a:defRPr>
                      </a:lvl6pPr>
                      <a:lvl7pPr marL="2743200" algn="l" defTabSz="914400" rtl="0" eaLnBrk="1" latinLnBrk="0" hangingPunct="1">
                        <a:defRPr kumimoji="1" sz="1800" kern="1200">
                          <a:solidFill>
                            <a:schemeClr val="dk1"/>
                          </a:solidFill>
                          <a:latin typeface="HGP創英角ｺﾞｼｯｸUB"/>
                          <a:ea typeface="HGP創英角ｺﾞｼｯｸUB"/>
                        </a:defRPr>
                      </a:lvl7pPr>
                      <a:lvl8pPr marL="3200400" algn="l" defTabSz="914400" rtl="0" eaLnBrk="1" latinLnBrk="0" hangingPunct="1">
                        <a:defRPr kumimoji="1" sz="1800" kern="1200">
                          <a:solidFill>
                            <a:schemeClr val="dk1"/>
                          </a:solidFill>
                          <a:latin typeface="HGP創英角ｺﾞｼｯｸUB"/>
                          <a:ea typeface="HGP創英角ｺﾞｼｯｸUB"/>
                        </a:defRPr>
                      </a:lvl8pPr>
                      <a:lvl9pPr marL="3657600" algn="l" defTabSz="914400" rtl="0" eaLnBrk="1" latinLnBrk="0" hangingPunct="1">
                        <a:defRPr kumimoji="1" sz="1800" kern="1200">
                          <a:solidFill>
                            <a:schemeClr val="dk1"/>
                          </a:solidFill>
                          <a:latin typeface="HGP創英角ｺﾞｼｯｸUB"/>
                          <a:ea typeface="HGP創英角ｺﾞｼｯｸUB"/>
                        </a:defRPr>
                      </a:lvl9pPr>
                    </a:lstStyle>
                    <a:p>
                      <a:pPr algn="ctr"/>
                      <a:r>
                        <a:rPr kumimoji="1" lang="en-US" altLang="ja-JP" sz="1200">
                          <a:latin typeface="メイリオ" pitchFamily="50" charset="-128"/>
                          <a:ea typeface="メイリオ" pitchFamily="50" charset="-128"/>
                          <a:cs typeface="メイリオ" pitchFamily="50" charset="-128"/>
                        </a:rPr>
                        <a:t>10</a:t>
                      </a:r>
                      <a:endParaRPr kumimoji="1" lang="ja-JP" altLang="en-US" sz="1200" b="0">
                        <a:solidFill>
                          <a:schemeClr val="tx1"/>
                        </a:solidFill>
                        <a:latin typeface="メイリオ" pitchFamily="50" charset="-128"/>
                        <a:ea typeface="メイリオ" pitchFamily="50" charset="-128"/>
                        <a:cs typeface="メイリオ" pitchFamily="50" charset="-128"/>
                      </a:endParaRPr>
                    </a:p>
                  </a:txBody>
                  <a:tcPr>
                    <a:lnL>
                      <a:noFill/>
                    </a:lnL>
                    <a:lnR>
                      <a:noFill/>
                    </a:lnR>
                    <a:lnT>
                      <a:noFill/>
                    </a:lnT>
                    <a:lnB>
                      <a:noFill/>
                    </a:lnB>
                    <a:lnTlToBr w="12700" cmpd="sng">
                      <a:noFill/>
                      <a:prstDash val="solid"/>
                    </a:lnTlToBr>
                    <a:lnBlToTr w="12700" cmpd="sng">
                      <a:noFill/>
                      <a:prstDash val="solid"/>
                    </a:lnBlToTr>
                    <a:solidFill>
                      <a:srgbClr val="0065AE">
                        <a:tint val="40000"/>
                      </a:srgbClr>
                    </a:solidFill>
                  </a:tcPr>
                </a:tc>
                <a:extLst>
                  <a:ext uri="{0D108BD9-81ED-4DB2-BD59-A6C34878D82A}">
                    <a16:rowId xmlns:a16="http://schemas.microsoft.com/office/drawing/2014/main" val="10001"/>
                  </a:ext>
                </a:extLst>
              </a:tr>
              <a:tr h="272637">
                <a:tc>
                  <a:txBody>
                    <a:bodyPr/>
                    <a:lstStyle>
                      <a:defPPr>
                        <a:defRPr lang="ja-JP"/>
                      </a:defPPr>
                      <a:lvl1pPr marL="0" algn="l" defTabSz="914400" rtl="0" eaLnBrk="1" latinLnBrk="0" hangingPunct="1">
                        <a:defRPr kumimoji="1" sz="1800" kern="1200">
                          <a:solidFill>
                            <a:schemeClr val="dk1"/>
                          </a:solidFill>
                          <a:latin typeface="HGP創英角ｺﾞｼｯｸUB"/>
                          <a:ea typeface="HGP創英角ｺﾞｼｯｸUB"/>
                        </a:defRPr>
                      </a:lvl1pPr>
                      <a:lvl2pPr marL="457200" algn="l" defTabSz="914400" rtl="0" eaLnBrk="1" latinLnBrk="0" hangingPunct="1">
                        <a:defRPr kumimoji="1" sz="1800" kern="1200">
                          <a:solidFill>
                            <a:schemeClr val="dk1"/>
                          </a:solidFill>
                          <a:latin typeface="HGP創英角ｺﾞｼｯｸUB"/>
                          <a:ea typeface="HGP創英角ｺﾞｼｯｸUB"/>
                        </a:defRPr>
                      </a:lvl2pPr>
                      <a:lvl3pPr marL="914400" algn="l" defTabSz="914400" rtl="0" eaLnBrk="1" latinLnBrk="0" hangingPunct="1">
                        <a:defRPr kumimoji="1" sz="1800" kern="1200">
                          <a:solidFill>
                            <a:schemeClr val="dk1"/>
                          </a:solidFill>
                          <a:latin typeface="HGP創英角ｺﾞｼｯｸUB"/>
                          <a:ea typeface="HGP創英角ｺﾞｼｯｸUB"/>
                        </a:defRPr>
                      </a:lvl3pPr>
                      <a:lvl4pPr marL="1371600" algn="l" defTabSz="914400" rtl="0" eaLnBrk="1" latinLnBrk="0" hangingPunct="1">
                        <a:defRPr kumimoji="1" sz="1800" kern="1200">
                          <a:solidFill>
                            <a:schemeClr val="dk1"/>
                          </a:solidFill>
                          <a:latin typeface="HGP創英角ｺﾞｼｯｸUB"/>
                          <a:ea typeface="HGP創英角ｺﾞｼｯｸUB"/>
                        </a:defRPr>
                      </a:lvl4pPr>
                      <a:lvl5pPr marL="1828800" algn="l" defTabSz="914400" rtl="0" eaLnBrk="1" latinLnBrk="0" hangingPunct="1">
                        <a:defRPr kumimoji="1" sz="1800" kern="1200">
                          <a:solidFill>
                            <a:schemeClr val="dk1"/>
                          </a:solidFill>
                          <a:latin typeface="HGP創英角ｺﾞｼｯｸUB"/>
                          <a:ea typeface="HGP創英角ｺﾞｼｯｸUB"/>
                        </a:defRPr>
                      </a:lvl5pPr>
                      <a:lvl6pPr marL="2286000" algn="l" defTabSz="914400" rtl="0" eaLnBrk="1" latinLnBrk="0" hangingPunct="1">
                        <a:defRPr kumimoji="1" sz="1800" kern="1200">
                          <a:solidFill>
                            <a:schemeClr val="dk1"/>
                          </a:solidFill>
                          <a:latin typeface="HGP創英角ｺﾞｼｯｸUB"/>
                          <a:ea typeface="HGP創英角ｺﾞｼｯｸUB"/>
                        </a:defRPr>
                      </a:lvl6pPr>
                      <a:lvl7pPr marL="2743200" algn="l" defTabSz="914400" rtl="0" eaLnBrk="1" latinLnBrk="0" hangingPunct="1">
                        <a:defRPr kumimoji="1" sz="1800" kern="1200">
                          <a:solidFill>
                            <a:schemeClr val="dk1"/>
                          </a:solidFill>
                          <a:latin typeface="HGP創英角ｺﾞｼｯｸUB"/>
                          <a:ea typeface="HGP創英角ｺﾞｼｯｸUB"/>
                        </a:defRPr>
                      </a:lvl7pPr>
                      <a:lvl8pPr marL="3200400" algn="l" defTabSz="914400" rtl="0" eaLnBrk="1" latinLnBrk="0" hangingPunct="1">
                        <a:defRPr kumimoji="1" sz="1800" kern="1200">
                          <a:solidFill>
                            <a:schemeClr val="dk1"/>
                          </a:solidFill>
                          <a:latin typeface="HGP創英角ｺﾞｼｯｸUB"/>
                          <a:ea typeface="HGP創英角ｺﾞｼｯｸUB"/>
                        </a:defRPr>
                      </a:lvl8pPr>
                      <a:lvl9pPr marL="3657600" algn="l" defTabSz="914400" rtl="0" eaLnBrk="1" latinLnBrk="0" hangingPunct="1">
                        <a:defRPr kumimoji="1" sz="1800" kern="1200">
                          <a:solidFill>
                            <a:schemeClr val="dk1"/>
                          </a:solidFill>
                          <a:latin typeface="HGP創英角ｺﾞｼｯｸUB"/>
                          <a:ea typeface="HGP創英角ｺﾞｼｯｸUB"/>
                        </a:defRPr>
                      </a:lvl9pPr>
                    </a:lstStyle>
                    <a:p>
                      <a:r>
                        <a:rPr kumimoji="1" lang="ja-JP" altLang="en-US" sz="1200">
                          <a:latin typeface="メイリオ" pitchFamily="50" charset="-128"/>
                          <a:ea typeface="メイリオ" pitchFamily="50" charset="-128"/>
                          <a:cs typeface="メイリオ" pitchFamily="50" charset="-128"/>
                        </a:rPr>
                        <a:t>補助科目</a:t>
                      </a:r>
                      <a:endParaRPr kumimoji="1" lang="ja-JP" altLang="en-US" sz="1200" b="0">
                        <a:solidFill>
                          <a:schemeClr val="tx1"/>
                        </a:solidFill>
                        <a:latin typeface="メイリオ" pitchFamily="50" charset="-128"/>
                        <a:ea typeface="メイリオ" pitchFamily="50" charset="-128"/>
                        <a:cs typeface="メイリオ" pitchFamily="50" charset="-128"/>
                      </a:endParaRPr>
                    </a:p>
                  </a:txBody>
                  <a:tcPr>
                    <a:lnL>
                      <a:noFill/>
                    </a:lnL>
                    <a:lnR>
                      <a:noFill/>
                    </a:lnR>
                    <a:lnT>
                      <a:noFill/>
                    </a:lnT>
                    <a:lnB>
                      <a:noFill/>
                    </a:lnB>
                    <a:lnTlToBr w="12700" cmpd="sng">
                      <a:noFill/>
                      <a:prstDash val="solid"/>
                    </a:lnTlToBr>
                    <a:lnBlToTr w="12700" cmpd="sng">
                      <a:noFill/>
                      <a:prstDash val="solid"/>
                    </a:lnBlToTr>
                    <a:solidFill>
                      <a:srgbClr val="0065AE">
                        <a:tint val="20000"/>
                      </a:srgbClr>
                    </a:solidFill>
                  </a:tcPr>
                </a:tc>
                <a:tc>
                  <a:txBody>
                    <a:bodyPr/>
                    <a:lstStyle>
                      <a:defPPr>
                        <a:defRPr lang="ja-JP"/>
                      </a:defPPr>
                      <a:lvl1pPr marL="0" algn="l" defTabSz="914400" rtl="0" eaLnBrk="1" latinLnBrk="0" hangingPunct="1">
                        <a:defRPr kumimoji="1" sz="1800" kern="1200">
                          <a:solidFill>
                            <a:schemeClr val="dk1"/>
                          </a:solidFill>
                          <a:latin typeface="HGP創英角ｺﾞｼｯｸUB"/>
                          <a:ea typeface="HGP創英角ｺﾞｼｯｸUB"/>
                        </a:defRPr>
                      </a:lvl1pPr>
                      <a:lvl2pPr marL="457200" algn="l" defTabSz="914400" rtl="0" eaLnBrk="1" latinLnBrk="0" hangingPunct="1">
                        <a:defRPr kumimoji="1" sz="1800" kern="1200">
                          <a:solidFill>
                            <a:schemeClr val="dk1"/>
                          </a:solidFill>
                          <a:latin typeface="HGP創英角ｺﾞｼｯｸUB"/>
                          <a:ea typeface="HGP創英角ｺﾞｼｯｸUB"/>
                        </a:defRPr>
                      </a:lvl2pPr>
                      <a:lvl3pPr marL="914400" algn="l" defTabSz="914400" rtl="0" eaLnBrk="1" latinLnBrk="0" hangingPunct="1">
                        <a:defRPr kumimoji="1" sz="1800" kern="1200">
                          <a:solidFill>
                            <a:schemeClr val="dk1"/>
                          </a:solidFill>
                          <a:latin typeface="HGP創英角ｺﾞｼｯｸUB"/>
                          <a:ea typeface="HGP創英角ｺﾞｼｯｸUB"/>
                        </a:defRPr>
                      </a:lvl3pPr>
                      <a:lvl4pPr marL="1371600" algn="l" defTabSz="914400" rtl="0" eaLnBrk="1" latinLnBrk="0" hangingPunct="1">
                        <a:defRPr kumimoji="1" sz="1800" kern="1200">
                          <a:solidFill>
                            <a:schemeClr val="dk1"/>
                          </a:solidFill>
                          <a:latin typeface="HGP創英角ｺﾞｼｯｸUB"/>
                          <a:ea typeface="HGP創英角ｺﾞｼｯｸUB"/>
                        </a:defRPr>
                      </a:lvl4pPr>
                      <a:lvl5pPr marL="1828800" algn="l" defTabSz="914400" rtl="0" eaLnBrk="1" latinLnBrk="0" hangingPunct="1">
                        <a:defRPr kumimoji="1" sz="1800" kern="1200">
                          <a:solidFill>
                            <a:schemeClr val="dk1"/>
                          </a:solidFill>
                          <a:latin typeface="HGP創英角ｺﾞｼｯｸUB"/>
                          <a:ea typeface="HGP創英角ｺﾞｼｯｸUB"/>
                        </a:defRPr>
                      </a:lvl5pPr>
                      <a:lvl6pPr marL="2286000" algn="l" defTabSz="914400" rtl="0" eaLnBrk="1" latinLnBrk="0" hangingPunct="1">
                        <a:defRPr kumimoji="1" sz="1800" kern="1200">
                          <a:solidFill>
                            <a:schemeClr val="dk1"/>
                          </a:solidFill>
                          <a:latin typeface="HGP創英角ｺﾞｼｯｸUB"/>
                          <a:ea typeface="HGP創英角ｺﾞｼｯｸUB"/>
                        </a:defRPr>
                      </a:lvl6pPr>
                      <a:lvl7pPr marL="2743200" algn="l" defTabSz="914400" rtl="0" eaLnBrk="1" latinLnBrk="0" hangingPunct="1">
                        <a:defRPr kumimoji="1" sz="1800" kern="1200">
                          <a:solidFill>
                            <a:schemeClr val="dk1"/>
                          </a:solidFill>
                          <a:latin typeface="HGP創英角ｺﾞｼｯｸUB"/>
                          <a:ea typeface="HGP創英角ｺﾞｼｯｸUB"/>
                        </a:defRPr>
                      </a:lvl7pPr>
                      <a:lvl8pPr marL="3200400" algn="l" defTabSz="914400" rtl="0" eaLnBrk="1" latinLnBrk="0" hangingPunct="1">
                        <a:defRPr kumimoji="1" sz="1800" kern="1200">
                          <a:solidFill>
                            <a:schemeClr val="dk1"/>
                          </a:solidFill>
                          <a:latin typeface="HGP創英角ｺﾞｼｯｸUB"/>
                          <a:ea typeface="HGP創英角ｺﾞｼｯｸUB"/>
                        </a:defRPr>
                      </a:lvl8pPr>
                      <a:lvl9pPr marL="3657600" algn="l" defTabSz="914400" rtl="0" eaLnBrk="1" latinLnBrk="0" hangingPunct="1">
                        <a:defRPr kumimoji="1" sz="1800" kern="1200">
                          <a:solidFill>
                            <a:schemeClr val="dk1"/>
                          </a:solidFill>
                          <a:latin typeface="HGP創英角ｺﾞｼｯｸUB"/>
                          <a:ea typeface="HGP創英角ｺﾞｼｯｸUB"/>
                        </a:defRPr>
                      </a:lvl9pPr>
                    </a:lstStyle>
                    <a:p>
                      <a:pPr algn="ctr"/>
                      <a:r>
                        <a:rPr kumimoji="1" lang="en-US" altLang="ja-JP" sz="1200">
                          <a:latin typeface="メイリオ" pitchFamily="50" charset="-128"/>
                          <a:ea typeface="メイリオ" pitchFamily="50" charset="-128"/>
                          <a:cs typeface="メイリオ" pitchFamily="50" charset="-128"/>
                        </a:rPr>
                        <a:t>10</a:t>
                      </a:r>
                      <a:endParaRPr kumimoji="1" lang="ja-JP" altLang="en-US" sz="1200" b="0">
                        <a:solidFill>
                          <a:schemeClr val="tx1"/>
                        </a:solidFill>
                        <a:latin typeface="メイリオ" pitchFamily="50" charset="-128"/>
                        <a:ea typeface="メイリオ" pitchFamily="50" charset="-128"/>
                        <a:cs typeface="メイリオ" pitchFamily="50" charset="-128"/>
                      </a:endParaRPr>
                    </a:p>
                  </a:txBody>
                  <a:tcPr>
                    <a:lnL>
                      <a:noFill/>
                    </a:lnL>
                    <a:lnR>
                      <a:noFill/>
                    </a:lnR>
                    <a:lnT>
                      <a:noFill/>
                    </a:lnT>
                    <a:lnB>
                      <a:noFill/>
                    </a:lnB>
                    <a:lnTlToBr w="12700" cmpd="sng">
                      <a:noFill/>
                      <a:prstDash val="solid"/>
                    </a:lnTlToBr>
                    <a:lnBlToTr w="12700" cmpd="sng">
                      <a:noFill/>
                      <a:prstDash val="solid"/>
                    </a:lnBlToTr>
                    <a:solidFill>
                      <a:srgbClr val="0065AE">
                        <a:tint val="20000"/>
                      </a:srgbClr>
                    </a:solidFill>
                  </a:tcPr>
                </a:tc>
                <a:extLst>
                  <a:ext uri="{0D108BD9-81ED-4DB2-BD59-A6C34878D82A}">
                    <a16:rowId xmlns:a16="http://schemas.microsoft.com/office/drawing/2014/main" val="10002"/>
                  </a:ext>
                </a:extLst>
              </a:tr>
              <a:tr h="272637">
                <a:tc>
                  <a:txBody>
                    <a:bodyPr/>
                    <a:lstStyle>
                      <a:defPPr>
                        <a:defRPr lang="ja-JP"/>
                      </a:defPPr>
                      <a:lvl1pPr marL="0" algn="l" defTabSz="914400" rtl="0" eaLnBrk="1" latinLnBrk="0" hangingPunct="1">
                        <a:defRPr kumimoji="1" sz="1800" kern="1200">
                          <a:solidFill>
                            <a:schemeClr val="dk1"/>
                          </a:solidFill>
                          <a:latin typeface="HGP創英角ｺﾞｼｯｸUB"/>
                          <a:ea typeface="HGP創英角ｺﾞｼｯｸUB"/>
                        </a:defRPr>
                      </a:lvl1pPr>
                      <a:lvl2pPr marL="457200" algn="l" defTabSz="914400" rtl="0" eaLnBrk="1" latinLnBrk="0" hangingPunct="1">
                        <a:defRPr kumimoji="1" sz="1800" kern="1200">
                          <a:solidFill>
                            <a:schemeClr val="dk1"/>
                          </a:solidFill>
                          <a:latin typeface="HGP創英角ｺﾞｼｯｸUB"/>
                          <a:ea typeface="HGP創英角ｺﾞｼｯｸUB"/>
                        </a:defRPr>
                      </a:lvl2pPr>
                      <a:lvl3pPr marL="914400" algn="l" defTabSz="914400" rtl="0" eaLnBrk="1" latinLnBrk="0" hangingPunct="1">
                        <a:defRPr kumimoji="1" sz="1800" kern="1200">
                          <a:solidFill>
                            <a:schemeClr val="dk1"/>
                          </a:solidFill>
                          <a:latin typeface="HGP創英角ｺﾞｼｯｸUB"/>
                          <a:ea typeface="HGP創英角ｺﾞｼｯｸUB"/>
                        </a:defRPr>
                      </a:lvl3pPr>
                      <a:lvl4pPr marL="1371600" algn="l" defTabSz="914400" rtl="0" eaLnBrk="1" latinLnBrk="0" hangingPunct="1">
                        <a:defRPr kumimoji="1" sz="1800" kern="1200">
                          <a:solidFill>
                            <a:schemeClr val="dk1"/>
                          </a:solidFill>
                          <a:latin typeface="HGP創英角ｺﾞｼｯｸUB"/>
                          <a:ea typeface="HGP創英角ｺﾞｼｯｸUB"/>
                        </a:defRPr>
                      </a:lvl4pPr>
                      <a:lvl5pPr marL="1828800" algn="l" defTabSz="914400" rtl="0" eaLnBrk="1" latinLnBrk="0" hangingPunct="1">
                        <a:defRPr kumimoji="1" sz="1800" kern="1200">
                          <a:solidFill>
                            <a:schemeClr val="dk1"/>
                          </a:solidFill>
                          <a:latin typeface="HGP創英角ｺﾞｼｯｸUB"/>
                          <a:ea typeface="HGP創英角ｺﾞｼｯｸUB"/>
                        </a:defRPr>
                      </a:lvl5pPr>
                      <a:lvl6pPr marL="2286000" algn="l" defTabSz="914400" rtl="0" eaLnBrk="1" latinLnBrk="0" hangingPunct="1">
                        <a:defRPr kumimoji="1" sz="1800" kern="1200">
                          <a:solidFill>
                            <a:schemeClr val="dk1"/>
                          </a:solidFill>
                          <a:latin typeface="HGP創英角ｺﾞｼｯｸUB"/>
                          <a:ea typeface="HGP創英角ｺﾞｼｯｸUB"/>
                        </a:defRPr>
                      </a:lvl6pPr>
                      <a:lvl7pPr marL="2743200" algn="l" defTabSz="914400" rtl="0" eaLnBrk="1" latinLnBrk="0" hangingPunct="1">
                        <a:defRPr kumimoji="1" sz="1800" kern="1200">
                          <a:solidFill>
                            <a:schemeClr val="dk1"/>
                          </a:solidFill>
                          <a:latin typeface="HGP創英角ｺﾞｼｯｸUB"/>
                          <a:ea typeface="HGP創英角ｺﾞｼｯｸUB"/>
                        </a:defRPr>
                      </a:lvl7pPr>
                      <a:lvl8pPr marL="3200400" algn="l" defTabSz="914400" rtl="0" eaLnBrk="1" latinLnBrk="0" hangingPunct="1">
                        <a:defRPr kumimoji="1" sz="1800" kern="1200">
                          <a:solidFill>
                            <a:schemeClr val="dk1"/>
                          </a:solidFill>
                          <a:latin typeface="HGP創英角ｺﾞｼｯｸUB"/>
                          <a:ea typeface="HGP創英角ｺﾞｼｯｸUB"/>
                        </a:defRPr>
                      </a:lvl8pPr>
                      <a:lvl9pPr marL="3657600" algn="l" defTabSz="914400" rtl="0" eaLnBrk="1" latinLnBrk="0" hangingPunct="1">
                        <a:defRPr kumimoji="1" sz="1800" kern="1200">
                          <a:solidFill>
                            <a:schemeClr val="dk1"/>
                          </a:solidFill>
                          <a:latin typeface="HGP創英角ｺﾞｼｯｸUB"/>
                          <a:ea typeface="HGP創英角ｺﾞｼｯｸUB"/>
                        </a:defRPr>
                      </a:lvl9pPr>
                    </a:lstStyle>
                    <a:p>
                      <a:r>
                        <a:rPr kumimoji="1" lang="ja-JP" altLang="en-US" sz="1200">
                          <a:latin typeface="メイリオ" pitchFamily="50" charset="-128"/>
                          <a:ea typeface="メイリオ" pitchFamily="50" charset="-128"/>
                          <a:cs typeface="メイリオ" pitchFamily="50" charset="-128"/>
                        </a:rPr>
                        <a:t>部門（部門組織集計</a:t>
                      </a:r>
                      <a:r>
                        <a:rPr kumimoji="1" lang="en-US" altLang="ja-JP" sz="1200">
                          <a:latin typeface="メイリオ" pitchFamily="50" charset="-128"/>
                          <a:ea typeface="メイリオ" pitchFamily="50" charset="-128"/>
                          <a:cs typeface="メイリオ" pitchFamily="50" charset="-128"/>
                        </a:rPr>
                        <a:t>※</a:t>
                      </a:r>
                      <a:r>
                        <a:rPr kumimoji="1" lang="ja-JP" altLang="en-US" sz="1200">
                          <a:latin typeface="メイリオ" pitchFamily="50" charset="-128"/>
                          <a:ea typeface="メイリオ" pitchFamily="50" charset="-128"/>
                          <a:cs typeface="メイリオ" pitchFamily="50" charset="-128"/>
                        </a:rPr>
                        <a:t>最大</a:t>
                      </a:r>
                      <a:r>
                        <a:rPr kumimoji="1" lang="en-US" altLang="ja-JP" sz="1200">
                          <a:latin typeface="メイリオ" pitchFamily="50" charset="-128"/>
                          <a:ea typeface="メイリオ" pitchFamily="50" charset="-128"/>
                          <a:cs typeface="メイリオ" pitchFamily="50" charset="-128"/>
                        </a:rPr>
                        <a:t>100</a:t>
                      </a:r>
                      <a:r>
                        <a:rPr kumimoji="1" lang="ja-JP" altLang="en-US" sz="1200">
                          <a:latin typeface="メイリオ" pitchFamily="50" charset="-128"/>
                          <a:ea typeface="メイリオ" pitchFamily="50" charset="-128"/>
                          <a:cs typeface="メイリオ" pitchFamily="50" charset="-128"/>
                        </a:rPr>
                        <a:t>階層）</a:t>
                      </a:r>
                      <a:endParaRPr kumimoji="1" lang="ja-JP" altLang="en-US" sz="1200" b="0">
                        <a:solidFill>
                          <a:schemeClr val="tx1"/>
                        </a:solidFill>
                        <a:latin typeface="メイリオ" pitchFamily="50" charset="-128"/>
                        <a:ea typeface="メイリオ" pitchFamily="50" charset="-128"/>
                        <a:cs typeface="メイリオ" pitchFamily="50" charset="-128"/>
                      </a:endParaRPr>
                    </a:p>
                  </a:txBody>
                  <a:tcPr>
                    <a:lnL>
                      <a:noFill/>
                    </a:lnL>
                    <a:lnR>
                      <a:noFill/>
                    </a:lnR>
                    <a:lnT>
                      <a:noFill/>
                    </a:lnT>
                    <a:lnB>
                      <a:noFill/>
                    </a:lnB>
                    <a:lnTlToBr w="12700" cmpd="sng">
                      <a:noFill/>
                      <a:prstDash val="solid"/>
                    </a:lnTlToBr>
                    <a:lnBlToTr w="12700" cmpd="sng">
                      <a:noFill/>
                      <a:prstDash val="solid"/>
                    </a:lnBlToTr>
                    <a:solidFill>
                      <a:srgbClr val="0065AE">
                        <a:tint val="40000"/>
                      </a:srgbClr>
                    </a:solidFill>
                  </a:tcPr>
                </a:tc>
                <a:tc>
                  <a:txBody>
                    <a:bodyPr/>
                    <a:lstStyle>
                      <a:defPPr>
                        <a:defRPr lang="ja-JP"/>
                      </a:defPPr>
                      <a:lvl1pPr marL="0" algn="l" defTabSz="914400" rtl="0" eaLnBrk="1" latinLnBrk="0" hangingPunct="1">
                        <a:defRPr kumimoji="1" sz="1800" kern="1200">
                          <a:solidFill>
                            <a:schemeClr val="dk1"/>
                          </a:solidFill>
                          <a:latin typeface="HGP創英角ｺﾞｼｯｸUB"/>
                          <a:ea typeface="HGP創英角ｺﾞｼｯｸUB"/>
                        </a:defRPr>
                      </a:lvl1pPr>
                      <a:lvl2pPr marL="457200" algn="l" defTabSz="914400" rtl="0" eaLnBrk="1" latinLnBrk="0" hangingPunct="1">
                        <a:defRPr kumimoji="1" sz="1800" kern="1200">
                          <a:solidFill>
                            <a:schemeClr val="dk1"/>
                          </a:solidFill>
                          <a:latin typeface="HGP創英角ｺﾞｼｯｸUB"/>
                          <a:ea typeface="HGP創英角ｺﾞｼｯｸUB"/>
                        </a:defRPr>
                      </a:lvl2pPr>
                      <a:lvl3pPr marL="914400" algn="l" defTabSz="914400" rtl="0" eaLnBrk="1" latinLnBrk="0" hangingPunct="1">
                        <a:defRPr kumimoji="1" sz="1800" kern="1200">
                          <a:solidFill>
                            <a:schemeClr val="dk1"/>
                          </a:solidFill>
                          <a:latin typeface="HGP創英角ｺﾞｼｯｸUB"/>
                          <a:ea typeface="HGP創英角ｺﾞｼｯｸUB"/>
                        </a:defRPr>
                      </a:lvl3pPr>
                      <a:lvl4pPr marL="1371600" algn="l" defTabSz="914400" rtl="0" eaLnBrk="1" latinLnBrk="0" hangingPunct="1">
                        <a:defRPr kumimoji="1" sz="1800" kern="1200">
                          <a:solidFill>
                            <a:schemeClr val="dk1"/>
                          </a:solidFill>
                          <a:latin typeface="HGP創英角ｺﾞｼｯｸUB"/>
                          <a:ea typeface="HGP創英角ｺﾞｼｯｸUB"/>
                        </a:defRPr>
                      </a:lvl4pPr>
                      <a:lvl5pPr marL="1828800" algn="l" defTabSz="914400" rtl="0" eaLnBrk="1" latinLnBrk="0" hangingPunct="1">
                        <a:defRPr kumimoji="1" sz="1800" kern="1200">
                          <a:solidFill>
                            <a:schemeClr val="dk1"/>
                          </a:solidFill>
                          <a:latin typeface="HGP創英角ｺﾞｼｯｸUB"/>
                          <a:ea typeface="HGP創英角ｺﾞｼｯｸUB"/>
                        </a:defRPr>
                      </a:lvl5pPr>
                      <a:lvl6pPr marL="2286000" algn="l" defTabSz="914400" rtl="0" eaLnBrk="1" latinLnBrk="0" hangingPunct="1">
                        <a:defRPr kumimoji="1" sz="1800" kern="1200">
                          <a:solidFill>
                            <a:schemeClr val="dk1"/>
                          </a:solidFill>
                          <a:latin typeface="HGP創英角ｺﾞｼｯｸUB"/>
                          <a:ea typeface="HGP創英角ｺﾞｼｯｸUB"/>
                        </a:defRPr>
                      </a:lvl6pPr>
                      <a:lvl7pPr marL="2743200" algn="l" defTabSz="914400" rtl="0" eaLnBrk="1" latinLnBrk="0" hangingPunct="1">
                        <a:defRPr kumimoji="1" sz="1800" kern="1200">
                          <a:solidFill>
                            <a:schemeClr val="dk1"/>
                          </a:solidFill>
                          <a:latin typeface="HGP創英角ｺﾞｼｯｸUB"/>
                          <a:ea typeface="HGP創英角ｺﾞｼｯｸUB"/>
                        </a:defRPr>
                      </a:lvl7pPr>
                      <a:lvl8pPr marL="3200400" algn="l" defTabSz="914400" rtl="0" eaLnBrk="1" latinLnBrk="0" hangingPunct="1">
                        <a:defRPr kumimoji="1" sz="1800" kern="1200">
                          <a:solidFill>
                            <a:schemeClr val="dk1"/>
                          </a:solidFill>
                          <a:latin typeface="HGP創英角ｺﾞｼｯｸUB"/>
                          <a:ea typeface="HGP創英角ｺﾞｼｯｸUB"/>
                        </a:defRPr>
                      </a:lvl8pPr>
                      <a:lvl9pPr marL="3657600" algn="l" defTabSz="914400" rtl="0" eaLnBrk="1" latinLnBrk="0" hangingPunct="1">
                        <a:defRPr kumimoji="1" sz="1800" kern="1200">
                          <a:solidFill>
                            <a:schemeClr val="dk1"/>
                          </a:solidFill>
                          <a:latin typeface="HGP創英角ｺﾞｼｯｸUB"/>
                          <a:ea typeface="HGP創英角ｺﾞｼｯｸUB"/>
                        </a:defRPr>
                      </a:lvl9pPr>
                    </a:lstStyle>
                    <a:p>
                      <a:pPr algn="ctr"/>
                      <a:r>
                        <a:rPr kumimoji="1" lang="en-US" altLang="ja-JP" sz="1200">
                          <a:latin typeface="メイリオ" pitchFamily="50" charset="-128"/>
                          <a:ea typeface="メイリオ" pitchFamily="50" charset="-128"/>
                          <a:cs typeface="メイリオ" pitchFamily="50" charset="-128"/>
                        </a:rPr>
                        <a:t>10</a:t>
                      </a:r>
                      <a:endParaRPr kumimoji="1" lang="ja-JP" altLang="en-US" sz="1200" b="0">
                        <a:solidFill>
                          <a:schemeClr val="tx1"/>
                        </a:solidFill>
                        <a:latin typeface="メイリオ" pitchFamily="50" charset="-128"/>
                        <a:ea typeface="メイリオ" pitchFamily="50" charset="-128"/>
                        <a:cs typeface="メイリオ" pitchFamily="50" charset="-128"/>
                      </a:endParaRPr>
                    </a:p>
                  </a:txBody>
                  <a:tcPr>
                    <a:lnL>
                      <a:noFill/>
                    </a:lnL>
                    <a:lnR>
                      <a:noFill/>
                    </a:lnR>
                    <a:lnT>
                      <a:noFill/>
                    </a:lnT>
                    <a:lnB>
                      <a:noFill/>
                    </a:lnB>
                    <a:lnTlToBr w="12700" cmpd="sng">
                      <a:noFill/>
                      <a:prstDash val="solid"/>
                    </a:lnTlToBr>
                    <a:lnBlToTr w="12700" cmpd="sng">
                      <a:noFill/>
                      <a:prstDash val="solid"/>
                    </a:lnBlToTr>
                    <a:solidFill>
                      <a:srgbClr val="0065AE">
                        <a:tint val="40000"/>
                      </a:srgbClr>
                    </a:solidFill>
                  </a:tcPr>
                </a:tc>
                <a:extLst>
                  <a:ext uri="{0D108BD9-81ED-4DB2-BD59-A6C34878D82A}">
                    <a16:rowId xmlns:a16="http://schemas.microsoft.com/office/drawing/2014/main" val="10003"/>
                  </a:ext>
                </a:extLst>
              </a:tr>
              <a:tr h="272637">
                <a:tc>
                  <a:txBody>
                    <a:bodyPr/>
                    <a:lstStyle>
                      <a:defPPr>
                        <a:defRPr lang="ja-JP"/>
                      </a:defPPr>
                      <a:lvl1pPr marL="0" algn="l" defTabSz="914400" rtl="0" eaLnBrk="1" latinLnBrk="0" hangingPunct="1">
                        <a:defRPr kumimoji="1" sz="1800" kern="1200">
                          <a:solidFill>
                            <a:schemeClr val="dk1"/>
                          </a:solidFill>
                          <a:latin typeface="HGP創英角ｺﾞｼｯｸUB"/>
                          <a:ea typeface="HGP創英角ｺﾞｼｯｸUB"/>
                        </a:defRPr>
                      </a:lvl1pPr>
                      <a:lvl2pPr marL="457200" algn="l" defTabSz="914400" rtl="0" eaLnBrk="1" latinLnBrk="0" hangingPunct="1">
                        <a:defRPr kumimoji="1" sz="1800" kern="1200">
                          <a:solidFill>
                            <a:schemeClr val="dk1"/>
                          </a:solidFill>
                          <a:latin typeface="HGP創英角ｺﾞｼｯｸUB"/>
                          <a:ea typeface="HGP創英角ｺﾞｼｯｸUB"/>
                        </a:defRPr>
                      </a:lvl2pPr>
                      <a:lvl3pPr marL="914400" algn="l" defTabSz="914400" rtl="0" eaLnBrk="1" latinLnBrk="0" hangingPunct="1">
                        <a:defRPr kumimoji="1" sz="1800" kern="1200">
                          <a:solidFill>
                            <a:schemeClr val="dk1"/>
                          </a:solidFill>
                          <a:latin typeface="HGP創英角ｺﾞｼｯｸUB"/>
                          <a:ea typeface="HGP創英角ｺﾞｼｯｸUB"/>
                        </a:defRPr>
                      </a:lvl3pPr>
                      <a:lvl4pPr marL="1371600" algn="l" defTabSz="914400" rtl="0" eaLnBrk="1" latinLnBrk="0" hangingPunct="1">
                        <a:defRPr kumimoji="1" sz="1800" kern="1200">
                          <a:solidFill>
                            <a:schemeClr val="dk1"/>
                          </a:solidFill>
                          <a:latin typeface="HGP創英角ｺﾞｼｯｸUB"/>
                          <a:ea typeface="HGP創英角ｺﾞｼｯｸUB"/>
                        </a:defRPr>
                      </a:lvl4pPr>
                      <a:lvl5pPr marL="1828800" algn="l" defTabSz="914400" rtl="0" eaLnBrk="1" latinLnBrk="0" hangingPunct="1">
                        <a:defRPr kumimoji="1" sz="1800" kern="1200">
                          <a:solidFill>
                            <a:schemeClr val="dk1"/>
                          </a:solidFill>
                          <a:latin typeface="HGP創英角ｺﾞｼｯｸUB"/>
                          <a:ea typeface="HGP創英角ｺﾞｼｯｸUB"/>
                        </a:defRPr>
                      </a:lvl5pPr>
                      <a:lvl6pPr marL="2286000" algn="l" defTabSz="914400" rtl="0" eaLnBrk="1" latinLnBrk="0" hangingPunct="1">
                        <a:defRPr kumimoji="1" sz="1800" kern="1200">
                          <a:solidFill>
                            <a:schemeClr val="dk1"/>
                          </a:solidFill>
                          <a:latin typeface="HGP創英角ｺﾞｼｯｸUB"/>
                          <a:ea typeface="HGP創英角ｺﾞｼｯｸUB"/>
                        </a:defRPr>
                      </a:lvl6pPr>
                      <a:lvl7pPr marL="2743200" algn="l" defTabSz="914400" rtl="0" eaLnBrk="1" latinLnBrk="0" hangingPunct="1">
                        <a:defRPr kumimoji="1" sz="1800" kern="1200">
                          <a:solidFill>
                            <a:schemeClr val="dk1"/>
                          </a:solidFill>
                          <a:latin typeface="HGP創英角ｺﾞｼｯｸUB"/>
                          <a:ea typeface="HGP創英角ｺﾞｼｯｸUB"/>
                        </a:defRPr>
                      </a:lvl7pPr>
                      <a:lvl8pPr marL="3200400" algn="l" defTabSz="914400" rtl="0" eaLnBrk="1" latinLnBrk="0" hangingPunct="1">
                        <a:defRPr kumimoji="1" sz="1800" kern="1200">
                          <a:solidFill>
                            <a:schemeClr val="dk1"/>
                          </a:solidFill>
                          <a:latin typeface="HGP創英角ｺﾞｼｯｸUB"/>
                          <a:ea typeface="HGP創英角ｺﾞｼｯｸUB"/>
                        </a:defRPr>
                      </a:lvl8pPr>
                      <a:lvl9pPr marL="3657600" algn="l" defTabSz="914400" rtl="0" eaLnBrk="1" latinLnBrk="0" hangingPunct="1">
                        <a:defRPr kumimoji="1" sz="1800" kern="1200">
                          <a:solidFill>
                            <a:schemeClr val="dk1"/>
                          </a:solidFill>
                          <a:latin typeface="HGP創英角ｺﾞｼｯｸUB"/>
                          <a:ea typeface="HGP創英角ｺﾞｼｯｸUB"/>
                        </a:defRPr>
                      </a:lvl9pPr>
                    </a:lstStyle>
                    <a:p>
                      <a:r>
                        <a:rPr kumimoji="1" lang="ja-JP" altLang="en-US" sz="1200">
                          <a:solidFill>
                            <a:srgbClr val="000000"/>
                          </a:solidFill>
                          <a:latin typeface="メイリオ" pitchFamily="50" charset="-128"/>
                          <a:ea typeface="メイリオ" pitchFamily="50" charset="-128"/>
                          <a:cs typeface="メイリオ" pitchFamily="50" charset="-128"/>
                        </a:rPr>
                        <a:t>取引先（得意先、仕入先、共通）</a:t>
                      </a:r>
                      <a:endParaRPr kumimoji="1" lang="ja-JP" altLang="en-US" sz="1200" b="0">
                        <a:solidFill>
                          <a:srgbClr val="000000"/>
                        </a:solidFill>
                        <a:latin typeface="メイリオ" pitchFamily="50" charset="-128"/>
                        <a:ea typeface="メイリオ" pitchFamily="50" charset="-128"/>
                        <a:cs typeface="メイリオ" pitchFamily="50" charset="-128"/>
                      </a:endParaRPr>
                    </a:p>
                  </a:txBody>
                  <a:tcPr>
                    <a:lnL>
                      <a:noFill/>
                    </a:lnL>
                    <a:lnR>
                      <a:noFill/>
                    </a:lnR>
                    <a:lnT>
                      <a:noFill/>
                    </a:lnT>
                    <a:lnB>
                      <a:noFill/>
                    </a:lnB>
                    <a:lnTlToBr w="12700" cmpd="sng">
                      <a:noFill/>
                      <a:prstDash val="solid"/>
                    </a:lnTlToBr>
                    <a:lnBlToTr w="12700" cmpd="sng">
                      <a:noFill/>
                      <a:prstDash val="solid"/>
                    </a:lnBlToTr>
                    <a:solidFill>
                      <a:srgbClr val="0065AE">
                        <a:tint val="20000"/>
                      </a:srgbClr>
                    </a:solidFill>
                  </a:tcPr>
                </a:tc>
                <a:tc>
                  <a:txBody>
                    <a:bodyPr/>
                    <a:lstStyle>
                      <a:defPPr>
                        <a:defRPr lang="ja-JP"/>
                      </a:defPPr>
                      <a:lvl1pPr marL="0" algn="l" defTabSz="914400" rtl="0" eaLnBrk="1" latinLnBrk="0" hangingPunct="1">
                        <a:defRPr kumimoji="1" sz="1800" kern="1200">
                          <a:solidFill>
                            <a:schemeClr val="dk1"/>
                          </a:solidFill>
                          <a:latin typeface="HGP創英角ｺﾞｼｯｸUB"/>
                          <a:ea typeface="HGP創英角ｺﾞｼｯｸUB"/>
                        </a:defRPr>
                      </a:lvl1pPr>
                      <a:lvl2pPr marL="457200" algn="l" defTabSz="914400" rtl="0" eaLnBrk="1" latinLnBrk="0" hangingPunct="1">
                        <a:defRPr kumimoji="1" sz="1800" kern="1200">
                          <a:solidFill>
                            <a:schemeClr val="dk1"/>
                          </a:solidFill>
                          <a:latin typeface="HGP創英角ｺﾞｼｯｸUB"/>
                          <a:ea typeface="HGP創英角ｺﾞｼｯｸUB"/>
                        </a:defRPr>
                      </a:lvl2pPr>
                      <a:lvl3pPr marL="914400" algn="l" defTabSz="914400" rtl="0" eaLnBrk="1" latinLnBrk="0" hangingPunct="1">
                        <a:defRPr kumimoji="1" sz="1800" kern="1200">
                          <a:solidFill>
                            <a:schemeClr val="dk1"/>
                          </a:solidFill>
                          <a:latin typeface="HGP創英角ｺﾞｼｯｸUB"/>
                          <a:ea typeface="HGP創英角ｺﾞｼｯｸUB"/>
                        </a:defRPr>
                      </a:lvl3pPr>
                      <a:lvl4pPr marL="1371600" algn="l" defTabSz="914400" rtl="0" eaLnBrk="1" latinLnBrk="0" hangingPunct="1">
                        <a:defRPr kumimoji="1" sz="1800" kern="1200">
                          <a:solidFill>
                            <a:schemeClr val="dk1"/>
                          </a:solidFill>
                          <a:latin typeface="HGP創英角ｺﾞｼｯｸUB"/>
                          <a:ea typeface="HGP創英角ｺﾞｼｯｸUB"/>
                        </a:defRPr>
                      </a:lvl4pPr>
                      <a:lvl5pPr marL="1828800" algn="l" defTabSz="914400" rtl="0" eaLnBrk="1" latinLnBrk="0" hangingPunct="1">
                        <a:defRPr kumimoji="1" sz="1800" kern="1200">
                          <a:solidFill>
                            <a:schemeClr val="dk1"/>
                          </a:solidFill>
                          <a:latin typeface="HGP創英角ｺﾞｼｯｸUB"/>
                          <a:ea typeface="HGP創英角ｺﾞｼｯｸUB"/>
                        </a:defRPr>
                      </a:lvl5pPr>
                      <a:lvl6pPr marL="2286000" algn="l" defTabSz="914400" rtl="0" eaLnBrk="1" latinLnBrk="0" hangingPunct="1">
                        <a:defRPr kumimoji="1" sz="1800" kern="1200">
                          <a:solidFill>
                            <a:schemeClr val="dk1"/>
                          </a:solidFill>
                          <a:latin typeface="HGP創英角ｺﾞｼｯｸUB"/>
                          <a:ea typeface="HGP創英角ｺﾞｼｯｸUB"/>
                        </a:defRPr>
                      </a:lvl6pPr>
                      <a:lvl7pPr marL="2743200" algn="l" defTabSz="914400" rtl="0" eaLnBrk="1" latinLnBrk="0" hangingPunct="1">
                        <a:defRPr kumimoji="1" sz="1800" kern="1200">
                          <a:solidFill>
                            <a:schemeClr val="dk1"/>
                          </a:solidFill>
                          <a:latin typeface="HGP創英角ｺﾞｼｯｸUB"/>
                          <a:ea typeface="HGP創英角ｺﾞｼｯｸUB"/>
                        </a:defRPr>
                      </a:lvl7pPr>
                      <a:lvl8pPr marL="3200400" algn="l" defTabSz="914400" rtl="0" eaLnBrk="1" latinLnBrk="0" hangingPunct="1">
                        <a:defRPr kumimoji="1" sz="1800" kern="1200">
                          <a:solidFill>
                            <a:schemeClr val="dk1"/>
                          </a:solidFill>
                          <a:latin typeface="HGP創英角ｺﾞｼｯｸUB"/>
                          <a:ea typeface="HGP創英角ｺﾞｼｯｸUB"/>
                        </a:defRPr>
                      </a:lvl8pPr>
                      <a:lvl9pPr marL="3657600" algn="l" defTabSz="914400" rtl="0" eaLnBrk="1" latinLnBrk="0" hangingPunct="1">
                        <a:defRPr kumimoji="1" sz="1800" kern="1200">
                          <a:solidFill>
                            <a:schemeClr val="dk1"/>
                          </a:solidFill>
                          <a:latin typeface="HGP創英角ｺﾞｼｯｸUB"/>
                          <a:ea typeface="HGP創英角ｺﾞｼｯｸUB"/>
                        </a:defRPr>
                      </a:lvl9pPr>
                    </a:lstStyle>
                    <a:p>
                      <a:pPr algn="ctr"/>
                      <a:r>
                        <a:rPr kumimoji="1" lang="en-US" altLang="ja-JP" sz="1200">
                          <a:latin typeface="メイリオ" pitchFamily="50" charset="-128"/>
                          <a:ea typeface="メイリオ" pitchFamily="50" charset="-128"/>
                          <a:cs typeface="メイリオ" pitchFamily="50" charset="-128"/>
                        </a:rPr>
                        <a:t>20</a:t>
                      </a:r>
                      <a:endParaRPr kumimoji="1" lang="ja-JP" altLang="en-US" sz="1200" b="0">
                        <a:solidFill>
                          <a:schemeClr val="tx1"/>
                        </a:solidFill>
                        <a:latin typeface="メイリオ" pitchFamily="50" charset="-128"/>
                        <a:ea typeface="メイリオ" pitchFamily="50" charset="-128"/>
                        <a:cs typeface="メイリオ" pitchFamily="50" charset="-128"/>
                      </a:endParaRPr>
                    </a:p>
                  </a:txBody>
                  <a:tcPr>
                    <a:lnL>
                      <a:noFill/>
                    </a:lnL>
                    <a:lnR>
                      <a:noFill/>
                    </a:lnR>
                    <a:lnT>
                      <a:noFill/>
                    </a:lnT>
                    <a:lnB>
                      <a:noFill/>
                    </a:lnB>
                    <a:lnTlToBr w="12700" cmpd="sng">
                      <a:noFill/>
                      <a:prstDash val="solid"/>
                    </a:lnTlToBr>
                    <a:lnBlToTr w="12700" cmpd="sng">
                      <a:noFill/>
                      <a:prstDash val="solid"/>
                    </a:lnBlToTr>
                    <a:solidFill>
                      <a:srgbClr val="0065AE">
                        <a:tint val="20000"/>
                      </a:srgbClr>
                    </a:solidFill>
                  </a:tcPr>
                </a:tc>
                <a:extLst>
                  <a:ext uri="{0D108BD9-81ED-4DB2-BD59-A6C34878D82A}">
                    <a16:rowId xmlns:a16="http://schemas.microsoft.com/office/drawing/2014/main" val="10004"/>
                  </a:ext>
                </a:extLst>
              </a:tr>
              <a:tr h="272637">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1" lang="ja-JP" altLang="en-US" sz="1200">
                          <a:latin typeface="メイリオ" pitchFamily="50" charset="-128"/>
                          <a:ea typeface="メイリオ" pitchFamily="50" charset="-128"/>
                          <a:cs typeface="メイリオ" pitchFamily="50" charset="-128"/>
                        </a:rPr>
                        <a:t>取引先（社員）</a:t>
                      </a:r>
                      <a:endParaRPr kumimoji="1" lang="ja-JP" altLang="en-US" sz="1200" b="0">
                        <a:solidFill>
                          <a:schemeClr val="tx1"/>
                        </a:solidFill>
                        <a:latin typeface="メイリオ" pitchFamily="50" charset="-128"/>
                        <a:ea typeface="メイリオ" pitchFamily="50" charset="-128"/>
                        <a:cs typeface="メイリオ" pitchFamily="50" charset="-128"/>
                      </a:endParaRPr>
                    </a:p>
                  </a:txBody>
                  <a:tcPr>
                    <a:lnL>
                      <a:noFill/>
                    </a:lnL>
                    <a:lnR>
                      <a:noFill/>
                    </a:lnR>
                    <a:lnT>
                      <a:noFill/>
                    </a:lnT>
                    <a:lnB>
                      <a:noFill/>
                    </a:lnB>
                    <a:lnTlToBr w="12700" cmpd="sng">
                      <a:noFill/>
                      <a:prstDash val="solid"/>
                    </a:lnTlToBr>
                    <a:lnBlToTr w="12700" cmpd="sng">
                      <a:noFill/>
                      <a:prstDash val="solid"/>
                    </a:lnBlToTr>
                    <a:solidFill>
                      <a:srgbClr val="0065AE">
                        <a:tint val="40000"/>
                      </a:srgbClr>
                    </a:solidFill>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ctr"/>
                      <a:r>
                        <a:rPr kumimoji="1" lang="en-US" altLang="ja-JP" sz="1200">
                          <a:latin typeface="メイリオ" pitchFamily="50" charset="-128"/>
                          <a:ea typeface="メイリオ" pitchFamily="50" charset="-128"/>
                          <a:cs typeface="メイリオ" pitchFamily="50" charset="-128"/>
                        </a:rPr>
                        <a:t>10</a:t>
                      </a:r>
                      <a:endParaRPr kumimoji="1" lang="ja-JP" altLang="en-US" sz="1200" b="0">
                        <a:solidFill>
                          <a:schemeClr val="tx1"/>
                        </a:solidFill>
                        <a:latin typeface="メイリオ" pitchFamily="50" charset="-128"/>
                        <a:ea typeface="メイリオ" pitchFamily="50" charset="-128"/>
                        <a:cs typeface="メイリオ" pitchFamily="50" charset="-128"/>
                      </a:endParaRPr>
                    </a:p>
                  </a:txBody>
                  <a:tcPr>
                    <a:lnL>
                      <a:noFill/>
                    </a:lnL>
                    <a:lnR>
                      <a:noFill/>
                    </a:lnR>
                    <a:lnT>
                      <a:noFill/>
                    </a:lnT>
                    <a:lnB>
                      <a:noFill/>
                    </a:lnB>
                    <a:lnTlToBr w="12700" cmpd="sng">
                      <a:noFill/>
                      <a:prstDash val="solid"/>
                    </a:lnTlToBr>
                    <a:lnBlToTr w="12700" cmpd="sng">
                      <a:noFill/>
                      <a:prstDash val="solid"/>
                    </a:lnBlToTr>
                    <a:solidFill>
                      <a:srgbClr val="0065AE">
                        <a:tint val="40000"/>
                      </a:srgbClr>
                    </a:solidFill>
                  </a:tcPr>
                </a:tc>
                <a:extLst>
                  <a:ext uri="{0D108BD9-81ED-4DB2-BD59-A6C34878D82A}">
                    <a16:rowId xmlns:a16="http://schemas.microsoft.com/office/drawing/2014/main" val="10005"/>
                  </a:ext>
                </a:extLst>
              </a:tr>
              <a:tr h="272637">
                <a:tc>
                  <a:txBody>
                    <a:bodyPr/>
                    <a:lstStyle>
                      <a:defPPr>
                        <a:defRPr lang="ja-JP"/>
                      </a:defPPr>
                      <a:lvl1pPr marL="0" algn="l" defTabSz="914400" rtl="0" eaLnBrk="1" latinLnBrk="0" hangingPunct="1">
                        <a:defRPr kumimoji="1" sz="1800" kern="1200">
                          <a:solidFill>
                            <a:schemeClr val="dk1"/>
                          </a:solidFill>
                          <a:latin typeface="HGP創英角ｺﾞｼｯｸUB"/>
                          <a:ea typeface="HGP創英角ｺﾞｼｯｸUB"/>
                        </a:defRPr>
                      </a:lvl1pPr>
                      <a:lvl2pPr marL="457200" algn="l" defTabSz="914400" rtl="0" eaLnBrk="1" latinLnBrk="0" hangingPunct="1">
                        <a:defRPr kumimoji="1" sz="1800" kern="1200">
                          <a:solidFill>
                            <a:schemeClr val="dk1"/>
                          </a:solidFill>
                          <a:latin typeface="HGP創英角ｺﾞｼｯｸUB"/>
                          <a:ea typeface="HGP創英角ｺﾞｼｯｸUB"/>
                        </a:defRPr>
                      </a:lvl2pPr>
                      <a:lvl3pPr marL="914400" algn="l" defTabSz="914400" rtl="0" eaLnBrk="1" latinLnBrk="0" hangingPunct="1">
                        <a:defRPr kumimoji="1" sz="1800" kern="1200">
                          <a:solidFill>
                            <a:schemeClr val="dk1"/>
                          </a:solidFill>
                          <a:latin typeface="HGP創英角ｺﾞｼｯｸUB"/>
                          <a:ea typeface="HGP創英角ｺﾞｼｯｸUB"/>
                        </a:defRPr>
                      </a:lvl3pPr>
                      <a:lvl4pPr marL="1371600" algn="l" defTabSz="914400" rtl="0" eaLnBrk="1" latinLnBrk="0" hangingPunct="1">
                        <a:defRPr kumimoji="1" sz="1800" kern="1200">
                          <a:solidFill>
                            <a:schemeClr val="dk1"/>
                          </a:solidFill>
                          <a:latin typeface="HGP創英角ｺﾞｼｯｸUB"/>
                          <a:ea typeface="HGP創英角ｺﾞｼｯｸUB"/>
                        </a:defRPr>
                      </a:lvl4pPr>
                      <a:lvl5pPr marL="1828800" algn="l" defTabSz="914400" rtl="0" eaLnBrk="1" latinLnBrk="0" hangingPunct="1">
                        <a:defRPr kumimoji="1" sz="1800" kern="1200">
                          <a:solidFill>
                            <a:schemeClr val="dk1"/>
                          </a:solidFill>
                          <a:latin typeface="HGP創英角ｺﾞｼｯｸUB"/>
                          <a:ea typeface="HGP創英角ｺﾞｼｯｸUB"/>
                        </a:defRPr>
                      </a:lvl5pPr>
                      <a:lvl6pPr marL="2286000" algn="l" defTabSz="914400" rtl="0" eaLnBrk="1" latinLnBrk="0" hangingPunct="1">
                        <a:defRPr kumimoji="1" sz="1800" kern="1200">
                          <a:solidFill>
                            <a:schemeClr val="dk1"/>
                          </a:solidFill>
                          <a:latin typeface="HGP創英角ｺﾞｼｯｸUB"/>
                          <a:ea typeface="HGP創英角ｺﾞｼｯｸUB"/>
                        </a:defRPr>
                      </a:lvl6pPr>
                      <a:lvl7pPr marL="2743200" algn="l" defTabSz="914400" rtl="0" eaLnBrk="1" latinLnBrk="0" hangingPunct="1">
                        <a:defRPr kumimoji="1" sz="1800" kern="1200">
                          <a:solidFill>
                            <a:schemeClr val="dk1"/>
                          </a:solidFill>
                          <a:latin typeface="HGP創英角ｺﾞｼｯｸUB"/>
                          <a:ea typeface="HGP創英角ｺﾞｼｯｸUB"/>
                        </a:defRPr>
                      </a:lvl7pPr>
                      <a:lvl8pPr marL="3200400" algn="l" defTabSz="914400" rtl="0" eaLnBrk="1" latinLnBrk="0" hangingPunct="1">
                        <a:defRPr kumimoji="1" sz="1800" kern="1200">
                          <a:solidFill>
                            <a:schemeClr val="dk1"/>
                          </a:solidFill>
                          <a:latin typeface="HGP創英角ｺﾞｼｯｸUB"/>
                          <a:ea typeface="HGP創英角ｺﾞｼｯｸUB"/>
                        </a:defRPr>
                      </a:lvl8pPr>
                      <a:lvl9pPr marL="3657600" algn="l" defTabSz="914400" rtl="0" eaLnBrk="1" latinLnBrk="0" hangingPunct="1">
                        <a:defRPr kumimoji="1" sz="1800" kern="1200">
                          <a:solidFill>
                            <a:schemeClr val="dk1"/>
                          </a:solidFill>
                          <a:latin typeface="HGP創英角ｺﾞｼｯｸUB"/>
                          <a:ea typeface="HGP創英角ｺﾞｼｯｸUB"/>
                        </a:defRPr>
                      </a:lvl9pPr>
                    </a:lstStyle>
                    <a:p>
                      <a:r>
                        <a:rPr kumimoji="1" lang="ja-JP" altLang="en-US" sz="1200">
                          <a:latin typeface="メイリオ" pitchFamily="50" charset="-128"/>
                          <a:ea typeface="メイリオ" pitchFamily="50" charset="-128"/>
                          <a:cs typeface="メイリオ" pitchFamily="50" charset="-128"/>
                        </a:rPr>
                        <a:t>機能１～４（事業、地域、製品など）</a:t>
                      </a:r>
                      <a:endParaRPr kumimoji="1" lang="ja-JP" altLang="en-US" sz="1200" b="0">
                        <a:solidFill>
                          <a:schemeClr val="tx1"/>
                        </a:solidFill>
                        <a:latin typeface="メイリオ" pitchFamily="50" charset="-128"/>
                        <a:ea typeface="メイリオ" pitchFamily="50" charset="-128"/>
                        <a:cs typeface="メイリオ" pitchFamily="50" charset="-128"/>
                      </a:endParaRPr>
                    </a:p>
                  </a:txBody>
                  <a:tcPr>
                    <a:lnL>
                      <a:noFill/>
                    </a:lnL>
                    <a:lnR>
                      <a:noFill/>
                    </a:lnR>
                    <a:lnT>
                      <a:noFill/>
                    </a:lnT>
                    <a:lnB>
                      <a:noFill/>
                    </a:lnB>
                    <a:lnTlToBr w="12700" cmpd="sng">
                      <a:noFill/>
                      <a:prstDash val="solid"/>
                    </a:lnTlToBr>
                    <a:lnBlToTr w="12700" cmpd="sng">
                      <a:noFill/>
                      <a:prstDash val="solid"/>
                    </a:lnBlToTr>
                    <a:solidFill>
                      <a:srgbClr val="0065AE">
                        <a:tint val="20000"/>
                      </a:srgbClr>
                    </a:solidFill>
                  </a:tcPr>
                </a:tc>
                <a:tc>
                  <a:txBody>
                    <a:bodyPr/>
                    <a:lstStyle>
                      <a:defPPr>
                        <a:defRPr lang="ja-JP"/>
                      </a:defPPr>
                      <a:lvl1pPr marL="0" algn="l" defTabSz="914400" rtl="0" eaLnBrk="1" latinLnBrk="0" hangingPunct="1">
                        <a:defRPr kumimoji="1" sz="1800" kern="1200">
                          <a:solidFill>
                            <a:schemeClr val="dk1"/>
                          </a:solidFill>
                          <a:latin typeface="HGP創英角ｺﾞｼｯｸUB"/>
                          <a:ea typeface="HGP創英角ｺﾞｼｯｸUB"/>
                        </a:defRPr>
                      </a:lvl1pPr>
                      <a:lvl2pPr marL="457200" algn="l" defTabSz="914400" rtl="0" eaLnBrk="1" latinLnBrk="0" hangingPunct="1">
                        <a:defRPr kumimoji="1" sz="1800" kern="1200">
                          <a:solidFill>
                            <a:schemeClr val="dk1"/>
                          </a:solidFill>
                          <a:latin typeface="HGP創英角ｺﾞｼｯｸUB"/>
                          <a:ea typeface="HGP創英角ｺﾞｼｯｸUB"/>
                        </a:defRPr>
                      </a:lvl2pPr>
                      <a:lvl3pPr marL="914400" algn="l" defTabSz="914400" rtl="0" eaLnBrk="1" latinLnBrk="0" hangingPunct="1">
                        <a:defRPr kumimoji="1" sz="1800" kern="1200">
                          <a:solidFill>
                            <a:schemeClr val="dk1"/>
                          </a:solidFill>
                          <a:latin typeface="HGP創英角ｺﾞｼｯｸUB"/>
                          <a:ea typeface="HGP創英角ｺﾞｼｯｸUB"/>
                        </a:defRPr>
                      </a:lvl3pPr>
                      <a:lvl4pPr marL="1371600" algn="l" defTabSz="914400" rtl="0" eaLnBrk="1" latinLnBrk="0" hangingPunct="1">
                        <a:defRPr kumimoji="1" sz="1800" kern="1200">
                          <a:solidFill>
                            <a:schemeClr val="dk1"/>
                          </a:solidFill>
                          <a:latin typeface="HGP創英角ｺﾞｼｯｸUB"/>
                          <a:ea typeface="HGP創英角ｺﾞｼｯｸUB"/>
                        </a:defRPr>
                      </a:lvl4pPr>
                      <a:lvl5pPr marL="1828800" algn="l" defTabSz="914400" rtl="0" eaLnBrk="1" latinLnBrk="0" hangingPunct="1">
                        <a:defRPr kumimoji="1" sz="1800" kern="1200">
                          <a:solidFill>
                            <a:schemeClr val="dk1"/>
                          </a:solidFill>
                          <a:latin typeface="HGP創英角ｺﾞｼｯｸUB"/>
                          <a:ea typeface="HGP創英角ｺﾞｼｯｸUB"/>
                        </a:defRPr>
                      </a:lvl5pPr>
                      <a:lvl6pPr marL="2286000" algn="l" defTabSz="914400" rtl="0" eaLnBrk="1" latinLnBrk="0" hangingPunct="1">
                        <a:defRPr kumimoji="1" sz="1800" kern="1200">
                          <a:solidFill>
                            <a:schemeClr val="dk1"/>
                          </a:solidFill>
                          <a:latin typeface="HGP創英角ｺﾞｼｯｸUB"/>
                          <a:ea typeface="HGP創英角ｺﾞｼｯｸUB"/>
                        </a:defRPr>
                      </a:lvl6pPr>
                      <a:lvl7pPr marL="2743200" algn="l" defTabSz="914400" rtl="0" eaLnBrk="1" latinLnBrk="0" hangingPunct="1">
                        <a:defRPr kumimoji="1" sz="1800" kern="1200">
                          <a:solidFill>
                            <a:schemeClr val="dk1"/>
                          </a:solidFill>
                          <a:latin typeface="HGP創英角ｺﾞｼｯｸUB"/>
                          <a:ea typeface="HGP創英角ｺﾞｼｯｸUB"/>
                        </a:defRPr>
                      </a:lvl7pPr>
                      <a:lvl8pPr marL="3200400" algn="l" defTabSz="914400" rtl="0" eaLnBrk="1" latinLnBrk="0" hangingPunct="1">
                        <a:defRPr kumimoji="1" sz="1800" kern="1200">
                          <a:solidFill>
                            <a:schemeClr val="dk1"/>
                          </a:solidFill>
                          <a:latin typeface="HGP創英角ｺﾞｼｯｸUB"/>
                          <a:ea typeface="HGP創英角ｺﾞｼｯｸUB"/>
                        </a:defRPr>
                      </a:lvl8pPr>
                      <a:lvl9pPr marL="3657600" algn="l" defTabSz="914400" rtl="0" eaLnBrk="1" latinLnBrk="0" hangingPunct="1">
                        <a:defRPr kumimoji="1" sz="1800" kern="1200">
                          <a:solidFill>
                            <a:schemeClr val="dk1"/>
                          </a:solidFill>
                          <a:latin typeface="HGP創英角ｺﾞｼｯｸUB"/>
                          <a:ea typeface="HGP創英角ｺﾞｼｯｸUB"/>
                        </a:defRPr>
                      </a:lvl9pPr>
                    </a:lstStyle>
                    <a:p>
                      <a:pPr algn="ctr"/>
                      <a:r>
                        <a:rPr kumimoji="1" lang="en-US" altLang="ja-JP" sz="1200">
                          <a:latin typeface="メイリオ" pitchFamily="50" charset="-128"/>
                          <a:ea typeface="メイリオ" pitchFamily="50" charset="-128"/>
                          <a:cs typeface="メイリオ" pitchFamily="50" charset="-128"/>
                        </a:rPr>
                        <a:t>10</a:t>
                      </a:r>
                      <a:endParaRPr kumimoji="1" lang="ja-JP" altLang="en-US" sz="1200" b="0">
                        <a:solidFill>
                          <a:schemeClr val="tx1"/>
                        </a:solidFill>
                        <a:latin typeface="メイリオ" pitchFamily="50" charset="-128"/>
                        <a:ea typeface="メイリオ" pitchFamily="50" charset="-128"/>
                        <a:cs typeface="メイリオ" pitchFamily="50" charset="-128"/>
                      </a:endParaRPr>
                    </a:p>
                  </a:txBody>
                  <a:tcPr>
                    <a:lnL>
                      <a:noFill/>
                    </a:lnL>
                    <a:lnR>
                      <a:noFill/>
                    </a:lnR>
                    <a:lnT>
                      <a:noFill/>
                    </a:lnT>
                    <a:lnB>
                      <a:noFill/>
                    </a:lnB>
                    <a:lnTlToBr w="12700" cmpd="sng">
                      <a:noFill/>
                      <a:prstDash val="solid"/>
                    </a:lnTlToBr>
                    <a:lnBlToTr w="12700" cmpd="sng">
                      <a:noFill/>
                      <a:prstDash val="solid"/>
                    </a:lnBlToTr>
                    <a:solidFill>
                      <a:srgbClr val="0065AE">
                        <a:tint val="20000"/>
                      </a:srgbClr>
                    </a:solidFill>
                  </a:tcPr>
                </a:tc>
                <a:extLst>
                  <a:ext uri="{0D108BD9-81ED-4DB2-BD59-A6C34878D82A}">
                    <a16:rowId xmlns:a16="http://schemas.microsoft.com/office/drawing/2014/main" val="10006"/>
                  </a:ext>
                </a:extLst>
              </a:tr>
              <a:tr h="272637">
                <a:tc>
                  <a:txBody>
                    <a:bodyPr/>
                    <a:lstStyle>
                      <a:defPPr>
                        <a:defRPr lang="ja-JP"/>
                      </a:defPPr>
                      <a:lvl1pPr marL="0" algn="l" defTabSz="914400" rtl="0" eaLnBrk="1" latinLnBrk="0" hangingPunct="1">
                        <a:defRPr kumimoji="1" sz="1800" kern="1200">
                          <a:solidFill>
                            <a:schemeClr val="dk1"/>
                          </a:solidFill>
                          <a:latin typeface="HGP創英角ｺﾞｼｯｸUB"/>
                          <a:ea typeface="HGP創英角ｺﾞｼｯｸUB"/>
                        </a:defRPr>
                      </a:lvl1pPr>
                      <a:lvl2pPr marL="457200" algn="l" defTabSz="914400" rtl="0" eaLnBrk="1" latinLnBrk="0" hangingPunct="1">
                        <a:defRPr kumimoji="1" sz="1800" kern="1200">
                          <a:solidFill>
                            <a:schemeClr val="dk1"/>
                          </a:solidFill>
                          <a:latin typeface="HGP創英角ｺﾞｼｯｸUB"/>
                          <a:ea typeface="HGP創英角ｺﾞｼｯｸUB"/>
                        </a:defRPr>
                      </a:lvl2pPr>
                      <a:lvl3pPr marL="914400" algn="l" defTabSz="914400" rtl="0" eaLnBrk="1" latinLnBrk="0" hangingPunct="1">
                        <a:defRPr kumimoji="1" sz="1800" kern="1200">
                          <a:solidFill>
                            <a:schemeClr val="dk1"/>
                          </a:solidFill>
                          <a:latin typeface="HGP創英角ｺﾞｼｯｸUB"/>
                          <a:ea typeface="HGP創英角ｺﾞｼｯｸUB"/>
                        </a:defRPr>
                      </a:lvl3pPr>
                      <a:lvl4pPr marL="1371600" algn="l" defTabSz="914400" rtl="0" eaLnBrk="1" latinLnBrk="0" hangingPunct="1">
                        <a:defRPr kumimoji="1" sz="1800" kern="1200">
                          <a:solidFill>
                            <a:schemeClr val="dk1"/>
                          </a:solidFill>
                          <a:latin typeface="HGP創英角ｺﾞｼｯｸUB"/>
                          <a:ea typeface="HGP創英角ｺﾞｼｯｸUB"/>
                        </a:defRPr>
                      </a:lvl4pPr>
                      <a:lvl5pPr marL="1828800" algn="l" defTabSz="914400" rtl="0" eaLnBrk="1" latinLnBrk="0" hangingPunct="1">
                        <a:defRPr kumimoji="1" sz="1800" kern="1200">
                          <a:solidFill>
                            <a:schemeClr val="dk1"/>
                          </a:solidFill>
                          <a:latin typeface="HGP創英角ｺﾞｼｯｸUB"/>
                          <a:ea typeface="HGP創英角ｺﾞｼｯｸUB"/>
                        </a:defRPr>
                      </a:lvl5pPr>
                      <a:lvl6pPr marL="2286000" algn="l" defTabSz="914400" rtl="0" eaLnBrk="1" latinLnBrk="0" hangingPunct="1">
                        <a:defRPr kumimoji="1" sz="1800" kern="1200">
                          <a:solidFill>
                            <a:schemeClr val="dk1"/>
                          </a:solidFill>
                          <a:latin typeface="HGP創英角ｺﾞｼｯｸUB"/>
                          <a:ea typeface="HGP創英角ｺﾞｼｯｸUB"/>
                        </a:defRPr>
                      </a:lvl6pPr>
                      <a:lvl7pPr marL="2743200" algn="l" defTabSz="914400" rtl="0" eaLnBrk="1" latinLnBrk="0" hangingPunct="1">
                        <a:defRPr kumimoji="1" sz="1800" kern="1200">
                          <a:solidFill>
                            <a:schemeClr val="dk1"/>
                          </a:solidFill>
                          <a:latin typeface="HGP創英角ｺﾞｼｯｸUB"/>
                          <a:ea typeface="HGP創英角ｺﾞｼｯｸUB"/>
                        </a:defRPr>
                      </a:lvl7pPr>
                      <a:lvl8pPr marL="3200400" algn="l" defTabSz="914400" rtl="0" eaLnBrk="1" latinLnBrk="0" hangingPunct="1">
                        <a:defRPr kumimoji="1" sz="1800" kern="1200">
                          <a:solidFill>
                            <a:schemeClr val="dk1"/>
                          </a:solidFill>
                          <a:latin typeface="HGP創英角ｺﾞｼｯｸUB"/>
                          <a:ea typeface="HGP創英角ｺﾞｼｯｸUB"/>
                        </a:defRPr>
                      </a:lvl8pPr>
                      <a:lvl9pPr marL="3657600" algn="l" defTabSz="914400" rtl="0" eaLnBrk="1" latinLnBrk="0" hangingPunct="1">
                        <a:defRPr kumimoji="1" sz="1800" kern="1200">
                          <a:solidFill>
                            <a:schemeClr val="dk1"/>
                          </a:solidFill>
                          <a:latin typeface="HGP創英角ｺﾞｼｯｸUB"/>
                          <a:ea typeface="HGP創英角ｺﾞｼｯｸUB"/>
                        </a:defRPr>
                      </a:lvl9pPr>
                    </a:lstStyle>
                    <a:p>
                      <a:r>
                        <a:rPr kumimoji="1" lang="ja-JP" altLang="en-US" sz="1100">
                          <a:latin typeface="メイリオ" pitchFamily="50" charset="-128"/>
                          <a:ea typeface="メイリオ" pitchFamily="50" charset="-128"/>
                          <a:cs typeface="メイリオ" pitchFamily="50" charset="-128"/>
                        </a:rPr>
                        <a:t>プロジェクト（製番、工番、イベントなど）</a:t>
                      </a:r>
                      <a:endParaRPr kumimoji="1" lang="ja-JP" altLang="en-US" sz="1100" b="0">
                        <a:solidFill>
                          <a:schemeClr val="tx1"/>
                        </a:solidFill>
                        <a:latin typeface="メイリオ" pitchFamily="50" charset="-128"/>
                        <a:ea typeface="メイリオ" pitchFamily="50" charset="-128"/>
                        <a:cs typeface="メイリオ" pitchFamily="50" charset="-128"/>
                      </a:endParaRPr>
                    </a:p>
                  </a:txBody>
                  <a:tcPr>
                    <a:lnL>
                      <a:noFill/>
                    </a:lnL>
                    <a:lnR>
                      <a:noFill/>
                    </a:lnR>
                    <a:lnT>
                      <a:noFill/>
                    </a:lnT>
                    <a:lnB>
                      <a:noFill/>
                    </a:lnB>
                    <a:lnTlToBr w="12700" cmpd="sng">
                      <a:noFill/>
                      <a:prstDash val="solid"/>
                    </a:lnTlToBr>
                    <a:lnBlToTr w="12700" cmpd="sng">
                      <a:noFill/>
                      <a:prstDash val="solid"/>
                    </a:lnBlToTr>
                    <a:solidFill>
                      <a:srgbClr val="0065AE">
                        <a:tint val="40000"/>
                      </a:srgbClr>
                    </a:solidFill>
                  </a:tcPr>
                </a:tc>
                <a:tc>
                  <a:txBody>
                    <a:bodyPr/>
                    <a:lstStyle>
                      <a:defPPr>
                        <a:defRPr lang="ja-JP"/>
                      </a:defPPr>
                      <a:lvl1pPr marL="0" algn="l" defTabSz="914400" rtl="0" eaLnBrk="1" latinLnBrk="0" hangingPunct="1">
                        <a:defRPr kumimoji="1" sz="1800" kern="1200">
                          <a:solidFill>
                            <a:schemeClr val="dk1"/>
                          </a:solidFill>
                          <a:latin typeface="HGP創英角ｺﾞｼｯｸUB"/>
                          <a:ea typeface="HGP創英角ｺﾞｼｯｸUB"/>
                        </a:defRPr>
                      </a:lvl1pPr>
                      <a:lvl2pPr marL="457200" algn="l" defTabSz="914400" rtl="0" eaLnBrk="1" latinLnBrk="0" hangingPunct="1">
                        <a:defRPr kumimoji="1" sz="1800" kern="1200">
                          <a:solidFill>
                            <a:schemeClr val="dk1"/>
                          </a:solidFill>
                          <a:latin typeface="HGP創英角ｺﾞｼｯｸUB"/>
                          <a:ea typeface="HGP創英角ｺﾞｼｯｸUB"/>
                        </a:defRPr>
                      </a:lvl2pPr>
                      <a:lvl3pPr marL="914400" algn="l" defTabSz="914400" rtl="0" eaLnBrk="1" latinLnBrk="0" hangingPunct="1">
                        <a:defRPr kumimoji="1" sz="1800" kern="1200">
                          <a:solidFill>
                            <a:schemeClr val="dk1"/>
                          </a:solidFill>
                          <a:latin typeface="HGP創英角ｺﾞｼｯｸUB"/>
                          <a:ea typeface="HGP創英角ｺﾞｼｯｸUB"/>
                        </a:defRPr>
                      </a:lvl3pPr>
                      <a:lvl4pPr marL="1371600" algn="l" defTabSz="914400" rtl="0" eaLnBrk="1" latinLnBrk="0" hangingPunct="1">
                        <a:defRPr kumimoji="1" sz="1800" kern="1200">
                          <a:solidFill>
                            <a:schemeClr val="dk1"/>
                          </a:solidFill>
                          <a:latin typeface="HGP創英角ｺﾞｼｯｸUB"/>
                          <a:ea typeface="HGP創英角ｺﾞｼｯｸUB"/>
                        </a:defRPr>
                      </a:lvl4pPr>
                      <a:lvl5pPr marL="1828800" algn="l" defTabSz="914400" rtl="0" eaLnBrk="1" latinLnBrk="0" hangingPunct="1">
                        <a:defRPr kumimoji="1" sz="1800" kern="1200">
                          <a:solidFill>
                            <a:schemeClr val="dk1"/>
                          </a:solidFill>
                          <a:latin typeface="HGP創英角ｺﾞｼｯｸUB"/>
                          <a:ea typeface="HGP創英角ｺﾞｼｯｸUB"/>
                        </a:defRPr>
                      </a:lvl5pPr>
                      <a:lvl6pPr marL="2286000" algn="l" defTabSz="914400" rtl="0" eaLnBrk="1" latinLnBrk="0" hangingPunct="1">
                        <a:defRPr kumimoji="1" sz="1800" kern="1200">
                          <a:solidFill>
                            <a:schemeClr val="dk1"/>
                          </a:solidFill>
                          <a:latin typeface="HGP創英角ｺﾞｼｯｸUB"/>
                          <a:ea typeface="HGP創英角ｺﾞｼｯｸUB"/>
                        </a:defRPr>
                      </a:lvl6pPr>
                      <a:lvl7pPr marL="2743200" algn="l" defTabSz="914400" rtl="0" eaLnBrk="1" latinLnBrk="0" hangingPunct="1">
                        <a:defRPr kumimoji="1" sz="1800" kern="1200">
                          <a:solidFill>
                            <a:schemeClr val="dk1"/>
                          </a:solidFill>
                          <a:latin typeface="HGP創英角ｺﾞｼｯｸUB"/>
                          <a:ea typeface="HGP創英角ｺﾞｼｯｸUB"/>
                        </a:defRPr>
                      </a:lvl7pPr>
                      <a:lvl8pPr marL="3200400" algn="l" defTabSz="914400" rtl="0" eaLnBrk="1" latinLnBrk="0" hangingPunct="1">
                        <a:defRPr kumimoji="1" sz="1800" kern="1200">
                          <a:solidFill>
                            <a:schemeClr val="dk1"/>
                          </a:solidFill>
                          <a:latin typeface="HGP創英角ｺﾞｼｯｸUB"/>
                          <a:ea typeface="HGP創英角ｺﾞｼｯｸUB"/>
                        </a:defRPr>
                      </a:lvl8pPr>
                      <a:lvl9pPr marL="3657600" algn="l" defTabSz="914400" rtl="0" eaLnBrk="1" latinLnBrk="0" hangingPunct="1">
                        <a:defRPr kumimoji="1" sz="1800" kern="1200">
                          <a:solidFill>
                            <a:schemeClr val="dk1"/>
                          </a:solidFill>
                          <a:latin typeface="HGP創英角ｺﾞｼｯｸUB"/>
                          <a:ea typeface="HGP創英角ｺﾞｼｯｸUB"/>
                        </a:defRPr>
                      </a:lvl9pPr>
                    </a:lstStyle>
                    <a:p>
                      <a:pPr algn="ctr"/>
                      <a:r>
                        <a:rPr kumimoji="1" lang="en-US" altLang="ja-JP" sz="1200" dirty="0">
                          <a:latin typeface="メイリオ" pitchFamily="50" charset="-128"/>
                          <a:ea typeface="メイリオ" pitchFamily="50" charset="-128"/>
                          <a:cs typeface="メイリオ" pitchFamily="50" charset="-128"/>
                        </a:rPr>
                        <a:t>10</a:t>
                      </a:r>
                      <a:endParaRPr kumimoji="1" lang="ja-JP" altLang="en-US" sz="1200" b="0" dirty="0">
                        <a:solidFill>
                          <a:schemeClr val="tx1"/>
                        </a:solidFill>
                        <a:latin typeface="メイリオ" pitchFamily="50" charset="-128"/>
                        <a:ea typeface="メイリオ" pitchFamily="50" charset="-128"/>
                        <a:cs typeface="メイリオ" pitchFamily="50" charset="-128"/>
                      </a:endParaRPr>
                    </a:p>
                  </a:txBody>
                  <a:tcPr>
                    <a:lnL>
                      <a:noFill/>
                    </a:lnL>
                    <a:lnR>
                      <a:noFill/>
                    </a:lnR>
                    <a:lnT>
                      <a:noFill/>
                    </a:lnT>
                    <a:lnB>
                      <a:noFill/>
                    </a:lnB>
                    <a:lnTlToBr w="12700" cmpd="sng">
                      <a:noFill/>
                      <a:prstDash val="solid"/>
                    </a:lnTlToBr>
                    <a:lnBlToTr w="12700" cmpd="sng">
                      <a:noFill/>
                      <a:prstDash val="solid"/>
                    </a:lnBlToTr>
                    <a:solidFill>
                      <a:srgbClr val="0065AE">
                        <a:tint val="40000"/>
                      </a:srgbClr>
                    </a:solidFill>
                  </a:tcPr>
                </a:tc>
                <a:extLst>
                  <a:ext uri="{0D108BD9-81ED-4DB2-BD59-A6C34878D82A}">
                    <a16:rowId xmlns:a16="http://schemas.microsoft.com/office/drawing/2014/main" val="10007"/>
                  </a:ext>
                </a:extLst>
              </a:tr>
            </a:tbl>
          </a:graphicData>
        </a:graphic>
      </p:graphicFrame>
      <p:sp>
        <p:nvSpPr>
          <p:cNvPr id="89" name="下矢印 88"/>
          <p:cNvSpPr/>
          <p:nvPr/>
        </p:nvSpPr>
        <p:spPr>
          <a:xfrm rot="3118335">
            <a:off x="4049942" y="2219829"/>
            <a:ext cx="361950" cy="546683"/>
          </a:xfrm>
          <a:prstGeom prst="downArrow">
            <a:avLst/>
          </a:prstGeom>
          <a:solidFill>
            <a:srgbClr val="F18F6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90" name="正方形/長方形 89"/>
          <p:cNvSpPr/>
          <p:nvPr/>
        </p:nvSpPr>
        <p:spPr>
          <a:xfrm>
            <a:off x="444857" y="2726943"/>
            <a:ext cx="3539596" cy="2205057"/>
          </a:xfrm>
          <a:prstGeom prst="rect">
            <a:avLst/>
          </a:prstGeom>
          <a:noFill/>
          <a:ln w="25400" cap="flat" cmpd="sng" algn="ctr">
            <a:solidFill>
              <a:srgbClr val="EE5500">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91" name="正方形/長方形 90"/>
          <p:cNvSpPr/>
          <p:nvPr/>
        </p:nvSpPr>
        <p:spPr>
          <a:xfrm>
            <a:off x="4531891" y="1152064"/>
            <a:ext cx="4112562" cy="2432560"/>
          </a:xfrm>
          <a:prstGeom prst="rect">
            <a:avLst/>
          </a:prstGeom>
          <a:noFill/>
          <a:ln w="25400" cap="flat" cmpd="sng" algn="ctr">
            <a:solidFill>
              <a:srgbClr val="EE5500">
                <a:lumMod val="60000"/>
                <a:lumOff val="40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nvGrpSpPr>
          <p:cNvPr id="92" name="グループ化 238"/>
          <p:cNvGrpSpPr>
            <a:grpSpLocks noChangeAspect="1"/>
          </p:cNvGrpSpPr>
          <p:nvPr/>
        </p:nvGrpSpPr>
        <p:grpSpPr>
          <a:xfrm>
            <a:off x="982306" y="1622442"/>
            <a:ext cx="636968" cy="636968"/>
            <a:chOff x="2182416" y="682625"/>
            <a:chExt cx="381000" cy="381000"/>
          </a:xfrm>
          <a:solidFill>
            <a:srgbClr val="008CCF"/>
          </a:solidFill>
        </p:grpSpPr>
        <p:sp>
          <p:nvSpPr>
            <p:cNvPr id="93" name="Freeform 147"/>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4" name="Freeform 148"/>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5" name="Freeform 149"/>
            <p:cNvSpPr>
              <a:spLocks/>
            </p:cNvSpPr>
            <p:nvPr/>
          </p:nvSpPr>
          <p:spPr bwMode="auto">
            <a:xfrm>
              <a:off x="2388791" y="962025"/>
              <a:ext cx="174625" cy="101600"/>
            </a:xfrm>
            <a:custGeom>
              <a:avLst/>
              <a:gdLst/>
              <a:ahLst/>
              <a:cxnLst>
                <a:cxn ang="0">
                  <a:pos x="14" y="40"/>
                </a:cxn>
                <a:cxn ang="0">
                  <a:pos x="2" y="64"/>
                </a:cxn>
                <a:cxn ang="0">
                  <a:pos x="110" y="64"/>
                </a:cxn>
                <a:cxn ang="0">
                  <a:pos x="110" y="64"/>
                </a:cxn>
                <a:cxn ang="0">
                  <a:pos x="108" y="52"/>
                </a:cxn>
                <a:cxn ang="0">
                  <a:pos x="102" y="40"/>
                </a:cxn>
                <a:cxn ang="0">
                  <a:pos x="92" y="30"/>
                </a:cxn>
                <a:cxn ang="0">
                  <a:pos x="78" y="20"/>
                </a:cxn>
                <a:cxn ang="0">
                  <a:pos x="62" y="12"/>
                </a:cxn>
                <a:cxn ang="0">
                  <a:pos x="42" y="6"/>
                </a:cxn>
                <a:cxn ang="0">
                  <a:pos x="22" y="2"/>
                </a:cxn>
                <a:cxn ang="0">
                  <a:pos x="0" y="0"/>
                </a:cxn>
                <a:cxn ang="0">
                  <a:pos x="14" y="40"/>
                </a:cxn>
              </a:cxnLst>
              <a:rect l="0" t="0" r="r" b="b"/>
              <a:pathLst>
                <a:path w="110" h="64">
                  <a:moveTo>
                    <a:pt x="14" y="40"/>
                  </a:moveTo>
                  <a:lnTo>
                    <a:pt x="2" y="64"/>
                  </a:lnTo>
                  <a:lnTo>
                    <a:pt x="110" y="64"/>
                  </a:lnTo>
                  <a:lnTo>
                    <a:pt x="110" y="64"/>
                  </a:lnTo>
                  <a:lnTo>
                    <a:pt x="108" y="52"/>
                  </a:lnTo>
                  <a:lnTo>
                    <a:pt x="102" y="40"/>
                  </a:lnTo>
                  <a:lnTo>
                    <a:pt x="92" y="30"/>
                  </a:lnTo>
                  <a:lnTo>
                    <a:pt x="78" y="20"/>
                  </a:lnTo>
                  <a:lnTo>
                    <a:pt x="62" y="12"/>
                  </a:lnTo>
                  <a:lnTo>
                    <a:pt x="42" y="6"/>
                  </a:lnTo>
                  <a:lnTo>
                    <a:pt x="22" y="2"/>
                  </a:lnTo>
                  <a:lnTo>
                    <a:pt x="0" y="0"/>
                  </a:lnTo>
                  <a:lnTo>
                    <a:pt x="14"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6" name="Freeform 150"/>
            <p:cNvSpPr>
              <a:spLocks/>
            </p:cNvSpPr>
            <p:nvPr/>
          </p:nvSpPr>
          <p:spPr bwMode="auto">
            <a:xfrm>
              <a:off x="2182416" y="962025"/>
              <a:ext cx="174625" cy="101600"/>
            </a:xfrm>
            <a:custGeom>
              <a:avLst/>
              <a:gdLst/>
              <a:ahLst/>
              <a:cxnLst>
                <a:cxn ang="0">
                  <a:pos x="96" y="40"/>
                </a:cxn>
                <a:cxn ang="0">
                  <a:pos x="110" y="0"/>
                </a:cxn>
                <a:cxn ang="0">
                  <a:pos x="110" y="0"/>
                </a:cxn>
                <a:cxn ang="0">
                  <a:pos x="88" y="2"/>
                </a:cxn>
                <a:cxn ang="0">
                  <a:pos x="68" y="6"/>
                </a:cxn>
                <a:cxn ang="0">
                  <a:pos x="48" y="12"/>
                </a:cxn>
                <a:cxn ang="0">
                  <a:pos x="32" y="20"/>
                </a:cxn>
                <a:cxn ang="0">
                  <a:pos x="18" y="30"/>
                </a:cxn>
                <a:cxn ang="0">
                  <a:pos x="8" y="40"/>
                </a:cxn>
                <a:cxn ang="0">
                  <a:pos x="2" y="52"/>
                </a:cxn>
                <a:cxn ang="0">
                  <a:pos x="0" y="64"/>
                </a:cxn>
                <a:cxn ang="0">
                  <a:pos x="108" y="64"/>
                </a:cxn>
                <a:cxn ang="0">
                  <a:pos x="96" y="40"/>
                </a:cxn>
              </a:cxnLst>
              <a:rect l="0" t="0" r="r" b="b"/>
              <a:pathLst>
                <a:path w="110" h="64">
                  <a:moveTo>
                    <a:pt x="96" y="40"/>
                  </a:moveTo>
                  <a:lnTo>
                    <a:pt x="110" y="0"/>
                  </a:lnTo>
                  <a:lnTo>
                    <a:pt x="110" y="0"/>
                  </a:lnTo>
                  <a:lnTo>
                    <a:pt x="88" y="2"/>
                  </a:lnTo>
                  <a:lnTo>
                    <a:pt x="68" y="6"/>
                  </a:lnTo>
                  <a:lnTo>
                    <a:pt x="48" y="12"/>
                  </a:lnTo>
                  <a:lnTo>
                    <a:pt x="32" y="20"/>
                  </a:lnTo>
                  <a:lnTo>
                    <a:pt x="18" y="30"/>
                  </a:lnTo>
                  <a:lnTo>
                    <a:pt x="8" y="40"/>
                  </a:lnTo>
                  <a:lnTo>
                    <a:pt x="2" y="52"/>
                  </a:lnTo>
                  <a:lnTo>
                    <a:pt x="0" y="64"/>
                  </a:lnTo>
                  <a:lnTo>
                    <a:pt x="108" y="64"/>
                  </a:lnTo>
                  <a:lnTo>
                    <a:pt x="96"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11" name="グループ化 10">
            <a:extLst>
              <a:ext uri="{FF2B5EF4-FFF2-40B4-BE49-F238E27FC236}">
                <a16:creationId xmlns:a16="http://schemas.microsoft.com/office/drawing/2014/main" id="{5D8EE9A7-1637-67AC-8406-E67791E3CCD9}"/>
              </a:ext>
            </a:extLst>
          </p:cNvPr>
          <p:cNvGrpSpPr/>
          <p:nvPr/>
        </p:nvGrpSpPr>
        <p:grpSpPr>
          <a:xfrm>
            <a:off x="5886243" y="1178841"/>
            <a:ext cx="2638556" cy="216000"/>
            <a:chOff x="5895959" y="1183419"/>
            <a:chExt cx="2638556" cy="216000"/>
          </a:xfrm>
        </p:grpSpPr>
        <p:sp>
          <p:nvSpPr>
            <p:cNvPr id="57" name="正方形/長方形 56"/>
            <p:cNvSpPr>
              <a:spLocks/>
            </p:cNvSpPr>
            <p:nvPr/>
          </p:nvSpPr>
          <p:spPr>
            <a:xfrm>
              <a:off x="6836862" y="1183419"/>
              <a:ext cx="1697653" cy="216000"/>
            </a:xfrm>
            <a:prstGeom prst="rect">
              <a:avLst/>
            </a:prstGeom>
            <a:solidFill>
              <a:srgbClr val="66FFFF"/>
            </a:solid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56" name="正方形/長方形 55"/>
            <p:cNvSpPr>
              <a:spLocks/>
            </p:cNvSpPr>
            <p:nvPr/>
          </p:nvSpPr>
          <p:spPr>
            <a:xfrm>
              <a:off x="5895959" y="1183419"/>
              <a:ext cx="878400" cy="216000"/>
            </a:xfrm>
            <a:prstGeom prst="rect">
              <a:avLst/>
            </a:prstGeom>
            <a:solidFill>
              <a:srgbClr val="66FFFF"/>
            </a:solid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sp>
        <p:nvSpPr>
          <p:cNvPr id="102" name="テキスト ボックス 101"/>
          <p:cNvSpPr txBox="1"/>
          <p:nvPr/>
        </p:nvSpPr>
        <p:spPr>
          <a:xfrm>
            <a:off x="1441186" y="1816081"/>
            <a:ext cx="4160606" cy="523220"/>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EE5500">
                    <a:lumMod val="60000"/>
                    <a:lumOff val="40000"/>
                  </a:srgbClr>
                </a:solidFill>
                <a:effectLst/>
                <a:uLnTx/>
                <a:uFillTx/>
              </a:rPr>
              <a:t>機能コードを切り口に</a:t>
            </a:r>
            <a:endParaRPr kumimoji="0" lang="en-US" altLang="ja-JP" sz="1400" b="1" i="0" u="none" strike="noStrike" kern="0" cap="none" spc="0" normalizeH="0" baseline="0" noProof="0">
              <a:ln>
                <a:noFill/>
              </a:ln>
              <a:solidFill>
                <a:srgbClr val="EE5500">
                  <a:lumMod val="60000"/>
                  <a:lumOff val="40000"/>
                </a:srgb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EE5500">
                    <a:lumMod val="60000"/>
                    <a:lumOff val="40000"/>
                  </a:srgbClr>
                </a:solidFill>
                <a:effectLst/>
                <a:uLnTx/>
                <a:uFillTx/>
              </a:rPr>
              <a:t>様々な分析が可能</a:t>
            </a:r>
            <a:endParaRPr kumimoji="0" lang="en-US" altLang="ja-JP" sz="1400" b="1" i="0" u="none" strike="noStrike" kern="0" cap="none" spc="0" normalizeH="0" baseline="0" noProof="0">
              <a:ln>
                <a:noFill/>
              </a:ln>
              <a:solidFill>
                <a:srgbClr val="EE5500">
                  <a:lumMod val="60000"/>
                  <a:lumOff val="40000"/>
                </a:srgbClr>
              </a:solidFill>
              <a:effectLst/>
              <a:uLnTx/>
              <a:uFillTx/>
            </a:endParaRPr>
          </a:p>
        </p:txBody>
      </p:sp>
      <p:sp>
        <p:nvSpPr>
          <p:cNvPr id="8" name="テキスト ボックス 7">
            <a:extLst>
              <a:ext uri="{FF2B5EF4-FFF2-40B4-BE49-F238E27FC236}">
                <a16:creationId xmlns:a16="http://schemas.microsoft.com/office/drawing/2014/main" id="{9C23699A-BFE8-E23C-2351-00521709854F}"/>
              </a:ext>
            </a:extLst>
          </p:cNvPr>
          <p:cNvSpPr txBox="1"/>
          <p:nvPr/>
        </p:nvSpPr>
        <p:spPr>
          <a:xfrm>
            <a:off x="5998322" y="1180575"/>
            <a:ext cx="665567" cy="276999"/>
          </a:xfrm>
          <a:prstGeom prst="rect">
            <a:avLst/>
          </a:prstGeom>
          <a:noFill/>
        </p:spPr>
        <p:txBody>
          <a:bodyPr wrap="none" rtlCol="0">
            <a:spAutoFit/>
          </a:bodyPr>
          <a:lstStyle/>
          <a:p>
            <a:pPr algn="ctr"/>
            <a:r>
              <a:rPr kumimoji="1" lang="en-US" altLang="ja-JP" sz="1200"/>
              <a:t>40100</a:t>
            </a:r>
            <a:endParaRPr kumimoji="1" lang="ja-JP" altLang="en-US" sz="1200"/>
          </a:p>
        </p:txBody>
      </p:sp>
      <p:grpSp>
        <p:nvGrpSpPr>
          <p:cNvPr id="12" name="グループ化 11">
            <a:extLst>
              <a:ext uri="{FF2B5EF4-FFF2-40B4-BE49-F238E27FC236}">
                <a16:creationId xmlns:a16="http://schemas.microsoft.com/office/drawing/2014/main" id="{764DB319-D840-618D-02A6-05C7119C2082}"/>
              </a:ext>
            </a:extLst>
          </p:cNvPr>
          <p:cNvGrpSpPr/>
          <p:nvPr/>
        </p:nvGrpSpPr>
        <p:grpSpPr>
          <a:xfrm>
            <a:off x="5886243" y="1721035"/>
            <a:ext cx="2638556" cy="216000"/>
            <a:chOff x="5895959" y="1183419"/>
            <a:chExt cx="2638556" cy="216000"/>
          </a:xfrm>
        </p:grpSpPr>
        <p:sp>
          <p:nvSpPr>
            <p:cNvPr id="13" name="正方形/長方形 12">
              <a:extLst>
                <a:ext uri="{FF2B5EF4-FFF2-40B4-BE49-F238E27FC236}">
                  <a16:creationId xmlns:a16="http://schemas.microsoft.com/office/drawing/2014/main" id="{10FC0639-CC5A-A58B-BE7E-DD384AA1610E}"/>
                </a:ext>
              </a:extLst>
            </p:cNvPr>
            <p:cNvSpPr>
              <a:spLocks/>
            </p:cNvSpPr>
            <p:nvPr/>
          </p:nvSpPr>
          <p:spPr>
            <a:xfrm>
              <a:off x="6836862" y="1183419"/>
              <a:ext cx="1697653" cy="216000"/>
            </a:xfrm>
            <a:prstGeom prst="rect">
              <a:avLst/>
            </a:prstGeom>
            <a:solidFill>
              <a:srgbClr val="66FFFF"/>
            </a:solid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14" name="正方形/長方形 13">
              <a:extLst>
                <a:ext uri="{FF2B5EF4-FFF2-40B4-BE49-F238E27FC236}">
                  <a16:creationId xmlns:a16="http://schemas.microsoft.com/office/drawing/2014/main" id="{EA98FC29-47BD-462C-509D-95BCC9D8A90B}"/>
                </a:ext>
              </a:extLst>
            </p:cNvPr>
            <p:cNvSpPr>
              <a:spLocks/>
            </p:cNvSpPr>
            <p:nvPr/>
          </p:nvSpPr>
          <p:spPr>
            <a:xfrm>
              <a:off x="5895959" y="1183419"/>
              <a:ext cx="878400" cy="216000"/>
            </a:xfrm>
            <a:prstGeom prst="rect">
              <a:avLst/>
            </a:prstGeom>
            <a:solidFill>
              <a:srgbClr val="66FFFF"/>
            </a:solid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grpSp>
        <p:nvGrpSpPr>
          <p:cNvPr id="15" name="グループ化 14">
            <a:extLst>
              <a:ext uri="{FF2B5EF4-FFF2-40B4-BE49-F238E27FC236}">
                <a16:creationId xmlns:a16="http://schemas.microsoft.com/office/drawing/2014/main" id="{BD9E457F-9AA2-3DA2-E39E-C70A31E80609}"/>
              </a:ext>
            </a:extLst>
          </p:cNvPr>
          <p:cNvGrpSpPr/>
          <p:nvPr/>
        </p:nvGrpSpPr>
        <p:grpSpPr>
          <a:xfrm>
            <a:off x="5886243" y="1449938"/>
            <a:ext cx="2638556" cy="216000"/>
            <a:chOff x="5895959" y="1183419"/>
            <a:chExt cx="2638556" cy="216000"/>
          </a:xfrm>
        </p:grpSpPr>
        <p:sp>
          <p:nvSpPr>
            <p:cNvPr id="16" name="正方形/長方形 15">
              <a:extLst>
                <a:ext uri="{FF2B5EF4-FFF2-40B4-BE49-F238E27FC236}">
                  <a16:creationId xmlns:a16="http://schemas.microsoft.com/office/drawing/2014/main" id="{DB227212-1381-0B8E-2968-51389887EBD5}"/>
                </a:ext>
              </a:extLst>
            </p:cNvPr>
            <p:cNvSpPr>
              <a:spLocks/>
            </p:cNvSpPr>
            <p:nvPr/>
          </p:nvSpPr>
          <p:spPr>
            <a:xfrm>
              <a:off x="6836862" y="1183419"/>
              <a:ext cx="1697653" cy="216000"/>
            </a:xfrm>
            <a:prstGeom prst="rect">
              <a:avLst/>
            </a:prstGeom>
            <a:solidFill>
              <a:schemeClr val="bg2">
                <a:lumMod val="75000"/>
              </a:schemeClr>
            </a:solid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17" name="正方形/長方形 16">
              <a:extLst>
                <a:ext uri="{FF2B5EF4-FFF2-40B4-BE49-F238E27FC236}">
                  <a16:creationId xmlns:a16="http://schemas.microsoft.com/office/drawing/2014/main" id="{EC093368-CEB4-494F-72D5-433DDAB281F0}"/>
                </a:ext>
              </a:extLst>
            </p:cNvPr>
            <p:cNvSpPr>
              <a:spLocks/>
            </p:cNvSpPr>
            <p:nvPr/>
          </p:nvSpPr>
          <p:spPr>
            <a:xfrm>
              <a:off x="5895959" y="1183419"/>
              <a:ext cx="878400" cy="216000"/>
            </a:xfrm>
            <a:prstGeom prst="rect">
              <a:avLst/>
            </a:prstGeom>
            <a:solidFill>
              <a:schemeClr val="bg2">
                <a:lumMod val="75000"/>
              </a:schemeClr>
            </a:solid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grpSp>
        <p:nvGrpSpPr>
          <p:cNvPr id="18" name="グループ化 17">
            <a:extLst>
              <a:ext uri="{FF2B5EF4-FFF2-40B4-BE49-F238E27FC236}">
                <a16:creationId xmlns:a16="http://schemas.microsoft.com/office/drawing/2014/main" id="{52C80F7C-1A9A-3E83-2066-AD2C54167BD4}"/>
              </a:ext>
            </a:extLst>
          </p:cNvPr>
          <p:cNvGrpSpPr/>
          <p:nvPr/>
        </p:nvGrpSpPr>
        <p:grpSpPr>
          <a:xfrm>
            <a:off x="5886243" y="1992132"/>
            <a:ext cx="2638556" cy="216000"/>
            <a:chOff x="5895959" y="1183419"/>
            <a:chExt cx="2638556" cy="216000"/>
          </a:xfrm>
          <a:solidFill>
            <a:schemeClr val="bg2"/>
          </a:solidFill>
        </p:grpSpPr>
        <p:sp>
          <p:nvSpPr>
            <p:cNvPr id="19" name="正方形/長方形 18">
              <a:extLst>
                <a:ext uri="{FF2B5EF4-FFF2-40B4-BE49-F238E27FC236}">
                  <a16:creationId xmlns:a16="http://schemas.microsoft.com/office/drawing/2014/main" id="{835137B3-6722-CFB1-B8EC-B442639D9CAE}"/>
                </a:ext>
              </a:extLst>
            </p:cNvPr>
            <p:cNvSpPr>
              <a:spLocks/>
            </p:cNvSpPr>
            <p:nvPr/>
          </p:nvSpPr>
          <p:spPr>
            <a:xfrm>
              <a:off x="6836862" y="1183419"/>
              <a:ext cx="1697653"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0" name="正方形/長方形 19">
              <a:extLst>
                <a:ext uri="{FF2B5EF4-FFF2-40B4-BE49-F238E27FC236}">
                  <a16:creationId xmlns:a16="http://schemas.microsoft.com/office/drawing/2014/main" id="{F99EED46-3C65-7ED8-5F25-EB94EA053DAF}"/>
                </a:ext>
              </a:extLst>
            </p:cNvPr>
            <p:cNvSpPr>
              <a:spLocks/>
            </p:cNvSpPr>
            <p:nvPr/>
          </p:nvSpPr>
          <p:spPr>
            <a:xfrm>
              <a:off x="5895959" y="1183419"/>
              <a:ext cx="878400"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grpSp>
        <p:nvGrpSpPr>
          <p:cNvPr id="21" name="グループ化 20">
            <a:extLst>
              <a:ext uri="{FF2B5EF4-FFF2-40B4-BE49-F238E27FC236}">
                <a16:creationId xmlns:a16="http://schemas.microsoft.com/office/drawing/2014/main" id="{7B85C6B4-93C7-1391-B74C-B77493650599}"/>
              </a:ext>
            </a:extLst>
          </p:cNvPr>
          <p:cNvGrpSpPr/>
          <p:nvPr/>
        </p:nvGrpSpPr>
        <p:grpSpPr>
          <a:xfrm>
            <a:off x="5886243" y="2263229"/>
            <a:ext cx="2638556" cy="216000"/>
            <a:chOff x="5895959" y="1183419"/>
            <a:chExt cx="2638556" cy="216000"/>
          </a:xfrm>
          <a:solidFill>
            <a:schemeClr val="bg2"/>
          </a:solidFill>
        </p:grpSpPr>
        <p:sp>
          <p:nvSpPr>
            <p:cNvPr id="22" name="正方形/長方形 21">
              <a:extLst>
                <a:ext uri="{FF2B5EF4-FFF2-40B4-BE49-F238E27FC236}">
                  <a16:creationId xmlns:a16="http://schemas.microsoft.com/office/drawing/2014/main" id="{01EBC511-0F79-C1B3-8571-E94CF89B8D2C}"/>
                </a:ext>
              </a:extLst>
            </p:cNvPr>
            <p:cNvSpPr>
              <a:spLocks/>
            </p:cNvSpPr>
            <p:nvPr/>
          </p:nvSpPr>
          <p:spPr>
            <a:xfrm>
              <a:off x="6836862" y="1183419"/>
              <a:ext cx="1697653"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3" name="正方形/長方形 22">
              <a:extLst>
                <a:ext uri="{FF2B5EF4-FFF2-40B4-BE49-F238E27FC236}">
                  <a16:creationId xmlns:a16="http://schemas.microsoft.com/office/drawing/2014/main" id="{109B78CC-38C5-7B07-E013-6B2A21549E13}"/>
                </a:ext>
              </a:extLst>
            </p:cNvPr>
            <p:cNvSpPr>
              <a:spLocks/>
            </p:cNvSpPr>
            <p:nvPr/>
          </p:nvSpPr>
          <p:spPr>
            <a:xfrm>
              <a:off x="5895959" y="1183419"/>
              <a:ext cx="878400"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grpSp>
        <p:nvGrpSpPr>
          <p:cNvPr id="24" name="グループ化 23">
            <a:extLst>
              <a:ext uri="{FF2B5EF4-FFF2-40B4-BE49-F238E27FC236}">
                <a16:creationId xmlns:a16="http://schemas.microsoft.com/office/drawing/2014/main" id="{93460AEB-375C-843F-28C1-3AC441B7124A}"/>
              </a:ext>
            </a:extLst>
          </p:cNvPr>
          <p:cNvGrpSpPr/>
          <p:nvPr/>
        </p:nvGrpSpPr>
        <p:grpSpPr>
          <a:xfrm>
            <a:off x="5886243" y="2534326"/>
            <a:ext cx="2638556" cy="216000"/>
            <a:chOff x="5895959" y="1183419"/>
            <a:chExt cx="2638556" cy="216000"/>
          </a:xfrm>
          <a:solidFill>
            <a:schemeClr val="bg2"/>
          </a:solidFill>
        </p:grpSpPr>
        <p:sp>
          <p:nvSpPr>
            <p:cNvPr id="25" name="正方形/長方形 24">
              <a:extLst>
                <a:ext uri="{FF2B5EF4-FFF2-40B4-BE49-F238E27FC236}">
                  <a16:creationId xmlns:a16="http://schemas.microsoft.com/office/drawing/2014/main" id="{E627035D-5481-3573-C626-1167BDF59201}"/>
                </a:ext>
              </a:extLst>
            </p:cNvPr>
            <p:cNvSpPr>
              <a:spLocks/>
            </p:cNvSpPr>
            <p:nvPr/>
          </p:nvSpPr>
          <p:spPr>
            <a:xfrm>
              <a:off x="6836862" y="1183419"/>
              <a:ext cx="1697653"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6" name="正方形/長方形 25">
              <a:extLst>
                <a:ext uri="{FF2B5EF4-FFF2-40B4-BE49-F238E27FC236}">
                  <a16:creationId xmlns:a16="http://schemas.microsoft.com/office/drawing/2014/main" id="{2A054A89-B6ED-3320-6C6D-DC575B7C40F9}"/>
                </a:ext>
              </a:extLst>
            </p:cNvPr>
            <p:cNvSpPr>
              <a:spLocks/>
            </p:cNvSpPr>
            <p:nvPr/>
          </p:nvSpPr>
          <p:spPr>
            <a:xfrm>
              <a:off x="5895959" y="1183419"/>
              <a:ext cx="878400"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grpSp>
        <p:nvGrpSpPr>
          <p:cNvPr id="27" name="グループ化 26">
            <a:extLst>
              <a:ext uri="{FF2B5EF4-FFF2-40B4-BE49-F238E27FC236}">
                <a16:creationId xmlns:a16="http://schemas.microsoft.com/office/drawing/2014/main" id="{58D46DAD-99F2-81FE-8830-54A382CBAB93}"/>
              </a:ext>
            </a:extLst>
          </p:cNvPr>
          <p:cNvGrpSpPr/>
          <p:nvPr/>
        </p:nvGrpSpPr>
        <p:grpSpPr>
          <a:xfrm>
            <a:off x="5886243" y="2805423"/>
            <a:ext cx="2638556" cy="216000"/>
            <a:chOff x="5895959" y="1183419"/>
            <a:chExt cx="2638556" cy="216000"/>
          </a:xfrm>
          <a:solidFill>
            <a:schemeClr val="bg2"/>
          </a:solidFill>
        </p:grpSpPr>
        <p:sp>
          <p:nvSpPr>
            <p:cNvPr id="28" name="正方形/長方形 27">
              <a:extLst>
                <a:ext uri="{FF2B5EF4-FFF2-40B4-BE49-F238E27FC236}">
                  <a16:creationId xmlns:a16="http://schemas.microsoft.com/office/drawing/2014/main" id="{07CE8722-0138-EE9B-7F5D-679202CA4677}"/>
                </a:ext>
              </a:extLst>
            </p:cNvPr>
            <p:cNvSpPr>
              <a:spLocks/>
            </p:cNvSpPr>
            <p:nvPr/>
          </p:nvSpPr>
          <p:spPr>
            <a:xfrm>
              <a:off x="6836862" y="1183419"/>
              <a:ext cx="1697653"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9" name="正方形/長方形 28">
              <a:extLst>
                <a:ext uri="{FF2B5EF4-FFF2-40B4-BE49-F238E27FC236}">
                  <a16:creationId xmlns:a16="http://schemas.microsoft.com/office/drawing/2014/main" id="{E16AA3D7-5560-2706-B2E0-FE5808CCC09B}"/>
                </a:ext>
              </a:extLst>
            </p:cNvPr>
            <p:cNvSpPr>
              <a:spLocks/>
            </p:cNvSpPr>
            <p:nvPr/>
          </p:nvSpPr>
          <p:spPr>
            <a:xfrm>
              <a:off x="5895959" y="1183419"/>
              <a:ext cx="878400"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grpSp>
        <p:nvGrpSpPr>
          <p:cNvPr id="30" name="グループ化 29">
            <a:extLst>
              <a:ext uri="{FF2B5EF4-FFF2-40B4-BE49-F238E27FC236}">
                <a16:creationId xmlns:a16="http://schemas.microsoft.com/office/drawing/2014/main" id="{7A75C8E7-9E56-960C-9775-D023D5E23B71}"/>
              </a:ext>
            </a:extLst>
          </p:cNvPr>
          <p:cNvGrpSpPr/>
          <p:nvPr/>
        </p:nvGrpSpPr>
        <p:grpSpPr>
          <a:xfrm>
            <a:off x="5886243" y="3076520"/>
            <a:ext cx="2638556" cy="216000"/>
            <a:chOff x="5895959" y="1183419"/>
            <a:chExt cx="2638556" cy="216000"/>
          </a:xfrm>
          <a:solidFill>
            <a:schemeClr val="bg2"/>
          </a:solidFill>
        </p:grpSpPr>
        <p:sp>
          <p:nvSpPr>
            <p:cNvPr id="31" name="正方形/長方形 30">
              <a:extLst>
                <a:ext uri="{FF2B5EF4-FFF2-40B4-BE49-F238E27FC236}">
                  <a16:creationId xmlns:a16="http://schemas.microsoft.com/office/drawing/2014/main" id="{00D148B0-B273-08F1-E00F-3A1073E8A9AD}"/>
                </a:ext>
              </a:extLst>
            </p:cNvPr>
            <p:cNvSpPr>
              <a:spLocks/>
            </p:cNvSpPr>
            <p:nvPr/>
          </p:nvSpPr>
          <p:spPr>
            <a:xfrm>
              <a:off x="6836862" y="1183419"/>
              <a:ext cx="1697653"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32" name="正方形/長方形 31">
              <a:extLst>
                <a:ext uri="{FF2B5EF4-FFF2-40B4-BE49-F238E27FC236}">
                  <a16:creationId xmlns:a16="http://schemas.microsoft.com/office/drawing/2014/main" id="{FB7784C3-5EAC-F47D-2AE0-FB6ADF469BDF}"/>
                </a:ext>
              </a:extLst>
            </p:cNvPr>
            <p:cNvSpPr>
              <a:spLocks/>
            </p:cNvSpPr>
            <p:nvPr/>
          </p:nvSpPr>
          <p:spPr>
            <a:xfrm>
              <a:off x="5895959" y="1183419"/>
              <a:ext cx="878400"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grpSp>
        <p:nvGrpSpPr>
          <p:cNvPr id="33" name="グループ化 32">
            <a:extLst>
              <a:ext uri="{FF2B5EF4-FFF2-40B4-BE49-F238E27FC236}">
                <a16:creationId xmlns:a16="http://schemas.microsoft.com/office/drawing/2014/main" id="{967E9B9A-9A49-18BE-BF20-C7E318BCB2A6}"/>
              </a:ext>
            </a:extLst>
          </p:cNvPr>
          <p:cNvGrpSpPr/>
          <p:nvPr/>
        </p:nvGrpSpPr>
        <p:grpSpPr>
          <a:xfrm>
            <a:off x="5886243" y="3347617"/>
            <a:ext cx="2638556" cy="216000"/>
            <a:chOff x="5895959" y="1183419"/>
            <a:chExt cx="2638556" cy="216000"/>
          </a:xfrm>
          <a:solidFill>
            <a:schemeClr val="bg2"/>
          </a:solidFill>
        </p:grpSpPr>
        <p:sp>
          <p:nvSpPr>
            <p:cNvPr id="34" name="正方形/長方形 33">
              <a:extLst>
                <a:ext uri="{FF2B5EF4-FFF2-40B4-BE49-F238E27FC236}">
                  <a16:creationId xmlns:a16="http://schemas.microsoft.com/office/drawing/2014/main" id="{53E0CFAF-E000-2F88-704C-9D7E233BE856}"/>
                </a:ext>
              </a:extLst>
            </p:cNvPr>
            <p:cNvSpPr>
              <a:spLocks/>
            </p:cNvSpPr>
            <p:nvPr/>
          </p:nvSpPr>
          <p:spPr>
            <a:xfrm>
              <a:off x="6836862" y="1183419"/>
              <a:ext cx="1697653"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35" name="正方形/長方形 34">
              <a:extLst>
                <a:ext uri="{FF2B5EF4-FFF2-40B4-BE49-F238E27FC236}">
                  <a16:creationId xmlns:a16="http://schemas.microsoft.com/office/drawing/2014/main" id="{22611E62-113A-3FF7-EE1D-7DD672E5B4CE}"/>
                </a:ext>
              </a:extLst>
            </p:cNvPr>
            <p:cNvSpPr>
              <a:spLocks/>
            </p:cNvSpPr>
            <p:nvPr/>
          </p:nvSpPr>
          <p:spPr>
            <a:xfrm>
              <a:off x="5895959" y="1183419"/>
              <a:ext cx="878400"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grpSp>
        <p:nvGrpSpPr>
          <p:cNvPr id="6" name="グループ化 5">
            <a:extLst>
              <a:ext uri="{FF2B5EF4-FFF2-40B4-BE49-F238E27FC236}">
                <a16:creationId xmlns:a16="http://schemas.microsoft.com/office/drawing/2014/main" id="{699404AB-0886-DA59-9C2D-32B1094A0058}"/>
              </a:ext>
            </a:extLst>
          </p:cNvPr>
          <p:cNvGrpSpPr/>
          <p:nvPr/>
        </p:nvGrpSpPr>
        <p:grpSpPr>
          <a:xfrm>
            <a:off x="5886243" y="3618714"/>
            <a:ext cx="2638556" cy="216000"/>
            <a:chOff x="5895959" y="1183419"/>
            <a:chExt cx="2638556" cy="216000"/>
          </a:xfrm>
          <a:solidFill>
            <a:srgbClr val="66FFFF"/>
          </a:solidFill>
        </p:grpSpPr>
        <p:sp>
          <p:nvSpPr>
            <p:cNvPr id="10" name="正方形/長方形 9">
              <a:extLst>
                <a:ext uri="{FF2B5EF4-FFF2-40B4-BE49-F238E27FC236}">
                  <a16:creationId xmlns:a16="http://schemas.microsoft.com/office/drawing/2014/main" id="{EFB4BFCE-5E2C-763F-6D67-D5491A0C25A7}"/>
                </a:ext>
              </a:extLst>
            </p:cNvPr>
            <p:cNvSpPr>
              <a:spLocks/>
            </p:cNvSpPr>
            <p:nvPr/>
          </p:nvSpPr>
          <p:spPr>
            <a:xfrm>
              <a:off x="6836862" y="1183419"/>
              <a:ext cx="1697653"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36" name="正方形/長方形 35">
              <a:extLst>
                <a:ext uri="{FF2B5EF4-FFF2-40B4-BE49-F238E27FC236}">
                  <a16:creationId xmlns:a16="http://schemas.microsoft.com/office/drawing/2014/main" id="{9F0F6A99-908C-7361-8353-1B856BC2A806}"/>
                </a:ext>
              </a:extLst>
            </p:cNvPr>
            <p:cNvSpPr>
              <a:spLocks/>
            </p:cNvSpPr>
            <p:nvPr/>
          </p:nvSpPr>
          <p:spPr>
            <a:xfrm>
              <a:off x="5895959" y="1183419"/>
              <a:ext cx="878400"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grpSp>
        <p:nvGrpSpPr>
          <p:cNvPr id="37" name="グループ化 36">
            <a:extLst>
              <a:ext uri="{FF2B5EF4-FFF2-40B4-BE49-F238E27FC236}">
                <a16:creationId xmlns:a16="http://schemas.microsoft.com/office/drawing/2014/main" id="{A095C0A3-B3FE-9186-E498-46268FFE2DC7}"/>
              </a:ext>
            </a:extLst>
          </p:cNvPr>
          <p:cNvGrpSpPr/>
          <p:nvPr/>
        </p:nvGrpSpPr>
        <p:grpSpPr>
          <a:xfrm>
            <a:off x="5886243" y="3889811"/>
            <a:ext cx="2638556" cy="216000"/>
            <a:chOff x="5895959" y="1183419"/>
            <a:chExt cx="2638556" cy="216000"/>
          </a:xfrm>
          <a:solidFill>
            <a:schemeClr val="bg2"/>
          </a:solidFill>
        </p:grpSpPr>
        <p:sp>
          <p:nvSpPr>
            <p:cNvPr id="38" name="正方形/長方形 37">
              <a:extLst>
                <a:ext uri="{FF2B5EF4-FFF2-40B4-BE49-F238E27FC236}">
                  <a16:creationId xmlns:a16="http://schemas.microsoft.com/office/drawing/2014/main" id="{F73BE252-0AC1-BB57-2A2D-1FD0A7A14CF6}"/>
                </a:ext>
              </a:extLst>
            </p:cNvPr>
            <p:cNvSpPr>
              <a:spLocks/>
            </p:cNvSpPr>
            <p:nvPr/>
          </p:nvSpPr>
          <p:spPr>
            <a:xfrm>
              <a:off x="6836862" y="1183419"/>
              <a:ext cx="1697653" cy="216000"/>
            </a:xfrm>
            <a:prstGeom prst="rect">
              <a:avLst/>
            </a:prstGeom>
            <a:solidFill>
              <a:srgbClr val="66FFFF"/>
            </a:solid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39" name="正方形/長方形 38">
              <a:extLst>
                <a:ext uri="{FF2B5EF4-FFF2-40B4-BE49-F238E27FC236}">
                  <a16:creationId xmlns:a16="http://schemas.microsoft.com/office/drawing/2014/main" id="{B0F2DAB1-8632-77BC-24A7-F4BEF0263ADB}"/>
                </a:ext>
              </a:extLst>
            </p:cNvPr>
            <p:cNvSpPr>
              <a:spLocks/>
            </p:cNvSpPr>
            <p:nvPr/>
          </p:nvSpPr>
          <p:spPr>
            <a:xfrm>
              <a:off x="5895959" y="1183419"/>
              <a:ext cx="878400" cy="216000"/>
            </a:xfrm>
            <a:prstGeom prst="rect">
              <a:avLst/>
            </a:prstGeom>
            <a:no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grpSp>
        <p:nvGrpSpPr>
          <p:cNvPr id="40" name="グループ化 39">
            <a:extLst>
              <a:ext uri="{FF2B5EF4-FFF2-40B4-BE49-F238E27FC236}">
                <a16:creationId xmlns:a16="http://schemas.microsoft.com/office/drawing/2014/main" id="{9257E730-42E6-216A-A430-E4E61EEA2E73}"/>
              </a:ext>
            </a:extLst>
          </p:cNvPr>
          <p:cNvGrpSpPr/>
          <p:nvPr/>
        </p:nvGrpSpPr>
        <p:grpSpPr>
          <a:xfrm>
            <a:off x="5886243" y="4160908"/>
            <a:ext cx="2638556" cy="216000"/>
            <a:chOff x="5895959" y="1183419"/>
            <a:chExt cx="2638556" cy="216000"/>
          </a:xfrm>
          <a:solidFill>
            <a:schemeClr val="bg2"/>
          </a:solidFill>
        </p:grpSpPr>
        <p:sp>
          <p:nvSpPr>
            <p:cNvPr id="41" name="正方形/長方形 40">
              <a:extLst>
                <a:ext uri="{FF2B5EF4-FFF2-40B4-BE49-F238E27FC236}">
                  <a16:creationId xmlns:a16="http://schemas.microsoft.com/office/drawing/2014/main" id="{F7B15209-E089-BF07-2879-F7AB7715C8C2}"/>
                </a:ext>
              </a:extLst>
            </p:cNvPr>
            <p:cNvSpPr>
              <a:spLocks/>
            </p:cNvSpPr>
            <p:nvPr/>
          </p:nvSpPr>
          <p:spPr>
            <a:xfrm>
              <a:off x="6836862" y="1183419"/>
              <a:ext cx="1697653"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42" name="正方形/長方形 41">
              <a:extLst>
                <a:ext uri="{FF2B5EF4-FFF2-40B4-BE49-F238E27FC236}">
                  <a16:creationId xmlns:a16="http://schemas.microsoft.com/office/drawing/2014/main" id="{EB540BC0-F859-271D-9EBE-645F12C3FBBD}"/>
                </a:ext>
              </a:extLst>
            </p:cNvPr>
            <p:cNvSpPr>
              <a:spLocks/>
            </p:cNvSpPr>
            <p:nvPr/>
          </p:nvSpPr>
          <p:spPr>
            <a:xfrm>
              <a:off x="5895959" y="1183419"/>
              <a:ext cx="878400" cy="216000"/>
            </a:xfrm>
            <a:prstGeom prst="rect">
              <a:avLst/>
            </a:prstGeom>
            <a:no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grpSp>
        <p:nvGrpSpPr>
          <p:cNvPr id="43" name="グループ化 42">
            <a:extLst>
              <a:ext uri="{FF2B5EF4-FFF2-40B4-BE49-F238E27FC236}">
                <a16:creationId xmlns:a16="http://schemas.microsoft.com/office/drawing/2014/main" id="{299164D9-5A7D-8CDD-CD85-D9B893BE1533}"/>
              </a:ext>
            </a:extLst>
          </p:cNvPr>
          <p:cNvGrpSpPr/>
          <p:nvPr/>
        </p:nvGrpSpPr>
        <p:grpSpPr>
          <a:xfrm>
            <a:off x="5886243" y="4432005"/>
            <a:ext cx="2638556" cy="216000"/>
            <a:chOff x="5895959" y="1183419"/>
            <a:chExt cx="2638556" cy="216000"/>
          </a:xfrm>
          <a:solidFill>
            <a:schemeClr val="bg2"/>
          </a:solidFill>
        </p:grpSpPr>
        <p:sp>
          <p:nvSpPr>
            <p:cNvPr id="44" name="正方形/長方形 43">
              <a:extLst>
                <a:ext uri="{FF2B5EF4-FFF2-40B4-BE49-F238E27FC236}">
                  <a16:creationId xmlns:a16="http://schemas.microsoft.com/office/drawing/2014/main" id="{73B93B1E-169D-C730-F2D6-C5144FFA64E2}"/>
                </a:ext>
              </a:extLst>
            </p:cNvPr>
            <p:cNvSpPr>
              <a:spLocks/>
            </p:cNvSpPr>
            <p:nvPr/>
          </p:nvSpPr>
          <p:spPr>
            <a:xfrm>
              <a:off x="6836862" y="1183419"/>
              <a:ext cx="1697653"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45" name="正方形/長方形 44">
              <a:extLst>
                <a:ext uri="{FF2B5EF4-FFF2-40B4-BE49-F238E27FC236}">
                  <a16:creationId xmlns:a16="http://schemas.microsoft.com/office/drawing/2014/main" id="{D75A6F08-6D20-55E8-A56B-BC637FDE7243}"/>
                </a:ext>
              </a:extLst>
            </p:cNvPr>
            <p:cNvSpPr>
              <a:spLocks/>
            </p:cNvSpPr>
            <p:nvPr/>
          </p:nvSpPr>
          <p:spPr>
            <a:xfrm>
              <a:off x="5895959" y="1183419"/>
              <a:ext cx="878400"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grpSp>
        <p:nvGrpSpPr>
          <p:cNvPr id="46" name="グループ化 45">
            <a:extLst>
              <a:ext uri="{FF2B5EF4-FFF2-40B4-BE49-F238E27FC236}">
                <a16:creationId xmlns:a16="http://schemas.microsoft.com/office/drawing/2014/main" id="{C1BEC26C-892E-F5ED-D649-5351E6436F62}"/>
              </a:ext>
            </a:extLst>
          </p:cNvPr>
          <p:cNvGrpSpPr/>
          <p:nvPr/>
        </p:nvGrpSpPr>
        <p:grpSpPr>
          <a:xfrm>
            <a:off x="5886243" y="4703099"/>
            <a:ext cx="2638556" cy="216000"/>
            <a:chOff x="5895959" y="1183419"/>
            <a:chExt cx="2638556" cy="216000"/>
          </a:xfrm>
          <a:solidFill>
            <a:schemeClr val="bg2"/>
          </a:solidFill>
        </p:grpSpPr>
        <p:sp>
          <p:nvSpPr>
            <p:cNvPr id="47" name="正方形/長方形 46">
              <a:extLst>
                <a:ext uri="{FF2B5EF4-FFF2-40B4-BE49-F238E27FC236}">
                  <a16:creationId xmlns:a16="http://schemas.microsoft.com/office/drawing/2014/main" id="{C7802A71-5817-F7B6-0F0D-85FABAEA82ED}"/>
                </a:ext>
              </a:extLst>
            </p:cNvPr>
            <p:cNvSpPr>
              <a:spLocks/>
            </p:cNvSpPr>
            <p:nvPr/>
          </p:nvSpPr>
          <p:spPr>
            <a:xfrm>
              <a:off x="6836862" y="1183419"/>
              <a:ext cx="1697653"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48" name="正方形/長方形 47">
              <a:extLst>
                <a:ext uri="{FF2B5EF4-FFF2-40B4-BE49-F238E27FC236}">
                  <a16:creationId xmlns:a16="http://schemas.microsoft.com/office/drawing/2014/main" id="{F32C747E-FB1F-0131-6535-0B9A3A2A02E7}"/>
                </a:ext>
              </a:extLst>
            </p:cNvPr>
            <p:cNvSpPr>
              <a:spLocks/>
            </p:cNvSpPr>
            <p:nvPr/>
          </p:nvSpPr>
          <p:spPr>
            <a:xfrm>
              <a:off x="5895959" y="1183419"/>
              <a:ext cx="878400" cy="216000"/>
            </a:xfrm>
            <a:prstGeom prst="rect">
              <a:avLst/>
            </a:prstGeom>
            <a:no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sp>
        <p:nvSpPr>
          <p:cNvPr id="7" name="テキスト ボックス 6">
            <a:extLst>
              <a:ext uri="{FF2B5EF4-FFF2-40B4-BE49-F238E27FC236}">
                <a16:creationId xmlns:a16="http://schemas.microsoft.com/office/drawing/2014/main" id="{44A7CBF9-E6FC-33EF-C385-827D3910043F}"/>
              </a:ext>
            </a:extLst>
          </p:cNvPr>
          <p:cNvSpPr txBox="1"/>
          <p:nvPr/>
        </p:nvSpPr>
        <p:spPr>
          <a:xfrm>
            <a:off x="5998322" y="1712353"/>
            <a:ext cx="665567" cy="276999"/>
          </a:xfrm>
          <a:prstGeom prst="rect">
            <a:avLst/>
          </a:prstGeom>
          <a:noFill/>
        </p:spPr>
        <p:txBody>
          <a:bodyPr wrap="none" rtlCol="0">
            <a:spAutoFit/>
          </a:bodyPr>
          <a:lstStyle/>
          <a:p>
            <a:pPr algn="ctr"/>
            <a:r>
              <a:rPr lang="en-US" altLang="ja-JP" sz="1200"/>
              <a:t>11</a:t>
            </a:r>
            <a:r>
              <a:rPr kumimoji="1" lang="en-US" altLang="ja-JP" sz="1200"/>
              <a:t>100</a:t>
            </a:r>
            <a:endParaRPr kumimoji="1" lang="ja-JP" altLang="en-US" sz="1200"/>
          </a:p>
        </p:txBody>
      </p:sp>
      <p:sp>
        <p:nvSpPr>
          <p:cNvPr id="9" name="テキスト ボックス 8">
            <a:extLst>
              <a:ext uri="{FF2B5EF4-FFF2-40B4-BE49-F238E27FC236}">
                <a16:creationId xmlns:a16="http://schemas.microsoft.com/office/drawing/2014/main" id="{41D5712B-92CB-A849-88AE-BC1232EA8B91}"/>
              </a:ext>
            </a:extLst>
          </p:cNvPr>
          <p:cNvSpPr txBox="1"/>
          <p:nvPr/>
        </p:nvSpPr>
        <p:spPr>
          <a:xfrm>
            <a:off x="6046411" y="2007807"/>
            <a:ext cx="569388" cy="276999"/>
          </a:xfrm>
          <a:prstGeom prst="rect">
            <a:avLst/>
          </a:prstGeom>
          <a:noFill/>
        </p:spPr>
        <p:txBody>
          <a:bodyPr wrap="none" rtlCol="0">
            <a:spAutoFit/>
          </a:bodyPr>
          <a:lstStyle/>
          <a:p>
            <a:pPr algn="ctr"/>
            <a:r>
              <a:rPr kumimoji="1" lang="en-US" altLang="ja-JP" sz="1200"/>
              <a:t>1001</a:t>
            </a:r>
            <a:endParaRPr kumimoji="1" lang="ja-JP" altLang="en-US" sz="1200"/>
          </a:p>
        </p:txBody>
      </p:sp>
      <p:sp>
        <p:nvSpPr>
          <p:cNvPr id="58" name="テキスト ボックス 57">
            <a:extLst>
              <a:ext uri="{FF2B5EF4-FFF2-40B4-BE49-F238E27FC236}">
                <a16:creationId xmlns:a16="http://schemas.microsoft.com/office/drawing/2014/main" id="{35FAEF85-7763-69A0-1D37-6ACCBFE6BF4D}"/>
              </a:ext>
            </a:extLst>
          </p:cNvPr>
          <p:cNvSpPr txBox="1"/>
          <p:nvPr/>
        </p:nvSpPr>
        <p:spPr>
          <a:xfrm>
            <a:off x="6042404" y="2276239"/>
            <a:ext cx="577402" cy="276999"/>
          </a:xfrm>
          <a:prstGeom prst="rect">
            <a:avLst/>
          </a:prstGeom>
          <a:noFill/>
        </p:spPr>
        <p:txBody>
          <a:bodyPr wrap="none" rtlCol="0">
            <a:spAutoFit/>
          </a:bodyPr>
          <a:lstStyle/>
          <a:p>
            <a:pPr algn="ctr"/>
            <a:r>
              <a:rPr kumimoji="1" lang="en-US" altLang="ja-JP" sz="1200"/>
              <a:t>A100</a:t>
            </a:r>
            <a:endParaRPr kumimoji="1" lang="ja-JP" altLang="en-US" sz="1200"/>
          </a:p>
        </p:txBody>
      </p:sp>
      <p:sp>
        <p:nvSpPr>
          <p:cNvPr id="59" name="テキスト ボックス 58">
            <a:extLst>
              <a:ext uri="{FF2B5EF4-FFF2-40B4-BE49-F238E27FC236}">
                <a16:creationId xmlns:a16="http://schemas.microsoft.com/office/drawing/2014/main" id="{02C17902-43AA-DC7F-07BF-0AC8E0009F47}"/>
              </a:ext>
            </a:extLst>
          </p:cNvPr>
          <p:cNvSpPr txBox="1"/>
          <p:nvPr/>
        </p:nvSpPr>
        <p:spPr>
          <a:xfrm>
            <a:off x="6042404" y="2549255"/>
            <a:ext cx="577402" cy="276999"/>
          </a:xfrm>
          <a:prstGeom prst="rect">
            <a:avLst/>
          </a:prstGeom>
          <a:noFill/>
        </p:spPr>
        <p:txBody>
          <a:bodyPr wrap="none" rtlCol="0">
            <a:spAutoFit/>
          </a:bodyPr>
          <a:lstStyle/>
          <a:p>
            <a:pPr algn="ctr"/>
            <a:r>
              <a:rPr kumimoji="1" lang="en-US" altLang="ja-JP" sz="1200"/>
              <a:t>A120</a:t>
            </a:r>
            <a:endParaRPr kumimoji="1" lang="ja-JP" altLang="en-US" sz="1200"/>
          </a:p>
        </p:txBody>
      </p:sp>
      <p:sp>
        <p:nvSpPr>
          <p:cNvPr id="60" name="テキスト ボックス 59">
            <a:extLst>
              <a:ext uri="{FF2B5EF4-FFF2-40B4-BE49-F238E27FC236}">
                <a16:creationId xmlns:a16="http://schemas.microsoft.com/office/drawing/2014/main" id="{0D2F95F5-CD3C-EC76-3E10-E66EFED464E4}"/>
              </a:ext>
            </a:extLst>
          </p:cNvPr>
          <p:cNvSpPr txBox="1"/>
          <p:nvPr/>
        </p:nvSpPr>
        <p:spPr>
          <a:xfrm>
            <a:off x="6042404" y="2795660"/>
            <a:ext cx="577402" cy="276999"/>
          </a:xfrm>
          <a:prstGeom prst="rect">
            <a:avLst/>
          </a:prstGeom>
          <a:noFill/>
        </p:spPr>
        <p:txBody>
          <a:bodyPr wrap="none" rtlCol="0">
            <a:spAutoFit/>
          </a:bodyPr>
          <a:lstStyle/>
          <a:p>
            <a:pPr algn="ctr"/>
            <a:r>
              <a:rPr kumimoji="1" lang="en-US" altLang="ja-JP" sz="1200"/>
              <a:t>A310</a:t>
            </a:r>
            <a:endParaRPr kumimoji="1" lang="ja-JP" altLang="en-US" sz="1200"/>
          </a:p>
        </p:txBody>
      </p:sp>
      <p:sp>
        <p:nvSpPr>
          <p:cNvPr id="61" name="テキスト ボックス 60">
            <a:extLst>
              <a:ext uri="{FF2B5EF4-FFF2-40B4-BE49-F238E27FC236}">
                <a16:creationId xmlns:a16="http://schemas.microsoft.com/office/drawing/2014/main" id="{3BAF96BE-E790-4AF4-302D-FD1A880B8722}"/>
              </a:ext>
            </a:extLst>
          </p:cNvPr>
          <p:cNvSpPr txBox="1"/>
          <p:nvPr/>
        </p:nvSpPr>
        <p:spPr>
          <a:xfrm>
            <a:off x="6042404" y="3062015"/>
            <a:ext cx="577402" cy="276999"/>
          </a:xfrm>
          <a:prstGeom prst="rect">
            <a:avLst/>
          </a:prstGeom>
          <a:noFill/>
        </p:spPr>
        <p:txBody>
          <a:bodyPr wrap="none" rtlCol="0">
            <a:spAutoFit/>
          </a:bodyPr>
          <a:lstStyle/>
          <a:p>
            <a:pPr algn="ctr"/>
            <a:r>
              <a:rPr kumimoji="1" lang="en-US" altLang="ja-JP" sz="1200"/>
              <a:t>A410</a:t>
            </a:r>
            <a:endParaRPr kumimoji="1" lang="ja-JP" altLang="en-US" sz="1200"/>
          </a:p>
        </p:txBody>
      </p:sp>
      <p:sp>
        <p:nvSpPr>
          <p:cNvPr id="62" name="テキスト ボックス 61">
            <a:extLst>
              <a:ext uri="{FF2B5EF4-FFF2-40B4-BE49-F238E27FC236}">
                <a16:creationId xmlns:a16="http://schemas.microsoft.com/office/drawing/2014/main" id="{07CE7F21-45D1-F472-5F93-FD1DAF95F690}"/>
              </a:ext>
            </a:extLst>
          </p:cNvPr>
          <p:cNvSpPr txBox="1"/>
          <p:nvPr/>
        </p:nvSpPr>
        <p:spPr>
          <a:xfrm>
            <a:off x="6042404" y="3336728"/>
            <a:ext cx="577402" cy="276999"/>
          </a:xfrm>
          <a:prstGeom prst="rect">
            <a:avLst/>
          </a:prstGeom>
          <a:noFill/>
        </p:spPr>
        <p:txBody>
          <a:bodyPr wrap="none" rtlCol="0">
            <a:spAutoFit/>
          </a:bodyPr>
          <a:lstStyle/>
          <a:p>
            <a:pPr algn="ctr"/>
            <a:r>
              <a:rPr kumimoji="1" lang="en-US" altLang="ja-JP" sz="1200"/>
              <a:t>A111</a:t>
            </a:r>
            <a:endParaRPr kumimoji="1" lang="ja-JP" altLang="en-US" sz="1200"/>
          </a:p>
        </p:txBody>
      </p:sp>
      <p:sp>
        <p:nvSpPr>
          <p:cNvPr id="63" name="テキスト ボックス 62">
            <a:extLst>
              <a:ext uri="{FF2B5EF4-FFF2-40B4-BE49-F238E27FC236}">
                <a16:creationId xmlns:a16="http://schemas.microsoft.com/office/drawing/2014/main" id="{674A0376-FE6A-B837-4057-8C8FA90A7753}"/>
              </a:ext>
            </a:extLst>
          </p:cNvPr>
          <p:cNvSpPr txBox="1"/>
          <p:nvPr/>
        </p:nvSpPr>
        <p:spPr>
          <a:xfrm>
            <a:off x="6090494" y="3614815"/>
            <a:ext cx="481222" cy="276999"/>
          </a:xfrm>
          <a:prstGeom prst="rect">
            <a:avLst/>
          </a:prstGeom>
          <a:noFill/>
        </p:spPr>
        <p:txBody>
          <a:bodyPr wrap="none" rtlCol="0">
            <a:spAutoFit/>
          </a:bodyPr>
          <a:lstStyle/>
          <a:p>
            <a:pPr algn="ctr"/>
            <a:r>
              <a:rPr kumimoji="1" lang="en-US" altLang="ja-JP" sz="1200"/>
              <a:t>1A2</a:t>
            </a:r>
            <a:endParaRPr kumimoji="1" lang="ja-JP" altLang="en-US" sz="1200"/>
          </a:p>
        </p:txBody>
      </p:sp>
      <p:sp>
        <p:nvSpPr>
          <p:cNvPr id="64" name="テキスト ボックス 63">
            <a:extLst>
              <a:ext uri="{FF2B5EF4-FFF2-40B4-BE49-F238E27FC236}">
                <a16:creationId xmlns:a16="http://schemas.microsoft.com/office/drawing/2014/main" id="{152842D3-AF9E-9276-F9AC-5D6DC97B629F}"/>
              </a:ext>
            </a:extLst>
          </p:cNvPr>
          <p:cNvSpPr txBox="1"/>
          <p:nvPr/>
        </p:nvSpPr>
        <p:spPr>
          <a:xfrm>
            <a:off x="6076915" y="4429035"/>
            <a:ext cx="490840" cy="276999"/>
          </a:xfrm>
          <a:prstGeom prst="rect">
            <a:avLst/>
          </a:prstGeom>
          <a:noFill/>
        </p:spPr>
        <p:txBody>
          <a:bodyPr wrap="none" rtlCol="0">
            <a:spAutoFit/>
          </a:bodyPr>
          <a:lstStyle/>
          <a:p>
            <a:pPr algn="ctr"/>
            <a:r>
              <a:rPr lang="en-US" altLang="ja-JP" sz="1200"/>
              <a:t>AR1</a:t>
            </a:r>
            <a:endParaRPr kumimoji="1" lang="ja-JP" altLang="en-US" sz="1200"/>
          </a:p>
        </p:txBody>
      </p:sp>
      <p:sp>
        <p:nvSpPr>
          <p:cNvPr id="66" name="テキスト ボックス 65">
            <a:extLst>
              <a:ext uri="{FF2B5EF4-FFF2-40B4-BE49-F238E27FC236}">
                <a16:creationId xmlns:a16="http://schemas.microsoft.com/office/drawing/2014/main" id="{439F3376-8ADE-CB0B-B693-75BE96264BB9}"/>
              </a:ext>
            </a:extLst>
          </p:cNvPr>
          <p:cNvSpPr txBox="1"/>
          <p:nvPr/>
        </p:nvSpPr>
        <p:spPr>
          <a:xfrm>
            <a:off x="6945292" y="1163097"/>
            <a:ext cx="1499714" cy="276999"/>
          </a:xfrm>
          <a:prstGeom prst="rect">
            <a:avLst/>
          </a:prstGeom>
          <a:noFill/>
        </p:spPr>
        <p:txBody>
          <a:bodyPr wrap="square" rtlCol="0">
            <a:spAutoFit/>
          </a:bodyPr>
          <a:lstStyle/>
          <a:p>
            <a:r>
              <a:rPr kumimoji="1" lang="ja-JP" altLang="en-US" sz="1200"/>
              <a:t>商品売上高</a:t>
            </a:r>
          </a:p>
        </p:txBody>
      </p:sp>
      <p:sp>
        <p:nvSpPr>
          <p:cNvPr id="68" name="テキスト ボックス 67">
            <a:extLst>
              <a:ext uri="{FF2B5EF4-FFF2-40B4-BE49-F238E27FC236}">
                <a16:creationId xmlns:a16="http://schemas.microsoft.com/office/drawing/2014/main" id="{83EB1921-6D30-0869-92A5-301DC9D6890B}"/>
              </a:ext>
            </a:extLst>
          </p:cNvPr>
          <p:cNvSpPr txBox="1"/>
          <p:nvPr/>
        </p:nvSpPr>
        <p:spPr>
          <a:xfrm>
            <a:off x="6945292" y="1703873"/>
            <a:ext cx="1499714" cy="276999"/>
          </a:xfrm>
          <a:prstGeom prst="rect">
            <a:avLst/>
          </a:prstGeom>
          <a:noFill/>
        </p:spPr>
        <p:txBody>
          <a:bodyPr wrap="square" rtlCol="0">
            <a:spAutoFit/>
          </a:bodyPr>
          <a:lstStyle/>
          <a:p>
            <a:r>
              <a:rPr kumimoji="0" lang="ja-JP" altLang="en-US" sz="1200" b="0" i="0" u="none" strike="noStrike" kern="0" cap="none" spc="0" normalizeH="0" baseline="0" noProof="0">
                <a:ln>
                  <a:noFill/>
                </a:ln>
                <a:solidFill>
                  <a:prstClr val="black"/>
                </a:solidFill>
                <a:effectLst/>
                <a:uLnTx/>
                <a:uFillTx/>
              </a:rPr>
              <a:t>東京営業第一部</a:t>
            </a:r>
            <a:endParaRPr kumimoji="1" lang="ja-JP" altLang="en-US" sz="1200"/>
          </a:p>
        </p:txBody>
      </p:sp>
      <p:sp>
        <p:nvSpPr>
          <p:cNvPr id="69" name="テキスト ボックス 68">
            <a:extLst>
              <a:ext uri="{FF2B5EF4-FFF2-40B4-BE49-F238E27FC236}">
                <a16:creationId xmlns:a16="http://schemas.microsoft.com/office/drawing/2014/main" id="{D2B09C9D-3517-5C1A-E3A7-8C3A057B8A05}"/>
              </a:ext>
            </a:extLst>
          </p:cNvPr>
          <p:cNvSpPr txBox="1"/>
          <p:nvPr/>
        </p:nvSpPr>
        <p:spPr>
          <a:xfrm>
            <a:off x="6945292" y="1975213"/>
            <a:ext cx="1499714" cy="276999"/>
          </a:xfrm>
          <a:prstGeom prst="rect">
            <a:avLst/>
          </a:prstGeom>
          <a:noFill/>
        </p:spPr>
        <p:txBody>
          <a:bodyPr wrap="square" rtlCol="0">
            <a:spAutoFit/>
          </a:bodyPr>
          <a:lstStyle/>
          <a:p>
            <a:r>
              <a:rPr kumimoji="0" lang="ja-JP" altLang="en-US" sz="1200" b="0" i="0" u="none" strike="noStrike" kern="0" cap="none" spc="0" normalizeH="0" baseline="0" noProof="0">
                <a:ln>
                  <a:noFill/>
                </a:ln>
                <a:solidFill>
                  <a:prstClr val="black"/>
                </a:solidFill>
                <a:effectLst/>
                <a:uLnTx/>
                <a:uFillTx/>
              </a:rPr>
              <a:t>天王洲製作所</a:t>
            </a:r>
            <a:endParaRPr kumimoji="1" lang="ja-JP" altLang="en-US" sz="1200"/>
          </a:p>
        </p:txBody>
      </p:sp>
      <p:sp>
        <p:nvSpPr>
          <p:cNvPr id="70" name="テキスト ボックス 69">
            <a:extLst>
              <a:ext uri="{FF2B5EF4-FFF2-40B4-BE49-F238E27FC236}">
                <a16:creationId xmlns:a16="http://schemas.microsoft.com/office/drawing/2014/main" id="{0CD51FF4-D260-2F23-2BC3-07F5D81BA48F}"/>
              </a:ext>
            </a:extLst>
          </p:cNvPr>
          <p:cNvSpPr txBox="1"/>
          <p:nvPr/>
        </p:nvSpPr>
        <p:spPr>
          <a:xfrm>
            <a:off x="6945292" y="2246553"/>
            <a:ext cx="1499714" cy="276999"/>
          </a:xfrm>
          <a:prstGeom prst="rect">
            <a:avLst/>
          </a:prstGeom>
          <a:noFill/>
        </p:spPr>
        <p:txBody>
          <a:bodyPr wrap="square" rtlCol="0">
            <a:spAutoFit/>
          </a:bodyPr>
          <a:lstStyle/>
          <a:p>
            <a:r>
              <a:rPr kumimoji="0" lang="ja-JP" altLang="en-US" sz="1200" b="0" i="0" u="none" strike="noStrike" kern="0" cap="none" spc="0" normalizeH="0" baseline="0" noProof="0">
                <a:ln>
                  <a:noFill/>
                </a:ln>
                <a:solidFill>
                  <a:prstClr val="black"/>
                </a:solidFill>
                <a:effectLst/>
                <a:uLnTx/>
                <a:uFillTx/>
              </a:rPr>
              <a:t>食品事業</a:t>
            </a:r>
            <a:endParaRPr kumimoji="1" lang="ja-JP" altLang="en-US" sz="1200"/>
          </a:p>
        </p:txBody>
      </p:sp>
      <p:sp>
        <p:nvSpPr>
          <p:cNvPr id="71" name="テキスト ボックス 70">
            <a:extLst>
              <a:ext uri="{FF2B5EF4-FFF2-40B4-BE49-F238E27FC236}">
                <a16:creationId xmlns:a16="http://schemas.microsoft.com/office/drawing/2014/main" id="{D75D30B7-D194-138A-61A4-D2DF4358F622}"/>
              </a:ext>
            </a:extLst>
          </p:cNvPr>
          <p:cNvSpPr txBox="1"/>
          <p:nvPr/>
        </p:nvSpPr>
        <p:spPr>
          <a:xfrm>
            <a:off x="6945292" y="2517893"/>
            <a:ext cx="1499714" cy="276999"/>
          </a:xfrm>
          <a:prstGeom prst="rect">
            <a:avLst/>
          </a:prstGeom>
          <a:noFill/>
        </p:spPr>
        <p:txBody>
          <a:bodyPr wrap="square" rtlCol="0">
            <a:spAutoFit/>
          </a:bodyPr>
          <a:lstStyle/>
          <a:p>
            <a:r>
              <a:rPr kumimoji="0" lang="ja-JP" altLang="en-US" sz="1200" b="0" i="0" u="none" strike="noStrike" kern="0" cap="none" spc="0" normalizeH="0" baseline="0" noProof="0">
                <a:ln>
                  <a:noFill/>
                </a:ln>
                <a:solidFill>
                  <a:prstClr val="black"/>
                </a:solidFill>
                <a:effectLst/>
                <a:uLnTx/>
                <a:uFillTx/>
              </a:rPr>
              <a:t>冷凍食品</a:t>
            </a:r>
            <a:endParaRPr kumimoji="1" lang="ja-JP" altLang="en-US" sz="1200"/>
          </a:p>
        </p:txBody>
      </p:sp>
      <p:sp>
        <p:nvSpPr>
          <p:cNvPr id="72" name="テキスト ボックス 71">
            <a:extLst>
              <a:ext uri="{FF2B5EF4-FFF2-40B4-BE49-F238E27FC236}">
                <a16:creationId xmlns:a16="http://schemas.microsoft.com/office/drawing/2014/main" id="{5038D14E-F10E-7851-CAB6-2B22D7A0FD5D}"/>
              </a:ext>
            </a:extLst>
          </p:cNvPr>
          <p:cNvSpPr txBox="1"/>
          <p:nvPr/>
        </p:nvSpPr>
        <p:spPr>
          <a:xfrm>
            <a:off x="6945292" y="2789233"/>
            <a:ext cx="1499714" cy="276999"/>
          </a:xfrm>
          <a:prstGeom prst="rect">
            <a:avLst/>
          </a:prstGeom>
          <a:noFill/>
        </p:spPr>
        <p:txBody>
          <a:bodyPr wrap="square" rtlCol="0">
            <a:spAutoFit/>
          </a:bodyPr>
          <a:lstStyle/>
          <a:p>
            <a:r>
              <a:rPr kumimoji="0" lang="ja-JP" altLang="en-US" sz="1200" b="0" i="0" u="none" strike="noStrike" kern="0" cap="none" spc="0" normalizeH="0" baseline="0" noProof="0">
                <a:ln>
                  <a:noFill/>
                </a:ln>
                <a:solidFill>
                  <a:prstClr val="black"/>
                </a:solidFill>
                <a:effectLst/>
                <a:uLnTx/>
                <a:uFillTx/>
              </a:rPr>
              <a:t>関東エリア</a:t>
            </a:r>
            <a:endParaRPr kumimoji="1" lang="ja-JP" altLang="en-US" sz="1200"/>
          </a:p>
        </p:txBody>
      </p:sp>
      <p:sp>
        <p:nvSpPr>
          <p:cNvPr id="73" name="テキスト ボックス 72">
            <a:extLst>
              <a:ext uri="{FF2B5EF4-FFF2-40B4-BE49-F238E27FC236}">
                <a16:creationId xmlns:a16="http://schemas.microsoft.com/office/drawing/2014/main" id="{9DE5C8FD-F53F-96C5-D235-CC63989039B2}"/>
              </a:ext>
            </a:extLst>
          </p:cNvPr>
          <p:cNvSpPr txBox="1"/>
          <p:nvPr/>
        </p:nvSpPr>
        <p:spPr>
          <a:xfrm>
            <a:off x="6945292" y="3060573"/>
            <a:ext cx="1499714" cy="276999"/>
          </a:xfrm>
          <a:prstGeom prst="rect">
            <a:avLst/>
          </a:prstGeom>
          <a:noFill/>
        </p:spPr>
        <p:txBody>
          <a:bodyPr wrap="square" rtlCol="0">
            <a:spAutoFit/>
          </a:bodyPr>
          <a:lstStyle/>
          <a:p>
            <a:r>
              <a:rPr kumimoji="0" lang="ja-JP" altLang="en-US" sz="1200" b="0" i="0" u="none" strike="noStrike" kern="0" cap="none" spc="0" normalizeH="0" baseline="0" noProof="0">
                <a:ln>
                  <a:noFill/>
                </a:ln>
                <a:solidFill>
                  <a:prstClr val="black"/>
                </a:solidFill>
                <a:effectLst/>
                <a:uLnTx/>
                <a:uFillTx/>
              </a:rPr>
              <a:t>東京・神奈川</a:t>
            </a:r>
            <a:endParaRPr kumimoji="1" lang="ja-JP" altLang="en-US" sz="1200"/>
          </a:p>
        </p:txBody>
      </p:sp>
      <p:sp>
        <p:nvSpPr>
          <p:cNvPr id="74" name="テキスト ボックス 73">
            <a:extLst>
              <a:ext uri="{FF2B5EF4-FFF2-40B4-BE49-F238E27FC236}">
                <a16:creationId xmlns:a16="http://schemas.microsoft.com/office/drawing/2014/main" id="{7F158DE4-0C10-6A11-37AE-F2DB74F10ACC}"/>
              </a:ext>
            </a:extLst>
          </p:cNvPr>
          <p:cNvSpPr txBox="1"/>
          <p:nvPr/>
        </p:nvSpPr>
        <p:spPr>
          <a:xfrm>
            <a:off x="6945292" y="3331913"/>
            <a:ext cx="1499714" cy="276999"/>
          </a:xfrm>
          <a:prstGeom prst="rect">
            <a:avLst/>
          </a:prstGeom>
          <a:noFill/>
        </p:spPr>
        <p:txBody>
          <a:bodyPr wrap="square" rtlCol="0">
            <a:spAutoFit/>
          </a:bodyPr>
          <a:lstStyle/>
          <a:p>
            <a:r>
              <a:rPr kumimoji="0" lang="ja-JP" altLang="en-US" sz="1200" b="0" i="0" u="none" strike="noStrike" kern="0" cap="none" spc="0" normalizeH="0" baseline="0" noProof="0">
                <a:ln>
                  <a:noFill/>
                </a:ln>
                <a:solidFill>
                  <a:prstClr val="black"/>
                </a:solidFill>
                <a:effectLst/>
                <a:uLnTx/>
                <a:uFillTx/>
              </a:rPr>
              <a:t>有機農業</a:t>
            </a:r>
            <a:r>
              <a:rPr kumimoji="0" lang="en-US" altLang="ja-JP" sz="1200" b="0" i="0" u="none" strike="noStrike" kern="0" cap="none" spc="0" normalizeH="0" baseline="0" noProof="0">
                <a:ln>
                  <a:noFill/>
                </a:ln>
                <a:solidFill>
                  <a:prstClr val="black"/>
                </a:solidFill>
                <a:effectLst/>
                <a:uLnTx/>
                <a:uFillTx/>
              </a:rPr>
              <a:t>PJ</a:t>
            </a:r>
            <a:endParaRPr kumimoji="1" lang="ja-JP" altLang="en-US" sz="1200"/>
          </a:p>
        </p:txBody>
      </p:sp>
      <p:sp>
        <p:nvSpPr>
          <p:cNvPr id="75" name="テキスト ボックス 74">
            <a:extLst>
              <a:ext uri="{FF2B5EF4-FFF2-40B4-BE49-F238E27FC236}">
                <a16:creationId xmlns:a16="http://schemas.microsoft.com/office/drawing/2014/main" id="{52A1D79D-86DC-B138-79A7-43958593695B}"/>
              </a:ext>
            </a:extLst>
          </p:cNvPr>
          <p:cNvSpPr txBox="1"/>
          <p:nvPr/>
        </p:nvSpPr>
        <p:spPr>
          <a:xfrm>
            <a:off x="6945292" y="3622559"/>
            <a:ext cx="1499714" cy="276999"/>
          </a:xfrm>
          <a:prstGeom prst="rect">
            <a:avLst/>
          </a:prstGeom>
          <a:noFill/>
        </p:spPr>
        <p:txBody>
          <a:bodyPr wrap="square" rtlCol="0">
            <a:spAutoFit/>
          </a:bodyPr>
          <a:lstStyle/>
          <a:p>
            <a:r>
              <a:rPr kumimoji="1" lang="ja-JP" altLang="en-US" sz="1200"/>
              <a:t>課税売上（</a:t>
            </a:r>
            <a:r>
              <a:rPr kumimoji="1" lang="en-US" altLang="ja-JP" sz="1200"/>
              <a:t>10</a:t>
            </a:r>
            <a:r>
              <a:rPr kumimoji="1" lang="ja-JP" altLang="en-US" sz="1200"/>
              <a:t>％）</a:t>
            </a:r>
          </a:p>
        </p:txBody>
      </p:sp>
      <p:sp>
        <p:nvSpPr>
          <p:cNvPr id="76" name="テキスト ボックス 75">
            <a:extLst>
              <a:ext uri="{FF2B5EF4-FFF2-40B4-BE49-F238E27FC236}">
                <a16:creationId xmlns:a16="http://schemas.microsoft.com/office/drawing/2014/main" id="{15C21F68-5CCC-14AF-267F-726D596303CA}"/>
              </a:ext>
            </a:extLst>
          </p:cNvPr>
          <p:cNvSpPr txBox="1"/>
          <p:nvPr/>
        </p:nvSpPr>
        <p:spPr>
          <a:xfrm>
            <a:off x="6945292" y="4429034"/>
            <a:ext cx="1499714" cy="276999"/>
          </a:xfrm>
          <a:prstGeom prst="rect">
            <a:avLst/>
          </a:prstGeom>
          <a:noFill/>
        </p:spPr>
        <p:txBody>
          <a:bodyPr wrap="square" rtlCol="0">
            <a:spAutoFit/>
          </a:bodyPr>
          <a:lstStyle/>
          <a:p>
            <a:r>
              <a:rPr kumimoji="1" lang="ja-JP" altLang="en-US" sz="1200"/>
              <a:t>掛売上</a:t>
            </a:r>
          </a:p>
        </p:txBody>
      </p:sp>
      <p:sp>
        <p:nvSpPr>
          <p:cNvPr id="97" name="テキスト ボックス 96">
            <a:extLst>
              <a:ext uri="{FF2B5EF4-FFF2-40B4-BE49-F238E27FC236}">
                <a16:creationId xmlns:a16="http://schemas.microsoft.com/office/drawing/2014/main" id="{39FFADAD-8CFA-2517-62EE-3A284F72C540}"/>
              </a:ext>
            </a:extLst>
          </p:cNvPr>
          <p:cNvSpPr txBox="1"/>
          <p:nvPr/>
        </p:nvSpPr>
        <p:spPr>
          <a:xfrm>
            <a:off x="6945292" y="4696617"/>
            <a:ext cx="1499714" cy="276999"/>
          </a:xfrm>
          <a:prstGeom prst="rect">
            <a:avLst/>
          </a:prstGeom>
          <a:noFill/>
        </p:spPr>
        <p:txBody>
          <a:bodyPr wrap="square" rtlCol="0">
            <a:spAutoFit/>
          </a:bodyPr>
          <a:lstStyle/>
          <a:p>
            <a:r>
              <a:rPr lang="ja-JP" altLang="en-US" sz="1200"/>
              <a:t>〇月分</a:t>
            </a:r>
            <a:endParaRPr kumimoji="1" lang="ja-JP" altLang="en-US" sz="1200"/>
          </a:p>
        </p:txBody>
      </p:sp>
      <p:sp>
        <p:nvSpPr>
          <p:cNvPr id="98" name="テキスト ボックス 97">
            <a:extLst>
              <a:ext uri="{FF2B5EF4-FFF2-40B4-BE49-F238E27FC236}">
                <a16:creationId xmlns:a16="http://schemas.microsoft.com/office/drawing/2014/main" id="{9AE8E496-C89F-4CF3-6C53-FA92FA32218D}"/>
              </a:ext>
            </a:extLst>
          </p:cNvPr>
          <p:cNvSpPr txBox="1"/>
          <p:nvPr/>
        </p:nvSpPr>
        <p:spPr>
          <a:xfrm>
            <a:off x="6945292" y="3888123"/>
            <a:ext cx="1499714" cy="276999"/>
          </a:xfrm>
          <a:prstGeom prst="rect">
            <a:avLst/>
          </a:prstGeom>
          <a:noFill/>
        </p:spPr>
        <p:txBody>
          <a:bodyPr wrap="square" rtlCol="0">
            <a:spAutoFit/>
          </a:bodyPr>
          <a:lstStyle/>
          <a:p>
            <a:pPr algn="r"/>
            <a:r>
              <a:rPr lang="en-US" altLang="ja-JP" sz="1200"/>
              <a:t>1,000,000</a:t>
            </a:r>
            <a:endParaRPr kumimoji="1" lang="ja-JP" altLang="en-US" sz="1200"/>
          </a:p>
        </p:txBody>
      </p:sp>
      <p:sp>
        <p:nvSpPr>
          <p:cNvPr id="99" name="テキスト ボックス 98">
            <a:extLst>
              <a:ext uri="{FF2B5EF4-FFF2-40B4-BE49-F238E27FC236}">
                <a16:creationId xmlns:a16="http://schemas.microsoft.com/office/drawing/2014/main" id="{8F702A3F-C135-84B8-B7B4-097289019F92}"/>
              </a:ext>
            </a:extLst>
          </p:cNvPr>
          <p:cNvSpPr txBox="1"/>
          <p:nvPr/>
        </p:nvSpPr>
        <p:spPr>
          <a:xfrm>
            <a:off x="6945292" y="4149926"/>
            <a:ext cx="1499714" cy="276999"/>
          </a:xfrm>
          <a:prstGeom prst="rect">
            <a:avLst/>
          </a:prstGeom>
          <a:noFill/>
        </p:spPr>
        <p:txBody>
          <a:bodyPr wrap="square" rtlCol="0">
            <a:spAutoFit/>
          </a:bodyPr>
          <a:lstStyle/>
          <a:p>
            <a:pPr algn="r"/>
            <a:r>
              <a:rPr lang="en-US" altLang="ja-JP" sz="1200"/>
              <a:t>100,000</a:t>
            </a:r>
            <a:endParaRPr kumimoji="1" lang="ja-JP" altLang="en-US" sz="1200"/>
          </a:p>
        </p:txBody>
      </p:sp>
      <p:sp>
        <p:nvSpPr>
          <p:cNvPr id="50" name="テキスト ボックス 49">
            <a:extLst>
              <a:ext uri="{FF2B5EF4-FFF2-40B4-BE49-F238E27FC236}">
                <a16:creationId xmlns:a16="http://schemas.microsoft.com/office/drawing/2014/main" id="{0C0B0BB7-D2F2-D751-B769-7EBCD095FC29}"/>
              </a:ext>
            </a:extLst>
          </p:cNvPr>
          <p:cNvSpPr txBox="1"/>
          <p:nvPr/>
        </p:nvSpPr>
        <p:spPr>
          <a:xfrm>
            <a:off x="5415165" y="4924622"/>
            <a:ext cx="3240000" cy="200055"/>
          </a:xfrm>
          <a:prstGeom prst="rect">
            <a:avLst/>
          </a:prstGeom>
          <a:noFill/>
        </p:spPr>
        <p:txBody>
          <a:bodyPr wrap="square" rtlCol="0" anchor="ctr" anchorCtr="0">
            <a:spAutoFit/>
          </a:bodyPr>
          <a:lstStyle/>
          <a:p>
            <a:pPr algn="r"/>
            <a:r>
              <a:rPr lang="en-US" altLang="ja-JP" sz="700">
                <a:solidFill>
                  <a:srgbClr val="404040"/>
                </a:solidFill>
                <a:latin typeface="+mn-ea"/>
              </a:rPr>
              <a:t>※</a:t>
            </a:r>
            <a:r>
              <a:rPr lang="ja-JP" altLang="en-US" sz="700">
                <a:solidFill>
                  <a:srgbClr val="404040"/>
                </a:solidFill>
                <a:latin typeface="+mn-ea"/>
              </a:rPr>
              <a:t>予備文字項目１～８、予備数値項目１～３の設定も可能</a:t>
            </a:r>
          </a:p>
        </p:txBody>
      </p:sp>
    </p:spTree>
    <p:extLst>
      <p:ext uri="{BB962C8B-B14F-4D97-AF65-F5344CB8AC3E}">
        <p14:creationId xmlns:p14="http://schemas.microsoft.com/office/powerpoint/2010/main" val="3712514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5281FC0-6A98-589D-BFD1-248218AF3E1D}"/>
              </a:ext>
            </a:extLst>
          </p:cNvPr>
          <p:cNvSpPr>
            <a:spLocks noGrp="1"/>
          </p:cNvSpPr>
          <p:nvPr>
            <p:ph type="sldNum" sz="quarter" idx="12"/>
          </p:nvPr>
        </p:nvSpPr>
        <p:spPr/>
        <p:txBody>
          <a:bodyPr/>
          <a:lstStyle/>
          <a:p>
            <a:fld id="{78AE49ED-73EF-499C-8307-28EB0E7CF529}" type="slidenum">
              <a:rPr kumimoji="1" lang="ja-JP" altLang="en-US" smtClean="0"/>
              <a:t>39</a:t>
            </a:fld>
            <a:endParaRPr kumimoji="1" lang="ja-JP" altLang="en-US"/>
          </a:p>
        </p:txBody>
      </p:sp>
      <p:sp>
        <p:nvSpPr>
          <p:cNvPr id="3" name="タイトル 2">
            <a:extLst>
              <a:ext uri="{FF2B5EF4-FFF2-40B4-BE49-F238E27FC236}">
                <a16:creationId xmlns:a16="http://schemas.microsoft.com/office/drawing/2014/main" id="{FEEFDFFD-279A-063A-87C8-D37B344B4A7F}"/>
              </a:ext>
            </a:extLst>
          </p:cNvPr>
          <p:cNvSpPr>
            <a:spLocks noGrp="1"/>
          </p:cNvSpPr>
          <p:nvPr>
            <p:ph type="title"/>
          </p:nvPr>
        </p:nvSpPr>
        <p:spPr/>
        <p:txBody>
          <a:bodyPr/>
          <a:lstStyle/>
          <a:p>
            <a:r>
              <a:rPr lang="ja-JP" altLang="en-US"/>
              <a:t>統合会計特長</a:t>
            </a:r>
            <a:endParaRPr kumimoji="1" lang="ja-JP" altLang="en-US"/>
          </a:p>
        </p:txBody>
      </p:sp>
      <p:sp>
        <p:nvSpPr>
          <p:cNvPr id="4" name="フッター プレースホルダー 3">
            <a:extLst>
              <a:ext uri="{FF2B5EF4-FFF2-40B4-BE49-F238E27FC236}">
                <a16:creationId xmlns:a16="http://schemas.microsoft.com/office/drawing/2014/main" id="{CF692516-17C1-0AB6-94F0-DD45BB675163}"/>
              </a:ext>
            </a:extLst>
          </p:cNvPr>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a:extLst>
              <a:ext uri="{FF2B5EF4-FFF2-40B4-BE49-F238E27FC236}">
                <a16:creationId xmlns:a16="http://schemas.microsoft.com/office/drawing/2014/main" id="{DEF40CCA-5FE3-76D0-560F-8634DC2DA93F}"/>
              </a:ext>
            </a:extLst>
          </p:cNvPr>
          <p:cNvSpPr>
            <a:spLocks noGrp="1"/>
          </p:cNvSpPr>
          <p:nvPr>
            <p:ph type="body" sz="quarter" idx="16"/>
          </p:nvPr>
        </p:nvSpPr>
        <p:spPr/>
        <p:txBody>
          <a:bodyPr/>
          <a:lstStyle/>
          <a:p>
            <a:r>
              <a:rPr kumimoji="1" lang="ja-JP" altLang="en-US"/>
              <a:t>承認作業の効率化を実現</a:t>
            </a:r>
          </a:p>
        </p:txBody>
      </p:sp>
      <p:sp>
        <p:nvSpPr>
          <p:cNvPr id="11" name="右矢印 7">
            <a:extLst>
              <a:ext uri="{FF2B5EF4-FFF2-40B4-BE49-F238E27FC236}">
                <a16:creationId xmlns:a16="http://schemas.microsoft.com/office/drawing/2014/main" id="{53150846-A82B-66AF-DD7A-0F739B0A0A07}"/>
              </a:ext>
            </a:extLst>
          </p:cNvPr>
          <p:cNvSpPr/>
          <p:nvPr/>
        </p:nvSpPr>
        <p:spPr>
          <a:xfrm>
            <a:off x="2837596" y="1459779"/>
            <a:ext cx="487119" cy="549880"/>
          </a:xfrm>
          <a:prstGeom prst="rightArrow">
            <a:avLst/>
          </a:prstGeom>
          <a:gradFill flip="none" rotWithShape="1">
            <a:gsLst>
              <a:gs pos="0">
                <a:schemeClr val="bg1"/>
              </a:gs>
              <a:gs pos="50000">
                <a:srgbClr val="80C6E7"/>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8">
            <a:extLst>
              <a:ext uri="{FF2B5EF4-FFF2-40B4-BE49-F238E27FC236}">
                <a16:creationId xmlns:a16="http://schemas.microsoft.com/office/drawing/2014/main" id="{7176CD68-983F-3A83-6CBE-7D8659CF2EDF}"/>
              </a:ext>
            </a:extLst>
          </p:cNvPr>
          <p:cNvSpPr/>
          <p:nvPr/>
        </p:nvSpPr>
        <p:spPr>
          <a:xfrm>
            <a:off x="5657810" y="1463832"/>
            <a:ext cx="487119" cy="549880"/>
          </a:xfrm>
          <a:prstGeom prst="rightArrow">
            <a:avLst/>
          </a:prstGeom>
          <a:gradFill flip="none" rotWithShape="1">
            <a:gsLst>
              <a:gs pos="0">
                <a:schemeClr val="bg1"/>
              </a:gs>
              <a:gs pos="50000">
                <a:srgbClr val="80C6E7"/>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a:extLst>
              <a:ext uri="{FF2B5EF4-FFF2-40B4-BE49-F238E27FC236}">
                <a16:creationId xmlns:a16="http://schemas.microsoft.com/office/drawing/2014/main" id="{17C0DD1C-9C86-D894-D97D-A7BA12C1F446}"/>
              </a:ext>
            </a:extLst>
          </p:cNvPr>
          <p:cNvGrpSpPr/>
          <p:nvPr/>
        </p:nvGrpSpPr>
        <p:grpSpPr>
          <a:xfrm>
            <a:off x="1426967" y="1317747"/>
            <a:ext cx="1193179" cy="833944"/>
            <a:chOff x="1589530" y="2172302"/>
            <a:chExt cx="1193179" cy="833944"/>
          </a:xfrm>
        </p:grpSpPr>
        <p:sp>
          <p:nvSpPr>
            <p:cNvPr id="14" name="フローチャート : 書類 14">
              <a:extLst>
                <a:ext uri="{FF2B5EF4-FFF2-40B4-BE49-F238E27FC236}">
                  <a16:creationId xmlns:a16="http://schemas.microsoft.com/office/drawing/2014/main" id="{74361982-319D-4DAB-4D44-CFC363EE293E}"/>
                </a:ext>
              </a:extLst>
            </p:cNvPr>
            <p:cNvSpPr/>
            <p:nvPr/>
          </p:nvSpPr>
          <p:spPr>
            <a:xfrm>
              <a:off x="1769550" y="2337216"/>
              <a:ext cx="1013159" cy="669030"/>
            </a:xfrm>
            <a:prstGeom prst="flowChartDocument">
              <a:avLst/>
            </a:prstGeom>
            <a:no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9BE00"/>
                  </a:solidFill>
                  <a:effectLst/>
                  <a:uLnTx/>
                  <a:uFillTx/>
                  <a:latin typeface="メイリオ"/>
                  <a:ea typeface="メイリオ"/>
                  <a:cs typeface="+mn-cs"/>
                </a:rPr>
                <a:t>仕訳伝票</a:t>
              </a:r>
            </a:p>
          </p:txBody>
        </p:sp>
        <p:sp>
          <p:nvSpPr>
            <p:cNvPr id="15" name="Freeform 376">
              <a:extLst>
                <a:ext uri="{FF2B5EF4-FFF2-40B4-BE49-F238E27FC236}">
                  <a16:creationId xmlns:a16="http://schemas.microsoft.com/office/drawing/2014/main" id="{E25E5D10-1C1F-4721-E14D-558A954C2EDF}"/>
                </a:ext>
              </a:extLst>
            </p:cNvPr>
            <p:cNvSpPr>
              <a:spLocks/>
            </p:cNvSpPr>
            <p:nvPr/>
          </p:nvSpPr>
          <p:spPr bwMode="auto">
            <a:xfrm>
              <a:off x="1589530" y="2172302"/>
              <a:ext cx="397185" cy="405592"/>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16" name="グループ化 15">
            <a:extLst>
              <a:ext uri="{FF2B5EF4-FFF2-40B4-BE49-F238E27FC236}">
                <a16:creationId xmlns:a16="http://schemas.microsoft.com/office/drawing/2014/main" id="{D4C33717-13D5-7E25-47E9-9DDACA11B595}"/>
              </a:ext>
            </a:extLst>
          </p:cNvPr>
          <p:cNvGrpSpPr/>
          <p:nvPr/>
        </p:nvGrpSpPr>
        <p:grpSpPr>
          <a:xfrm>
            <a:off x="660822" y="1157465"/>
            <a:ext cx="758350" cy="1018564"/>
            <a:chOff x="359999" y="3340491"/>
            <a:chExt cx="850539" cy="1193335"/>
          </a:xfrm>
        </p:grpSpPr>
        <p:grpSp>
          <p:nvGrpSpPr>
            <p:cNvPr id="17" name="グループ化 238">
              <a:extLst>
                <a:ext uri="{FF2B5EF4-FFF2-40B4-BE49-F238E27FC236}">
                  <a16:creationId xmlns:a16="http://schemas.microsoft.com/office/drawing/2014/main" id="{89B89A2E-51B3-11AE-623B-77FAF7418A30}"/>
                </a:ext>
              </a:extLst>
            </p:cNvPr>
            <p:cNvGrpSpPr/>
            <p:nvPr/>
          </p:nvGrpSpPr>
          <p:grpSpPr>
            <a:xfrm>
              <a:off x="394405" y="3340491"/>
              <a:ext cx="786842" cy="684343"/>
              <a:chOff x="2182416" y="682625"/>
              <a:chExt cx="381000" cy="381000"/>
            </a:xfrm>
            <a:solidFill>
              <a:schemeClr val="tx2"/>
            </a:solidFill>
          </p:grpSpPr>
          <p:sp>
            <p:nvSpPr>
              <p:cNvPr id="21" name="Freeform 147">
                <a:extLst>
                  <a:ext uri="{FF2B5EF4-FFF2-40B4-BE49-F238E27FC236}">
                    <a16:creationId xmlns:a16="http://schemas.microsoft.com/office/drawing/2014/main" id="{4D5C2B19-09F0-1105-C058-33CC20F0CAAE}"/>
                  </a:ext>
                </a:extLst>
              </p:cNvPr>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2" name="Freeform 148">
                <a:extLst>
                  <a:ext uri="{FF2B5EF4-FFF2-40B4-BE49-F238E27FC236}">
                    <a16:creationId xmlns:a16="http://schemas.microsoft.com/office/drawing/2014/main" id="{313A4F14-5BE2-3A74-A5AB-48BDBE7D1DF5}"/>
                  </a:ext>
                </a:extLst>
              </p:cNvPr>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3" name="Freeform 149">
                <a:extLst>
                  <a:ext uri="{FF2B5EF4-FFF2-40B4-BE49-F238E27FC236}">
                    <a16:creationId xmlns:a16="http://schemas.microsoft.com/office/drawing/2014/main" id="{F8F9B095-290B-8B4B-F36A-A129589CAC36}"/>
                  </a:ext>
                </a:extLst>
              </p:cNvPr>
              <p:cNvSpPr>
                <a:spLocks/>
              </p:cNvSpPr>
              <p:nvPr/>
            </p:nvSpPr>
            <p:spPr bwMode="auto">
              <a:xfrm>
                <a:off x="2388791" y="962025"/>
                <a:ext cx="174625" cy="101600"/>
              </a:xfrm>
              <a:custGeom>
                <a:avLst/>
                <a:gdLst/>
                <a:ahLst/>
                <a:cxnLst>
                  <a:cxn ang="0">
                    <a:pos x="14" y="40"/>
                  </a:cxn>
                  <a:cxn ang="0">
                    <a:pos x="2" y="64"/>
                  </a:cxn>
                  <a:cxn ang="0">
                    <a:pos x="110" y="64"/>
                  </a:cxn>
                  <a:cxn ang="0">
                    <a:pos x="110" y="64"/>
                  </a:cxn>
                  <a:cxn ang="0">
                    <a:pos x="108" y="52"/>
                  </a:cxn>
                  <a:cxn ang="0">
                    <a:pos x="102" y="40"/>
                  </a:cxn>
                  <a:cxn ang="0">
                    <a:pos x="92" y="30"/>
                  </a:cxn>
                  <a:cxn ang="0">
                    <a:pos x="78" y="20"/>
                  </a:cxn>
                  <a:cxn ang="0">
                    <a:pos x="62" y="12"/>
                  </a:cxn>
                  <a:cxn ang="0">
                    <a:pos x="42" y="6"/>
                  </a:cxn>
                  <a:cxn ang="0">
                    <a:pos x="22" y="2"/>
                  </a:cxn>
                  <a:cxn ang="0">
                    <a:pos x="0" y="0"/>
                  </a:cxn>
                  <a:cxn ang="0">
                    <a:pos x="14" y="40"/>
                  </a:cxn>
                </a:cxnLst>
                <a:rect l="0" t="0" r="r" b="b"/>
                <a:pathLst>
                  <a:path w="110" h="64">
                    <a:moveTo>
                      <a:pt x="14" y="40"/>
                    </a:moveTo>
                    <a:lnTo>
                      <a:pt x="2" y="64"/>
                    </a:lnTo>
                    <a:lnTo>
                      <a:pt x="110" y="64"/>
                    </a:lnTo>
                    <a:lnTo>
                      <a:pt x="110" y="64"/>
                    </a:lnTo>
                    <a:lnTo>
                      <a:pt x="108" y="52"/>
                    </a:lnTo>
                    <a:lnTo>
                      <a:pt x="102" y="40"/>
                    </a:lnTo>
                    <a:lnTo>
                      <a:pt x="92" y="30"/>
                    </a:lnTo>
                    <a:lnTo>
                      <a:pt x="78" y="20"/>
                    </a:lnTo>
                    <a:lnTo>
                      <a:pt x="62" y="12"/>
                    </a:lnTo>
                    <a:lnTo>
                      <a:pt x="42" y="6"/>
                    </a:lnTo>
                    <a:lnTo>
                      <a:pt x="22" y="2"/>
                    </a:lnTo>
                    <a:lnTo>
                      <a:pt x="0" y="0"/>
                    </a:lnTo>
                    <a:lnTo>
                      <a:pt x="14"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4" name="Freeform 150">
                <a:extLst>
                  <a:ext uri="{FF2B5EF4-FFF2-40B4-BE49-F238E27FC236}">
                    <a16:creationId xmlns:a16="http://schemas.microsoft.com/office/drawing/2014/main" id="{61C49053-8F6B-4D4E-FD08-EC22166D5F8A}"/>
                  </a:ext>
                </a:extLst>
              </p:cNvPr>
              <p:cNvSpPr>
                <a:spLocks/>
              </p:cNvSpPr>
              <p:nvPr/>
            </p:nvSpPr>
            <p:spPr bwMode="auto">
              <a:xfrm>
                <a:off x="2182416" y="962025"/>
                <a:ext cx="174625" cy="101600"/>
              </a:xfrm>
              <a:custGeom>
                <a:avLst/>
                <a:gdLst/>
                <a:ahLst/>
                <a:cxnLst>
                  <a:cxn ang="0">
                    <a:pos x="96" y="40"/>
                  </a:cxn>
                  <a:cxn ang="0">
                    <a:pos x="110" y="0"/>
                  </a:cxn>
                  <a:cxn ang="0">
                    <a:pos x="110" y="0"/>
                  </a:cxn>
                  <a:cxn ang="0">
                    <a:pos x="88" y="2"/>
                  </a:cxn>
                  <a:cxn ang="0">
                    <a:pos x="68" y="6"/>
                  </a:cxn>
                  <a:cxn ang="0">
                    <a:pos x="48" y="12"/>
                  </a:cxn>
                  <a:cxn ang="0">
                    <a:pos x="32" y="20"/>
                  </a:cxn>
                  <a:cxn ang="0">
                    <a:pos x="18" y="30"/>
                  </a:cxn>
                  <a:cxn ang="0">
                    <a:pos x="8" y="40"/>
                  </a:cxn>
                  <a:cxn ang="0">
                    <a:pos x="2" y="52"/>
                  </a:cxn>
                  <a:cxn ang="0">
                    <a:pos x="0" y="64"/>
                  </a:cxn>
                  <a:cxn ang="0">
                    <a:pos x="108" y="64"/>
                  </a:cxn>
                  <a:cxn ang="0">
                    <a:pos x="96" y="40"/>
                  </a:cxn>
                </a:cxnLst>
                <a:rect l="0" t="0" r="r" b="b"/>
                <a:pathLst>
                  <a:path w="110" h="64">
                    <a:moveTo>
                      <a:pt x="96" y="40"/>
                    </a:moveTo>
                    <a:lnTo>
                      <a:pt x="110" y="0"/>
                    </a:lnTo>
                    <a:lnTo>
                      <a:pt x="110" y="0"/>
                    </a:lnTo>
                    <a:lnTo>
                      <a:pt x="88" y="2"/>
                    </a:lnTo>
                    <a:lnTo>
                      <a:pt x="68" y="6"/>
                    </a:lnTo>
                    <a:lnTo>
                      <a:pt x="48" y="12"/>
                    </a:lnTo>
                    <a:lnTo>
                      <a:pt x="32" y="20"/>
                    </a:lnTo>
                    <a:lnTo>
                      <a:pt x="18" y="30"/>
                    </a:lnTo>
                    <a:lnTo>
                      <a:pt x="8" y="40"/>
                    </a:lnTo>
                    <a:lnTo>
                      <a:pt x="2" y="52"/>
                    </a:lnTo>
                    <a:lnTo>
                      <a:pt x="0" y="64"/>
                    </a:lnTo>
                    <a:lnTo>
                      <a:pt x="108" y="64"/>
                    </a:lnTo>
                    <a:lnTo>
                      <a:pt x="96"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18" name="角丸四角形 14">
              <a:extLst>
                <a:ext uri="{FF2B5EF4-FFF2-40B4-BE49-F238E27FC236}">
                  <a16:creationId xmlns:a16="http://schemas.microsoft.com/office/drawing/2014/main" id="{04BCC946-7BE2-F60B-950C-401A56C378F0}"/>
                </a:ext>
              </a:extLst>
            </p:cNvPr>
            <p:cNvSpPr/>
            <p:nvPr/>
          </p:nvSpPr>
          <p:spPr>
            <a:xfrm>
              <a:off x="439670" y="4463357"/>
              <a:ext cx="701066" cy="7046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台形 18">
              <a:extLst>
                <a:ext uri="{FF2B5EF4-FFF2-40B4-BE49-F238E27FC236}">
                  <a16:creationId xmlns:a16="http://schemas.microsoft.com/office/drawing/2014/main" id="{868C0BC8-3DF8-A6EF-3DCB-73954BBC6BFA}"/>
                </a:ext>
              </a:extLst>
            </p:cNvPr>
            <p:cNvSpPr/>
            <p:nvPr/>
          </p:nvSpPr>
          <p:spPr>
            <a:xfrm rot="10800000">
              <a:off x="359999" y="4047550"/>
              <a:ext cx="850539" cy="393492"/>
            </a:xfrm>
            <a:prstGeom prst="trapezoid">
              <a:avLst>
                <a:gd name="adj" fmla="val 2039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ローチャート: 結合子 19">
              <a:extLst>
                <a:ext uri="{FF2B5EF4-FFF2-40B4-BE49-F238E27FC236}">
                  <a16:creationId xmlns:a16="http://schemas.microsoft.com/office/drawing/2014/main" id="{9E81B9C2-33CB-889E-6E50-BCA544E4B92C}"/>
                </a:ext>
              </a:extLst>
            </p:cNvPr>
            <p:cNvSpPr/>
            <p:nvPr/>
          </p:nvSpPr>
          <p:spPr>
            <a:xfrm>
              <a:off x="748626" y="4209543"/>
              <a:ext cx="108197"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Freeform 364">
            <a:extLst>
              <a:ext uri="{FF2B5EF4-FFF2-40B4-BE49-F238E27FC236}">
                <a16:creationId xmlns:a16="http://schemas.microsoft.com/office/drawing/2014/main" id="{13D2FDEC-B88C-4447-D4EC-D9B3F89B8199}"/>
              </a:ext>
            </a:extLst>
          </p:cNvPr>
          <p:cNvSpPr>
            <a:spLocks noEditPoints="1"/>
          </p:cNvSpPr>
          <p:nvPr/>
        </p:nvSpPr>
        <p:spPr bwMode="auto">
          <a:xfrm>
            <a:off x="6339250" y="1449591"/>
            <a:ext cx="830602" cy="590804"/>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6" name="フローチャート : 書類 14">
            <a:extLst>
              <a:ext uri="{FF2B5EF4-FFF2-40B4-BE49-F238E27FC236}">
                <a16:creationId xmlns:a16="http://schemas.microsoft.com/office/drawing/2014/main" id="{1456C771-164F-3A23-95FC-4A6D3D0A58A5}"/>
              </a:ext>
            </a:extLst>
          </p:cNvPr>
          <p:cNvSpPr/>
          <p:nvPr/>
        </p:nvSpPr>
        <p:spPr>
          <a:xfrm>
            <a:off x="7370875" y="1365382"/>
            <a:ext cx="804971" cy="498520"/>
          </a:xfrm>
          <a:prstGeom prst="flowChartDocument">
            <a:avLst/>
          </a:prstGeom>
          <a:solidFill>
            <a:schemeClr val="bg1"/>
          </a:solidFill>
          <a:ln w="25400"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1" i="0" u="none" strike="noStrike" kern="0" cap="none" spc="0" normalizeH="0" baseline="0" noProof="0">
              <a:ln>
                <a:noFill/>
              </a:ln>
              <a:solidFill>
                <a:srgbClr val="F9BE00"/>
              </a:solidFill>
              <a:effectLst/>
              <a:uLnTx/>
              <a:uFillTx/>
              <a:latin typeface="メイリオ"/>
              <a:ea typeface="メイリオ"/>
              <a:cs typeface="+mn-cs"/>
            </a:endParaRPr>
          </a:p>
        </p:txBody>
      </p:sp>
      <p:sp>
        <p:nvSpPr>
          <p:cNvPr id="27" name="フローチャート : 書類 14">
            <a:extLst>
              <a:ext uri="{FF2B5EF4-FFF2-40B4-BE49-F238E27FC236}">
                <a16:creationId xmlns:a16="http://schemas.microsoft.com/office/drawing/2014/main" id="{E360F82C-9901-A1C7-D383-2333C23D675A}"/>
              </a:ext>
            </a:extLst>
          </p:cNvPr>
          <p:cNvSpPr/>
          <p:nvPr/>
        </p:nvSpPr>
        <p:spPr>
          <a:xfrm>
            <a:off x="7537388" y="1552615"/>
            <a:ext cx="804971" cy="498520"/>
          </a:xfrm>
          <a:prstGeom prst="flowChartDocument">
            <a:avLst/>
          </a:prstGeom>
          <a:solidFill>
            <a:schemeClr val="bg1"/>
          </a:solidFill>
          <a:ln w="254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1" i="0" u="none" strike="noStrike" kern="0" cap="none" spc="0" normalizeH="0" baseline="0" noProof="0">
              <a:ln>
                <a:noFill/>
              </a:ln>
              <a:solidFill>
                <a:srgbClr val="F9BE00"/>
              </a:solidFill>
              <a:effectLst/>
              <a:uLnTx/>
              <a:uFillTx/>
              <a:latin typeface="メイリオ"/>
              <a:ea typeface="メイリオ"/>
              <a:cs typeface="+mn-cs"/>
            </a:endParaRPr>
          </a:p>
        </p:txBody>
      </p:sp>
      <p:sp>
        <p:nvSpPr>
          <p:cNvPr id="28" name="Freeform 376">
            <a:extLst>
              <a:ext uri="{FF2B5EF4-FFF2-40B4-BE49-F238E27FC236}">
                <a16:creationId xmlns:a16="http://schemas.microsoft.com/office/drawing/2014/main" id="{7D8892C8-ED79-74D2-CB56-A2C57ED2717E}"/>
              </a:ext>
            </a:extLst>
          </p:cNvPr>
          <p:cNvSpPr>
            <a:spLocks/>
          </p:cNvSpPr>
          <p:nvPr/>
        </p:nvSpPr>
        <p:spPr bwMode="auto">
          <a:xfrm>
            <a:off x="7395134" y="1425494"/>
            <a:ext cx="315570" cy="322248"/>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9" name="Freeform 376">
            <a:extLst>
              <a:ext uri="{FF2B5EF4-FFF2-40B4-BE49-F238E27FC236}">
                <a16:creationId xmlns:a16="http://schemas.microsoft.com/office/drawing/2014/main" id="{47397F0E-AC18-1C5E-6D7A-148CF4EC5D3E}"/>
              </a:ext>
            </a:extLst>
          </p:cNvPr>
          <p:cNvSpPr>
            <a:spLocks/>
          </p:cNvSpPr>
          <p:nvPr/>
        </p:nvSpPr>
        <p:spPr bwMode="auto">
          <a:xfrm>
            <a:off x="7228621" y="1238261"/>
            <a:ext cx="315570" cy="322248"/>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34" name="フローチャート: 結合子 33">
            <a:extLst>
              <a:ext uri="{FF2B5EF4-FFF2-40B4-BE49-F238E27FC236}">
                <a16:creationId xmlns:a16="http://schemas.microsoft.com/office/drawing/2014/main" id="{50F9092C-8516-4ACA-27E4-71954E2F9CD2}"/>
              </a:ext>
            </a:extLst>
          </p:cNvPr>
          <p:cNvSpPr/>
          <p:nvPr/>
        </p:nvSpPr>
        <p:spPr>
          <a:xfrm>
            <a:off x="3802380" y="1970893"/>
            <a:ext cx="96470" cy="39023"/>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ローチャート : 書類 14">
            <a:extLst>
              <a:ext uri="{FF2B5EF4-FFF2-40B4-BE49-F238E27FC236}">
                <a16:creationId xmlns:a16="http://schemas.microsoft.com/office/drawing/2014/main" id="{95C51D4A-8F3B-EEBE-F31E-AF85715C39C4}"/>
              </a:ext>
            </a:extLst>
          </p:cNvPr>
          <p:cNvSpPr/>
          <p:nvPr/>
        </p:nvSpPr>
        <p:spPr>
          <a:xfrm>
            <a:off x="4447175" y="1451391"/>
            <a:ext cx="1013159" cy="627453"/>
          </a:xfrm>
          <a:prstGeom prst="flowChartDocument">
            <a:avLst/>
          </a:prstGeom>
          <a:no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9BE00"/>
                </a:solidFill>
                <a:effectLst/>
                <a:uLnTx/>
                <a:uFillTx/>
                <a:latin typeface="メイリオ"/>
                <a:ea typeface="メイリオ"/>
                <a:cs typeface="+mn-cs"/>
              </a:rPr>
              <a:t>仕訳伝票</a:t>
            </a:r>
          </a:p>
        </p:txBody>
      </p:sp>
      <p:pic>
        <p:nvPicPr>
          <p:cNvPr id="38" name="Picture 11">
            <a:extLst>
              <a:ext uri="{FF2B5EF4-FFF2-40B4-BE49-F238E27FC236}">
                <a16:creationId xmlns:a16="http://schemas.microsoft.com/office/drawing/2014/main" id="{AE27585B-AA11-008C-6719-C58C5716C2BA}"/>
              </a:ext>
            </a:extLst>
          </p:cNvPr>
          <p:cNvPicPr>
            <a:picLocks noChangeAspect="1" noChangeArrowheads="1"/>
          </p:cNvPicPr>
          <p:nvPr/>
        </p:nvPicPr>
        <p:blipFill>
          <a:blip r:embed="rId2" cstate="email"/>
          <a:srcRect/>
          <a:stretch>
            <a:fillRect/>
          </a:stretch>
        </p:blipFill>
        <p:spPr bwMode="auto">
          <a:xfrm>
            <a:off x="5036766" y="1098546"/>
            <a:ext cx="426864" cy="465300"/>
          </a:xfrm>
          <a:prstGeom prst="rect">
            <a:avLst/>
          </a:prstGeom>
          <a:noFill/>
          <a:ln w="9525">
            <a:noFill/>
            <a:miter lim="800000"/>
            <a:headEnd/>
            <a:tailEnd/>
          </a:ln>
          <a:effectLst/>
        </p:spPr>
      </p:pic>
      <p:sp>
        <p:nvSpPr>
          <p:cNvPr id="39" name="Freeform 376">
            <a:extLst>
              <a:ext uri="{FF2B5EF4-FFF2-40B4-BE49-F238E27FC236}">
                <a16:creationId xmlns:a16="http://schemas.microsoft.com/office/drawing/2014/main" id="{9F3CB9D3-86ED-5179-85C3-EAB24F3FD801}"/>
              </a:ext>
            </a:extLst>
          </p:cNvPr>
          <p:cNvSpPr>
            <a:spLocks/>
          </p:cNvSpPr>
          <p:nvPr/>
        </p:nvSpPr>
        <p:spPr bwMode="auto">
          <a:xfrm>
            <a:off x="4268130" y="1291392"/>
            <a:ext cx="397185" cy="405592"/>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40" name="フローチャート : 書類 14">
            <a:extLst>
              <a:ext uri="{FF2B5EF4-FFF2-40B4-BE49-F238E27FC236}">
                <a16:creationId xmlns:a16="http://schemas.microsoft.com/office/drawing/2014/main" id="{A845EA2C-127E-1B3F-B7CF-9D9FB48A63D5}"/>
              </a:ext>
            </a:extLst>
          </p:cNvPr>
          <p:cNvSpPr/>
          <p:nvPr/>
        </p:nvSpPr>
        <p:spPr>
          <a:xfrm>
            <a:off x="7759410" y="1775925"/>
            <a:ext cx="804971" cy="498520"/>
          </a:xfrm>
          <a:prstGeom prst="flowChartDocument">
            <a:avLst/>
          </a:prstGeom>
          <a:solidFill>
            <a:schemeClr val="bg1"/>
          </a:solid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F9BE00"/>
                </a:solidFill>
                <a:effectLst/>
                <a:uLnTx/>
                <a:uFillTx/>
                <a:latin typeface="メイリオ"/>
                <a:ea typeface="メイリオ"/>
                <a:cs typeface="+mn-cs"/>
              </a:rPr>
              <a:t>仕訳伝票</a:t>
            </a:r>
          </a:p>
        </p:txBody>
      </p:sp>
      <p:sp>
        <p:nvSpPr>
          <p:cNvPr id="41" name="Freeform 376">
            <a:extLst>
              <a:ext uri="{FF2B5EF4-FFF2-40B4-BE49-F238E27FC236}">
                <a16:creationId xmlns:a16="http://schemas.microsoft.com/office/drawing/2014/main" id="{E01FE838-638B-DEE5-A9F3-2E5C28DEFBFB}"/>
              </a:ext>
            </a:extLst>
          </p:cNvPr>
          <p:cNvSpPr>
            <a:spLocks/>
          </p:cNvSpPr>
          <p:nvPr/>
        </p:nvSpPr>
        <p:spPr bwMode="auto">
          <a:xfrm>
            <a:off x="7604422" y="1649318"/>
            <a:ext cx="315570" cy="322248"/>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44" name="二等辺三角形 43">
            <a:extLst>
              <a:ext uri="{FF2B5EF4-FFF2-40B4-BE49-F238E27FC236}">
                <a16:creationId xmlns:a16="http://schemas.microsoft.com/office/drawing/2014/main" id="{5A090376-0223-31E9-4802-D9D4A28EEA65}"/>
              </a:ext>
            </a:extLst>
          </p:cNvPr>
          <p:cNvSpPr/>
          <p:nvPr/>
        </p:nvSpPr>
        <p:spPr>
          <a:xfrm rot="1330188">
            <a:off x="389341" y="2184144"/>
            <a:ext cx="360764" cy="604813"/>
          </a:xfrm>
          <a:prstGeom prst="triangl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875ED042-C43D-DA68-9063-E80EF366FEA1}"/>
              </a:ext>
            </a:extLst>
          </p:cNvPr>
          <p:cNvSpPr/>
          <p:nvPr/>
        </p:nvSpPr>
        <p:spPr>
          <a:xfrm>
            <a:off x="251520" y="2396617"/>
            <a:ext cx="2772308" cy="2530883"/>
          </a:xfrm>
          <a:prstGeom prst="rect">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二等辺三角形 44">
            <a:extLst>
              <a:ext uri="{FF2B5EF4-FFF2-40B4-BE49-F238E27FC236}">
                <a16:creationId xmlns:a16="http://schemas.microsoft.com/office/drawing/2014/main" id="{AFBB77EC-89C5-9CD3-D204-BE0E9D19AE51}"/>
              </a:ext>
            </a:extLst>
          </p:cNvPr>
          <p:cNvSpPr/>
          <p:nvPr/>
        </p:nvSpPr>
        <p:spPr>
          <a:xfrm rot="1330188">
            <a:off x="3259020" y="2184884"/>
            <a:ext cx="252028" cy="418795"/>
          </a:xfrm>
          <a:prstGeom prst="triangl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FCE45F35-9D49-DB81-4C24-CDFB1F216DCB}"/>
              </a:ext>
            </a:extLst>
          </p:cNvPr>
          <p:cNvSpPr/>
          <p:nvPr/>
        </p:nvSpPr>
        <p:spPr>
          <a:xfrm>
            <a:off x="3107042" y="2401941"/>
            <a:ext cx="5762299" cy="2525559"/>
          </a:xfrm>
          <a:prstGeom prst="rect">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nvGrpSpPr>
          <p:cNvPr id="46" name="グループ化 45">
            <a:extLst>
              <a:ext uri="{FF2B5EF4-FFF2-40B4-BE49-F238E27FC236}">
                <a16:creationId xmlns:a16="http://schemas.microsoft.com/office/drawing/2014/main" id="{446ED59B-950A-2736-FA7F-CB7FB49D14E9}"/>
              </a:ext>
            </a:extLst>
          </p:cNvPr>
          <p:cNvGrpSpPr/>
          <p:nvPr/>
        </p:nvGrpSpPr>
        <p:grpSpPr>
          <a:xfrm>
            <a:off x="3517298" y="1187236"/>
            <a:ext cx="758350" cy="1018564"/>
            <a:chOff x="359999" y="3340491"/>
            <a:chExt cx="850539" cy="1193335"/>
          </a:xfrm>
        </p:grpSpPr>
        <p:grpSp>
          <p:nvGrpSpPr>
            <p:cNvPr id="47" name="グループ化 238">
              <a:extLst>
                <a:ext uri="{FF2B5EF4-FFF2-40B4-BE49-F238E27FC236}">
                  <a16:creationId xmlns:a16="http://schemas.microsoft.com/office/drawing/2014/main" id="{2A1A5BF9-A6D4-20BA-B7A7-FB5C9BEAA276}"/>
                </a:ext>
              </a:extLst>
            </p:cNvPr>
            <p:cNvGrpSpPr/>
            <p:nvPr/>
          </p:nvGrpSpPr>
          <p:grpSpPr>
            <a:xfrm>
              <a:off x="394405" y="3340491"/>
              <a:ext cx="786842" cy="684343"/>
              <a:chOff x="2182416" y="682625"/>
              <a:chExt cx="381000" cy="381000"/>
            </a:xfrm>
            <a:solidFill>
              <a:schemeClr val="tx2"/>
            </a:solidFill>
          </p:grpSpPr>
          <p:sp>
            <p:nvSpPr>
              <p:cNvPr id="51" name="Freeform 147">
                <a:extLst>
                  <a:ext uri="{FF2B5EF4-FFF2-40B4-BE49-F238E27FC236}">
                    <a16:creationId xmlns:a16="http://schemas.microsoft.com/office/drawing/2014/main" id="{30E58AF8-7235-FC33-7BF7-ECC2A7D497BD}"/>
                  </a:ext>
                </a:extLst>
              </p:cNvPr>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2" name="Freeform 148">
                <a:extLst>
                  <a:ext uri="{FF2B5EF4-FFF2-40B4-BE49-F238E27FC236}">
                    <a16:creationId xmlns:a16="http://schemas.microsoft.com/office/drawing/2014/main" id="{9092FE7D-645A-C92F-5429-216ADF86D1C5}"/>
                  </a:ext>
                </a:extLst>
              </p:cNvPr>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3" name="Freeform 149">
                <a:extLst>
                  <a:ext uri="{FF2B5EF4-FFF2-40B4-BE49-F238E27FC236}">
                    <a16:creationId xmlns:a16="http://schemas.microsoft.com/office/drawing/2014/main" id="{5C01AF30-BF1F-7555-3760-83869D399482}"/>
                  </a:ext>
                </a:extLst>
              </p:cNvPr>
              <p:cNvSpPr>
                <a:spLocks/>
              </p:cNvSpPr>
              <p:nvPr/>
            </p:nvSpPr>
            <p:spPr bwMode="auto">
              <a:xfrm>
                <a:off x="2388791" y="962025"/>
                <a:ext cx="174625" cy="101600"/>
              </a:xfrm>
              <a:custGeom>
                <a:avLst/>
                <a:gdLst/>
                <a:ahLst/>
                <a:cxnLst>
                  <a:cxn ang="0">
                    <a:pos x="14" y="40"/>
                  </a:cxn>
                  <a:cxn ang="0">
                    <a:pos x="2" y="64"/>
                  </a:cxn>
                  <a:cxn ang="0">
                    <a:pos x="110" y="64"/>
                  </a:cxn>
                  <a:cxn ang="0">
                    <a:pos x="110" y="64"/>
                  </a:cxn>
                  <a:cxn ang="0">
                    <a:pos x="108" y="52"/>
                  </a:cxn>
                  <a:cxn ang="0">
                    <a:pos x="102" y="40"/>
                  </a:cxn>
                  <a:cxn ang="0">
                    <a:pos x="92" y="30"/>
                  </a:cxn>
                  <a:cxn ang="0">
                    <a:pos x="78" y="20"/>
                  </a:cxn>
                  <a:cxn ang="0">
                    <a:pos x="62" y="12"/>
                  </a:cxn>
                  <a:cxn ang="0">
                    <a:pos x="42" y="6"/>
                  </a:cxn>
                  <a:cxn ang="0">
                    <a:pos x="22" y="2"/>
                  </a:cxn>
                  <a:cxn ang="0">
                    <a:pos x="0" y="0"/>
                  </a:cxn>
                  <a:cxn ang="0">
                    <a:pos x="14" y="40"/>
                  </a:cxn>
                </a:cxnLst>
                <a:rect l="0" t="0" r="r" b="b"/>
                <a:pathLst>
                  <a:path w="110" h="64">
                    <a:moveTo>
                      <a:pt x="14" y="40"/>
                    </a:moveTo>
                    <a:lnTo>
                      <a:pt x="2" y="64"/>
                    </a:lnTo>
                    <a:lnTo>
                      <a:pt x="110" y="64"/>
                    </a:lnTo>
                    <a:lnTo>
                      <a:pt x="110" y="64"/>
                    </a:lnTo>
                    <a:lnTo>
                      <a:pt x="108" y="52"/>
                    </a:lnTo>
                    <a:lnTo>
                      <a:pt x="102" y="40"/>
                    </a:lnTo>
                    <a:lnTo>
                      <a:pt x="92" y="30"/>
                    </a:lnTo>
                    <a:lnTo>
                      <a:pt x="78" y="20"/>
                    </a:lnTo>
                    <a:lnTo>
                      <a:pt x="62" y="12"/>
                    </a:lnTo>
                    <a:lnTo>
                      <a:pt x="42" y="6"/>
                    </a:lnTo>
                    <a:lnTo>
                      <a:pt x="22" y="2"/>
                    </a:lnTo>
                    <a:lnTo>
                      <a:pt x="0" y="0"/>
                    </a:lnTo>
                    <a:lnTo>
                      <a:pt x="14"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4" name="Freeform 150">
                <a:extLst>
                  <a:ext uri="{FF2B5EF4-FFF2-40B4-BE49-F238E27FC236}">
                    <a16:creationId xmlns:a16="http://schemas.microsoft.com/office/drawing/2014/main" id="{A6404719-244E-18B0-71A6-1A90142325E3}"/>
                  </a:ext>
                </a:extLst>
              </p:cNvPr>
              <p:cNvSpPr>
                <a:spLocks/>
              </p:cNvSpPr>
              <p:nvPr/>
            </p:nvSpPr>
            <p:spPr bwMode="auto">
              <a:xfrm>
                <a:off x="2182416" y="962025"/>
                <a:ext cx="174625" cy="101600"/>
              </a:xfrm>
              <a:custGeom>
                <a:avLst/>
                <a:gdLst/>
                <a:ahLst/>
                <a:cxnLst>
                  <a:cxn ang="0">
                    <a:pos x="96" y="40"/>
                  </a:cxn>
                  <a:cxn ang="0">
                    <a:pos x="110" y="0"/>
                  </a:cxn>
                  <a:cxn ang="0">
                    <a:pos x="110" y="0"/>
                  </a:cxn>
                  <a:cxn ang="0">
                    <a:pos x="88" y="2"/>
                  </a:cxn>
                  <a:cxn ang="0">
                    <a:pos x="68" y="6"/>
                  </a:cxn>
                  <a:cxn ang="0">
                    <a:pos x="48" y="12"/>
                  </a:cxn>
                  <a:cxn ang="0">
                    <a:pos x="32" y="20"/>
                  </a:cxn>
                  <a:cxn ang="0">
                    <a:pos x="18" y="30"/>
                  </a:cxn>
                  <a:cxn ang="0">
                    <a:pos x="8" y="40"/>
                  </a:cxn>
                  <a:cxn ang="0">
                    <a:pos x="2" y="52"/>
                  </a:cxn>
                  <a:cxn ang="0">
                    <a:pos x="0" y="64"/>
                  </a:cxn>
                  <a:cxn ang="0">
                    <a:pos x="108" y="64"/>
                  </a:cxn>
                  <a:cxn ang="0">
                    <a:pos x="96" y="40"/>
                  </a:cxn>
                </a:cxnLst>
                <a:rect l="0" t="0" r="r" b="b"/>
                <a:pathLst>
                  <a:path w="110" h="64">
                    <a:moveTo>
                      <a:pt x="96" y="40"/>
                    </a:moveTo>
                    <a:lnTo>
                      <a:pt x="110" y="0"/>
                    </a:lnTo>
                    <a:lnTo>
                      <a:pt x="110" y="0"/>
                    </a:lnTo>
                    <a:lnTo>
                      <a:pt x="88" y="2"/>
                    </a:lnTo>
                    <a:lnTo>
                      <a:pt x="68" y="6"/>
                    </a:lnTo>
                    <a:lnTo>
                      <a:pt x="48" y="12"/>
                    </a:lnTo>
                    <a:lnTo>
                      <a:pt x="32" y="20"/>
                    </a:lnTo>
                    <a:lnTo>
                      <a:pt x="18" y="30"/>
                    </a:lnTo>
                    <a:lnTo>
                      <a:pt x="8" y="40"/>
                    </a:lnTo>
                    <a:lnTo>
                      <a:pt x="2" y="52"/>
                    </a:lnTo>
                    <a:lnTo>
                      <a:pt x="0" y="64"/>
                    </a:lnTo>
                    <a:lnTo>
                      <a:pt x="108" y="64"/>
                    </a:lnTo>
                    <a:lnTo>
                      <a:pt x="96"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48" name="角丸四角形 14">
              <a:extLst>
                <a:ext uri="{FF2B5EF4-FFF2-40B4-BE49-F238E27FC236}">
                  <a16:creationId xmlns:a16="http://schemas.microsoft.com/office/drawing/2014/main" id="{6C728FBD-F6E7-1F32-B4E9-7D0A08FA73F6}"/>
                </a:ext>
              </a:extLst>
            </p:cNvPr>
            <p:cNvSpPr/>
            <p:nvPr/>
          </p:nvSpPr>
          <p:spPr>
            <a:xfrm>
              <a:off x="439670" y="4463357"/>
              <a:ext cx="701066" cy="7046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台形 48">
              <a:extLst>
                <a:ext uri="{FF2B5EF4-FFF2-40B4-BE49-F238E27FC236}">
                  <a16:creationId xmlns:a16="http://schemas.microsoft.com/office/drawing/2014/main" id="{F7C18F23-6200-5DFD-1218-D20A1E0EFA49}"/>
                </a:ext>
              </a:extLst>
            </p:cNvPr>
            <p:cNvSpPr/>
            <p:nvPr/>
          </p:nvSpPr>
          <p:spPr>
            <a:xfrm rot="10800000">
              <a:off x="359999" y="4047550"/>
              <a:ext cx="850539" cy="393492"/>
            </a:xfrm>
            <a:prstGeom prst="trapezoid">
              <a:avLst>
                <a:gd name="adj" fmla="val 2039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フローチャート: 結合子 49">
              <a:extLst>
                <a:ext uri="{FF2B5EF4-FFF2-40B4-BE49-F238E27FC236}">
                  <a16:creationId xmlns:a16="http://schemas.microsoft.com/office/drawing/2014/main" id="{40D2FF7D-4DAB-EC47-7451-04D882057BF2}"/>
                </a:ext>
              </a:extLst>
            </p:cNvPr>
            <p:cNvSpPr/>
            <p:nvPr/>
          </p:nvSpPr>
          <p:spPr>
            <a:xfrm>
              <a:off x="748626" y="4209543"/>
              <a:ext cx="108197"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5" name="正方形/長方形 54">
            <a:extLst>
              <a:ext uri="{FF2B5EF4-FFF2-40B4-BE49-F238E27FC236}">
                <a16:creationId xmlns:a16="http://schemas.microsoft.com/office/drawing/2014/main" id="{46F8E7AD-2309-FE21-C39F-B4A9D5C9A09A}"/>
              </a:ext>
            </a:extLst>
          </p:cNvPr>
          <p:cNvSpPr/>
          <p:nvPr/>
        </p:nvSpPr>
        <p:spPr>
          <a:xfrm>
            <a:off x="267072" y="2406693"/>
            <a:ext cx="2756755" cy="42431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t>申し送り機能</a:t>
            </a:r>
          </a:p>
        </p:txBody>
      </p:sp>
      <p:sp>
        <p:nvSpPr>
          <p:cNvPr id="56" name="正方形/長方形 55">
            <a:extLst>
              <a:ext uri="{FF2B5EF4-FFF2-40B4-BE49-F238E27FC236}">
                <a16:creationId xmlns:a16="http://schemas.microsoft.com/office/drawing/2014/main" id="{83E156F4-BB20-F8A9-E418-5A837C45E582}"/>
              </a:ext>
            </a:extLst>
          </p:cNvPr>
          <p:cNvSpPr/>
          <p:nvPr/>
        </p:nvSpPr>
        <p:spPr>
          <a:xfrm>
            <a:off x="3111396" y="2411448"/>
            <a:ext cx="5744041" cy="42431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t>連続承認＋証憑表示機能</a:t>
            </a:r>
          </a:p>
        </p:txBody>
      </p:sp>
      <p:pic>
        <p:nvPicPr>
          <p:cNvPr id="67" name="図 66">
            <a:extLst>
              <a:ext uri="{FF2B5EF4-FFF2-40B4-BE49-F238E27FC236}">
                <a16:creationId xmlns:a16="http://schemas.microsoft.com/office/drawing/2014/main" id="{2836E372-0EAA-31D1-1141-9B906E46F2F9}"/>
              </a:ext>
            </a:extLst>
          </p:cNvPr>
          <p:cNvPicPr>
            <a:picLocks noChangeAspect="1"/>
          </p:cNvPicPr>
          <p:nvPr/>
        </p:nvPicPr>
        <p:blipFill>
          <a:blip r:embed="rId3"/>
          <a:stretch>
            <a:fillRect/>
          </a:stretch>
        </p:blipFill>
        <p:spPr>
          <a:xfrm>
            <a:off x="344373" y="2999401"/>
            <a:ext cx="2602151" cy="1173994"/>
          </a:xfrm>
          <a:prstGeom prst="rect">
            <a:avLst/>
          </a:prstGeom>
        </p:spPr>
      </p:pic>
      <p:sp>
        <p:nvSpPr>
          <p:cNvPr id="71" name="Freeform 46">
            <a:extLst>
              <a:ext uri="{FF2B5EF4-FFF2-40B4-BE49-F238E27FC236}">
                <a16:creationId xmlns:a16="http://schemas.microsoft.com/office/drawing/2014/main" id="{B384DB3E-32F0-2102-E6AA-9990BF2D1D13}"/>
              </a:ext>
            </a:extLst>
          </p:cNvPr>
          <p:cNvSpPr>
            <a:spLocks noEditPoints="1"/>
          </p:cNvSpPr>
          <p:nvPr/>
        </p:nvSpPr>
        <p:spPr bwMode="auto">
          <a:xfrm>
            <a:off x="3874466" y="2948401"/>
            <a:ext cx="1570852" cy="1264768"/>
          </a:xfrm>
          <a:custGeom>
            <a:avLst/>
            <a:gdLst>
              <a:gd name="T0" fmla="*/ 453 w 453"/>
              <a:gd name="T1" fmla="*/ 10 h 365"/>
              <a:gd name="T2" fmla="*/ 453 w 453"/>
              <a:gd name="T3" fmla="*/ 294 h 365"/>
              <a:gd name="T4" fmla="*/ 443 w 453"/>
              <a:gd name="T5" fmla="*/ 304 h 365"/>
              <a:gd name="T6" fmla="*/ 259 w 453"/>
              <a:gd name="T7" fmla="*/ 304 h 365"/>
              <a:gd name="T8" fmla="*/ 264 w 453"/>
              <a:gd name="T9" fmla="*/ 355 h 365"/>
              <a:gd name="T10" fmla="*/ 326 w 453"/>
              <a:gd name="T11" fmla="*/ 355 h 365"/>
              <a:gd name="T12" fmla="*/ 331 w 453"/>
              <a:gd name="T13" fmla="*/ 360 h 365"/>
              <a:gd name="T14" fmla="*/ 326 w 453"/>
              <a:gd name="T15" fmla="*/ 365 h 365"/>
              <a:gd name="T16" fmla="*/ 127 w 453"/>
              <a:gd name="T17" fmla="*/ 365 h 365"/>
              <a:gd name="T18" fmla="*/ 122 w 453"/>
              <a:gd name="T19" fmla="*/ 360 h 365"/>
              <a:gd name="T20" fmla="*/ 127 w 453"/>
              <a:gd name="T21" fmla="*/ 355 h 365"/>
              <a:gd name="T22" fmla="*/ 189 w 453"/>
              <a:gd name="T23" fmla="*/ 355 h 365"/>
              <a:gd name="T24" fmla="*/ 194 w 453"/>
              <a:gd name="T25" fmla="*/ 304 h 365"/>
              <a:gd name="T26" fmla="*/ 10 w 453"/>
              <a:gd name="T27" fmla="*/ 304 h 365"/>
              <a:gd name="T28" fmla="*/ 0 w 453"/>
              <a:gd name="T29" fmla="*/ 294 h 365"/>
              <a:gd name="T30" fmla="*/ 0 w 453"/>
              <a:gd name="T31" fmla="*/ 10 h 365"/>
              <a:gd name="T32" fmla="*/ 10 w 453"/>
              <a:gd name="T33" fmla="*/ 0 h 365"/>
              <a:gd name="T34" fmla="*/ 443 w 453"/>
              <a:gd name="T35" fmla="*/ 0 h 365"/>
              <a:gd name="T36" fmla="*/ 453 w 453"/>
              <a:gd name="T37" fmla="*/ 10 h 365"/>
              <a:gd name="T38" fmla="*/ 422 w 453"/>
              <a:gd name="T39" fmla="*/ 31 h 365"/>
              <a:gd name="T40" fmla="*/ 31 w 453"/>
              <a:gd name="T41" fmla="*/ 31 h 365"/>
              <a:gd name="T42" fmla="*/ 31 w 453"/>
              <a:gd name="T43" fmla="*/ 273 h 365"/>
              <a:gd name="T44" fmla="*/ 422 w 453"/>
              <a:gd name="T45" fmla="*/ 273 h 365"/>
              <a:gd name="T46" fmla="*/ 422 w 453"/>
              <a:gd name="T47" fmla="*/ 31 h 365"/>
              <a:gd name="T48" fmla="*/ 304 w 453"/>
              <a:gd name="T49" fmla="*/ 247 h 365"/>
              <a:gd name="T50" fmla="*/ 259 w 453"/>
              <a:gd name="T51" fmla="*/ 202 h 365"/>
              <a:gd name="T52" fmla="*/ 239 w 453"/>
              <a:gd name="T53" fmla="*/ 221 h 365"/>
              <a:gd name="T54" fmla="*/ 211 w 453"/>
              <a:gd name="T55" fmla="*/ 136 h 365"/>
              <a:gd name="T56" fmla="*/ 295 w 453"/>
              <a:gd name="T57" fmla="*/ 165 h 365"/>
              <a:gd name="T58" fmla="*/ 276 w 453"/>
              <a:gd name="T59" fmla="*/ 184 h 365"/>
              <a:gd name="T60" fmla="*/ 322 w 453"/>
              <a:gd name="T61" fmla="*/ 230 h 365"/>
              <a:gd name="T62" fmla="*/ 304 w 453"/>
              <a:gd name="T63" fmla="*/ 247 h 365"/>
              <a:gd name="T64" fmla="*/ 189 w 453"/>
              <a:gd name="T65" fmla="*/ 115 h 365"/>
              <a:gd name="T66" fmla="*/ 189 w 453"/>
              <a:gd name="T67" fmla="*/ 107 h 365"/>
              <a:gd name="T68" fmla="*/ 163 w 453"/>
              <a:gd name="T69" fmla="*/ 80 h 365"/>
              <a:gd name="T70" fmla="*/ 154 w 453"/>
              <a:gd name="T71" fmla="*/ 80 h 365"/>
              <a:gd name="T72" fmla="*/ 154 w 453"/>
              <a:gd name="T73" fmla="*/ 89 h 365"/>
              <a:gd name="T74" fmla="*/ 181 w 453"/>
              <a:gd name="T75" fmla="*/ 115 h 365"/>
              <a:gd name="T76" fmla="*/ 185 w 453"/>
              <a:gd name="T77" fmla="*/ 117 h 365"/>
              <a:gd name="T78" fmla="*/ 189 w 453"/>
              <a:gd name="T79" fmla="*/ 115 h 365"/>
              <a:gd name="T80" fmla="*/ 181 w 453"/>
              <a:gd name="T81" fmla="*/ 134 h 365"/>
              <a:gd name="T82" fmla="*/ 175 w 453"/>
              <a:gd name="T83" fmla="*/ 127 h 365"/>
              <a:gd name="T84" fmla="*/ 138 w 453"/>
              <a:gd name="T85" fmla="*/ 124 h 365"/>
              <a:gd name="T86" fmla="*/ 131 w 453"/>
              <a:gd name="T87" fmla="*/ 129 h 365"/>
              <a:gd name="T88" fmla="*/ 137 w 453"/>
              <a:gd name="T89" fmla="*/ 136 h 365"/>
              <a:gd name="T90" fmla="*/ 174 w 453"/>
              <a:gd name="T91" fmla="*/ 139 h 365"/>
              <a:gd name="T92" fmla="*/ 175 w 453"/>
              <a:gd name="T93" fmla="*/ 139 h 365"/>
              <a:gd name="T94" fmla="*/ 181 w 453"/>
              <a:gd name="T95" fmla="*/ 134 h 365"/>
              <a:gd name="T96" fmla="*/ 208 w 453"/>
              <a:gd name="T97" fmla="*/ 106 h 365"/>
              <a:gd name="T98" fmla="*/ 213 w 453"/>
              <a:gd name="T99" fmla="*/ 100 h 365"/>
              <a:gd name="T100" fmla="*/ 210 w 453"/>
              <a:gd name="T101" fmla="*/ 63 h 365"/>
              <a:gd name="T102" fmla="*/ 204 w 453"/>
              <a:gd name="T103" fmla="*/ 57 h 365"/>
              <a:gd name="T104" fmla="*/ 198 w 453"/>
              <a:gd name="T105" fmla="*/ 64 h 365"/>
              <a:gd name="T106" fmla="*/ 202 w 453"/>
              <a:gd name="T107" fmla="*/ 101 h 365"/>
              <a:gd name="T108" fmla="*/ 208 w 453"/>
              <a:gd name="T109" fmla="*/ 106 h 365"/>
              <a:gd name="T110" fmla="*/ 208 w 453"/>
              <a:gd name="T111" fmla="*/ 106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3" h="365">
                <a:moveTo>
                  <a:pt x="453" y="10"/>
                </a:moveTo>
                <a:cubicBezTo>
                  <a:pt x="453" y="294"/>
                  <a:pt x="453" y="294"/>
                  <a:pt x="453" y="294"/>
                </a:cubicBezTo>
                <a:cubicBezTo>
                  <a:pt x="453" y="300"/>
                  <a:pt x="449" y="304"/>
                  <a:pt x="443" y="304"/>
                </a:cubicBezTo>
                <a:cubicBezTo>
                  <a:pt x="259" y="304"/>
                  <a:pt x="259" y="304"/>
                  <a:pt x="259" y="304"/>
                </a:cubicBezTo>
                <a:cubicBezTo>
                  <a:pt x="264" y="355"/>
                  <a:pt x="264" y="355"/>
                  <a:pt x="264" y="355"/>
                </a:cubicBezTo>
                <a:cubicBezTo>
                  <a:pt x="326" y="355"/>
                  <a:pt x="326" y="355"/>
                  <a:pt x="326" y="355"/>
                </a:cubicBezTo>
                <a:cubicBezTo>
                  <a:pt x="329" y="355"/>
                  <a:pt x="331" y="358"/>
                  <a:pt x="331" y="360"/>
                </a:cubicBezTo>
                <a:cubicBezTo>
                  <a:pt x="331" y="363"/>
                  <a:pt x="329" y="365"/>
                  <a:pt x="326" y="365"/>
                </a:cubicBezTo>
                <a:cubicBezTo>
                  <a:pt x="127" y="365"/>
                  <a:pt x="127" y="365"/>
                  <a:pt x="127" y="365"/>
                </a:cubicBezTo>
                <a:cubicBezTo>
                  <a:pt x="125" y="365"/>
                  <a:pt x="122" y="363"/>
                  <a:pt x="122" y="360"/>
                </a:cubicBezTo>
                <a:cubicBezTo>
                  <a:pt x="122" y="358"/>
                  <a:pt x="125" y="355"/>
                  <a:pt x="127" y="355"/>
                </a:cubicBezTo>
                <a:cubicBezTo>
                  <a:pt x="189" y="355"/>
                  <a:pt x="189" y="355"/>
                  <a:pt x="189" y="355"/>
                </a:cubicBezTo>
                <a:cubicBezTo>
                  <a:pt x="194" y="304"/>
                  <a:pt x="194" y="304"/>
                  <a:pt x="194" y="304"/>
                </a:cubicBezTo>
                <a:cubicBezTo>
                  <a:pt x="10" y="304"/>
                  <a:pt x="10" y="304"/>
                  <a:pt x="10" y="304"/>
                </a:cubicBezTo>
                <a:cubicBezTo>
                  <a:pt x="4" y="304"/>
                  <a:pt x="0" y="300"/>
                  <a:pt x="0" y="294"/>
                </a:cubicBezTo>
                <a:cubicBezTo>
                  <a:pt x="0" y="10"/>
                  <a:pt x="0" y="10"/>
                  <a:pt x="0" y="10"/>
                </a:cubicBezTo>
                <a:cubicBezTo>
                  <a:pt x="0" y="5"/>
                  <a:pt x="4" y="0"/>
                  <a:pt x="10" y="0"/>
                </a:cubicBezTo>
                <a:cubicBezTo>
                  <a:pt x="443" y="0"/>
                  <a:pt x="443" y="0"/>
                  <a:pt x="443" y="0"/>
                </a:cubicBezTo>
                <a:cubicBezTo>
                  <a:pt x="449" y="0"/>
                  <a:pt x="453" y="5"/>
                  <a:pt x="453" y="10"/>
                </a:cubicBezTo>
                <a:close/>
                <a:moveTo>
                  <a:pt x="422" y="31"/>
                </a:moveTo>
                <a:cubicBezTo>
                  <a:pt x="31" y="31"/>
                  <a:pt x="31" y="31"/>
                  <a:pt x="31" y="31"/>
                </a:cubicBezTo>
                <a:cubicBezTo>
                  <a:pt x="31" y="273"/>
                  <a:pt x="31" y="273"/>
                  <a:pt x="31" y="273"/>
                </a:cubicBezTo>
                <a:cubicBezTo>
                  <a:pt x="422" y="273"/>
                  <a:pt x="422" y="273"/>
                  <a:pt x="422" y="273"/>
                </a:cubicBezTo>
                <a:lnTo>
                  <a:pt x="422" y="31"/>
                </a:lnTo>
                <a:close/>
                <a:moveTo>
                  <a:pt x="304" y="247"/>
                </a:moveTo>
                <a:cubicBezTo>
                  <a:pt x="259" y="202"/>
                  <a:pt x="259" y="202"/>
                  <a:pt x="259" y="202"/>
                </a:cubicBezTo>
                <a:cubicBezTo>
                  <a:pt x="239" y="221"/>
                  <a:pt x="239" y="221"/>
                  <a:pt x="239" y="221"/>
                </a:cubicBezTo>
                <a:cubicBezTo>
                  <a:pt x="211" y="136"/>
                  <a:pt x="211" y="136"/>
                  <a:pt x="211" y="136"/>
                </a:cubicBezTo>
                <a:cubicBezTo>
                  <a:pt x="295" y="165"/>
                  <a:pt x="295" y="165"/>
                  <a:pt x="295" y="165"/>
                </a:cubicBezTo>
                <a:cubicBezTo>
                  <a:pt x="276" y="184"/>
                  <a:pt x="276" y="184"/>
                  <a:pt x="276" y="184"/>
                </a:cubicBezTo>
                <a:cubicBezTo>
                  <a:pt x="322" y="230"/>
                  <a:pt x="322" y="230"/>
                  <a:pt x="322" y="230"/>
                </a:cubicBezTo>
                <a:lnTo>
                  <a:pt x="304" y="247"/>
                </a:lnTo>
                <a:close/>
                <a:moveTo>
                  <a:pt x="189" y="115"/>
                </a:moveTo>
                <a:cubicBezTo>
                  <a:pt x="192" y="113"/>
                  <a:pt x="192" y="109"/>
                  <a:pt x="189" y="107"/>
                </a:cubicBezTo>
                <a:cubicBezTo>
                  <a:pt x="163" y="80"/>
                  <a:pt x="163" y="80"/>
                  <a:pt x="163" y="80"/>
                </a:cubicBezTo>
                <a:cubicBezTo>
                  <a:pt x="161" y="78"/>
                  <a:pt x="157" y="78"/>
                  <a:pt x="154" y="80"/>
                </a:cubicBezTo>
                <a:cubicBezTo>
                  <a:pt x="152" y="82"/>
                  <a:pt x="152" y="86"/>
                  <a:pt x="154" y="89"/>
                </a:cubicBezTo>
                <a:cubicBezTo>
                  <a:pt x="181" y="115"/>
                  <a:pt x="181" y="115"/>
                  <a:pt x="181" y="115"/>
                </a:cubicBezTo>
                <a:cubicBezTo>
                  <a:pt x="182" y="116"/>
                  <a:pt x="184" y="117"/>
                  <a:pt x="185" y="117"/>
                </a:cubicBezTo>
                <a:cubicBezTo>
                  <a:pt x="187" y="117"/>
                  <a:pt x="188" y="116"/>
                  <a:pt x="189" y="115"/>
                </a:cubicBezTo>
                <a:close/>
                <a:moveTo>
                  <a:pt x="181" y="134"/>
                </a:moveTo>
                <a:cubicBezTo>
                  <a:pt x="181" y="130"/>
                  <a:pt x="179" y="127"/>
                  <a:pt x="175" y="127"/>
                </a:cubicBezTo>
                <a:cubicBezTo>
                  <a:pt x="138" y="124"/>
                  <a:pt x="138" y="124"/>
                  <a:pt x="138" y="124"/>
                </a:cubicBezTo>
                <a:cubicBezTo>
                  <a:pt x="135" y="124"/>
                  <a:pt x="132" y="126"/>
                  <a:pt x="131" y="129"/>
                </a:cubicBezTo>
                <a:cubicBezTo>
                  <a:pt x="131" y="133"/>
                  <a:pt x="134" y="136"/>
                  <a:pt x="137" y="136"/>
                </a:cubicBezTo>
                <a:cubicBezTo>
                  <a:pt x="174" y="139"/>
                  <a:pt x="174" y="139"/>
                  <a:pt x="174" y="139"/>
                </a:cubicBezTo>
                <a:cubicBezTo>
                  <a:pt x="175" y="139"/>
                  <a:pt x="175" y="139"/>
                  <a:pt x="175" y="139"/>
                </a:cubicBezTo>
                <a:cubicBezTo>
                  <a:pt x="178" y="139"/>
                  <a:pt x="181" y="137"/>
                  <a:pt x="181" y="134"/>
                </a:cubicBezTo>
                <a:close/>
                <a:moveTo>
                  <a:pt x="208" y="106"/>
                </a:moveTo>
                <a:cubicBezTo>
                  <a:pt x="211" y="106"/>
                  <a:pt x="214" y="103"/>
                  <a:pt x="213" y="100"/>
                </a:cubicBezTo>
                <a:cubicBezTo>
                  <a:pt x="210" y="63"/>
                  <a:pt x="210" y="63"/>
                  <a:pt x="210" y="63"/>
                </a:cubicBezTo>
                <a:cubicBezTo>
                  <a:pt x="210" y="59"/>
                  <a:pt x="207" y="57"/>
                  <a:pt x="204" y="57"/>
                </a:cubicBezTo>
                <a:cubicBezTo>
                  <a:pt x="200" y="57"/>
                  <a:pt x="198" y="60"/>
                  <a:pt x="198" y="64"/>
                </a:cubicBezTo>
                <a:cubicBezTo>
                  <a:pt x="202" y="101"/>
                  <a:pt x="202" y="101"/>
                  <a:pt x="202" y="101"/>
                </a:cubicBezTo>
                <a:cubicBezTo>
                  <a:pt x="202" y="104"/>
                  <a:pt x="204" y="106"/>
                  <a:pt x="208" y="106"/>
                </a:cubicBezTo>
                <a:cubicBezTo>
                  <a:pt x="208" y="106"/>
                  <a:pt x="208" y="106"/>
                  <a:pt x="208" y="106"/>
                </a:cubicBez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 name="正方形/長方形 73">
            <a:extLst>
              <a:ext uri="{FF2B5EF4-FFF2-40B4-BE49-F238E27FC236}">
                <a16:creationId xmlns:a16="http://schemas.microsoft.com/office/drawing/2014/main" id="{6900B7B7-49AA-B026-0EAC-7767D8DA9E24}"/>
              </a:ext>
            </a:extLst>
          </p:cNvPr>
          <p:cNvSpPr/>
          <p:nvPr/>
        </p:nvSpPr>
        <p:spPr>
          <a:xfrm>
            <a:off x="3985137" y="3065787"/>
            <a:ext cx="1349509" cy="8389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0" name="グループ化 89">
            <a:extLst>
              <a:ext uri="{FF2B5EF4-FFF2-40B4-BE49-F238E27FC236}">
                <a16:creationId xmlns:a16="http://schemas.microsoft.com/office/drawing/2014/main" id="{EAC24A91-9287-3556-A3D9-4025583A3831}"/>
              </a:ext>
            </a:extLst>
          </p:cNvPr>
          <p:cNvGrpSpPr/>
          <p:nvPr/>
        </p:nvGrpSpPr>
        <p:grpSpPr>
          <a:xfrm>
            <a:off x="4366998" y="3092614"/>
            <a:ext cx="584764" cy="764691"/>
            <a:chOff x="1468438" y="4878388"/>
            <a:chExt cx="288925" cy="377825"/>
          </a:xfrm>
        </p:grpSpPr>
        <p:sp>
          <p:nvSpPr>
            <p:cNvPr id="91" name="Freeform 47">
              <a:extLst>
                <a:ext uri="{FF2B5EF4-FFF2-40B4-BE49-F238E27FC236}">
                  <a16:creationId xmlns:a16="http://schemas.microsoft.com/office/drawing/2014/main" id="{DCB28AD4-9E27-3572-0B73-6D752EB6AF9F}"/>
                </a:ext>
              </a:extLst>
            </p:cNvPr>
            <p:cNvSpPr>
              <a:spLocks noEditPoints="1"/>
            </p:cNvSpPr>
            <p:nvPr/>
          </p:nvSpPr>
          <p:spPr bwMode="auto">
            <a:xfrm>
              <a:off x="1468438" y="4878388"/>
              <a:ext cx="288925" cy="377825"/>
            </a:xfrm>
            <a:custGeom>
              <a:avLst/>
              <a:gdLst>
                <a:gd name="T0" fmla="*/ 137 w 182"/>
                <a:gd name="T1" fmla="*/ 45 h 238"/>
                <a:gd name="T2" fmla="*/ 182 w 182"/>
                <a:gd name="T3" fmla="*/ 45 h 238"/>
                <a:gd name="T4" fmla="*/ 182 w 182"/>
                <a:gd name="T5" fmla="*/ 238 h 238"/>
                <a:gd name="T6" fmla="*/ 0 w 182"/>
                <a:gd name="T7" fmla="*/ 238 h 238"/>
                <a:gd name="T8" fmla="*/ 0 w 182"/>
                <a:gd name="T9" fmla="*/ 0 h 238"/>
                <a:gd name="T10" fmla="*/ 137 w 182"/>
                <a:gd name="T11" fmla="*/ 0 h 238"/>
                <a:gd name="T12" fmla="*/ 137 w 182"/>
                <a:gd name="T13" fmla="*/ 45 h 238"/>
                <a:gd name="T14" fmla="*/ 141 w 182"/>
                <a:gd name="T15" fmla="*/ 0 h 238"/>
                <a:gd name="T16" fmla="*/ 141 w 182"/>
                <a:gd name="T17" fmla="*/ 41 h 238"/>
                <a:gd name="T18" fmla="*/ 182 w 182"/>
                <a:gd name="T19" fmla="*/ 41 h 238"/>
                <a:gd name="T20" fmla="*/ 141 w 182"/>
                <a:gd name="T2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238">
                  <a:moveTo>
                    <a:pt x="137" y="45"/>
                  </a:moveTo>
                  <a:lnTo>
                    <a:pt x="182" y="45"/>
                  </a:lnTo>
                  <a:lnTo>
                    <a:pt x="182" y="238"/>
                  </a:lnTo>
                  <a:lnTo>
                    <a:pt x="0" y="238"/>
                  </a:lnTo>
                  <a:lnTo>
                    <a:pt x="0" y="0"/>
                  </a:lnTo>
                  <a:lnTo>
                    <a:pt x="137" y="0"/>
                  </a:lnTo>
                  <a:lnTo>
                    <a:pt x="137" y="45"/>
                  </a:lnTo>
                  <a:close/>
                  <a:moveTo>
                    <a:pt x="141" y="0"/>
                  </a:moveTo>
                  <a:lnTo>
                    <a:pt x="141" y="41"/>
                  </a:lnTo>
                  <a:lnTo>
                    <a:pt x="182" y="41"/>
                  </a:lnTo>
                  <a:lnTo>
                    <a:pt x="141" y="0"/>
                  </a:lnTo>
                  <a:close/>
                </a:path>
              </a:pathLst>
            </a:custGeom>
            <a:solidFill>
              <a:srgbClr val="EC6D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Rectangle 48">
              <a:extLst>
                <a:ext uri="{FF2B5EF4-FFF2-40B4-BE49-F238E27FC236}">
                  <a16:creationId xmlns:a16="http://schemas.microsoft.com/office/drawing/2014/main" id="{E80A4D66-96CA-015A-E3B1-B552BD261333}"/>
                </a:ext>
              </a:extLst>
            </p:cNvPr>
            <p:cNvSpPr>
              <a:spLocks noChangeArrowheads="1"/>
            </p:cNvSpPr>
            <p:nvPr/>
          </p:nvSpPr>
          <p:spPr bwMode="auto">
            <a:xfrm>
              <a:off x="1500188" y="497681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Rectangle 49">
              <a:extLst>
                <a:ext uri="{FF2B5EF4-FFF2-40B4-BE49-F238E27FC236}">
                  <a16:creationId xmlns:a16="http://schemas.microsoft.com/office/drawing/2014/main" id="{39BF1DDB-55F8-0598-8E5F-4DACA2265827}"/>
                </a:ext>
              </a:extLst>
            </p:cNvPr>
            <p:cNvSpPr>
              <a:spLocks noChangeArrowheads="1"/>
            </p:cNvSpPr>
            <p:nvPr/>
          </p:nvSpPr>
          <p:spPr bwMode="auto">
            <a:xfrm>
              <a:off x="1500188" y="510540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Rectangle 50">
              <a:extLst>
                <a:ext uri="{FF2B5EF4-FFF2-40B4-BE49-F238E27FC236}">
                  <a16:creationId xmlns:a16="http://schemas.microsoft.com/office/drawing/2014/main" id="{8EA2358D-EE73-E90B-B196-0F5EE3C33350}"/>
                </a:ext>
              </a:extLst>
            </p:cNvPr>
            <p:cNvSpPr>
              <a:spLocks noChangeArrowheads="1"/>
            </p:cNvSpPr>
            <p:nvPr/>
          </p:nvSpPr>
          <p:spPr bwMode="auto">
            <a:xfrm>
              <a:off x="1516063" y="500380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51">
              <a:extLst>
                <a:ext uri="{FF2B5EF4-FFF2-40B4-BE49-F238E27FC236}">
                  <a16:creationId xmlns:a16="http://schemas.microsoft.com/office/drawing/2014/main" id="{AC27549C-9501-06FA-0DCC-804070E5DF74}"/>
                </a:ext>
              </a:extLst>
            </p:cNvPr>
            <p:cNvSpPr>
              <a:spLocks/>
            </p:cNvSpPr>
            <p:nvPr/>
          </p:nvSpPr>
          <p:spPr bwMode="auto">
            <a:xfrm>
              <a:off x="1555751" y="5003801"/>
              <a:ext cx="76200" cy="79375"/>
            </a:xfrm>
            <a:custGeom>
              <a:avLst/>
              <a:gdLst>
                <a:gd name="T0" fmla="*/ 299 w 299"/>
                <a:gd name="T1" fmla="*/ 314 h 314"/>
                <a:gd name="T2" fmla="*/ 188 w 299"/>
                <a:gd name="T3" fmla="*/ 314 h 314"/>
                <a:gd name="T4" fmla="*/ 73 w 299"/>
                <a:gd name="T5" fmla="*/ 93 h 314"/>
                <a:gd name="T6" fmla="*/ 71 w 299"/>
                <a:gd name="T7" fmla="*/ 93 h 314"/>
                <a:gd name="T8" fmla="*/ 75 w 299"/>
                <a:gd name="T9" fmla="*/ 173 h 314"/>
                <a:gd name="T10" fmla="*/ 75 w 299"/>
                <a:gd name="T11" fmla="*/ 314 h 314"/>
                <a:gd name="T12" fmla="*/ 0 w 299"/>
                <a:gd name="T13" fmla="*/ 314 h 314"/>
                <a:gd name="T14" fmla="*/ 0 w 299"/>
                <a:gd name="T15" fmla="*/ 0 h 314"/>
                <a:gd name="T16" fmla="*/ 111 w 299"/>
                <a:gd name="T17" fmla="*/ 0 h 314"/>
                <a:gd name="T18" fmla="*/ 225 w 299"/>
                <a:gd name="T19" fmla="*/ 219 h 314"/>
                <a:gd name="T20" fmla="*/ 226 w 299"/>
                <a:gd name="T21" fmla="*/ 219 h 314"/>
                <a:gd name="T22" fmla="*/ 223 w 299"/>
                <a:gd name="T23" fmla="*/ 142 h 314"/>
                <a:gd name="T24" fmla="*/ 223 w 299"/>
                <a:gd name="T25" fmla="*/ 0 h 314"/>
                <a:gd name="T26" fmla="*/ 299 w 299"/>
                <a:gd name="T27" fmla="*/ 0 h 314"/>
                <a:gd name="T28" fmla="*/ 299 w 299"/>
                <a:gd name="T29"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4">
                  <a:moveTo>
                    <a:pt x="299" y="314"/>
                  </a:moveTo>
                  <a:cubicBezTo>
                    <a:pt x="188" y="314"/>
                    <a:pt x="188" y="314"/>
                    <a:pt x="188" y="314"/>
                  </a:cubicBezTo>
                  <a:cubicBezTo>
                    <a:pt x="73" y="93"/>
                    <a:pt x="73" y="93"/>
                    <a:pt x="73" y="93"/>
                  </a:cubicBezTo>
                  <a:cubicBezTo>
                    <a:pt x="71" y="93"/>
                    <a:pt x="71" y="93"/>
                    <a:pt x="71" y="93"/>
                  </a:cubicBezTo>
                  <a:cubicBezTo>
                    <a:pt x="74" y="128"/>
                    <a:pt x="75" y="155"/>
                    <a:pt x="75" y="173"/>
                  </a:cubicBezTo>
                  <a:cubicBezTo>
                    <a:pt x="75" y="314"/>
                    <a:pt x="75" y="314"/>
                    <a:pt x="75" y="314"/>
                  </a:cubicBezTo>
                  <a:cubicBezTo>
                    <a:pt x="0" y="314"/>
                    <a:pt x="0" y="314"/>
                    <a:pt x="0" y="314"/>
                  </a:cubicBezTo>
                  <a:cubicBezTo>
                    <a:pt x="0" y="0"/>
                    <a:pt x="0" y="0"/>
                    <a:pt x="0" y="0"/>
                  </a:cubicBezTo>
                  <a:cubicBezTo>
                    <a:pt x="111" y="0"/>
                    <a:pt x="111" y="0"/>
                    <a:pt x="111" y="0"/>
                  </a:cubicBezTo>
                  <a:cubicBezTo>
                    <a:pt x="225" y="219"/>
                    <a:pt x="225" y="219"/>
                    <a:pt x="225" y="219"/>
                  </a:cubicBezTo>
                  <a:cubicBezTo>
                    <a:pt x="226" y="219"/>
                    <a:pt x="226" y="219"/>
                    <a:pt x="226" y="219"/>
                  </a:cubicBezTo>
                  <a:cubicBezTo>
                    <a:pt x="224" y="187"/>
                    <a:pt x="223" y="162"/>
                    <a:pt x="223" y="142"/>
                  </a:cubicBezTo>
                  <a:cubicBezTo>
                    <a:pt x="223" y="0"/>
                    <a:pt x="223" y="0"/>
                    <a:pt x="223" y="0"/>
                  </a:cubicBezTo>
                  <a:cubicBezTo>
                    <a:pt x="299" y="0"/>
                    <a:pt x="299" y="0"/>
                    <a:pt x="299" y="0"/>
                  </a:cubicBezTo>
                  <a:lnTo>
                    <a:pt x="299" y="3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52">
              <a:extLst>
                <a:ext uri="{FF2B5EF4-FFF2-40B4-BE49-F238E27FC236}">
                  <a16:creationId xmlns:a16="http://schemas.microsoft.com/office/drawing/2014/main" id="{5865B419-FE1F-E54F-23F5-859A89CB842F}"/>
                </a:ext>
              </a:extLst>
            </p:cNvPr>
            <p:cNvSpPr>
              <a:spLocks/>
            </p:cNvSpPr>
            <p:nvPr/>
          </p:nvSpPr>
          <p:spPr bwMode="auto">
            <a:xfrm>
              <a:off x="1639888" y="5003801"/>
              <a:ext cx="77788" cy="79375"/>
            </a:xfrm>
            <a:custGeom>
              <a:avLst/>
              <a:gdLst>
                <a:gd name="T0" fmla="*/ 210 w 305"/>
                <a:gd name="T1" fmla="*/ 0 h 314"/>
                <a:gd name="T2" fmla="*/ 305 w 305"/>
                <a:gd name="T3" fmla="*/ 0 h 314"/>
                <a:gd name="T4" fmla="*/ 202 w 305"/>
                <a:gd name="T5" fmla="*/ 314 h 314"/>
                <a:gd name="T6" fmla="*/ 102 w 305"/>
                <a:gd name="T7" fmla="*/ 314 h 314"/>
                <a:gd name="T8" fmla="*/ 0 w 305"/>
                <a:gd name="T9" fmla="*/ 0 h 314"/>
                <a:gd name="T10" fmla="*/ 95 w 305"/>
                <a:gd name="T11" fmla="*/ 0 h 314"/>
                <a:gd name="T12" fmla="*/ 138 w 305"/>
                <a:gd name="T13" fmla="*/ 160 h 314"/>
                <a:gd name="T14" fmla="*/ 152 w 305"/>
                <a:gd name="T15" fmla="*/ 233 h 314"/>
                <a:gd name="T16" fmla="*/ 158 w 305"/>
                <a:gd name="T17" fmla="*/ 196 h 314"/>
                <a:gd name="T18" fmla="*/ 166 w 305"/>
                <a:gd name="T19" fmla="*/ 160 h 314"/>
                <a:gd name="T20" fmla="*/ 210 w 305"/>
                <a:gd name="T21"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4">
                  <a:moveTo>
                    <a:pt x="210" y="0"/>
                  </a:moveTo>
                  <a:cubicBezTo>
                    <a:pt x="305" y="0"/>
                    <a:pt x="305" y="0"/>
                    <a:pt x="305" y="0"/>
                  </a:cubicBezTo>
                  <a:cubicBezTo>
                    <a:pt x="202" y="314"/>
                    <a:pt x="202" y="314"/>
                    <a:pt x="202" y="314"/>
                  </a:cubicBezTo>
                  <a:cubicBezTo>
                    <a:pt x="102" y="314"/>
                    <a:pt x="102" y="314"/>
                    <a:pt x="102" y="314"/>
                  </a:cubicBezTo>
                  <a:cubicBezTo>
                    <a:pt x="0" y="0"/>
                    <a:pt x="0" y="0"/>
                    <a:pt x="0" y="0"/>
                  </a:cubicBezTo>
                  <a:cubicBezTo>
                    <a:pt x="95" y="0"/>
                    <a:pt x="95" y="0"/>
                    <a:pt x="95" y="0"/>
                  </a:cubicBezTo>
                  <a:cubicBezTo>
                    <a:pt x="138" y="160"/>
                    <a:pt x="138" y="160"/>
                    <a:pt x="138" y="160"/>
                  </a:cubicBezTo>
                  <a:cubicBezTo>
                    <a:pt x="147" y="195"/>
                    <a:pt x="152" y="220"/>
                    <a:pt x="152" y="233"/>
                  </a:cubicBezTo>
                  <a:cubicBezTo>
                    <a:pt x="153" y="223"/>
                    <a:pt x="155" y="211"/>
                    <a:pt x="158" y="196"/>
                  </a:cubicBezTo>
                  <a:cubicBezTo>
                    <a:pt x="161" y="181"/>
                    <a:pt x="164" y="169"/>
                    <a:pt x="166" y="160"/>
                  </a:cubicBezTo>
                  <a:lnTo>
                    <a:pt x="2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53">
              <a:extLst>
                <a:ext uri="{FF2B5EF4-FFF2-40B4-BE49-F238E27FC236}">
                  <a16:creationId xmlns:a16="http://schemas.microsoft.com/office/drawing/2014/main" id="{BF2E1BE2-6981-D948-C467-5C63FDB1C01D}"/>
                </a:ext>
              </a:extLst>
            </p:cNvPr>
            <p:cNvSpPr>
              <a:spLocks/>
            </p:cNvSpPr>
            <p:nvPr/>
          </p:nvSpPr>
          <p:spPr bwMode="auto">
            <a:xfrm>
              <a:off x="1500188" y="5133976"/>
              <a:ext cx="225425" cy="90488"/>
            </a:xfrm>
            <a:custGeom>
              <a:avLst/>
              <a:gdLst>
                <a:gd name="T0" fmla="*/ 850 w 885"/>
                <a:gd name="T1" fmla="*/ 355 h 355"/>
                <a:gd name="T2" fmla="*/ 35 w 885"/>
                <a:gd name="T3" fmla="*/ 355 h 355"/>
                <a:gd name="T4" fmla="*/ 0 w 885"/>
                <a:gd name="T5" fmla="*/ 319 h 355"/>
                <a:gd name="T6" fmla="*/ 0 w 885"/>
                <a:gd name="T7" fmla="*/ 36 h 355"/>
                <a:gd name="T8" fmla="*/ 35 w 885"/>
                <a:gd name="T9" fmla="*/ 0 h 355"/>
                <a:gd name="T10" fmla="*/ 850 w 885"/>
                <a:gd name="T11" fmla="*/ 0 h 355"/>
                <a:gd name="T12" fmla="*/ 885 w 885"/>
                <a:gd name="T13" fmla="*/ 36 h 355"/>
                <a:gd name="T14" fmla="*/ 885 w 885"/>
                <a:gd name="T15" fmla="*/ 319 h 355"/>
                <a:gd name="T16" fmla="*/ 850 w 885"/>
                <a:gd name="T17" fmla="*/ 35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5" h="355">
                  <a:moveTo>
                    <a:pt x="850" y="355"/>
                  </a:moveTo>
                  <a:cubicBezTo>
                    <a:pt x="35" y="355"/>
                    <a:pt x="35" y="355"/>
                    <a:pt x="35" y="355"/>
                  </a:cubicBezTo>
                  <a:cubicBezTo>
                    <a:pt x="15" y="355"/>
                    <a:pt x="0" y="339"/>
                    <a:pt x="0" y="319"/>
                  </a:cubicBezTo>
                  <a:cubicBezTo>
                    <a:pt x="0" y="36"/>
                    <a:pt x="0" y="36"/>
                    <a:pt x="0" y="36"/>
                  </a:cubicBezTo>
                  <a:cubicBezTo>
                    <a:pt x="0" y="16"/>
                    <a:pt x="15" y="0"/>
                    <a:pt x="35" y="0"/>
                  </a:cubicBezTo>
                  <a:cubicBezTo>
                    <a:pt x="850" y="0"/>
                    <a:pt x="850" y="0"/>
                    <a:pt x="850" y="0"/>
                  </a:cubicBezTo>
                  <a:cubicBezTo>
                    <a:pt x="869" y="0"/>
                    <a:pt x="885" y="16"/>
                    <a:pt x="885" y="36"/>
                  </a:cubicBezTo>
                  <a:cubicBezTo>
                    <a:pt x="885" y="319"/>
                    <a:pt x="885" y="319"/>
                    <a:pt x="885" y="319"/>
                  </a:cubicBezTo>
                  <a:cubicBezTo>
                    <a:pt x="885" y="339"/>
                    <a:pt x="869" y="355"/>
                    <a:pt x="850" y="3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54">
              <a:extLst>
                <a:ext uri="{FF2B5EF4-FFF2-40B4-BE49-F238E27FC236}">
                  <a16:creationId xmlns:a16="http://schemas.microsoft.com/office/drawing/2014/main" id="{86A5F87A-629A-F15D-937D-CDEA70A48F47}"/>
                </a:ext>
              </a:extLst>
            </p:cNvPr>
            <p:cNvSpPr>
              <a:spLocks noEditPoints="1"/>
            </p:cNvSpPr>
            <p:nvPr/>
          </p:nvSpPr>
          <p:spPr bwMode="auto">
            <a:xfrm>
              <a:off x="1547813" y="5154613"/>
              <a:ext cx="34925" cy="50800"/>
            </a:xfrm>
            <a:custGeom>
              <a:avLst/>
              <a:gdLst>
                <a:gd name="T0" fmla="*/ 137 w 137"/>
                <a:gd name="T1" fmla="*/ 62 h 199"/>
                <a:gd name="T2" fmla="*/ 117 w 137"/>
                <a:gd name="T3" fmla="*/ 111 h 199"/>
                <a:gd name="T4" fmla="*/ 60 w 137"/>
                <a:gd name="T5" fmla="*/ 128 h 199"/>
                <a:gd name="T6" fmla="*/ 42 w 137"/>
                <a:gd name="T7" fmla="*/ 128 h 199"/>
                <a:gd name="T8" fmla="*/ 42 w 137"/>
                <a:gd name="T9" fmla="*/ 199 h 199"/>
                <a:gd name="T10" fmla="*/ 0 w 137"/>
                <a:gd name="T11" fmla="*/ 199 h 199"/>
                <a:gd name="T12" fmla="*/ 0 w 137"/>
                <a:gd name="T13" fmla="*/ 0 h 199"/>
                <a:gd name="T14" fmla="*/ 63 w 137"/>
                <a:gd name="T15" fmla="*/ 0 h 199"/>
                <a:gd name="T16" fmla="*/ 118 w 137"/>
                <a:gd name="T17" fmla="*/ 16 h 199"/>
                <a:gd name="T18" fmla="*/ 137 w 137"/>
                <a:gd name="T19" fmla="*/ 62 h 199"/>
                <a:gd name="T20" fmla="*/ 42 w 137"/>
                <a:gd name="T21" fmla="*/ 94 h 199"/>
                <a:gd name="T22" fmla="*/ 56 w 137"/>
                <a:gd name="T23" fmla="*/ 94 h 199"/>
                <a:gd name="T24" fmla="*/ 85 w 137"/>
                <a:gd name="T25" fmla="*/ 86 h 199"/>
                <a:gd name="T26" fmla="*/ 95 w 137"/>
                <a:gd name="T27" fmla="*/ 64 h 199"/>
                <a:gd name="T28" fmla="*/ 87 w 137"/>
                <a:gd name="T29" fmla="*/ 42 h 199"/>
                <a:gd name="T30" fmla="*/ 61 w 137"/>
                <a:gd name="T31" fmla="*/ 35 h 199"/>
                <a:gd name="T32" fmla="*/ 42 w 137"/>
                <a:gd name="T33" fmla="*/ 35 h 199"/>
                <a:gd name="T34" fmla="*/ 42 w 137"/>
                <a:gd name="T35" fmla="*/ 9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7" h="199">
                  <a:moveTo>
                    <a:pt x="137" y="62"/>
                  </a:moveTo>
                  <a:cubicBezTo>
                    <a:pt x="137" y="84"/>
                    <a:pt x="131" y="100"/>
                    <a:pt x="117" y="111"/>
                  </a:cubicBezTo>
                  <a:cubicBezTo>
                    <a:pt x="104" y="123"/>
                    <a:pt x="85" y="128"/>
                    <a:pt x="60" y="128"/>
                  </a:cubicBezTo>
                  <a:cubicBezTo>
                    <a:pt x="42" y="128"/>
                    <a:pt x="42" y="128"/>
                    <a:pt x="42" y="128"/>
                  </a:cubicBezTo>
                  <a:cubicBezTo>
                    <a:pt x="42" y="199"/>
                    <a:pt x="42" y="199"/>
                    <a:pt x="42" y="199"/>
                  </a:cubicBezTo>
                  <a:cubicBezTo>
                    <a:pt x="0" y="199"/>
                    <a:pt x="0" y="199"/>
                    <a:pt x="0" y="199"/>
                  </a:cubicBezTo>
                  <a:cubicBezTo>
                    <a:pt x="0" y="0"/>
                    <a:pt x="0" y="0"/>
                    <a:pt x="0" y="0"/>
                  </a:cubicBezTo>
                  <a:cubicBezTo>
                    <a:pt x="63" y="0"/>
                    <a:pt x="63" y="0"/>
                    <a:pt x="63" y="0"/>
                  </a:cubicBezTo>
                  <a:cubicBezTo>
                    <a:pt x="88" y="0"/>
                    <a:pt x="106" y="5"/>
                    <a:pt x="118" y="16"/>
                  </a:cubicBezTo>
                  <a:cubicBezTo>
                    <a:pt x="131" y="26"/>
                    <a:pt x="137" y="41"/>
                    <a:pt x="137" y="62"/>
                  </a:cubicBezTo>
                  <a:close/>
                  <a:moveTo>
                    <a:pt x="42" y="94"/>
                  </a:moveTo>
                  <a:cubicBezTo>
                    <a:pt x="56" y="94"/>
                    <a:pt x="56" y="94"/>
                    <a:pt x="56" y="94"/>
                  </a:cubicBezTo>
                  <a:cubicBezTo>
                    <a:pt x="69" y="94"/>
                    <a:pt x="79" y="91"/>
                    <a:pt x="85" y="86"/>
                  </a:cubicBezTo>
                  <a:cubicBezTo>
                    <a:pt x="91" y="81"/>
                    <a:pt x="95" y="73"/>
                    <a:pt x="95" y="64"/>
                  </a:cubicBezTo>
                  <a:cubicBezTo>
                    <a:pt x="95" y="54"/>
                    <a:pt x="92" y="46"/>
                    <a:pt x="87" y="42"/>
                  </a:cubicBezTo>
                  <a:cubicBezTo>
                    <a:pt x="81" y="37"/>
                    <a:pt x="73" y="35"/>
                    <a:pt x="61" y="35"/>
                  </a:cubicBezTo>
                  <a:cubicBezTo>
                    <a:pt x="42" y="35"/>
                    <a:pt x="42" y="35"/>
                    <a:pt x="42" y="35"/>
                  </a:cubicBezTo>
                  <a:lnTo>
                    <a:pt x="42" y="94"/>
                  </a:lnTo>
                  <a:close/>
                </a:path>
              </a:pathLst>
            </a:custGeom>
            <a:solidFill>
              <a:srgbClr val="EC6D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55">
              <a:extLst>
                <a:ext uri="{FF2B5EF4-FFF2-40B4-BE49-F238E27FC236}">
                  <a16:creationId xmlns:a16="http://schemas.microsoft.com/office/drawing/2014/main" id="{82E84743-5A9B-E590-54B0-767EA5BF03F1}"/>
                </a:ext>
              </a:extLst>
            </p:cNvPr>
            <p:cNvSpPr>
              <a:spLocks noEditPoints="1"/>
            </p:cNvSpPr>
            <p:nvPr/>
          </p:nvSpPr>
          <p:spPr bwMode="auto">
            <a:xfrm>
              <a:off x="1595438" y="5154613"/>
              <a:ext cx="42863" cy="50800"/>
            </a:xfrm>
            <a:custGeom>
              <a:avLst/>
              <a:gdLst>
                <a:gd name="T0" fmla="*/ 165 w 165"/>
                <a:gd name="T1" fmla="*/ 98 h 199"/>
                <a:gd name="T2" fmla="*/ 137 w 165"/>
                <a:gd name="T3" fmla="*/ 173 h 199"/>
                <a:gd name="T4" fmla="*/ 57 w 165"/>
                <a:gd name="T5" fmla="*/ 199 h 199"/>
                <a:gd name="T6" fmla="*/ 0 w 165"/>
                <a:gd name="T7" fmla="*/ 199 h 199"/>
                <a:gd name="T8" fmla="*/ 0 w 165"/>
                <a:gd name="T9" fmla="*/ 0 h 199"/>
                <a:gd name="T10" fmla="*/ 63 w 165"/>
                <a:gd name="T11" fmla="*/ 0 h 199"/>
                <a:gd name="T12" fmla="*/ 139 w 165"/>
                <a:gd name="T13" fmla="*/ 26 h 199"/>
                <a:gd name="T14" fmla="*/ 165 w 165"/>
                <a:gd name="T15" fmla="*/ 98 h 199"/>
                <a:gd name="T16" fmla="*/ 122 w 165"/>
                <a:gd name="T17" fmla="*/ 99 h 199"/>
                <a:gd name="T18" fmla="*/ 65 w 165"/>
                <a:gd name="T19" fmla="*/ 35 h 199"/>
                <a:gd name="T20" fmla="*/ 42 w 165"/>
                <a:gd name="T21" fmla="*/ 35 h 199"/>
                <a:gd name="T22" fmla="*/ 42 w 165"/>
                <a:gd name="T23" fmla="*/ 164 h 199"/>
                <a:gd name="T24" fmla="*/ 61 w 165"/>
                <a:gd name="T25" fmla="*/ 164 h 199"/>
                <a:gd name="T26" fmla="*/ 122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0"/>
                    <a:pt x="156" y="156"/>
                    <a:pt x="137" y="173"/>
                  </a:cubicBezTo>
                  <a:cubicBezTo>
                    <a:pt x="119" y="190"/>
                    <a:pt x="92" y="199"/>
                    <a:pt x="57" y="199"/>
                  </a:cubicBezTo>
                  <a:cubicBezTo>
                    <a:pt x="0" y="199"/>
                    <a:pt x="0" y="199"/>
                    <a:pt x="0" y="199"/>
                  </a:cubicBezTo>
                  <a:cubicBezTo>
                    <a:pt x="0" y="0"/>
                    <a:pt x="0" y="0"/>
                    <a:pt x="0" y="0"/>
                  </a:cubicBezTo>
                  <a:cubicBezTo>
                    <a:pt x="63" y="0"/>
                    <a:pt x="63" y="0"/>
                    <a:pt x="63" y="0"/>
                  </a:cubicBezTo>
                  <a:cubicBezTo>
                    <a:pt x="95" y="0"/>
                    <a:pt x="121" y="9"/>
                    <a:pt x="139" y="26"/>
                  </a:cubicBezTo>
                  <a:cubicBezTo>
                    <a:pt x="156" y="43"/>
                    <a:pt x="165" y="67"/>
                    <a:pt x="165" y="98"/>
                  </a:cubicBezTo>
                  <a:close/>
                  <a:moveTo>
                    <a:pt x="122" y="99"/>
                  </a:moveTo>
                  <a:cubicBezTo>
                    <a:pt x="122" y="56"/>
                    <a:pt x="103" y="35"/>
                    <a:pt x="65" y="35"/>
                  </a:cubicBezTo>
                  <a:cubicBezTo>
                    <a:pt x="42" y="35"/>
                    <a:pt x="42" y="35"/>
                    <a:pt x="42" y="35"/>
                  </a:cubicBezTo>
                  <a:cubicBezTo>
                    <a:pt x="42" y="164"/>
                    <a:pt x="42" y="164"/>
                    <a:pt x="42" y="164"/>
                  </a:cubicBezTo>
                  <a:cubicBezTo>
                    <a:pt x="61" y="164"/>
                    <a:pt x="61" y="164"/>
                    <a:pt x="61" y="164"/>
                  </a:cubicBezTo>
                  <a:cubicBezTo>
                    <a:pt x="101" y="164"/>
                    <a:pt x="122" y="142"/>
                    <a:pt x="122" y="99"/>
                  </a:cubicBezTo>
                  <a:close/>
                </a:path>
              </a:pathLst>
            </a:custGeom>
            <a:solidFill>
              <a:srgbClr val="EC6D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56">
              <a:extLst>
                <a:ext uri="{FF2B5EF4-FFF2-40B4-BE49-F238E27FC236}">
                  <a16:creationId xmlns:a16="http://schemas.microsoft.com/office/drawing/2014/main" id="{114268BC-E18B-F9E9-5CF0-626C7A013B6E}"/>
                </a:ext>
              </a:extLst>
            </p:cNvPr>
            <p:cNvSpPr>
              <a:spLocks/>
            </p:cNvSpPr>
            <p:nvPr/>
          </p:nvSpPr>
          <p:spPr bwMode="auto">
            <a:xfrm>
              <a:off x="1652588" y="5154613"/>
              <a:ext cx="28575" cy="50800"/>
            </a:xfrm>
            <a:custGeom>
              <a:avLst/>
              <a:gdLst>
                <a:gd name="T0" fmla="*/ 6 w 18"/>
                <a:gd name="T1" fmla="*/ 32 h 32"/>
                <a:gd name="T2" fmla="*/ 0 w 18"/>
                <a:gd name="T3" fmla="*/ 32 h 32"/>
                <a:gd name="T4" fmla="*/ 0 w 18"/>
                <a:gd name="T5" fmla="*/ 0 h 32"/>
                <a:gd name="T6" fmla="*/ 18 w 18"/>
                <a:gd name="T7" fmla="*/ 0 h 32"/>
                <a:gd name="T8" fmla="*/ 18 w 18"/>
                <a:gd name="T9" fmla="*/ 5 h 32"/>
                <a:gd name="T10" fmla="*/ 6 w 18"/>
                <a:gd name="T11" fmla="*/ 5 h 32"/>
                <a:gd name="T12" fmla="*/ 6 w 18"/>
                <a:gd name="T13" fmla="*/ 14 h 32"/>
                <a:gd name="T14" fmla="*/ 17 w 18"/>
                <a:gd name="T15" fmla="*/ 14 h 32"/>
                <a:gd name="T16" fmla="*/ 17 w 18"/>
                <a:gd name="T17" fmla="*/ 19 h 32"/>
                <a:gd name="T18" fmla="*/ 6 w 18"/>
                <a:gd name="T19" fmla="*/ 19 h 32"/>
                <a:gd name="T20" fmla="*/ 6 w 18"/>
                <a:gd name="T2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2">
                  <a:moveTo>
                    <a:pt x="6" y="32"/>
                  </a:moveTo>
                  <a:lnTo>
                    <a:pt x="0" y="32"/>
                  </a:lnTo>
                  <a:lnTo>
                    <a:pt x="0" y="0"/>
                  </a:lnTo>
                  <a:lnTo>
                    <a:pt x="18" y="0"/>
                  </a:lnTo>
                  <a:lnTo>
                    <a:pt x="18" y="5"/>
                  </a:lnTo>
                  <a:lnTo>
                    <a:pt x="6" y="5"/>
                  </a:lnTo>
                  <a:lnTo>
                    <a:pt x="6" y="14"/>
                  </a:lnTo>
                  <a:lnTo>
                    <a:pt x="17" y="14"/>
                  </a:lnTo>
                  <a:lnTo>
                    <a:pt x="17" y="19"/>
                  </a:lnTo>
                  <a:lnTo>
                    <a:pt x="6" y="19"/>
                  </a:lnTo>
                  <a:lnTo>
                    <a:pt x="6" y="32"/>
                  </a:lnTo>
                  <a:close/>
                </a:path>
              </a:pathLst>
            </a:custGeom>
            <a:solidFill>
              <a:srgbClr val="EC6D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06" name="テキスト ボックス 105">
            <a:extLst>
              <a:ext uri="{FF2B5EF4-FFF2-40B4-BE49-F238E27FC236}">
                <a16:creationId xmlns:a16="http://schemas.microsoft.com/office/drawing/2014/main" id="{5C69D372-05EC-C5DA-90E1-BA3A3A972FC9}"/>
              </a:ext>
            </a:extLst>
          </p:cNvPr>
          <p:cNvSpPr txBox="1"/>
          <p:nvPr/>
        </p:nvSpPr>
        <p:spPr>
          <a:xfrm>
            <a:off x="1222999" y="898845"/>
            <a:ext cx="877163" cy="369332"/>
          </a:xfrm>
          <a:prstGeom prst="rect">
            <a:avLst/>
          </a:prstGeom>
          <a:noFill/>
        </p:spPr>
        <p:txBody>
          <a:bodyPr wrap="none" rtlCol="0">
            <a:spAutoFit/>
          </a:bodyPr>
          <a:lstStyle/>
          <a:p>
            <a:pPr algn="ctr"/>
            <a:r>
              <a:rPr kumimoji="1" lang="ja-JP" altLang="en-US" b="1">
                <a:solidFill>
                  <a:srgbClr val="008CCF"/>
                </a:solidFill>
              </a:rPr>
              <a:t>従業員</a:t>
            </a:r>
          </a:p>
        </p:txBody>
      </p:sp>
      <p:sp>
        <p:nvSpPr>
          <p:cNvPr id="107" name="テキスト ボックス 106">
            <a:extLst>
              <a:ext uri="{FF2B5EF4-FFF2-40B4-BE49-F238E27FC236}">
                <a16:creationId xmlns:a16="http://schemas.microsoft.com/office/drawing/2014/main" id="{1890C70F-4B46-5626-2637-F8B5C7B9C194}"/>
              </a:ext>
            </a:extLst>
          </p:cNvPr>
          <p:cNvSpPr txBox="1"/>
          <p:nvPr/>
        </p:nvSpPr>
        <p:spPr>
          <a:xfrm>
            <a:off x="4076918" y="894723"/>
            <a:ext cx="877163" cy="369332"/>
          </a:xfrm>
          <a:prstGeom prst="rect">
            <a:avLst/>
          </a:prstGeom>
          <a:noFill/>
        </p:spPr>
        <p:txBody>
          <a:bodyPr wrap="none" rtlCol="0">
            <a:spAutoFit/>
          </a:bodyPr>
          <a:lstStyle/>
          <a:p>
            <a:pPr algn="ctr"/>
            <a:r>
              <a:rPr kumimoji="1" lang="ja-JP" altLang="en-US" b="1">
                <a:solidFill>
                  <a:srgbClr val="008CCF"/>
                </a:solidFill>
              </a:rPr>
              <a:t>承認者</a:t>
            </a:r>
          </a:p>
        </p:txBody>
      </p:sp>
      <p:sp>
        <p:nvSpPr>
          <p:cNvPr id="108" name="テキスト ボックス 107">
            <a:extLst>
              <a:ext uri="{FF2B5EF4-FFF2-40B4-BE49-F238E27FC236}">
                <a16:creationId xmlns:a16="http://schemas.microsoft.com/office/drawing/2014/main" id="{C329854F-05B1-2252-9547-D8F95FAAFAA1}"/>
              </a:ext>
            </a:extLst>
          </p:cNvPr>
          <p:cNvSpPr txBox="1"/>
          <p:nvPr/>
        </p:nvSpPr>
        <p:spPr>
          <a:xfrm>
            <a:off x="7071969" y="894723"/>
            <a:ext cx="646331" cy="369332"/>
          </a:xfrm>
          <a:prstGeom prst="rect">
            <a:avLst/>
          </a:prstGeom>
          <a:noFill/>
        </p:spPr>
        <p:txBody>
          <a:bodyPr wrap="none" rtlCol="0">
            <a:spAutoFit/>
          </a:bodyPr>
          <a:lstStyle/>
          <a:p>
            <a:pPr algn="ctr"/>
            <a:r>
              <a:rPr lang="ja-JP" altLang="en-US" b="1">
                <a:solidFill>
                  <a:srgbClr val="008CCF"/>
                </a:solidFill>
              </a:rPr>
              <a:t>元帳</a:t>
            </a:r>
            <a:endParaRPr kumimoji="1" lang="ja-JP" altLang="en-US" b="1">
              <a:solidFill>
                <a:srgbClr val="008CCF"/>
              </a:solidFill>
            </a:endParaRPr>
          </a:p>
        </p:txBody>
      </p:sp>
      <p:pic>
        <p:nvPicPr>
          <p:cNvPr id="109" name="図 108">
            <a:extLst>
              <a:ext uri="{FF2B5EF4-FFF2-40B4-BE49-F238E27FC236}">
                <a16:creationId xmlns:a16="http://schemas.microsoft.com/office/drawing/2014/main" id="{08112FB6-581B-FA6A-1405-C3B36D56A367}"/>
              </a:ext>
            </a:extLst>
          </p:cNvPr>
          <p:cNvPicPr>
            <a:picLocks noChangeAspect="1"/>
          </p:cNvPicPr>
          <p:nvPr/>
        </p:nvPicPr>
        <p:blipFill>
          <a:blip r:embed="rId4"/>
          <a:srcRect t="-1" b="55569"/>
          <a:stretch/>
        </p:blipFill>
        <p:spPr>
          <a:xfrm>
            <a:off x="3985138" y="3058849"/>
            <a:ext cx="1363970" cy="838998"/>
          </a:xfrm>
          <a:prstGeom prst="rect">
            <a:avLst/>
          </a:prstGeom>
          <a:ln>
            <a:solidFill>
              <a:sysClr val="window" lastClr="FFFFFF">
                <a:lumMod val="50000"/>
              </a:sysClr>
            </a:solidFill>
          </a:ln>
        </p:spPr>
      </p:pic>
      <p:grpSp>
        <p:nvGrpSpPr>
          <p:cNvPr id="112" name="グループ化 111">
            <a:extLst>
              <a:ext uri="{FF2B5EF4-FFF2-40B4-BE49-F238E27FC236}">
                <a16:creationId xmlns:a16="http://schemas.microsoft.com/office/drawing/2014/main" id="{D2445414-F679-B747-ACBA-D9F309E1F155}"/>
              </a:ext>
            </a:extLst>
          </p:cNvPr>
          <p:cNvGrpSpPr/>
          <p:nvPr/>
        </p:nvGrpSpPr>
        <p:grpSpPr>
          <a:xfrm>
            <a:off x="3315670" y="3580785"/>
            <a:ext cx="1440436" cy="1440436"/>
            <a:chOff x="3499319" y="3580785"/>
            <a:chExt cx="1440436" cy="1440436"/>
          </a:xfrm>
        </p:grpSpPr>
        <p:pic>
          <p:nvPicPr>
            <p:cNvPr id="73" name="図 72">
              <a:extLst>
                <a:ext uri="{FF2B5EF4-FFF2-40B4-BE49-F238E27FC236}">
                  <a16:creationId xmlns:a16="http://schemas.microsoft.com/office/drawing/2014/main" id="{A994A619-7DD7-AB18-7704-58AA87005B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9319" y="3580785"/>
              <a:ext cx="1440436" cy="1440436"/>
            </a:xfrm>
            <a:prstGeom prst="rect">
              <a:avLst/>
            </a:prstGeom>
          </p:spPr>
        </p:pic>
        <p:sp>
          <p:nvSpPr>
            <p:cNvPr id="110" name="正方形/長方形 109">
              <a:extLst>
                <a:ext uri="{FF2B5EF4-FFF2-40B4-BE49-F238E27FC236}">
                  <a16:creationId xmlns:a16="http://schemas.microsoft.com/office/drawing/2014/main" id="{B7AF7503-2C54-8E02-4AE2-96D328B08622}"/>
                </a:ext>
              </a:extLst>
            </p:cNvPr>
            <p:cNvSpPr/>
            <p:nvPr/>
          </p:nvSpPr>
          <p:spPr>
            <a:xfrm>
              <a:off x="4205730" y="3860970"/>
              <a:ext cx="517396" cy="3730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Freeform 376">
            <a:extLst>
              <a:ext uri="{FF2B5EF4-FFF2-40B4-BE49-F238E27FC236}">
                <a16:creationId xmlns:a16="http://schemas.microsoft.com/office/drawing/2014/main" id="{C17CA8FD-B984-416A-2902-460D1F815F00}"/>
              </a:ext>
            </a:extLst>
          </p:cNvPr>
          <p:cNvSpPr>
            <a:spLocks/>
          </p:cNvSpPr>
          <p:nvPr/>
        </p:nvSpPr>
        <p:spPr bwMode="auto">
          <a:xfrm>
            <a:off x="3984114" y="3044974"/>
            <a:ext cx="261261" cy="266791"/>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0" name="Freeform 46">
            <a:extLst>
              <a:ext uri="{FF2B5EF4-FFF2-40B4-BE49-F238E27FC236}">
                <a16:creationId xmlns:a16="http://schemas.microsoft.com/office/drawing/2014/main" id="{BE74AE34-0024-1303-349D-52D9D15396F0}"/>
              </a:ext>
            </a:extLst>
          </p:cNvPr>
          <p:cNvSpPr>
            <a:spLocks noEditPoints="1"/>
          </p:cNvSpPr>
          <p:nvPr/>
        </p:nvSpPr>
        <p:spPr bwMode="auto">
          <a:xfrm>
            <a:off x="7085301" y="2963961"/>
            <a:ext cx="1570852" cy="1264768"/>
          </a:xfrm>
          <a:custGeom>
            <a:avLst/>
            <a:gdLst>
              <a:gd name="T0" fmla="*/ 453 w 453"/>
              <a:gd name="T1" fmla="*/ 10 h 365"/>
              <a:gd name="T2" fmla="*/ 453 w 453"/>
              <a:gd name="T3" fmla="*/ 294 h 365"/>
              <a:gd name="T4" fmla="*/ 443 w 453"/>
              <a:gd name="T5" fmla="*/ 304 h 365"/>
              <a:gd name="T6" fmla="*/ 259 w 453"/>
              <a:gd name="T7" fmla="*/ 304 h 365"/>
              <a:gd name="T8" fmla="*/ 264 w 453"/>
              <a:gd name="T9" fmla="*/ 355 h 365"/>
              <a:gd name="T10" fmla="*/ 326 w 453"/>
              <a:gd name="T11" fmla="*/ 355 h 365"/>
              <a:gd name="T12" fmla="*/ 331 w 453"/>
              <a:gd name="T13" fmla="*/ 360 h 365"/>
              <a:gd name="T14" fmla="*/ 326 w 453"/>
              <a:gd name="T15" fmla="*/ 365 h 365"/>
              <a:gd name="T16" fmla="*/ 127 w 453"/>
              <a:gd name="T17" fmla="*/ 365 h 365"/>
              <a:gd name="T18" fmla="*/ 122 w 453"/>
              <a:gd name="T19" fmla="*/ 360 h 365"/>
              <a:gd name="T20" fmla="*/ 127 w 453"/>
              <a:gd name="T21" fmla="*/ 355 h 365"/>
              <a:gd name="T22" fmla="*/ 189 w 453"/>
              <a:gd name="T23" fmla="*/ 355 h 365"/>
              <a:gd name="T24" fmla="*/ 194 w 453"/>
              <a:gd name="T25" fmla="*/ 304 h 365"/>
              <a:gd name="T26" fmla="*/ 10 w 453"/>
              <a:gd name="T27" fmla="*/ 304 h 365"/>
              <a:gd name="T28" fmla="*/ 0 w 453"/>
              <a:gd name="T29" fmla="*/ 294 h 365"/>
              <a:gd name="T30" fmla="*/ 0 w 453"/>
              <a:gd name="T31" fmla="*/ 10 h 365"/>
              <a:gd name="T32" fmla="*/ 10 w 453"/>
              <a:gd name="T33" fmla="*/ 0 h 365"/>
              <a:gd name="T34" fmla="*/ 443 w 453"/>
              <a:gd name="T35" fmla="*/ 0 h 365"/>
              <a:gd name="T36" fmla="*/ 453 w 453"/>
              <a:gd name="T37" fmla="*/ 10 h 365"/>
              <a:gd name="T38" fmla="*/ 422 w 453"/>
              <a:gd name="T39" fmla="*/ 31 h 365"/>
              <a:gd name="T40" fmla="*/ 31 w 453"/>
              <a:gd name="T41" fmla="*/ 31 h 365"/>
              <a:gd name="T42" fmla="*/ 31 w 453"/>
              <a:gd name="T43" fmla="*/ 273 h 365"/>
              <a:gd name="T44" fmla="*/ 422 w 453"/>
              <a:gd name="T45" fmla="*/ 273 h 365"/>
              <a:gd name="T46" fmla="*/ 422 w 453"/>
              <a:gd name="T47" fmla="*/ 31 h 365"/>
              <a:gd name="T48" fmla="*/ 304 w 453"/>
              <a:gd name="T49" fmla="*/ 247 h 365"/>
              <a:gd name="T50" fmla="*/ 259 w 453"/>
              <a:gd name="T51" fmla="*/ 202 h 365"/>
              <a:gd name="T52" fmla="*/ 239 w 453"/>
              <a:gd name="T53" fmla="*/ 221 h 365"/>
              <a:gd name="T54" fmla="*/ 211 w 453"/>
              <a:gd name="T55" fmla="*/ 136 h 365"/>
              <a:gd name="T56" fmla="*/ 295 w 453"/>
              <a:gd name="T57" fmla="*/ 165 h 365"/>
              <a:gd name="T58" fmla="*/ 276 w 453"/>
              <a:gd name="T59" fmla="*/ 184 h 365"/>
              <a:gd name="T60" fmla="*/ 322 w 453"/>
              <a:gd name="T61" fmla="*/ 230 h 365"/>
              <a:gd name="T62" fmla="*/ 304 w 453"/>
              <a:gd name="T63" fmla="*/ 247 h 365"/>
              <a:gd name="T64" fmla="*/ 189 w 453"/>
              <a:gd name="T65" fmla="*/ 115 h 365"/>
              <a:gd name="T66" fmla="*/ 189 w 453"/>
              <a:gd name="T67" fmla="*/ 107 h 365"/>
              <a:gd name="T68" fmla="*/ 163 w 453"/>
              <a:gd name="T69" fmla="*/ 80 h 365"/>
              <a:gd name="T70" fmla="*/ 154 w 453"/>
              <a:gd name="T71" fmla="*/ 80 h 365"/>
              <a:gd name="T72" fmla="*/ 154 w 453"/>
              <a:gd name="T73" fmla="*/ 89 h 365"/>
              <a:gd name="T74" fmla="*/ 181 w 453"/>
              <a:gd name="T75" fmla="*/ 115 h 365"/>
              <a:gd name="T76" fmla="*/ 185 w 453"/>
              <a:gd name="T77" fmla="*/ 117 h 365"/>
              <a:gd name="T78" fmla="*/ 189 w 453"/>
              <a:gd name="T79" fmla="*/ 115 h 365"/>
              <a:gd name="T80" fmla="*/ 181 w 453"/>
              <a:gd name="T81" fmla="*/ 134 h 365"/>
              <a:gd name="T82" fmla="*/ 175 w 453"/>
              <a:gd name="T83" fmla="*/ 127 h 365"/>
              <a:gd name="T84" fmla="*/ 138 w 453"/>
              <a:gd name="T85" fmla="*/ 124 h 365"/>
              <a:gd name="T86" fmla="*/ 131 w 453"/>
              <a:gd name="T87" fmla="*/ 129 h 365"/>
              <a:gd name="T88" fmla="*/ 137 w 453"/>
              <a:gd name="T89" fmla="*/ 136 h 365"/>
              <a:gd name="T90" fmla="*/ 174 w 453"/>
              <a:gd name="T91" fmla="*/ 139 h 365"/>
              <a:gd name="T92" fmla="*/ 175 w 453"/>
              <a:gd name="T93" fmla="*/ 139 h 365"/>
              <a:gd name="T94" fmla="*/ 181 w 453"/>
              <a:gd name="T95" fmla="*/ 134 h 365"/>
              <a:gd name="T96" fmla="*/ 208 w 453"/>
              <a:gd name="T97" fmla="*/ 106 h 365"/>
              <a:gd name="T98" fmla="*/ 213 w 453"/>
              <a:gd name="T99" fmla="*/ 100 h 365"/>
              <a:gd name="T100" fmla="*/ 210 w 453"/>
              <a:gd name="T101" fmla="*/ 63 h 365"/>
              <a:gd name="T102" fmla="*/ 204 w 453"/>
              <a:gd name="T103" fmla="*/ 57 h 365"/>
              <a:gd name="T104" fmla="*/ 198 w 453"/>
              <a:gd name="T105" fmla="*/ 64 h 365"/>
              <a:gd name="T106" fmla="*/ 202 w 453"/>
              <a:gd name="T107" fmla="*/ 101 h 365"/>
              <a:gd name="T108" fmla="*/ 208 w 453"/>
              <a:gd name="T109" fmla="*/ 106 h 365"/>
              <a:gd name="T110" fmla="*/ 208 w 453"/>
              <a:gd name="T111" fmla="*/ 106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3" h="365">
                <a:moveTo>
                  <a:pt x="453" y="10"/>
                </a:moveTo>
                <a:cubicBezTo>
                  <a:pt x="453" y="294"/>
                  <a:pt x="453" y="294"/>
                  <a:pt x="453" y="294"/>
                </a:cubicBezTo>
                <a:cubicBezTo>
                  <a:pt x="453" y="300"/>
                  <a:pt x="449" y="304"/>
                  <a:pt x="443" y="304"/>
                </a:cubicBezTo>
                <a:cubicBezTo>
                  <a:pt x="259" y="304"/>
                  <a:pt x="259" y="304"/>
                  <a:pt x="259" y="304"/>
                </a:cubicBezTo>
                <a:cubicBezTo>
                  <a:pt x="264" y="355"/>
                  <a:pt x="264" y="355"/>
                  <a:pt x="264" y="355"/>
                </a:cubicBezTo>
                <a:cubicBezTo>
                  <a:pt x="326" y="355"/>
                  <a:pt x="326" y="355"/>
                  <a:pt x="326" y="355"/>
                </a:cubicBezTo>
                <a:cubicBezTo>
                  <a:pt x="329" y="355"/>
                  <a:pt x="331" y="358"/>
                  <a:pt x="331" y="360"/>
                </a:cubicBezTo>
                <a:cubicBezTo>
                  <a:pt x="331" y="363"/>
                  <a:pt x="329" y="365"/>
                  <a:pt x="326" y="365"/>
                </a:cubicBezTo>
                <a:cubicBezTo>
                  <a:pt x="127" y="365"/>
                  <a:pt x="127" y="365"/>
                  <a:pt x="127" y="365"/>
                </a:cubicBezTo>
                <a:cubicBezTo>
                  <a:pt x="125" y="365"/>
                  <a:pt x="122" y="363"/>
                  <a:pt x="122" y="360"/>
                </a:cubicBezTo>
                <a:cubicBezTo>
                  <a:pt x="122" y="358"/>
                  <a:pt x="125" y="355"/>
                  <a:pt x="127" y="355"/>
                </a:cubicBezTo>
                <a:cubicBezTo>
                  <a:pt x="189" y="355"/>
                  <a:pt x="189" y="355"/>
                  <a:pt x="189" y="355"/>
                </a:cubicBezTo>
                <a:cubicBezTo>
                  <a:pt x="194" y="304"/>
                  <a:pt x="194" y="304"/>
                  <a:pt x="194" y="304"/>
                </a:cubicBezTo>
                <a:cubicBezTo>
                  <a:pt x="10" y="304"/>
                  <a:pt x="10" y="304"/>
                  <a:pt x="10" y="304"/>
                </a:cubicBezTo>
                <a:cubicBezTo>
                  <a:pt x="4" y="304"/>
                  <a:pt x="0" y="300"/>
                  <a:pt x="0" y="294"/>
                </a:cubicBezTo>
                <a:cubicBezTo>
                  <a:pt x="0" y="10"/>
                  <a:pt x="0" y="10"/>
                  <a:pt x="0" y="10"/>
                </a:cubicBezTo>
                <a:cubicBezTo>
                  <a:pt x="0" y="5"/>
                  <a:pt x="4" y="0"/>
                  <a:pt x="10" y="0"/>
                </a:cubicBezTo>
                <a:cubicBezTo>
                  <a:pt x="443" y="0"/>
                  <a:pt x="443" y="0"/>
                  <a:pt x="443" y="0"/>
                </a:cubicBezTo>
                <a:cubicBezTo>
                  <a:pt x="449" y="0"/>
                  <a:pt x="453" y="5"/>
                  <a:pt x="453" y="10"/>
                </a:cubicBezTo>
                <a:close/>
                <a:moveTo>
                  <a:pt x="422" y="31"/>
                </a:moveTo>
                <a:cubicBezTo>
                  <a:pt x="31" y="31"/>
                  <a:pt x="31" y="31"/>
                  <a:pt x="31" y="31"/>
                </a:cubicBezTo>
                <a:cubicBezTo>
                  <a:pt x="31" y="273"/>
                  <a:pt x="31" y="273"/>
                  <a:pt x="31" y="273"/>
                </a:cubicBezTo>
                <a:cubicBezTo>
                  <a:pt x="422" y="273"/>
                  <a:pt x="422" y="273"/>
                  <a:pt x="422" y="273"/>
                </a:cubicBezTo>
                <a:lnTo>
                  <a:pt x="422" y="31"/>
                </a:lnTo>
                <a:close/>
                <a:moveTo>
                  <a:pt x="304" y="247"/>
                </a:moveTo>
                <a:cubicBezTo>
                  <a:pt x="259" y="202"/>
                  <a:pt x="259" y="202"/>
                  <a:pt x="259" y="202"/>
                </a:cubicBezTo>
                <a:cubicBezTo>
                  <a:pt x="239" y="221"/>
                  <a:pt x="239" y="221"/>
                  <a:pt x="239" y="221"/>
                </a:cubicBezTo>
                <a:cubicBezTo>
                  <a:pt x="211" y="136"/>
                  <a:pt x="211" y="136"/>
                  <a:pt x="211" y="136"/>
                </a:cubicBezTo>
                <a:cubicBezTo>
                  <a:pt x="295" y="165"/>
                  <a:pt x="295" y="165"/>
                  <a:pt x="295" y="165"/>
                </a:cubicBezTo>
                <a:cubicBezTo>
                  <a:pt x="276" y="184"/>
                  <a:pt x="276" y="184"/>
                  <a:pt x="276" y="184"/>
                </a:cubicBezTo>
                <a:cubicBezTo>
                  <a:pt x="322" y="230"/>
                  <a:pt x="322" y="230"/>
                  <a:pt x="322" y="230"/>
                </a:cubicBezTo>
                <a:lnTo>
                  <a:pt x="304" y="247"/>
                </a:lnTo>
                <a:close/>
                <a:moveTo>
                  <a:pt x="189" y="115"/>
                </a:moveTo>
                <a:cubicBezTo>
                  <a:pt x="192" y="113"/>
                  <a:pt x="192" y="109"/>
                  <a:pt x="189" y="107"/>
                </a:cubicBezTo>
                <a:cubicBezTo>
                  <a:pt x="163" y="80"/>
                  <a:pt x="163" y="80"/>
                  <a:pt x="163" y="80"/>
                </a:cubicBezTo>
                <a:cubicBezTo>
                  <a:pt x="161" y="78"/>
                  <a:pt x="157" y="78"/>
                  <a:pt x="154" y="80"/>
                </a:cubicBezTo>
                <a:cubicBezTo>
                  <a:pt x="152" y="82"/>
                  <a:pt x="152" y="86"/>
                  <a:pt x="154" y="89"/>
                </a:cubicBezTo>
                <a:cubicBezTo>
                  <a:pt x="181" y="115"/>
                  <a:pt x="181" y="115"/>
                  <a:pt x="181" y="115"/>
                </a:cubicBezTo>
                <a:cubicBezTo>
                  <a:pt x="182" y="116"/>
                  <a:pt x="184" y="117"/>
                  <a:pt x="185" y="117"/>
                </a:cubicBezTo>
                <a:cubicBezTo>
                  <a:pt x="187" y="117"/>
                  <a:pt x="188" y="116"/>
                  <a:pt x="189" y="115"/>
                </a:cubicBezTo>
                <a:close/>
                <a:moveTo>
                  <a:pt x="181" y="134"/>
                </a:moveTo>
                <a:cubicBezTo>
                  <a:pt x="181" y="130"/>
                  <a:pt x="179" y="127"/>
                  <a:pt x="175" y="127"/>
                </a:cubicBezTo>
                <a:cubicBezTo>
                  <a:pt x="138" y="124"/>
                  <a:pt x="138" y="124"/>
                  <a:pt x="138" y="124"/>
                </a:cubicBezTo>
                <a:cubicBezTo>
                  <a:pt x="135" y="124"/>
                  <a:pt x="132" y="126"/>
                  <a:pt x="131" y="129"/>
                </a:cubicBezTo>
                <a:cubicBezTo>
                  <a:pt x="131" y="133"/>
                  <a:pt x="134" y="136"/>
                  <a:pt x="137" y="136"/>
                </a:cubicBezTo>
                <a:cubicBezTo>
                  <a:pt x="174" y="139"/>
                  <a:pt x="174" y="139"/>
                  <a:pt x="174" y="139"/>
                </a:cubicBezTo>
                <a:cubicBezTo>
                  <a:pt x="175" y="139"/>
                  <a:pt x="175" y="139"/>
                  <a:pt x="175" y="139"/>
                </a:cubicBezTo>
                <a:cubicBezTo>
                  <a:pt x="178" y="139"/>
                  <a:pt x="181" y="137"/>
                  <a:pt x="181" y="134"/>
                </a:cubicBezTo>
                <a:close/>
                <a:moveTo>
                  <a:pt x="208" y="106"/>
                </a:moveTo>
                <a:cubicBezTo>
                  <a:pt x="211" y="106"/>
                  <a:pt x="214" y="103"/>
                  <a:pt x="213" y="100"/>
                </a:cubicBezTo>
                <a:cubicBezTo>
                  <a:pt x="210" y="63"/>
                  <a:pt x="210" y="63"/>
                  <a:pt x="210" y="63"/>
                </a:cubicBezTo>
                <a:cubicBezTo>
                  <a:pt x="210" y="59"/>
                  <a:pt x="207" y="57"/>
                  <a:pt x="204" y="57"/>
                </a:cubicBezTo>
                <a:cubicBezTo>
                  <a:pt x="200" y="57"/>
                  <a:pt x="198" y="60"/>
                  <a:pt x="198" y="64"/>
                </a:cubicBezTo>
                <a:cubicBezTo>
                  <a:pt x="202" y="101"/>
                  <a:pt x="202" y="101"/>
                  <a:pt x="202" y="101"/>
                </a:cubicBezTo>
                <a:cubicBezTo>
                  <a:pt x="202" y="104"/>
                  <a:pt x="204" y="106"/>
                  <a:pt x="208" y="106"/>
                </a:cubicBezTo>
                <a:cubicBezTo>
                  <a:pt x="208" y="106"/>
                  <a:pt x="208" y="106"/>
                  <a:pt x="208" y="106"/>
                </a:cubicBez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 name="正方形/長方形 71">
            <a:extLst>
              <a:ext uri="{FF2B5EF4-FFF2-40B4-BE49-F238E27FC236}">
                <a16:creationId xmlns:a16="http://schemas.microsoft.com/office/drawing/2014/main" id="{50D4C6D0-7B54-61CA-4DC8-23C37D293F08}"/>
              </a:ext>
            </a:extLst>
          </p:cNvPr>
          <p:cNvSpPr/>
          <p:nvPr/>
        </p:nvSpPr>
        <p:spPr>
          <a:xfrm>
            <a:off x="7195972" y="3081347"/>
            <a:ext cx="1349509" cy="8389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矢印: 右 116">
            <a:extLst>
              <a:ext uri="{FF2B5EF4-FFF2-40B4-BE49-F238E27FC236}">
                <a16:creationId xmlns:a16="http://schemas.microsoft.com/office/drawing/2014/main" id="{96E552F1-2AF2-449F-DC36-EB49120E5E95}"/>
              </a:ext>
            </a:extLst>
          </p:cNvPr>
          <p:cNvSpPr/>
          <p:nvPr/>
        </p:nvSpPr>
        <p:spPr>
          <a:xfrm>
            <a:off x="5033063" y="4130489"/>
            <a:ext cx="1454210" cy="484632"/>
          </a:xfrm>
          <a:prstGeom prst="rightArrow">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テキスト ボックス 118">
            <a:extLst>
              <a:ext uri="{FF2B5EF4-FFF2-40B4-BE49-F238E27FC236}">
                <a16:creationId xmlns:a16="http://schemas.microsoft.com/office/drawing/2014/main" id="{C43B2AE1-FC5A-435D-DE9D-E7DAB0CA5F37}"/>
              </a:ext>
            </a:extLst>
          </p:cNvPr>
          <p:cNvSpPr txBox="1"/>
          <p:nvPr/>
        </p:nvSpPr>
        <p:spPr>
          <a:xfrm>
            <a:off x="5497456" y="3218894"/>
            <a:ext cx="2060057" cy="523220"/>
          </a:xfrm>
          <a:prstGeom prst="rect">
            <a:avLst/>
          </a:prstGeom>
          <a:noFill/>
        </p:spPr>
        <p:txBody>
          <a:bodyPr wrap="square">
            <a:spAutoFit/>
          </a:bodyPr>
          <a:lstStyle/>
          <a:p>
            <a:r>
              <a:rPr lang="en-US" altLang="ja-JP" sz="1400" b="1">
                <a:solidFill>
                  <a:srgbClr val="008CCF"/>
                </a:solidFill>
              </a:rPr>
              <a:t>1</a:t>
            </a:r>
            <a:r>
              <a:rPr lang="ja-JP" altLang="en-US" sz="1400" b="1">
                <a:solidFill>
                  <a:srgbClr val="008CCF"/>
                </a:solidFill>
              </a:rPr>
              <a:t>クリックで切替</a:t>
            </a:r>
            <a:endParaRPr lang="en-US" altLang="ja-JP" sz="1400" b="1">
              <a:solidFill>
                <a:srgbClr val="008CCF"/>
              </a:solidFill>
            </a:endParaRPr>
          </a:p>
          <a:p>
            <a:r>
              <a:rPr lang="ja-JP" altLang="en-US" sz="1400" b="1">
                <a:solidFill>
                  <a:srgbClr val="008CCF"/>
                </a:solidFill>
              </a:rPr>
              <a:t>連続承認が可能</a:t>
            </a:r>
            <a:endParaRPr lang="ja-JP" altLang="en-US" sz="1400"/>
          </a:p>
        </p:txBody>
      </p:sp>
      <p:pic>
        <p:nvPicPr>
          <p:cNvPr id="120" name="図 119">
            <a:extLst>
              <a:ext uri="{FF2B5EF4-FFF2-40B4-BE49-F238E27FC236}">
                <a16:creationId xmlns:a16="http://schemas.microsoft.com/office/drawing/2014/main" id="{C5B972DB-5A6D-5C7B-7347-72ED84203F28}"/>
              </a:ext>
            </a:extLst>
          </p:cNvPr>
          <p:cNvPicPr>
            <a:picLocks noChangeAspect="1"/>
          </p:cNvPicPr>
          <p:nvPr/>
        </p:nvPicPr>
        <p:blipFill>
          <a:blip r:embed="rId6"/>
          <a:stretch>
            <a:fillRect/>
          </a:stretch>
        </p:blipFill>
        <p:spPr>
          <a:xfrm>
            <a:off x="5298472" y="4062537"/>
            <a:ext cx="806547" cy="534337"/>
          </a:xfrm>
          <a:prstGeom prst="rect">
            <a:avLst/>
          </a:prstGeom>
        </p:spPr>
      </p:pic>
      <p:sp>
        <p:nvSpPr>
          <p:cNvPr id="121" name="正方形/長方形 120">
            <a:extLst>
              <a:ext uri="{FF2B5EF4-FFF2-40B4-BE49-F238E27FC236}">
                <a16:creationId xmlns:a16="http://schemas.microsoft.com/office/drawing/2014/main" id="{79A57064-4C48-D9E2-8137-A8DFA066FD53}"/>
              </a:ext>
            </a:extLst>
          </p:cNvPr>
          <p:cNvSpPr/>
          <p:nvPr/>
        </p:nvSpPr>
        <p:spPr>
          <a:xfrm>
            <a:off x="5317632" y="4050738"/>
            <a:ext cx="761980" cy="27284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3" name="図 122">
            <a:extLst>
              <a:ext uri="{FF2B5EF4-FFF2-40B4-BE49-F238E27FC236}">
                <a16:creationId xmlns:a16="http://schemas.microsoft.com/office/drawing/2014/main" id="{57A4CEE4-3B48-F68E-6E8A-79A4BA66205A}"/>
              </a:ext>
            </a:extLst>
          </p:cNvPr>
          <p:cNvPicPr>
            <a:picLocks noChangeAspect="1"/>
          </p:cNvPicPr>
          <p:nvPr/>
        </p:nvPicPr>
        <p:blipFill>
          <a:blip r:embed="rId7"/>
          <a:srcRect b="56427"/>
          <a:stretch/>
        </p:blipFill>
        <p:spPr>
          <a:xfrm>
            <a:off x="7179801" y="3059448"/>
            <a:ext cx="1373124" cy="845337"/>
          </a:xfrm>
          <a:prstGeom prst="rect">
            <a:avLst/>
          </a:prstGeom>
        </p:spPr>
      </p:pic>
      <p:sp>
        <p:nvSpPr>
          <p:cNvPr id="113" name="Freeform 376">
            <a:extLst>
              <a:ext uri="{FF2B5EF4-FFF2-40B4-BE49-F238E27FC236}">
                <a16:creationId xmlns:a16="http://schemas.microsoft.com/office/drawing/2014/main" id="{AF0E3BEF-96EF-9002-AEF4-D8E8A0633D8D}"/>
              </a:ext>
            </a:extLst>
          </p:cNvPr>
          <p:cNvSpPr>
            <a:spLocks/>
          </p:cNvSpPr>
          <p:nvPr/>
        </p:nvSpPr>
        <p:spPr bwMode="auto">
          <a:xfrm>
            <a:off x="7194949" y="3060534"/>
            <a:ext cx="261261" cy="266791"/>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6" name="正方形/長方形 75">
            <a:extLst>
              <a:ext uri="{FF2B5EF4-FFF2-40B4-BE49-F238E27FC236}">
                <a16:creationId xmlns:a16="http://schemas.microsoft.com/office/drawing/2014/main" id="{882D1DC9-D37A-6234-E642-0CDAD58C07E7}"/>
              </a:ext>
            </a:extLst>
          </p:cNvPr>
          <p:cNvSpPr/>
          <p:nvPr/>
        </p:nvSpPr>
        <p:spPr>
          <a:xfrm>
            <a:off x="6728685" y="3872865"/>
            <a:ext cx="1008667" cy="5624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2" name="グループ化 101">
            <a:extLst>
              <a:ext uri="{FF2B5EF4-FFF2-40B4-BE49-F238E27FC236}">
                <a16:creationId xmlns:a16="http://schemas.microsoft.com/office/drawing/2014/main" id="{FF0A0AA5-BB5C-E85F-5BF6-2C10DEC898F9}"/>
              </a:ext>
            </a:extLst>
          </p:cNvPr>
          <p:cNvGrpSpPr/>
          <p:nvPr/>
        </p:nvGrpSpPr>
        <p:grpSpPr>
          <a:xfrm>
            <a:off x="6520100" y="3596345"/>
            <a:ext cx="1440436" cy="1440436"/>
            <a:chOff x="3499319" y="3580785"/>
            <a:chExt cx="1440436" cy="1440436"/>
          </a:xfrm>
        </p:grpSpPr>
        <p:pic>
          <p:nvPicPr>
            <p:cNvPr id="103" name="図 102">
              <a:extLst>
                <a:ext uri="{FF2B5EF4-FFF2-40B4-BE49-F238E27FC236}">
                  <a16:creationId xmlns:a16="http://schemas.microsoft.com/office/drawing/2014/main" id="{AAAF49AA-23F7-61B3-C226-A62D2323FD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9319" y="3580785"/>
              <a:ext cx="1440436" cy="1440436"/>
            </a:xfrm>
            <a:prstGeom prst="rect">
              <a:avLst/>
            </a:prstGeom>
          </p:spPr>
        </p:pic>
        <p:sp>
          <p:nvSpPr>
            <p:cNvPr id="105" name="正方形/長方形 104">
              <a:extLst>
                <a:ext uri="{FF2B5EF4-FFF2-40B4-BE49-F238E27FC236}">
                  <a16:creationId xmlns:a16="http://schemas.microsoft.com/office/drawing/2014/main" id="{FA23EA59-3714-10E3-15C7-6DDCA49CAF05}"/>
                </a:ext>
              </a:extLst>
            </p:cNvPr>
            <p:cNvSpPr/>
            <p:nvPr/>
          </p:nvSpPr>
          <p:spPr>
            <a:xfrm>
              <a:off x="4205730" y="3860970"/>
              <a:ext cx="517396" cy="3730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6" name="フローチャート : 書類 14">
            <a:extLst>
              <a:ext uri="{FF2B5EF4-FFF2-40B4-BE49-F238E27FC236}">
                <a16:creationId xmlns:a16="http://schemas.microsoft.com/office/drawing/2014/main" id="{3C019FEF-CA67-67F8-732C-3B07E6154A72}"/>
              </a:ext>
            </a:extLst>
          </p:cNvPr>
          <p:cNvSpPr/>
          <p:nvPr/>
        </p:nvSpPr>
        <p:spPr>
          <a:xfrm>
            <a:off x="6888236" y="3951428"/>
            <a:ext cx="704163" cy="436089"/>
          </a:xfrm>
          <a:prstGeom prst="flowChartDocument">
            <a:avLst/>
          </a:prstGeom>
          <a:noFill/>
          <a:ln w="254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chemeClr val="accent5"/>
                </a:solidFill>
                <a:effectLst/>
                <a:uLnTx/>
                <a:uFillTx/>
                <a:latin typeface="メイリオ"/>
                <a:ea typeface="メイリオ"/>
                <a:cs typeface="+mn-cs"/>
              </a:rPr>
              <a:t>仕訳伝票</a:t>
            </a:r>
          </a:p>
        </p:txBody>
      </p:sp>
      <p:sp>
        <p:nvSpPr>
          <p:cNvPr id="8" name="テキスト ボックス 7">
            <a:extLst>
              <a:ext uri="{FF2B5EF4-FFF2-40B4-BE49-F238E27FC236}">
                <a16:creationId xmlns:a16="http://schemas.microsoft.com/office/drawing/2014/main" id="{3007FFAD-DBFC-EDF5-C27A-F53CC9C00D7B}"/>
              </a:ext>
            </a:extLst>
          </p:cNvPr>
          <p:cNvSpPr txBox="1"/>
          <p:nvPr/>
        </p:nvSpPr>
        <p:spPr>
          <a:xfrm>
            <a:off x="518487" y="4288837"/>
            <a:ext cx="2339102" cy="523220"/>
          </a:xfrm>
          <a:prstGeom prst="rect">
            <a:avLst/>
          </a:prstGeom>
          <a:noFill/>
        </p:spPr>
        <p:txBody>
          <a:bodyPr wrap="none" rtlCol="0">
            <a:spAutoFit/>
          </a:bodyPr>
          <a:lstStyle/>
          <a:p>
            <a:r>
              <a:rPr kumimoji="1" lang="ja-JP" altLang="en-US" sz="1400" b="1">
                <a:solidFill>
                  <a:srgbClr val="008CCF"/>
                </a:solidFill>
              </a:rPr>
              <a:t>次承認者向けに色分けし、</a:t>
            </a:r>
            <a:endParaRPr kumimoji="1" lang="en-US" altLang="ja-JP" sz="1400" b="1">
              <a:solidFill>
                <a:srgbClr val="008CCF"/>
              </a:solidFill>
            </a:endParaRPr>
          </a:p>
          <a:p>
            <a:r>
              <a:rPr kumimoji="1" lang="ja-JP" altLang="en-US" sz="1400" b="1">
                <a:solidFill>
                  <a:srgbClr val="008CCF"/>
                </a:solidFill>
              </a:rPr>
              <a:t>優先度に応じて承認可能</a:t>
            </a:r>
            <a:endParaRPr kumimoji="1" lang="en-US" altLang="ja-JP" sz="1400" b="1">
              <a:solidFill>
                <a:srgbClr val="008CCF"/>
              </a:solidFill>
            </a:endParaRPr>
          </a:p>
        </p:txBody>
      </p:sp>
      <p:sp>
        <p:nvSpPr>
          <p:cNvPr id="75" name="正方形/長方形 74">
            <a:extLst>
              <a:ext uri="{FF2B5EF4-FFF2-40B4-BE49-F238E27FC236}">
                <a16:creationId xmlns:a16="http://schemas.microsoft.com/office/drawing/2014/main" id="{0D5792ED-9108-478D-8901-9A2021A16DE3}"/>
              </a:ext>
            </a:extLst>
          </p:cNvPr>
          <p:cNvSpPr/>
          <p:nvPr/>
        </p:nvSpPr>
        <p:spPr>
          <a:xfrm>
            <a:off x="3538109" y="3857305"/>
            <a:ext cx="1008667" cy="5624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フローチャート : 書類 14">
            <a:extLst>
              <a:ext uri="{FF2B5EF4-FFF2-40B4-BE49-F238E27FC236}">
                <a16:creationId xmlns:a16="http://schemas.microsoft.com/office/drawing/2014/main" id="{5CADBBB2-EBB6-B3E2-8B4A-A7CBD49BED9E}"/>
              </a:ext>
            </a:extLst>
          </p:cNvPr>
          <p:cNvSpPr/>
          <p:nvPr/>
        </p:nvSpPr>
        <p:spPr>
          <a:xfrm>
            <a:off x="3680311" y="3935868"/>
            <a:ext cx="704163" cy="436089"/>
          </a:xfrm>
          <a:prstGeom prst="flowChartDocument">
            <a:avLst/>
          </a:prstGeom>
          <a:solidFill>
            <a:schemeClr val="bg1"/>
          </a:solid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F9BE00"/>
                </a:solidFill>
                <a:effectLst/>
                <a:uLnTx/>
                <a:uFillTx/>
                <a:latin typeface="メイリオ"/>
                <a:ea typeface="メイリオ"/>
                <a:cs typeface="+mn-cs"/>
              </a:rPr>
              <a:t>仕訳伝票</a:t>
            </a:r>
          </a:p>
        </p:txBody>
      </p:sp>
    </p:spTree>
    <p:extLst>
      <p:ext uri="{BB962C8B-B14F-4D97-AF65-F5344CB8AC3E}">
        <p14:creationId xmlns:p14="http://schemas.microsoft.com/office/powerpoint/2010/main" val="1977894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0110ED6-16EE-EC91-9F69-F2D8D96B85FE}"/>
              </a:ext>
            </a:extLst>
          </p:cNvPr>
          <p:cNvSpPr>
            <a:spLocks noGrp="1"/>
          </p:cNvSpPr>
          <p:nvPr>
            <p:ph type="title"/>
          </p:nvPr>
        </p:nvSpPr>
        <p:spPr>
          <a:xfrm>
            <a:off x="358775" y="267494"/>
            <a:ext cx="7093545" cy="584267"/>
          </a:xfrm>
        </p:spPr>
        <p:txBody>
          <a:bodyPr/>
          <a:lstStyle/>
          <a:p>
            <a:r>
              <a:rPr lang="ja-JP" altLang="en-US"/>
              <a:t>会社概要</a:t>
            </a:r>
            <a:endParaRPr lang="ja-JP" altLang="en-US" dirty="0"/>
          </a:p>
        </p:txBody>
      </p:sp>
      <p:sp>
        <p:nvSpPr>
          <p:cNvPr id="2" name="スライド番号プレースホルダー 1">
            <a:extLst>
              <a:ext uri="{FF2B5EF4-FFF2-40B4-BE49-F238E27FC236}">
                <a16:creationId xmlns:a16="http://schemas.microsoft.com/office/drawing/2014/main" id="{469CB2C6-0113-F74C-3950-26AAEECEA945}"/>
              </a:ext>
            </a:extLst>
          </p:cNvPr>
          <p:cNvSpPr>
            <a:spLocks noGrp="1"/>
          </p:cNvSpPr>
          <p:nvPr>
            <p:ph type="sldNum" sz="quarter" idx="12"/>
          </p:nvPr>
        </p:nvSpPr>
        <p:spPr>
          <a:xfrm>
            <a:off x="8532000" y="4932000"/>
            <a:ext cx="360000" cy="135000"/>
          </a:xfrm>
        </p:spPr>
        <p:txBody>
          <a:bodyPr/>
          <a:lstStyle/>
          <a:p>
            <a:fld id="{78AE49ED-73EF-499C-8307-28EB0E7CF529}" type="slidenum">
              <a:rPr lang="ja-JP" altLang="en-US" smtClean="0"/>
              <a:pPr/>
              <a:t>4</a:t>
            </a:fld>
            <a:endParaRPr lang="ja-JP" altLang="en-US" dirty="0"/>
          </a:p>
        </p:txBody>
      </p:sp>
      <p:sp>
        <p:nvSpPr>
          <p:cNvPr id="4" name="フッター プレースホルダー 3">
            <a:extLst>
              <a:ext uri="{FF2B5EF4-FFF2-40B4-BE49-F238E27FC236}">
                <a16:creationId xmlns:a16="http://schemas.microsoft.com/office/drawing/2014/main" id="{791CAF64-E437-135B-37AF-35A09944432C}"/>
              </a:ext>
            </a:extLst>
          </p:cNvPr>
          <p:cNvSpPr>
            <a:spLocks noGrp="1"/>
          </p:cNvSpPr>
          <p:nvPr>
            <p:ph type="ftr" sz="quarter" idx="3"/>
          </p:nvPr>
        </p:nvSpPr>
        <p:spPr>
          <a:xfrm>
            <a:off x="252000" y="4932000"/>
            <a:ext cx="2160000" cy="135000"/>
          </a:xfrm>
        </p:spPr>
        <p:txBody>
          <a:bodyPr/>
          <a:lstStyle/>
          <a:p>
            <a:r>
              <a:rPr lang="en-US" altLang="ja-JP"/>
              <a:t>©Canon IT Solutions Inc.  All rights reserved.</a:t>
            </a:r>
            <a:endParaRPr lang="ja-JP" altLang="en-US"/>
          </a:p>
        </p:txBody>
      </p:sp>
      <p:graphicFrame>
        <p:nvGraphicFramePr>
          <p:cNvPr id="5" name="表 4">
            <a:extLst>
              <a:ext uri="{FF2B5EF4-FFF2-40B4-BE49-F238E27FC236}">
                <a16:creationId xmlns:a16="http://schemas.microsoft.com/office/drawing/2014/main" id="{1A1DB485-EC3D-27ED-31E6-F24023B5E4E8}"/>
              </a:ext>
            </a:extLst>
          </p:cNvPr>
          <p:cNvGraphicFramePr>
            <a:graphicFrameLocks noGrp="1"/>
          </p:cNvGraphicFramePr>
          <p:nvPr/>
        </p:nvGraphicFramePr>
        <p:xfrm>
          <a:off x="288000" y="735901"/>
          <a:ext cx="5830708" cy="4191599"/>
        </p:xfrm>
        <a:graphic>
          <a:graphicData uri="http://schemas.openxmlformats.org/drawingml/2006/table">
            <a:tbl>
              <a:tblPr>
                <a:gradFill rotWithShape="1">
                  <a:gsLst>
                    <a:gs pos="0">
                      <a:srgbClr val="7F7F7F">
                        <a:tint val="50000"/>
                        <a:satMod val="300000"/>
                      </a:srgbClr>
                    </a:gs>
                    <a:gs pos="35000">
                      <a:srgbClr val="7F7F7F">
                        <a:tint val="37000"/>
                        <a:satMod val="300000"/>
                      </a:srgbClr>
                    </a:gs>
                    <a:gs pos="100000">
                      <a:srgbClr val="7F7F7F">
                        <a:tint val="15000"/>
                        <a:satMod val="350000"/>
                      </a:srgbClr>
                    </a:gs>
                  </a:gsLst>
                  <a:lin ang="16200000" scaled="1"/>
                </a:gradFill>
                <a:effectLst/>
              </a:tblPr>
              <a:tblGrid>
                <a:gridCol w="1396902">
                  <a:extLst>
                    <a:ext uri="{9D8B030D-6E8A-4147-A177-3AD203B41FA5}">
                      <a16:colId xmlns:a16="http://schemas.microsoft.com/office/drawing/2014/main" val="20000"/>
                    </a:ext>
                  </a:extLst>
                </a:gridCol>
                <a:gridCol w="4433806">
                  <a:extLst>
                    <a:ext uri="{9D8B030D-6E8A-4147-A177-3AD203B41FA5}">
                      <a16:colId xmlns:a16="http://schemas.microsoft.com/office/drawing/2014/main" val="20001"/>
                    </a:ext>
                  </a:extLst>
                </a:gridCol>
              </a:tblGrid>
              <a:tr h="339827">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l"/>
                      <a:r>
                        <a:rPr lang="ja-JP" altLang="en-US" sz="1200" b="1">
                          <a:solidFill>
                            <a:schemeClr val="bg1"/>
                          </a:solidFill>
                          <a:latin typeface="+mn-ea"/>
                          <a:ea typeface="+mn-ea"/>
                        </a:rPr>
                        <a:t>会社名</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chemeClr val="bg1">
                        <a:lumMod val="75000"/>
                      </a:scheme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lvl="0" algn="l"/>
                      <a:r>
                        <a:rPr lang="ja-JP" altLang="en-US" sz="1200">
                          <a:solidFill>
                            <a:schemeClr val="tx1">
                              <a:lumMod val="75000"/>
                              <a:lumOff val="25000"/>
                            </a:schemeClr>
                          </a:solidFill>
                          <a:latin typeface="+mn-ea"/>
                          <a:ea typeface="+mn-ea"/>
                        </a:rPr>
                        <a:t> キヤノンＩＴソリューションズ株式会社</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r h="334637">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l"/>
                      <a:r>
                        <a:rPr lang="ja-JP" altLang="en-US" sz="1200" b="1">
                          <a:solidFill>
                            <a:schemeClr val="bg1"/>
                          </a:solidFill>
                          <a:latin typeface="+mn-ea"/>
                          <a:ea typeface="+mn-ea"/>
                        </a:rPr>
                        <a:t>設立</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chemeClr val="bg1">
                        <a:lumMod val="75000"/>
                      </a:scheme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lvl="0" algn="l"/>
                      <a:r>
                        <a:rPr lang="en-US" altLang="ja-JP" sz="1200">
                          <a:solidFill>
                            <a:schemeClr val="tx1">
                              <a:lumMod val="75000"/>
                              <a:lumOff val="25000"/>
                            </a:schemeClr>
                          </a:solidFill>
                          <a:latin typeface="+mn-ea"/>
                          <a:ea typeface="+mn-ea"/>
                        </a:rPr>
                        <a:t> 1982</a:t>
                      </a:r>
                      <a:r>
                        <a:rPr lang="ja-JP" altLang="en-US" sz="1200">
                          <a:solidFill>
                            <a:schemeClr val="tx1">
                              <a:lumMod val="75000"/>
                              <a:lumOff val="25000"/>
                            </a:schemeClr>
                          </a:solidFill>
                          <a:latin typeface="+mn-ea"/>
                          <a:ea typeface="+mn-ea"/>
                        </a:rPr>
                        <a:t>年</a:t>
                      </a:r>
                      <a:r>
                        <a:rPr lang="en-US" altLang="ja-JP" sz="1200">
                          <a:solidFill>
                            <a:schemeClr val="tx1">
                              <a:lumMod val="75000"/>
                              <a:lumOff val="25000"/>
                            </a:schemeClr>
                          </a:solidFill>
                          <a:latin typeface="+mn-ea"/>
                          <a:ea typeface="+mn-ea"/>
                        </a:rPr>
                        <a:t>7</a:t>
                      </a:r>
                      <a:r>
                        <a:rPr lang="ja-JP" altLang="en-US" sz="1200">
                          <a:solidFill>
                            <a:schemeClr val="tx1">
                              <a:lumMod val="75000"/>
                              <a:lumOff val="25000"/>
                            </a:schemeClr>
                          </a:solidFill>
                          <a:latin typeface="+mn-ea"/>
                          <a:ea typeface="+mn-ea"/>
                        </a:rPr>
                        <a:t>月</a:t>
                      </a:r>
                      <a:r>
                        <a:rPr lang="en-US" altLang="ja-JP" sz="1200">
                          <a:solidFill>
                            <a:schemeClr val="tx1">
                              <a:lumMod val="75000"/>
                              <a:lumOff val="25000"/>
                            </a:schemeClr>
                          </a:solidFill>
                          <a:latin typeface="+mn-ea"/>
                          <a:ea typeface="+mn-ea"/>
                        </a:rPr>
                        <a:t>1</a:t>
                      </a:r>
                      <a:r>
                        <a:rPr lang="ja-JP" altLang="en-US" sz="1200">
                          <a:solidFill>
                            <a:schemeClr val="tx1">
                              <a:lumMod val="75000"/>
                              <a:lumOff val="25000"/>
                            </a:schemeClr>
                          </a:solidFill>
                          <a:latin typeface="+mn-ea"/>
                          <a:ea typeface="+mn-ea"/>
                        </a:rPr>
                        <a:t>日</a:t>
                      </a:r>
                      <a:endParaRPr lang="ja-JP" altLang="en-US" sz="1200">
                        <a:solidFill>
                          <a:schemeClr val="tx1"/>
                        </a:solidFill>
                        <a:latin typeface="+mn-ea"/>
                        <a:ea typeface="+mn-ea"/>
                      </a:endParaRP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334637">
                <a:tc>
                  <a:txBody>
                    <a:bodyPr/>
                    <a:lstStyle/>
                    <a:p>
                      <a:pPr algn="l"/>
                      <a:r>
                        <a:rPr lang="ja-JP" altLang="en-US" sz="1200" b="1">
                          <a:solidFill>
                            <a:schemeClr val="bg1"/>
                          </a:solidFill>
                          <a:latin typeface="+mn-ea"/>
                          <a:ea typeface="+mn-ea"/>
                        </a:rPr>
                        <a:t>資本金</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lvl="0" algn="l"/>
                      <a:r>
                        <a:rPr lang="en-US" altLang="ja-JP" sz="1200">
                          <a:solidFill>
                            <a:schemeClr val="tx1"/>
                          </a:solidFill>
                          <a:latin typeface="+mn-ea"/>
                          <a:ea typeface="+mn-ea"/>
                        </a:rPr>
                        <a:t> </a:t>
                      </a:r>
                      <a:r>
                        <a:rPr lang="en-US" altLang="ja-JP" sz="1200">
                          <a:solidFill>
                            <a:schemeClr val="tx1">
                              <a:lumMod val="75000"/>
                              <a:lumOff val="25000"/>
                            </a:schemeClr>
                          </a:solidFill>
                          <a:latin typeface="+mn-ea"/>
                          <a:ea typeface="+mn-ea"/>
                        </a:rPr>
                        <a:t>3,617</a:t>
                      </a:r>
                      <a:r>
                        <a:rPr lang="ja-JP" altLang="en-US" sz="1200">
                          <a:solidFill>
                            <a:schemeClr val="tx1">
                              <a:lumMod val="75000"/>
                              <a:lumOff val="25000"/>
                            </a:schemeClr>
                          </a:solidFill>
                          <a:latin typeface="+mn-ea"/>
                          <a:ea typeface="+mn-ea"/>
                        </a:rPr>
                        <a:t>百万円</a:t>
                      </a: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206711137"/>
                  </a:ext>
                </a:extLst>
              </a:tr>
              <a:tr h="322710">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l"/>
                      <a:r>
                        <a:rPr lang="ja-JP" altLang="en-US" sz="1200" b="1">
                          <a:solidFill>
                            <a:schemeClr val="bg1"/>
                          </a:solidFill>
                          <a:latin typeface="+mn-ea"/>
                          <a:ea typeface="+mn-ea"/>
                        </a:rPr>
                        <a:t>代表者</a:t>
                      </a:r>
                      <a:endParaRPr lang="zh-TW" altLang="en-US" sz="1200" b="1">
                        <a:solidFill>
                          <a:schemeClr val="bg1"/>
                        </a:solidFill>
                        <a:latin typeface="+mn-ea"/>
                        <a:ea typeface="+mn-ea"/>
                      </a:endParaRP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chemeClr val="bg1">
                        <a:lumMod val="75000"/>
                      </a:scheme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lvl="0" algn="l"/>
                      <a:r>
                        <a:rPr lang="ja-JP" altLang="en-US" sz="1200" baseline="0" dirty="0">
                          <a:solidFill>
                            <a:schemeClr val="tx1">
                              <a:lumMod val="75000"/>
                              <a:lumOff val="25000"/>
                            </a:schemeClr>
                          </a:solidFill>
                          <a:latin typeface="+mn-ea"/>
                          <a:ea typeface="+mn-ea"/>
                        </a:rPr>
                        <a:t> </a:t>
                      </a:r>
                      <a:r>
                        <a:rPr lang="zh-TW" altLang="en-US" sz="1200" dirty="0">
                          <a:solidFill>
                            <a:schemeClr val="tx1">
                              <a:lumMod val="75000"/>
                              <a:lumOff val="25000"/>
                            </a:schemeClr>
                          </a:solidFill>
                          <a:latin typeface="+mn-ea"/>
                          <a:ea typeface="+mn-ea"/>
                        </a:rPr>
                        <a:t>代表取締役社長　</a:t>
                      </a:r>
                      <a:r>
                        <a:rPr lang="ja-JP" altLang="en-US" sz="1200" dirty="0">
                          <a:solidFill>
                            <a:schemeClr val="tx1">
                              <a:lumMod val="75000"/>
                              <a:lumOff val="25000"/>
                            </a:schemeClr>
                          </a:solidFill>
                          <a:latin typeface="+mn-ea"/>
                          <a:ea typeface="+mn-ea"/>
                        </a:rPr>
                        <a:t>須山 </a:t>
                      </a:r>
                      <a:r>
                        <a:rPr lang="zh-TW" altLang="en-US" sz="1200" dirty="0">
                          <a:solidFill>
                            <a:schemeClr val="tx1">
                              <a:lumMod val="75000"/>
                              <a:lumOff val="25000"/>
                            </a:schemeClr>
                          </a:solidFill>
                          <a:latin typeface="+mn-ea"/>
                          <a:ea typeface="+mn-ea"/>
                        </a:rPr>
                        <a:t>寛</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322710">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l"/>
                      <a:r>
                        <a:rPr lang="ja-JP" altLang="en-US" sz="1200" b="1">
                          <a:solidFill>
                            <a:schemeClr val="bg1"/>
                          </a:solidFill>
                          <a:latin typeface="+mn-ea"/>
                          <a:ea typeface="+mn-ea"/>
                        </a:rPr>
                        <a:t>株主構成</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chemeClr val="bg1">
                        <a:lumMod val="75000"/>
                      </a:scheme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a:solidFill>
                            <a:schemeClr val="tx1">
                              <a:lumMod val="75000"/>
                              <a:lumOff val="25000"/>
                            </a:schemeClr>
                          </a:solidFill>
                          <a:latin typeface="+mn-ea"/>
                          <a:ea typeface="+mn-ea"/>
                        </a:rPr>
                        <a:t> </a:t>
                      </a:r>
                      <a:r>
                        <a:rPr lang="ja-JP" altLang="en-US" sz="1200">
                          <a:solidFill>
                            <a:schemeClr val="tx1">
                              <a:lumMod val="75000"/>
                              <a:lumOff val="25000"/>
                            </a:schemeClr>
                          </a:solidFill>
                          <a:latin typeface="+mn-ea"/>
                          <a:ea typeface="+mn-ea"/>
                        </a:rPr>
                        <a:t>キヤノンマーケティングジャパン株式会社　</a:t>
                      </a:r>
                      <a:r>
                        <a:rPr lang="en-US" altLang="ja-JP" sz="1200">
                          <a:solidFill>
                            <a:schemeClr val="tx1">
                              <a:lumMod val="75000"/>
                              <a:lumOff val="25000"/>
                            </a:schemeClr>
                          </a:solidFill>
                          <a:latin typeface="+mn-ea"/>
                          <a:ea typeface="+mn-ea"/>
                        </a:rPr>
                        <a:t>100%</a:t>
                      </a:r>
                      <a:endParaRPr lang="zh-TW" altLang="en-US" sz="1200">
                        <a:solidFill>
                          <a:schemeClr val="tx1">
                            <a:lumMod val="75000"/>
                            <a:lumOff val="25000"/>
                          </a:schemeClr>
                        </a:solidFill>
                        <a:latin typeface="+mn-ea"/>
                        <a:ea typeface="+mn-ea"/>
                      </a:endParaRP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338040">
                <a:tc>
                  <a:txBody>
                    <a:bodyPr/>
                    <a:lstStyle/>
                    <a:p>
                      <a:pPr algn="l"/>
                      <a:r>
                        <a:rPr lang="ja-JP" altLang="en-US" sz="1200" b="1">
                          <a:solidFill>
                            <a:schemeClr val="bg1"/>
                          </a:solidFill>
                          <a:latin typeface="+mn-ea"/>
                          <a:ea typeface="+mn-ea"/>
                        </a:rPr>
                        <a:t>従業員数</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lumMod val="75000"/>
                              <a:lumOff val="25000"/>
                            </a:schemeClr>
                          </a:solidFill>
                          <a:latin typeface="+mn-ea"/>
                          <a:ea typeface="+mn-ea"/>
                        </a:rPr>
                        <a:t> 4,258</a:t>
                      </a:r>
                      <a:r>
                        <a:rPr lang="ja-JP" altLang="en-US" sz="1200" dirty="0">
                          <a:solidFill>
                            <a:schemeClr val="tx1">
                              <a:lumMod val="75000"/>
                              <a:lumOff val="25000"/>
                            </a:schemeClr>
                          </a:solidFill>
                          <a:latin typeface="+mn-ea"/>
                          <a:ea typeface="+mn-ea"/>
                        </a:rPr>
                        <a:t>名（</a:t>
                      </a:r>
                      <a:r>
                        <a:rPr lang="en-US" altLang="ja-JP" sz="1200" dirty="0">
                          <a:solidFill>
                            <a:schemeClr val="tx1">
                              <a:lumMod val="75000"/>
                              <a:lumOff val="25000"/>
                            </a:schemeClr>
                          </a:solidFill>
                          <a:latin typeface="+mn-ea"/>
                          <a:ea typeface="+mn-ea"/>
                        </a:rPr>
                        <a:t>2025</a:t>
                      </a:r>
                      <a:r>
                        <a:rPr lang="ja-JP" altLang="en-US" sz="1200" dirty="0">
                          <a:solidFill>
                            <a:schemeClr val="tx1">
                              <a:lumMod val="75000"/>
                              <a:lumOff val="25000"/>
                            </a:schemeClr>
                          </a:solidFill>
                          <a:latin typeface="+mn-ea"/>
                          <a:ea typeface="+mn-ea"/>
                        </a:rPr>
                        <a:t>年</a:t>
                      </a:r>
                      <a:r>
                        <a:rPr lang="en-US" altLang="ja-JP" sz="1200" dirty="0">
                          <a:solidFill>
                            <a:schemeClr val="tx1">
                              <a:lumMod val="75000"/>
                              <a:lumOff val="25000"/>
                            </a:schemeClr>
                          </a:solidFill>
                          <a:latin typeface="+mn-ea"/>
                          <a:ea typeface="+mn-ea"/>
                        </a:rPr>
                        <a:t>12</a:t>
                      </a:r>
                      <a:r>
                        <a:rPr lang="ja-JP" altLang="en-US" sz="1200" dirty="0">
                          <a:solidFill>
                            <a:schemeClr val="tx1">
                              <a:lumMod val="75000"/>
                              <a:lumOff val="25000"/>
                            </a:schemeClr>
                          </a:solidFill>
                          <a:latin typeface="+mn-ea"/>
                          <a:ea typeface="+mn-ea"/>
                        </a:rPr>
                        <a:t>月末日現在・単体）</a:t>
                      </a:r>
                      <a:endParaRPr lang="zh-TW" altLang="en-US" sz="1200" dirty="0">
                        <a:solidFill>
                          <a:schemeClr val="tx1">
                            <a:lumMod val="75000"/>
                            <a:lumOff val="25000"/>
                          </a:schemeClr>
                        </a:solidFill>
                        <a:latin typeface="+mn-ea"/>
                        <a:ea typeface="+mn-ea"/>
                      </a:endParaRP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338040">
                <a:tc>
                  <a:txBody>
                    <a:bodyPr/>
                    <a:lstStyle/>
                    <a:p>
                      <a:pPr algn="l"/>
                      <a:r>
                        <a:rPr lang="ja-JP" altLang="en-US" sz="1200" b="1">
                          <a:solidFill>
                            <a:schemeClr val="bg1"/>
                          </a:solidFill>
                          <a:latin typeface="+mn-ea"/>
                          <a:ea typeface="+mn-ea"/>
                        </a:rPr>
                        <a:t>売上高</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mn-ea"/>
                          <a:ea typeface="+mn-ea"/>
                        </a:rPr>
                        <a:t> </a:t>
                      </a:r>
                      <a:r>
                        <a:rPr lang="en-US" altLang="ja-JP" sz="1200" dirty="0">
                          <a:solidFill>
                            <a:schemeClr val="tx1">
                              <a:lumMod val="75000"/>
                              <a:lumOff val="25000"/>
                            </a:schemeClr>
                          </a:solidFill>
                          <a:latin typeface="+mn-ea"/>
                          <a:ea typeface="+mn-ea"/>
                        </a:rPr>
                        <a:t>147,173</a:t>
                      </a:r>
                      <a:r>
                        <a:rPr lang="ja-JP" altLang="en-US" sz="1200" dirty="0">
                          <a:solidFill>
                            <a:schemeClr val="tx1">
                              <a:lumMod val="75000"/>
                              <a:lumOff val="25000"/>
                            </a:schemeClr>
                          </a:solidFill>
                          <a:latin typeface="+mn-ea"/>
                          <a:ea typeface="+mn-ea"/>
                        </a:rPr>
                        <a:t>百万円（</a:t>
                      </a:r>
                      <a:r>
                        <a:rPr lang="en-US" altLang="ja-JP" sz="1200" dirty="0">
                          <a:solidFill>
                            <a:schemeClr val="tx1">
                              <a:lumMod val="75000"/>
                              <a:lumOff val="25000"/>
                            </a:schemeClr>
                          </a:solidFill>
                          <a:latin typeface="+mn-ea"/>
                          <a:ea typeface="+mn-ea"/>
                        </a:rPr>
                        <a:t>2025</a:t>
                      </a:r>
                      <a:r>
                        <a:rPr lang="ja-JP" altLang="en-US" sz="1200" dirty="0">
                          <a:solidFill>
                            <a:schemeClr val="tx1">
                              <a:lumMod val="75000"/>
                              <a:lumOff val="25000"/>
                            </a:schemeClr>
                          </a:solidFill>
                          <a:latin typeface="+mn-ea"/>
                          <a:ea typeface="+mn-ea"/>
                        </a:rPr>
                        <a:t>年</a:t>
                      </a:r>
                      <a:r>
                        <a:rPr lang="en-US" altLang="ja-JP" sz="1200" dirty="0">
                          <a:solidFill>
                            <a:schemeClr val="tx1">
                              <a:lumMod val="75000"/>
                              <a:lumOff val="25000"/>
                            </a:schemeClr>
                          </a:solidFill>
                          <a:latin typeface="+mn-ea"/>
                          <a:ea typeface="+mn-ea"/>
                        </a:rPr>
                        <a:t>12</a:t>
                      </a:r>
                      <a:r>
                        <a:rPr lang="ja-JP" altLang="en-US" sz="1200" dirty="0">
                          <a:solidFill>
                            <a:schemeClr val="tx1">
                              <a:lumMod val="75000"/>
                              <a:lumOff val="25000"/>
                            </a:schemeClr>
                          </a:solidFill>
                          <a:latin typeface="+mn-ea"/>
                          <a:ea typeface="+mn-ea"/>
                        </a:rPr>
                        <a:t>月期・単体）</a:t>
                      </a:r>
                      <a:endParaRPr lang="zh-TW" altLang="en-US" sz="1200" dirty="0">
                        <a:solidFill>
                          <a:schemeClr val="tx1">
                            <a:lumMod val="75000"/>
                            <a:lumOff val="25000"/>
                          </a:schemeClr>
                        </a:solidFill>
                        <a:latin typeface="+mn-ea"/>
                        <a:ea typeface="+mn-ea"/>
                      </a:endParaRP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63985697"/>
                  </a:ext>
                </a:extLst>
              </a:tr>
              <a:tr h="338040">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l"/>
                      <a:r>
                        <a:rPr lang="ja-JP" altLang="en-US" sz="1200" b="1">
                          <a:solidFill>
                            <a:schemeClr val="bg1"/>
                          </a:solidFill>
                          <a:latin typeface="+mn-ea"/>
                          <a:ea typeface="+mn-ea"/>
                        </a:rPr>
                        <a:t>本社所在地</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lvl="0" algn="l"/>
                      <a:r>
                        <a:rPr lang="ja-JP" altLang="en-US" sz="1200">
                          <a:solidFill>
                            <a:schemeClr val="tx1">
                              <a:lumMod val="75000"/>
                              <a:lumOff val="25000"/>
                            </a:schemeClr>
                          </a:solidFill>
                          <a:latin typeface="+mn-ea"/>
                          <a:ea typeface="+mn-ea"/>
                        </a:rPr>
                        <a:t> 東京都港区港南</a:t>
                      </a:r>
                      <a:r>
                        <a:rPr lang="en-US" altLang="ja-JP" sz="1200">
                          <a:solidFill>
                            <a:schemeClr val="tx1">
                              <a:lumMod val="75000"/>
                              <a:lumOff val="25000"/>
                            </a:schemeClr>
                          </a:solidFill>
                          <a:latin typeface="+mn-ea"/>
                          <a:ea typeface="+mn-ea"/>
                        </a:rPr>
                        <a:t>2-16-6 </a:t>
                      </a:r>
                      <a:r>
                        <a:rPr lang="ja-JP" altLang="en-US" sz="1200">
                          <a:solidFill>
                            <a:schemeClr val="tx1">
                              <a:lumMod val="75000"/>
                              <a:lumOff val="25000"/>
                            </a:schemeClr>
                          </a:solidFill>
                          <a:latin typeface="+mn-ea"/>
                          <a:ea typeface="+mn-ea"/>
                        </a:rPr>
                        <a:t>キヤノン </a:t>
                      </a:r>
                      <a:r>
                        <a:rPr lang="en-US" altLang="ja-JP" sz="1200">
                          <a:solidFill>
                            <a:schemeClr val="tx1">
                              <a:lumMod val="75000"/>
                              <a:lumOff val="25000"/>
                            </a:schemeClr>
                          </a:solidFill>
                          <a:latin typeface="+mn-ea"/>
                          <a:ea typeface="+mn-ea"/>
                        </a:rPr>
                        <a:t>S </a:t>
                      </a:r>
                      <a:r>
                        <a:rPr lang="ja-JP" altLang="en-US" sz="1200">
                          <a:solidFill>
                            <a:schemeClr val="tx1">
                              <a:lumMod val="75000"/>
                              <a:lumOff val="25000"/>
                            </a:schemeClr>
                          </a:solidFill>
                          <a:latin typeface="+mn-ea"/>
                          <a:ea typeface="+mn-ea"/>
                        </a:rPr>
                        <a:t>タワー</a:t>
                      </a: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831590263"/>
                  </a:ext>
                </a:extLst>
              </a:tr>
              <a:tr h="359719">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l"/>
                      <a:r>
                        <a:rPr lang="ja-JP" altLang="en-US" sz="1200" b="1">
                          <a:solidFill>
                            <a:schemeClr val="bg1"/>
                          </a:solidFill>
                          <a:latin typeface="+mn-ea"/>
                          <a:ea typeface="+mn-ea"/>
                        </a:rPr>
                        <a:t>拠点</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lvl="0" algn="l"/>
                      <a:r>
                        <a:rPr lang="ja-JP" altLang="en-US" sz="1200">
                          <a:solidFill>
                            <a:schemeClr val="tx1">
                              <a:lumMod val="75000"/>
                              <a:lumOff val="25000"/>
                            </a:schemeClr>
                          </a:solidFill>
                          <a:latin typeface="+mn-ea"/>
                          <a:ea typeface="+mn-ea"/>
                        </a:rPr>
                        <a:t> </a:t>
                      </a:r>
                      <a:r>
                        <a:rPr lang="zh-TW" altLang="en-US" sz="1200">
                          <a:solidFill>
                            <a:schemeClr val="tx1">
                              <a:lumMod val="75000"/>
                              <a:lumOff val="25000"/>
                            </a:schemeClr>
                          </a:solidFill>
                          <a:latin typeface="+mn-ea"/>
                          <a:ea typeface="+mn-ea"/>
                        </a:rPr>
                        <a:t>天王洲、西東京、小杉、宇都宮、大阪、名古屋、刈谷</a:t>
                      </a:r>
                      <a:r>
                        <a:rPr lang="ja-JP" altLang="en-US" sz="1200">
                          <a:solidFill>
                            <a:schemeClr val="tx1">
                              <a:lumMod val="75000"/>
                              <a:lumOff val="25000"/>
                            </a:schemeClr>
                          </a:solidFill>
                          <a:latin typeface="+mn-ea"/>
                          <a:ea typeface="+mn-ea"/>
                        </a:rPr>
                        <a:t>、福岡</a:t>
                      </a:r>
                      <a:endParaRPr lang="zh-TW" altLang="en-US" sz="1200">
                        <a:solidFill>
                          <a:schemeClr val="tx1">
                            <a:lumMod val="75000"/>
                            <a:lumOff val="25000"/>
                          </a:schemeClr>
                        </a:solidFill>
                        <a:latin typeface="+mn-ea"/>
                        <a:ea typeface="+mn-ea"/>
                      </a:endParaRP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32120206"/>
                  </a:ext>
                </a:extLst>
              </a:tr>
              <a:tr h="359719">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l"/>
                      <a:r>
                        <a:rPr lang="ja-JP" altLang="en-US" sz="1200" b="1">
                          <a:solidFill>
                            <a:schemeClr val="bg1"/>
                          </a:solidFill>
                          <a:latin typeface="+mn-ea"/>
                          <a:ea typeface="+mn-ea"/>
                        </a:rPr>
                        <a:t>主要事業</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chemeClr val="bg1">
                        <a:lumMod val="75000"/>
                      </a:scheme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lvl="0" algn="l"/>
                      <a:r>
                        <a:rPr lang="en-US" altLang="ja-JP" sz="1200">
                          <a:solidFill>
                            <a:schemeClr val="tx1">
                              <a:lumMod val="75000"/>
                              <a:lumOff val="25000"/>
                            </a:schemeClr>
                          </a:solidFill>
                          <a:latin typeface="+mn-ea"/>
                          <a:ea typeface="+mn-ea"/>
                        </a:rPr>
                        <a:t> SI</a:t>
                      </a:r>
                      <a:r>
                        <a:rPr lang="ja-JP" altLang="en-US" sz="1200">
                          <a:solidFill>
                            <a:schemeClr val="tx1">
                              <a:lumMod val="75000"/>
                              <a:lumOff val="25000"/>
                            </a:schemeClr>
                          </a:solidFill>
                          <a:latin typeface="+mn-ea"/>
                          <a:ea typeface="+mn-ea"/>
                        </a:rPr>
                        <a:t>およびコンサルティング、各種ソフトウエアの開発・販売</a:t>
                      </a: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6"/>
                  </a:ext>
                </a:extLst>
              </a:tr>
              <a:tr h="359719">
                <a:tc>
                  <a:txBody>
                    <a:bodyPr/>
                    <a:lstStyle/>
                    <a:p>
                      <a:pPr algn="l"/>
                      <a:r>
                        <a:rPr lang="ja-JP" altLang="en-US" sz="1200" b="1">
                          <a:solidFill>
                            <a:schemeClr val="bg1"/>
                          </a:solidFill>
                          <a:latin typeface="+mn-ea"/>
                          <a:ea typeface="+mn-ea"/>
                        </a:rPr>
                        <a:t>関連会社</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chemeClr val="bg1">
                        <a:lumMod val="75000"/>
                      </a:schemeClr>
                    </a:solidFill>
                  </a:tcPr>
                </a:tc>
                <a:tc>
                  <a:txBody>
                    <a:bodyPr/>
                    <a:lstStyle/>
                    <a:p>
                      <a:pPr lvl="0" algn="l"/>
                      <a:r>
                        <a:rPr lang="en-US" altLang="ja-JP" sz="1200" dirty="0">
                          <a:solidFill>
                            <a:schemeClr val="tx1">
                              <a:lumMod val="75000"/>
                              <a:lumOff val="25000"/>
                            </a:schemeClr>
                          </a:solidFill>
                          <a:latin typeface="+mn-ea"/>
                          <a:ea typeface="+mn-ea"/>
                        </a:rPr>
                        <a:t> </a:t>
                      </a:r>
                      <a:r>
                        <a:rPr lang="ja-JP" altLang="en-US" sz="1200" dirty="0">
                          <a:solidFill>
                            <a:schemeClr val="tx1">
                              <a:lumMod val="75000"/>
                              <a:lumOff val="25000"/>
                            </a:schemeClr>
                          </a:solidFill>
                          <a:latin typeface="+mn-ea"/>
                          <a:ea typeface="+mn-ea"/>
                        </a:rPr>
                        <a:t>クオリサイトテクノロジーズ株式会社</a:t>
                      </a:r>
                      <a:endParaRPr lang="en-US" altLang="ja-JP" sz="1200" dirty="0">
                        <a:solidFill>
                          <a:schemeClr val="tx1">
                            <a:lumMod val="75000"/>
                            <a:lumOff val="25000"/>
                          </a:schemeClr>
                        </a:solidFill>
                        <a:latin typeface="+mn-ea"/>
                        <a:ea typeface="+mn-ea"/>
                      </a:endParaRPr>
                    </a:p>
                    <a:p>
                      <a:pPr lvl="0" algn="l"/>
                      <a:r>
                        <a:rPr lang="en-US" altLang="ja-JP" sz="1200" dirty="0">
                          <a:solidFill>
                            <a:schemeClr val="tx1">
                              <a:lumMod val="75000"/>
                              <a:lumOff val="25000"/>
                            </a:schemeClr>
                          </a:solidFill>
                          <a:latin typeface="+mn-ea"/>
                          <a:ea typeface="+mn-ea"/>
                        </a:rPr>
                        <a:t> Canon Software America, Inc.</a:t>
                      </a:r>
                    </a:p>
                    <a:p>
                      <a:pPr lvl="0" algn="l"/>
                      <a:r>
                        <a:rPr lang="en-US" altLang="ja-JP" sz="1200" dirty="0">
                          <a:solidFill>
                            <a:schemeClr val="tx1">
                              <a:lumMod val="75000"/>
                              <a:lumOff val="25000"/>
                            </a:schemeClr>
                          </a:solidFill>
                          <a:latin typeface="+mn-ea"/>
                          <a:ea typeface="+mn-ea"/>
                        </a:rPr>
                        <a:t> Canon IT Solutions (Thailand) Co., Ltd.</a:t>
                      </a:r>
                    </a:p>
                    <a:p>
                      <a:pPr lvl="0" algn="l"/>
                      <a:r>
                        <a:rPr lang="en-US" altLang="ja-JP" sz="1200" dirty="0">
                          <a:solidFill>
                            <a:schemeClr val="tx1">
                              <a:lumMod val="75000"/>
                              <a:lumOff val="25000"/>
                            </a:schemeClr>
                          </a:solidFill>
                          <a:latin typeface="+mn-ea"/>
                          <a:ea typeface="+mn-ea"/>
                        </a:rPr>
                        <a:t> Material Automation (Thailand) Co., Ltd.</a:t>
                      </a:r>
                      <a:endParaRPr lang="ja-JP" altLang="en-US" sz="1200" dirty="0">
                        <a:solidFill>
                          <a:schemeClr val="tx1">
                            <a:lumMod val="75000"/>
                            <a:lumOff val="25000"/>
                          </a:schemeClr>
                        </a:solidFill>
                        <a:latin typeface="+mn-ea"/>
                        <a:ea typeface="+mn-ea"/>
                      </a:endParaRP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76986919"/>
                  </a:ext>
                </a:extLst>
              </a:tr>
            </a:tbl>
          </a:graphicData>
        </a:graphic>
      </p:graphicFrame>
      <p:sp>
        <p:nvSpPr>
          <p:cNvPr id="7" name="テキスト ボックス 42">
            <a:extLst>
              <a:ext uri="{FF2B5EF4-FFF2-40B4-BE49-F238E27FC236}">
                <a16:creationId xmlns:a16="http://schemas.microsoft.com/office/drawing/2014/main" id="{D6686FE1-D1E2-42C0-1DBD-20A3E468D6C5}"/>
              </a:ext>
            </a:extLst>
          </p:cNvPr>
          <p:cNvSpPr txBox="1">
            <a:spLocks noChangeArrowheads="1"/>
          </p:cNvSpPr>
          <p:nvPr/>
        </p:nvSpPr>
        <p:spPr bwMode="auto">
          <a:xfrm>
            <a:off x="6624543" y="4443958"/>
            <a:ext cx="2502745" cy="253916"/>
          </a:xfrm>
          <a:prstGeom prst="rect">
            <a:avLst/>
          </a:prstGeom>
          <a:noFill/>
          <a:ln w="9525">
            <a:noFill/>
            <a:miter lim="800000"/>
            <a:headEnd/>
            <a:tailEnd/>
          </a:ln>
        </p:spPr>
        <p:txBody>
          <a:bodyPr wrap="square">
            <a:spAutoFit/>
          </a:bodyPr>
          <a:lstStyle/>
          <a:p>
            <a:r>
              <a:rPr lang="ja-JP" altLang="en-US" sz="1000" b="0">
                <a:solidFill>
                  <a:srgbClr val="292929"/>
                </a:solidFill>
                <a:latin typeface="+mn-ea"/>
                <a:cs typeface="Meiryo UI" panose="020B0604030504040204" pitchFamily="50" charset="-128"/>
              </a:rPr>
              <a:t>天王洲</a:t>
            </a:r>
            <a:r>
              <a:rPr lang="zh-TW" altLang="en-US" sz="1000" b="0">
                <a:solidFill>
                  <a:srgbClr val="292929"/>
                </a:solidFill>
                <a:latin typeface="+mn-ea"/>
                <a:cs typeface="Meiryo UI" panose="020B0604030504040204" pitchFamily="50" charset="-128"/>
              </a:rPr>
              <a:t>事業所（東京都</a:t>
            </a:r>
            <a:r>
              <a:rPr lang="ja-JP" altLang="en-US" sz="1000" b="0">
                <a:solidFill>
                  <a:srgbClr val="292929"/>
                </a:solidFill>
                <a:latin typeface="+mn-ea"/>
                <a:cs typeface="Meiryo UI" panose="020B0604030504040204" pitchFamily="50" charset="-128"/>
              </a:rPr>
              <a:t>品川区</a:t>
            </a:r>
            <a:r>
              <a:rPr lang="zh-TW" altLang="en-US" sz="1000" b="0">
                <a:solidFill>
                  <a:srgbClr val="292929"/>
                </a:solidFill>
                <a:latin typeface="+mn-ea"/>
                <a:cs typeface="Meiryo UI" panose="020B0604030504040204" pitchFamily="50" charset="-128"/>
              </a:rPr>
              <a:t>）</a:t>
            </a:r>
          </a:p>
        </p:txBody>
      </p:sp>
      <p:sp>
        <p:nvSpPr>
          <p:cNvPr id="8" name="テキスト ボックス 43">
            <a:extLst>
              <a:ext uri="{FF2B5EF4-FFF2-40B4-BE49-F238E27FC236}">
                <a16:creationId xmlns:a16="http://schemas.microsoft.com/office/drawing/2014/main" id="{E10143BE-6AEB-5374-9D1F-BA3EEBCD3009}"/>
              </a:ext>
            </a:extLst>
          </p:cNvPr>
          <p:cNvSpPr txBox="1">
            <a:spLocks noChangeArrowheads="1"/>
          </p:cNvSpPr>
          <p:nvPr/>
        </p:nvSpPr>
        <p:spPr bwMode="auto">
          <a:xfrm>
            <a:off x="6610002" y="2802632"/>
            <a:ext cx="2483502" cy="253916"/>
          </a:xfrm>
          <a:prstGeom prst="rect">
            <a:avLst/>
          </a:prstGeom>
          <a:noFill/>
          <a:ln w="9525">
            <a:noFill/>
            <a:miter lim="800000"/>
            <a:headEnd/>
            <a:tailEnd/>
          </a:ln>
        </p:spPr>
        <p:txBody>
          <a:bodyPr wrap="square">
            <a:spAutoFit/>
          </a:bodyPr>
          <a:lstStyle/>
          <a:p>
            <a:r>
              <a:rPr lang="ja-JP" altLang="en-US" sz="1000" b="0">
                <a:solidFill>
                  <a:srgbClr val="292929"/>
                </a:solidFill>
                <a:latin typeface="+mn-ea"/>
                <a:cs typeface="Meiryo UI" panose="020B0604030504040204" pitchFamily="50" charset="-128"/>
              </a:rPr>
              <a:t>本社（キヤノン </a:t>
            </a:r>
            <a:r>
              <a:rPr lang="en-US" altLang="ja-JP" sz="1000" b="0">
                <a:solidFill>
                  <a:srgbClr val="292929"/>
                </a:solidFill>
                <a:latin typeface="+mn-ea"/>
                <a:cs typeface="Meiryo UI" panose="020B0604030504040204" pitchFamily="50" charset="-128"/>
              </a:rPr>
              <a:t>S </a:t>
            </a:r>
            <a:r>
              <a:rPr lang="ja-JP" altLang="en-US" sz="1000" b="0">
                <a:solidFill>
                  <a:srgbClr val="292929"/>
                </a:solidFill>
                <a:latin typeface="+mn-ea"/>
                <a:cs typeface="Meiryo UI" panose="020B0604030504040204" pitchFamily="50" charset="-128"/>
              </a:rPr>
              <a:t>タワー）</a:t>
            </a:r>
          </a:p>
        </p:txBody>
      </p:sp>
      <p:pic>
        <p:nvPicPr>
          <p:cNvPr id="9" name="図 8">
            <a:extLst>
              <a:ext uri="{FF2B5EF4-FFF2-40B4-BE49-F238E27FC236}">
                <a16:creationId xmlns:a16="http://schemas.microsoft.com/office/drawing/2014/main" id="{C7F47312-4CAA-79E1-8EC0-AFD4052580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8355" y="1210947"/>
            <a:ext cx="871697" cy="1617695"/>
          </a:xfrm>
          <a:prstGeom prst="rect">
            <a:avLst/>
          </a:prstGeom>
        </p:spPr>
      </p:pic>
      <p:pic>
        <p:nvPicPr>
          <p:cNvPr id="10" name="図 9">
            <a:extLst>
              <a:ext uri="{FF2B5EF4-FFF2-40B4-BE49-F238E27FC236}">
                <a16:creationId xmlns:a16="http://schemas.microsoft.com/office/drawing/2014/main" id="{0FEFC856-F007-8397-EC67-033AFBE992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1512" y="3177325"/>
            <a:ext cx="1932405" cy="1288075"/>
          </a:xfrm>
          <a:prstGeom prst="rect">
            <a:avLst/>
          </a:prstGeom>
        </p:spPr>
      </p:pic>
    </p:spTree>
    <p:extLst>
      <p:ext uri="{BB962C8B-B14F-4D97-AF65-F5344CB8AC3E}">
        <p14:creationId xmlns:p14="http://schemas.microsoft.com/office/powerpoint/2010/main" val="8773592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A55C54C-CB32-97A4-0A2D-910719AC8F32}"/>
              </a:ext>
            </a:extLst>
          </p:cNvPr>
          <p:cNvSpPr>
            <a:spLocks noGrp="1"/>
          </p:cNvSpPr>
          <p:nvPr>
            <p:ph type="sldNum" sz="quarter" idx="12"/>
          </p:nvPr>
        </p:nvSpPr>
        <p:spPr/>
        <p:txBody>
          <a:bodyPr/>
          <a:lstStyle/>
          <a:p>
            <a:fld id="{78AE49ED-73EF-499C-8307-28EB0E7CF529}" type="slidenum">
              <a:rPr kumimoji="1" lang="ja-JP" altLang="en-US" smtClean="0"/>
              <a:t>40</a:t>
            </a:fld>
            <a:endParaRPr kumimoji="1" lang="ja-JP" altLang="en-US"/>
          </a:p>
        </p:txBody>
      </p:sp>
      <p:sp>
        <p:nvSpPr>
          <p:cNvPr id="3" name="タイトル 2">
            <a:extLst>
              <a:ext uri="{FF2B5EF4-FFF2-40B4-BE49-F238E27FC236}">
                <a16:creationId xmlns:a16="http://schemas.microsoft.com/office/drawing/2014/main" id="{8556BEF2-0268-5881-46CA-E6D7079DB128}"/>
              </a:ext>
            </a:extLst>
          </p:cNvPr>
          <p:cNvSpPr>
            <a:spLocks noGrp="1"/>
          </p:cNvSpPr>
          <p:nvPr>
            <p:ph type="title"/>
          </p:nvPr>
        </p:nvSpPr>
        <p:spPr/>
        <p:txBody>
          <a:bodyPr/>
          <a:lstStyle/>
          <a:p>
            <a:r>
              <a:rPr lang="ja-JP" altLang="en-US"/>
              <a:t>統合会計特長</a:t>
            </a:r>
            <a:endParaRPr kumimoji="1" lang="ja-JP" altLang="en-US"/>
          </a:p>
        </p:txBody>
      </p:sp>
      <p:sp>
        <p:nvSpPr>
          <p:cNvPr id="4" name="フッター プレースホルダー 3">
            <a:extLst>
              <a:ext uri="{FF2B5EF4-FFF2-40B4-BE49-F238E27FC236}">
                <a16:creationId xmlns:a16="http://schemas.microsoft.com/office/drawing/2014/main" id="{C9346341-1F79-26E1-BB58-81BC0364569C}"/>
              </a:ext>
            </a:extLst>
          </p:cNvPr>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a:extLst>
              <a:ext uri="{FF2B5EF4-FFF2-40B4-BE49-F238E27FC236}">
                <a16:creationId xmlns:a16="http://schemas.microsoft.com/office/drawing/2014/main" id="{0061B0D0-6AB7-FAA4-2C38-9B49A3381BA0}"/>
              </a:ext>
            </a:extLst>
          </p:cNvPr>
          <p:cNvSpPr>
            <a:spLocks noGrp="1"/>
          </p:cNvSpPr>
          <p:nvPr>
            <p:ph type="body" sz="quarter" idx="16"/>
          </p:nvPr>
        </p:nvSpPr>
        <p:spPr/>
        <p:txBody>
          <a:bodyPr/>
          <a:lstStyle/>
          <a:p>
            <a:r>
              <a:rPr kumimoji="1" lang="ja-JP" altLang="en-US"/>
              <a:t>過去伝票複写</a:t>
            </a:r>
            <a:r>
              <a:rPr lang="ja-JP" altLang="en-US"/>
              <a:t>で業務効率化</a:t>
            </a:r>
            <a:endParaRPr kumimoji="1" lang="ja-JP" altLang="en-US"/>
          </a:p>
        </p:txBody>
      </p:sp>
      <p:sp>
        <p:nvSpPr>
          <p:cNvPr id="69" name="テキスト ボックス 68">
            <a:extLst>
              <a:ext uri="{FF2B5EF4-FFF2-40B4-BE49-F238E27FC236}">
                <a16:creationId xmlns:a16="http://schemas.microsoft.com/office/drawing/2014/main" id="{E7322155-D0A2-CD64-B4C8-5A208A7ED38B}"/>
              </a:ext>
            </a:extLst>
          </p:cNvPr>
          <p:cNvSpPr txBox="1"/>
          <p:nvPr/>
        </p:nvSpPr>
        <p:spPr>
          <a:xfrm>
            <a:off x="803511" y="1139208"/>
            <a:ext cx="1338828" cy="369332"/>
          </a:xfrm>
          <a:prstGeom prst="rect">
            <a:avLst/>
          </a:prstGeom>
          <a:noFill/>
        </p:spPr>
        <p:txBody>
          <a:bodyPr wrap="none" rtlCol="0">
            <a:spAutoFit/>
          </a:bodyPr>
          <a:lstStyle/>
          <a:p>
            <a:pPr algn="ctr"/>
            <a:r>
              <a:rPr kumimoji="1" lang="ja-JP" altLang="en-US" b="1">
                <a:solidFill>
                  <a:schemeClr val="accent5"/>
                </a:solidFill>
              </a:rPr>
              <a:t>複写元伝票</a:t>
            </a:r>
          </a:p>
        </p:txBody>
      </p:sp>
      <p:sp>
        <p:nvSpPr>
          <p:cNvPr id="70" name="テキスト ボックス 69">
            <a:extLst>
              <a:ext uri="{FF2B5EF4-FFF2-40B4-BE49-F238E27FC236}">
                <a16:creationId xmlns:a16="http://schemas.microsoft.com/office/drawing/2014/main" id="{CF9FB81E-6A92-D5E7-7DA3-6925603B840E}"/>
              </a:ext>
            </a:extLst>
          </p:cNvPr>
          <p:cNvSpPr txBox="1"/>
          <p:nvPr/>
        </p:nvSpPr>
        <p:spPr>
          <a:xfrm>
            <a:off x="6891110" y="1102420"/>
            <a:ext cx="1338828" cy="369332"/>
          </a:xfrm>
          <a:prstGeom prst="rect">
            <a:avLst/>
          </a:prstGeom>
          <a:noFill/>
        </p:spPr>
        <p:txBody>
          <a:bodyPr wrap="none" rtlCol="0">
            <a:spAutoFit/>
          </a:bodyPr>
          <a:lstStyle/>
          <a:p>
            <a:pPr algn="ctr"/>
            <a:r>
              <a:rPr kumimoji="1" lang="ja-JP" altLang="en-US" b="1">
                <a:solidFill>
                  <a:schemeClr val="accent3"/>
                </a:solidFill>
              </a:rPr>
              <a:t>複写先伝票</a:t>
            </a:r>
          </a:p>
        </p:txBody>
      </p:sp>
      <p:sp>
        <p:nvSpPr>
          <p:cNvPr id="71" name="矢印: 右 70">
            <a:extLst>
              <a:ext uri="{FF2B5EF4-FFF2-40B4-BE49-F238E27FC236}">
                <a16:creationId xmlns:a16="http://schemas.microsoft.com/office/drawing/2014/main" id="{E90C6730-D4EB-5E3C-BB53-BC31FF905C5B}"/>
              </a:ext>
            </a:extLst>
          </p:cNvPr>
          <p:cNvSpPr/>
          <p:nvPr/>
        </p:nvSpPr>
        <p:spPr>
          <a:xfrm>
            <a:off x="2790294" y="4320945"/>
            <a:ext cx="3563412" cy="477824"/>
          </a:xfrm>
          <a:prstGeom prst="rightArrow">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8" name="Picture 4">
            <a:extLst>
              <a:ext uri="{FF2B5EF4-FFF2-40B4-BE49-F238E27FC236}">
                <a16:creationId xmlns:a16="http://schemas.microsoft.com/office/drawing/2014/main" id="{07AA15C9-70CC-CFDF-17A7-698A1F3F86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6872" y="3259104"/>
            <a:ext cx="2892988" cy="1121557"/>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grpSp>
        <p:nvGrpSpPr>
          <p:cNvPr id="16" name="グループ化 15">
            <a:extLst>
              <a:ext uri="{FF2B5EF4-FFF2-40B4-BE49-F238E27FC236}">
                <a16:creationId xmlns:a16="http://schemas.microsoft.com/office/drawing/2014/main" id="{B939F151-81FB-A24C-2410-17B9A39DD9D9}"/>
              </a:ext>
            </a:extLst>
          </p:cNvPr>
          <p:cNvGrpSpPr/>
          <p:nvPr/>
        </p:nvGrpSpPr>
        <p:grpSpPr>
          <a:xfrm>
            <a:off x="313380" y="3199341"/>
            <a:ext cx="2363811" cy="1546733"/>
            <a:chOff x="313380" y="2355481"/>
            <a:chExt cx="2363811" cy="1546733"/>
          </a:xfrm>
        </p:grpSpPr>
        <p:cxnSp>
          <p:nvCxnSpPr>
            <p:cNvPr id="24" name="直線コネクタ 23">
              <a:extLst>
                <a:ext uri="{FF2B5EF4-FFF2-40B4-BE49-F238E27FC236}">
                  <a16:creationId xmlns:a16="http://schemas.microsoft.com/office/drawing/2014/main" id="{FF2623E2-3117-6984-195D-F5BCA883BE93}"/>
                </a:ext>
              </a:extLst>
            </p:cNvPr>
            <p:cNvCxnSpPr>
              <a:cxnSpLocks/>
            </p:cNvCxnSpPr>
            <p:nvPr/>
          </p:nvCxnSpPr>
          <p:spPr>
            <a:xfrm flipV="1">
              <a:off x="1499924" y="2611987"/>
              <a:ext cx="0" cy="119474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8" name="グループ化 67">
              <a:extLst>
                <a:ext uri="{FF2B5EF4-FFF2-40B4-BE49-F238E27FC236}">
                  <a16:creationId xmlns:a16="http://schemas.microsoft.com/office/drawing/2014/main" id="{CA920774-BF5D-91E9-8F27-20044C10F19D}"/>
                </a:ext>
              </a:extLst>
            </p:cNvPr>
            <p:cNvGrpSpPr/>
            <p:nvPr/>
          </p:nvGrpSpPr>
          <p:grpSpPr>
            <a:xfrm>
              <a:off x="313380" y="2355481"/>
              <a:ext cx="2363811" cy="1535233"/>
              <a:chOff x="145456" y="2148383"/>
              <a:chExt cx="2363811" cy="1535233"/>
            </a:xfrm>
          </p:grpSpPr>
          <p:sp>
            <p:nvSpPr>
              <p:cNvPr id="19" name="正方形/長方形 18">
                <a:extLst>
                  <a:ext uri="{FF2B5EF4-FFF2-40B4-BE49-F238E27FC236}">
                    <a16:creationId xmlns:a16="http://schemas.microsoft.com/office/drawing/2014/main" id="{E338A86B-2C54-E4BF-C63C-1AD8ADEBE4E3}"/>
                  </a:ext>
                </a:extLst>
              </p:cNvPr>
              <p:cNvSpPr/>
              <p:nvPr/>
            </p:nvSpPr>
            <p:spPr>
              <a:xfrm>
                <a:off x="252000" y="2148383"/>
                <a:ext cx="2160000" cy="1535233"/>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a:extLst>
                  <a:ext uri="{FF2B5EF4-FFF2-40B4-BE49-F238E27FC236}">
                    <a16:creationId xmlns:a16="http://schemas.microsoft.com/office/drawing/2014/main" id="{CC284CE6-9BC3-BD30-70DB-1200AA8C3C03}"/>
                  </a:ext>
                </a:extLst>
              </p:cNvPr>
              <p:cNvCxnSpPr>
                <a:cxnSpLocks/>
              </p:cNvCxnSpPr>
              <p:nvPr/>
            </p:nvCxnSpPr>
            <p:spPr>
              <a:xfrm>
                <a:off x="252000" y="2691029"/>
                <a:ext cx="216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9CC712F4-DDA7-90EC-0A32-B638F03E2A21}"/>
                  </a:ext>
                </a:extLst>
              </p:cNvPr>
              <p:cNvSpPr txBox="1"/>
              <p:nvPr/>
            </p:nvSpPr>
            <p:spPr>
              <a:xfrm>
                <a:off x="252000" y="2149411"/>
                <a:ext cx="1234574" cy="261610"/>
              </a:xfrm>
              <a:prstGeom prst="rect">
                <a:avLst/>
              </a:prstGeom>
              <a:noFill/>
            </p:spPr>
            <p:txBody>
              <a:bodyPr wrap="square" rtlCol="0">
                <a:spAutoFit/>
              </a:bodyPr>
              <a:lstStyle/>
              <a:p>
                <a:r>
                  <a:rPr kumimoji="1" lang="ja-JP" altLang="en-US" sz="1100"/>
                  <a:t>摘要</a:t>
                </a:r>
              </a:p>
            </p:txBody>
          </p:sp>
          <p:sp>
            <p:nvSpPr>
              <p:cNvPr id="35" name="テキスト ボックス 34">
                <a:extLst>
                  <a:ext uri="{FF2B5EF4-FFF2-40B4-BE49-F238E27FC236}">
                    <a16:creationId xmlns:a16="http://schemas.microsoft.com/office/drawing/2014/main" id="{D9C921BE-8CD5-0BCB-18F9-B265C9C30075}"/>
                  </a:ext>
                </a:extLst>
              </p:cNvPr>
              <p:cNvSpPr txBox="1"/>
              <p:nvPr/>
            </p:nvSpPr>
            <p:spPr>
              <a:xfrm>
                <a:off x="188380" y="2334984"/>
                <a:ext cx="2159999" cy="307777"/>
              </a:xfrm>
              <a:prstGeom prst="rect">
                <a:avLst/>
              </a:prstGeom>
              <a:noFill/>
            </p:spPr>
            <p:txBody>
              <a:bodyPr wrap="square" rtlCol="0">
                <a:spAutoFit/>
              </a:bodyPr>
              <a:lstStyle/>
              <a:p>
                <a:pPr algn="ctr"/>
                <a:endParaRPr kumimoji="1" lang="ja-JP" altLang="en-US" sz="1400"/>
              </a:p>
            </p:txBody>
          </p:sp>
          <p:sp>
            <p:nvSpPr>
              <p:cNvPr id="37" name="テキスト ボックス 36">
                <a:extLst>
                  <a:ext uri="{FF2B5EF4-FFF2-40B4-BE49-F238E27FC236}">
                    <a16:creationId xmlns:a16="http://schemas.microsoft.com/office/drawing/2014/main" id="{5C53488F-0CD0-B2D4-DA0D-4BCB4023BDBD}"/>
                  </a:ext>
                </a:extLst>
              </p:cNvPr>
              <p:cNvSpPr txBox="1"/>
              <p:nvPr/>
            </p:nvSpPr>
            <p:spPr>
              <a:xfrm>
                <a:off x="145456" y="2838662"/>
                <a:ext cx="1290739" cy="738664"/>
              </a:xfrm>
              <a:prstGeom prst="rect">
                <a:avLst/>
              </a:prstGeom>
              <a:noFill/>
            </p:spPr>
            <p:txBody>
              <a:bodyPr wrap="none" rtlCol="0">
                <a:spAutoFit/>
              </a:bodyPr>
              <a:lstStyle/>
              <a:p>
                <a:pPr algn="ctr"/>
                <a:r>
                  <a:rPr lang="ja-JP" altLang="en-US" sz="1400" b="1"/>
                  <a:t>普通預金</a:t>
                </a:r>
                <a:endParaRPr lang="en-US" altLang="ja-JP" sz="1400" b="1"/>
              </a:p>
              <a:p>
                <a:pPr algn="ctr"/>
                <a:r>
                  <a:rPr kumimoji="1" lang="ja-JP" altLang="en-US" sz="1400" b="1"/>
                  <a:t>（</a:t>
                </a:r>
                <a:r>
                  <a:rPr kumimoji="1" lang="en-US" altLang="ja-JP" sz="1400" b="1"/>
                  <a:t>ABC</a:t>
                </a:r>
                <a:r>
                  <a:rPr kumimoji="1" lang="ja-JP" altLang="en-US" sz="1400" b="1"/>
                  <a:t>銀行）</a:t>
                </a:r>
                <a:endParaRPr kumimoji="1" lang="en-US" altLang="ja-JP" sz="1400" b="1"/>
              </a:p>
              <a:p>
                <a:pPr algn="ctr"/>
                <a:r>
                  <a:rPr lang="en-US" altLang="ja-JP" sz="1400"/>
                  <a:t>1,000</a:t>
                </a:r>
                <a:endParaRPr kumimoji="1" lang="ja-JP" altLang="en-US" sz="1400"/>
              </a:p>
            </p:txBody>
          </p:sp>
          <p:sp>
            <p:nvSpPr>
              <p:cNvPr id="38" name="テキスト ボックス 37">
                <a:extLst>
                  <a:ext uri="{FF2B5EF4-FFF2-40B4-BE49-F238E27FC236}">
                    <a16:creationId xmlns:a16="http://schemas.microsoft.com/office/drawing/2014/main" id="{B1A882D9-CE3A-EC3B-9A62-695503F0AC5C}"/>
                  </a:ext>
                </a:extLst>
              </p:cNvPr>
              <p:cNvSpPr txBox="1"/>
              <p:nvPr/>
            </p:nvSpPr>
            <p:spPr>
              <a:xfrm>
                <a:off x="1228147" y="2838662"/>
                <a:ext cx="1281120" cy="738664"/>
              </a:xfrm>
              <a:prstGeom prst="rect">
                <a:avLst/>
              </a:prstGeom>
              <a:noFill/>
            </p:spPr>
            <p:txBody>
              <a:bodyPr wrap="none" rtlCol="0">
                <a:spAutoFit/>
              </a:bodyPr>
              <a:lstStyle/>
              <a:p>
                <a:pPr algn="ctr"/>
                <a:r>
                  <a:rPr lang="ja-JP" altLang="en-US" sz="1400" b="1"/>
                  <a:t>普通預金</a:t>
                </a:r>
                <a:endParaRPr lang="en-US" altLang="ja-JP" sz="1400" b="1"/>
              </a:p>
              <a:p>
                <a:pPr algn="ctr"/>
                <a:r>
                  <a:rPr kumimoji="1" lang="ja-JP" altLang="en-US" sz="1400" b="1"/>
                  <a:t>（</a:t>
                </a:r>
                <a:r>
                  <a:rPr lang="en-US" altLang="ja-JP" sz="1400" b="1"/>
                  <a:t>XYZ</a:t>
                </a:r>
                <a:r>
                  <a:rPr kumimoji="1" lang="ja-JP" altLang="en-US" sz="1400" b="1"/>
                  <a:t>銀行）</a:t>
                </a:r>
                <a:endParaRPr kumimoji="1" lang="en-US" altLang="ja-JP" sz="1400" b="1"/>
              </a:p>
              <a:p>
                <a:pPr algn="ctr"/>
                <a:r>
                  <a:rPr lang="en-US" altLang="ja-JP" sz="1400"/>
                  <a:t>1,000</a:t>
                </a:r>
                <a:endParaRPr kumimoji="1" lang="ja-JP" altLang="en-US" sz="1400"/>
              </a:p>
            </p:txBody>
          </p:sp>
        </p:grpSp>
        <p:cxnSp>
          <p:nvCxnSpPr>
            <p:cNvPr id="73" name="直線コネクタ 72">
              <a:extLst>
                <a:ext uri="{FF2B5EF4-FFF2-40B4-BE49-F238E27FC236}">
                  <a16:creationId xmlns:a16="http://schemas.microsoft.com/office/drawing/2014/main" id="{798E3FB6-B6CF-0037-D8E8-32BFADEDC207}"/>
                </a:ext>
              </a:extLst>
            </p:cNvPr>
            <p:cNvCxnSpPr>
              <a:cxnSpLocks/>
            </p:cNvCxnSpPr>
            <p:nvPr/>
          </p:nvCxnSpPr>
          <p:spPr>
            <a:xfrm flipV="1">
              <a:off x="1472924" y="2898127"/>
              <a:ext cx="0" cy="100408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AE6B8443-AFA3-D0A3-2EFB-809317D40DF7}"/>
                </a:ext>
              </a:extLst>
            </p:cNvPr>
            <p:cNvSpPr txBox="1"/>
            <p:nvPr/>
          </p:nvSpPr>
          <p:spPr>
            <a:xfrm>
              <a:off x="504199" y="2582656"/>
              <a:ext cx="1991449" cy="261610"/>
            </a:xfrm>
            <a:prstGeom prst="rect">
              <a:avLst/>
            </a:prstGeom>
            <a:noFill/>
          </p:spPr>
          <p:txBody>
            <a:bodyPr wrap="square">
              <a:spAutoFit/>
            </a:bodyPr>
            <a:lstStyle/>
            <a:p>
              <a:pPr algn="ctr"/>
              <a:r>
                <a:rPr lang="en-US" altLang="zh-TW" sz="1100" b="1"/>
                <a:t>5/31</a:t>
              </a:r>
              <a:r>
                <a:rPr lang="zh-TW" altLang="en-US" sz="1100" b="1"/>
                <a:t>資金移動（</a:t>
              </a:r>
              <a:r>
                <a:rPr lang="en-US" altLang="zh-TW" sz="1100" b="1"/>
                <a:t>XYZ→ABC</a:t>
              </a:r>
              <a:r>
                <a:rPr lang="zh-TW" altLang="en-US" sz="1100" b="1"/>
                <a:t>）</a:t>
              </a:r>
              <a:endParaRPr lang="ja-JP" altLang="en-US" sz="1100" b="1"/>
            </a:p>
          </p:txBody>
        </p:sp>
      </p:grpSp>
      <p:grpSp>
        <p:nvGrpSpPr>
          <p:cNvPr id="18" name="グループ化 17">
            <a:extLst>
              <a:ext uri="{FF2B5EF4-FFF2-40B4-BE49-F238E27FC236}">
                <a16:creationId xmlns:a16="http://schemas.microsoft.com/office/drawing/2014/main" id="{8FDF6D6B-FFD9-4797-4850-EE9AA8AAB57E}"/>
              </a:ext>
            </a:extLst>
          </p:cNvPr>
          <p:cNvGrpSpPr/>
          <p:nvPr/>
        </p:nvGrpSpPr>
        <p:grpSpPr>
          <a:xfrm>
            <a:off x="6419075" y="3199341"/>
            <a:ext cx="2363810" cy="1599428"/>
            <a:chOff x="6419075" y="2323382"/>
            <a:chExt cx="2363810" cy="1599428"/>
          </a:xfrm>
        </p:grpSpPr>
        <p:grpSp>
          <p:nvGrpSpPr>
            <p:cNvPr id="17" name="グループ化 16">
              <a:extLst>
                <a:ext uri="{FF2B5EF4-FFF2-40B4-BE49-F238E27FC236}">
                  <a16:creationId xmlns:a16="http://schemas.microsoft.com/office/drawing/2014/main" id="{92E20441-E8F1-EB66-D45C-7C3F06671BFC}"/>
                </a:ext>
              </a:extLst>
            </p:cNvPr>
            <p:cNvGrpSpPr/>
            <p:nvPr/>
          </p:nvGrpSpPr>
          <p:grpSpPr>
            <a:xfrm>
              <a:off x="6419075" y="2323382"/>
              <a:ext cx="2363810" cy="1599428"/>
              <a:chOff x="6419075" y="1746006"/>
              <a:chExt cx="2363810" cy="1599428"/>
            </a:xfrm>
          </p:grpSpPr>
          <p:grpSp>
            <p:nvGrpSpPr>
              <p:cNvPr id="8" name="グループ化 7">
                <a:extLst>
                  <a:ext uri="{FF2B5EF4-FFF2-40B4-BE49-F238E27FC236}">
                    <a16:creationId xmlns:a16="http://schemas.microsoft.com/office/drawing/2014/main" id="{0AF6689C-9599-B36E-0576-98925CC9E0D0}"/>
                  </a:ext>
                </a:extLst>
              </p:cNvPr>
              <p:cNvGrpSpPr/>
              <p:nvPr/>
            </p:nvGrpSpPr>
            <p:grpSpPr>
              <a:xfrm>
                <a:off x="6419075" y="1746006"/>
                <a:ext cx="2363810" cy="1535233"/>
                <a:chOff x="150266" y="2148383"/>
                <a:chExt cx="2363810" cy="1535233"/>
              </a:xfrm>
            </p:grpSpPr>
            <p:sp>
              <p:nvSpPr>
                <p:cNvPr id="9" name="正方形/長方形 8">
                  <a:extLst>
                    <a:ext uri="{FF2B5EF4-FFF2-40B4-BE49-F238E27FC236}">
                      <a16:creationId xmlns:a16="http://schemas.microsoft.com/office/drawing/2014/main" id="{35B7CADF-25A2-ABB6-EDE3-857787CA3BDA}"/>
                    </a:ext>
                  </a:extLst>
                </p:cNvPr>
                <p:cNvSpPr/>
                <p:nvPr/>
              </p:nvSpPr>
              <p:spPr>
                <a:xfrm>
                  <a:off x="252000" y="2148383"/>
                  <a:ext cx="2160000" cy="1535233"/>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a:extLst>
                    <a:ext uri="{FF2B5EF4-FFF2-40B4-BE49-F238E27FC236}">
                      <a16:creationId xmlns:a16="http://schemas.microsoft.com/office/drawing/2014/main" id="{13610BE6-CC10-1B6D-97F1-DB26124B96DC}"/>
                    </a:ext>
                  </a:extLst>
                </p:cNvPr>
                <p:cNvCxnSpPr>
                  <a:cxnSpLocks/>
                </p:cNvCxnSpPr>
                <p:nvPr/>
              </p:nvCxnSpPr>
              <p:spPr>
                <a:xfrm>
                  <a:off x="252000" y="2691029"/>
                  <a:ext cx="216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102479C1-5A43-2D35-38BD-9DC00B67AB4F}"/>
                    </a:ext>
                  </a:extLst>
                </p:cNvPr>
                <p:cNvSpPr txBox="1"/>
                <p:nvPr/>
              </p:nvSpPr>
              <p:spPr>
                <a:xfrm>
                  <a:off x="252000" y="2149411"/>
                  <a:ext cx="1234574" cy="261610"/>
                </a:xfrm>
                <a:prstGeom prst="rect">
                  <a:avLst/>
                </a:prstGeom>
                <a:noFill/>
              </p:spPr>
              <p:txBody>
                <a:bodyPr wrap="square" rtlCol="0">
                  <a:spAutoFit/>
                </a:bodyPr>
                <a:lstStyle/>
                <a:p>
                  <a:r>
                    <a:rPr kumimoji="1" lang="ja-JP" altLang="en-US" sz="1100"/>
                    <a:t>摘要</a:t>
                  </a:r>
                </a:p>
              </p:txBody>
            </p:sp>
            <p:sp>
              <p:nvSpPr>
                <p:cNvPr id="12" name="テキスト ボックス 11">
                  <a:extLst>
                    <a:ext uri="{FF2B5EF4-FFF2-40B4-BE49-F238E27FC236}">
                      <a16:creationId xmlns:a16="http://schemas.microsoft.com/office/drawing/2014/main" id="{994F324A-C51E-BD15-F7B2-C7889339D4DB}"/>
                    </a:ext>
                  </a:extLst>
                </p:cNvPr>
                <p:cNvSpPr txBox="1"/>
                <p:nvPr/>
              </p:nvSpPr>
              <p:spPr>
                <a:xfrm>
                  <a:off x="198000" y="2342852"/>
                  <a:ext cx="2159999" cy="261610"/>
                </a:xfrm>
                <a:prstGeom prst="rect">
                  <a:avLst/>
                </a:prstGeom>
                <a:noFill/>
              </p:spPr>
              <p:txBody>
                <a:bodyPr wrap="square" rtlCol="0">
                  <a:spAutoFit/>
                </a:bodyPr>
                <a:lstStyle/>
                <a:p>
                  <a:pPr algn="ctr"/>
                  <a:endParaRPr kumimoji="1" lang="ja-JP" altLang="en-US" sz="1100"/>
                </a:p>
              </p:txBody>
            </p:sp>
            <p:sp>
              <p:nvSpPr>
                <p:cNvPr id="13" name="テキスト ボックス 12">
                  <a:extLst>
                    <a:ext uri="{FF2B5EF4-FFF2-40B4-BE49-F238E27FC236}">
                      <a16:creationId xmlns:a16="http://schemas.microsoft.com/office/drawing/2014/main" id="{77C7A324-AF57-689B-B28C-542E8F2B65AF}"/>
                    </a:ext>
                  </a:extLst>
                </p:cNvPr>
                <p:cNvSpPr txBox="1"/>
                <p:nvPr/>
              </p:nvSpPr>
              <p:spPr>
                <a:xfrm>
                  <a:off x="150266" y="2838662"/>
                  <a:ext cx="1281120" cy="738664"/>
                </a:xfrm>
                <a:prstGeom prst="rect">
                  <a:avLst/>
                </a:prstGeom>
                <a:noFill/>
              </p:spPr>
              <p:txBody>
                <a:bodyPr wrap="none" rtlCol="0">
                  <a:spAutoFit/>
                </a:bodyPr>
                <a:lstStyle/>
                <a:p>
                  <a:pPr algn="ctr"/>
                  <a:r>
                    <a:rPr lang="ja-JP" altLang="en-US" sz="1400" b="1">
                      <a:solidFill>
                        <a:schemeClr val="accent3"/>
                      </a:solidFill>
                    </a:rPr>
                    <a:t>普通預金</a:t>
                  </a:r>
                  <a:endParaRPr lang="en-US" altLang="ja-JP" sz="1400" b="1">
                    <a:solidFill>
                      <a:schemeClr val="accent3"/>
                    </a:solidFill>
                  </a:endParaRPr>
                </a:p>
                <a:p>
                  <a:pPr algn="ctr"/>
                  <a:r>
                    <a:rPr kumimoji="1" lang="ja-JP" altLang="en-US" sz="1400" b="1">
                      <a:solidFill>
                        <a:schemeClr val="accent3"/>
                      </a:solidFill>
                    </a:rPr>
                    <a:t>（</a:t>
                  </a:r>
                  <a:r>
                    <a:rPr lang="en-US" altLang="ja-JP" sz="1400" b="1">
                      <a:solidFill>
                        <a:schemeClr val="accent3"/>
                      </a:solidFill>
                    </a:rPr>
                    <a:t>XYZ</a:t>
                  </a:r>
                  <a:r>
                    <a:rPr kumimoji="1" lang="ja-JP" altLang="en-US" sz="1400" b="1">
                      <a:solidFill>
                        <a:schemeClr val="accent3"/>
                      </a:solidFill>
                    </a:rPr>
                    <a:t>銀行）</a:t>
                  </a:r>
                  <a:endParaRPr kumimoji="1" lang="en-US" altLang="ja-JP" sz="1400" b="1">
                    <a:solidFill>
                      <a:schemeClr val="accent3"/>
                    </a:solidFill>
                  </a:endParaRPr>
                </a:p>
                <a:p>
                  <a:pPr algn="ctr"/>
                  <a:r>
                    <a:rPr lang="en-US" altLang="ja-JP" sz="1400"/>
                    <a:t>1,000</a:t>
                  </a:r>
                  <a:endParaRPr kumimoji="1" lang="ja-JP" altLang="en-US" sz="1400"/>
                </a:p>
              </p:txBody>
            </p:sp>
            <p:sp>
              <p:nvSpPr>
                <p:cNvPr id="14" name="テキスト ボックス 13">
                  <a:extLst>
                    <a:ext uri="{FF2B5EF4-FFF2-40B4-BE49-F238E27FC236}">
                      <a16:creationId xmlns:a16="http://schemas.microsoft.com/office/drawing/2014/main" id="{59B94FBD-4C0E-EF9C-FC9D-73E40E30B3FE}"/>
                    </a:ext>
                  </a:extLst>
                </p:cNvPr>
                <p:cNvSpPr txBox="1"/>
                <p:nvPr/>
              </p:nvSpPr>
              <p:spPr>
                <a:xfrm>
                  <a:off x="1223337" y="2838662"/>
                  <a:ext cx="1290739" cy="738664"/>
                </a:xfrm>
                <a:prstGeom prst="rect">
                  <a:avLst/>
                </a:prstGeom>
                <a:noFill/>
              </p:spPr>
              <p:txBody>
                <a:bodyPr wrap="none" rtlCol="0">
                  <a:spAutoFit/>
                </a:bodyPr>
                <a:lstStyle/>
                <a:p>
                  <a:pPr algn="ctr"/>
                  <a:r>
                    <a:rPr lang="ja-JP" altLang="en-US" sz="1400" b="1">
                      <a:solidFill>
                        <a:schemeClr val="accent3"/>
                      </a:solidFill>
                    </a:rPr>
                    <a:t>普通預金</a:t>
                  </a:r>
                  <a:endParaRPr lang="en-US" altLang="ja-JP" sz="1400" b="1">
                    <a:solidFill>
                      <a:schemeClr val="accent3"/>
                    </a:solidFill>
                  </a:endParaRPr>
                </a:p>
                <a:p>
                  <a:pPr algn="ctr"/>
                  <a:r>
                    <a:rPr kumimoji="1" lang="ja-JP" altLang="en-US" sz="1400" b="1">
                      <a:solidFill>
                        <a:schemeClr val="accent3"/>
                      </a:solidFill>
                    </a:rPr>
                    <a:t>（</a:t>
                  </a:r>
                  <a:r>
                    <a:rPr kumimoji="1" lang="en-US" altLang="ja-JP" sz="1400" b="1">
                      <a:solidFill>
                        <a:schemeClr val="accent3"/>
                      </a:solidFill>
                    </a:rPr>
                    <a:t>AB</a:t>
                  </a:r>
                  <a:r>
                    <a:rPr lang="en-US" altLang="ja-JP" sz="1400" b="1">
                      <a:solidFill>
                        <a:schemeClr val="accent3"/>
                      </a:solidFill>
                    </a:rPr>
                    <a:t>C</a:t>
                  </a:r>
                  <a:r>
                    <a:rPr kumimoji="1" lang="ja-JP" altLang="en-US" sz="1400" b="1">
                      <a:solidFill>
                        <a:schemeClr val="accent3"/>
                      </a:solidFill>
                    </a:rPr>
                    <a:t>銀行）</a:t>
                  </a:r>
                  <a:endParaRPr kumimoji="1" lang="en-US" altLang="ja-JP" sz="1400" b="1">
                    <a:solidFill>
                      <a:schemeClr val="accent3"/>
                    </a:solidFill>
                  </a:endParaRPr>
                </a:p>
                <a:p>
                  <a:pPr algn="ctr"/>
                  <a:r>
                    <a:rPr lang="en-US" altLang="ja-JP" sz="1400"/>
                    <a:t>1,000</a:t>
                  </a:r>
                  <a:endParaRPr kumimoji="1" lang="ja-JP" altLang="en-US" sz="1400"/>
                </a:p>
              </p:txBody>
            </p:sp>
          </p:grpSp>
          <p:cxnSp>
            <p:nvCxnSpPr>
              <p:cNvPr id="15" name="直線コネクタ 14">
                <a:extLst>
                  <a:ext uri="{FF2B5EF4-FFF2-40B4-BE49-F238E27FC236}">
                    <a16:creationId xmlns:a16="http://schemas.microsoft.com/office/drawing/2014/main" id="{7B955B66-1117-46BC-02F2-A27E791591B8}"/>
                  </a:ext>
                </a:extLst>
              </p:cNvPr>
              <p:cNvCxnSpPr>
                <a:cxnSpLocks/>
              </p:cNvCxnSpPr>
              <p:nvPr/>
            </p:nvCxnSpPr>
            <p:spPr>
              <a:xfrm flipV="1">
                <a:off x="7596170" y="2288652"/>
                <a:ext cx="0" cy="105678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5" name="テキスト ボックス 44">
              <a:extLst>
                <a:ext uri="{FF2B5EF4-FFF2-40B4-BE49-F238E27FC236}">
                  <a16:creationId xmlns:a16="http://schemas.microsoft.com/office/drawing/2014/main" id="{0F2F42D1-C883-FE45-B14F-CFE864F49086}"/>
                </a:ext>
              </a:extLst>
            </p:cNvPr>
            <p:cNvSpPr txBox="1"/>
            <p:nvPr/>
          </p:nvSpPr>
          <p:spPr>
            <a:xfrm>
              <a:off x="6566679" y="2551936"/>
              <a:ext cx="2160001" cy="261610"/>
            </a:xfrm>
            <a:prstGeom prst="rect">
              <a:avLst/>
            </a:prstGeom>
            <a:noFill/>
          </p:spPr>
          <p:txBody>
            <a:bodyPr wrap="square">
              <a:spAutoFit/>
            </a:bodyPr>
            <a:lstStyle/>
            <a:p>
              <a:pPr algn="ctr"/>
              <a:r>
                <a:rPr lang="en-US" altLang="zh-TW" sz="1100" b="1">
                  <a:solidFill>
                    <a:schemeClr val="accent3"/>
                  </a:solidFill>
                </a:rPr>
                <a:t>6/30</a:t>
              </a:r>
              <a:r>
                <a:rPr lang="zh-TW" altLang="en-US" sz="1100" b="1">
                  <a:solidFill>
                    <a:schemeClr val="accent3"/>
                  </a:solidFill>
                </a:rPr>
                <a:t>資金移動（</a:t>
              </a:r>
              <a:r>
                <a:rPr lang="en-US" altLang="zh-TW" sz="1100" b="1">
                  <a:solidFill>
                    <a:schemeClr val="accent3"/>
                  </a:solidFill>
                </a:rPr>
                <a:t>ABC→XYZ</a:t>
              </a:r>
              <a:r>
                <a:rPr lang="zh-TW" altLang="en-US" sz="1100" b="1">
                  <a:solidFill>
                    <a:schemeClr val="accent3"/>
                  </a:solidFill>
                </a:rPr>
                <a:t>） </a:t>
              </a:r>
              <a:endParaRPr lang="ja-JP" altLang="en-US" sz="1100" b="1">
                <a:solidFill>
                  <a:schemeClr val="accent3"/>
                </a:solidFill>
              </a:endParaRPr>
            </a:p>
          </p:txBody>
        </p:sp>
      </p:grpSp>
      <p:grpSp>
        <p:nvGrpSpPr>
          <p:cNvPr id="20" name="グループ化 19">
            <a:extLst>
              <a:ext uri="{FF2B5EF4-FFF2-40B4-BE49-F238E27FC236}">
                <a16:creationId xmlns:a16="http://schemas.microsoft.com/office/drawing/2014/main" id="{97676C03-5A5B-065D-DFB6-18F64B9667B1}"/>
              </a:ext>
            </a:extLst>
          </p:cNvPr>
          <p:cNvGrpSpPr/>
          <p:nvPr/>
        </p:nvGrpSpPr>
        <p:grpSpPr>
          <a:xfrm>
            <a:off x="365924" y="1538325"/>
            <a:ext cx="2214000" cy="1615604"/>
            <a:chOff x="365924" y="2355481"/>
            <a:chExt cx="2214000" cy="1615604"/>
          </a:xfrm>
        </p:grpSpPr>
        <p:grpSp>
          <p:nvGrpSpPr>
            <p:cNvPr id="21" name="グループ化 20">
              <a:extLst>
                <a:ext uri="{FF2B5EF4-FFF2-40B4-BE49-F238E27FC236}">
                  <a16:creationId xmlns:a16="http://schemas.microsoft.com/office/drawing/2014/main" id="{DA197C43-BDAA-59B2-753E-6A3FB4DCFA10}"/>
                </a:ext>
              </a:extLst>
            </p:cNvPr>
            <p:cNvGrpSpPr/>
            <p:nvPr/>
          </p:nvGrpSpPr>
          <p:grpSpPr>
            <a:xfrm>
              <a:off x="365924" y="2355481"/>
              <a:ext cx="2214000" cy="1535233"/>
              <a:chOff x="198000" y="2148383"/>
              <a:chExt cx="2214000" cy="1535233"/>
            </a:xfrm>
          </p:grpSpPr>
          <p:sp>
            <p:nvSpPr>
              <p:cNvPr id="25" name="正方形/長方形 24">
                <a:extLst>
                  <a:ext uri="{FF2B5EF4-FFF2-40B4-BE49-F238E27FC236}">
                    <a16:creationId xmlns:a16="http://schemas.microsoft.com/office/drawing/2014/main" id="{F6ADDF2C-E195-BDA3-7BBD-65FB50DFC845}"/>
                  </a:ext>
                </a:extLst>
              </p:cNvPr>
              <p:cNvSpPr/>
              <p:nvPr/>
            </p:nvSpPr>
            <p:spPr>
              <a:xfrm>
                <a:off x="252000" y="2148383"/>
                <a:ext cx="2160000" cy="1535233"/>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a:extLst>
                  <a:ext uri="{FF2B5EF4-FFF2-40B4-BE49-F238E27FC236}">
                    <a16:creationId xmlns:a16="http://schemas.microsoft.com/office/drawing/2014/main" id="{4C27509D-DBC7-8CAB-F4B6-1759869C6871}"/>
                  </a:ext>
                </a:extLst>
              </p:cNvPr>
              <p:cNvCxnSpPr>
                <a:cxnSpLocks/>
              </p:cNvCxnSpPr>
              <p:nvPr/>
            </p:nvCxnSpPr>
            <p:spPr>
              <a:xfrm>
                <a:off x="252000" y="2691029"/>
                <a:ext cx="216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5D563065-F4DF-7D8B-73BC-1AE4BB598223}"/>
                  </a:ext>
                </a:extLst>
              </p:cNvPr>
              <p:cNvSpPr txBox="1"/>
              <p:nvPr/>
            </p:nvSpPr>
            <p:spPr>
              <a:xfrm>
                <a:off x="252000" y="2149411"/>
                <a:ext cx="1234574" cy="261610"/>
              </a:xfrm>
              <a:prstGeom prst="rect">
                <a:avLst/>
              </a:prstGeom>
              <a:noFill/>
            </p:spPr>
            <p:txBody>
              <a:bodyPr wrap="square" rtlCol="0">
                <a:spAutoFit/>
              </a:bodyPr>
              <a:lstStyle/>
              <a:p>
                <a:r>
                  <a:rPr kumimoji="1" lang="ja-JP" altLang="en-US" sz="1100"/>
                  <a:t>摘要</a:t>
                </a:r>
              </a:p>
            </p:txBody>
          </p:sp>
          <p:sp>
            <p:nvSpPr>
              <p:cNvPr id="28" name="テキスト ボックス 27">
                <a:extLst>
                  <a:ext uri="{FF2B5EF4-FFF2-40B4-BE49-F238E27FC236}">
                    <a16:creationId xmlns:a16="http://schemas.microsoft.com/office/drawing/2014/main" id="{C5C9ED0B-6132-DD29-289D-30CA8658905C}"/>
                  </a:ext>
                </a:extLst>
              </p:cNvPr>
              <p:cNvSpPr txBox="1"/>
              <p:nvPr/>
            </p:nvSpPr>
            <p:spPr>
              <a:xfrm>
                <a:off x="198000" y="2342852"/>
                <a:ext cx="2159999" cy="307777"/>
              </a:xfrm>
              <a:prstGeom prst="rect">
                <a:avLst/>
              </a:prstGeom>
              <a:noFill/>
            </p:spPr>
            <p:txBody>
              <a:bodyPr wrap="square" rtlCol="0">
                <a:spAutoFit/>
              </a:bodyPr>
              <a:lstStyle/>
              <a:p>
                <a:pPr algn="ctr"/>
                <a:r>
                  <a:rPr lang="en-US" altLang="ja-JP" sz="1400" b="1"/>
                  <a:t>6</a:t>
                </a:r>
                <a:r>
                  <a:rPr lang="ja-JP" altLang="en-US" sz="1400" b="1"/>
                  <a:t>月分</a:t>
                </a:r>
                <a:r>
                  <a:rPr lang="ja-JP" altLang="en-US" sz="1400"/>
                  <a:t>広告宣伝費</a:t>
                </a:r>
                <a:endParaRPr kumimoji="1" lang="ja-JP" altLang="en-US" sz="1400"/>
              </a:p>
            </p:txBody>
          </p:sp>
          <p:sp>
            <p:nvSpPr>
              <p:cNvPr id="29" name="テキスト ボックス 28">
                <a:extLst>
                  <a:ext uri="{FF2B5EF4-FFF2-40B4-BE49-F238E27FC236}">
                    <a16:creationId xmlns:a16="http://schemas.microsoft.com/office/drawing/2014/main" id="{BD8DEC3F-782D-B624-9251-C53D54737C04}"/>
                  </a:ext>
                </a:extLst>
              </p:cNvPr>
              <p:cNvSpPr txBox="1"/>
              <p:nvPr/>
            </p:nvSpPr>
            <p:spPr>
              <a:xfrm>
                <a:off x="249652" y="2966539"/>
                <a:ext cx="1082348" cy="523220"/>
              </a:xfrm>
              <a:prstGeom prst="rect">
                <a:avLst/>
              </a:prstGeom>
              <a:noFill/>
            </p:spPr>
            <p:txBody>
              <a:bodyPr wrap="none" rtlCol="0">
                <a:spAutoFit/>
              </a:bodyPr>
              <a:lstStyle/>
              <a:p>
                <a:pPr algn="ctr"/>
                <a:r>
                  <a:rPr kumimoji="1" lang="ja-JP" altLang="en-US" sz="1400"/>
                  <a:t>広告宣伝費</a:t>
                </a:r>
                <a:endParaRPr kumimoji="1" lang="en-US" altLang="ja-JP" sz="1400"/>
              </a:p>
              <a:p>
                <a:pPr algn="ctr"/>
                <a:r>
                  <a:rPr lang="en-US" altLang="ja-JP" sz="1400"/>
                  <a:t>1,000</a:t>
                </a:r>
                <a:endParaRPr kumimoji="1" lang="ja-JP" altLang="en-US" sz="1400"/>
              </a:p>
            </p:txBody>
          </p:sp>
          <p:sp>
            <p:nvSpPr>
              <p:cNvPr id="30" name="テキスト ボックス 29">
                <a:extLst>
                  <a:ext uri="{FF2B5EF4-FFF2-40B4-BE49-F238E27FC236}">
                    <a16:creationId xmlns:a16="http://schemas.microsoft.com/office/drawing/2014/main" id="{247D725F-67B1-F187-912C-4A4C375334E6}"/>
                  </a:ext>
                </a:extLst>
              </p:cNvPr>
              <p:cNvSpPr txBox="1"/>
              <p:nvPr/>
            </p:nvSpPr>
            <p:spPr>
              <a:xfrm>
                <a:off x="1520694" y="2966539"/>
                <a:ext cx="696023" cy="523220"/>
              </a:xfrm>
              <a:prstGeom prst="rect">
                <a:avLst/>
              </a:prstGeom>
              <a:noFill/>
            </p:spPr>
            <p:txBody>
              <a:bodyPr wrap="none" rtlCol="0">
                <a:spAutoFit/>
              </a:bodyPr>
              <a:lstStyle/>
              <a:p>
                <a:pPr algn="ctr"/>
                <a:r>
                  <a:rPr kumimoji="1" lang="ja-JP" altLang="en-US" sz="1400"/>
                  <a:t>現金</a:t>
                </a:r>
                <a:endParaRPr kumimoji="1" lang="en-US" altLang="ja-JP" sz="1400"/>
              </a:p>
              <a:p>
                <a:pPr algn="ctr"/>
                <a:r>
                  <a:rPr lang="en-US" altLang="ja-JP" sz="1400"/>
                  <a:t>1,000</a:t>
                </a:r>
                <a:endParaRPr kumimoji="1" lang="ja-JP" altLang="en-US" sz="1400"/>
              </a:p>
            </p:txBody>
          </p:sp>
        </p:grpSp>
        <p:cxnSp>
          <p:nvCxnSpPr>
            <p:cNvPr id="22" name="直線コネクタ 21">
              <a:extLst>
                <a:ext uri="{FF2B5EF4-FFF2-40B4-BE49-F238E27FC236}">
                  <a16:creationId xmlns:a16="http://schemas.microsoft.com/office/drawing/2014/main" id="{537F4E7F-B34A-3D61-EF37-5FFDAFB4F0DB}"/>
                </a:ext>
              </a:extLst>
            </p:cNvPr>
            <p:cNvCxnSpPr>
              <a:cxnSpLocks/>
            </p:cNvCxnSpPr>
            <p:nvPr/>
          </p:nvCxnSpPr>
          <p:spPr>
            <a:xfrm flipV="1">
              <a:off x="1472924" y="2917021"/>
              <a:ext cx="0" cy="105406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4" name="グループ化 33">
            <a:extLst>
              <a:ext uri="{FF2B5EF4-FFF2-40B4-BE49-F238E27FC236}">
                <a16:creationId xmlns:a16="http://schemas.microsoft.com/office/drawing/2014/main" id="{F8E71B92-9509-BEC0-7BBE-8214DD10808F}"/>
              </a:ext>
            </a:extLst>
          </p:cNvPr>
          <p:cNvGrpSpPr/>
          <p:nvPr/>
        </p:nvGrpSpPr>
        <p:grpSpPr>
          <a:xfrm>
            <a:off x="6466609" y="1532679"/>
            <a:ext cx="2214000" cy="1615604"/>
            <a:chOff x="365924" y="2355481"/>
            <a:chExt cx="2214000" cy="1615604"/>
          </a:xfrm>
        </p:grpSpPr>
        <p:grpSp>
          <p:nvGrpSpPr>
            <p:cNvPr id="36" name="グループ化 35">
              <a:extLst>
                <a:ext uri="{FF2B5EF4-FFF2-40B4-BE49-F238E27FC236}">
                  <a16:creationId xmlns:a16="http://schemas.microsoft.com/office/drawing/2014/main" id="{12C6EFB8-3E8E-9468-59D5-116220E39A4F}"/>
                </a:ext>
              </a:extLst>
            </p:cNvPr>
            <p:cNvGrpSpPr/>
            <p:nvPr/>
          </p:nvGrpSpPr>
          <p:grpSpPr>
            <a:xfrm>
              <a:off x="365924" y="2355481"/>
              <a:ext cx="2214000" cy="1535233"/>
              <a:chOff x="198000" y="2148383"/>
              <a:chExt cx="2214000" cy="1535233"/>
            </a:xfrm>
          </p:grpSpPr>
          <p:sp>
            <p:nvSpPr>
              <p:cNvPr id="40" name="正方形/長方形 39">
                <a:extLst>
                  <a:ext uri="{FF2B5EF4-FFF2-40B4-BE49-F238E27FC236}">
                    <a16:creationId xmlns:a16="http://schemas.microsoft.com/office/drawing/2014/main" id="{5D18B3C5-1752-6938-2CA6-3E8E978A92B1}"/>
                  </a:ext>
                </a:extLst>
              </p:cNvPr>
              <p:cNvSpPr/>
              <p:nvPr/>
            </p:nvSpPr>
            <p:spPr>
              <a:xfrm>
                <a:off x="252000" y="2148383"/>
                <a:ext cx="2160000" cy="1535233"/>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コネクタ 40">
                <a:extLst>
                  <a:ext uri="{FF2B5EF4-FFF2-40B4-BE49-F238E27FC236}">
                    <a16:creationId xmlns:a16="http://schemas.microsoft.com/office/drawing/2014/main" id="{1E46C9A8-80D7-BA7D-3FC5-41C9532B9550}"/>
                  </a:ext>
                </a:extLst>
              </p:cNvPr>
              <p:cNvCxnSpPr>
                <a:cxnSpLocks/>
              </p:cNvCxnSpPr>
              <p:nvPr/>
            </p:nvCxnSpPr>
            <p:spPr>
              <a:xfrm>
                <a:off x="252000" y="2691029"/>
                <a:ext cx="216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89C7639B-1805-F185-FF57-BB4B9E77183A}"/>
                  </a:ext>
                </a:extLst>
              </p:cNvPr>
              <p:cNvSpPr txBox="1"/>
              <p:nvPr/>
            </p:nvSpPr>
            <p:spPr>
              <a:xfrm>
                <a:off x="252000" y="2149411"/>
                <a:ext cx="1234574" cy="261610"/>
              </a:xfrm>
              <a:prstGeom prst="rect">
                <a:avLst/>
              </a:prstGeom>
              <a:noFill/>
            </p:spPr>
            <p:txBody>
              <a:bodyPr wrap="square" rtlCol="0">
                <a:spAutoFit/>
              </a:bodyPr>
              <a:lstStyle/>
              <a:p>
                <a:r>
                  <a:rPr kumimoji="1" lang="ja-JP" altLang="en-US" sz="1100"/>
                  <a:t>摘要</a:t>
                </a:r>
              </a:p>
            </p:txBody>
          </p:sp>
          <p:sp>
            <p:nvSpPr>
              <p:cNvPr id="44" name="テキスト ボックス 43">
                <a:extLst>
                  <a:ext uri="{FF2B5EF4-FFF2-40B4-BE49-F238E27FC236}">
                    <a16:creationId xmlns:a16="http://schemas.microsoft.com/office/drawing/2014/main" id="{E936D0C2-478E-8945-6066-DFCB3DC4A54E}"/>
                  </a:ext>
                </a:extLst>
              </p:cNvPr>
              <p:cNvSpPr txBox="1"/>
              <p:nvPr/>
            </p:nvSpPr>
            <p:spPr>
              <a:xfrm>
                <a:off x="198000" y="2342852"/>
                <a:ext cx="2159999" cy="307777"/>
              </a:xfrm>
              <a:prstGeom prst="rect">
                <a:avLst/>
              </a:prstGeom>
              <a:noFill/>
            </p:spPr>
            <p:txBody>
              <a:bodyPr wrap="square" rtlCol="0">
                <a:spAutoFit/>
              </a:bodyPr>
              <a:lstStyle/>
              <a:p>
                <a:pPr algn="ctr"/>
                <a:r>
                  <a:rPr lang="en-US" altLang="ja-JP" sz="1400" b="1">
                    <a:solidFill>
                      <a:schemeClr val="accent3"/>
                    </a:solidFill>
                  </a:rPr>
                  <a:t>7</a:t>
                </a:r>
                <a:r>
                  <a:rPr lang="ja-JP" altLang="en-US" sz="1400" b="1"/>
                  <a:t>月分</a:t>
                </a:r>
                <a:r>
                  <a:rPr lang="ja-JP" altLang="en-US" sz="1400"/>
                  <a:t>広告宣伝費</a:t>
                </a:r>
                <a:endParaRPr kumimoji="1" lang="ja-JP" altLang="en-US" sz="1400"/>
              </a:p>
            </p:txBody>
          </p:sp>
          <p:sp>
            <p:nvSpPr>
              <p:cNvPr id="46" name="テキスト ボックス 45">
                <a:extLst>
                  <a:ext uri="{FF2B5EF4-FFF2-40B4-BE49-F238E27FC236}">
                    <a16:creationId xmlns:a16="http://schemas.microsoft.com/office/drawing/2014/main" id="{F925F557-F8B1-AFD2-D886-950FE99EADF5}"/>
                  </a:ext>
                </a:extLst>
              </p:cNvPr>
              <p:cNvSpPr txBox="1"/>
              <p:nvPr/>
            </p:nvSpPr>
            <p:spPr>
              <a:xfrm>
                <a:off x="249652" y="2966539"/>
                <a:ext cx="1082348" cy="523220"/>
              </a:xfrm>
              <a:prstGeom prst="rect">
                <a:avLst/>
              </a:prstGeom>
              <a:noFill/>
            </p:spPr>
            <p:txBody>
              <a:bodyPr wrap="none" rtlCol="0">
                <a:spAutoFit/>
              </a:bodyPr>
              <a:lstStyle/>
              <a:p>
                <a:pPr algn="ctr"/>
                <a:r>
                  <a:rPr kumimoji="1" lang="ja-JP" altLang="en-US" sz="1400"/>
                  <a:t>広告宣伝費</a:t>
                </a:r>
                <a:endParaRPr kumimoji="1" lang="en-US" altLang="ja-JP" sz="1400"/>
              </a:p>
              <a:p>
                <a:pPr algn="ctr"/>
                <a:r>
                  <a:rPr lang="en-US" altLang="ja-JP" sz="1400"/>
                  <a:t>1,000</a:t>
                </a:r>
                <a:endParaRPr kumimoji="1" lang="ja-JP" altLang="en-US" sz="1400"/>
              </a:p>
            </p:txBody>
          </p:sp>
          <p:sp>
            <p:nvSpPr>
              <p:cNvPr id="47" name="テキスト ボックス 46">
                <a:extLst>
                  <a:ext uri="{FF2B5EF4-FFF2-40B4-BE49-F238E27FC236}">
                    <a16:creationId xmlns:a16="http://schemas.microsoft.com/office/drawing/2014/main" id="{4C33D6B5-44BF-110E-E83D-77FDC7ED6229}"/>
                  </a:ext>
                </a:extLst>
              </p:cNvPr>
              <p:cNvSpPr txBox="1"/>
              <p:nvPr/>
            </p:nvSpPr>
            <p:spPr>
              <a:xfrm>
                <a:off x="1520694" y="2966539"/>
                <a:ext cx="696023" cy="523220"/>
              </a:xfrm>
              <a:prstGeom prst="rect">
                <a:avLst/>
              </a:prstGeom>
              <a:noFill/>
            </p:spPr>
            <p:txBody>
              <a:bodyPr wrap="none" rtlCol="0">
                <a:spAutoFit/>
              </a:bodyPr>
              <a:lstStyle/>
              <a:p>
                <a:pPr algn="ctr"/>
                <a:r>
                  <a:rPr kumimoji="1" lang="ja-JP" altLang="en-US" sz="1400"/>
                  <a:t>現金</a:t>
                </a:r>
                <a:endParaRPr kumimoji="1" lang="en-US" altLang="ja-JP" sz="1400"/>
              </a:p>
              <a:p>
                <a:pPr algn="ctr"/>
                <a:r>
                  <a:rPr lang="en-US" altLang="ja-JP" sz="1400"/>
                  <a:t>1,000</a:t>
                </a:r>
                <a:endParaRPr kumimoji="1" lang="ja-JP" altLang="en-US" sz="1400"/>
              </a:p>
            </p:txBody>
          </p:sp>
        </p:grpSp>
        <p:cxnSp>
          <p:nvCxnSpPr>
            <p:cNvPr id="39" name="直線コネクタ 38">
              <a:extLst>
                <a:ext uri="{FF2B5EF4-FFF2-40B4-BE49-F238E27FC236}">
                  <a16:creationId xmlns:a16="http://schemas.microsoft.com/office/drawing/2014/main" id="{CC80BD45-CF1D-DECE-A928-AFB987FB1F40}"/>
                </a:ext>
              </a:extLst>
            </p:cNvPr>
            <p:cNvCxnSpPr>
              <a:cxnSpLocks/>
            </p:cNvCxnSpPr>
            <p:nvPr/>
          </p:nvCxnSpPr>
          <p:spPr>
            <a:xfrm flipV="1">
              <a:off x="1472924" y="2917021"/>
              <a:ext cx="0" cy="105406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矢印: 右 47">
            <a:extLst>
              <a:ext uri="{FF2B5EF4-FFF2-40B4-BE49-F238E27FC236}">
                <a16:creationId xmlns:a16="http://schemas.microsoft.com/office/drawing/2014/main" id="{7D484155-1DAB-37A2-BE92-6A40C54C2EE3}"/>
              </a:ext>
            </a:extLst>
          </p:cNvPr>
          <p:cNvSpPr/>
          <p:nvPr/>
        </p:nvSpPr>
        <p:spPr>
          <a:xfrm>
            <a:off x="2790294" y="2624000"/>
            <a:ext cx="3563412" cy="477824"/>
          </a:xfrm>
          <a:prstGeom prst="rightArrow">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9" name="Picture 2">
            <a:extLst>
              <a:ext uri="{FF2B5EF4-FFF2-40B4-BE49-F238E27FC236}">
                <a16:creationId xmlns:a16="http://schemas.microsoft.com/office/drawing/2014/main" id="{620207D2-1DF8-A386-57AF-47DFAC215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6382" y="1532679"/>
            <a:ext cx="2953768" cy="1150471"/>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50" name="テキスト ボックス 49">
            <a:extLst>
              <a:ext uri="{FF2B5EF4-FFF2-40B4-BE49-F238E27FC236}">
                <a16:creationId xmlns:a16="http://schemas.microsoft.com/office/drawing/2014/main" id="{41FC51EE-2586-DA28-F1CE-341166664914}"/>
              </a:ext>
            </a:extLst>
          </p:cNvPr>
          <p:cNvSpPr txBox="1"/>
          <p:nvPr/>
        </p:nvSpPr>
        <p:spPr>
          <a:xfrm>
            <a:off x="3671753" y="4426797"/>
            <a:ext cx="1800493" cy="307777"/>
          </a:xfrm>
          <a:prstGeom prst="rect">
            <a:avLst/>
          </a:prstGeom>
          <a:noFill/>
        </p:spPr>
        <p:txBody>
          <a:bodyPr wrap="none" rtlCol="0">
            <a:spAutoFit/>
          </a:bodyPr>
          <a:lstStyle/>
          <a:p>
            <a:pPr algn="ctr"/>
            <a:r>
              <a:rPr kumimoji="1" lang="ja-JP" altLang="en-US" sz="1400"/>
              <a:t>貸借反転＆摘要置換</a:t>
            </a:r>
          </a:p>
        </p:txBody>
      </p:sp>
      <p:sp>
        <p:nvSpPr>
          <p:cNvPr id="51" name="テキスト ボックス 50">
            <a:extLst>
              <a:ext uri="{FF2B5EF4-FFF2-40B4-BE49-F238E27FC236}">
                <a16:creationId xmlns:a16="http://schemas.microsoft.com/office/drawing/2014/main" id="{B2D4AFBD-72F0-ECAB-BA49-29C17C7EB0F8}"/>
              </a:ext>
            </a:extLst>
          </p:cNvPr>
          <p:cNvSpPr txBox="1"/>
          <p:nvPr/>
        </p:nvSpPr>
        <p:spPr>
          <a:xfrm>
            <a:off x="3486932" y="2709023"/>
            <a:ext cx="2159566" cy="307777"/>
          </a:xfrm>
          <a:prstGeom prst="rect">
            <a:avLst/>
          </a:prstGeom>
          <a:noFill/>
        </p:spPr>
        <p:txBody>
          <a:bodyPr wrap="none" rtlCol="0">
            <a:spAutoFit/>
          </a:bodyPr>
          <a:lstStyle/>
          <a:p>
            <a:pPr algn="ctr"/>
            <a:r>
              <a:rPr kumimoji="1" lang="ja-JP" altLang="en-US" sz="1400"/>
              <a:t>そのまま複写＆摘要置換</a:t>
            </a:r>
          </a:p>
        </p:txBody>
      </p:sp>
    </p:spTree>
    <p:extLst>
      <p:ext uri="{BB962C8B-B14F-4D97-AF65-F5344CB8AC3E}">
        <p14:creationId xmlns:p14="http://schemas.microsoft.com/office/powerpoint/2010/main" val="37695024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41</a:t>
            </a:fld>
            <a:endParaRPr kumimoji="1" lang="ja-JP" altLang="en-US"/>
          </a:p>
        </p:txBody>
      </p:sp>
      <p:sp>
        <p:nvSpPr>
          <p:cNvPr id="3" name="タイトル 2"/>
          <p:cNvSpPr>
            <a:spLocks noGrp="1"/>
          </p:cNvSpPr>
          <p:nvPr>
            <p:ph type="title"/>
          </p:nvPr>
        </p:nvSpPr>
        <p:spPr/>
        <p:txBody>
          <a:bodyPr/>
          <a:lstStyle/>
          <a:p>
            <a:r>
              <a:rPr lang="ja-JP" altLang="en-US"/>
              <a:t>統合会計特長</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p:txBody>
          <a:bodyPr/>
          <a:lstStyle/>
          <a:p>
            <a:r>
              <a:rPr lang="ja-JP" altLang="en-US"/>
              <a:t>各種入力便利機能</a:t>
            </a:r>
            <a:endParaRPr kumimoji="1" lang="ja-JP" altLang="en-US"/>
          </a:p>
        </p:txBody>
      </p:sp>
      <p:grpSp>
        <p:nvGrpSpPr>
          <p:cNvPr id="106" name="グループ化 105">
            <a:extLst>
              <a:ext uri="{FF2B5EF4-FFF2-40B4-BE49-F238E27FC236}">
                <a16:creationId xmlns:a16="http://schemas.microsoft.com/office/drawing/2014/main" id="{E8666E11-D86B-25AE-07FB-C66B7833986F}"/>
              </a:ext>
            </a:extLst>
          </p:cNvPr>
          <p:cNvGrpSpPr/>
          <p:nvPr/>
        </p:nvGrpSpPr>
        <p:grpSpPr>
          <a:xfrm>
            <a:off x="548669" y="2894750"/>
            <a:ext cx="1212073" cy="1175329"/>
            <a:chOff x="397788" y="3227018"/>
            <a:chExt cx="1212073" cy="1175329"/>
          </a:xfrm>
        </p:grpSpPr>
        <p:grpSp>
          <p:nvGrpSpPr>
            <p:cNvPr id="68" name="グループ化 67">
              <a:extLst>
                <a:ext uri="{FF2B5EF4-FFF2-40B4-BE49-F238E27FC236}">
                  <a16:creationId xmlns:a16="http://schemas.microsoft.com/office/drawing/2014/main" id="{4830C8F7-F861-ECDE-541A-D2178AA91D62}"/>
                </a:ext>
              </a:extLst>
            </p:cNvPr>
            <p:cNvGrpSpPr/>
            <p:nvPr/>
          </p:nvGrpSpPr>
          <p:grpSpPr>
            <a:xfrm>
              <a:off x="397788" y="3227018"/>
              <a:ext cx="1212073" cy="1175329"/>
              <a:chOff x="4387283" y="4780461"/>
              <a:chExt cx="1212073" cy="1175329"/>
            </a:xfrm>
          </p:grpSpPr>
          <p:sp>
            <p:nvSpPr>
              <p:cNvPr id="69" name="八角形 68">
                <a:extLst>
                  <a:ext uri="{FF2B5EF4-FFF2-40B4-BE49-F238E27FC236}">
                    <a16:creationId xmlns:a16="http://schemas.microsoft.com/office/drawing/2014/main" id="{9D9924E9-9118-FD12-A54F-F35F45E99A6D}"/>
                  </a:ext>
                </a:extLst>
              </p:cNvPr>
              <p:cNvSpPr>
                <a:spLocks noChangeAspect="1"/>
              </p:cNvSpPr>
              <p:nvPr/>
            </p:nvSpPr>
            <p:spPr>
              <a:xfrm rot="2700000">
                <a:off x="4405655" y="4780461"/>
                <a:ext cx="1175329" cy="1175329"/>
              </a:xfrm>
              <a:prstGeom prst="octagon">
                <a:avLst>
                  <a:gd name="adj" fmla="val 44013"/>
                </a:avLst>
              </a:prstGeom>
              <a:solidFill>
                <a:schemeClr val="accent2">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a:solidFill>
                    <a:schemeClr val="tx2"/>
                  </a:solidFill>
                </a:endParaRPr>
              </a:p>
            </p:txBody>
          </p:sp>
          <p:sp>
            <p:nvSpPr>
              <p:cNvPr id="70" name="テキスト ボックス 69">
                <a:extLst>
                  <a:ext uri="{FF2B5EF4-FFF2-40B4-BE49-F238E27FC236}">
                    <a16:creationId xmlns:a16="http://schemas.microsoft.com/office/drawing/2014/main" id="{FF3BF305-D0E0-A6B2-117F-8897CEAF33B1}"/>
                  </a:ext>
                </a:extLst>
              </p:cNvPr>
              <p:cNvSpPr txBox="1"/>
              <p:nvPr/>
            </p:nvSpPr>
            <p:spPr>
              <a:xfrm>
                <a:off x="4387283" y="4936293"/>
                <a:ext cx="1212073" cy="584775"/>
              </a:xfrm>
              <a:prstGeom prst="rect">
                <a:avLst/>
              </a:prstGeom>
              <a:noFill/>
            </p:spPr>
            <p:txBody>
              <a:bodyPr wrap="square" rtlCol="0">
                <a:spAutoFit/>
              </a:bodyPr>
              <a:lstStyle/>
              <a:p>
                <a:pPr algn="ctr"/>
                <a:r>
                  <a:rPr lang="ja-JP" altLang="en-US" sz="1600" b="1">
                    <a:solidFill>
                      <a:schemeClr val="tx2"/>
                    </a:solidFill>
                  </a:rPr>
                  <a:t>前払金</a:t>
                </a:r>
                <a:endParaRPr lang="en-US" altLang="ja-JP" sz="1600" b="1">
                  <a:solidFill>
                    <a:schemeClr val="tx2"/>
                  </a:solidFill>
                </a:endParaRPr>
              </a:p>
              <a:p>
                <a:pPr algn="ctr"/>
                <a:r>
                  <a:rPr lang="ja-JP" altLang="en-US" sz="1600" b="1">
                    <a:solidFill>
                      <a:schemeClr val="tx2"/>
                    </a:solidFill>
                  </a:rPr>
                  <a:t>一括計上</a:t>
                </a:r>
                <a:endParaRPr lang="en-US" altLang="ja-JP" sz="1600" b="1">
                  <a:solidFill>
                    <a:schemeClr val="tx2"/>
                  </a:solidFill>
                </a:endParaRPr>
              </a:p>
            </p:txBody>
          </p:sp>
        </p:grpSp>
        <p:sp>
          <p:nvSpPr>
            <p:cNvPr id="72" name="Freeform 549">
              <a:extLst>
                <a:ext uri="{FF2B5EF4-FFF2-40B4-BE49-F238E27FC236}">
                  <a16:creationId xmlns:a16="http://schemas.microsoft.com/office/drawing/2014/main" id="{161E4786-47DE-E9F6-3C92-C7C18E9E1367}"/>
                </a:ext>
              </a:extLst>
            </p:cNvPr>
            <p:cNvSpPr>
              <a:spLocks noEditPoints="1"/>
            </p:cNvSpPr>
            <p:nvPr/>
          </p:nvSpPr>
          <p:spPr bwMode="auto">
            <a:xfrm>
              <a:off x="845931" y="3921077"/>
              <a:ext cx="332782" cy="332782"/>
            </a:xfrm>
            <a:custGeom>
              <a:avLst/>
              <a:gdLst/>
              <a:ahLst/>
              <a:cxnLst>
                <a:cxn ang="0">
                  <a:pos x="152" y="0"/>
                </a:cxn>
                <a:cxn ang="0">
                  <a:pos x="152" y="0"/>
                </a:cxn>
                <a:cxn ang="0">
                  <a:pos x="142" y="0"/>
                </a:cxn>
                <a:cxn ang="0">
                  <a:pos x="134" y="4"/>
                </a:cxn>
                <a:cxn ang="0">
                  <a:pos x="126" y="8"/>
                </a:cxn>
                <a:cxn ang="0">
                  <a:pos x="120" y="12"/>
                </a:cxn>
                <a:cxn ang="0">
                  <a:pos x="120" y="12"/>
                </a:cxn>
                <a:cxn ang="0">
                  <a:pos x="114" y="8"/>
                </a:cxn>
                <a:cxn ang="0">
                  <a:pos x="106" y="4"/>
                </a:cxn>
                <a:cxn ang="0">
                  <a:pos x="98" y="0"/>
                </a:cxn>
                <a:cxn ang="0">
                  <a:pos x="88" y="0"/>
                </a:cxn>
                <a:cxn ang="0">
                  <a:pos x="0" y="0"/>
                </a:cxn>
                <a:cxn ang="0">
                  <a:pos x="0" y="224"/>
                </a:cxn>
                <a:cxn ang="0">
                  <a:pos x="88" y="224"/>
                </a:cxn>
                <a:cxn ang="0">
                  <a:pos x="88" y="224"/>
                </a:cxn>
                <a:cxn ang="0">
                  <a:pos x="98" y="226"/>
                </a:cxn>
                <a:cxn ang="0">
                  <a:pos x="104" y="230"/>
                </a:cxn>
                <a:cxn ang="0">
                  <a:pos x="108" y="236"/>
                </a:cxn>
                <a:cxn ang="0">
                  <a:pos x="108" y="240"/>
                </a:cxn>
                <a:cxn ang="0">
                  <a:pos x="132" y="240"/>
                </a:cxn>
                <a:cxn ang="0">
                  <a:pos x="132" y="240"/>
                </a:cxn>
                <a:cxn ang="0">
                  <a:pos x="132" y="236"/>
                </a:cxn>
                <a:cxn ang="0">
                  <a:pos x="134" y="230"/>
                </a:cxn>
                <a:cxn ang="0">
                  <a:pos x="140" y="226"/>
                </a:cxn>
                <a:cxn ang="0">
                  <a:pos x="146" y="224"/>
                </a:cxn>
                <a:cxn ang="0">
                  <a:pos x="152" y="224"/>
                </a:cxn>
                <a:cxn ang="0">
                  <a:pos x="240" y="224"/>
                </a:cxn>
                <a:cxn ang="0">
                  <a:pos x="240" y="0"/>
                </a:cxn>
                <a:cxn ang="0">
                  <a:pos x="152" y="0"/>
                </a:cxn>
                <a:cxn ang="0">
                  <a:pos x="108" y="204"/>
                </a:cxn>
                <a:cxn ang="0">
                  <a:pos x="108" y="204"/>
                </a:cxn>
                <a:cxn ang="0">
                  <a:pos x="98" y="200"/>
                </a:cxn>
                <a:cxn ang="0">
                  <a:pos x="88" y="200"/>
                </a:cxn>
                <a:cxn ang="0">
                  <a:pos x="24" y="200"/>
                </a:cxn>
                <a:cxn ang="0">
                  <a:pos x="24" y="24"/>
                </a:cxn>
                <a:cxn ang="0">
                  <a:pos x="88" y="24"/>
                </a:cxn>
                <a:cxn ang="0">
                  <a:pos x="88" y="24"/>
                </a:cxn>
                <a:cxn ang="0">
                  <a:pos x="98" y="26"/>
                </a:cxn>
                <a:cxn ang="0">
                  <a:pos x="104" y="30"/>
                </a:cxn>
                <a:cxn ang="0">
                  <a:pos x="108" y="36"/>
                </a:cxn>
                <a:cxn ang="0">
                  <a:pos x="108" y="40"/>
                </a:cxn>
                <a:cxn ang="0">
                  <a:pos x="108" y="204"/>
                </a:cxn>
                <a:cxn ang="0">
                  <a:pos x="216" y="200"/>
                </a:cxn>
                <a:cxn ang="0">
                  <a:pos x="152" y="200"/>
                </a:cxn>
                <a:cxn ang="0">
                  <a:pos x="152" y="200"/>
                </a:cxn>
                <a:cxn ang="0">
                  <a:pos x="142" y="200"/>
                </a:cxn>
                <a:cxn ang="0">
                  <a:pos x="132" y="204"/>
                </a:cxn>
                <a:cxn ang="0">
                  <a:pos x="132" y="40"/>
                </a:cxn>
                <a:cxn ang="0">
                  <a:pos x="132" y="40"/>
                </a:cxn>
                <a:cxn ang="0">
                  <a:pos x="132" y="36"/>
                </a:cxn>
                <a:cxn ang="0">
                  <a:pos x="134" y="30"/>
                </a:cxn>
                <a:cxn ang="0">
                  <a:pos x="140" y="26"/>
                </a:cxn>
                <a:cxn ang="0">
                  <a:pos x="146" y="24"/>
                </a:cxn>
                <a:cxn ang="0">
                  <a:pos x="152" y="24"/>
                </a:cxn>
                <a:cxn ang="0">
                  <a:pos x="216" y="24"/>
                </a:cxn>
                <a:cxn ang="0">
                  <a:pos x="216" y="200"/>
                </a:cxn>
              </a:cxnLst>
              <a:rect l="0" t="0" r="r" b="b"/>
              <a:pathLst>
                <a:path w="240" h="240">
                  <a:moveTo>
                    <a:pt x="152" y="0"/>
                  </a:moveTo>
                  <a:lnTo>
                    <a:pt x="152" y="0"/>
                  </a:lnTo>
                  <a:lnTo>
                    <a:pt x="142" y="0"/>
                  </a:lnTo>
                  <a:lnTo>
                    <a:pt x="134" y="4"/>
                  </a:lnTo>
                  <a:lnTo>
                    <a:pt x="126" y="8"/>
                  </a:lnTo>
                  <a:lnTo>
                    <a:pt x="120" y="12"/>
                  </a:lnTo>
                  <a:lnTo>
                    <a:pt x="120" y="12"/>
                  </a:lnTo>
                  <a:lnTo>
                    <a:pt x="114" y="8"/>
                  </a:lnTo>
                  <a:lnTo>
                    <a:pt x="106" y="4"/>
                  </a:lnTo>
                  <a:lnTo>
                    <a:pt x="98" y="0"/>
                  </a:lnTo>
                  <a:lnTo>
                    <a:pt x="88" y="0"/>
                  </a:lnTo>
                  <a:lnTo>
                    <a:pt x="0" y="0"/>
                  </a:lnTo>
                  <a:lnTo>
                    <a:pt x="0" y="224"/>
                  </a:lnTo>
                  <a:lnTo>
                    <a:pt x="88" y="224"/>
                  </a:lnTo>
                  <a:lnTo>
                    <a:pt x="88" y="224"/>
                  </a:lnTo>
                  <a:lnTo>
                    <a:pt x="98" y="226"/>
                  </a:lnTo>
                  <a:lnTo>
                    <a:pt x="104" y="230"/>
                  </a:lnTo>
                  <a:lnTo>
                    <a:pt x="108" y="236"/>
                  </a:lnTo>
                  <a:lnTo>
                    <a:pt x="108" y="240"/>
                  </a:lnTo>
                  <a:lnTo>
                    <a:pt x="132" y="240"/>
                  </a:lnTo>
                  <a:lnTo>
                    <a:pt x="132" y="240"/>
                  </a:lnTo>
                  <a:lnTo>
                    <a:pt x="132" y="236"/>
                  </a:lnTo>
                  <a:lnTo>
                    <a:pt x="134" y="230"/>
                  </a:lnTo>
                  <a:lnTo>
                    <a:pt x="140" y="226"/>
                  </a:lnTo>
                  <a:lnTo>
                    <a:pt x="146" y="224"/>
                  </a:lnTo>
                  <a:lnTo>
                    <a:pt x="152" y="224"/>
                  </a:lnTo>
                  <a:lnTo>
                    <a:pt x="240" y="224"/>
                  </a:lnTo>
                  <a:lnTo>
                    <a:pt x="240" y="0"/>
                  </a:lnTo>
                  <a:lnTo>
                    <a:pt x="152" y="0"/>
                  </a:lnTo>
                  <a:close/>
                  <a:moveTo>
                    <a:pt x="108" y="204"/>
                  </a:moveTo>
                  <a:lnTo>
                    <a:pt x="108" y="204"/>
                  </a:lnTo>
                  <a:lnTo>
                    <a:pt x="98" y="200"/>
                  </a:lnTo>
                  <a:lnTo>
                    <a:pt x="88" y="200"/>
                  </a:lnTo>
                  <a:lnTo>
                    <a:pt x="24" y="200"/>
                  </a:lnTo>
                  <a:lnTo>
                    <a:pt x="24" y="24"/>
                  </a:lnTo>
                  <a:lnTo>
                    <a:pt x="88" y="24"/>
                  </a:lnTo>
                  <a:lnTo>
                    <a:pt x="88" y="24"/>
                  </a:lnTo>
                  <a:lnTo>
                    <a:pt x="98" y="26"/>
                  </a:lnTo>
                  <a:lnTo>
                    <a:pt x="104" y="30"/>
                  </a:lnTo>
                  <a:lnTo>
                    <a:pt x="108" y="36"/>
                  </a:lnTo>
                  <a:lnTo>
                    <a:pt x="108" y="40"/>
                  </a:lnTo>
                  <a:lnTo>
                    <a:pt x="108" y="204"/>
                  </a:lnTo>
                  <a:close/>
                  <a:moveTo>
                    <a:pt x="216" y="200"/>
                  </a:moveTo>
                  <a:lnTo>
                    <a:pt x="152" y="200"/>
                  </a:lnTo>
                  <a:lnTo>
                    <a:pt x="152" y="200"/>
                  </a:lnTo>
                  <a:lnTo>
                    <a:pt x="142" y="200"/>
                  </a:lnTo>
                  <a:lnTo>
                    <a:pt x="132" y="204"/>
                  </a:lnTo>
                  <a:lnTo>
                    <a:pt x="132" y="40"/>
                  </a:lnTo>
                  <a:lnTo>
                    <a:pt x="132" y="40"/>
                  </a:lnTo>
                  <a:lnTo>
                    <a:pt x="132" y="36"/>
                  </a:lnTo>
                  <a:lnTo>
                    <a:pt x="134" y="30"/>
                  </a:lnTo>
                  <a:lnTo>
                    <a:pt x="140" y="26"/>
                  </a:lnTo>
                  <a:lnTo>
                    <a:pt x="146" y="24"/>
                  </a:lnTo>
                  <a:lnTo>
                    <a:pt x="152" y="24"/>
                  </a:lnTo>
                  <a:lnTo>
                    <a:pt x="216" y="24"/>
                  </a:lnTo>
                  <a:lnTo>
                    <a:pt x="216" y="20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73" name="AutoShape 5">
            <a:extLst>
              <a:ext uri="{FF2B5EF4-FFF2-40B4-BE49-F238E27FC236}">
                <a16:creationId xmlns:a16="http://schemas.microsoft.com/office/drawing/2014/main" id="{41336822-59A7-9E6E-6DE7-5064370669A5}"/>
              </a:ext>
            </a:extLst>
          </p:cNvPr>
          <p:cNvSpPr>
            <a:spLocks noChangeArrowheads="1"/>
          </p:cNvSpPr>
          <p:nvPr/>
        </p:nvSpPr>
        <p:spPr bwMode="gray">
          <a:xfrm>
            <a:off x="2127853" y="2878735"/>
            <a:ext cx="6769202" cy="1981257"/>
          </a:xfrm>
          <a:prstGeom prst="roundRect">
            <a:avLst>
              <a:gd name="adj" fmla="val 1652"/>
            </a:avLst>
          </a:prstGeom>
          <a:noFill/>
          <a:ln w="19050" cap="flat" cmpd="sng" algn="ctr">
            <a:solidFill>
              <a:srgbClr val="FFFFFF">
                <a:lumMod val="85000"/>
              </a:srgbClr>
            </a:solidFill>
            <a:prstDash val="solid"/>
            <a:headEnd/>
            <a:tailEnd/>
          </a:ln>
          <a:effectLst/>
        </p:spPr>
        <p:txBody>
          <a:bodyPr wrap="none" anchor="t" anchorCtr="0"/>
          <a:lstStyle/>
          <a:p>
            <a:pPr marL="0" marR="0" lvl="0" indent="0" defTabSz="91440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100" b="0" i="0" u="none" strike="noStrike" kern="0" cap="none" spc="0" normalizeH="0" baseline="0" noProof="0">
              <a:ln>
                <a:noFill/>
              </a:ln>
              <a:solidFill>
                <a:prstClr val="black">
                  <a:lumMod val="65000"/>
                  <a:lumOff val="35000"/>
                </a:prstClr>
              </a:solidFill>
              <a:effectLst/>
              <a:uLnTx/>
              <a:uFillTx/>
              <a:latin typeface="メイリオ"/>
              <a:ea typeface="メイリオ"/>
              <a:cs typeface="メイリオ" pitchFamily="50" charset="-128"/>
            </a:endParaRPr>
          </a:p>
        </p:txBody>
      </p:sp>
      <p:cxnSp>
        <p:nvCxnSpPr>
          <p:cNvPr id="74" name="直線コネクタ 73">
            <a:extLst>
              <a:ext uri="{FF2B5EF4-FFF2-40B4-BE49-F238E27FC236}">
                <a16:creationId xmlns:a16="http://schemas.microsoft.com/office/drawing/2014/main" id="{304C7DE3-CF30-5EB6-1330-EA2FD2DCC900}"/>
              </a:ext>
            </a:extLst>
          </p:cNvPr>
          <p:cNvCxnSpPr>
            <a:cxnSpLocks/>
          </p:cNvCxnSpPr>
          <p:nvPr/>
        </p:nvCxnSpPr>
        <p:spPr>
          <a:xfrm flipV="1">
            <a:off x="3861081" y="3637064"/>
            <a:ext cx="4930361" cy="28335"/>
          </a:xfrm>
          <a:prstGeom prst="line">
            <a:avLst/>
          </a:prstGeom>
          <a:noFill/>
          <a:ln w="76200" cap="flat" cmpd="sng" algn="ctr">
            <a:solidFill>
              <a:schemeClr val="tx2"/>
            </a:solidFill>
            <a:prstDash val="solid"/>
          </a:ln>
          <a:effectLst/>
        </p:spPr>
      </p:cxnSp>
      <p:sp>
        <p:nvSpPr>
          <p:cNvPr id="76" name="正方形/長方形 75">
            <a:extLst>
              <a:ext uri="{FF2B5EF4-FFF2-40B4-BE49-F238E27FC236}">
                <a16:creationId xmlns:a16="http://schemas.microsoft.com/office/drawing/2014/main" id="{9CE9505C-5E32-70DF-0E27-C47192C8AD4E}"/>
              </a:ext>
            </a:extLst>
          </p:cNvPr>
          <p:cNvSpPr/>
          <p:nvPr/>
        </p:nvSpPr>
        <p:spPr>
          <a:xfrm>
            <a:off x="3114880" y="3763677"/>
            <a:ext cx="2412268" cy="540060"/>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a:ln>
                  <a:noFill/>
                </a:ln>
                <a:solidFill>
                  <a:schemeClr val="tx2"/>
                </a:solidFill>
                <a:effectLst/>
                <a:uLnTx/>
                <a:uFillTx/>
                <a:latin typeface="メイリオ"/>
                <a:ea typeface="メイリオ"/>
                <a:cs typeface="+mn-cs"/>
              </a:rPr>
              <a:t>1,200,000</a:t>
            </a:r>
            <a:endParaRPr kumimoji="0" lang="ja-JP" altLang="en-US" sz="1400" b="0" i="0" u="none" strike="noStrike" kern="0" cap="none" spc="0" normalizeH="0" baseline="0" noProof="0">
              <a:ln>
                <a:noFill/>
              </a:ln>
              <a:solidFill>
                <a:schemeClr val="tx2"/>
              </a:solidFill>
              <a:effectLst/>
              <a:uLnTx/>
              <a:uFillTx/>
              <a:latin typeface="メイリオ"/>
              <a:ea typeface="メイリオ"/>
              <a:cs typeface="+mn-cs"/>
            </a:endParaRPr>
          </a:p>
        </p:txBody>
      </p:sp>
      <p:sp>
        <p:nvSpPr>
          <p:cNvPr id="78" name="正方形/長方形 77">
            <a:extLst>
              <a:ext uri="{FF2B5EF4-FFF2-40B4-BE49-F238E27FC236}">
                <a16:creationId xmlns:a16="http://schemas.microsoft.com/office/drawing/2014/main" id="{CB039604-AD15-DF0F-07B2-27B06E635D63}"/>
              </a:ext>
            </a:extLst>
          </p:cNvPr>
          <p:cNvSpPr/>
          <p:nvPr/>
        </p:nvSpPr>
        <p:spPr>
          <a:xfrm>
            <a:off x="3556479" y="2858989"/>
            <a:ext cx="1512168" cy="756084"/>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kern="0">
                <a:solidFill>
                  <a:schemeClr val="tx2"/>
                </a:solidFill>
                <a:latin typeface="メイリオ"/>
                <a:ea typeface="メイリオ"/>
              </a:rPr>
              <a:t>3</a:t>
            </a:r>
            <a:r>
              <a:rPr kumimoji="0" lang="ja-JP" altLang="en-US" sz="1400" b="0" i="0" u="none" strike="noStrike" kern="0" cap="none" spc="0" normalizeH="0" baseline="0" noProof="0">
                <a:ln>
                  <a:noFill/>
                </a:ln>
                <a:solidFill>
                  <a:schemeClr val="tx2"/>
                </a:solidFill>
                <a:effectLst/>
                <a:uLnTx/>
                <a:uFillTx/>
                <a:latin typeface="メイリオ"/>
                <a:ea typeface="メイリオ"/>
                <a:cs typeface="+mn-cs"/>
              </a:rPr>
              <a:t>月</a:t>
            </a:r>
            <a:endParaRPr kumimoji="0" lang="en-US" altLang="ja-JP" sz="1400" b="0" i="0" u="none" strike="noStrike" kern="0" cap="none" spc="0" normalizeH="0" baseline="0" noProof="0">
              <a:ln>
                <a:noFill/>
              </a:ln>
              <a:solidFill>
                <a:schemeClr val="tx2"/>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kern="0">
                <a:solidFill>
                  <a:schemeClr val="accent6"/>
                </a:solidFill>
                <a:latin typeface="メイリオ"/>
                <a:ea typeface="メイリオ"/>
              </a:rPr>
              <a:t>支払</a:t>
            </a:r>
            <a:endParaRPr kumimoji="0" lang="en-US" altLang="ja-JP" sz="1400" b="0" i="0" u="none" strike="noStrike" kern="0" cap="none" spc="0" normalizeH="0" baseline="0" noProof="0">
              <a:ln>
                <a:noFill/>
              </a:ln>
              <a:solidFill>
                <a:schemeClr val="accent6"/>
              </a:solidFill>
              <a:effectLst/>
              <a:uLnTx/>
              <a:uFillTx/>
              <a:latin typeface="メイリオ"/>
              <a:ea typeface="メイリオ"/>
              <a:cs typeface="+mn-cs"/>
            </a:endParaRPr>
          </a:p>
        </p:txBody>
      </p:sp>
      <p:sp>
        <p:nvSpPr>
          <p:cNvPr id="80" name="正方形/長方形 79">
            <a:extLst>
              <a:ext uri="{FF2B5EF4-FFF2-40B4-BE49-F238E27FC236}">
                <a16:creationId xmlns:a16="http://schemas.microsoft.com/office/drawing/2014/main" id="{784A505F-3011-4729-D6D0-88DE7F335B2C}"/>
              </a:ext>
            </a:extLst>
          </p:cNvPr>
          <p:cNvSpPr/>
          <p:nvPr/>
        </p:nvSpPr>
        <p:spPr>
          <a:xfrm>
            <a:off x="4218934" y="3932584"/>
            <a:ext cx="2952328" cy="756084"/>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a:ln>
                  <a:noFill/>
                </a:ln>
                <a:solidFill>
                  <a:schemeClr val="accent3"/>
                </a:solidFill>
                <a:effectLst/>
                <a:uLnTx/>
                <a:uFillTx/>
                <a:latin typeface="メイリオ"/>
                <a:ea typeface="メイリオ"/>
                <a:cs typeface="+mn-cs"/>
              </a:rPr>
              <a:t>300,000</a:t>
            </a:r>
            <a:endParaRPr kumimoji="0" lang="ja-JP" altLang="en-US" sz="1400" b="0" i="0" u="none" strike="noStrike" kern="0" cap="none" spc="0" normalizeH="0" baseline="0" noProof="0">
              <a:ln>
                <a:noFill/>
              </a:ln>
              <a:solidFill>
                <a:schemeClr val="accent3"/>
              </a:solidFill>
              <a:effectLst/>
              <a:uLnTx/>
              <a:uFillTx/>
              <a:latin typeface="メイリオ"/>
              <a:ea typeface="メイリオ"/>
              <a:cs typeface="+mn-cs"/>
            </a:endParaRPr>
          </a:p>
        </p:txBody>
      </p:sp>
      <p:sp>
        <p:nvSpPr>
          <p:cNvPr id="81" name="正方形/長方形 80">
            <a:extLst>
              <a:ext uri="{FF2B5EF4-FFF2-40B4-BE49-F238E27FC236}">
                <a16:creationId xmlns:a16="http://schemas.microsoft.com/office/drawing/2014/main" id="{F6DFB3C4-1861-71B6-ED9F-EB3D6119B7F6}"/>
              </a:ext>
            </a:extLst>
          </p:cNvPr>
          <p:cNvSpPr/>
          <p:nvPr/>
        </p:nvSpPr>
        <p:spPr>
          <a:xfrm>
            <a:off x="4960635" y="2858989"/>
            <a:ext cx="1512168" cy="756084"/>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a:ln>
                  <a:noFill/>
                </a:ln>
                <a:solidFill>
                  <a:schemeClr val="tx2"/>
                </a:solidFill>
                <a:effectLst/>
                <a:uLnTx/>
                <a:uFillTx/>
                <a:latin typeface="メイリオ"/>
                <a:ea typeface="メイリオ"/>
                <a:cs typeface="+mn-cs"/>
              </a:rPr>
              <a:t>5</a:t>
            </a:r>
            <a:r>
              <a:rPr kumimoji="0" lang="ja-JP" altLang="en-US" sz="1400" b="0" i="0" u="none" strike="noStrike" kern="0" cap="none" spc="0" normalizeH="0" baseline="0" noProof="0">
                <a:ln>
                  <a:noFill/>
                </a:ln>
                <a:solidFill>
                  <a:schemeClr val="tx2"/>
                </a:solidFill>
                <a:effectLst/>
                <a:uLnTx/>
                <a:uFillTx/>
                <a:latin typeface="メイリオ"/>
                <a:ea typeface="メイリオ"/>
                <a:cs typeface="+mn-cs"/>
              </a:rPr>
              <a:t>月</a:t>
            </a:r>
            <a:endParaRPr kumimoji="0" lang="en-US" altLang="ja-JP" sz="1400" b="0" i="0" u="none" strike="noStrike" kern="0" cap="none" spc="0" normalizeH="0" baseline="0" noProof="0">
              <a:ln>
                <a:noFill/>
              </a:ln>
              <a:solidFill>
                <a:schemeClr val="tx2"/>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chemeClr val="accent3"/>
                </a:solidFill>
                <a:effectLst/>
                <a:uLnTx/>
                <a:uFillTx/>
                <a:latin typeface="メイリオ"/>
                <a:ea typeface="メイリオ"/>
                <a:cs typeface="+mn-cs"/>
              </a:rPr>
              <a:t>費用計上</a:t>
            </a:r>
            <a:endParaRPr kumimoji="0" lang="en-US" altLang="ja-JP" sz="1400" b="0" i="0" u="none" strike="noStrike" kern="0" cap="none" spc="0" normalizeH="0" baseline="0" noProof="0">
              <a:ln>
                <a:noFill/>
              </a:ln>
              <a:solidFill>
                <a:schemeClr val="accent3"/>
              </a:solidFill>
              <a:effectLst/>
              <a:uLnTx/>
              <a:uFillTx/>
              <a:latin typeface="メイリオ"/>
              <a:ea typeface="メイリオ"/>
              <a:cs typeface="+mn-cs"/>
            </a:endParaRPr>
          </a:p>
        </p:txBody>
      </p:sp>
      <p:cxnSp>
        <p:nvCxnSpPr>
          <p:cNvPr id="82" name="直線コネクタ 81">
            <a:extLst>
              <a:ext uri="{FF2B5EF4-FFF2-40B4-BE49-F238E27FC236}">
                <a16:creationId xmlns:a16="http://schemas.microsoft.com/office/drawing/2014/main" id="{E46975E0-B56C-F8BD-19BF-066FEC6DC08C}"/>
              </a:ext>
            </a:extLst>
          </p:cNvPr>
          <p:cNvCxnSpPr>
            <a:cxnSpLocks/>
          </p:cNvCxnSpPr>
          <p:nvPr/>
        </p:nvCxnSpPr>
        <p:spPr>
          <a:xfrm>
            <a:off x="4326946" y="3514314"/>
            <a:ext cx="0" cy="324036"/>
          </a:xfrm>
          <a:prstGeom prst="line">
            <a:avLst/>
          </a:prstGeom>
          <a:noFill/>
          <a:ln w="76200" cap="flat" cmpd="sng" algn="ctr">
            <a:solidFill>
              <a:srgbClr val="008CCF"/>
            </a:solidFill>
            <a:prstDash val="solid"/>
          </a:ln>
          <a:effectLst/>
        </p:spPr>
      </p:cxnSp>
      <p:cxnSp>
        <p:nvCxnSpPr>
          <p:cNvPr id="83" name="直線コネクタ 82">
            <a:extLst>
              <a:ext uri="{FF2B5EF4-FFF2-40B4-BE49-F238E27FC236}">
                <a16:creationId xmlns:a16="http://schemas.microsoft.com/office/drawing/2014/main" id="{29979229-8D4B-66BC-0C43-543AD4BB4DD4}"/>
              </a:ext>
            </a:extLst>
          </p:cNvPr>
          <p:cNvCxnSpPr>
            <a:cxnSpLocks/>
          </p:cNvCxnSpPr>
          <p:nvPr/>
        </p:nvCxnSpPr>
        <p:spPr>
          <a:xfrm>
            <a:off x="5695098" y="3493048"/>
            <a:ext cx="0" cy="324036"/>
          </a:xfrm>
          <a:prstGeom prst="line">
            <a:avLst/>
          </a:prstGeom>
          <a:noFill/>
          <a:ln w="76200" cap="flat" cmpd="sng" algn="ctr">
            <a:solidFill>
              <a:schemeClr val="accent3"/>
            </a:solidFill>
            <a:prstDash val="solid"/>
          </a:ln>
          <a:effectLst/>
        </p:spPr>
      </p:cxnSp>
      <p:sp>
        <p:nvSpPr>
          <p:cNvPr id="84" name="正方形/長方形 83">
            <a:extLst>
              <a:ext uri="{FF2B5EF4-FFF2-40B4-BE49-F238E27FC236}">
                <a16:creationId xmlns:a16="http://schemas.microsoft.com/office/drawing/2014/main" id="{7B0EE820-7198-78CC-883B-8E75C640B95F}"/>
              </a:ext>
            </a:extLst>
          </p:cNvPr>
          <p:cNvSpPr/>
          <p:nvPr/>
        </p:nvSpPr>
        <p:spPr>
          <a:xfrm>
            <a:off x="5479074" y="3921951"/>
            <a:ext cx="2952328" cy="756084"/>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a:ln>
                  <a:noFill/>
                </a:ln>
                <a:solidFill>
                  <a:schemeClr val="accent3"/>
                </a:solidFill>
                <a:effectLst/>
                <a:uLnTx/>
                <a:uFillTx/>
                <a:latin typeface="メイリオ"/>
                <a:ea typeface="メイリオ"/>
                <a:cs typeface="+mn-cs"/>
              </a:rPr>
              <a:t>300,000</a:t>
            </a:r>
            <a:endParaRPr kumimoji="0" lang="ja-JP" altLang="en-US" sz="1400" b="0" i="0" u="none" strike="noStrike" kern="0" cap="none" spc="0" normalizeH="0" baseline="0" noProof="0">
              <a:ln>
                <a:noFill/>
              </a:ln>
              <a:solidFill>
                <a:schemeClr val="accent3"/>
              </a:solidFill>
              <a:effectLst/>
              <a:uLnTx/>
              <a:uFillTx/>
              <a:latin typeface="メイリオ"/>
              <a:ea typeface="メイリオ"/>
              <a:cs typeface="+mn-cs"/>
            </a:endParaRPr>
          </a:p>
        </p:txBody>
      </p:sp>
      <p:sp>
        <p:nvSpPr>
          <p:cNvPr id="85" name="正方形/長方形 84">
            <a:extLst>
              <a:ext uri="{FF2B5EF4-FFF2-40B4-BE49-F238E27FC236}">
                <a16:creationId xmlns:a16="http://schemas.microsoft.com/office/drawing/2014/main" id="{BA9EBC94-03E9-1E80-F56F-4AD4DD862FE4}"/>
              </a:ext>
            </a:extLst>
          </p:cNvPr>
          <p:cNvSpPr/>
          <p:nvPr/>
        </p:nvSpPr>
        <p:spPr>
          <a:xfrm>
            <a:off x="6220775" y="2848356"/>
            <a:ext cx="1512168" cy="756084"/>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a:ln>
                  <a:noFill/>
                </a:ln>
                <a:solidFill>
                  <a:schemeClr val="tx2"/>
                </a:solidFill>
                <a:effectLst/>
                <a:uLnTx/>
                <a:uFillTx/>
                <a:latin typeface="メイリオ"/>
                <a:ea typeface="メイリオ"/>
                <a:cs typeface="+mn-cs"/>
              </a:rPr>
              <a:t>6</a:t>
            </a:r>
            <a:r>
              <a:rPr kumimoji="0" lang="ja-JP" altLang="en-US" sz="1400" b="0" i="0" u="none" strike="noStrike" kern="0" cap="none" spc="0" normalizeH="0" baseline="0" noProof="0">
                <a:ln>
                  <a:noFill/>
                </a:ln>
                <a:solidFill>
                  <a:schemeClr val="tx2"/>
                </a:solidFill>
                <a:effectLst/>
                <a:uLnTx/>
                <a:uFillTx/>
                <a:latin typeface="メイリオ"/>
                <a:ea typeface="メイリオ"/>
                <a:cs typeface="+mn-cs"/>
              </a:rPr>
              <a:t>月</a:t>
            </a:r>
            <a:endParaRPr kumimoji="0" lang="en-US" altLang="ja-JP" sz="1400" b="0" i="0" u="none" strike="noStrike" kern="0" cap="none" spc="0" normalizeH="0" baseline="0" noProof="0">
              <a:ln>
                <a:noFill/>
              </a:ln>
              <a:solidFill>
                <a:schemeClr val="tx2"/>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chemeClr val="accent3"/>
                </a:solidFill>
                <a:effectLst/>
                <a:uLnTx/>
                <a:uFillTx/>
                <a:latin typeface="メイリオ"/>
                <a:ea typeface="メイリオ"/>
                <a:cs typeface="+mn-cs"/>
              </a:rPr>
              <a:t>費用計上</a:t>
            </a:r>
            <a:endParaRPr kumimoji="0" lang="en-US" altLang="ja-JP" sz="1400" b="0" i="0" u="none" strike="noStrike" kern="0" cap="none" spc="0" normalizeH="0" baseline="0" noProof="0">
              <a:ln>
                <a:noFill/>
              </a:ln>
              <a:solidFill>
                <a:schemeClr val="accent3"/>
              </a:solidFill>
              <a:effectLst/>
              <a:uLnTx/>
              <a:uFillTx/>
              <a:latin typeface="メイリオ"/>
              <a:ea typeface="メイリオ"/>
              <a:cs typeface="+mn-cs"/>
            </a:endParaRPr>
          </a:p>
        </p:txBody>
      </p:sp>
      <p:cxnSp>
        <p:nvCxnSpPr>
          <p:cNvPr id="86" name="直線コネクタ 85">
            <a:extLst>
              <a:ext uri="{FF2B5EF4-FFF2-40B4-BE49-F238E27FC236}">
                <a16:creationId xmlns:a16="http://schemas.microsoft.com/office/drawing/2014/main" id="{1E6DB88C-C74B-AE43-6EF4-07A980BB3C85}"/>
              </a:ext>
            </a:extLst>
          </p:cNvPr>
          <p:cNvCxnSpPr>
            <a:cxnSpLocks/>
          </p:cNvCxnSpPr>
          <p:nvPr/>
        </p:nvCxnSpPr>
        <p:spPr>
          <a:xfrm>
            <a:off x="6955238" y="3482415"/>
            <a:ext cx="0" cy="324036"/>
          </a:xfrm>
          <a:prstGeom prst="line">
            <a:avLst/>
          </a:prstGeom>
          <a:noFill/>
          <a:ln w="76200" cap="flat" cmpd="sng" algn="ctr">
            <a:solidFill>
              <a:schemeClr val="accent3"/>
            </a:solidFill>
            <a:prstDash val="solid"/>
          </a:ln>
          <a:effectLst/>
        </p:spPr>
      </p:cxnSp>
      <p:sp>
        <p:nvSpPr>
          <p:cNvPr id="87" name="正方形/長方形 86">
            <a:extLst>
              <a:ext uri="{FF2B5EF4-FFF2-40B4-BE49-F238E27FC236}">
                <a16:creationId xmlns:a16="http://schemas.microsoft.com/office/drawing/2014/main" id="{F8E1F813-9DAF-1AFF-C41E-50E318C58088}"/>
              </a:ext>
            </a:extLst>
          </p:cNvPr>
          <p:cNvSpPr/>
          <p:nvPr/>
        </p:nvSpPr>
        <p:spPr>
          <a:xfrm>
            <a:off x="7243270" y="3932584"/>
            <a:ext cx="2232248" cy="756084"/>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a:ln>
                  <a:noFill/>
                </a:ln>
                <a:solidFill>
                  <a:schemeClr val="accent3"/>
                </a:solidFill>
                <a:effectLst/>
                <a:uLnTx/>
                <a:uFillTx/>
                <a:latin typeface="メイリオ"/>
                <a:ea typeface="メイリオ"/>
                <a:cs typeface="+mn-cs"/>
              </a:rPr>
              <a:t>300,000</a:t>
            </a:r>
            <a:endParaRPr kumimoji="0" lang="ja-JP" altLang="en-US" sz="1400" b="0" i="0" u="none" strike="noStrike" kern="0" cap="none" spc="0" normalizeH="0" baseline="0" noProof="0">
              <a:ln>
                <a:noFill/>
              </a:ln>
              <a:solidFill>
                <a:schemeClr val="accent3"/>
              </a:solidFill>
              <a:effectLst/>
              <a:uLnTx/>
              <a:uFillTx/>
              <a:latin typeface="メイリオ"/>
              <a:ea typeface="メイリオ"/>
              <a:cs typeface="+mn-cs"/>
            </a:endParaRPr>
          </a:p>
        </p:txBody>
      </p:sp>
      <p:sp>
        <p:nvSpPr>
          <p:cNvPr id="88" name="正方形/長方形 87">
            <a:extLst>
              <a:ext uri="{FF2B5EF4-FFF2-40B4-BE49-F238E27FC236}">
                <a16:creationId xmlns:a16="http://schemas.microsoft.com/office/drawing/2014/main" id="{B2704E18-4D21-E79E-3EFA-4052F099EE94}"/>
              </a:ext>
            </a:extLst>
          </p:cNvPr>
          <p:cNvSpPr/>
          <p:nvPr/>
        </p:nvSpPr>
        <p:spPr>
          <a:xfrm>
            <a:off x="7588927" y="2858989"/>
            <a:ext cx="1512168" cy="756084"/>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a:ln>
                  <a:noFill/>
                </a:ln>
                <a:solidFill>
                  <a:schemeClr val="tx2"/>
                </a:solidFill>
                <a:effectLst/>
                <a:uLnTx/>
                <a:uFillTx/>
                <a:latin typeface="メイリオ"/>
                <a:ea typeface="メイリオ"/>
                <a:cs typeface="+mn-cs"/>
              </a:rPr>
              <a:t>7</a:t>
            </a:r>
            <a:r>
              <a:rPr kumimoji="0" lang="ja-JP" altLang="en-US" sz="1400" b="0" i="0" u="none" strike="noStrike" kern="0" cap="none" spc="0" normalizeH="0" baseline="0" noProof="0">
                <a:ln>
                  <a:noFill/>
                </a:ln>
                <a:solidFill>
                  <a:schemeClr val="tx2"/>
                </a:solidFill>
                <a:effectLst/>
                <a:uLnTx/>
                <a:uFillTx/>
                <a:latin typeface="メイリオ"/>
                <a:ea typeface="メイリオ"/>
                <a:cs typeface="+mn-cs"/>
              </a:rPr>
              <a:t>月</a:t>
            </a:r>
            <a:endParaRPr kumimoji="0" lang="en-US" altLang="ja-JP" sz="1400" b="0" i="0" u="none" strike="noStrike" kern="0" cap="none" spc="0" normalizeH="0" baseline="0" noProof="0">
              <a:ln>
                <a:noFill/>
              </a:ln>
              <a:solidFill>
                <a:schemeClr val="tx2"/>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chemeClr val="accent3"/>
                </a:solidFill>
                <a:effectLst/>
                <a:uLnTx/>
                <a:uFillTx/>
                <a:latin typeface="メイリオ"/>
                <a:ea typeface="メイリオ"/>
                <a:cs typeface="+mn-cs"/>
              </a:rPr>
              <a:t>費用計上</a:t>
            </a:r>
            <a:endParaRPr kumimoji="0" lang="en-US" altLang="ja-JP" sz="1400" b="0" i="0" u="none" strike="noStrike" kern="0" cap="none" spc="0" normalizeH="0" baseline="0" noProof="0">
              <a:ln>
                <a:noFill/>
              </a:ln>
              <a:solidFill>
                <a:schemeClr val="accent3"/>
              </a:solidFill>
              <a:effectLst/>
              <a:uLnTx/>
              <a:uFillTx/>
              <a:latin typeface="メイリオ"/>
              <a:ea typeface="メイリオ"/>
              <a:cs typeface="+mn-cs"/>
            </a:endParaRPr>
          </a:p>
        </p:txBody>
      </p:sp>
      <p:cxnSp>
        <p:nvCxnSpPr>
          <p:cNvPr id="89" name="直線コネクタ 88">
            <a:extLst>
              <a:ext uri="{FF2B5EF4-FFF2-40B4-BE49-F238E27FC236}">
                <a16:creationId xmlns:a16="http://schemas.microsoft.com/office/drawing/2014/main" id="{AD9362B3-242A-44F0-D977-1BA8F79597D8}"/>
              </a:ext>
            </a:extLst>
          </p:cNvPr>
          <p:cNvCxnSpPr>
            <a:cxnSpLocks/>
          </p:cNvCxnSpPr>
          <p:nvPr/>
        </p:nvCxnSpPr>
        <p:spPr>
          <a:xfrm>
            <a:off x="8323390" y="3493048"/>
            <a:ext cx="0" cy="324036"/>
          </a:xfrm>
          <a:prstGeom prst="line">
            <a:avLst/>
          </a:prstGeom>
          <a:noFill/>
          <a:ln w="76200" cap="flat" cmpd="sng" algn="ctr">
            <a:solidFill>
              <a:schemeClr val="accent3"/>
            </a:solidFill>
            <a:prstDash val="solid"/>
          </a:ln>
          <a:effectLst/>
        </p:spPr>
      </p:cxnSp>
      <p:sp>
        <p:nvSpPr>
          <p:cNvPr id="90" name="正方形/長方形 89">
            <a:extLst>
              <a:ext uri="{FF2B5EF4-FFF2-40B4-BE49-F238E27FC236}">
                <a16:creationId xmlns:a16="http://schemas.microsoft.com/office/drawing/2014/main" id="{7BF3CAC7-4FD0-CF83-4C37-55DEEEFDEE9D}"/>
              </a:ext>
            </a:extLst>
          </p:cNvPr>
          <p:cNvSpPr/>
          <p:nvPr/>
        </p:nvSpPr>
        <p:spPr>
          <a:xfrm>
            <a:off x="1823901" y="3434815"/>
            <a:ext cx="2195736" cy="540060"/>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chemeClr val="tx2"/>
                </a:solidFill>
                <a:effectLst/>
                <a:uLnTx/>
                <a:uFillTx/>
                <a:latin typeface="メイリオ"/>
                <a:ea typeface="メイリオ"/>
                <a:cs typeface="+mn-cs"/>
              </a:rPr>
              <a:t>前払金／預　金</a:t>
            </a:r>
          </a:p>
        </p:txBody>
      </p:sp>
      <p:sp>
        <p:nvSpPr>
          <p:cNvPr id="91" name="正方形/長方形 90">
            <a:extLst>
              <a:ext uri="{FF2B5EF4-FFF2-40B4-BE49-F238E27FC236}">
                <a16:creationId xmlns:a16="http://schemas.microsoft.com/office/drawing/2014/main" id="{7077A3A9-3C31-DB3E-4E07-22B5388D674F}"/>
              </a:ext>
            </a:extLst>
          </p:cNvPr>
          <p:cNvSpPr/>
          <p:nvPr/>
        </p:nvSpPr>
        <p:spPr>
          <a:xfrm>
            <a:off x="1919818" y="4086735"/>
            <a:ext cx="2005591" cy="540060"/>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chemeClr val="accent3"/>
                </a:solidFill>
                <a:effectLst/>
                <a:uLnTx/>
                <a:uFillTx/>
                <a:latin typeface="メイリオ"/>
                <a:ea typeface="メイリオ"/>
                <a:cs typeface="+mn-cs"/>
              </a:rPr>
              <a:t>広告費／前払金</a:t>
            </a:r>
          </a:p>
        </p:txBody>
      </p:sp>
      <p:sp>
        <p:nvSpPr>
          <p:cNvPr id="92" name="正方形/長方形 91">
            <a:extLst>
              <a:ext uri="{FF2B5EF4-FFF2-40B4-BE49-F238E27FC236}">
                <a16:creationId xmlns:a16="http://schemas.microsoft.com/office/drawing/2014/main" id="{46D04CE6-21DB-0BBD-388E-7FC55E4419C1}"/>
              </a:ext>
            </a:extLst>
          </p:cNvPr>
          <p:cNvSpPr/>
          <p:nvPr/>
        </p:nvSpPr>
        <p:spPr>
          <a:xfrm>
            <a:off x="6000538" y="4449033"/>
            <a:ext cx="2005591" cy="540060"/>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chemeClr val="accent3"/>
                </a:solidFill>
                <a:effectLst/>
                <a:uLnTx/>
                <a:uFillTx/>
                <a:latin typeface="メイリオ"/>
                <a:ea typeface="メイリオ"/>
                <a:cs typeface="+mn-cs"/>
              </a:rPr>
              <a:t>自動起票</a:t>
            </a:r>
          </a:p>
        </p:txBody>
      </p:sp>
      <p:sp>
        <p:nvSpPr>
          <p:cNvPr id="93" name="右大かっこ 92">
            <a:extLst>
              <a:ext uri="{FF2B5EF4-FFF2-40B4-BE49-F238E27FC236}">
                <a16:creationId xmlns:a16="http://schemas.microsoft.com/office/drawing/2014/main" id="{C77D9AC6-BDE1-60B1-19E9-B73A63FB60F4}"/>
              </a:ext>
            </a:extLst>
          </p:cNvPr>
          <p:cNvSpPr/>
          <p:nvPr/>
        </p:nvSpPr>
        <p:spPr>
          <a:xfrm rot="5400000">
            <a:off x="6877321" y="2593354"/>
            <a:ext cx="252027" cy="3576214"/>
          </a:xfrm>
          <a:prstGeom prst="rightBracket">
            <a:avLst>
              <a:gd name="adj" fmla="val 27126"/>
            </a:avLst>
          </a:prstGeom>
          <a:noFill/>
          <a:ln w="9525"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chemeClr val="accent3"/>
              </a:solidFill>
              <a:effectLst/>
              <a:uLnTx/>
              <a:uFillTx/>
              <a:latin typeface="メイリオ"/>
              <a:ea typeface="メイリオ"/>
              <a:cs typeface="+mn-cs"/>
            </a:endParaRPr>
          </a:p>
        </p:txBody>
      </p:sp>
      <p:sp>
        <p:nvSpPr>
          <p:cNvPr id="112" name="正方形/長方形 111">
            <a:extLst>
              <a:ext uri="{FF2B5EF4-FFF2-40B4-BE49-F238E27FC236}">
                <a16:creationId xmlns:a16="http://schemas.microsoft.com/office/drawing/2014/main" id="{08504485-1384-9DAE-8C33-58ADDB36B5AC}"/>
              </a:ext>
            </a:extLst>
          </p:cNvPr>
          <p:cNvSpPr/>
          <p:nvPr/>
        </p:nvSpPr>
        <p:spPr>
          <a:xfrm>
            <a:off x="180238" y="4064937"/>
            <a:ext cx="1943902" cy="756084"/>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chemeClr val="tx2"/>
                </a:solidFill>
                <a:effectLst/>
                <a:uLnTx/>
                <a:uFillTx/>
                <a:latin typeface="メイリオ"/>
                <a:ea typeface="メイリオ"/>
                <a:cs typeface="+mn-cs"/>
              </a:rPr>
              <a:t>広告宣伝：</a:t>
            </a:r>
            <a:r>
              <a:rPr kumimoji="0" lang="en-US" altLang="ja-JP" sz="1200" b="1" kern="0">
                <a:solidFill>
                  <a:schemeClr val="tx2"/>
                </a:solidFill>
                <a:latin typeface="メイリオ"/>
                <a:ea typeface="メイリオ"/>
              </a:rPr>
              <a:t>5</a:t>
            </a:r>
            <a:r>
              <a:rPr kumimoji="0" lang="ja-JP" altLang="en-US" sz="1200" b="1" i="0" u="none" strike="noStrike" kern="0" cap="none" spc="0" normalizeH="0" baseline="0" noProof="0">
                <a:ln>
                  <a:noFill/>
                </a:ln>
                <a:solidFill>
                  <a:schemeClr val="tx2"/>
                </a:solidFill>
                <a:effectLst/>
                <a:uLnTx/>
                <a:uFillTx/>
                <a:latin typeface="メイリオ"/>
                <a:ea typeface="メイリオ"/>
                <a:cs typeface="+mn-cs"/>
              </a:rPr>
              <a:t>月～</a:t>
            </a:r>
            <a:r>
              <a:rPr kumimoji="0" lang="en-US" altLang="ja-JP" sz="1200" b="1" i="0" u="none" strike="noStrike" kern="0" cap="none" spc="0" normalizeH="0" baseline="0" noProof="0">
                <a:ln>
                  <a:noFill/>
                </a:ln>
                <a:solidFill>
                  <a:schemeClr val="tx2"/>
                </a:solidFill>
                <a:effectLst/>
                <a:uLnTx/>
                <a:uFillTx/>
                <a:latin typeface="メイリオ"/>
                <a:ea typeface="メイリオ"/>
                <a:cs typeface="+mn-cs"/>
              </a:rPr>
              <a:t>7</a:t>
            </a:r>
            <a:r>
              <a:rPr kumimoji="0" lang="ja-JP" altLang="en-US" sz="1200" b="1" i="0" u="none" strike="noStrike" kern="0" cap="none" spc="0" normalizeH="0" baseline="0" noProof="0">
                <a:ln>
                  <a:noFill/>
                </a:ln>
                <a:solidFill>
                  <a:schemeClr val="tx2"/>
                </a:solidFill>
                <a:effectLst/>
                <a:uLnTx/>
                <a:uFillTx/>
                <a:latin typeface="メイリオ"/>
                <a:ea typeface="メイリオ"/>
                <a:cs typeface="+mn-cs"/>
              </a:rPr>
              <a:t>月掲載</a:t>
            </a:r>
            <a:endParaRPr kumimoji="0" lang="en-US" altLang="ja-JP" sz="1200" b="1" i="0" u="none" strike="noStrike" kern="0" cap="none" spc="0" normalizeH="0" baseline="0" noProof="0">
              <a:ln>
                <a:noFill/>
              </a:ln>
              <a:solidFill>
                <a:schemeClr val="tx2"/>
              </a:solidFill>
              <a:effectLst/>
              <a:uLnTx/>
              <a:uFillTx/>
              <a:latin typeface="メイリオ"/>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chemeClr val="tx2"/>
                </a:solidFill>
                <a:effectLst/>
                <a:uLnTx/>
                <a:uFillTx/>
                <a:latin typeface="メイリオ"/>
                <a:ea typeface="メイリオ"/>
                <a:cs typeface="+mn-cs"/>
              </a:rPr>
              <a:t>契約金額：</a:t>
            </a:r>
            <a:r>
              <a:rPr kumimoji="0" lang="en-US" altLang="ja-JP" sz="1200" b="1" i="0" u="none" strike="noStrike" kern="0" cap="none" spc="0" normalizeH="0" baseline="0" noProof="0">
                <a:ln>
                  <a:noFill/>
                </a:ln>
                <a:solidFill>
                  <a:schemeClr val="tx2"/>
                </a:solidFill>
                <a:effectLst/>
                <a:uLnTx/>
                <a:uFillTx/>
                <a:latin typeface="メイリオ"/>
                <a:ea typeface="メイリオ"/>
                <a:cs typeface="+mn-cs"/>
              </a:rPr>
              <a:t>1,200,000</a:t>
            </a:r>
            <a:r>
              <a:rPr kumimoji="0" lang="ja-JP" altLang="en-US" sz="1200" b="1" i="0" u="none" strike="noStrike" kern="0" cap="none" spc="0" normalizeH="0" baseline="0" noProof="0">
                <a:ln>
                  <a:noFill/>
                </a:ln>
                <a:solidFill>
                  <a:schemeClr val="tx2"/>
                </a:solidFill>
                <a:effectLst/>
                <a:uLnTx/>
                <a:uFillTx/>
                <a:latin typeface="メイリオ"/>
                <a:ea typeface="メイリオ"/>
                <a:cs typeface="+mn-cs"/>
              </a:rPr>
              <a:t>円</a:t>
            </a:r>
            <a:endParaRPr kumimoji="0" lang="en-US" altLang="ja-JP" sz="1200" b="1" i="0" u="none" strike="noStrike" kern="0" cap="none" spc="0" normalizeH="0" baseline="0" noProof="0">
              <a:ln>
                <a:noFill/>
              </a:ln>
              <a:solidFill>
                <a:schemeClr val="tx2"/>
              </a:solidFill>
              <a:effectLst/>
              <a:uLnTx/>
              <a:uFillTx/>
              <a:latin typeface="メイリオ"/>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chemeClr val="tx2"/>
                </a:solidFill>
                <a:effectLst/>
                <a:uLnTx/>
                <a:uFillTx/>
                <a:latin typeface="メイリオ"/>
                <a:ea typeface="メイリオ"/>
                <a:cs typeface="+mn-cs"/>
              </a:rPr>
              <a:t>支  払 日：</a:t>
            </a:r>
            <a:r>
              <a:rPr kumimoji="0" lang="en-US" altLang="ja-JP" sz="1200" b="1" i="0" u="none" strike="noStrike" kern="0" cap="none" spc="0" normalizeH="0" baseline="0" noProof="0">
                <a:ln>
                  <a:noFill/>
                </a:ln>
                <a:solidFill>
                  <a:schemeClr val="tx2"/>
                </a:solidFill>
                <a:effectLst/>
                <a:uLnTx/>
                <a:uFillTx/>
                <a:latin typeface="メイリオ"/>
                <a:ea typeface="メイリオ"/>
                <a:cs typeface="+mn-cs"/>
              </a:rPr>
              <a:t>3</a:t>
            </a:r>
            <a:r>
              <a:rPr kumimoji="0" lang="ja-JP" altLang="en-US" sz="1200" b="1" i="0" u="none" strike="noStrike" kern="0" cap="none" spc="0" normalizeH="0" baseline="0" noProof="0">
                <a:ln>
                  <a:noFill/>
                </a:ln>
                <a:solidFill>
                  <a:schemeClr val="tx2"/>
                </a:solidFill>
                <a:effectLst/>
                <a:uLnTx/>
                <a:uFillTx/>
                <a:latin typeface="メイリオ"/>
                <a:ea typeface="メイリオ"/>
                <a:cs typeface="+mn-cs"/>
              </a:rPr>
              <a:t>月</a:t>
            </a:r>
          </a:p>
        </p:txBody>
      </p:sp>
      <p:grpSp>
        <p:nvGrpSpPr>
          <p:cNvPr id="7" name="グループ化 6">
            <a:extLst>
              <a:ext uri="{FF2B5EF4-FFF2-40B4-BE49-F238E27FC236}">
                <a16:creationId xmlns:a16="http://schemas.microsoft.com/office/drawing/2014/main" id="{E1B5F51A-05B6-09D3-2482-AE994974CA37}"/>
              </a:ext>
            </a:extLst>
          </p:cNvPr>
          <p:cNvGrpSpPr/>
          <p:nvPr/>
        </p:nvGrpSpPr>
        <p:grpSpPr>
          <a:xfrm>
            <a:off x="287025" y="986546"/>
            <a:ext cx="8604974" cy="1677875"/>
            <a:chOff x="370274" y="4264837"/>
            <a:chExt cx="8426406" cy="1728187"/>
          </a:xfrm>
        </p:grpSpPr>
        <p:sp>
          <p:nvSpPr>
            <p:cNvPr id="8" name="正方形/長方形 7">
              <a:extLst>
                <a:ext uri="{FF2B5EF4-FFF2-40B4-BE49-F238E27FC236}">
                  <a16:creationId xmlns:a16="http://schemas.microsoft.com/office/drawing/2014/main" id="{80F5C268-3919-9B65-9562-7BD71F295ABB}"/>
                </a:ext>
              </a:extLst>
            </p:cNvPr>
            <p:cNvSpPr/>
            <p:nvPr/>
          </p:nvSpPr>
          <p:spPr>
            <a:xfrm>
              <a:off x="372680" y="4507913"/>
              <a:ext cx="8424000" cy="1485111"/>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41">
              <a:extLst>
                <a:ext uri="{FF2B5EF4-FFF2-40B4-BE49-F238E27FC236}">
                  <a16:creationId xmlns:a16="http://schemas.microsoft.com/office/drawing/2014/main" id="{749CD17C-63EF-C74E-C086-F79B9D4F27CD}"/>
                </a:ext>
              </a:extLst>
            </p:cNvPr>
            <p:cNvSpPr/>
            <p:nvPr/>
          </p:nvSpPr>
          <p:spPr>
            <a:xfrm>
              <a:off x="370274" y="4264837"/>
              <a:ext cx="8424000" cy="439103"/>
            </a:xfrm>
            <a:prstGeom prst="roundRect">
              <a:avLst>
                <a:gd name="adj" fmla="val 0"/>
              </a:avLst>
            </a:prstGeom>
            <a:solidFill>
              <a:schemeClr val="tx2">
                <a:lumMod val="40000"/>
                <a:lumOff val="60000"/>
              </a:schemeClr>
            </a:solidFill>
            <a:ln>
              <a:solidFill>
                <a:schemeClr val="tx2">
                  <a:lumMod val="40000"/>
                  <a:lumOff val="6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b="1">
                  <a:solidFill>
                    <a:schemeClr val="bg1"/>
                  </a:solidFill>
                </a:rPr>
                <a:t>便利機能</a:t>
              </a:r>
            </a:p>
          </p:txBody>
        </p:sp>
      </p:grpSp>
      <p:grpSp>
        <p:nvGrpSpPr>
          <p:cNvPr id="10" name="グループ化 9">
            <a:extLst>
              <a:ext uri="{FF2B5EF4-FFF2-40B4-BE49-F238E27FC236}">
                <a16:creationId xmlns:a16="http://schemas.microsoft.com/office/drawing/2014/main" id="{D9BAC5C5-F6CA-F95C-B16D-8473BB719318}"/>
              </a:ext>
            </a:extLst>
          </p:cNvPr>
          <p:cNvGrpSpPr/>
          <p:nvPr/>
        </p:nvGrpSpPr>
        <p:grpSpPr>
          <a:xfrm>
            <a:off x="1857845" y="1470264"/>
            <a:ext cx="1212073" cy="1175329"/>
            <a:chOff x="1336533" y="4462972"/>
            <a:chExt cx="1212073" cy="1175329"/>
          </a:xfrm>
        </p:grpSpPr>
        <p:sp>
          <p:nvSpPr>
            <p:cNvPr id="11" name="八角形 10">
              <a:extLst>
                <a:ext uri="{FF2B5EF4-FFF2-40B4-BE49-F238E27FC236}">
                  <a16:creationId xmlns:a16="http://schemas.microsoft.com/office/drawing/2014/main" id="{1905F924-231C-A550-14A9-2FC962B7816A}"/>
                </a:ext>
              </a:extLst>
            </p:cNvPr>
            <p:cNvSpPr>
              <a:spLocks noChangeAspect="1"/>
            </p:cNvSpPr>
            <p:nvPr/>
          </p:nvSpPr>
          <p:spPr>
            <a:xfrm rot="2700000">
              <a:off x="1359979" y="4462972"/>
              <a:ext cx="1175329" cy="1175329"/>
            </a:xfrm>
            <a:prstGeom prst="octagon">
              <a:avLst>
                <a:gd name="adj" fmla="val 44013"/>
              </a:avLst>
            </a:prstGeom>
            <a:solidFill>
              <a:schemeClr val="accent2">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a:solidFill>
                  <a:schemeClr val="tx2"/>
                </a:solidFill>
              </a:endParaRPr>
            </a:p>
          </p:txBody>
        </p:sp>
        <p:grpSp>
          <p:nvGrpSpPr>
            <p:cNvPr id="12" name="グループ化 282">
              <a:extLst>
                <a:ext uri="{FF2B5EF4-FFF2-40B4-BE49-F238E27FC236}">
                  <a16:creationId xmlns:a16="http://schemas.microsoft.com/office/drawing/2014/main" id="{6C835010-F3AD-E74B-90A6-A5D174F126D4}"/>
                </a:ext>
              </a:extLst>
            </p:cNvPr>
            <p:cNvGrpSpPr/>
            <p:nvPr/>
          </p:nvGrpSpPr>
          <p:grpSpPr>
            <a:xfrm>
              <a:off x="1753462" y="5031791"/>
              <a:ext cx="396000" cy="396000"/>
              <a:chOff x="4887516" y="682625"/>
              <a:chExt cx="381000" cy="381000"/>
            </a:xfrm>
            <a:solidFill>
              <a:schemeClr val="tx2"/>
            </a:solidFill>
          </p:grpSpPr>
          <p:sp>
            <p:nvSpPr>
              <p:cNvPr id="14" name="Rectangle 195">
                <a:extLst>
                  <a:ext uri="{FF2B5EF4-FFF2-40B4-BE49-F238E27FC236}">
                    <a16:creationId xmlns:a16="http://schemas.microsoft.com/office/drawing/2014/main" id="{A802B588-57F9-7F7F-CD1B-A13487194648}"/>
                  </a:ext>
                </a:extLst>
              </p:cNvPr>
              <p:cNvSpPr>
                <a:spLocks noChangeArrowheads="1"/>
              </p:cNvSpPr>
              <p:nvPr/>
            </p:nvSpPr>
            <p:spPr bwMode="auto">
              <a:xfrm>
                <a:off x="4912916" y="746125"/>
                <a:ext cx="3302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chemeClr val="tx2"/>
                  </a:solidFill>
                </a:endParaRPr>
              </a:p>
            </p:txBody>
          </p:sp>
          <p:sp>
            <p:nvSpPr>
              <p:cNvPr id="15" name="Rectangle 196">
                <a:extLst>
                  <a:ext uri="{FF2B5EF4-FFF2-40B4-BE49-F238E27FC236}">
                    <a16:creationId xmlns:a16="http://schemas.microsoft.com/office/drawing/2014/main" id="{1FC904EC-6BFD-8CC2-6568-E9E5CE67B273}"/>
                  </a:ext>
                </a:extLst>
              </p:cNvPr>
              <p:cNvSpPr>
                <a:spLocks noChangeArrowheads="1"/>
              </p:cNvSpPr>
              <p:nvPr/>
            </p:nvSpPr>
            <p:spPr bwMode="auto">
              <a:xfrm>
                <a:off x="4938316" y="682625"/>
                <a:ext cx="279400"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chemeClr val="tx2"/>
                  </a:solidFill>
                </a:endParaRPr>
              </a:p>
            </p:txBody>
          </p:sp>
          <p:sp>
            <p:nvSpPr>
              <p:cNvPr id="16" name="Freeform 197">
                <a:extLst>
                  <a:ext uri="{FF2B5EF4-FFF2-40B4-BE49-F238E27FC236}">
                    <a16:creationId xmlns:a16="http://schemas.microsoft.com/office/drawing/2014/main" id="{468D0502-1142-1FF5-CC45-448998DD92D0}"/>
                  </a:ext>
                </a:extLst>
              </p:cNvPr>
              <p:cNvSpPr>
                <a:spLocks noEditPoints="1"/>
              </p:cNvSpPr>
              <p:nvPr/>
            </p:nvSpPr>
            <p:spPr bwMode="auto">
              <a:xfrm>
                <a:off x="4887516" y="822325"/>
                <a:ext cx="381000" cy="241300"/>
              </a:xfrm>
              <a:custGeom>
                <a:avLst/>
                <a:gdLst/>
                <a:ahLst/>
                <a:cxnLst>
                  <a:cxn ang="0">
                    <a:pos x="0" y="152"/>
                  </a:cxn>
                  <a:cxn ang="0">
                    <a:pos x="240" y="152"/>
                  </a:cxn>
                  <a:cxn ang="0">
                    <a:pos x="240" y="0"/>
                  </a:cxn>
                  <a:cxn ang="0">
                    <a:pos x="0" y="0"/>
                  </a:cxn>
                  <a:cxn ang="0">
                    <a:pos x="0" y="152"/>
                  </a:cxn>
                  <a:cxn ang="0">
                    <a:pos x="176" y="72"/>
                  </a:cxn>
                  <a:cxn ang="0">
                    <a:pos x="64" y="72"/>
                  </a:cxn>
                  <a:cxn ang="0">
                    <a:pos x="64" y="24"/>
                  </a:cxn>
                  <a:cxn ang="0">
                    <a:pos x="176" y="24"/>
                  </a:cxn>
                  <a:cxn ang="0">
                    <a:pos x="176" y="72"/>
                  </a:cxn>
                </a:cxnLst>
                <a:rect l="0" t="0" r="r" b="b"/>
                <a:pathLst>
                  <a:path w="240" h="152">
                    <a:moveTo>
                      <a:pt x="0" y="152"/>
                    </a:moveTo>
                    <a:lnTo>
                      <a:pt x="240" y="152"/>
                    </a:lnTo>
                    <a:lnTo>
                      <a:pt x="240" y="0"/>
                    </a:lnTo>
                    <a:lnTo>
                      <a:pt x="0" y="0"/>
                    </a:lnTo>
                    <a:lnTo>
                      <a:pt x="0" y="152"/>
                    </a:lnTo>
                    <a:close/>
                    <a:moveTo>
                      <a:pt x="176" y="72"/>
                    </a:moveTo>
                    <a:lnTo>
                      <a:pt x="64" y="72"/>
                    </a:lnTo>
                    <a:lnTo>
                      <a:pt x="64" y="24"/>
                    </a:lnTo>
                    <a:lnTo>
                      <a:pt x="176" y="24"/>
                    </a:lnTo>
                    <a:lnTo>
                      <a:pt x="176"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chemeClr val="tx2"/>
                  </a:solidFill>
                </a:endParaRPr>
              </a:p>
            </p:txBody>
          </p:sp>
        </p:grpSp>
        <p:sp>
          <p:nvSpPr>
            <p:cNvPr id="13" name="テキスト ボックス 12">
              <a:extLst>
                <a:ext uri="{FF2B5EF4-FFF2-40B4-BE49-F238E27FC236}">
                  <a16:creationId xmlns:a16="http://schemas.microsoft.com/office/drawing/2014/main" id="{1704895F-AB93-3D20-8EBA-2B610985452B}"/>
                </a:ext>
              </a:extLst>
            </p:cNvPr>
            <p:cNvSpPr txBox="1"/>
            <p:nvPr/>
          </p:nvSpPr>
          <p:spPr>
            <a:xfrm>
              <a:off x="1336533" y="4700811"/>
              <a:ext cx="1212073" cy="338554"/>
            </a:xfrm>
            <a:prstGeom prst="rect">
              <a:avLst/>
            </a:prstGeom>
            <a:noFill/>
          </p:spPr>
          <p:txBody>
            <a:bodyPr wrap="square" rtlCol="0">
              <a:spAutoFit/>
            </a:bodyPr>
            <a:lstStyle/>
            <a:p>
              <a:pPr algn="ctr"/>
              <a:r>
                <a:rPr lang="ja-JP" altLang="en-US" sz="1600" b="1">
                  <a:solidFill>
                    <a:schemeClr val="tx2"/>
                  </a:solidFill>
                </a:rPr>
                <a:t>伝票複写</a:t>
              </a:r>
              <a:endParaRPr kumimoji="1" lang="en-US" altLang="ja-JP" sz="1600" b="1">
                <a:solidFill>
                  <a:schemeClr val="tx2"/>
                </a:solidFill>
              </a:endParaRPr>
            </a:p>
          </p:txBody>
        </p:sp>
      </p:grpSp>
      <p:grpSp>
        <p:nvGrpSpPr>
          <p:cNvPr id="17" name="グループ化 16">
            <a:extLst>
              <a:ext uri="{FF2B5EF4-FFF2-40B4-BE49-F238E27FC236}">
                <a16:creationId xmlns:a16="http://schemas.microsoft.com/office/drawing/2014/main" id="{0CC77DE2-67E9-705D-3A51-1A1E9832A7AF}"/>
              </a:ext>
            </a:extLst>
          </p:cNvPr>
          <p:cNvGrpSpPr/>
          <p:nvPr/>
        </p:nvGrpSpPr>
        <p:grpSpPr>
          <a:xfrm>
            <a:off x="442532" y="1475079"/>
            <a:ext cx="1175329" cy="1175329"/>
            <a:chOff x="286487" y="4718733"/>
            <a:chExt cx="1175329" cy="1175329"/>
          </a:xfrm>
        </p:grpSpPr>
        <p:sp>
          <p:nvSpPr>
            <p:cNvPr id="18" name="八角形 17">
              <a:extLst>
                <a:ext uri="{FF2B5EF4-FFF2-40B4-BE49-F238E27FC236}">
                  <a16:creationId xmlns:a16="http://schemas.microsoft.com/office/drawing/2014/main" id="{448A511D-22C3-6D36-79FF-8412B178E86C}"/>
                </a:ext>
              </a:extLst>
            </p:cNvPr>
            <p:cNvSpPr>
              <a:spLocks noChangeAspect="1"/>
            </p:cNvSpPr>
            <p:nvPr/>
          </p:nvSpPr>
          <p:spPr>
            <a:xfrm rot="2700000">
              <a:off x="286487" y="4718733"/>
              <a:ext cx="1175329" cy="1175329"/>
            </a:xfrm>
            <a:prstGeom prst="octagon">
              <a:avLst>
                <a:gd name="adj" fmla="val 44013"/>
              </a:avLst>
            </a:prstGeom>
            <a:solidFill>
              <a:schemeClr val="accent2">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a:solidFill>
                  <a:schemeClr val="tx2"/>
                </a:solidFill>
              </a:endParaRPr>
            </a:p>
          </p:txBody>
        </p:sp>
        <p:sp>
          <p:nvSpPr>
            <p:cNvPr id="19" name="テキスト ボックス 18">
              <a:extLst>
                <a:ext uri="{FF2B5EF4-FFF2-40B4-BE49-F238E27FC236}">
                  <a16:creationId xmlns:a16="http://schemas.microsoft.com/office/drawing/2014/main" id="{6E353AEF-8FAA-9004-6047-4B90FB7AD277}"/>
                </a:ext>
              </a:extLst>
            </p:cNvPr>
            <p:cNvSpPr txBox="1"/>
            <p:nvPr/>
          </p:nvSpPr>
          <p:spPr>
            <a:xfrm>
              <a:off x="344622" y="4866718"/>
              <a:ext cx="1062543" cy="584775"/>
            </a:xfrm>
            <a:prstGeom prst="rect">
              <a:avLst/>
            </a:prstGeom>
            <a:noFill/>
          </p:spPr>
          <p:txBody>
            <a:bodyPr wrap="square" rtlCol="0">
              <a:spAutoFit/>
            </a:bodyPr>
            <a:lstStyle/>
            <a:p>
              <a:pPr algn="ctr"/>
              <a:r>
                <a:rPr lang="ja-JP" altLang="en-US" sz="1600" b="1">
                  <a:solidFill>
                    <a:schemeClr val="tx2"/>
                  </a:solidFill>
                </a:rPr>
                <a:t>仕訳</a:t>
              </a:r>
              <a:endParaRPr lang="en-US" altLang="ja-JP" sz="1600" b="1">
                <a:solidFill>
                  <a:schemeClr val="tx2"/>
                </a:solidFill>
              </a:endParaRPr>
            </a:p>
            <a:p>
              <a:pPr algn="ctr"/>
              <a:r>
                <a:rPr lang="ja-JP" altLang="en-US" sz="1600" b="1">
                  <a:solidFill>
                    <a:schemeClr val="tx2"/>
                  </a:solidFill>
                </a:rPr>
                <a:t>パターン</a:t>
              </a:r>
              <a:endParaRPr kumimoji="1" lang="en-US" altLang="ja-JP" sz="1600" b="1">
                <a:solidFill>
                  <a:schemeClr val="tx2"/>
                </a:solidFill>
              </a:endParaRPr>
            </a:p>
          </p:txBody>
        </p:sp>
        <p:sp>
          <p:nvSpPr>
            <p:cNvPr id="20" name="Freeform 348">
              <a:extLst>
                <a:ext uri="{FF2B5EF4-FFF2-40B4-BE49-F238E27FC236}">
                  <a16:creationId xmlns:a16="http://schemas.microsoft.com/office/drawing/2014/main" id="{B68B8A1C-9FFC-38C3-A9DB-91A423087252}"/>
                </a:ext>
              </a:extLst>
            </p:cNvPr>
            <p:cNvSpPr>
              <a:spLocks noEditPoints="1"/>
            </p:cNvSpPr>
            <p:nvPr/>
          </p:nvSpPr>
          <p:spPr bwMode="auto">
            <a:xfrm>
              <a:off x="658278" y="5344107"/>
              <a:ext cx="396000" cy="396000"/>
            </a:xfrm>
            <a:custGeom>
              <a:avLst/>
              <a:gdLst>
                <a:gd name="T0" fmla="*/ 195 w 876"/>
                <a:gd name="T1" fmla="*/ 0 h 827"/>
                <a:gd name="T2" fmla="*/ 195 w 876"/>
                <a:gd name="T3" fmla="*/ 634 h 827"/>
                <a:gd name="T4" fmla="*/ 876 w 876"/>
                <a:gd name="T5" fmla="*/ 634 h 827"/>
                <a:gd name="T6" fmla="*/ 876 w 876"/>
                <a:gd name="T7" fmla="*/ 0 h 827"/>
                <a:gd name="T8" fmla="*/ 195 w 876"/>
                <a:gd name="T9" fmla="*/ 0 h 827"/>
                <a:gd name="T10" fmla="*/ 769 w 876"/>
                <a:gd name="T11" fmla="*/ 528 h 827"/>
                <a:gd name="T12" fmla="*/ 300 w 876"/>
                <a:gd name="T13" fmla="*/ 528 h 827"/>
                <a:gd name="T14" fmla="*/ 300 w 876"/>
                <a:gd name="T15" fmla="*/ 207 h 827"/>
                <a:gd name="T16" fmla="*/ 769 w 876"/>
                <a:gd name="T17" fmla="*/ 207 h 827"/>
                <a:gd name="T18" fmla="*/ 769 w 876"/>
                <a:gd name="T19" fmla="*/ 528 h 827"/>
                <a:gd name="T20" fmla="*/ 769 w 876"/>
                <a:gd name="T21" fmla="*/ 827 h 827"/>
                <a:gd name="T22" fmla="*/ 769 w 876"/>
                <a:gd name="T23" fmla="*/ 720 h 827"/>
                <a:gd name="T24" fmla="*/ 106 w 876"/>
                <a:gd name="T25" fmla="*/ 720 h 827"/>
                <a:gd name="T26" fmla="*/ 106 w 876"/>
                <a:gd name="T27" fmla="*/ 206 h 827"/>
                <a:gd name="T28" fmla="*/ 0 w 876"/>
                <a:gd name="T29" fmla="*/ 206 h 827"/>
                <a:gd name="T30" fmla="*/ 0 w 876"/>
                <a:gd name="T31" fmla="*/ 827 h 827"/>
                <a:gd name="T32" fmla="*/ 769 w 876"/>
                <a:gd name="T33" fmla="*/ 82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827">
                  <a:moveTo>
                    <a:pt x="195" y="0"/>
                  </a:moveTo>
                  <a:lnTo>
                    <a:pt x="195" y="634"/>
                  </a:lnTo>
                  <a:lnTo>
                    <a:pt x="876" y="634"/>
                  </a:lnTo>
                  <a:lnTo>
                    <a:pt x="876" y="0"/>
                  </a:lnTo>
                  <a:lnTo>
                    <a:pt x="195" y="0"/>
                  </a:lnTo>
                  <a:close/>
                  <a:moveTo>
                    <a:pt x="769" y="528"/>
                  </a:moveTo>
                  <a:lnTo>
                    <a:pt x="300" y="528"/>
                  </a:lnTo>
                  <a:lnTo>
                    <a:pt x="300" y="207"/>
                  </a:lnTo>
                  <a:lnTo>
                    <a:pt x="769" y="207"/>
                  </a:lnTo>
                  <a:lnTo>
                    <a:pt x="769" y="528"/>
                  </a:lnTo>
                  <a:close/>
                  <a:moveTo>
                    <a:pt x="769" y="827"/>
                  </a:moveTo>
                  <a:lnTo>
                    <a:pt x="769" y="720"/>
                  </a:lnTo>
                  <a:lnTo>
                    <a:pt x="106" y="720"/>
                  </a:lnTo>
                  <a:lnTo>
                    <a:pt x="106" y="206"/>
                  </a:lnTo>
                  <a:lnTo>
                    <a:pt x="0" y="206"/>
                  </a:lnTo>
                  <a:lnTo>
                    <a:pt x="0" y="827"/>
                  </a:lnTo>
                  <a:lnTo>
                    <a:pt x="769" y="82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solidFill>
                  <a:schemeClr val="tx2"/>
                </a:solidFill>
              </a:endParaRPr>
            </a:p>
          </p:txBody>
        </p:sp>
      </p:grpSp>
      <p:grpSp>
        <p:nvGrpSpPr>
          <p:cNvPr id="21" name="グループ化 20">
            <a:extLst>
              <a:ext uri="{FF2B5EF4-FFF2-40B4-BE49-F238E27FC236}">
                <a16:creationId xmlns:a16="http://schemas.microsoft.com/office/drawing/2014/main" id="{FAA7037D-6940-0B8D-B638-F4EBFB5113BD}"/>
              </a:ext>
            </a:extLst>
          </p:cNvPr>
          <p:cNvGrpSpPr/>
          <p:nvPr/>
        </p:nvGrpSpPr>
        <p:grpSpPr>
          <a:xfrm>
            <a:off x="4719652" y="1470265"/>
            <a:ext cx="1212073" cy="1175329"/>
            <a:chOff x="4395781" y="4780461"/>
            <a:chExt cx="1212073" cy="1175329"/>
          </a:xfrm>
        </p:grpSpPr>
        <p:sp>
          <p:nvSpPr>
            <p:cNvPr id="22" name="八角形 21">
              <a:extLst>
                <a:ext uri="{FF2B5EF4-FFF2-40B4-BE49-F238E27FC236}">
                  <a16:creationId xmlns:a16="http://schemas.microsoft.com/office/drawing/2014/main" id="{FC852586-2F6D-42F8-970F-25B48B709009}"/>
                </a:ext>
              </a:extLst>
            </p:cNvPr>
            <p:cNvSpPr>
              <a:spLocks noChangeAspect="1"/>
            </p:cNvSpPr>
            <p:nvPr/>
          </p:nvSpPr>
          <p:spPr>
            <a:xfrm rot="2700000">
              <a:off x="4405655" y="4780461"/>
              <a:ext cx="1175329" cy="1175329"/>
            </a:xfrm>
            <a:prstGeom prst="octagon">
              <a:avLst>
                <a:gd name="adj" fmla="val 44013"/>
              </a:avLst>
            </a:prstGeom>
            <a:solidFill>
              <a:schemeClr val="accent2">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a:solidFill>
                  <a:schemeClr val="tx2"/>
                </a:solidFill>
              </a:endParaRPr>
            </a:p>
          </p:txBody>
        </p:sp>
        <p:sp>
          <p:nvSpPr>
            <p:cNvPr id="23" name="テキスト ボックス 22">
              <a:extLst>
                <a:ext uri="{FF2B5EF4-FFF2-40B4-BE49-F238E27FC236}">
                  <a16:creationId xmlns:a16="http://schemas.microsoft.com/office/drawing/2014/main" id="{176BA46E-B2CF-E182-8EA0-3C13411C03DB}"/>
                </a:ext>
              </a:extLst>
            </p:cNvPr>
            <p:cNvSpPr txBox="1"/>
            <p:nvPr/>
          </p:nvSpPr>
          <p:spPr>
            <a:xfrm>
              <a:off x="4395781" y="4994418"/>
              <a:ext cx="1212073" cy="338554"/>
            </a:xfrm>
            <a:prstGeom prst="rect">
              <a:avLst/>
            </a:prstGeom>
            <a:noFill/>
          </p:spPr>
          <p:txBody>
            <a:bodyPr wrap="square" rtlCol="0">
              <a:spAutoFit/>
            </a:bodyPr>
            <a:lstStyle/>
            <a:p>
              <a:pPr algn="ctr"/>
              <a:r>
                <a:rPr lang="ja-JP" altLang="en-US" sz="1600" b="1">
                  <a:solidFill>
                    <a:schemeClr val="tx2"/>
                  </a:solidFill>
                </a:rPr>
                <a:t>自動洗替</a:t>
              </a:r>
              <a:endParaRPr lang="en-US" altLang="ja-JP" sz="1600" b="1">
                <a:solidFill>
                  <a:schemeClr val="tx2"/>
                </a:solidFill>
              </a:endParaRPr>
            </a:p>
          </p:txBody>
        </p:sp>
        <p:sp>
          <p:nvSpPr>
            <p:cNvPr id="24" name="Freeform 382">
              <a:extLst>
                <a:ext uri="{FF2B5EF4-FFF2-40B4-BE49-F238E27FC236}">
                  <a16:creationId xmlns:a16="http://schemas.microsoft.com/office/drawing/2014/main" id="{3365BEC8-56B8-F182-D793-4936FE660D69}"/>
                </a:ext>
              </a:extLst>
            </p:cNvPr>
            <p:cNvSpPr>
              <a:spLocks noEditPoints="1"/>
            </p:cNvSpPr>
            <p:nvPr/>
          </p:nvSpPr>
          <p:spPr bwMode="auto">
            <a:xfrm>
              <a:off x="4770463" y="5305068"/>
              <a:ext cx="432000" cy="432000"/>
            </a:xfrm>
            <a:custGeom>
              <a:avLst/>
              <a:gdLst>
                <a:gd name="T0" fmla="*/ 378 w 877"/>
                <a:gd name="T1" fmla="*/ 522 h 876"/>
                <a:gd name="T2" fmla="*/ 456 w 877"/>
                <a:gd name="T3" fmla="*/ 96 h 876"/>
                <a:gd name="T4" fmla="*/ 540 w 877"/>
                <a:gd name="T5" fmla="*/ 112 h 876"/>
                <a:gd name="T6" fmla="*/ 616 w 877"/>
                <a:gd name="T7" fmla="*/ 145 h 876"/>
                <a:gd name="T8" fmla="*/ 680 w 877"/>
                <a:gd name="T9" fmla="*/ 196 h 876"/>
                <a:gd name="T10" fmla="*/ 732 w 877"/>
                <a:gd name="T11" fmla="*/ 260 h 876"/>
                <a:gd name="T12" fmla="*/ 765 w 877"/>
                <a:gd name="T13" fmla="*/ 336 h 876"/>
                <a:gd name="T14" fmla="*/ 781 w 877"/>
                <a:gd name="T15" fmla="*/ 420 h 876"/>
                <a:gd name="T16" fmla="*/ 777 w 877"/>
                <a:gd name="T17" fmla="*/ 491 h 876"/>
                <a:gd name="T18" fmla="*/ 754 w 877"/>
                <a:gd name="T19" fmla="*/ 571 h 876"/>
                <a:gd name="T20" fmla="*/ 712 w 877"/>
                <a:gd name="T21" fmla="*/ 643 h 876"/>
                <a:gd name="T22" fmla="*/ 656 w 877"/>
                <a:gd name="T23" fmla="*/ 702 h 876"/>
                <a:gd name="T24" fmla="*/ 586 w 877"/>
                <a:gd name="T25" fmla="*/ 746 h 876"/>
                <a:gd name="T26" fmla="*/ 507 w 877"/>
                <a:gd name="T27" fmla="*/ 774 h 876"/>
                <a:gd name="T28" fmla="*/ 439 w 877"/>
                <a:gd name="T29" fmla="*/ 781 h 876"/>
                <a:gd name="T30" fmla="*/ 352 w 877"/>
                <a:gd name="T31" fmla="*/ 770 h 876"/>
                <a:gd name="T32" fmla="*/ 274 w 877"/>
                <a:gd name="T33" fmla="*/ 739 h 876"/>
                <a:gd name="T34" fmla="*/ 208 w 877"/>
                <a:gd name="T35" fmla="*/ 691 h 876"/>
                <a:gd name="T36" fmla="*/ 154 w 877"/>
                <a:gd name="T37" fmla="*/ 630 h 876"/>
                <a:gd name="T38" fmla="*/ 116 w 877"/>
                <a:gd name="T39" fmla="*/ 556 h 876"/>
                <a:gd name="T40" fmla="*/ 98 w 877"/>
                <a:gd name="T41" fmla="*/ 473 h 876"/>
                <a:gd name="T42" fmla="*/ 98 w 877"/>
                <a:gd name="T43" fmla="*/ 403 h 876"/>
                <a:gd name="T44" fmla="*/ 116 w 877"/>
                <a:gd name="T45" fmla="*/ 320 h 876"/>
                <a:gd name="T46" fmla="*/ 154 w 877"/>
                <a:gd name="T47" fmla="*/ 247 h 876"/>
                <a:gd name="T48" fmla="*/ 208 w 877"/>
                <a:gd name="T49" fmla="*/ 185 h 876"/>
                <a:gd name="T50" fmla="*/ 274 w 877"/>
                <a:gd name="T51" fmla="*/ 137 h 876"/>
                <a:gd name="T52" fmla="*/ 352 w 877"/>
                <a:gd name="T53" fmla="*/ 107 h 876"/>
                <a:gd name="T54" fmla="*/ 439 w 877"/>
                <a:gd name="T55" fmla="*/ 96 h 876"/>
                <a:gd name="T56" fmla="*/ 6 w 877"/>
                <a:gd name="T57" fmla="*/ 505 h 876"/>
                <a:gd name="T58" fmla="*/ 34 w 877"/>
                <a:gd name="T59" fmla="*/ 608 h 876"/>
                <a:gd name="T60" fmla="*/ 87 w 877"/>
                <a:gd name="T61" fmla="*/ 701 h 876"/>
                <a:gd name="T62" fmla="*/ 159 w 877"/>
                <a:gd name="T63" fmla="*/ 776 h 876"/>
                <a:gd name="T64" fmla="*/ 248 w 877"/>
                <a:gd name="T65" fmla="*/ 833 h 876"/>
                <a:gd name="T66" fmla="*/ 350 w 877"/>
                <a:gd name="T67" fmla="*/ 868 h 876"/>
                <a:gd name="T68" fmla="*/ 439 w 877"/>
                <a:gd name="T69" fmla="*/ 876 h 876"/>
                <a:gd name="T70" fmla="*/ 548 w 877"/>
                <a:gd name="T71" fmla="*/ 863 h 876"/>
                <a:gd name="T72" fmla="*/ 648 w 877"/>
                <a:gd name="T73" fmla="*/ 823 h 876"/>
                <a:gd name="T74" fmla="*/ 733 w 877"/>
                <a:gd name="T75" fmla="*/ 762 h 876"/>
                <a:gd name="T76" fmla="*/ 801 w 877"/>
                <a:gd name="T77" fmla="*/ 683 h 876"/>
                <a:gd name="T78" fmla="*/ 849 w 877"/>
                <a:gd name="T79" fmla="*/ 589 h 876"/>
                <a:gd name="T80" fmla="*/ 874 w 877"/>
                <a:gd name="T81" fmla="*/ 484 h 876"/>
                <a:gd name="T82" fmla="*/ 874 w 877"/>
                <a:gd name="T83" fmla="*/ 394 h 876"/>
                <a:gd name="T84" fmla="*/ 849 w 877"/>
                <a:gd name="T85" fmla="*/ 288 h 876"/>
                <a:gd name="T86" fmla="*/ 801 w 877"/>
                <a:gd name="T87" fmla="*/ 193 h 876"/>
                <a:gd name="T88" fmla="*/ 733 w 877"/>
                <a:gd name="T89" fmla="*/ 114 h 876"/>
                <a:gd name="T90" fmla="*/ 648 w 877"/>
                <a:gd name="T91" fmla="*/ 53 h 876"/>
                <a:gd name="T92" fmla="*/ 548 w 877"/>
                <a:gd name="T93" fmla="*/ 14 h 876"/>
                <a:gd name="T94" fmla="*/ 439 w 877"/>
                <a:gd name="T95" fmla="*/ 0 h 876"/>
                <a:gd name="T96" fmla="*/ 350 w 877"/>
                <a:gd name="T97" fmla="*/ 8 h 876"/>
                <a:gd name="T98" fmla="*/ 248 w 877"/>
                <a:gd name="T99" fmla="*/ 43 h 876"/>
                <a:gd name="T100" fmla="*/ 159 w 877"/>
                <a:gd name="T101" fmla="*/ 100 h 876"/>
                <a:gd name="T102" fmla="*/ 87 w 877"/>
                <a:gd name="T103" fmla="*/ 176 h 876"/>
                <a:gd name="T104" fmla="*/ 34 w 877"/>
                <a:gd name="T105" fmla="*/ 268 h 876"/>
                <a:gd name="T106" fmla="*/ 6 w 877"/>
                <a:gd name="T107" fmla="*/ 372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7" h="876">
                  <a:moveTo>
                    <a:pt x="674" y="426"/>
                  </a:moveTo>
                  <a:lnTo>
                    <a:pt x="474" y="426"/>
                  </a:lnTo>
                  <a:lnTo>
                    <a:pt x="474" y="196"/>
                  </a:lnTo>
                  <a:lnTo>
                    <a:pt x="378" y="196"/>
                  </a:lnTo>
                  <a:lnTo>
                    <a:pt x="378" y="522"/>
                  </a:lnTo>
                  <a:lnTo>
                    <a:pt x="674" y="522"/>
                  </a:lnTo>
                  <a:lnTo>
                    <a:pt x="674" y="426"/>
                  </a:lnTo>
                  <a:close/>
                  <a:moveTo>
                    <a:pt x="439" y="96"/>
                  </a:moveTo>
                  <a:lnTo>
                    <a:pt x="439" y="96"/>
                  </a:lnTo>
                  <a:lnTo>
                    <a:pt x="456" y="96"/>
                  </a:lnTo>
                  <a:lnTo>
                    <a:pt x="474" y="97"/>
                  </a:lnTo>
                  <a:lnTo>
                    <a:pt x="490" y="100"/>
                  </a:lnTo>
                  <a:lnTo>
                    <a:pt x="507" y="102"/>
                  </a:lnTo>
                  <a:lnTo>
                    <a:pt x="524" y="107"/>
                  </a:lnTo>
                  <a:lnTo>
                    <a:pt x="540" y="112"/>
                  </a:lnTo>
                  <a:lnTo>
                    <a:pt x="556" y="116"/>
                  </a:lnTo>
                  <a:lnTo>
                    <a:pt x="572" y="122"/>
                  </a:lnTo>
                  <a:lnTo>
                    <a:pt x="586" y="130"/>
                  </a:lnTo>
                  <a:lnTo>
                    <a:pt x="602" y="137"/>
                  </a:lnTo>
                  <a:lnTo>
                    <a:pt x="616" y="145"/>
                  </a:lnTo>
                  <a:lnTo>
                    <a:pt x="630" y="154"/>
                  </a:lnTo>
                  <a:lnTo>
                    <a:pt x="643" y="163"/>
                  </a:lnTo>
                  <a:lnTo>
                    <a:pt x="656" y="174"/>
                  </a:lnTo>
                  <a:lnTo>
                    <a:pt x="668" y="185"/>
                  </a:lnTo>
                  <a:lnTo>
                    <a:pt x="680" y="196"/>
                  </a:lnTo>
                  <a:lnTo>
                    <a:pt x="692" y="208"/>
                  </a:lnTo>
                  <a:lnTo>
                    <a:pt x="703" y="221"/>
                  </a:lnTo>
                  <a:lnTo>
                    <a:pt x="712" y="233"/>
                  </a:lnTo>
                  <a:lnTo>
                    <a:pt x="722" y="246"/>
                  </a:lnTo>
                  <a:lnTo>
                    <a:pt x="732" y="260"/>
                  </a:lnTo>
                  <a:lnTo>
                    <a:pt x="740" y="275"/>
                  </a:lnTo>
                  <a:lnTo>
                    <a:pt x="747" y="289"/>
                  </a:lnTo>
                  <a:lnTo>
                    <a:pt x="754" y="305"/>
                  </a:lnTo>
                  <a:lnTo>
                    <a:pt x="760" y="320"/>
                  </a:lnTo>
                  <a:lnTo>
                    <a:pt x="765" y="336"/>
                  </a:lnTo>
                  <a:lnTo>
                    <a:pt x="770" y="353"/>
                  </a:lnTo>
                  <a:lnTo>
                    <a:pt x="774" y="370"/>
                  </a:lnTo>
                  <a:lnTo>
                    <a:pt x="777" y="386"/>
                  </a:lnTo>
                  <a:lnTo>
                    <a:pt x="778" y="403"/>
                  </a:lnTo>
                  <a:lnTo>
                    <a:pt x="781" y="420"/>
                  </a:lnTo>
                  <a:lnTo>
                    <a:pt x="781" y="438"/>
                  </a:lnTo>
                  <a:lnTo>
                    <a:pt x="781" y="438"/>
                  </a:lnTo>
                  <a:lnTo>
                    <a:pt x="781" y="456"/>
                  </a:lnTo>
                  <a:lnTo>
                    <a:pt x="778" y="473"/>
                  </a:lnTo>
                  <a:lnTo>
                    <a:pt x="777" y="491"/>
                  </a:lnTo>
                  <a:lnTo>
                    <a:pt x="774" y="508"/>
                  </a:lnTo>
                  <a:lnTo>
                    <a:pt x="770" y="524"/>
                  </a:lnTo>
                  <a:lnTo>
                    <a:pt x="765" y="540"/>
                  </a:lnTo>
                  <a:lnTo>
                    <a:pt x="760" y="556"/>
                  </a:lnTo>
                  <a:lnTo>
                    <a:pt x="754" y="571"/>
                  </a:lnTo>
                  <a:lnTo>
                    <a:pt x="747" y="587"/>
                  </a:lnTo>
                  <a:lnTo>
                    <a:pt x="740" y="601"/>
                  </a:lnTo>
                  <a:lnTo>
                    <a:pt x="732" y="616"/>
                  </a:lnTo>
                  <a:lnTo>
                    <a:pt x="722" y="630"/>
                  </a:lnTo>
                  <a:lnTo>
                    <a:pt x="712" y="643"/>
                  </a:lnTo>
                  <a:lnTo>
                    <a:pt x="703" y="656"/>
                  </a:lnTo>
                  <a:lnTo>
                    <a:pt x="692" y="668"/>
                  </a:lnTo>
                  <a:lnTo>
                    <a:pt x="680" y="680"/>
                  </a:lnTo>
                  <a:lnTo>
                    <a:pt x="668" y="691"/>
                  </a:lnTo>
                  <a:lnTo>
                    <a:pt x="656" y="702"/>
                  </a:lnTo>
                  <a:lnTo>
                    <a:pt x="643" y="713"/>
                  </a:lnTo>
                  <a:lnTo>
                    <a:pt x="630" y="722"/>
                  </a:lnTo>
                  <a:lnTo>
                    <a:pt x="616" y="731"/>
                  </a:lnTo>
                  <a:lnTo>
                    <a:pt x="602" y="739"/>
                  </a:lnTo>
                  <a:lnTo>
                    <a:pt x="586" y="746"/>
                  </a:lnTo>
                  <a:lnTo>
                    <a:pt x="572" y="754"/>
                  </a:lnTo>
                  <a:lnTo>
                    <a:pt x="556" y="760"/>
                  </a:lnTo>
                  <a:lnTo>
                    <a:pt x="540" y="766"/>
                  </a:lnTo>
                  <a:lnTo>
                    <a:pt x="524" y="770"/>
                  </a:lnTo>
                  <a:lnTo>
                    <a:pt x="507" y="774"/>
                  </a:lnTo>
                  <a:lnTo>
                    <a:pt x="490" y="776"/>
                  </a:lnTo>
                  <a:lnTo>
                    <a:pt x="474" y="779"/>
                  </a:lnTo>
                  <a:lnTo>
                    <a:pt x="456" y="780"/>
                  </a:lnTo>
                  <a:lnTo>
                    <a:pt x="439" y="781"/>
                  </a:lnTo>
                  <a:lnTo>
                    <a:pt x="439" y="781"/>
                  </a:lnTo>
                  <a:lnTo>
                    <a:pt x="421" y="780"/>
                  </a:lnTo>
                  <a:lnTo>
                    <a:pt x="403" y="779"/>
                  </a:lnTo>
                  <a:lnTo>
                    <a:pt x="386" y="776"/>
                  </a:lnTo>
                  <a:lnTo>
                    <a:pt x="369" y="774"/>
                  </a:lnTo>
                  <a:lnTo>
                    <a:pt x="352" y="770"/>
                  </a:lnTo>
                  <a:lnTo>
                    <a:pt x="337" y="766"/>
                  </a:lnTo>
                  <a:lnTo>
                    <a:pt x="320" y="760"/>
                  </a:lnTo>
                  <a:lnTo>
                    <a:pt x="304" y="754"/>
                  </a:lnTo>
                  <a:lnTo>
                    <a:pt x="290" y="746"/>
                  </a:lnTo>
                  <a:lnTo>
                    <a:pt x="274" y="739"/>
                  </a:lnTo>
                  <a:lnTo>
                    <a:pt x="261" y="731"/>
                  </a:lnTo>
                  <a:lnTo>
                    <a:pt x="247" y="722"/>
                  </a:lnTo>
                  <a:lnTo>
                    <a:pt x="234" y="713"/>
                  </a:lnTo>
                  <a:lnTo>
                    <a:pt x="220" y="702"/>
                  </a:lnTo>
                  <a:lnTo>
                    <a:pt x="208" y="691"/>
                  </a:lnTo>
                  <a:lnTo>
                    <a:pt x="196" y="680"/>
                  </a:lnTo>
                  <a:lnTo>
                    <a:pt x="184" y="668"/>
                  </a:lnTo>
                  <a:lnTo>
                    <a:pt x="174" y="656"/>
                  </a:lnTo>
                  <a:lnTo>
                    <a:pt x="164" y="643"/>
                  </a:lnTo>
                  <a:lnTo>
                    <a:pt x="154" y="630"/>
                  </a:lnTo>
                  <a:lnTo>
                    <a:pt x="145" y="616"/>
                  </a:lnTo>
                  <a:lnTo>
                    <a:pt x="138" y="601"/>
                  </a:lnTo>
                  <a:lnTo>
                    <a:pt x="129" y="587"/>
                  </a:lnTo>
                  <a:lnTo>
                    <a:pt x="123" y="571"/>
                  </a:lnTo>
                  <a:lnTo>
                    <a:pt x="116" y="556"/>
                  </a:lnTo>
                  <a:lnTo>
                    <a:pt x="111" y="540"/>
                  </a:lnTo>
                  <a:lnTo>
                    <a:pt x="106" y="524"/>
                  </a:lnTo>
                  <a:lnTo>
                    <a:pt x="103" y="508"/>
                  </a:lnTo>
                  <a:lnTo>
                    <a:pt x="99" y="491"/>
                  </a:lnTo>
                  <a:lnTo>
                    <a:pt x="98" y="473"/>
                  </a:lnTo>
                  <a:lnTo>
                    <a:pt x="97" y="456"/>
                  </a:lnTo>
                  <a:lnTo>
                    <a:pt x="96" y="438"/>
                  </a:lnTo>
                  <a:lnTo>
                    <a:pt x="96" y="438"/>
                  </a:lnTo>
                  <a:lnTo>
                    <a:pt x="97" y="420"/>
                  </a:lnTo>
                  <a:lnTo>
                    <a:pt x="98" y="403"/>
                  </a:lnTo>
                  <a:lnTo>
                    <a:pt x="99" y="386"/>
                  </a:lnTo>
                  <a:lnTo>
                    <a:pt x="103" y="370"/>
                  </a:lnTo>
                  <a:lnTo>
                    <a:pt x="106" y="353"/>
                  </a:lnTo>
                  <a:lnTo>
                    <a:pt x="111" y="336"/>
                  </a:lnTo>
                  <a:lnTo>
                    <a:pt x="116" y="320"/>
                  </a:lnTo>
                  <a:lnTo>
                    <a:pt x="123" y="305"/>
                  </a:lnTo>
                  <a:lnTo>
                    <a:pt x="129" y="289"/>
                  </a:lnTo>
                  <a:lnTo>
                    <a:pt x="138" y="275"/>
                  </a:lnTo>
                  <a:lnTo>
                    <a:pt x="145" y="260"/>
                  </a:lnTo>
                  <a:lnTo>
                    <a:pt x="154" y="247"/>
                  </a:lnTo>
                  <a:lnTo>
                    <a:pt x="164" y="233"/>
                  </a:lnTo>
                  <a:lnTo>
                    <a:pt x="174" y="221"/>
                  </a:lnTo>
                  <a:lnTo>
                    <a:pt x="184" y="208"/>
                  </a:lnTo>
                  <a:lnTo>
                    <a:pt x="196" y="196"/>
                  </a:lnTo>
                  <a:lnTo>
                    <a:pt x="208" y="185"/>
                  </a:lnTo>
                  <a:lnTo>
                    <a:pt x="220" y="174"/>
                  </a:lnTo>
                  <a:lnTo>
                    <a:pt x="234" y="163"/>
                  </a:lnTo>
                  <a:lnTo>
                    <a:pt x="247" y="154"/>
                  </a:lnTo>
                  <a:lnTo>
                    <a:pt x="260" y="145"/>
                  </a:lnTo>
                  <a:lnTo>
                    <a:pt x="274" y="137"/>
                  </a:lnTo>
                  <a:lnTo>
                    <a:pt x="290" y="130"/>
                  </a:lnTo>
                  <a:lnTo>
                    <a:pt x="304" y="122"/>
                  </a:lnTo>
                  <a:lnTo>
                    <a:pt x="320" y="116"/>
                  </a:lnTo>
                  <a:lnTo>
                    <a:pt x="337" y="112"/>
                  </a:lnTo>
                  <a:lnTo>
                    <a:pt x="352" y="107"/>
                  </a:lnTo>
                  <a:lnTo>
                    <a:pt x="369" y="103"/>
                  </a:lnTo>
                  <a:lnTo>
                    <a:pt x="386" y="100"/>
                  </a:lnTo>
                  <a:lnTo>
                    <a:pt x="403" y="97"/>
                  </a:lnTo>
                  <a:lnTo>
                    <a:pt x="421" y="96"/>
                  </a:lnTo>
                  <a:lnTo>
                    <a:pt x="439" y="96"/>
                  </a:lnTo>
                  <a:close/>
                  <a:moveTo>
                    <a:pt x="0" y="438"/>
                  </a:moveTo>
                  <a:lnTo>
                    <a:pt x="0" y="438"/>
                  </a:lnTo>
                  <a:lnTo>
                    <a:pt x="1" y="461"/>
                  </a:lnTo>
                  <a:lnTo>
                    <a:pt x="2" y="484"/>
                  </a:lnTo>
                  <a:lnTo>
                    <a:pt x="6" y="505"/>
                  </a:lnTo>
                  <a:lnTo>
                    <a:pt x="9" y="527"/>
                  </a:lnTo>
                  <a:lnTo>
                    <a:pt x="14" y="547"/>
                  </a:lnTo>
                  <a:lnTo>
                    <a:pt x="20" y="569"/>
                  </a:lnTo>
                  <a:lnTo>
                    <a:pt x="27" y="589"/>
                  </a:lnTo>
                  <a:lnTo>
                    <a:pt x="34" y="608"/>
                  </a:lnTo>
                  <a:lnTo>
                    <a:pt x="43" y="628"/>
                  </a:lnTo>
                  <a:lnTo>
                    <a:pt x="52" y="647"/>
                  </a:lnTo>
                  <a:lnTo>
                    <a:pt x="63" y="665"/>
                  </a:lnTo>
                  <a:lnTo>
                    <a:pt x="75" y="683"/>
                  </a:lnTo>
                  <a:lnTo>
                    <a:pt x="87" y="701"/>
                  </a:lnTo>
                  <a:lnTo>
                    <a:pt x="100" y="716"/>
                  </a:lnTo>
                  <a:lnTo>
                    <a:pt x="114" y="733"/>
                  </a:lnTo>
                  <a:lnTo>
                    <a:pt x="128" y="748"/>
                  </a:lnTo>
                  <a:lnTo>
                    <a:pt x="144" y="762"/>
                  </a:lnTo>
                  <a:lnTo>
                    <a:pt x="159" y="776"/>
                  </a:lnTo>
                  <a:lnTo>
                    <a:pt x="176" y="790"/>
                  </a:lnTo>
                  <a:lnTo>
                    <a:pt x="193" y="802"/>
                  </a:lnTo>
                  <a:lnTo>
                    <a:pt x="211" y="812"/>
                  </a:lnTo>
                  <a:lnTo>
                    <a:pt x="230" y="823"/>
                  </a:lnTo>
                  <a:lnTo>
                    <a:pt x="248" y="833"/>
                  </a:lnTo>
                  <a:lnTo>
                    <a:pt x="267" y="842"/>
                  </a:lnTo>
                  <a:lnTo>
                    <a:pt x="288" y="850"/>
                  </a:lnTo>
                  <a:lnTo>
                    <a:pt x="308" y="857"/>
                  </a:lnTo>
                  <a:lnTo>
                    <a:pt x="328" y="863"/>
                  </a:lnTo>
                  <a:lnTo>
                    <a:pt x="350" y="868"/>
                  </a:lnTo>
                  <a:lnTo>
                    <a:pt x="372" y="871"/>
                  </a:lnTo>
                  <a:lnTo>
                    <a:pt x="393" y="874"/>
                  </a:lnTo>
                  <a:lnTo>
                    <a:pt x="416" y="876"/>
                  </a:lnTo>
                  <a:lnTo>
                    <a:pt x="439" y="876"/>
                  </a:lnTo>
                  <a:lnTo>
                    <a:pt x="439" y="876"/>
                  </a:lnTo>
                  <a:lnTo>
                    <a:pt x="460" y="876"/>
                  </a:lnTo>
                  <a:lnTo>
                    <a:pt x="483" y="874"/>
                  </a:lnTo>
                  <a:lnTo>
                    <a:pt x="505" y="871"/>
                  </a:lnTo>
                  <a:lnTo>
                    <a:pt x="526" y="868"/>
                  </a:lnTo>
                  <a:lnTo>
                    <a:pt x="548" y="863"/>
                  </a:lnTo>
                  <a:lnTo>
                    <a:pt x="568" y="857"/>
                  </a:lnTo>
                  <a:lnTo>
                    <a:pt x="589" y="850"/>
                  </a:lnTo>
                  <a:lnTo>
                    <a:pt x="609" y="842"/>
                  </a:lnTo>
                  <a:lnTo>
                    <a:pt x="628" y="833"/>
                  </a:lnTo>
                  <a:lnTo>
                    <a:pt x="648" y="823"/>
                  </a:lnTo>
                  <a:lnTo>
                    <a:pt x="666" y="812"/>
                  </a:lnTo>
                  <a:lnTo>
                    <a:pt x="684" y="802"/>
                  </a:lnTo>
                  <a:lnTo>
                    <a:pt x="700" y="790"/>
                  </a:lnTo>
                  <a:lnTo>
                    <a:pt x="717" y="776"/>
                  </a:lnTo>
                  <a:lnTo>
                    <a:pt x="733" y="762"/>
                  </a:lnTo>
                  <a:lnTo>
                    <a:pt x="748" y="748"/>
                  </a:lnTo>
                  <a:lnTo>
                    <a:pt x="763" y="733"/>
                  </a:lnTo>
                  <a:lnTo>
                    <a:pt x="776" y="716"/>
                  </a:lnTo>
                  <a:lnTo>
                    <a:pt x="789" y="701"/>
                  </a:lnTo>
                  <a:lnTo>
                    <a:pt x="801" y="683"/>
                  </a:lnTo>
                  <a:lnTo>
                    <a:pt x="813" y="665"/>
                  </a:lnTo>
                  <a:lnTo>
                    <a:pt x="824" y="647"/>
                  </a:lnTo>
                  <a:lnTo>
                    <a:pt x="834" y="628"/>
                  </a:lnTo>
                  <a:lnTo>
                    <a:pt x="842" y="608"/>
                  </a:lnTo>
                  <a:lnTo>
                    <a:pt x="849" y="589"/>
                  </a:lnTo>
                  <a:lnTo>
                    <a:pt x="856" y="569"/>
                  </a:lnTo>
                  <a:lnTo>
                    <a:pt x="862" y="547"/>
                  </a:lnTo>
                  <a:lnTo>
                    <a:pt x="867" y="527"/>
                  </a:lnTo>
                  <a:lnTo>
                    <a:pt x="871" y="505"/>
                  </a:lnTo>
                  <a:lnTo>
                    <a:pt x="874" y="484"/>
                  </a:lnTo>
                  <a:lnTo>
                    <a:pt x="876" y="461"/>
                  </a:lnTo>
                  <a:lnTo>
                    <a:pt x="877" y="438"/>
                  </a:lnTo>
                  <a:lnTo>
                    <a:pt x="877" y="438"/>
                  </a:lnTo>
                  <a:lnTo>
                    <a:pt x="876" y="415"/>
                  </a:lnTo>
                  <a:lnTo>
                    <a:pt x="874" y="394"/>
                  </a:lnTo>
                  <a:lnTo>
                    <a:pt x="871" y="372"/>
                  </a:lnTo>
                  <a:lnTo>
                    <a:pt x="867" y="350"/>
                  </a:lnTo>
                  <a:lnTo>
                    <a:pt x="862" y="329"/>
                  </a:lnTo>
                  <a:lnTo>
                    <a:pt x="856" y="308"/>
                  </a:lnTo>
                  <a:lnTo>
                    <a:pt x="849" y="288"/>
                  </a:lnTo>
                  <a:lnTo>
                    <a:pt x="842" y="268"/>
                  </a:lnTo>
                  <a:lnTo>
                    <a:pt x="834" y="248"/>
                  </a:lnTo>
                  <a:lnTo>
                    <a:pt x="824" y="229"/>
                  </a:lnTo>
                  <a:lnTo>
                    <a:pt x="813" y="211"/>
                  </a:lnTo>
                  <a:lnTo>
                    <a:pt x="801" y="193"/>
                  </a:lnTo>
                  <a:lnTo>
                    <a:pt x="789" y="176"/>
                  </a:lnTo>
                  <a:lnTo>
                    <a:pt x="776" y="160"/>
                  </a:lnTo>
                  <a:lnTo>
                    <a:pt x="763" y="144"/>
                  </a:lnTo>
                  <a:lnTo>
                    <a:pt x="748" y="128"/>
                  </a:lnTo>
                  <a:lnTo>
                    <a:pt x="733" y="114"/>
                  </a:lnTo>
                  <a:lnTo>
                    <a:pt x="717" y="100"/>
                  </a:lnTo>
                  <a:lnTo>
                    <a:pt x="700" y="88"/>
                  </a:lnTo>
                  <a:lnTo>
                    <a:pt x="684" y="74"/>
                  </a:lnTo>
                  <a:lnTo>
                    <a:pt x="666" y="64"/>
                  </a:lnTo>
                  <a:lnTo>
                    <a:pt x="648" y="53"/>
                  </a:lnTo>
                  <a:lnTo>
                    <a:pt x="628" y="43"/>
                  </a:lnTo>
                  <a:lnTo>
                    <a:pt x="609" y="35"/>
                  </a:lnTo>
                  <a:lnTo>
                    <a:pt x="589" y="26"/>
                  </a:lnTo>
                  <a:lnTo>
                    <a:pt x="568" y="19"/>
                  </a:lnTo>
                  <a:lnTo>
                    <a:pt x="548" y="14"/>
                  </a:lnTo>
                  <a:lnTo>
                    <a:pt x="526" y="8"/>
                  </a:lnTo>
                  <a:lnTo>
                    <a:pt x="505" y="5"/>
                  </a:lnTo>
                  <a:lnTo>
                    <a:pt x="483" y="2"/>
                  </a:lnTo>
                  <a:lnTo>
                    <a:pt x="460" y="1"/>
                  </a:lnTo>
                  <a:lnTo>
                    <a:pt x="439" y="0"/>
                  </a:lnTo>
                  <a:lnTo>
                    <a:pt x="439" y="0"/>
                  </a:lnTo>
                  <a:lnTo>
                    <a:pt x="416" y="1"/>
                  </a:lnTo>
                  <a:lnTo>
                    <a:pt x="393" y="2"/>
                  </a:lnTo>
                  <a:lnTo>
                    <a:pt x="372" y="5"/>
                  </a:lnTo>
                  <a:lnTo>
                    <a:pt x="350" y="8"/>
                  </a:lnTo>
                  <a:lnTo>
                    <a:pt x="328" y="14"/>
                  </a:lnTo>
                  <a:lnTo>
                    <a:pt x="308" y="19"/>
                  </a:lnTo>
                  <a:lnTo>
                    <a:pt x="288" y="26"/>
                  </a:lnTo>
                  <a:lnTo>
                    <a:pt x="267" y="35"/>
                  </a:lnTo>
                  <a:lnTo>
                    <a:pt x="248" y="43"/>
                  </a:lnTo>
                  <a:lnTo>
                    <a:pt x="230" y="53"/>
                  </a:lnTo>
                  <a:lnTo>
                    <a:pt x="211" y="64"/>
                  </a:lnTo>
                  <a:lnTo>
                    <a:pt x="193" y="74"/>
                  </a:lnTo>
                  <a:lnTo>
                    <a:pt x="176" y="88"/>
                  </a:lnTo>
                  <a:lnTo>
                    <a:pt x="159" y="100"/>
                  </a:lnTo>
                  <a:lnTo>
                    <a:pt x="144" y="114"/>
                  </a:lnTo>
                  <a:lnTo>
                    <a:pt x="128" y="128"/>
                  </a:lnTo>
                  <a:lnTo>
                    <a:pt x="114" y="144"/>
                  </a:lnTo>
                  <a:lnTo>
                    <a:pt x="100" y="160"/>
                  </a:lnTo>
                  <a:lnTo>
                    <a:pt x="87" y="176"/>
                  </a:lnTo>
                  <a:lnTo>
                    <a:pt x="75" y="193"/>
                  </a:lnTo>
                  <a:lnTo>
                    <a:pt x="63" y="211"/>
                  </a:lnTo>
                  <a:lnTo>
                    <a:pt x="52" y="229"/>
                  </a:lnTo>
                  <a:lnTo>
                    <a:pt x="43" y="248"/>
                  </a:lnTo>
                  <a:lnTo>
                    <a:pt x="34" y="268"/>
                  </a:lnTo>
                  <a:lnTo>
                    <a:pt x="27" y="288"/>
                  </a:lnTo>
                  <a:lnTo>
                    <a:pt x="20" y="308"/>
                  </a:lnTo>
                  <a:lnTo>
                    <a:pt x="14" y="329"/>
                  </a:lnTo>
                  <a:lnTo>
                    <a:pt x="9" y="350"/>
                  </a:lnTo>
                  <a:lnTo>
                    <a:pt x="6" y="372"/>
                  </a:lnTo>
                  <a:lnTo>
                    <a:pt x="2" y="394"/>
                  </a:lnTo>
                  <a:lnTo>
                    <a:pt x="1" y="415"/>
                  </a:lnTo>
                  <a:lnTo>
                    <a:pt x="0" y="438"/>
                  </a:lnTo>
                  <a:lnTo>
                    <a:pt x="0" y="43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solidFill>
                  <a:schemeClr val="tx2"/>
                </a:solidFill>
              </a:endParaRPr>
            </a:p>
          </p:txBody>
        </p:sp>
      </p:grpSp>
      <p:grpSp>
        <p:nvGrpSpPr>
          <p:cNvPr id="25" name="グループ化 24">
            <a:extLst>
              <a:ext uri="{FF2B5EF4-FFF2-40B4-BE49-F238E27FC236}">
                <a16:creationId xmlns:a16="http://schemas.microsoft.com/office/drawing/2014/main" id="{46E79FDF-0689-4194-542D-963D5FC882B9}"/>
              </a:ext>
            </a:extLst>
          </p:cNvPr>
          <p:cNvGrpSpPr/>
          <p:nvPr/>
        </p:nvGrpSpPr>
        <p:grpSpPr>
          <a:xfrm>
            <a:off x="3307880" y="1474154"/>
            <a:ext cx="1212073" cy="1175329"/>
            <a:chOff x="3413328" y="4780461"/>
            <a:chExt cx="1212073" cy="1175329"/>
          </a:xfrm>
        </p:grpSpPr>
        <p:sp>
          <p:nvSpPr>
            <p:cNvPr id="26" name="八角形 25">
              <a:extLst>
                <a:ext uri="{FF2B5EF4-FFF2-40B4-BE49-F238E27FC236}">
                  <a16:creationId xmlns:a16="http://schemas.microsoft.com/office/drawing/2014/main" id="{5A0A0E56-91A1-2F81-721A-8F09F9315D9B}"/>
                </a:ext>
              </a:extLst>
            </p:cNvPr>
            <p:cNvSpPr>
              <a:spLocks noChangeAspect="1"/>
            </p:cNvSpPr>
            <p:nvPr/>
          </p:nvSpPr>
          <p:spPr>
            <a:xfrm rot="2700000">
              <a:off x="3413923" y="4780461"/>
              <a:ext cx="1175329" cy="1175329"/>
            </a:xfrm>
            <a:prstGeom prst="octagon">
              <a:avLst>
                <a:gd name="adj" fmla="val 44013"/>
              </a:avLst>
            </a:prstGeom>
            <a:solidFill>
              <a:schemeClr val="accent2">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a:solidFill>
                  <a:schemeClr val="tx2"/>
                </a:solidFill>
              </a:endParaRPr>
            </a:p>
          </p:txBody>
        </p:sp>
        <p:sp>
          <p:nvSpPr>
            <p:cNvPr id="27" name="テキスト ボックス 26">
              <a:extLst>
                <a:ext uri="{FF2B5EF4-FFF2-40B4-BE49-F238E27FC236}">
                  <a16:creationId xmlns:a16="http://schemas.microsoft.com/office/drawing/2014/main" id="{C038C607-B05E-B4A0-FB8F-C29D02604966}"/>
                </a:ext>
              </a:extLst>
            </p:cNvPr>
            <p:cNvSpPr txBox="1"/>
            <p:nvPr/>
          </p:nvSpPr>
          <p:spPr>
            <a:xfrm>
              <a:off x="3413328" y="4992725"/>
              <a:ext cx="1212073" cy="338554"/>
            </a:xfrm>
            <a:prstGeom prst="rect">
              <a:avLst/>
            </a:prstGeom>
            <a:noFill/>
          </p:spPr>
          <p:txBody>
            <a:bodyPr wrap="square" rtlCol="0">
              <a:spAutoFit/>
            </a:bodyPr>
            <a:lstStyle/>
            <a:p>
              <a:pPr algn="ctr"/>
              <a:r>
                <a:rPr lang="ja-JP" altLang="en-US" sz="1600" b="1">
                  <a:solidFill>
                    <a:schemeClr val="tx2"/>
                  </a:solidFill>
                </a:rPr>
                <a:t>定例仕訳</a:t>
              </a:r>
              <a:endParaRPr lang="en-US" altLang="ja-JP" sz="1600" b="1">
                <a:solidFill>
                  <a:schemeClr val="tx2"/>
                </a:solidFill>
              </a:endParaRPr>
            </a:p>
          </p:txBody>
        </p:sp>
        <p:grpSp>
          <p:nvGrpSpPr>
            <p:cNvPr id="28" name="グループ化 27">
              <a:extLst>
                <a:ext uri="{FF2B5EF4-FFF2-40B4-BE49-F238E27FC236}">
                  <a16:creationId xmlns:a16="http://schemas.microsoft.com/office/drawing/2014/main" id="{92D2F460-B28C-15AF-B177-E946B839587B}"/>
                </a:ext>
              </a:extLst>
            </p:cNvPr>
            <p:cNvGrpSpPr/>
            <p:nvPr/>
          </p:nvGrpSpPr>
          <p:grpSpPr>
            <a:xfrm>
              <a:off x="3780500" y="5312782"/>
              <a:ext cx="552262" cy="419352"/>
              <a:chOff x="5827749" y="3115980"/>
              <a:chExt cx="552262" cy="419352"/>
            </a:xfrm>
            <a:solidFill>
              <a:schemeClr val="tx2"/>
            </a:solidFill>
          </p:grpSpPr>
          <p:sp>
            <p:nvSpPr>
              <p:cNvPr id="29" name="Freeform 191">
                <a:extLst>
                  <a:ext uri="{FF2B5EF4-FFF2-40B4-BE49-F238E27FC236}">
                    <a16:creationId xmlns:a16="http://schemas.microsoft.com/office/drawing/2014/main" id="{8BCB0C1B-470D-D494-1FCA-71D6BF921639}"/>
                  </a:ext>
                </a:extLst>
              </p:cNvPr>
              <p:cNvSpPr>
                <a:spLocks noEditPoints="1"/>
              </p:cNvSpPr>
              <p:nvPr/>
            </p:nvSpPr>
            <p:spPr bwMode="auto">
              <a:xfrm>
                <a:off x="5832083" y="3115980"/>
                <a:ext cx="432000" cy="396000"/>
              </a:xfrm>
              <a:custGeom>
                <a:avLst/>
                <a:gdLst/>
                <a:ahLst/>
                <a:cxnLst>
                  <a:cxn ang="0">
                    <a:pos x="0" y="240"/>
                  </a:cxn>
                  <a:cxn ang="0">
                    <a:pos x="240" y="240"/>
                  </a:cxn>
                  <a:cxn ang="0">
                    <a:pos x="240" y="0"/>
                  </a:cxn>
                  <a:cxn ang="0">
                    <a:pos x="0" y="0"/>
                  </a:cxn>
                  <a:cxn ang="0">
                    <a:pos x="0" y="240"/>
                  </a:cxn>
                  <a:cxn ang="0">
                    <a:pos x="216" y="216"/>
                  </a:cxn>
                  <a:cxn ang="0">
                    <a:pos x="24" y="216"/>
                  </a:cxn>
                  <a:cxn ang="0">
                    <a:pos x="24" y="72"/>
                  </a:cxn>
                  <a:cxn ang="0">
                    <a:pos x="216" y="72"/>
                  </a:cxn>
                  <a:cxn ang="0">
                    <a:pos x="216" y="216"/>
                  </a:cxn>
                </a:cxnLst>
                <a:rect l="0" t="0" r="r" b="b"/>
                <a:pathLst>
                  <a:path w="240" h="240">
                    <a:moveTo>
                      <a:pt x="0" y="240"/>
                    </a:moveTo>
                    <a:lnTo>
                      <a:pt x="240" y="240"/>
                    </a:lnTo>
                    <a:lnTo>
                      <a:pt x="240" y="0"/>
                    </a:lnTo>
                    <a:lnTo>
                      <a:pt x="0" y="0"/>
                    </a:lnTo>
                    <a:lnTo>
                      <a:pt x="0" y="240"/>
                    </a:lnTo>
                    <a:close/>
                    <a:moveTo>
                      <a:pt x="216" y="216"/>
                    </a:moveTo>
                    <a:lnTo>
                      <a:pt x="24" y="216"/>
                    </a:lnTo>
                    <a:lnTo>
                      <a:pt x="24" y="72"/>
                    </a:lnTo>
                    <a:lnTo>
                      <a:pt x="216" y="72"/>
                    </a:lnTo>
                    <a:lnTo>
                      <a:pt x="216" y="2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chemeClr val="tx2"/>
                  </a:solidFill>
                </a:endParaRPr>
              </a:p>
            </p:txBody>
          </p:sp>
          <p:sp>
            <p:nvSpPr>
              <p:cNvPr id="30" name="テキスト ボックス 29">
                <a:extLst>
                  <a:ext uri="{FF2B5EF4-FFF2-40B4-BE49-F238E27FC236}">
                    <a16:creationId xmlns:a16="http://schemas.microsoft.com/office/drawing/2014/main" id="{1DF435EA-99D7-5BD5-D044-C1EB82F222E9}"/>
                  </a:ext>
                </a:extLst>
              </p:cNvPr>
              <p:cNvSpPr txBox="1"/>
              <p:nvPr/>
            </p:nvSpPr>
            <p:spPr>
              <a:xfrm>
                <a:off x="5827749" y="3196778"/>
                <a:ext cx="552262" cy="338554"/>
              </a:xfrm>
              <a:prstGeom prst="rect">
                <a:avLst/>
              </a:prstGeom>
              <a:noFill/>
            </p:spPr>
            <p:txBody>
              <a:bodyPr wrap="square" rtlCol="0">
                <a:spAutoFit/>
              </a:bodyPr>
              <a:lstStyle/>
              <a:p>
                <a:r>
                  <a:rPr kumimoji="1" lang="en-US" altLang="ja-JP" sz="1600" b="1">
                    <a:solidFill>
                      <a:schemeClr val="tx2"/>
                    </a:solidFill>
                  </a:rPr>
                  <a:t>31</a:t>
                </a:r>
                <a:endParaRPr kumimoji="1" lang="ja-JP" altLang="en-US" sz="1600" b="1">
                  <a:solidFill>
                    <a:schemeClr val="tx2"/>
                  </a:solidFill>
                </a:endParaRPr>
              </a:p>
            </p:txBody>
          </p:sp>
        </p:grpSp>
      </p:grpSp>
      <p:grpSp>
        <p:nvGrpSpPr>
          <p:cNvPr id="31" name="グループ化 30">
            <a:extLst>
              <a:ext uri="{FF2B5EF4-FFF2-40B4-BE49-F238E27FC236}">
                <a16:creationId xmlns:a16="http://schemas.microsoft.com/office/drawing/2014/main" id="{0482AE30-136E-63EB-1952-277B5C0A3732}"/>
              </a:ext>
            </a:extLst>
          </p:cNvPr>
          <p:cNvGrpSpPr/>
          <p:nvPr/>
        </p:nvGrpSpPr>
        <p:grpSpPr>
          <a:xfrm>
            <a:off x="6104560" y="1474153"/>
            <a:ext cx="1217191" cy="1175329"/>
            <a:chOff x="3759258" y="4483345"/>
            <a:chExt cx="1217191" cy="1175329"/>
          </a:xfrm>
        </p:grpSpPr>
        <p:sp>
          <p:nvSpPr>
            <p:cNvPr id="71" name="八角形 70">
              <a:extLst>
                <a:ext uri="{FF2B5EF4-FFF2-40B4-BE49-F238E27FC236}">
                  <a16:creationId xmlns:a16="http://schemas.microsoft.com/office/drawing/2014/main" id="{925CD087-95C2-2ECE-A20C-856D9193121B}"/>
                </a:ext>
              </a:extLst>
            </p:cNvPr>
            <p:cNvSpPr>
              <a:spLocks noChangeAspect="1"/>
            </p:cNvSpPr>
            <p:nvPr/>
          </p:nvSpPr>
          <p:spPr>
            <a:xfrm rot="2700000">
              <a:off x="3801120" y="4483345"/>
              <a:ext cx="1175329" cy="1175329"/>
            </a:xfrm>
            <a:prstGeom prst="octagon">
              <a:avLst>
                <a:gd name="adj" fmla="val 44013"/>
              </a:avLst>
            </a:prstGeom>
            <a:solidFill>
              <a:schemeClr val="accent2">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a:solidFill>
                  <a:schemeClr val="tx2"/>
                </a:solidFill>
              </a:endParaRPr>
            </a:p>
          </p:txBody>
        </p:sp>
        <p:sp>
          <p:nvSpPr>
            <p:cNvPr id="75" name="テキスト ボックス 74">
              <a:extLst>
                <a:ext uri="{FF2B5EF4-FFF2-40B4-BE49-F238E27FC236}">
                  <a16:creationId xmlns:a16="http://schemas.microsoft.com/office/drawing/2014/main" id="{A1FAA965-7AA3-BD21-F881-94ACA6AEECB0}"/>
                </a:ext>
              </a:extLst>
            </p:cNvPr>
            <p:cNvSpPr txBox="1"/>
            <p:nvPr/>
          </p:nvSpPr>
          <p:spPr>
            <a:xfrm>
              <a:off x="3759258" y="4618501"/>
              <a:ext cx="1212073" cy="523220"/>
            </a:xfrm>
            <a:prstGeom prst="rect">
              <a:avLst/>
            </a:prstGeom>
            <a:noFill/>
          </p:spPr>
          <p:txBody>
            <a:bodyPr wrap="square" rtlCol="0">
              <a:spAutoFit/>
            </a:bodyPr>
            <a:lstStyle/>
            <a:p>
              <a:pPr algn="ctr"/>
              <a:r>
                <a:rPr lang="ja-JP" altLang="en-US" sz="1400" b="1">
                  <a:solidFill>
                    <a:schemeClr val="tx2"/>
                  </a:solidFill>
                </a:rPr>
                <a:t>フリー</a:t>
              </a:r>
              <a:endParaRPr lang="en-US" altLang="ja-JP" sz="1400" b="1">
                <a:solidFill>
                  <a:schemeClr val="tx2"/>
                </a:solidFill>
              </a:endParaRPr>
            </a:p>
            <a:p>
              <a:pPr algn="ctr"/>
              <a:r>
                <a:rPr lang="ja-JP" altLang="en-US" sz="1400" b="1">
                  <a:solidFill>
                    <a:schemeClr val="tx2"/>
                  </a:solidFill>
                </a:rPr>
                <a:t>レイアウト</a:t>
              </a:r>
              <a:endParaRPr lang="en-US" altLang="ja-JP" sz="1400" b="1">
                <a:solidFill>
                  <a:schemeClr val="tx2"/>
                </a:solidFill>
              </a:endParaRPr>
            </a:p>
          </p:txBody>
        </p:sp>
        <p:grpSp>
          <p:nvGrpSpPr>
            <p:cNvPr id="77" name="グループ化 238">
              <a:extLst>
                <a:ext uri="{FF2B5EF4-FFF2-40B4-BE49-F238E27FC236}">
                  <a16:creationId xmlns:a16="http://schemas.microsoft.com/office/drawing/2014/main" id="{71D95FD3-D233-E121-564E-6DDBF7A61BA4}"/>
                </a:ext>
              </a:extLst>
            </p:cNvPr>
            <p:cNvGrpSpPr/>
            <p:nvPr/>
          </p:nvGrpSpPr>
          <p:grpSpPr>
            <a:xfrm>
              <a:off x="4167294" y="5075015"/>
              <a:ext cx="396000" cy="396000"/>
              <a:chOff x="2182416" y="682625"/>
              <a:chExt cx="381000" cy="381000"/>
            </a:xfrm>
            <a:solidFill>
              <a:schemeClr val="tx2"/>
            </a:solidFill>
          </p:grpSpPr>
          <p:sp>
            <p:nvSpPr>
              <p:cNvPr id="79" name="Freeform 147">
                <a:extLst>
                  <a:ext uri="{FF2B5EF4-FFF2-40B4-BE49-F238E27FC236}">
                    <a16:creationId xmlns:a16="http://schemas.microsoft.com/office/drawing/2014/main" id="{A904019E-91A0-E940-977F-98564601B556}"/>
                  </a:ext>
                </a:extLst>
              </p:cNvPr>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chemeClr val="tx2"/>
                  </a:solidFill>
                </a:endParaRPr>
              </a:p>
            </p:txBody>
          </p:sp>
          <p:sp>
            <p:nvSpPr>
              <p:cNvPr id="94" name="Freeform 148">
                <a:extLst>
                  <a:ext uri="{FF2B5EF4-FFF2-40B4-BE49-F238E27FC236}">
                    <a16:creationId xmlns:a16="http://schemas.microsoft.com/office/drawing/2014/main" id="{6487C9D2-5818-D3AF-C170-9553200B8D9A}"/>
                  </a:ext>
                </a:extLst>
              </p:cNvPr>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chemeClr val="tx2"/>
                  </a:solidFill>
                </a:endParaRPr>
              </a:p>
            </p:txBody>
          </p:sp>
          <p:sp>
            <p:nvSpPr>
              <p:cNvPr id="95" name="Freeform 149">
                <a:extLst>
                  <a:ext uri="{FF2B5EF4-FFF2-40B4-BE49-F238E27FC236}">
                    <a16:creationId xmlns:a16="http://schemas.microsoft.com/office/drawing/2014/main" id="{DF2D7CEB-CAD5-E9AF-06A9-372AAAE3F683}"/>
                  </a:ext>
                </a:extLst>
              </p:cNvPr>
              <p:cNvSpPr>
                <a:spLocks/>
              </p:cNvSpPr>
              <p:nvPr/>
            </p:nvSpPr>
            <p:spPr bwMode="auto">
              <a:xfrm>
                <a:off x="2388791" y="962025"/>
                <a:ext cx="174625" cy="101600"/>
              </a:xfrm>
              <a:custGeom>
                <a:avLst/>
                <a:gdLst/>
                <a:ahLst/>
                <a:cxnLst>
                  <a:cxn ang="0">
                    <a:pos x="14" y="40"/>
                  </a:cxn>
                  <a:cxn ang="0">
                    <a:pos x="2" y="64"/>
                  </a:cxn>
                  <a:cxn ang="0">
                    <a:pos x="110" y="64"/>
                  </a:cxn>
                  <a:cxn ang="0">
                    <a:pos x="110" y="64"/>
                  </a:cxn>
                  <a:cxn ang="0">
                    <a:pos x="108" y="52"/>
                  </a:cxn>
                  <a:cxn ang="0">
                    <a:pos x="102" y="40"/>
                  </a:cxn>
                  <a:cxn ang="0">
                    <a:pos x="92" y="30"/>
                  </a:cxn>
                  <a:cxn ang="0">
                    <a:pos x="78" y="20"/>
                  </a:cxn>
                  <a:cxn ang="0">
                    <a:pos x="62" y="12"/>
                  </a:cxn>
                  <a:cxn ang="0">
                    <a:pos x="42" y="6"/>
                  </a:cxn>
                  <a:cxn ang="0">
                    <a:pos x="22" y="2"/>
                  </a:cxn>
                  <a:cxn ang="0">
                    <a:pos x="0" y="0"/>
                  </a:cxn>
                  <a:cxn ang="0">
                    <a:pos x="14" y="40"/>
                  </a:cxn>
                </a:cxnLst>
                <a:rect l="0" t="0" r="r" b="b"/>
                <a:pathLst>
                  <a:path w="110" h="64">
                    <a:moveTo>
                      <a:pt x="14" y="40"/>
                    </a:moveTo>
                    <a:lnTo>
                      <a:pt x="2" y="64"/>
                    </a:lnTo>
                    <a:lnTo>
                      <a:pt x="110" y="64"/>
                    </a:lnTo>
                    <a:lnTo>
                      <a:pt x="110" y="64"/>
                    </a:lnTo>
                    <a:lnTo>
                      <a:pt x="108" y="52"/>
                    </a:lnTo>
                    <a:lnTo>
                      <a:pt x="102" y="40"/>
                    </a:lnTo>
                    <a:lnTo>
                      <a:pt x="92" y="30"/>
                    </a:lnTo>
                    <a:lnTo>
                      <a:pt x="78" y="20"/>
                    </a:lnTo>
                    <a:lnTo>
                      <a:pt x="62" y="12"/>
                    </a:lnTo>
                    <a:lnTo>
                      <a:pt x="42" y="6"/>
                    </a:lnTo>
                    <a:lnTo>
                      <a:pt x="22" y="2"/>
                    </a:lnTo>
                    <a:lnTo>
                      <a:pt x="0" y="0"/>
                    </a:lnTo>
                    <a:lnTo>
                      <a:pt x="14"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chemeClr val="tx2"/>
                  </a:solidFill>
                </a:endParaRPr>
              </a:p>
            </p:txBody>
          </p:sp>
          <p:sp>
            <p:nvSpPr>
              <p:cNvPr id="96" name="Freeform 150">
                <a:extLst>
                  <a:ext uri="{FF2B5EF4-FFF2-40B4-BE49-F238E27FC236}">
                    <a16:creationId xmlns:a16="http://schemas.microsoft.com/office/drawing/2014/main" id="{17AFC755-B17A-E7DF-0D0E-6966D53C127A}"/>
                  </a:ext>
                </a:extLst>
              </p:cNvPr>
              <p:cNvSpPr>
                <a:spLocks/>
              </p:cNvSpPr>
              <p:nvPr/>
            </p:nvSpPr>
            <p:spPr bwMode="auto">
              <a:xfrm>
                <a:off x="2182416" y="962025"/>
                <a:ext cx="174625" cy="101600"/>
              </a:xfrm>
              <a:custGeom>
                <a:avLst/>
                <a:gdLst/>
                <a:ahLst/>
                <a:cxnLst>
                  <a:cxn ang="0">
                    <a:pos x="96" y="40"/>
                  </a:cxn>
                  <a:cxn ang="0">
                    <a:pos x="110" y="0"/>
                  </a:cxn>
                  <a:cxn ang="0">
                    <a:pos x="110" y="0"/>
                  </a:cxn>
                  <a:cxn ang="0">
                    <a:pos x="88" y="2"/>
                  </a:cxn>
                  <a:cxn ang="0">
                    <a:pos x="68" y="6"/>
                  </a:cxn>
                  <a:cxn ang="0">
                    <a:pos x="48" y="12"/>
                  </a:cxn>
                  <a:cxn ang="0">
                    <a:pos x="32" y="20"/>
                  </a:cxn>
                  <a:cxn ang="0">
                    <a:pos x="18" y="30"/>
                  </a:cxn>
                  <a:cxn ang="0">
                    <a:pos x="8" y="40"/>
                  </a:cxn>
                  <a:cxn ang="0">
                    <a:pos x="2" y="52"/>
                  </a:cxn>
                  <a:cxn ang="0">
                    <a:pos x="0" y="64"/>
                  </a:cxn>
                  <a:cxn ang="0">
                    <a:pos x="108" y="64"/>
                  </a:cxn>
                  <a:cxn ang="0">
                    <a:pos x="96" y="40"/>
                  </a:cxn>
                </a:cxnLst>
                <a:rect l="0" t="0" r="r" b="b"/>
                <a:pathLst>
                  <a:path w="110" h="64">
                    <a:moveTo>
                      <a:pt x="96" y="40"/>
                    </a:moveTo>
                    <a:lnTo>
                      <a:pt x="110" y="0"/>
                    </a:lnTo>
                    <a:lnTo>
                      <a:pt x="110" y="0"/>
                    </a:lnTo>
                    <a:lnTo>
                      <a:pt x="88" y="2"/>
                    </a:lnTo>
                    <a:lnTo>
                      <a:pt x="68" y="6"/>
                    </a:lnTo>
                    <a:lnTo>
                      <a:pt x="48" y="12"/>
                    </a:lnTo>
                    <a:lnTo>
                      <a:pt x="32" y="20"/>
                    </a:lnTo>
                    <a:lnTo>
                      <a:pt x="18" y="30"/>
                    </a:lnTo>
                    <a:lnTo>
                      <a:pt x="8" y="40"/>
                    </a:lnTo>
                    <a:lnTo>
                      <a:pt x="2" y="52"/>
                    </a:lnTo>
                    <a:lnTo>
                      <a:pt x="0" y="64"/>
                    </a:lnTo>
                    <a:lnTo>
                      <a:pt x="108" y="64"/>
                    </a:lnTo>
                    <a:lnTo>
                      <a:pt x="96"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chemeClr val="tx2"/>
                  </a:solidFill>
                </a:endParaRPr>
              </a:p>
            </p:txBody>
          </p:sp>
        </p:grpSp>
      </p:grpSp>
      <p:grpSp>
        <p:nvGrpSpPr>
          <p:cNvPr id="97" name="グループ化 96">
            <a:extLst>
              <a:ext uri="{FF2B5EF4-FFF2-40B4-BE49-F238E27FC236}">
                <a16:creationId xmlns:a16="http://schemas.microsoft.com/office/drawing/2014/main" id="{836C2515-32C0-8983-7F25-101127E69EF2}"/>
              </a:ext>
            </a:extLst>
          </p:cNvPr>
          <p:cNvGrpSpPr/>
          <p:nvPr/>
        </p:nvGrpSpPr>
        <p:grpSpPr>
          <a:xfrm>
            <a:off x="7537140" y="1493058"/>
            <a:ext cx="1212073" cy="1175329"/>
            <a:chOff x="397788" y="3227018"/>
            <a:chExt cx="1212073" cy="1175329"/>
          </a:xfrm>
        </p:grpSpPr>
        <p:grpSp>
          <p:nvGrpSpPr>
            <p:cNvPr id="98" name="グループ化 97">
              <a:extLst>
                <a:ext uri="{FF2B5EF4-FFF2-40B4-BE49-F238E27FC236}">
                  <a16:creationId xmlns:a16="http://schemas.microsoft.com/office/drawing/2014/main" id="{4EE3478C-217E-115E-4A4B-7AD8DF37D159}"/>
                </a:ext>
              </a:extLst>
            </p:cNvPr>
            <p:cNvGrpSpPr/>
            <p:nvPr/>
          </p:nvGrpSpPr>
          <p:grpSpPr>
            <a:xfrm>
              <a:off x="397788" y="3227018"/>
              <a:ext cx="1212073" cy="1175329"/>
              <a:chOff x="4387283" y="4780461"/>
              <a:chExt cx="1212073" cy="1175329"/>
            </a:xfrm>
          </p:grpSpPr>
          <p:sp>
            <p:nvSpPr>
              <p:cNvPr id="100" name="八角形 99">
                <a:extLst>
                  <a:ext uri="{FF2B5EF4-FFF2-40B4-BE49-F238E27FC236}">
                    <a16:creationId xmlns:a16="http://schemas.microsoft.com/office/drawing/2014/main" id="{B802E348-14C5-2D4D-DBFF-4231DBB6FB7A}"/>
                  </a:ext>
                </a:extLst>
              </p:cNvPr>
              <p:cNvSpPr>
                <a:spLocks noChangeAspect="1"/>
              </p:cNvSpPr>
              <p:nvPr/>
            </p:nvSpPr>
            <p:spPr>
              <a:xfrm rot="2700000">
                <a:off x="4405655" y="4780461"/>
                <a:ext cx="1175329" cy="1175329"/>
              </a:xfrm>
              <a:prstGeom prst="octagon">
                <a:avLst>
                  <a:gd name="adj" fmla="val 44013"/>
                </a:avLst>
              </a:prstGeom>
              <a:solidFill>
                <a:schemeClr val="accent2">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a:solidFill>
                    <a:schemeClr val="tx2"/>
                  </a:solidFill>
                </a:endParaRPr>
              </a:p>
            </p:txBody>
          </p:sp>
          <p:sp>
            <p:nvSpPr>
              <p:cNvPr id="101" name="テキスト ボックス 100">
                <a:extLst>
                  <a:ext uri="{FF2B5EF4-FFF2-40B4-BE49-F238E27FC236}">
                    <a16:creationId xmlns:a16="http://schemas.microsoft.com/office/drawing/2014/main" id="{3B95C813-4129-C08E-F35A-138F97241C44}"/>
                  </a:ext>
                </a:extLst>
              </p:cNvPr>
              <p:cNvSpPr txBox="1"/>
              <p:nvPr/>
            </p:nvSpPr>
            <p:spPr>
              <a:xfrm>
                <a:off x="4387283" y="4936293"/>
                <a:ext cx="1212073" cy="584775"/>
              </a:xfrm>
              <a:prstGeom prst="rect">
                <a:avLst/>
              </a:prstGeom>
              <a:noFill/>
            </p:spPr>
            <p:txBody>
              <a:bodyPr wrap="square" rtlCol="0">
                <a:spAutoFit/>
              </a:bodyPr>
              <a:lstStyle/>
              <a:p>
                <a:pPr algn="ctr"/>
                <a:r>
                  <a:rPr lang="ja-JP" altLang="en-US" sz="1600" b="1">
                    <a:solidFill>
                      <a:schemeClr val="tx2"/>
                    </a:solidFill>
                  </a:rPr>
                  <a:t>前払金</a:t>
                </a:r>
                <a:endParaRPr lang="en-US" altLang="ja-JP" sz="1600" b="1">
                  <a:solidFill>
                    <a:schemeClr val="tx2"/>
                  </a:solidFill>
                </a:endParaRPr>
              </a:p>
              <a:p>
                <a:pPr algn="ctr"/>
                <a:r>
                  <a:rPr lang="ja-JP" altLang="en-US" sz="1600" b="1">
                    <a:solidFill>
                      <a:schemeClr val="tx2"/>
                    </a:solidFill>
                  </a:rPr>
                  <a:t>一括計上</a:t>
                </a:r>
                <a:endParaRPr lang="en-US" altLang="ja-JP" sz="1600" b="1">
                  <a:solidFill>
                    <a:schemeClr val="tx2"/>
                  </a:solidFill>
                </a:endParaRPr>
              </a:p>
            </p:txBody>
          </p:sp>
        </p:grpSp>
        <p:sp>
          <p:nvSpPr>
            <p:cNvPr id="99" name="Freeform 549">
              <a:extLst>
                <a:ext uri="{FF2B5EF4-FFF2-40B4-BE49-F238E27FC236}">
                  <a16:creationId xmlns:a16="http://schemas.microsoft.com/office/drawing/2014/main" id="{FC23C296-49F3-EBF1-738A-DE4B9C90B584}"/>
                </a:ext>
              </a:extLst>
            </p:cNvPr>
            <p:cNvSpPr>
              <a:spLocks noEditPoints="1"/>
            </p:cNvSpPr>
            <p:nvPr/>
          </p:nvSpPr>
          <p:spPr bwMode="auto">
            <a:xfrm>
              <a:off x="845931" y="3921077"/>
              <a:ext cx="332782" cy="332782"/>
            </a:xfrm>
            <a:custGeom>
              <a:avLst/>
              <a:gdLst/>
              <a:ahLst/>
              <a:cxnLst>
                <a:cxn ang="0">
                  <a:pos x="152" y="0"/>
                </a:cxn>
                <a:cxn ang="0">
                  <a:pos x="152" y="0"/>
                </a:cxn>
                <a:cxn ang="0">
                  <a:pos x="142" y="0"/>
                </a:cxn>
                <a:cxn ang="0">
                  <a:pos x="134" y="4"/>
                </a:cxn>
                <a:cxn ang="0">
                  <a:pos x="126" y="8"/>
                </a:cxn>
                <a:cxn ang="0">
                  <a:pos x="120" y="12"/>
                </a:cxn>
                <a:cxn ang="0">
                  <a:pos x="120" y="12"/>
                </a:cxn>
                <a:cxn ang="0">
                  <a:pos x="114" y="8"/>
                </a:cxn>
                <a:cxn ang="0">
                  <a:pos x="106" y="4"/>
                </a:cxn>
                <a:cxn ang="0">
                  <a:pos x="98" y="0"/>
                </a:cxn>
                <a:cxn ang="0">
                  <a:pos x="88" y="0"/>
                </a:cxn>
                <a:cxn ang="0">
                  <a:pos x="0" y="0"/>
                </a:cxn>
                <a:cxn ang="0">
                  <a:pos x="0" y="224"/>
                </a:cxn>
                <a:cxn ang="0">
                  <a:pos x="88" y="224"/>
                </a:cxn>
                <a:cxn ang="0">
                  <a:pos x="88" y="224"/>
                </a:cxn>
                <a:cxn ang="0">
                  <a:pos x="98" y="226"/>
                </a:cxn>
                <a:cxn ang="0">
                  <a:pos x="104" y="230"/>
                </a:cxn>
                <a:cxn ang="0">
                  <a:pos x="108" y="236"/>
                </a:cxn>
                <a:cxn ang="0">
                  <a:pos x="108" y="240"/>
                </a:cxn>
                <a:cxn ang="0">
                  <a:pos x="132" y="240"/>
                </a:cxn>
                <a:cxn ang="0">
                  <a:pos x="132" y="240"/>
                </a:cxn>
                <a:cxn ang="0">
                  <a:pos x="132" y="236"/>
                </a:cxn>
                <a:cxn ang="0">
                  <a:pos x="134" y="230"/>
                </a:cxn>
                <a:cxn ang="0">
                  <a:pos x="140" y="226"/>
                </a:cxn>
                <a:cxn ang="0">
                  <a:pos x="146" y="224"/>
                </a:cxn>
                <a:cxn ang="0">
                  <a:pos x="152" y="224"/>
                </a:cxn>
                <a:cxn ang="0">
                  <a:pos x="240" y="224"/>
                </a:cxn>
                <a:cxn ang="0">
                  <a:pos x="240" y="0"/>
                </a:cxn>
                <a:cxn ang="0">
                  <a:pos x="152" y="0"/>
                </a:cxn>
                <a:cxn ang="0">
                  <a:pos x="108" y="204"/>
                </a:cxn>
                <a:cxn ang="0">
                  <a:pos x="108" y="204"/>
                </a:cxn>
                <a:cxn ang="0">
                  <a:pos x="98" y="200"/>
                </a:cxn>
                <a:cxn ang="0">
                  <a:pos x="88" y="200"/>
                </a:cxn>
                <a:cxn ang="0">
                  <a:pos x="24" y="200"/>
                </a:cxn>
                <a:cxn ang="0">
                  <a:pos x="24" y="24"/>
                </a:cxn>
                <a:cxn ang="0">
                  <a:pos x="88" y="24"/>
                </a:cxn>
                <a:cxn ang="0">
                  <a:pos x="88" y="24"/>
                </a:cxn>
                <a:cxn ang="0">
                  <a:pos x="98" y="26"/>
                </a:cxn>
                <a:cxn ang="0">
                  <a:pos x="104" y="30"/>
                </a:cxn>
                <a:cxn ang="0">
                  <a:pos x="108" y="36"/>
                </a:cxn>
                <a:cxn ang="0">
                  <a:pos x="108" y="40"/>
                </a:cxn>
                <a:cxn ang="0">
                  <a:pos x="108" y="204"/>
                </a:cxn>
                <a:cxn ang="0">
                  <a:pos x="216" y="200"/>
                </a:cxn>
                <a:cxn ang="0">
                  <a:pos x="152" y="200"/>
                </a:cxn>
                <a:cxn ang="0">
                  <a:pos x="152" y="200"/>
                </a:cxn>
                <a:cxn ang="0">
                  <a:pos x="142" y="200"/>
                </a:cxn>
                <a:cxn ang="0">
                  <a:pos x="132" y="204"/>
                </a:cxn>
                <a:cxn ang="0">
                  <a:pos x="132" y="40"/>
                </a:cxn>
                <a:cxn ang="0">
                  <a:pos x="132" y="40"/>
                </a:cxn>
                <a:cxn ang="0">
                  <a:pos x="132" y="36"/>
                </a:cxn>
                <a:cxn ang="0">
                  <a:pos x="134" y="30"/>
                </a:cxn>
                <a:cxn ang="0">
                  <a:pos x="140" y="26"/>
                </a:cxn>
                <a:cxn ang="0">
                  <a:pos x="146" y="24"/>
                </a:cxn>
                <a:cxn ang="0">
                  <a:pos x="152" y="24"/>
                </a:cxn>
                <a:cxn ang="0">
                  <a:pos x="216" y="24"/>
                </a:cxn>
                <a:cxn ang="0">
                  <a:pos x="216" y="200"/>
                </a:cxn>
              </a:cxnLst>
              <a:rect l="0" t="0" r="r" b="b"/>
              <a:pathLst>
                <a:path w="240" h="240">
                  <a:moveTo>
                    <a:pt x="152" y="0"/>
                  </a:moveTo>
                  <a:lnTo>
                    <a:pt x="152" y="0"/>
                  </a:lnTo>
                  <a:lnTo>
                    <a:pt x="142" y="0"/>
                  </a:lnTo>
                  <a:lnTo>
                    <a:pt x="134" y="4"/>
                  </a:lnTo>
                  <a:lnTo>
                    <a:pt x="126" y="8"/>
                  </a:lnTo>
                  <a:lnTo>
                    <a:pt x="120" y="12"/>
                  </a:lnTo>
                  <a:lnTo>
                    <a:pt x="120" y="12"/>
                  </a:lnTo>
                  <a:lnTo>
                    <a:pt x="114" y="8"/>
                  </a:lnTo>
                  <a:lnTo>
                    <a:pt x="106" y="4"/>
                  </a:lnTo>
                  <a:lnTo>
                    <a:pt x="98" y="0"/>
                  </a:lnTo>
                  <a:lnTo>
                    <a:pt x="88" y="0"/>
                  </a:lnTo>
                  <a:lnTo>
                    <a:pt x="0" y="0"/>
                  </a:lnTo>
                  <a:lnTo>
                    <a:pt x="0" y="224"/>
                  </a:lnTo>
                  <a:lnTo>
                    <a:pt x="88" y="224"/>
                  </a:lnTo>
                  <a:lnTo>
                    <a:pt x="88" y="224"/>
                  </a:lnTo>
                  <a:lnTo>
                    <a:pt x="98" y="226"/>
                  </a:lnTo>
                  <a:lnTo>
                    <a:pt x="104" y="230"/>
                  </a:lnTo>
                  <a:lnTo>
                    <a:pt x="108" y="236"/>
                  </a:lnTo>
                  <a:lnTo>
                    <a:pt x="108" y="240"/>
                  </a:lnTo>
                  <a:lnTo>
                    <a:pt x="132" y="240"/>
                  </a:lnTo>
                  <a:lnTo>
                    <a:pt x="132" y="240"/>
                  </a:lnTo>
                  <a:lnTo>
                    <a:pt x="132" y="236"/>
                  </a:lnTo>
                  <a:lnTo>
                    <a:pt x="134" y="230"/>
                  </a:lnTo>
                  <a:lnTo>
                    <a:pt x="140" y="226"/>
                  </a:lnTo>
                  <a:lnTo>
                    <a:pt x="146" y="224"/>
                  </a:lnTo>
                  <a:lnTo>
                    <a:pt x="152" y="224"/>
                  </a:lnTo>
                  <a:lnTo>
                    <a:pt x="240" y="224"/>
                  </a:lnTo>
                  <a:lnTo>
                    <a:pt x="240" y="0"/>
                  </a:lnTo>
                  <a:lnTo>
                    <a:pt x="152" y="0"/>
                  </a:lnTo>
                  <a:close/>
                  <a:moveTo>
                    <a:pt x="108" y="204"/>
                  </a:moveTo>
                  <a:lnTo>
                    <a:pt x="108" y="204"/>
                  </a:lnTo>
                  <a:lnTo>
                    <a:pt x="98" y="200"/>
                  </a:lnTo>
                  <a:lnTo>
                    <a:pt x="88" y="200"/>
                  </a:lnTo>
                  <a:lnTo>
                    <a:pt x="24" y="200"/>
                  </a:lnTo>
                  <a:lnTo>
                    <a:pt x="24" y="24"/>
                  </a:lnTo>
                  <a:lnTo>
                    <a:pt x="88" y="24"/>
                  </a:lnTo>
                  <a:lnTo>
                    <a:pt x="88" y="24"/>
                  </a:lnTo>
                  <a:lnTo>
                    <a:pt x="98" y="26"/>
                  </a:lnTo>
                  <a:lnTo>
                    <a:pt x="104" y="30"/>
                  </a:lnTo>
                  <a:lnTo>
                    <a:pt x="108" y="36"/>
                  </a:lnTo>
                  <a:lnTo>
                    <a:pt x="108" y="40"/>
                  </a:lnTo>
                  <a:lnTo>
                    <a:pt x="108" y="204"/>
                  </a:lnTo>
                  <a:close/>
                  <a:moveTo>
                    <a:pt x="216" y="200"/>
                  </a:moveTo>
                  <a:lnTo>
                    <a:pt x="152" y="200"/>
                  </a:lnTo>
                  <a:lnTo>
                    <a:pt x="152" y="200"/>
                  </a:lnTo>
                  <a:lnTo>
                    <a:pt x="142" y="200"/>
                  </a:lnTo>
                  <a:lnTo>
                    <a:pt x="132" y="204"/>
                  </a:lnTo>
                  <a:lnTo>
                    <a:pt x="132" y="40"/>
                  </a:lnTo>
                  <a:lnTo>
                    <a:pt x="132" y="40"/>
                  </a:lnTo>
                  <a:lnTo>
                    <a:pt x="132" y="36"/>
                  </a:lnTo>
                  <a:lnTo>
                    <a:pt x="134" y="30"/>
                  </a:lnTo>
                  <a:lnTo>
                    <a:pt x="140" y="26"/>
                  </a:lnTo>
                  <a:lnTo>
                    <a:pt x="146" y="24"/>
                  </a:lnTo>
                  <a:lnTo>
                    <a:pt x="152" y="24"/>
                  </a:lnTo>
                  <a:lnTo>
                    <a:pt x="216" y="24"/>
                  </a:lnTo>
                  <a:lnTo>
                    <a:pt x="216" y="20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478923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42</a:t>
            </a:fld>
            <a:endParaRPr kumimoji="1" lang="ja-JP" altLang="en-US"/>
          </a:p>
        </p:txBody>
      </p:sp>
      <p:sp>
        <p:nvSpPr>
          <p:cNvPr id="3" name="タイトル 2"/>
          <p:cNvSpPr>
            <a:spLocks noGrp="1"/>
          </p:cNvSpPr>
          <p:nvPr>
            <p:ph type="title"/>
          </p:nvPr>
        </p:nvSpPr>
        <p:spPr/>
        <p:txBody>
          <a:bodyPr/>
          <a:lstStyle/>
          <a:p>
            <a:r>
              <a:rPr lang="ja-JP" altLang="en-US"/>
              <a:t>統合会計特長</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p:txBody>
          <a:bodyPr/>
          <a:lstStyle/>
          <a:p>
            <a:r>
              <a:rPr lang="ja-JP" altLang="en-US"/>
              <a:t>支払方法・入金方法ともに豊富な種類をご用意</a:t>
            </a:r>
          </a:p>
          <a:p>
            <a:endParaRPr kumimoji="1" lang="ja-JP" altLang="en-US"/>
          </a:p>
        </p:txBody>
      </p:sp>
      <p:sp>
        <p:nvSpPr>
          <p:cNvPr id="7" name="角丸四角形 6"/>
          <p:cNvSpPr/>
          <p:nvPr/>
        </p:nvSpPr>
        <p:spPr>
          <a:xfrm>
            <a:off x="4705616" y="1413584"/>
            <a:ext cx="1359616" cy="1069030"/>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8" name="角丸四角形 7"/>
          <p:cNvSpPr/>
          <p:nvPr/>
        </p:nvSpPr>
        <p:spPr>
          <a:xfrm>
            <a:off x="4705616" y="2538056"/>
            <a:ext cx="1359616" cy="1069030"/>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9" name="角丸四角形 8"/>
          <p:cNvSpPr/>
          <p:nvPr/>
        </p:nvSpPr>
        <p:spPr>
          <a:xfrm>
            <a:off x="4705616" y="3652259"/>
            <a:ext cx="1359616" cy="1069030"/>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10" name="テキスト プレースホルダー 3">
            <a:extLst>
              <a:ext uri="{FF2B5EF4-FFF2-40B4-BE49-F238E27FC236}">
                <a16:creationId xmlns:a16="http://schemas.microsoft.com/office/drawing/2014/main" id="{6AB259A0-0017-492F-A0DC-4B70C7052AE0}"/>
              </a:ext>
            </a:extLst>
          </p:cNvPr>
          <p:cNvSpPr txBox="1">
            <a:spLocks/>
          </p:cNvSpPr>
          <p:nvPr/>
        </p:nvSpPr>
        <p:spPr>
          <a:xfrm>
            <a:off x="421709" y="1169266"/>
            <a:ext cx="3579561" cy="360000"/>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1800">
                <a:solidFill>
                  <a:sysClr val="windowText" lastClr="000000">
                    <a:lumMod val="75000"/>
                    <a:lumOff val="25000"/>
                  </a:sysClr>
                </a:solidFill>
                <a:latin typeface="メイリオ" panose="020B0604030504040204" pitchFamily="50" charset="-128"/>
                <a:ea typeface="メイリオ" panose="020B0604030504040204" pitchFamily="50" charset="-128"/>
              </a:rPr>
              <a:t>多彩な支払方法への対応</a:t>
            </a:r>
            <a:endParaRPr kumimoji="1" lang="ja-JP" altLang="en-US" sz="1800" b="1" i="0" u="none" strike="noStrike" kern="1200" cap="none" spc="0" normalizeH="0" baseline="0" noProof="0">
              <a:ln>
                <a:noFill/>
              </a:ln>
              <a:solidFill>
                <a:sysClr val="windowText" lastClr="000000">
                  <a:lumMod val="75000"/>
                  <a:lumOff val="25000"/>
                </a:sysClr>
              </a:solidFill>
              <a:effectLst/>
              <a:uLnTx/>
              <a:uFillTx/>
              <a:latin typeface="メイリオ" panose="020B0604030504040204" pitchFamily="50" charset="-128"/>
              <a:ea typeface="メイリオ" panose="020B0604030504040204" pitchFamily="50" charset="-128"/>
            </a:endParaRPr>
          </a:p>
        </p:txBody>
      </p:sp>
      <p:cxnSp>
        <p:nvCxnSpPr>
          <p:cNvPr id="11" name="直線​​コネクタ(S) 10" descr="スライド区切り線">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4519913" y="952034"/>
            <a:ext cx="9833" cy="3960000"/>
          </a:xfrm>
          <a:prstGeom prst="line">
            <a:avLst/>
          </a:prstGeom>
          <a:noFill/>
          <a:ln w="6350" cap="flat" cmpd="sng" algn="ctr">
            <a:solidFill>
              <a:srgbClr val="FFFFFF">
                <a:lumMod val="95000"/>
              </a:srgbClr>
            </a:solidFill>
            <a:prstDash val="solid"/>
            <a:miter lim="800000"/>
          </a:ln>
          <a:effectLst/>
        </p:spPr>
      </p:cxnSp>
      <p:sp>
        <p:nvSpPr>
          <p:cNvPr id="12" name="テキスト プレースホルダー 5">
            <a:extLst>
              <a:ext uri="{FF2B5EF4-FFF2-40B4-BE49-F238E27FC236}">
                <a16:creationId xmlns:a16="http://schemas.microsoft.com/office/drawing/2014/main" id="{B237D1CA-B91A-410E-A968-D017BBE99F99}"/>
              </a:ext>
            </a:extLst>
          </p:cNvPr>
          <p:cNvSpPr txBox="1">
            <a:spLocks/>
          </p:cNvSpPr>
          <p:nvPr/>
        </p:nvSpPr>
        <p:spPr>
          <a:xfrm>
            <a:off x="4678560" y="1160875"/>
            <a:ext cx="3523188" cy="35877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kumimoji="1" sz="1600"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00" b="1" i="0" u="none" strike="noStrike" kern="1200" cap="none" spc="0" normalizeH="0" baseline="0" noProof="0">
                <a:ln>
                  <a:noFill/>
                </a:ln>
                <a:solidFill>
                  <a:sysClr val="windowText" lastClr="000000">
                    <a:lumMod val="75000"/>
                    <a:lumOff val="25000"/>
                  </a:sysClr>
                </a:solidFill>
                <a:effectLst/>
                <a:uLnTx/>
                <a:uFillTx/>
                <a:latin typeface="メイリオ" panose="020B0604030504040204" pitchFamily="50" charset="-128"/>
                <a:ea typeface="メイリオ" panose="020B0604030504040204" pitchFamily="50" charset="-128"/>
              </a:rPr>
              <a:t>複数入金取込への対応</a:t>
            </a:r>
          </a:p>
        </p:txBody>
      </p:sp>
      <p:sp>
        <p:nvSpPr>
          <p:cNvPr id="13" name="長方形 12" descr="右側のアクセント バー&#10;">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415742" y="964800"/>
            <a:ext cx="1984175" cy="114824"/>
          </a:xfrm>
          <a:prstGeom prst="rect">
            <a:avLst/>
          </a:prstGeom>
          <a:solidFill>
            <a:srgbClr val="54C2F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endParaRPr>
          </a:p>
        </p:txBody>
      </p:sp>
      <p:sp>
        <p:nvSpPr>
          <p:cNvPr id="14" name="Freeform 370"/>
          <p:cNvSpPr>
            <a:spLocks noChangeAspect="1" noEditPoints="1"/>
          </p:cNvSpPr>
          <p:nvPr/>
        </p:nvSpPr>
        <p:spPr bwMode="auto">
          <a:xfrm>
            <a:off x="5036343" y="1649535"/>
            <a:ext cx="540000" cy="561382"/>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5" name="Freeform 340"/>
          <p:cNvSpPr>
            <a:spLocks noChangeAspect="1" noEditPoints="1"/>
          </p:cNvSpPr>
          <p:nvPr/>
        </p:nvSpPr>
        <p:spPr bwMode="auto">
          <a:xfrm>
            <a:off x="5545923" y="1477430"/>
            <a:ext cx="386865" cy="360000"/>
          </a:xfrm>
          <a:custGeom>
            <a:avLst/>
            <a:gdLst>
              <a:gd name="T0" fmla="*/ 309 w 1081"/>
              <a:gd name="T1" fmla="*/ 153 h 1003"/>
              <a:gd name="T2" fmla="*/ 381 w 1081"/>
              <a:gd name="T3" fmla="*/ 445 h 1003"/>
              <a:gd name="T4" fmla="*/ 680 w 1081"/>
              <a:gd name="T5" fmla="*/ 459 h 1003"/>
              <a:gd name="T6" fmla="*/ 780 w 1081"/>
              <a:gd name="T7" fmla="*/ 176 h 1003"/>
              <a:gd name="T8" fmla="*/ 541 w 1081"/>
              <a:gd name="T9" fmla="*/ 0 h 1003"/>
              <a:gd name="T10" fmla="*/ 344 w 1081"/>
              <a:gd name="T11" fmla="*/ 333 h 1003"/>
              <a:gd name="T12" fmla="*/ 405 w 1081"/>
              <a:gd name="T13" fmla="*/ 86 h 1003"/>
              <a:gd name="T14" fmla="*/ 660 w 1081"/>
              <a:gd name="T15" fmla="*/ 74 h 1003"/>
              <a:gd name="T16" fmla="*/ 744 w 1081"/>
              <a:gd name="T17" fmla="*/ 314 h 1003"/>
              <a:gd name="T18" fmla="*/ 541 w 1081"/>
              <a:gd name="T19" fmla="*/ 464 h 1003"/>
              <a:gd name="T20" fmla="*/ 361 w 1081"/>
              <a:gd name="T21" fmla="*/ 175 h 1003"/>
              <a:gd name="T22" fmla="*/ 416 w 1081"/>
              <a:gd name="T23" fmla="*/ 402 h 1003"/>
              <a:gd name="T24" fmla="*/ 649 w 1081"/>
              <a:gd name="T25" fmla="*/ 412 h 1003"/>
              <a:gd name="T26" fmla="*/ 727 w 1081"/>
              <a:gd name="T27" fmla="*/ 193 h 1003"/>
              <a:gd name="T28" fmla="*/ 541 w 1081"/>
              <a:gd name="T29" fmla="*/ 56 h 1003"/>
              <a:gd name="T30" fmla="*/ 628 w 1081"/>
              <a:gd name="T31" fmla="*/ 346 h 1003"/>
              <a:gd name="T32" fmla="*/ 200 w 1081"/>
              <a:gd name="T33" fmla="*/ 507 h 1003"/>
              <a:gd name="T34" fmla="*/ 0 w 1081"/>
              <a:gd name="T35" fmla="*/ 753 h 1003"/>
              <a:gd name="T36" fmla="*/ 176 w 1081"/>
              <a:gd name="T37" fmla="*/ 992 h 1003"/>
              <a:gd name="T38" fmla="*/ 458 w 1081"/>
              <a:gd name="T39" fmla="*/ 892 h 1003"/>
              <a:gd name="T40" fmla="*/ 444 w 1081"/>
              <a:gd name="T41" fmla="*/ 594 h 1003"/>
              <a:gd name="T42" fmla="*/ 207 w 1081"/>
              <a:gd name="T43" fmla="*/ 962 h 1003"/>
              <a:gd name="T44" fmla="*/ 37 w 1081"/>
              <a:gd name="T45" fmla="*/ 753 h 1003"/>
              <a:gd name="T46" fmla="*/ 187 w 1081"/>
              <a:gd name="T47" fmla="*/ 549 h 1003"/>
              <a:gd name="T48" fmla="*/ 427 w 1081"/>
              <a:gd name="T49" fmla="*/ 633 h 1003"/>
              <a:gd name="T50" fmla="*/ 415 w 1081"/>
              <a:gd name="T51" fmla="*/ 888 h 1003"/>
              <a:gd name="T52" fmla="*/ 442 w 1081"/>
              <a:gd name="T53" fmla="*/ 792 h 1003"/>
              <a:gd name="T54" fmla="*/ 250 w 1081"/>
              <a:gd name="T55" fmla="*/ 948 h 1003"/>
              <a:gd name="T56" fmla="*/ 64 w 1081"/>
              <a:gd name="T57" fmla="*/ 811 h 1003"/>
              <a:gd name="T58" fmla="*/ 141 w 1081"/>
              <a:gd name="T59" fmla="*/ 591 h 1003"/>
              <a:gd name="T60" fmla="*/ 375 w 1081"/>
              <a:gd name="T61" fmla="*/ 602 h 1003"/>
              <a:gd name="T62" fmla="*/ 300 w 1081"/>
              <a:gd name="T63" fmla="*/ 638 h 1003"/>
              <a:gd name="T64" fmla="*/ 165 w 1081"/>
              <a:gd name="T65" fmla="*/ 693 h 1003"/>
              <a:gd name="T66" fmla="*/ 206 w 1081"/>
              <a:gd name="T67" fmla="*/ 819 h 1003"/>
              <a:gd name="T68" fmla="*/ 265 w 1081"/>
              <a:gd name="T69" fmla="*/ 898 h 1003"/>
              <a:gd name="T70" fmla="*/ 333 w 1081"/>
              <a:gd name="T71" fmla="*/ 775 h 1003"/>
              <a:gd name="T72" fmla="*/ 237 w 1081"/>
              <a:gd name="T73" fmla="*/ 722 h 1003"/>
              <a:gd name="T74" fmla="*/ 206 w 1081"/>
              <a:gd name="T75" fmla="*/ 700 h 1003"/>
              <a:gd name="T76" fmla="*/ 289 w 1081"/>
              <a:gd name="T77" fmla="*/ 822 h 1003"/>
              <a:gd name="T78" fmla="*/ 264 w 1081"/>
              <a:gd name="T79" fmla="*/ 769 h 1003"/>
              <a:gd name="T80" fmla="*/ 609 w 1081"/>
              <a:gd name="T81" fmla="*/ 633 h 1003"/>
              <a:gd name="T82" fmla="*/ 652 w 1081"/>
              <a:gd name="T83" fmla="*/ 930 h 1003"/>
              <a:gd name="T84" fmla="*/ 950 w 1081"/>
              <a:gd name="T85" fmla="*/ 973 h 1003"/>
              <a:gd name="T86" fmla="*/ 1076 w 1081"/>
              <a:gd name="T87" fmla="*/ 702 h 1003"/>
              <a:gd name="T88" fmla="*/ 830 w 1081"/>
              <a:gd name="T89" fmla="*/ 502 h 1003"/>
              <a:gd name="T90" fmla="*/ 643 w 1081"/>
              <a:gd name="T91" fmla="*/ 854 h 1003"/>
              <a:gd name="T92" fmla="*/ 679 w 1081"/>
              <a:gd name="T93" fmla="*/ 602 h 1003"/>
              <a:gd name="T94" fmla="*/ 932 w 1081"/>
              <a:gd name="T95" fmla="*/ 565 h 1003"/>
              <a:gd name="T96" fmla="*/ 1039 w 1081"/>
              <a:gd name="T97" fmla="*/ 795 h 1003"/>
              <a:gd name="T98" fmla="*/ 830 w 1081"/>
              <a:gd name="T99" fmla="*/ 966 h 1003"/>
              <a:gd name="T100" fmla="*/ 922 w 1081"/>
              <a:gd name="T101" fmla="*/ 925 h 1003"/>
              <a:gd name="T102" fmla="*/ 692 w 1081"/>
              <a:gd name="T103" fmla="*/ 890 h 1003"/>
              <a:gd name="T104" fmla="*/ 658 w 1081"/>
              <a:gd name="T105" fmla="*/ 660 h 1003"/>
              <a:gd name="T106" fmla="*/ 870 w 1081"/>
              <a:gd name="T107" fmla="*/ 561 h 1003"/>
              <a:gd name="T108" fmla="*/ 1026 w 1081"/>
              <a:gd name="T109" fmla="*/ 753 h 1003"/>
              <a:gd name="T110" fmla="*/ 818 w 1081"/>
              <a:gd name="T111" fmla="*/ 626 h 1003"/>
              <a:gd name="T112" fmla="*/ 729 w 1081"/>
              <a:gd name="T113" fmla="*/ 744 h 1003"/>
              <a:gd name="T114" fmla="*/ 786 w 1081"/>
              <a:gd name="T115" fmla="*/ 866 h 1003"/>
              <a:gd name="T116" fmla="*/ 914 w 1081"/>
              <a:gd name="T117" fmla="*/ 840 h 1003"/>
              <a:gd name="T118" fmla="*/ 810 w 1081"/>
              <a:gd name="T119" fmla="*/ 834 h 1003"/>
              <a:gd name="T120" fmla="*/ 856 w 1081"/>
              <a:gd name="T121" fmla="*/ 706 h 1003"/>
              <a:gd name="T122" fmla="*/ 859 w 1081"/>
              <a:gd name="T123" fmla="*/ 668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1" h="1003">
                <a:moveTo>
                  <a:pt x="541" y="0"/>
                </a:moveTo>
                <a:lnTo>
                  <a:pt x="541" y="0"/>
                </a:lnTo>
                <a:lnTo>
                  <a:pt x="514" y="2"/>
                </a:lnTo>
                <a:lnTo>
                  <a:pt x="489" y="6"/>
                </a:lnTo>
                <a:lnTo>
                  <a:pt x="465" y="12"/>
                </a:lnTo>
                <a:lnTo>
                  <a:pt x="442" y="20"/>
                </a:lnTo>
                <a:lnTo>
                  <a:pt x="421" y="31"/>
                </a:lnTo>
                <a:lnTo>
                  <a:pt x="400" y="43"/>
                </a:lnTo>
                <a:lnTo>
                  <a:pt x="381" y="57"/>
                </a:lnTo>
                <a:lnTo>
                  <a:pt x="363" y="74"/>
                </a:lnTo>
                <a:lnTo>
                  <a:pt x="346" y="91"/>
                </a:lnTo>
                <a:lnTo>
                  <a:pt x="332" y="111"/>
                </a:lnTo>
                <a:lnTo>
                  <a:pt x="320" y="132"/>
                </a:lnTo>
                <a:lnTo>
                  <a:pt x="309" y="153"/>
                </a:lnTo>
                <a:lnTo>
                  <a:pt x="301" y="176"/>
                </a:lnTo>
                <a:lnTo>
                  <a:pt x="295" y="200"/>
                </a:lnTo>
                <a:lnTo>
                  <a:pt x="291" y="225"/>
                </a:lnTo>
                <a:lnTo>
                  <a:pt x="290" y="250"/>
                </a:lnTo>
                <a:lnTo>
                  <a:pt x="290" y="250"/>
                </a:lnTo>
                <a:lnTo>
                  <a:pt x="291" y="277"/>
                </a:lnTo>
                <a:lnTo>
                  <a:pt x="295" y="302"/>
                </a:lnTo>
                <a:lnTo>
                  <a:pt x="301" y="326"/>
                </a:lnTo>
                <a:lnTo>
                  <a:pt x="309" y="349"/>
                </a:lnTo>
                <a:lnTo>
                  <a:pt x="320" y="370"/>
                </a:lnTo>
                <a:lnTo>
                  <a:pt x="332" y="391"/>
                </a:lnTo>
                <a:lnTo>
                  <a:pt x="346" y="410"/>
                </a:lnTo>
                <a:lnTo>
                  <a:pt x="363" y="428"/>
                </a:lnTo>
                <a:lnTo>
                  <a:pt x="381" y="445"/>
                </a:lnTo>
                <a:lnTo>
                  <a:pt x="400" y="459"/>
                </a:lnTo>
                <a:lnTo>
                  <a:pt x="421" y="471"/>
                </a:lnTo>
                <a:lnTo>
                  <a:pt x="442" y="482"/>
                </a:lnTo>
                <a:lnTo>
                  <a:pt x="465" y="490"/>
                </a:lnTo>
                <a:lnTo>
                  <a:pt x="489" y="496"/>
                </a:lnTo>
                <a:lnTo>
                  <a:pt x="514" y="500"/>
                </a:lnTo>
                <a:lnTo>
                  <a:pt x="541" y="501"/>
                </a:lnTo>
                <a:lnTo>
                  <a:pt x="541" y="501"/>
                </a:lnTo>
                <a:lnTo>
                  <a:pt x="566" y="500"/>
                </a:lnTo>
                <a:lnTo>
                  <a:pt x="591" y="496"/>
                </a:lnTo>
                <a:lnTo>
                  <a:pt x="615" y="490"/>
                </a:lnTo>
                <a:lnTo>
                  <a:pt x="638" y="482"/>
                </a:lnTo>
                <a:lnTo>
                  <a:pt x="660" y="471"/>
                </a:lnTo>
                <a:lnTo>
                  <a:pt x="680" y="459"/>
                </a:lnTo>
                <a:lnTo>
                  <a:pt x="700" y="445"/>
                </a:lnTo>
                <a:lnTo>
                  <a:pt x="717" y="428"/>
                </a:lnTo>
                <a:lnTo>
                  <a:pt x="734" y="410"/>
                </a:lnTo>
                <a:lnTo>
                  <a:pt x="748" y="391"/>
                </a:lnTo>
                <a:lnTo>
                  <a:pt x="760" y="370"/>
                </a:lnTo>
                <a:lnTo>
                  <a:pt x="771" y="349"/>
                </a:lnTo>
                <a:lnTo>
                  <a:pt x="780" y="326"/>
                </a:lnTo>
                <a:lnTo>
                  <a:pt x="786" y="302"/>
                </a:lnTo>
                <a:lnTo>
                  <a:pt x="789" y="277"/>
                </a:lnTo>
                <a:lnTo>
                  <a:pt x="792" y="250"/>
                </a:lnTo>
                <a:lnTo>
                  <a:pt x="792" y="250"/>
                </a:lnTo>
                <a:lnTo>
                  <a:pt x="789" y="225"/>
                </a:lnTo>
                <a:lnTo>
                  <a:pt x="786" y="200"/>
                </a:lnTo>
                <a:lnTo>
                  <a:pt x="780" y="176"/>
                </a:lnTo>
                <a:lnTo>
                  <a:pt x="771" y="153"/>
                </a:lnTo>
                <a:lnTo>
                  <a:pt x="760" y="132"/>
                </a:lnTo>
                <a:lnTo>
                  <a:pt x="748" y="111"/>
                </a:lnTo>
                <a:lnTo>
                  <a:pt x="734" y="91"/>
                </a:lnTo>
                <a:lnTo>
                  <a:pt x="717" y="74"/>
                </a:lnTo>
                <a:lnTo>
                  <a:pt x="700" y="57"/>
                </a:lnTo>
                <a:lnTo>
                  <a:pt x="680" y="43"/>
                </a:lnTo>
                <a:lnTo>
                  <a:pt x="660" y="31"/>
                </a:lnTo>
                <a:lnTo>
                  <a:pt x="638" y="20"/>
                </a:lnTo>
                <a:lnTo>
                  <a:pt x="615" y="12"/>
                </a:lnTo>
                <a:lnTo>
                  <a:pt x="591" y="6"/>
                </a:lnTo>
                <a:lnTo>
                  <a:pt x="566" y="2"/>
                </a:lnTo>
                <a:lnTo>
                  <a:pt x="541" y="0"/>
                </a:lnTo>
                <a:lnTo>
                  <a:pt x="541" y="0"/>
                </a:lnTo>
                <a:close/>
                <a:moveTo>
                  <a:pt x="541" y="464"/>
                </a:moveTo>
                <a:lnTo>
                  <a:pt x="541" y="464"/>
                </a:lnTo>
                <a:lnTo>
                  <a:pt x="518" y="463"/>
                </a:lnTo>
                <a:lnTo>
                  <a:pt x="498" y="459"/>
                </a:lnTo>
                <a:lnTo>
                  <a:pt x="477" y="454"/>
                </a:lnTo>
                <a:lnTo>
                  <a:pt x="457" y="447"/>
                </a:lnTo>
                <a:lnTo>
                  <a:pt x="439" y="439"/>
                </a:lnTo>
                <a:lnTo>
                  <a:pt x="421" y="428"/>
                </a:lnTo>
                <a:lnTo>
                  <a:pt x="405" y="415"/>
                </a:lnTo>
                <a:lnTo>
                  <a:pt x="390" y="402"/>
                </a:lnTo>
                <a:lnTo>
                  <a:pt x="376" y="386"/>
                </a:lnTo>
                <a:lnTo>
                  <a:pt x="363" y="370"/>
                </a:lnTo>
                <a:lnTo>
                  <a:pt x="352" y="352"/>
                </a:lnTo>
                <a:lnTo>
                  <a:pt x="344" y="333"/>
                </a:lnTo>
                <a:lnTo>
                  <a:pt x="337" y="314"/>
                </a:lnTo>
                <a:lnTo>
                  <a:pt x="332" y="294"/>
                </a:lnTo>
                <a:lnTo>
                  <a:pt x="328" y="273"/>
                </a:lnTo>
                <a:lnTo>
                  <a:pt x="327" y="250"/>
                </a:lnTo>
                <a:lnTo>
                  <a:pt x="327" y="250"/>
                </a:lnTo>
                <a:lnTo>
                  <a:pt x="328" y="229"/>
                </a:lnTo>
                <a:lnTo>
                  <a:pt x="332" y="208"/>
                </a:lnTo>
                <a:lnTo>
                  <a:pt x="337" y="188"/>
                </a:lnTo>
                <a:lnTo>
                  <a:pt x="344" y="168"/>
                </a:lnTo>
                <a:lnTo>
                  <a:pt x="352" y="150"/>
                </a:lnTo>
                <a:lnTo>
                  <a:pt x="363" y="132"/>
                </a:lnTo>
                <a:lnTo>
                  <a:pt x="376" y="115"/>
                </a:lnTo>
                <a:lnTo>
                  <a:pt x="390" y="100"/>
                </a:lnTo>
                <a:lnTo>
                  <a:pt x="405" y="86"/>
                </a:lnTo>
                <a:lnTo>
                  <a:pt x="421" y="74"/>
                </a:lnTo>
                <a:lnTo>
                  <a:pt x="439" y="63"/>
                </a:lnTo>
                <a:lnTo>
                  <a:pt x="457" y="55"/>
                </a:lnTo>
                <a:lnTo>
                  <a:pt x="477" y="48"/>
                </a:lnTo>
                <a:lnTo>
                  <a:pt x="498" y="42"/>
                </a:lnTo>
                <a:lnTo>
                  <a:pt x="518" y="39"/>
                </a:lnTo>
                <a:lnTo>
                  <a:pt x="541" y="38"/>
                </a:lnTo>
                <a:lnTo>
                  <a:pt x="541" y="38"/>
                </a:lnTo>
                <a:lnTo>
                  <a:pt x="562" y="39"/>
                </a:lnTo>
                <a:lnTo>
                  <a:pt x="583" y="42"/>
                </a:lnTo>
                <a:lnTo>
                  <a:pt x="603" y="48"/>
                </a:lnTo>
                <a:lnTo>
                  <a:pt x="624" y="55"/>
                </a:lnTo>
                <a:lnTo>
                  <a:pt x="642" y="63"/>
                </a:lnTo>
                <a:lnTo>
                  <a:pt x="660" y="74"/>
                </a:lnTo>
                <a:lnTo>
                  <a:pt x="675" y="86"/>
                </a:lnTo>
                <a:lnTo>
                  <a:pt x="691" y="100"/>
                </a:lnTo>
                <a:lnTo>
                  <a:pt x="705" y="115"/>
                </a:lnTo>
                <a:lnTo>
                  <a:pt x="717" y="132"/>
                </a:lnTo>
                <a:lnTo>
                  <a:pt x="728" y="150"/>
                </a:lnTo>
                <a:lnTo>
                  <a:pt x="736" y="168"/>
                </a:lnTo>
                <a:lnTo>
                  <a:pt x="744" y="188"/>
                </a:lnTo>
                <a:lnTo>
                  <a:pt x="748" y="208"/>
                </a:lnTo>
                <a:lnTo>
                  <a:pt x="752" y="229"/>
                </a:lnTo>
                <a:lnTo>
                  <a:pt x="753" y="250"/>
                </a:lnTo>
                <a:lnTo>
                  <a:pt x="753" y="250"/>
                </a:lnTo>
                <a:lnTo>
                  <a:pt x="752" y="273"/>
                </a:lnTo>
                <a:lnTo>
                  <a:pt x="748" y="294"/>
                </a:lnTo>
                <a:lnTo>
                  <a:pt x="744" y="314"/>
                </a:lnTo>
                <a:lnTo>
                  <a:pt x="736" y="333"/>
                </a:lnTo>
                <a:lnTo>
                  <a:pt x="728" y="352"/>
                </a:lnTo>
                <a:lnTo>
                  <a:pt x="717" y="370"/>
                </a:lnTo>
                <a:lnTo>
                  <a:pt x="705" y="386"/>
                </a:lnTo>
                <a:lnTo>
                  <a:pt x="691" y="402"/>
                </a:lnTo>
                <a:lnTo>
                  <a:pt x="675" y="415"/>
                </a:lnTo>
                <a:lnTo>
                  <a:pt x="660" y="428"/>
                </a:lnTo>
                <a:lnTo>
                  <a:pt x="642" y="439"/>
                </a:lnTo>
                <a:lnTo>
                  <a:pt x="624" y="447"/>
                </a:lnTo>
                <a:lnTo>
                  <a:pt x="603" y="454"/>
                </a:lnTo>
                <a:lnTo>
                  <a:pt x="583" y="459"/>
                </a:lnTo>
                <a:lnTo>
                  <a:pt x="562" y="463"/>
                </a:lnTo>
                <a:lnTo>
                  <a:pt x="541" y="464"/>
                </a:lnTo>
                <a:lnTo>
                  <a:pt x="541" y="464"/>
                </a:lnTo>
                <a:close/>
                <a:moveTo>
                  <a:pt x="541" y="56"/>
                </a:moveTo>
                <a:lnTo>
                  <a:pt x="541" y="56"/>
                </a:lnTo>
                <a:lnTo>
                  <a:pt x="520" y="57"/>
                </a:lnTo>
                <a:lnTo>
                  <a:pt x="501" y="60"/>
                </a:lnTo>
                <a:lnTo>
                  <a:pt x="482" y="64"/>
                </a:lnTo>
                <a:lnTo>
                  <a:pt x="464" y="72"/>
                </a:lnTo>
                <a:lnTo>
                  <a:pt x="447" y="79"/>
                </a:lnTo>
                <a:lnTo>
                  <a:pt x="432" y="90"/>
                </a:lnTo>
                <a:lnTo>
                  <a:pt x="416" y="100"/>
                </a:lnTo>
                <a:lnTo>
                  <a:pt x="403" y="112"/>
                </a:lnTo>
                <a:lnTo>
                  <a:pt x="390" y="127"/>
                </a:lnTo>
                <a:lnTo>
                  <a:pt x="379" y="142"/>
                </a:lnTo>
                <a:lnTo>
                  <a:pt x="369" y="158"/>
                </a:lnTo>
                <a:lnTo>
                  <a:pt x="361" y="175"/>
                </a:lnTo>
                <a:lnTo>
                  <a:pt x="354" y="193"/>
                </a:lnTo>
                <a:lnTo>
                  <a:pt x="349" y="212"/>
                </a:lnTo>
                <a:lnTo>
                  <a:pt x="346" y="231"/>
                </a:lnTo>
                <a:lnTo>
                  <a:pt x="345" y="250"/>
                </a:lnTo>
                <a:lnTo>
                  <a:pt x="345" y="250"/>
                </a:lnTo>
                <a:lnTo>
                  <a:pt x="346" y="271"/>
                </a:lnTo>
                <a:lnTo>
                  <a:pt x="349" y="290"/>
                </a:lnTo>
                <a:lnTo>
                  <a:pt x="354" y="309"/>
                </a:lnTo>
                <a:lnTo>
                  <a:pt x="361" y="327"/>
                </a:lnTo>
                <a:lnTo>
                  <a:pt x="369" y="344"/>
                </a:lnTo>
                <a:lnTo>
                  <a:pt x="379" y="360"/>
                </a:lnTo>
                <a:lnTo>
                  <a:pt x="390" y="375"/>
                </a:lnTo>
                <a:lnTo>
                  <a:pt x="403" y="388"/>
                </a:lnTo>
                <a:lnTo>
                  <a:pt x="416" y="402"/>
                </a:lnTo>
                <a:lnTo>
                  <a:pt x="432" y="412"/>
                </a:lnTo>
                <a:lnTo>
                  <a:pt x="447" y="422"/>
                </a:lnTo>
                <a:lnTo>
                  <a:pt x="464" y="430"/>
                </a:lnTo>
                <a:lnTo>
                  <a:pt x="482" y="438"/>
                </a:lnTo>
                <a:lnTo>
                  <a:pt x="501" y="442"/>
                </a:lnTo>
                <a:lnTo>
                  <a:pt x="520" y="445"/>
                </a:lnTo>
                <a:lnTo>
                  <a:pt x="541" y="446"/>
                </a:lnTo>
                <a:lnTo>
                  <a:pt x="541" y="446"/>
                </a:lnTo>
                <a:lnTo>
                  <a:pt x="560" y="445"/>
                </a:lnTo>
                <a:lnTo>
                  <a:pt x="579" y="442"/>
                </a:lnTo>
                <a:lnTo>
                  <a:pt x="598" y="438"/>
                </a:lnTo>
                <a:lnTo>
                  <a:pt x="616" y="430"/>
                </a:lnTo>
                <a:lnTo>
                  <a:pt x="633" y="422"/>
                </a:lnTo>
                <a:lnTo>
                  <a:pt x="649" y="412"/>
                </a:lnTo>
                <a:lnTo>
                  <a:pt x="664" y="402"/>
                </a:lnTo>
                <a:lnTo>
                  <a:pt x="679" y="388"/>
                </a:lnTo>
                <a:lnTo>
                  <a:pt x="691" y="375"/>
                </a:lnTo>
                <a:lnTo>
                  <a:pt x="702" y="360"/>
                </a:lnTo>
                <a:lnTo>
                  <a:pt x="712" y="344"/>
                </a:lnTo>
                <a:lnTo>
                  <a:pt x="720" y="327"/>
                </a:lnTo>
                <a:lnTo>
                  <a:pt x="727" y="309"/>
                </a:lnTo>
                <a:lnTo>
                  <a:pt x="732" y="290"/>
                </a:lnTo>
                <a:lnTo>
                  <a:pt x="734" y="271"/>
                </a:lnTo>
                <a:lnTo>
                  <a:pt x="735" y="250"/>
                </a:lnTo>
                <a:lnTo>
                  <a:pt x="735" y="250"/>
                </a:lnTo>
                <a:lnTo>
                  <a:pt x="734" y="231"/>
                </a:lnTo>
                <a:lnTo>
                  <a:pt x="732" y="212"/>
                </a:lnTo>
                <a:lnTo>
                  <a:pt x="727" y="193"/>
                </a:lnTo>
                <a:lnTo>
                  <a:pt x="720" y="175"/>
                </a:lnTo>
                <a:lnTo>
                  <a:pt x="712" y="158"/>
                </a:lnTo>
                <a:lnTo>
                  <a:pt x="702" y="142"/>
                </a:lnTo>
                <a:lnTo>
                  <a:pt x="691" y="127"/>
                </a:lnTo>
                <a:lnTo>
                  <a:pt x="679" y="112"/>
                </a:lnTo>
                <a:lnTo>
                  <a:pt x="664" y="100"/>
                </a:lnTo>
                <a:lnTo>
                  <a:pt x="649" y="90"/>
                </a:lnTo>
                <a:lnTo>
                  <a:pt x="633" y="79"/>
                </a:lnTo>
                <a:lnTo>
                  <a:pt x="616" y="72"/>
                </a:lnTo>
                <a:lnTo>
                  <a:pt x="598" y="64"/>
                </a:lnTo>
                <a:lnTo>
                  <a:pt x="579" y="60"/>
                </a:lnTo>
                <a:lnTo>
                  <a:pt x="560" y="57"/>
                </a:lnTo>
                <a:lnTo>
                  <a:pt x="541" y="56"/>
                </a:lnTo>
                <a:lnTo>
                  <a:pt x="541" y="56"/>
                </a:lnTo>
                <a:close/>
                <a:moveTo>
                  <a:pt x="452" y="259"/>
                </a:moveTo>
                <a:lnTo>
                  <a:pt x="507" y="259"/>
                </a:lnTo>
                <a:lnTo>
                  <a:pt x="426" y="138"/>
                </a:lnTo>
                <a:lnTo>
                  <a:pt x="476" y="138"/>
                </a:lnTo>
                <a:lnTo>
                  <a:pt x="541" y="240"/>
                </a:lnTo>
                <a:lnTo>
                  <a:pt x="604" y="138"/>
                </a:lnTo>
                <a:lnTo>
                  <a:pt x="654" y="138"/>
                </a:lnTo>
                <a:lnTo>
                  <a:pt x="572" y="259"/>
                </a:lnTo>
                <a:lnTo>
                  <a:pt x="628" y="259"/>
                </a:lnTo>
                <a:lnTo>
                  <a:pt x="628" y="290"/>
                </a:lnTo>
                <a:lnTo>
                  <a:pt x="560" y="290"/>
                </a:lnTo>
                <a:lnTo>
                  <a:pt x="560" y="315"/>
                </a:lnTo>
                <a:lnTo>
                  <a:pt x="628" y="315"/>
                </a:lnTo>
                <a:lnTo>
                  <a:pt x="628" y="346"/>
                </a:lnTo>
                <a:lnTo>
                  <a:pt x="560" y="346"/>
                </a:lnTo>
                <a:lnTo>
                  <a:pt x="560" y="382"/>
                </a:lnTo>
                <a:lnTo>
                  <a:pt x="519" y="382"/>
                </a:lnTo>
                <a:lnTo>
                  <a:pt x="519" y="346"/>
                </a:lnTo>
                <a:lnTo>
                  <a:pt x="452" y="346"/>
                </a:lnTo>
                <a:lnTo>
                  <a:pt x="452" y="315"/>
                </a:lnTo>
                <a:lnTo>
                  <a:pt x="519" y="315"/>
                </a:lnTo>
                <a:lnTo>
                  <a:pt x="519" y="290"/>
                </a:lnTo>
                <a:lnTo>
                  <a:pt x="452" y="290"/>
                </a:lnTo>
                <a:lnTo>
                  <a:pt x="452" y="259"/>
                </a:lnTo>
                <a:close/>
                <a:moveTo>
                  <a:pt x="250" y="502"/>
                </a:moveTo>
                <a:lnTo>
                  <a:pt x="250" y="502"/>
                </a:lnTo>
                <a:lnTo>
                  <a:pt x="225" y="504"/>
                </a:lnTo>
                <a:lnTo>
                  <a:pt x="200" y="507"/>
                </a:lnTo>
                <a:lnTo>
                  <a:pt x="176" y="513"/>
                </a:lnTo>
                <a:lnTo>
                  <a:pt x="153" y="522"/>
                </a:lnTo>
                <a:lnTo>
                  <a:pt x="132" y="532"/>
                </a:lnTo>
                <a:lnTo>
                  <a:pt x="110" y="544"/>
                </a:lnTo>
                <a:lnTo>
                  <a:pt x="91" y="559"/>
                </a:lnTo>
                <a:lnTo>
                  <a:pt x="73" y="576"/>
                </a:lnTo>
                <a:lnTo>
                  <a:pt x="57" y="594"/>
                </a:lnTo>
                <a:lnTo>
                  <a:pt x="43" y="613"/>
                </a:lnTo>
                <a:lnTo>
                  <a:pt x="30" y="633"/>
                </a:lnTo>
                <a:lnTo>
                  <a:pt x="20" y="655"/>
                </a:lnTo>
                <a:lnTo>
                  <a:pt x="12" y="678"/>
                </a:lnTo>
                <a:lnTo>
                  <a:pt x="4" y="702"/>
                </a:lnTo>
                <a:lnTo>
                  <a:pt x="1" y="727"/>
                </a:lnTo>
                <a:lnTo>
                  <a:pt x="0" y="753"/>
                </a:lnTo>
                <a:lnTo>
                  <a:pt x="0" y="753"/>
                </a:lnTo>
                <a:lnTo>
                  <a:pt x="1" y="778"/>
                </a:lnTo>
                <a:lnTo>
                  <a:pt x="4" y="804"/>
                </a:lnTo>
                <a:lnTo>
                  <a:pt x="12" y="828"/>
                </a:lnTo>
                <a:lnTo>
                  <a:pt x="20" y="850"/>
                </a:lnTo>
                <a:lnTo>
                  <a:pt x="30" y="872"/>
                </a:lnTo>
                <a:lnTo>
                  <a:pt x="43" y="892"/>
                </a:lnTo>
                <a:lnTo>
                  <a:pt x="57" y="912"/>
                </a:lnTo>
                <a:lnTo>
                  <a:pt x="73" y="930"/>
                </a:lnTo>
                <a:lnTo>
                  <a:pt x="91" y="946"/>
                </a:lnTo>
                <a:lnTo>
                  <a:pt x="110" y="961"/>
                </a:lnTo>
                <a:lnTo>
                  <a:pt x="132" y="973"/>
                </a:lnTo>
                <a:lnTo>
                  <a:pt x="153" y="984"/>
                </a:lnTo>
                <a:lnTo>
                  <a:pt x="176" y="992"/>
                </a:lnTo>
                <a:lnTo>
                  <a:pt x="200" y="998"/>
                </a:lnTo>
                <a:lnTo>
                  <a:pt x="225" y="1002"/>
                </a:lnTo>
                <a:lnTo>
                  <a:pt x="250" y="1003"/>
                </a:lnTo>
                <a:lnTo>
                  <a:pt x="250" y="1003"/>
                </a:lnTo>
                <a:lnTo>
                  <a:pt x="277" y="1002"/>
                </a:lnTo>
                <a:lnTo>
                  <a:pt x="301" y="998"/>
                </a:lnTo>
                <a:lnTo>
                  <a:pt x="325" y="992"/>
                </a:lnTo>
                <a:lnTo>
                  <a:pt x="348" y="984"/>
                </a:lnTo>
                <a:lnTo>
                  <a:pt x="370" y="973"/>
                </a:lnTo>
                <a:lnTo>
                  <a:pt x="391" y="961"/>
                </a:lnTo>
                <a:lnTo>
                  <a:pt x="410" y="946"/>
                </a:lnTo>
                <a:lnTo>
                  <a:pt x="428" y="930"/>
                </a:lnTo>
                <a:lnTo>
                  <a:pt x="444" y="912"/>
                </a:lnTo>
                <a:lnTo>
                  <a:pt x="458" y="892"/>
                </a:lnTo>
                <a:lnTo>
                  <a:pt x="471" y="872"/>
                </a:lnTo>
                <a:lnTo>
                  <a:pt x="482" y="850"/>
                </a:lnTo>
                <a:lnTo>
                  <a:pt x="490" y="828"/>
                </a:lnTo>
                <a:lnTo>
                  <a:pt x="496" y="804"/>
                </a:lnTo>
                <a:lnTo>
                  <a:pt x="500" y="778"/>
                </a:lnTo>
                <a:lnTo>
                  <a:pt x="501" y="753"/>
                </a:lnTo>
                <a:lnTo>
                  <a:pt x="501" y="753"/>
                </a:lnTo>
                <a:lnTo>
                  <a:pt x="500" y="727"/>
                </a:lnTo>
                <a:lnTo>
                  <a:pt x="496" y="702"/>
                </a:lnTo>
                <a:lnTo>
                  <a:pt x="490" y="678"/>
                </a:lnTo>
                <a:lnTo>
                  <a:pt x="482" y="655"/>
                </a:lnTo>
                <a:lnTo>
                  <a:pt x="471" y="633"/>
                </a:lnTo>
                <a:lnTo>
                  <a:pt x="458" y="613"/>
                </a:lnTo>
                <a:lnTo>
                  <a:pt x="444" y="594"/>
                </a:lnTo>
                <a:lnTo>
                  <a:pt x="428" y="576"/>
                </a:lnTo>
                <a:lnTo>
                  <a:pt x="410" y="559"/>
                </a:lnTo>
                <a:lnTo>
                  <a:pt x="391" y="544"/>
                </a:lnTo>
                <a:lnTo>
                  <a:pt x="370" y="532"/>
                </a:lnTo>
                <a:lnTo>
                  <a:pt x="348" y="522"/>
                </a:lnTo>
                <a:lnTo>
                  <a:pt x="325" y="513"/>
                </a:lnTo>
                <a:lnTo>
                  <a:pt x="301" y="507"/>
                </a:lnTo>
                <a:lnTo>
                  <a:pt x="277" y="504"/>
                </a:lnTo>
                <a:lnTo>
                  <a:pt x="250" y="502"/>
                </a:lnTo>
                <a:lnTo>
                  <a:pt x="250" y="502"/>
                </a:lnTo>
                <a:close/>
                <a:moveTo>
                  <a:pt x="250" y="966"/>
                </a:moveTo>
                <a:lnTo>
                  <a:pt x="250" y="966"/>
                </a:lnTo>
                <a:lnTo>
                  <a:pt x="229" y="964"/>
                </a:lnTo>
                <a:lnTo>
                  <a:pt x="207" y="962"/>
                </a:lnTo>
                <a:lnTo>
                  <a:pt x="187" y="956"/>
                </a:lnTo>
                <a:lnTo>
                  <a:pt x="168" y="949"/>
                </a:lnTo>
                <a:lnTo>
                  <a:pt x="150" y="940"/>
                </a:lnTo>
                <a:lnTo>
                  <a:pt x="132" y="930"/>
                </a:lnTo>
                <a:lnTo>
                  <a:pt x="115" y="918"/>
                </a:lnTo>
                <a:lnTo>
                  <a:pt x="100" y="903"/>
                </a:lnTo>
                <a:lnTo>
                  <a:pt x="86" y="888"/>
                </a:lnTo>
                <a:lnTo>
                  <a:pt x="74" y="872"/>
                </a:lnTo>
                <a:lnTo>
                  <a:pt x="63" y="854"/>
                </a:lnTo>
                <a:lnTo>
                  <a:pt x="54" y="836"/>
                </a:lnTo>
                <a:lnTo>
                  <a:pt x="46" y="816"/>
                </a:lnTo>
                <a:lnTo>
                  <a:pt x="42" y="795"/>
                </a:lnTo>
                <a:lnTo>
                  <a:pt x="38" y="775"/>
                </a:lnTo>
                <a:lnTo>
                  <a:pt x="37" y="753"/>
                </a:lnTo>
                <a:lnTo>
                  <a:pt x="37" y="753"/>
                </a:lnTo>
                <a:lnTo>
                  <a:pt x="38" y="730"/>
                </a:lnTo>
                <a:lnTo>
                  <a:pt x="42" y="710"/>
                </a:lnTo>
                <a:lnTo>
                  <a:pt x="46" y="690"/>
                </a:lnTo>
                <a:lnTo>
                  <a:pt x="54" y="669"/>
                </a:lnTo>
                <a:lnTo>
                  <a:pt x="63" y="651"/>
                </a:lnTo>
                <a:lnTo>
                  <a:pt x="74" y="633"/>
                </a:lnTo>
                <a:lnTo>
                  <a:pt x="86" y="618"/>
                </a:lnTo>
                <a:lnTo>
                  <a:pt x="100" y="602"/>
                </a:lnTo>
                <a:lnTo>
                  <a:pt x="115" y="589"/>
                </a:lnTo>
                <a:lnTo>
                  <a:pt x="132" y="576"/>
                </a:lnTo>
                <a:lnTo>
                  <a:pt x="150" y="565"/>
                </a:lnTo>
                <a:lnTo>
                  <a:pt x="168" y="556"/>
                </a:lnTo>
                <a:lnTo>
                  <a:pt x="187" y="549"/>
                </a:lnTo>
                <a:lnTo>
                  <a:pt x="207" y="544"/>
                </a:lnTo>
                <a:lnTo>
                  <a:pt x="229" y="541"/>
                </a:lnTo>
                <a:lnTo>
                  <a:pt x="250" y="540"/>
                </a:lnTo>
                <a:lnTo>
                  <a:pt x="250" y="540"/>
                </a:lnTo>
                <a:lnTo>
                  <a:pt x="272" y="541"/>
                </a:lnTo>
                <a:lnTo>
                  <a:pt x="294" y="544"/>
                </a:lnTo>
                <a:lnTo>
                  <a:pt x="314" y="549"/>
                </a:lnTo>
                <a:lnTo>
                  <a:pt x="333" y="556"/>
                </a:lnTo>
                <a:lnTo>
                  <a:pt x="352" y="565"/>
                </a:lnTo>
                <a:lnTo>
                  <a:pt x="369" y="576"/>
                </a:lnTo>
                <a:lnTo>
                  <a:pt x="386" y="589"/>
                </a:lnTo>
                <a:lnTo>
                  <a:pt x="402" y="602"/>
                </a:lnTo>
                <a:lnTo>
                  <a:pt x="415" y="618"/>
                </a:lnTo>
                <a:lnTo>
                  <a:pt x="427" y="633"/>
                </a:lnTo>
                <a:lnTo>
                  <a:pt x="438" y="651"/>
                </a:lnTo>
                <a:lnTo>
                  <a:pt x="447" y="669"/>
                </a:lnTo>
                <a:lnTo>
                  <a:pt x="454" y="690"/>
                </a:lnTo>
                <a:lnTo>
                  <a:pt x="459" y="710"/>
                </a:lnTo>
                <a:lnTo>
                  <a:pt x="463" y="730"/>
                </a:lnTo>
                <a:lnTo>
                  <a:pt x="464" y="753"/>
                </a:lnTo>
                <a:lnTo>
                  <a:pt x="464" y="753"/>
                </a:lnTo>
                <a:lnTo>
                  <a:pt x="463" y="775"/>
                </a:lnTo>
                <a:lnTo>
                  <a:pt x="459" y="795"/>
                </a:lnTo>
                <a:lnTo>
                  <a:pt x="454" y="816"/>
                </a:lnTo>
                <a:lnTo>
                  <a:pt x="447" y="836"/>
                </a:lnTo>
                <a:lnTo>
                  <a:pt x="438" y="854"/>
                </a:lnTo>
                <a:lnTo>
                  <a:pt x="427" y="872"/>
                </a:lnTo>
                <a:lnTo>
                  <a:pt x="415" y="888"/>
                </a:lnTo>
                <a:lnTo>
                  <a:pt x="402" y="903"/>
                </a:lnTo>
                <a:lnTo>
                  <a:pt x="386" y="918"/>
                </a:lnTo>
                <a:lnTo>
                  <a:pt x="369" y="930"/>
                </a:lnTo>
                <a:lnTo>
                  <a:pt x="352" y="940"/>
                </a:lnTo>
                <a:lnTo>
                  <a:pt x="333" y="949"/>
                </a:lnTo>
                <a:lnTo>
                  <a:pt x="314" y="956"/>
                </a:lnTo>
                <a:lnTo>
                  <a:pt x="294" y="962"/>
                </a:lnTo>
                <a:lnTo>
                  <a:pt x="272" y="964"/>
                </a:lnTo>
                <a:lnTo>
                  <a:pt x="250" y="966"/>
                </a:lnTo>
                <a:lnTo>
                  <a:pt x="250" y="966"/>
                </a:lnTo>
                <a:close/>
                <a:moveTo>
                  <a:pt x="446" y="753"/>
                </a:moveTo>
                <a:lnTo>
                  <a:pt x="446" y="753"/>
                </a:lnTo>
                <a:lnTo>
                  <a:pt x="445" y="772"/>
                </a:lnTo>
                <a:lnTo>
                  <a:pt x="442" y="792"/>
                </a:lnTo>
                <a:lnTo>
                  <a:pt x="436" y="811"/>
                </a:lnTo>
                <a:lnTo>
                  <a:pt x="430" y="829"/>
                </a:lnTo>
                <a:lnTo>
                  <a:pt x="422" y="846"/>
                </a:lnTo>
                <a:lnTo>
                  <a:pt x="412" y="861"/>
                </a:lnTo>
                <a:lnTo>
                  <a:pt x="402" y="877"/>
                </a:lnTo>
                <a:lnTo>
                  <a:pt x="388" y="890"/>
                </a:lnTo>
                <a:lnTo>
                  <a:pt x="375" y="903"/>
                </a:lnTo>
                <a:lnTo>
                  <a:pt x="360" y="914"/>
                </a:lnTo>
                <a:lnTo>
                  <a:pt x="344" y="925"/>
                </a:lnTo>
                <a:lnTo>
                  <a:pt x="326" y="932"/>
                </a:lnTo>
                <a:lnTo>
                  <a:pt x="308" y="939"/>
                </a:lnTo>
                <a:lnTo>
                  <a:pt x="290" y="944"/>
                </a:lnTo>
                <a:lnTo>
                  <a:pt x="271" y="946"/>
                </a:lnTo>
                <a:lnTo>
                  <a:pt x="250" y="948"/>
                </a:lnTo>
                <a:lnTo>
                  <a:pt x="250" y="948"/>
                </a:lnTo>
                <a:lnTo>
                  <a:pt x="231" y="946"/>
                </a:lnTo>
                <a:lnTo>
                  <a:pt x="211" y="944"/>
                </a:lnTo>
                <a:lnTo>
                  <a:pt x="193" y="939"/>
                </a:lnTo>
                <a:lnTo>
                  <a:pt x="175" y="932"/>
                </a:lnTo>
                <a:lnTo>
                  <a:pt x="158" y="925"/>
                </a:lnTo>
                <a:lnTo>
                  <a:pt x="141" y="914"/>
                </a:lnTo>
                <a:lnTo>
                  <a:pt x="127" y="903"/>
                </a:lnTo>
                <a:lnTo>
                  <a:pt x="112" y="890"/>
                </a:lnTo>
                <a:lnTo>
                  <a:pt x="100" y="877"/>
                </a:lnTo>
                <a:lnTo>
                  <a:pt x="88" y="861"/>
                </a:lnTo>
                <a:lnTo>
                  <a:pt x="79" y="846"/>
                </a:lnTo>
                <a:lnTo>
                  <a:pt x="70" y="829"/>
                </a:lnTo>
                <a:lnTo>
                  <a:pt x="64" y="811"/>
                </a:lnTo>
                <a:lnTo>
                  <a:pt x="60" y="792"/>
                </a:lnTo>
                <a:lnTo>
                  <a:pt x="56" y="772"/>
                </a:lnTo>
                <a:lnTo>
                  <a:pt x="55" y="753"/>
                </a:lnTo>
                <a:lnTo>
                  <a:pt x="55" y="753"/>
                </a:lnTo>
                <a:lnTo>
                  <a:pt x="56" y="733"/>
                </a:lnTo>
                <a:lnTo>
                  <a:pt x="60" y="714"/>
                </a:lnTo>
                <a:lnTo>
                  <a:pt x="64" y="694"/>
                </a:lnTo>
                <a:lnTo>
                  <a:pt x="70" y="676"/>
                </a:lnTo>
                <a:lnTo>
                  <a:pt x="79" y="660"/>
                </a:lnTo>
                <a:lnTo>
                  <a:pt x="88" y="644"/>
                </a:lnTo>
                <a:lnTo>
                  <a:pt x="100" y="628"/>
                </a:lnTo>
                <a:lnTo>
                  <a:pt x="112" y="615"/>
                </a:lnTo>
                <a:lnTo>
                  <a:pt x="127" y="602"/>
                </a:lnTo>
                <a:lnTo>
                  <a:pt x="141" y="591"/>
                </a:lnTo>
                <a:lnTo>
                  <a:pt x="158" y="582"/>
                </a:lnTo>
                <a:lnTo>
                  <a:pt x="175" y="573"/>
                </a:lnTo>
                <a:lnTo>
                  <a:pt x="193" y="566"/>
                </a:lnTo>
                <a:lnTo>
                  <a:pt x="211" y="561"/>
                </a:lnTo>
                <a:lnTo>
                  <a:pt x="231" y="559"/>
                </a:lnTo>
                <a:lnTo>
                  <a:pt x="250" y="558"/>
                </a:lnTo>
                <a:lnTo>
                  <a:pt x="250" y="558"/>
                </a:lnTo>
                <a:lnTo>
                  <a:pt x="271" y="559"/>
                </a:lnTo>
                <a:lnTo>
                  <a:pt x="290" y="561"/>
                </a:lnTo>
                <a:lnTo>
                  <a:pt x="308" y="566"/>
                </a:lnTo>
                <a:lnTo>
                  <a:pt x="326" y="573"/>
                </a:lnTo>
                <a:lnTo>
                  <a:pt x="344" y="582"/>
                </a:lnTo>
                <a:lnTo>
                  <a:pt x="360" y="591"/>
                </a:lnTo>
                <a:lnTo>
                  <a:pt x="375" y="602"/>
                </a:lnTo>
                <a:lnTo>
                  <a:pt x="388" y="615"/>
                </a:lnTo>
                <a:lnTo>
                  <a:pt x="402" y="628"/>
                </a:lnTo>
                <a:lnTo>
                  <a:pt x="412" y="644"/>
                </a:lnTo>
                <a:lnTo>
                  <a:pt x="422" y="660"/>
                </a:lnTo>
                <a:lnTo>
                  <a:pt x="430" y="676"/>
                </a:lnTo>
                <a:lnTo>
                  <a:pt x="436" y="694"/>
                </a:lnTo>
                <a:lnTo>
                  <a:pt x="442" y="714"/>
                </a:lnTo>
                <a:lnTo>
                  <a:pt x="445" y="733"/>
                </a:lnTo>
                <a:lnTo>
                  <a:pt x="446" y="753"/>
                </a:lnTo>
                <a:lnTo>
                  <a:pt x="446" y="753"/>
                </a:lnTo>
                <a:close/>
                <a:moveTo>
                  <a:pt x="328" y="655"/>
                </a:moveTo>
                <a:lnTo>
                  <a:pt x="328" y="655"/>
                </a:lnTo>
                <a:lnTo>
                  <a:pt x="314" y="645"/>
                </a:lnTo>
                <a:lnTo>
                  <a:pt x="300" y="638"/>
                </a:lnTo>
                <a:lnTo>
                  <a:pt x="283" y="632"/>
                </a:lnTo>
                <a:lnTo>
                  <a:pt x="265" y="628"/>
                </a:lnTo>
                <a:lnTo>
                  <a:pt x="265" y="608"/>
                </a:lnTo>
                <a:lnTo>
                  <a:pt x="236" y="608"/>
                </a:lnTo>
                <a:lnTo>
                  <a:pt x="236" y="628"/>
                </a:lnTo>
                <a:lnTo>
                  <a:pt x="236" y="628"/>
                </a:lnTo>
                <a:lnTo>
                  <a:pt x="220" y="631"/>
                </a:lnTo>
                <a:lnTo>
                  <a:pt x="207" y="634"/>
                </a:lnTo>
                <a:lnTo>
                  <a:pt x="195" y="640"/>
                </a:lnTo>
                <a:lnTo>
                  <a:pt x="184" y="649"/>
                </a:lnTo>
                <a:lnTo>
                  <a:pt x="176" y="657"/>
                </a:lnTo>
                <a:lnTo>
                  <a:pt x="170" y="668"/>
                </a:lnTo>
                <a:lnTo>
                  <a:pt x="166" y="680"/>
                </a:lnTo>
                <a:lnTo>
                  <a:pt x="165" y="693"/>
                </a:lnTo>
                <a:lnTo>
                  <a:pt x="165" y="693"/>
                </a:lnTo>
                <a:lnTo>
                  <a:pt x="165" y="693"/>
                </a:lnTo>
                <a:lnTo>
                  <a:pt x="165" y="706"/>
                </a:lnTo>
                <a:lnTo>
                  <a:pt x="169" y="718"/>
                </a:lnTo>
                <a:lnTo>
                  <a:pt x="175" y="729"/>
                </a:lnTo>
                <a:lnTo>
                  <a:pt x="182" y="738"/>
                </a:lnTo>
                <a:lnTo>
                  <a:pt x="193" y="745"/>
                </a:lnTo>
                <a:lnTo>
                  <a:pt x="205" y="752"/>
                </a:lnTo>
                <a:lnTo>
                  <a:pt x="220" y="758"/>
                </a:lnTo>
                <a:lnTo>
                  <a:pt x="237" y="763"/>
                </a:lnTo>
                <a:lnTo>
                  <a:pt x="237" y="830"/>
                </a:lnTo>
                <a:lnTo>
                  <a:pt x="237" y="830"/>
                </a:lnTo>
                <a:lnTo>
                  <a:pt x="222" y="825"/>
                </a:lnTo>
                <a:lnTo>
                  <a:pt x="206" y="819"/>
                </a:lnTo>
                <a:lnTo>
                  <a:pt x="192" y="811"/>
                </a:lnTo>
                <a:lnTo>
                  <a:pt x="177" y="800"/>
                </a:lnTo>
                <a:lnTo>
                  <a:pt x="156" y="831"/>
                </a:lnTo>
                <a:lnTo>
                  <a:pt x="156" y="831"/>
                </a:lnTo>
                <a:lnTo>
                  <a:pt x="164" y="837"/>
                </a:lnTo>
                <a:lnTo>
                  <a:pt x="174" y="843"/>
                </a:lnTo>
                <a:lnTo>
                  <a:pt x="183" y="849"/>
                </a:lnTo>
                <a:lnTo>
                  <a:pt x="193" y="853"/>
                </a:lnTo>
                <a:lnTo>
                  <a:pt x="204" y="858"/>
                </a:lnTo>
                <a:lnTo>
                  <a:pt x="214" y="860"/>
                </a:lnTo>
                <a:lnTo>
                  <a:pt x="225" y="862"/>
                </a:lnTo>
                <a:lnTo>
                  <a:pt x="236" y="865"/>
                </a:lnTo>
                <a:lnTo>
                  <a:pt x="236" y="898"/>
                </a:lnTo>
                <a:lnTo>
                  <a:pt x="265" y="898"/>
                </a:lnTo>
                <a:lnTo>
                  <a:pt x="265" y="865"/>
                </a:lnTo>
                <a:lnTo>
                  <a:pt x="265" y="865"/>
                </a:lnTo>
                <a:lnTo>
                  <a:pt x="280" y="862"/>
                </a:lnTo>
                <a:lnTo>
                  <a:pt x="295" y="859"/>
                </a:lnTo>
                <a:lnTo>
                  <a:pt x="307" y="853"/>
                </a:lnTo>
                <a:lnTo>
                  <a:pt x="318" y="844"/>
                </a:lnTo>
                <a:lnTo>
                  <a:pt x="326" y="835"/>
                </a:lnTo>
                <a:lnTo>
                  <a:pt x="332" y="825"/>
                </a:lnTo>
                <a:lnTo>
                  <a:pt x="336" y="813"/>
                </a:lnTo>
                <a:lnTo>
                  <a:pt x="337" y="800"/>
                </a:lnTo>
                <a:lnTo>
                  <a:pt x="337" y="799"/>
                </a:lnTo>
                <a:lnTo>
                  <a:pt x="337" y="799"/>
                </a:lnTo>
                <a:lnTo>
                  <a:pt x="337" y="786"/>
                </a:lnTo>
                <a:lnTo>
                  <a:pt x="333" y="775"/>
                </a:lnTo>
                <a:lnTo>
                  <a:pt x="327" y="764"/>
                </a:lnTo>
                <a:lnTo>
                  <a:pt x="320" y="756"/>
                </a:lnTo>
                <a:lnTo>
                  <a:pt x="309" y="747"/>
                </a:lnTo>
                <a:lnTo>
                  <a:pt x="297" y="740"/>
                </a:lnTo>
                <a:lnTo>
                  <a:pt x="282" y="735"/>
                </a:lnTo>
                <a:lnTo>
                  <a:pt x="264" y="729"/>
                </a:lnTo>
                <a:lnTo>
                  <a:pt x="264" y="664"/>
                </a:lnTo>
                <a:lnTo>
                  <a:pt x="264" y="664"/>
                </a:lnTo>
                <a:lnTo>
                  <a:pt x="276" y="668"/>
                </a:lnTo>
                <a:lnTo>
                  <a:pt x="288" y="673"/>
                </a:lnTo>
                <a:lnTo>
                  <a:pt x="298" y="679"/>
                </a:lnTo>
                <a:lnTo>
                  <a:pt x="310" y="686"/>
                </a:lnTo>
                <a:lnTo>
                  <a:pt x="328" y="655"/>
                </a:lnTo>
                <a:close/>
                <a:moveTo>
                  <a:pt x="237" y="722"/>
                </a:moveTo>
                <a:lnTo>
                  <a:pt x="237" y="662"/>
                </a:lnTo>
                <a:lnTo>
                  <a:pt x="237" y="662"/>
                </a:lnTo>
                <a:lnTo>
                  <a:pt x="230" y="663"/>
                </a:lnTo>
                <a:lnTo>
                  <a:pt x="223" y="666"/>
                </a:lnTo>
                <a:lnTo>
                  <a:pt x="217" y="668"/>
                </a:lnTo>
                <a:lnTo>
                  <a:pt x="213" y="672"/>
                </a:lnTo>
                <a:lnTo>
                  <a:pt x="210" y="675"/>
                </a:lnTo>
                <a:lnTo>
                  <a:pt x="207" y="680"/>
                </a:lnTo>
                <a:lnTo>
                  <a:pt x="205" y="685"/>
                </a:lnTo>
                <a:lnTo>
                  <a:pt x="205" y="691"/>
                </a:lnTo>
                <a:lnTo>
                  <a:pt x="205" y="691"/>
                </a:lnTo>
                <a:lnTo>
                  <a:pt x="205" y="691"/>
                </a:lnTo>
                <a:lnTo>
                  <a:pt x="205" y="696"/>
                </a:lnTo>
                <a:lnTo>
                  <a:pt x="206" y="700"/>
                </a:lnTo>
                <a:lnTo>
                  <a:pt x="208" y="705"/>
                </a:lnTo>
                <a:lnTo>
                  <a:pt x="211" y="709"/>
                </a:lnTo>
                <a:lnTo>
                  <a:pt x="216" y="712"/>
                </a:lnTo>
                <a:lnTo>
                  <a:pt x="222" y="716"/>
                </a:lnTo>
                <a:lnTo>
                  <a:pt x="229" y="720"/>
                </a:lnTo>
                <a:lnTo>
                  <a:pt x="237" y="722"/>
                </a:lnTo>
                <a:lnTo>
                  <a:pt x="237" y="722"/>
                </a:lnTo>
                <a:close/>
                <a:moveTo>
                  <a:pt x="264" y="769"/>
                </a:moveTo>
                <a:lnTo>
                  <a:pt x="264" y="831"/>
                </a:lnTo>
                <a:lnTo>
                  <a:pt x="264" y="831"/>
                </a:lnTo>
                <a:lnTo>
                  <a:pt x="272" y="830"/>
                </a:lnTo>
                <a:lnTo>
                  <a:pt x="278" y="828"/>
                </a:lnTo>
                <a:lnTo>
                  <a:pt x="284" y="825"/>
                </a:lnTo>
                <a:lnTo>
                  <a:pt x="289" y="822"/>
                </a:lnTo>
                <a:lnTo>
                  <a:pt x="292" y="818"/>
                </a:lnTo>
                <a:lnTo>
                  <a:pt x="295" y="813"/>
                </a:lnTo>
                <a:lnTo>
                  <a:pt x="297" y="807"/>
                </a:lnTo>
                <a:lnTo>
                  <a:pt x="297" y="802"/>
                </a:lnTo>
                <a:lnTo>
                  <a:pt x="297" y="801"/>
                </a:lnTo>
                <a:lnTo>
                  <a:pt x="297" y="801"/>
                </a:lnTo>
                <a:lnTo>
                  <a:pt x="297" y="796"/>
                </a:lnTo>
                <a:lnTo>
                  <a:pt x="296" y="790"/>
                </a:lnTo>
                <a:lnTo>
                  <a:pt x="294" y="787"/>
                </a:lnTo>
                <a:lnTo>
                  <a:pt x="290" y="782"/>
                </a:lnTo>
                <a:lnTo>
                  <a:pt x="286" y="778"/>
                </a:lnTo>
                <a:lnTo>
                  <a:pt x="280" y="776"/>
                </a:lnTo>
                <a:lnTo>
                  <a:pt x="273" y="772"/>
                </a:lnTo>
                <a:lnTo>
                  <a:pt x="264" y="769"/>
                </a:lnTo>
                <a:lnTo>
                  <a:pt x="264" y="769"/>
                </a:lnTo>
                <a:close/>
                <a:moveTo>
                  <a:pt x="830" y="502"/>
                </a:moveTo>
                <a:lnTo>
                  <a:pt x="830" y="502"/>
                </a:lnTo>
                <a:lnTo>
                  <a:pt x="805" y="504"/>
                </a:lnTo>
                <a:lnTo>
                  <a:pt x="780" y="507"/>
                </a:lnTo>
                <a:lnTo>
                  <a:pt x="756" y="513"/>
                </a:lnTo>
                <a:lnTo>
                  <a:pt x="733" y="522"/>
                </a:lnTo>
                <a:lnTo>
                  <a:pt x="710" y="532"/>
                </a:lnTo>
                <a:lnTo>
                  <a:pt x="690" y="544"/>
                </a:lnTo>
                <a:lnTo>
                  <a:pt x="670" y="559"/>
                </a:lnTo>
                <a:lnTo>
                  <a:pt x="652" y="576"/>
                </a:lnTo>
                <a:lnTo>
                  <a:pt x="637" y="594"/>
                </a:lnTo>
                <a:lnTo>
                  <a:pt x="622" y="613"/>
                </a:lnTo>
                <a:lnTo>
                  <a:pt x="609" y="633"/>
                </a:lnTo>
                <a:lnTo>
                  <a:pt x="598" y="655"/>
                </a:lnTo>
                <a:lnTo>
                  <a:pt x="590" y="678"/>
                </a:lnTo>
                <a:lnTo>
                  <a:pt x="584" y="702"/>
                </a:lnTo>
                <a:lnTo>
                  <a:pt x="580" y="727"/>
                </a:lnTo>
                <a:lnTo>
                  <a:pt x="579" y="753"/>
                </a:lnTo>
                <a:lnTo>
                  <a:pt x="579" y="753"/>
                </a:lnTo>
                <a:lnTo>
                  <a:pt x="580" y="778"/>
                </a:lnTo>
                <a:lnTo>
                  <a:pt x="584" y="804"/>
                </a:lnTo>
                <a:lnTo>
                  <a:pt x="590" y="828"/>
                </a:lnTo>
                <a:lnTo>
                  <a:pt x="598" y="850"/>
                </a:lnTo>
                <a:lnTo>
                  <a:pt x="609" y="872"/>
                </a:lnTo>
                <a:lnTo>
                  <a:pt x="622" y="892"/>
                </a:lnTo>
                <a:lnTo>
                  <a:pt x="637" y="912"/>
                </a:lnTo>
                <a:lnTo>
                  <a:pt x="652" y="930"/>
                </a:lnTo>
                <a:lnTo>
                  <a:pt x="670" y="946"/>
                </a:lnTo>
                <a:lnTo>
                  <a:pt x="690" y="961"/>
                </a:lnTo>
                <a:lnTo>
                  <a:pt x="710" y="973"/>
                </a:lnTo>
                <a:lnTo>
                  <a:pt x="733" y="984"/>
                </a:lnTo>
                <a:lnTo>
                  <a:pt x="756" y="992"/>
                </a:lnTo>
                <a:lnTo>
                  <a:pt x="780" y="998"/>
                </a:lnTo>
                <a:lnTo>
                  <a:pt x="805" y="1002"/>
                </a:lnTo>
                <a:lnTo>
                  <a:pt x="830" y="1003"/>
                </a:lnTo>
                <a:lnTo>
                  <a:pt x="830" y="1003"/>
                </a:lnTo>
                <a:lnTo>
                  <a:pt x="855" y="1002"/>
                </a:lnTo>
                <a:lnTo>
                  <a:pt x="880" y="998"/>
                </a:lnTo>
                <a:lnTo>
                  <a:pt x="904" y="992"/>
                </a:lnTo>
                <a:lnTo>
                  <a:pt x="927" y="984"/>
                </a:lnTo>
                <a:lnTo>
                  <a:pt x="950" y="973"/>
                </a:lnTo>
                <a:lnTo>
                  <a:pt x="970" y="961"/>
                </a:lnTo>
                <a:lnTo>
                  <a:pt x="990" y="946"/>
                </a:lnTo>
                <a:lnTo>
                  <a:pt x="1008" y="930"/>
                </a:lnTo>
                <a:lnTo>
                  <a:pt x="1023" y="912"/>
                </a:lnTo>
                <a:lnTo>
                  <a:pt x="1038" y="892"/>
                </a:lnTo>
                <a:lnTo>
                  <a:pt x="1051" y="872"/>
                </a:lnTo>
                <a:lnTo>
                  <a:pt x="1062" y="850"/>
                </a:lnTo>
                <a:lnTo>
                  <a:pt x="1070" y="828"/>
                </a:lnTo>
                <a:lnTo>
                  <a:pt x="1076" y="804"/>
                </a:lnTo>
                <a:lnTo>
                  <a:pt x="1080" y="778"/>
                </a:lnTo>
                <a:lnTo>
                  <a:pt x="1081" y="753"/>
                </a:lnTo>
                <a:lnTo>
                  <a:pt x="1081" y="753"/>
                </a:lnTo>
                <a:lnTo>
                  <a:pt x="1080" y="727"/>
                </a:lnTo>
                <a:lnTo>
                  <a:pt x="1076" y="702"/>
                </a:lnTo>
                <a:lnTo>
                  <a:pt x="1070" y="678"/>
                </a:lnTo>
                <a:lnTo>
                  <a:pt x="1062" y="655"/>
                </a:lnTo>
                <a:lnTo>
                  <a:pt x="1051" y="633"/>
                </a:lnTo>
                <a:lnTo>
                  <a:pt x="1038" y="613"/>
                </a:lnTo>
                <a:lnTo>
                  <a:pt x="1023" y="594"/>
                </a:lnTo>
                <a:lnTo>
                  <a:pt x="1008" y="576"/>
                </a:lnTo>
                <a:lnTo>
                  <a:pt x="990" y="559"/>
                </a:lnTo>
                <a:lnTo>
                  <a:pt x="970" y="544"/>
                </a:lnTo>
                <a:lnTo>
                  <a:pt x="950" y="532"/>
                </a:lnTo>
                <a:lnTo>
                  <a:pt x="927" y="522"/>
                </a:lnTo>
                <a:lnTo>
                  <a:pt x="904" y="513"/>
                </a:lnTo>
                <a:lnTo>
                  <a:pt x="880" y="507"/>
                </a:lnTo>
                <a:lnTo>
                  <a:pt x="855" y="504"/>
                </a:lnTo>
                <a:lnTo>
                  <a:pt x="830" y="502"/>
                </a:lnTo>
                <a:lnTo>
                  <a:pt x="830" y="502"/>
                </a:lnTo>
                <a:close/>
                <a:moveTo>
                  <a:pt x="830" y="966"/>
                </a:moveTo>
                <a:lnTo>
                  <a:pt x="830" y="966"/>
                </a:lnTo>
                <a:lnTo>
                  <a:pt x="808" y="964"/>
                </a:lnTo>
                <a:lnTo>
                  <a:pt x="787" y="962"/>
                </a:lnTo>
                <a:lnTo>
                  <a:pt x="766" y="956"/>
                </a:lnTo>
                <a:lnTo>
                  <a:pt x="747" y="949"/>
                </a:lnTo>
                <a:lnTo>
                  <a:pt x="728" y="940"/>
                </a:lnTo>
                <a:lnTo>
                  <a:pt x="711" y="930"/>
                </a:lnTo>
                <a:lnTo>
                  <a:pt x="694" y="918"/>
                </a:lnTo>
                <a:lnTo>
                  <a:pt x="679" y="903"/>
                </a:lnTo>
                <a:lnTo>
                  <a:pt x="666" y="888"/>
                </a:lnTo>
                <a:lnTo>
                  <a:pt x="654" y="872"/>
                </a:lnTo>
                <a:lnTo>
                  <a:pt x="643" y="854"/>
                </a:lnTo>
                <a:lnTo>
                  <a:pt x="633" y="836"/>
                </a:lnTo>
                <a:lnTo>
                  <a:pt x="626" y="816"/>
                </a:lnTo>
                <a:lnTo>
                  <a:pt x="621" y="795"/>
                </a:lnTo>
                <a:lnTo>
                  <a:pt x="618" y="775"/>
                </a:lnTo>
                <a:lnTo>
                  <a:pt x="616" y="753"/>
                </a:lnTo>
                <a:lnTo>
                  <a:pt x="616" y="753"/>
                </a:lnTo>
                <a:lnTo>
                  <a:pt x="618" y="730"/>
                </a:lnTo>
                <a:lnTo>
                  <a:pt x="621" y="710"/>
                </a:lnTo>
                <a:lnTo>
                  <a:pt x="626" y="690"/>
                </a:lnTo>
                <a:lnTo>
                  <a:pt x="633" y="669"/>
                </a:lnTo>
                <a:lnTo>
                  <a:pt x="643" y="651"/>
                </a:lnTo>
                <a:lnTo>
                  <a:pt x="654" y="633"/>
                </a:lnTo>
                <a:lnTo>
                  <a:pt x="666" y="618"/>
                </a:lnTo>
                <a:lnTo>
                  <a:pt x="679" y="602"/>
                </a:lnTo>
                <a:lnTo>
                  <a:pt x="694" y="589"/>
                </a:lnTo>
                <a:lnTo>
                  <a:pt x="711" y="576"/>
                </a:lnTo>
                <a:lnTo>
                  <a:pt x="728" y="565"/>
                </a:lnTo>
                <a:lnTo>
                  <a:pt x="747" y="556"/>
                </a:lnTo>
                <a:lnTo>
                  <a:pt x="766" y="549"/>
                </a:lnTo>
                <a:lnTo>
                  <a:pt x="787" y="544"/>
                </a:lnTo>
                <a:lnTo>
                  <a:pt x="808" y="541"/>
                </a:lnTo>
                <a:lnTo>
                  <a:pt x="830" y="540"/>
                </a:lnTo>
                <a:lnTo>
                  <a:pt x="830" y="540"/>
                </a:lnTo>
                <a:lnTo>
                  <a:pt x="852" y="541"/>
                </a:lnTo>
                <a:lnTo>
                  <a:pt x="873" y="544"/>
                </a:lnTo>
                <a:lnTo>
                  <a:pt x="894" y="549"/>
                </a:lnTo>
                <a:lnTo>
                  <a:pt x="913" y="556"/>
                </a:lnTo>
                <a:lnTo>
                  <a:pt x="932" y="565"/>
                </a:lnTo>
                <a:lnTo>
                  <a:pt x="949" y="576"/>
                </a:lnTo>
                <a:lnTo>
                  <a:pt x="966" y="589"/>
                </a:lnTo>
                <a:lnTo>
                  <a:pt x="980" y="602"/>
                </a:lnTo>
                <a:lnTo>
                  <a:pt x="994" y="618"/>
                </a:lnTo>
                <a:lnTo>
                  <a:pt x="1006" y="633"/>
                </a:lnTo>
                <a:lnTo>
                  <a:pt x="1017" y="651"/>
                </a:lnTo>
                <a:lnTo>
                  <a:pt x="1027" y="669"/>
                </a:lnTo>
                <a:lnTo>
                  <a:pt x="1034" y="690"/>
                </a:lnTo>
                <a:lnTo>
                  <a:pt x="1039" y="710"/>
                </a:lnTo>
                <a:lnTo>
                  <a:pt x="1042" y="730"/>
                </a:lnTo>
                <a:lnTo>
                  <a:pt x="1044" y="753"/>
                </a:lnTo>
                <a:lnTo>
                  <a:pt x="1044" y="753"/>
                </a:lnTo>
                <a:lnTo>
                  <a:pt x="1042" y="775"/>
                </a:lnTo>
                <a:lnTo>
                  <a:pt x="1039" y="795"/>
                </a:lnTo>
                <a:lnTo>
                  <a:pt x="1034" y="816"/>
                </a:lnTo>
                <a:lnTo>
                  <a:pt x="1027" y="836"/>
                </a:lnTo>
                <a:lnTo>
                  <a:pt x="1017" y="854"/>
                </a:lnTo>
                <a:lnTo>
                  <a:pt x="1006" y="872"/>
                </a:lnTo>
                <a:lnTo>
                  <a:pt x="994" y="888"/>
                </a:lnTo>
                <a:lnTo>
                  <a:pt x="980" y="903"/>
                </a:lnTo>
                <a:lnTo>
                  <a:pt x="966" y="918"/>
                </a:lnTo>
                <a:lnTo>
                  <a:pt x="949" y="930"/>
                </a:lnTo>
                <a:lnTo>
                  <a:pt x="932" y="940"/>
                </a:lnTo>
                <a:lnTo>
                  <a:pt x="913" y="949"/>
                </a:lnTo>
                <a:lnTo>
                  <a:pt x="894" y="956"/>
                </a:lnTo>
                <a:lnTo>
                  <a:pt x="873" y="962"/>
                </a:lnTo>
                <a:lnTo>
                  <a:pt x="852" y="964"/>
                </a:lnTo>
                <a:lnTo>
                  <a:pt x="830" y="966"/>
                </a:lnTo>
                <a:lnTo>
                  <a:pt x="830" y="966"/>
                </a:lnTo>
                <a:close/>
                <a:moveTo>
                  <a:pt x="1026" y="753"/>
                </a:moveTo>
                <a:lnTo>
                  <a:pt x="1026" y="753"/>
                </a:lnTo>
                <a:lnTo>
                  <a:pt x="1024" y="772"/>
                </a:lnTo>
                <a:lnTo>
                  <a:pt x="1021" y="792"/>
                </a:lnTo>
                <a:lnTo>
                  <a:pt x="1016" y="811"/>
                </a:lnTo>
                <a:lnTo>
                  <a:pt x="1010" y="829"/>
                </a:lnTo>
                <a:lnTo>
                  <a:pt x="1002" y="846"/>
                </a:lnTo>
                <a:lnTo>
                  <a:pt x="992" y="861"/>
                </a:lnTo>
                <a:lnTo>
                  <a:pt x="980" y="877"/>
                </a:lnTo>
                <a:lnTo>
                  <a:pt x="968" y="890"/>
                </a:lnTo>
                <a:lnTo>
                  <a:pt x="954" y="903"/>
                </a:lnTo>
                <a:lnTo>
                  <a:pt x="939" y="914"/>
                </a:lnTo>
                <a:lnTo>
                  <a:pt x="922" y="925"/>
                </a:lnTo>
                <a:lnTo>
                  <a:pt x="906" y="932"/>
                </a:lnTo>
                <a:lnTo>
                  <a:pt x="888" y="939"/>
                </a:lnTo>
                <a:lnTo>
                  <a:pt x="870" y="944"/>
                </a:lnTo>
                <a:lnTo>
                  <a:pt x="850" y="946"/>
                </a:lnTo>
                <a:lnTo>
                  <a:pt x="830" y="948"/>
                </a:lnTo>
                <a:lnTo>
                  <a:pt x="830" y="948"/>
                </a:lnTo>
                <a:lnTo>
                  <a:pt x="810" y="946"/>
                </a:lnTo>
                <a:lnTo>
                  <a:pt x="790" y="944"/>
                </a:lnTo>
                <a:lnTo>
                  <a:pt x="772" y="939"/>
                </a:lnTo>
                <a:lnTo>
                  <a:pt x="754" y="932"/>
                </a:lnTo>
                <a:lnTo>
                  <a:pt x="738" y="925"/>
                </a:lnTo>
                <a:lnTo>
                  <a:pt x="721" y="914"/>
                </a:lnTo>
                <a:lnTo>
                  <a:pt x="706" y="903"/>
                </a:lnTo>
                <a:lnTo>
                  <a:pt x="692" y="890"/>
                </a:lnTo>
                <a:lnTo>
                  <a:pt x="680" y="877"/>
                </a:lnTo>
                <a:lnTo>
                  <a:pt x="668" y="861"/>
                </a:lnTo>
                <a:lnTo>
                  <a:pt x="658" y="846"/>
                </a:lnTo>
                <a:lnTo>
                  <a:pt x="650" y="829"/>
                </a:lnTo>
                <a:lnTo>
                  <a:pt x="644" y="811"/>
                </a:lnTo>
                <a:lnTo>
                  <a:pt x="639" y="792"/>
                </a:lnTo>
                <a:lnTo>
                  <a:pt x="636" y="772"/>
                </a:lnTo>
                <a:lnTo>
                  <a:pt x="634" y="753"/>
                </a:lnTo>
                <a:lnTo>
                  <a:pt x="634" y="753"/>
                </a:lnTo>
                <a:lnTo>
                  <a:pt x="636" y="733"/>
                </a:lnTo>
                <a:lnTo>
                  <a:pt x="639" y="714"/>
                </a:lnTo>
                <a:lnTo>
                  <a:pt x="644" y="694"/>
                </a:lnTo>
                <a:lnTo>
                  <a:pt x="650" y="676"/>
                </a:lnTo>
                <a:lnTo>
                  <a:pt x="658" y="660"/>
                </a:lnTo>
                <a:lnTo>
                  <a:pt x="668" y="644"/>
                </a:lnTo>
                <a:lnTo>
                  <a:pt x="680" y="628"/>
                </a:lnTo>
                <a:lnTo>
                  <a:pt x="692" y="615"/>
                </a:lnTo>
                <a:lnTo>
                  <a:pt x="706" y="602"/>
                </a:lnTo>
                <a:lnTo>
                  <a:pt x="721" y="591"/>
                </a:lnTo>
                <a:lnTo>
                  <a:pt x="738" y="582"/>
                </a:lnTo>
                <a:lnTo>
                  <a:pt x="754" y="573"/>
                </a:lnTo>
                <a:lnTo>
                  <a:pt x="772" y="566"/>
                </a:lnTo>
                <a:lnTo>
                  <a:pt x="790" y="561"/>
                </a:lnTo>
                <a:lnTo>
                  <a:pt x="810" y="559"/>
                </a:lnTo>
                <a:lnTo>
                  <a:pt x="830" y="558"/>
                </a:lnTo>
                <a:lnTo>
                  <a:pt x="830" y="558"/>
                </a:lnTo>
                <a:lnTo>
                  <a:pt x="850" y="559"/>
                </a:lnTo>
                <a:lnTo>
                  <a:pt x="870" y="561"/>
                </a:lnTo>
                <a:lnTo>
                  <a:pt x="888" y="566"/>
                </a:lnTo>
                <a:lnTo>
                  <a:pt x="906" y="573"/>
                </a:lnTo>
                <a:lnTo>
                  <a:pt x="922" y="582"/>
                </a:lnTo>
                <a:lnTo>
                  <a:pt x="939" y="591"/>
                </a:lnTo>
                <a:lnTo>
                  <a:pt x="954" y="602"/>
                </a:lnTo>
                <a:lnTo>
                  <a:pt x="968" y="615"/>
                </a:lnTo>
                <a:lnTo>
                  <a:pt x="980" y="628"/>
                </a:lnTo>
                <a:lnTo>
                  <a:pt x="992" y="644"/>
                </a:lnTo>
                <a:lnTo>
                  <a:pt x="1002" y="660"/>
                </a:lnTo>
                <a:lnTo>
                  <a:pt x="1010" y="676"/>
                </a:lnTo>
                <a:lnTo>
                  <a:pt x="1016" y="694"/>
                </a:lnTo>
                <a:lnTo>
                  <a:pt x="1021" y="714"/>
                </a:lnTo>
                <a:lnTo>
                  <a:pt x="1024" y="733"/>
                </a:lnTo>
                <a:lnTo>
                  <a:pt x="1026" y="753"/>
                </a:lnTo>
                <a:lnTo>
                  <a:pt x="1026" y="753"/>
                </a:lnTo>
                <a:close/>
                <a:moveTo>
                  <a:pt x="921" y="670"/>
                </a:moveTo>
                <a:lnTo>
                  <a:pt x="921" y="670"/>
                </a:lnTo>
                <a:lnTo>
                  <a:pt x="914" y="661"/>
                </a:lnTo>
                <a:lnTo>
                  <a:pt x="906" y="652"/>
                </a:lnTo>
                <a:lnTo>
                  <a:pt x="897" y="644"/>
                </a:lnTo>
                <a:lnTo>
                  <a:pt x="888" y="638"/>
                </a:lnTo>
                <a:lnTo>
                  <a:pt x="877" y="632"/>
                </a:lnTo>
                <a:lnTo>
                  <a:pt x="865" y="628"/>
                </a:lnTo>
                <a:lnTo>
                  <a:pt x="850" y="626"/>
                </a:lnTo>
                <a:lnTo>
                  <a:pt x="836" y="625"/>
                </a:lnTo>
                <a:lnTo>
                  <a:pt x="836" y="625"/>
                </a:lnTo>
                <a:lnTo>
                  <a:pt x="826" y="625"/>
                </a:lnTo>
                <a:lnTo>
                  <a:pt x="818" y="626"/>
                </a:lnTo>
                <a:lnTo>
                  <a:pt x="810" y="628"/>
                </a:lnTo>
                <a:lnTo>
                  <a:pt x="801" y="631"/>
                </a:lnTo>
                <a:lnTo>
                  <a:pt x="793" y="634"/>
                </a:lnTo>
                <a:lnTo>
                  <a:pt x="786" y="638"/>
                </a:lnTo>
                <a:lnTo>
                  <a:pt x="772" y="648"/>
                </a:lnTo>
                <a:lnTo>
                  <a:pt x="760" y="660"/>
                </a:lnTo>
                <a:lnTo>
                  <a:pt x="751" y="673"/>
                </a:lnTo>
                <a:lnTo>
                  <a:pt x="742" y="688"/>
                </a:lnTo>
                <a:lnTo>
                  <a:pt x="736" y="706"/>
                </a:lnTo>
                <a:lnTo>
                  <a:pt x="703" y="706"/>
                </a:lnTo>
                <a:lnTo>
                  <a:pt x="703" y="735"/>
                </a:lnTo>
                <a:lnTo>
                  <a:pt x="730" y="735"/>
                </a:lnTo>
                <a:lnTo>
                  <a:pt x="730" y="735"/>
                </a:lnTo>
                <a:lnTo>
                  <a:pt x="729" y="744"/>
                </a:lnTo>
                <a:lnTo>
                  <a:pt x="729" y="752"/>
                </a:lnTo>
                <a:lnTo>
                  <a:pt x="729" y="752"/>
                </a:lnTo>
                <a:lnTo>
                  <a:pt x="730" y="765"/>
                </a:lnTo>
                <a:lnTo>
                  <a:pt x="703" y="765"/>
                </a:lnTo>
                <a:lnTo>
                  <a:pt x="703" y="795"/>
                </a:lnTo>
                <a:lnTo>
                  <a:pt x="735" y="795"/>
                </a:lnTo>
                <a:lnTo>
                  <a:pt x="735" y="795"/>
                </a:lnTo>
                <a:lnTo>
                  <a:pt x="741" y="813"/>
                </a:lnTo>
                <a:lnTo>
                  <a:pt x="750" y="830"/>
                </a:lnTo>
                <a:lnTo>
                  <a:pt x="759" y="843"/>
                </a:lnTo>
                <a:lnTo>
                  <a:pt x="765" y="850"/>
                </a:lnTo>
                <a:lnTo>
                  <a:pt x="771" y="855"/>
                </a:lnTo>
                <a:lnTo>
                  <a:pt x="778" y="861"/>
                </a:lnTo>
                <a:lnTo>
                  <a:pt x="786" y="866"/>
                </a:lnTo>
                <a:lnTo>
                  <a:pt x="793" y="870"/>
                </a:lnTo>
                <a:lnTo>
                  <a:pt x="801" y="873"/>
                </a:lnTo>
                <a:lnTo>
                  <a:pt x="810" y="876"/>
                </a:lnTo>
                <a:lnTo>
                  <a:pt x="818" y="877"/>
                </a:lnTo>
                <a:lnTo>
                  <a:pt x="828" y="878"/>
                </a:lnTo>
                <a:lnTo>
                  <a:pt x="837" y="879"/>
                </a:lnTo>
                <a:lnTo>
                  <a:pt x="837" y="879"/>
                </a:lnTo>
                <a:lnTo>
                  <a:pt x="852" y="878"/>
                </a:lnTo>
                <a:lnTo>
                  <a:pt x="865" y="876"/>
                </a:lnTo>
                <a:lnTo>
                  <a:pt x="876" y="871"/>
                </a:lnTo>
                <a:lnTo>
                  <a:pt x="886" y="865"/>
                </a:lnTo>
                <a:lnTo>
                  <a:pt x="897" y="858"/>
                </a:lnTo>
                <a:lnTo>
                  <a:pt x="906" y="849"/>
                </a:lnTo>
                <a:lnTo>
                  <a:pt x="914" y="840"/>
                </a:lnTo>
                <a:lnTo>
                  <a:pt x="922" y="829"/>
                </a:lnTo>
                <a:lnTo>
                  <a:pt x="891" y="806"/>
                </a:lnTo>
                <a:lnTo>
                  <a:pt x="891" y="806"/>
                </a:lnTo>
                <a:lnTo>
                  <a:pt x="879" y="820"/>
                </a:lnTo>
                <a:lnTo>
                  <a:pt x="873" y="826"/>
                </a:lnTo>
                <a:lnTo>
                  <a:pt x="867" y="831"/>
                </a:lnTo>
                <a:lnTo>
                  <a:pt x="860" y="835"/>
                </a:lnTo>
                <a:lnTo>
                  <a:pt x="853" y="837"/>
                </a:lnTo>
                <a:lnTo>
                  <a:pt x="846" y="840"/>
                </a:lnTo>
                <a:lnTo>
                  <a:pt x="837" y="840"/>
                </a:lnTo>
                <a:lnTo>
                  <a:pt x="837" y="840"/>
                </a:lnTo>
                <a:lnTo>
                  <a:pt x="828" y="840"/>
                </a:lnTo>
                <a:lnTo>
                  <a:pt x="818" y="837"/>
                </a:lnTo>
                <a:lnTo>
                  <a:pt x="810" y="834"/>
                </a:lnTo>
                <a:lnTo>
                  <a:pt x="802" y="828"/>
                </a:lnTo>
                <a:lnTo>
                  <a:pt x="795" y="822"/>
                </a:lnTo>
                <a:lnTo>
                  <a:pt x="789" y="814"/>
                </a:lnTo>
                <a:lnTo>
                  <a:pt x="784" y="805"/>
                </a:lnTo>
                <a:lnTo>
                  <a:pt x="780" y="795"/>
                </a:lnTo>
                <a:lnTo>
                  <a:pt x="856" y="795"/>
                </a:lnTo>
                <a:lnTo>
                  <a:pt x="856" y="765"/>
                </a:lnTo>
                <a:lnTo>
                  <a:pt x="774" y="765"/>
                </a:lnTo>
                <a:lnTo>
                  <a:pt x="774" y="765"/>
                </a:lnTo>
                <a:lnTo>
                  <a:pt x="774" y="751"/>
                </a:lnTo>
                <a:lnTo>
                  <a:pt x="774" y="751"/>
                </a:lnTo>
                <a:lnTo>
                  <a:pt x="774" y="735"/>
                </a:lnTo>
                <a:lnTo>
                  <a:pt x="856" y="735"/>
                </a:lnTo>
                <a:lnTo>
                  <a:pt x="856" y="706"/>
                </a:lnTo>
                <a:lnTo>
                  <a:pt x="781" y="706"/>
                </a:lnTo>
                <a:lnTo>
                  <a:pt x="781" y="706"/>
                </a:lnTo>
                <a:lnTo>
                  <a:pt x="784" y="697"/>
                </a:lnTo>
                <a:lnTo>
                  <a:pt x="789" y="688"/>
                </a:lnTo>
                <a:lnTo>
                  <a:pt x="795" y="681"/>
                </a:lnTo>
                <a:lnTo>
                  <a:pt x="802" y="675"/>
                </a:lnTo>
                <a:lnTo>
                  <a:pt x="810" y="669"/>
                </a:lnTo>
                <a:lnTo>
                  <a:pt x="817" y="666"/>
                </a:lnTo>
                <a:lnTo>
                  <a:pt x="825" y="664"/>
                </a:lnTo>
                <a:lnTo>
                  <a:pt x="835" y="663"/>
                </a:lnTo>
                <a:lnTo>
                  <a:pt x="835" y="663"/>
                </a:lnTo>
                <a:lnTo>
                  <a:pt x="843" y="663"/>
                </a:lnTo>
                <a:lnTo>
                  <a:pt x="852" y="666"/>
                </a:lnTo>
                <a:lnTo>
                  <a:pt x="859" y="668"/>
                </a:lnTo>
                <a:lnTo>
                  <a:pt x="865" y="672"/>
                </a:lnTo>
                <a:lnTo>
                  <a:pt x="871" y="676"/>
                </a:lnTo>
                <a:lnTo>
                  <a:pt x="877" y="681"/>
                </a:lnTo>
                <a:lnTo>
                  <a:pt x="889" y="696"/>
                </a:lnTo>
                <a:lnTo>
                  <a:pt x="921" y="67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6" name="Freeform 364"/>
          <p:cNvSpPr>
            <a:spLocks noEditPoints="1"/>
          </p:cNvSpPr>
          <p:nvPr/>
        </p:nvSpPr>
        <p:spPr bwMode="auto">
          <a:xfrm>
            <a:off x="7059741" y="2837101"/>
            <a:ext cx="1076325" cy="576064"/>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7" name="テキスト ボックス 16"/>
          <p:cNvSpPr txBox="1"/>
          <p:nvPr/>
        </p:nvSpPr>
        <p:spPr>
          <a:xfrm>
            <a:off x="6952499" y="3545758"/>
            <a:ext cx="1368152" cy="369332"/>
          </a:xfrm>
          <a:prstGeom prst="rect">
            <a:avLst/>
          </a:prstGeom>
        </p:spPr>
        <p:txBody>
          <a:bodyPr wrap="square" rtlCol="0" anchor="ctr" anchorCtr="0">
            <a:spAutoFit/>
          </a:bodyPr>
          <a:lstStyle/>
          <a:p>
            <a:r>
              <a:rPr lang="ja-JP" altLang="en-US" b="1">
                <a:solidFill>
                  <a:schemeClr val="tx2"/>
                </a:solidFill>
                <a:cs typeface="メイリオ" pitchFamily="50" charset="-128"/>
              </a:rPr>
              <a:t>入金データ</a:t>
            </a:r>
          </a:p>
        </p:txBody>
      </p:sp>
      <p:sp>
        <p:nvSpPr>
          <p:cNvPr id="18" name="長方形 12" descr="右側のアクセント バー&#10;">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4705616" y="963249"/>
            <a:ext cx="1984175" cy="114824"/>
          </a:xfrm>
          <a:prstGeom prst="rect">
            <a:avLst/>
          </a:prstGeom>
          <a:solidFill>
            <a:srgbClr val="A9E26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endParaRPr>
          </a:p>
        </p:txBody>
      </p:sp>
      <p:sp>
        <p:nvSpPr>
          <p:cNvPr id="19" name="角丸四角形 18"/>
          <p:cNvSpPr/>
          <p:nvPr/>
        </p:nvSpPr>
        <p:spPr>
          <a:xfrm>
            <a:off x="435774" y="1409396"/>
            <a:ext cx="1280457" cy="1069030"/>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20" name="角丸四角形 19"/>
          <p:cNvSpPr/>
          <p:nvPr/>
        </p:nvSpPr>
        <p:spPr>
          <a:xfrm>
            <a:off x="1777508" y="1409396"/>
            <a:ext cx="1280457" cy="1069030"/>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21" name="角丸四角形 20"/>
          <p:cNvSpPr/>
          <p:nvPr/>
        </p:nvSpPr>
        <p:spPr>
          <a:xfrm>
            <a:off x="3119242" y="1409396"/>
            <a:ext cx="1280457" cy="1069030"/>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22" name="角丸四角形 21"/>
          <p:cNvSpPr/>
          <p:nvPr/>
        </p:nvSpPr>
        <p:spPr>
          <a:xfrm>
            <a:off x="435774" y="2535968"/>
            <a:ext cx="1280457" cy="1069030"/>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23" name="角丸四角形 22"/>
          <p:cNvSpPr/>
          <p:nvPr/>
        </p:nvSpPr>
        <p:spPr>
          <a:xfrm>
            <a:off x="3090642" y="2535968"/>
            <a:ext cx="1280457" cy="1069030"/>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24" name="角丸四角形 23"/>
          <p:cNvSpPr/>
          <p:nvPr/>
        </p:nvSpPr>
        <p:spPr>
          <a:xfrm>
            <a:off x="435774" y="3667998"/>
            <a:ext cx="1280457" cy="1069030"/>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25" name="角丸四角形 24"/>
          <p:cNvSpPr/>
          <p:nvPr/>
        </p:nvSpPr>
        <p:spPr>
          <a:xfrm>
            <a:off x="1777508" y="3667998"/>
            <a:ext cx="1280457" cy="1069030"/>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26" name="角丸四角形 25"/>
          <p:cNvSpPr/>
          <p:nvPr/>
        </p:nvSpPr>
        <p:spPr>
          <a:xfrm>
            <a:off x="3119242" y="3667998"/>
            <a:ext cx="1280457" cy="1069030"/>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27" name="テキスト ボックス 26"/>
          <p:cNvSpPr txBox="1"/>
          <p:nvPr/>
        </p:nvSpPr>
        <p:spPr>
          <a:xfrm>
            <a:off x="615610" y="1515552"/>
            <a:ext cx="1003640" cy="369332"/>
          </a:xfrm>
          <a:prstGeom prst="rect">
            <a:avLst/>
          </a:prstGeom>
          <a:noFill/>
        </p:spPr>
        <p:txBody>
          <a:bodyPr wrap="square" rtlCol="0">
            <a:spAutoFit/>
          </a:bodyPr>
          <a:lstStyle/>
          <a:p>
            <a:pPr algn="ctr"/>
            <a:r>
              <a:rPr kumimoji="1" lang="ja-JP" altLang="en-US" b="1">
                <a:solidFill>
                  <a:schemeClr val="tx2"/>
                </a:solidFill>
              </a:rPr>
              <a:t>振込</a:t>
            </a:r>
          </a:p>
        </p:txBody>
      </p:sp>
      <p:sp>
        <p:nvSpPr>
          <p:cNvPr id="28" name="テキスト ボックス 27"/>
          <p:cNvSpPr txBox="1"/>
          <p:nvPr/>
        </p:nvSpPr>
        <p:spPr>
          <a:xfrm>
            <a:off x="1826995" y="1503370"/>
            <a:ext cx="1120747" cy="369332"/>
          </a:xfrm>
          <a:prstGeom prst="rect">
            <a:avLst/>
          </a:prstGeom>
          <a:noFill/>
        </p:spPr>
        <p:txBody>
          <a:bodyPr wrap="square" rtlCol="0">
            <a:spAutoFit/>
          </a:bodyPr>
          <a:lstStyle/>
          <a:p>
            <a:pPr algn="ctr"/>
            <a:r>
              <a:rPr lang="ja-JP" altLang="en-US" b="1">
                <a:solidFill>
                  <a:schemeClr val="tx2"/>
                </a:solidFill>
              </a:rPr>
              <a:t>口座引落</a:t>
            </a:r>
            <a:endParaRPr kumimoji="1" lang="ja-JP" altLang="en-US" b="1">
              <a:solidFill>
                <a:schemeClr val="tx2"/>
              </a:solidFill>
            </a:endParaRPr>
          </a:p>
        </p:txBody>
      </p:sp>
      <p:sp>
        <p:nvSpPr>
          <p:cNvPr id="29" name="テキスト ボックス 28"/>
          <p:cNvSpPr txBox="1"/>
          <p:nvPr/>
        </p:nvSpPr>
        <p:spPr>
          <a:xfrm>
            <a:off x="3266470" y="1506145"/>
            <a:ext cx="1003640" cy="369332"/>
          </a:xfrm>
          <a:prstGeom prst="rect">
            <a:avLst/>
          </a:prstGeom>
          <a:noFill/>
        </p:spPr>
        <p:txBody>
          <a:bodyPr wrap="square" rtlCol="0">
            <a:spAutoFit/>
          </a:bodyPr>
          <a:lstStyle/>
          <a:p>
            <a:pPr algn="ctr"/>
            <a:r>
              <a:rPr lang="ja-JP" altLang="en-US" b="1">
                <a:solidFill>
                  <a:schemeClr val="tx2"/>
                </a:solidFill>
              </a:rPr>
              <a:t>現金</a:t>
            </a:r>
            <a:endParaRPr kumimoji="1" lang="ja-JP" altLang="en-US" b="1">
              <a:solidFill>
                <a:schemeClr val="tx2"/>
              </a:solidFill>
            </a:endParaRPr>
          </a:p>
        </p:txBody>
      </p:sp>
      <p:sp>
        <p:nvSpPr>
          <p:cNvPr id="30" name="テキスト ボックス 29"/>
          <p:cNvSpPr txBox="1"/>
          <p:nvPr/>
        </p:nvSpPr>
        <p:spPr>
          <a:xfrm>
            <a:off x="514470" y="2612836"/>
            <a:ext cx="1179436" cy="369332"/>
          </a:xfrm>
          <a:prstGeom prst="rect">
            <a:avLst/>
          </a:prstGeom>
          <a:noFill/>
        </p:spPr>
        <p:txBody>
          <a:bodyPr wrap="square" rtlCol="0">
            <a:spAutoFit/>
          </a:bodyPr>
          <a:lstStyle/>
          <a:p>
            <a:pPr algn="ctr"/>
            <a:r>
              <a:rPr lang="ja-JP" altLang="en-US" b="1">
                <a:solidFill>
                  <a:schemeClr val="tx2"/>
                </a:solidFill>
              </a:rPr>
              <a:t>支払手形</a:t>
            </a:r>
            <a:endParaRPr kumimoji="1" lang="ja-JP" altLang="en-US" b="1">
              <a:solidFill>
                <a:schemeClr val="tx2"/>
              </a:solidFill>
            </a:endParaRPr>
          </a:p>
        </p:txBody>
      </p:sp>
      <p:sp>
        <p:nvSpPr>
          <p:cNvPr id="31" name="テキスト ボックス 30"/>
          <p:cNvSpPr txBox="1"/>
          <p:nvPr/>
        </p:nvSpPr>
        <p:spPr>
          <a:xfrm>
            <a:off x="1940818" y="2612836"/>
            <a:ext cx="1003640" cy="369332"/>
          </a:xfrm>
          <a:prstGeom prst="rect">
            <a:avLst/>
          </a:prstGeom>
          <a:noFill/>
        </p:spPr>
        <p:txBody>
          <a:bodyPr wrap="square" rtlCol="0">
            <a:spAutoFit/>
          </a:bodyPr>
          <a:lstStyle/>
          <a:p>
            <a:pPr algn="ctr"/>
            <a:r>
              <a:rPr lang="ja-JP" altLang="en-US" b="1">
                <a:solidFill>
                  <a:schemeClr val="tx2"/>
                </a:solidFill>
              </a:rPr>
              <a:t>小切手</a:t>
            </a:r>
            <a:endParaRPr kumimoji="1" lang="ja-JP" altLang="en-US" b="1">
              <a:solidFill>
                <a:schemeClr val="tx2"/>
              </a:solidFill>
            </a:endParaRPr>
          </a:p>
        </p:txBody>
      </p:sp>
      <p:sp>
        <p:nvSpPr>
          <p:cNvPr id="32" name="テキスト ボックス 31"/>
          <p:cNvSpPr txBox="1"/>
          <p:nvPr/>
        </p:nvSpPr>
        <p:spPr>
          <a:xfrm>
            <a:off x="3300579" y="2610740"/>
            <a:ext cx="1003640" cy="369332"/>
          </a:xfrm>
          <a:prstGeom prst="rect">
            <a:avLst/>
          </a:prstGeom>
          <a:noFill/>
        </p:spPr>
        <p:txBody>
          <a:bodyPr wrap="square" rtlCol="0">
            <a:spAutoFit/>
          </a:bodyPr>
          <a:lstStyle/>
          <a:p>
            <a:pPr algn="ctr"/>
            <a:r>
              <a:rPr lang="ja-JP" altLang="en-US" b="1">
                <a:solidFill>
                  <a:schemeClr val="tx2"/>
                </a:solidFill>
              </a:rPr>
              <a:t>期日払</a:t>
            </a:r>
            <a:endParaRPr kumimoji="1" lang="ja-JP" altLang="en-US" b="1">
              <a:solidFill>
                <a:schemeClr val="tx2"/>
              </a:solidFill>
            </a:endParaRPr>
          </a:p>
        </p:txBody>
      </p:sp>
      <p:sp>
        <p:nvSpPr>
          <p:cNvPr id="33" name="テキスト ボックス 32"/>
          <p:cNvSpPr txBox="1"/>
          <p:nvPr/>
        </p:nvSpPr>
        <p:spPr>
          <a:xfrm>
            <a:off x="431799" y="3687675"/>
            <a:ext cx="1291396" cy="646331"/>
          </a:xfrm>
          <a:prstGeom prst="rect">
            <a:avLst/>
          </a:prstGeom>
          <a:noFill/>
        </p:spPr>
        <p:txBody>
          <a:bodyPr wrap="square" rtlCol="0">
            <a:spAutoFit/>
          </a:bodyPr>
          <a:lstStyle/>
          <a:p>
            <a:pPr algn="ctr"/>
            <a:r>
              <a:rPr lang="ja-JP" altLang="en-US" b="1">
                <a:solidFill>
                  <a:schemeClr val="tx2"/>
                </a:solidFill>
              </a:rPr>
              <a:t>ファクタリング</a:t>
            </a:r>
            <a:endParaRPr kumimoji="1" lang="ja-JP" altLang="en-US" b="1">
              <a:solidFill>
                <a:schemeClr val="tx2"/>
              </a:solidFill>
            </a:endParaRPr>
          </a:p>
        </p:txBody>
      </p:sp>
      <p:sp>
        <p:nvSpPr>
          <p:cNvPr id="34" name="テキスト ボックス 33"/>
          <p:cNvSpPr txBox="1"/>
          <p:nvPr/>
        </p:nvSpPr>
        <p:spPr>
          <a:xfrm>
            <a:off x="1784471" y="3685881"/>
            <a:ext cx="1273493" cy="646331"/>
          </a:xfrm>
          <a:prstGeom prst="rect">
            <a:avLst/>
          </a:prstGeom>
          <a:noFill/>
        </p:spPr>
        <p:txBody>
          <a:bodyPr wrap="square" rtlCol="0">
            <a:spAutoFit/>
          </a:bodyPr>
          <a:lstStyle/>
          <a:p>
            <a:pPr algn="ctr"/>
            <a:r>
              <a:rPr lang="ja-JP" altLang="en-US" b="1">
                <a:solidFill>
                  <a:schemeClr val="tx2"/>
                </a:solidFill>
              </a:rPr>
              <a:t>電子記録債務</a:t>
            </a:r>
            <a:endParaRPr kumimoji="1" lang="ja-JP" altLang="en-US" b="1">
              <a:solidFill>
                <a:schemeClr val="tx2"/>
              </a:solidFill>
            </a:endParaRPr>
          </a:p>
        </p:txBody>
      </p:sp>
      <p:sp>
        <p:nvSpPr>
          <p:cNvPr id="35" name="Freeform 340"/>
          <p:cNvSpPr>
            <a:spLocks noEditPoints="1"/>
          </p:cNvSpPr>
          <p:nvPr/>
        </p:nvSpPr>
        <p:spPr bwMode="auto">
          <a:xfrm>
            <a:off x="823355" y="1876532"/>
            <a:ext cx="571500" cy="531813"/>
          </a:xfrm>
          <a:custGeom>
            <a:avLst/>
            <a:gdLst>
              <a:gd name="T0" fmla="*/ 309 w 1081"/>
              <a:gd name="T1" fmla="*/ 153 h 1003"/>
              <a:gd name="T2" fmla="*/ 381 w 1081"/>
              <a:gd name="T3" fmla="*/ 445 h 1003"/>
              <a:gd name="T4" fmla="*/ 680 w 1081"/>
              <a:gd name="T5" fmla="*/ 459 h 1003"/>
              <a:gd name="T6" fmla="*/ 780 w 1081"/>
              <a:gd name="T7" fmla="*/ 176 h 1003"/>
              <a:gd name="T8" fmla="*/ 541 w 1081"/>
              <a:gd name="T9" fmla="*/ 0 h 1003"/>
              <a:gd name="T10" fmla="*/ 344 w 1081"/>
              <a:gd name="T11" fmla="*/ 333 h 1003"/>
              <a:gd name="T12" fmla="*/ 405 w 1081"/>
              <a:gd name="T13" fmla="*/ 86 h 1003"/>
              <a:gd name="T14" fmla="*/ 660 w 1081"/>
              <a:gd name="T15" fmla="*/ 74 h 1003"/>
              <a:gd name="T16" fmla="*/ 744 w 1081"/>
              <a:gd name="T17" fmla="*/ 314 h 1003"/>
              <a:gd name="T18" fmla="*/ 541 w 1081"/>
              <a:gd name="T19" fmla="*/ 464 h 1003"/>
              <a:gd name="T20" fmla="*/ 361 w 1081"/>
              <a:gd name="T21" fmla="*/ 175 h 1003"/>
              <a:gd name="T22" fmla="*/ 416 w 1081"/>
              <a:gd name="T23" fmla="*/ 402 h 1003"/>
              <a:gd name="T24" fmla="*/ 649 w 1081"/>
              <a:gd name="T25" fmla="*/ 412 h 1003"/>
              <a:gd name="T26" fmla="*/ 727 w 1081"/>
              <a:gd name="T27" fmla="*/ 193 h 1003"/>
              <a:gd name="T28" fmla="*/ 541 w 1081"/>
              <a:gd name="T29" fmla="*/ 56 h 1003"/>
              <a:gd name="T30" fmla="*/ 628 w 1081"/>
              <a:gd name="T31" fmla="*/ 346 h 1003"/>
              <a:gd name="T32" fmla="*/ 200 w 1081"/>
              <a:gd name="T33" fmla="*/ 507 h 1003"/>
              <a:gd name="T34" fmla="*/ 0 w 1081"/>
              <a:gd name="T35" fmla="*/ 753 h 1003"/>
              <a:gd name="T36" fmla="*/ 176 w 1081"/>
              <a:gd name="T37" fmla="*/ 992 h 1003"/>
              <a:gd name="T38" fmla="*/ 458 w 1081"/>
              <a:gd name="T39" fmla="*/ 892 h 1003"/>
              <a:gd name="T40" fmla="*/ 444 w 1081"/>
              <a:gd name="T41" fmla="*/ 594 h 1003"/>
              <a:gd name="T42" fmla="*/ 207 w 1081"/>
              <a:gd name="T43" fmla="*/ 962 h 1003"/>
              <a:gd name="T44" fmla="*/ 37 w 1081"/>
              <a:gd name="T45" fmla="*/ 753 h 1003"/>
              <a:gd name="T46" fmla="*/ 187 w 1081"/>
              <a:gd name="T47" fmla="*/ 549 h 1003"/>
              <a:gd name="T48" fmla="*/ 427 w 1081"/>
              <a:gd name="T49" fmla="*/ 633 h 1003"/>
              <a:gd name="T50" fmla="*/ 415 w 1081"/>
              <a:gd name="T51" fmla="*/ 888 h 1003"/>
              <a:gd name="T52" fmla="*/ 442 w 1081"/>
              <a:gd name="T53" fmla="*/ 792 h 1003"/>
              <a:gd name="T54" fmla="*/ 250 w 1081"/>
              <a:gd name="T55" fmla="*/ 948 h 1003"/>
              <a:gd name="T56" fmla="*/ 64 w 1081"/>
              <a:gd name="T57" fmla="*/ 811 h 1003"/>
              <a:gd name="T58" fmla="*/ 141 w 1081"/>
              <a:gd name="T59" fmla="*/ 591 h 1003"/>
              <a:gd name="T60" fmla="*/ 375 w 1081"/>
              <a:gd name="T61" fmla="*/ 602 h 1003"/>
              <a:gd name="T62" fmla="*/ 300 w 1081"/>
              <a:gd name="T63" fmla="*/ 638 h 1003"/>
              <a:gd name="T64" fmla="*/ 165 w 1081"/>
              <a:gd name="T65" fmla="*/ 693 h 1003"/>
              <a:gd name="T66" fmla="*/ 206 w 1081"/>
              <a:gd name="T67" fmla="*/ 819 h 1003"/>
              <a:gd name="T68" fmla="*/ 265 w 1081"/>
              <a:gd name="T69" fmla="*/ 898 h 1003"/>
              <a:gd name="T70" fmla="*/ 333 w 1081"/>
              <a:gd name="T71" fmla="*/ 775 h 1003"/>
              <a:gd name="T72" fmla="*/ 237 w 1081"/>
              <a:gd name="T73" fmla="*/ 722 h 1003"/>
              <a:gd name="T74" fmla="*/ 206 w 1081"/>
              <a:gd name="T75" fmla="*/ 700 h 1003"/>
              <a:gd name="T76" fmla="*/ 289 w 1081"/>
              <a:gd name="T77" fmla="*/ 822 h 1003"/>
              <a:gd name="T78" fmla="*/ 264 w 1081"/>
              <a:gd name="T79" fmla="*/ 769 h 1003"/>
              <a:gd name="T80" fmla="*/ 609 w 1081"/>
              <a:gd name="T81" fmla="*/ 633 h 1003"/>
              <a:gd name="T82" fmla="*/ 652 w 1081"/>
              <a:gd name="T83" fmla="*/ 930 h 1003"/>
              <a:gd name="T84" fmla="*/ 950 w 1081"/>
              <a:gd name="T85" fmla="*/ 973 h 1003"/>
              <a:gd name="T86" fmla="*/ 1076 w 1081"/>
              <a:gd name="T87" fmla="*/ 702 h 1003"/>
              <a:gd name="T88" fmla="*/ 830 w 1081"/>
              <a:gd name="T89" fmla="*/ 502 h 1003"/>
              <a:gd name="T90" fmla="*/ 643 w 1081"/>
              <a:gd name="T91" fmla="*/ 854 h 1003"/>
              <a:gd name="T92" fmla="*/ 679 w 1081"/>
              <a:gd name="T93" fmla="*/ 602 h 1003"/>
              <a:gd name="T94" fmla="*/ 932 w 1081"/>
              <a:gd name="T95" fmla="*/ 565 h 1003"/>
              <a:gd name="T96" fmla="*/ 1039 w 1081"/>
              <a:gd name="T97" fmla="*/ 795 h 1003"/>
              <a:gd name="T98" fmla="*/ 830 w 1081"/>
              <a:gd name="T99" fmla="*/ 966 h 1003"/>
              <a:gd name="T100" fmla="*/ 922 w 1081"/>
              <a:gd name="T101" fmla="*/ 925 h 1003"/>
              <a:gd name="T102" fmla="*/ 692 w 1081"/>
              <a:gd name="T103" fmla="*/ 890 h 1003"/>
              <a:gd name="T104" fmla="*/ 658 w 1081"/>
              <a:gd name="T105" fmla="*/ 660 h 1003"/>
              <a:gd name="T106" fmla="*/ 870 w 1081"/>
              <a:gd name="T107" fmla="*/ 561 h 1003"/>
              <a:gd name="T108" fmla="*/ 1026 w 1081"/>
              <a:gd name="T109" fmla="*/ 753 h 1003"/>
              <a:gd name="T110" fmla="*/ 818 w 1081"/>
              <a:gd name="T111" fmla="*/ 626 h 1003"/>
              <a:gd name="T112" fmla="*/ 729 w 1081"/>
              <a:gd name="T113" fmla="*/ 744 h 1003"/>
              <a:gd name="T114" fmla="*/ 786 w 1081"/>
              <a:gd name="T115" fmla="*/ 866 h 1003"/>
              <a:gd name="T116" fmla="*/ 914 w 1081"/>
              <a:gd name="T117" fmla="*/ 840 h 1003"/>
              <a:gd name="T118" fmla="*/ 810 w 1081"/>
              <a:gd name="T119" fmla="*/ 834 h 1003"/>
              <a:gd name="T120" fmla="*/ 856 w 1081"/>
              <a:gd name="T121" fmla="*/ 706 h 1003"/>
              <a:gd name="T122" fmla="*/ 859 w 1081"/>
              <a:gd name="T123" fmla="*/ 668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1" h="1003">
                <a:moveTo>
                  <a:pt x="541" y="0"/>
                </a:moveTo>
                <a:lnTo>
                  <a:pt x="541" y="0"/>
                </a:lnTo>
                <a:lnTo>
                  <a:pt x="514" y="2"/>
                </a:lnTo>
                <a:lnTo>
                  <a:pt x="489" y="6"/>
                </a:lnTo>
                <a:lnTo>
                  <a:pt x="465" y="12"/>
                </a:lnTo>
                <a:lnTo>
                  <a:pt x="442" y="20"/>
                </a:lnTo>
                <a:lnTo>
                  <a:pt x="421" y="31"/>
                </a:lnTo>
                <a:lnTo>
                  <a:pt x="400" y="43"/>
                </a:lnTo>
                <a:lnTo>
                  <a:pt x="381" y="57"/>
                </a:lnTo>
                <a:lnTo>
                  <a:pt x="363" y="74"/>
                </a:lnTo>
                <a:lnTo>
                  <a:pt x="346" y="91"/>
                </a:lnTo>
                <a:lnTo>
                  <a:pt x="332" y="111"/>
                </a:lnTo>
                <a:lnTo>
                  <a:pt x="320" y="132"/>
                </a:lnTo>
                <a:lnTo>
                  <a:pt x="309" y="153"/>
                </a:lnTo>
                <a:lnTo>
                  <a:pt x="301" y="176"/>
                </a:lnTo>
                <a:lnTo>
                  <a:pt x="295" y="200"/>
                </a:lnTo>
                <a:lnTo>
                  <a:pt x="291" y="225"/>
                </a:lnTo>
                <a:lnTo>
                  <a:pt x="290" y="250"/>
                </a:lnTo>
                <a:lnTo>
                  <a:pt x="290" y="250"/>
                </a:lnTo>
                <a:lnTo>
                  <a:pt x="291" y="277"/>
                </a:lnTo>
                <a:lnTo>
                  <a:pt x="295" y="302"/>
                </a:lnTo>
                <a:lnTo>
                  <a:pt x="301" y="326"/>
                </a:lnTo>
                <a:lnTo>
                  <a:pt x="309" y="349"/>
                </a:lnTo>
                <a:lnTo>
                  <a:pt x="320" y="370"/>
                </a:lnTo>
                <a:lnTo>
                  <a:pt x="332" y="391"/>
                </a:lnTo>
                <a:lnTo>
                  <a:pt x="346" y="410"/>
                </a:lnTo>
                <a:lnTo>
                  <a:pt x="363" y="428"/>
                </a:lnTo>
                <a:lnTo>
                  <a:pt x="381" y="445"/>
                </a:lnTo>
                <a:lnTo>
                  <a:pt x="400" y="459"/>
                </a:lnTo>
                <a:lnTo>
                  <a:pt x="421" y="471"/>
                </a:lnTo>
                <a:lnTo>
                  <a:pt x="442" y="482"/>
                </a:lnTo>
                <a:lnTo>
                  <a:pt x="465" y="490"/>
                </a:lnTo>
                <a:lnTo>
                  <a:pt x="489" y="496"/>
                </a:lnTo>
                <a:lnTo>
                  <a:pt x="514" y="500"/>
                </a:lnTo>
                <a:lnTo>
                  <a:pt x="541" y="501"/>
                </a:lnTo>
                <a:lnTo>
                  <a:pt x="541" y="501"/>
                </a:lnTo>
                <a:lnTo>
                  <a:pt x="566" y="500"/>
                </a:lnTo>
                <a:lnTo>
                  <a:pt x="591" y="496"/>
                </a:lnTo>
                <a:lnTo>
                  <a:pt x="615" y="490"/>
                </a:lnTo>
                <a:lnTo>
                  <a:pt x="638" y="482"/>
                </a:lnTo>
                <a:lnTo>
                  <a:pt x="660" y="471"/>
                </a:lnTo>
                <a:lnTo>
                  <a:pt x="680" y="459"/>
                </a:lnTo>
                <a:lnTo>
                  <a:pt x="700" y="445"/>
                </a:lnTo>
                <a:lnTo>
                  <a:pt x="717" y="428"/>
                </a:lnTo>
                <a:lnTo>
                  <a:pt x="734" y="410"/>
                </a:lnTo>
                <a:lnTo>
                  <a:pt x="748" y="391"/>
                </a:lnTo>
                <a:lnTo>
                  <a:pt x="760" y="370"/>
                </a:lnTo>
                <a:lnTo>
                  <a:pt x="771" y="349"/>
                </a:lnTo>
                <a:lnTo>
                  <a:pt x="780" y="326"/>
                </a:lnTo>
                <a:lnTo>
                  <a:pt x="786" y="302"/>
                </a:lnTo>
                <a:lnTo>
                  <a:pt x="789" y="277"/>
                </a:lnTo>
                <a:lnTo>
                  <a:pt x="792" y="250"/>
                </a:lnTo>
                <a:lnTo>
                  <a:pt x="792" y="250"/>
                </a:lnTo>
                <a:lnTo>
                  <a:pt x="789" y="225"/>
                </a:lnTo>
                <a:lnTo>
                  <a:pt x="786" y="200"/>
                </a:lnTo>
                <a:lnTo>
                  <a:pt x="780" y="176"/>
                </a:lnTo>
                <a:lnTo>
                  <a:pt x="771" y="153"/>
                </a:lnTo>
                <a:lnTo>
                  <a:pt x="760" y="132"/>
                </a:lnTo>
                <a:lnTo>
                  <a:pt x="748" y="111"/>
                </a:lnTo>
                <a:lnTo>
                  <a:pt x="734" y="91"/>
                </a:lnTo>
                <a:lnTo>
                  <a:pt x="717" y="74"/>
                </a:lnTo>
                <a:lnTo>
                  <a:pt x="700" y="57"/>
                </a:lnTo>
                <a:lnTo>
                  <a:pt x="680" y="43"/>
                </a:lnTo>
                <a:lnTo>
                  <a:pt x="660" y="31"/>
                </a:lnTo>
                <a:lnTo>
                  <a:pt x="638" y="20"/>
                </a:lnTo>
                <a:lnTo>
                  <a:pt x="615" y="12"/>
                </a:lnTo>
                <a:lnTo>
                  <a:pt x="591" y="6"/>
                </a:lnTo>
                <a:lnTo>
                  <a:pt x="566" y="2"/>
                </a:lnTo>
                <a:lnTo>
                  <a:pt x="541" y="0"/>
                </a:lnTo>
                <a:lnTo>
                  <a:pt x="541" y="0"/>
                </a:lnTo>
                <a:close/>
                <a:moveTo>
                  <a:pt x="541" y="464"/>
                </a:moveTo>
                <a:lnTo>
                  <a:pt x="541" y="464"/>
                </a:lnTo>
                <a:lnTo>
                  <a:pt x="518" y="463"/>
                </a:lnTo>
                <a:lnTo>
                  <a:pt x="498" y="459"/>
                </a:lnTo>
                <a:lnTo>
                  <a:pt x="477" y="454"/>
                </a:lnTo>
                <a:lnTo>
                  <a:pt x="457" y="447"/>
                </a:lnTo>
                <a:lnTo>
                  <a:pt x="439" y="439"/>
                </a:lnTo>
                <a:lnTo>
                  <a:pt x="421" y="428"/>
                </a:lnTo>
                <a:lnTo>
                  <a:pt x="405" y="415"/>
                </a:lnTo>
                <a:lnTo>
                  <a:pt x="390" y="402"/>
                </a:lnTo>
                <a:lnTo>
                  <a:pt x="376" y="386"/>
                </a:lnTo>
                <a:lnTo>
                  <a:pt x="363" y="370"/>
                </a:lnTo>
                <a:lnTo>
                  <a:pt x="352" y="352"/>
                </a:lnTo>
                <a:lnTo>
                  <a:pt x="344" y="333"/>
                </a:lnTo>
                <a:lnTo>
                  <a:pt x="337" y="314"/>
                </a:lnTo>
                <a:lnTo>
                  <a:pt x="332" y="294"/>
                </a:lnTo>
                <a:lnTo>
                  <a:pt x="328" y="273"/>
                </a:lnTo>
                <a:lnTo>
                  <a:pt x="327" y="250"/>
                </a:lnTo>
                <a:lnTo>
                  <a:pt x="327" y="250"/>
                </a:lnTo>
                <a:lnTo>
                  <a:pt x="328" y="229"/>
                </a:lnTo>
                <a:lnTo>
                  <a:pt x="332" y="208"/>
                </a:lnTo>
                <a:lnTo>
                  <a:pt x="337" y="188"/>
                </a:lnTo>
                <a:lnTo>
                  <a:pt x="344" y="168"/>
                </a:lnTo>
                <a:lnTo>
                  <a:pt x="352" y="150"/>
                </a:lnTo>
                <a:lnTo>
                  <a:pt x="363" y="132"/>
                </a:lnTo>
                <a:lnTo>
                  <a:pt x="376" y="115"/>
                </a:lnTo>
                <a:lnTo>
                  <a:pt x="390" y="100"/>
                </a:lnTo>
                <a:lnTo>
                  <a:pt x="405" y="86"/>
                </a:lnTo>
                <a:lnTo>
                  <a:pt x="421" y="74"/>
                </a:lnTo>
                <a:lnTo>
                  <a:pt x="439" y="63"/>
                </a:lnTo>
                <a:lnTo>
                  <a:pt x="457" y="55"/>
                </a:lnTo>
                <a:lnTo>
                  <a:pt x="477" y="48"/>
                </a:lnTo>
                <a:lnTo>
                  <a:pt x="498" y="42"/>
                </a:lnTo>
                <a:lnTo>
                  <a:pt x="518" y="39"/>
                </a:lnTo>
                <a:lnTo>
                  <a:pt x="541" y="38"/>
                </a:lnTo>
                <a:lnTo>
                  <a:pt x="541" y="38"/>
                </a:lnTo>
                <a:lnTo>
                  <a:pt x="562" y="39"/>
                </a:lnTo>
                <a:lnTo>
                  <a:pt x="583" y="42"/>
                </a:lnTo>
                <a:lnTo>
                  <a:pt x="603" y="48"/>
                </a:lnTo>
                <a:lnTo>
                  <a:pt x="624" y="55"/>
                </a:lnTo>
                <a:lnTo>
                  <a:pt x="642" y="63"/>
                </a:lnTo>
                <a:lnTo>
                  <a:pt x="660" y="74"/>
                </a:lnTo>
                <a:lnTo>
                  <a:pt x="675" y="86"/>
                </a:lnTo>
                <a:lnTo>
                  <a:pt x="691" y="100"/>
                </a:lnTo>
                <a:lnTo>
                  <a:pt x="705" y="115"/>
                </a:lnTo>
                <a:lnTo>
                  <a:pt x="717" y="132"/>
                </a:lnTo>
                <a:lnTo>
                  <a:pt x="728" y="150"/>
                </a:lnTo>
                <a:lnTo>
                  <a:pt x="736" y="168"/>
                </a:lnTo>
                <a:lnTo>
                  <a:pt x="744" y="188"/>
                </a:lnTo>
                <a:lnTo>
                  <a:pt x="748" y="208"/>
                </a:lnTo>
                <a:lnTo>
                  <a:pt x="752" y="229"/>
                </a:lnTo>
                <a:lnTo>
                  <a:pt x="753" y="250"/>
                </a:lnTo>
                <a:lnTo>
                  <a:pt x="753" y="250"/>
                </a:lnTo>
                <a:lnTo>
                  <a:pt x="752" y="273"/>
                </a:lnTo>
                <a:lnTo>
                  <a:pt x="748" y="294"/>
                </a:lnTo>
                <a:lnTo>
                  <a:pt x="744" y="314"/>
                </a:lnTo>
                <a:lnTo>
                  <a:pt x="736" y="333"/>
                </a:lnTo>
                <a:lnTo>
                  <a:pt x="728" y="352"/>
                </a:lnTo>
                <a:lnTo>
                  <a:pt x="717" y="370"/>
                </a:lnTo>
                <a:lnTo>
                  <a:pt x="705" y="386"/>
                </a:lnTo>
                <a:lnTo>
                  <a:pt x="691" y="402"/>
                </a:lnTo>
                <a:lnTo>
                  <a:pt x="675" y="415"/>
                </a:lnTo>
                <a:lnTo>
                  <a:pt x="660" y="428"/>
                </a:lnTo>
                <a:lnTo>
                  <a:pt x="642" y="439"/>
                </a:lnTo>
                <a:lnTo>
                  <a:pt x="624" y="447"/>
                </a:lnTo>
                <a:lnTo>
                  <a:pt x="603" y="454"/>
                </a:lnTo>
                <a:lnTo>
                  <a:pt x="583" y="459"/>
                </a:lnTo>
                <a:lnTo>
                  <a:pt x="562" y="463"/>
                </a:lnTo>
                <a:lnTo>
                  <a:pt x="541" y="464"/>
                </a:lnTo>
                <a:lnTo>
                  <a:pt x="541" y="464"/>
                </a:lnTo>
                <a:close/>
                <a:moveTo>
                  <a:pt x="541" y="56"/>
                </a:moveTo>
                <a:lnTo>
                  <a:pt x="541" y="56"/>
                </a:lnTo>
                <a:lnTo>
                  <a:pt x="520" y="57"/>
                </a:lnTo>
                <a:lnTo>
                  <a:pt x="501" y="60"/>
                </a:lnTo>
                <a:lnTo>
                  <a:pt x="482" y="64"/>
                </a:lnTo>
                <a:lnTo>
                  <a:pt x="464" y="72"/>
                </a:lnTo>
                <a:lnTo>
                  <a:pt x="447" y="79"/>
                </a:lnTo>
                <a:lnTo>
                  <a:pt x="432" y="90"/>
                </a:lnTo>
                <a:lnTo>
                  <a:pt x="416" y="100"/>
                </a:lnTo>
                <a:lnTo>
                  <a:pt x="403" y="112"/>
                </a:lnTo>
                <a:lnTo>
                  <a:pt x="390" y="127"/>
                </a:lnTo>
                <a:lnTo>
                  <a:pt x="379" y="142"/>
                </a:lnTo>
                <a:lnTo>
                  <a:pt x="369" y="158"/>
                </a:lnTo>
                <a:lnTo>
                  <a:pt x="361" y="175"/>
                </a:lnTo>
                <a:lnTo>
                  <a:pt x="354" y="193"/>
                </a:lnTo>
                <a:lnTo>
                  <a:pt x="349" y="212"/>
                </a:lnTo>
                <a:lnTo>
                  <a:pt x="346" y="231"/>
                </a:lnTo>
                <a:lnTo>
                  <a:pt x="345" y="250"/>
                </a:lnTo>
                <a:lnTo>
                  <a:pt x="345" y="250"/>
                </a:lnTo>
                <a:lnTo>
                  <a:pt x="346" y="271"/>
                </a:lnTo>
                <a:lnTo>
                  <a:pt x="349" y="290"/>
                </a:lnTo>
                <a:lnTo>
                  <a:pt x="354" y="309"/>
                </a:lnTo>
                <a:lnTo>
                  <a:pt x="361" y="327"/>
                </a:lnTo>
                <a:lnTo>
                  <a:pt x="369" y="344"/>
                </a:lnTo>
                <a:lnTo>
                  <a:pt x="379" y="360"/>
                </a:lnTo>
                <a:lnTo>
                  <a:pt x="390" y="375"/>
                </a:lnTo>
                <a:lnTo>
                  <a:pt x="403" y="388"/>
                </a:lnTo>
                <a:lnTo>
                  <a:pt x="416" y="402"/>
                </a:lnTo>
                <a:lnTo>
                  <a:pt x="432" y="412"/>
                </a:lnTo>
                <a:lnTo>
                  <a:pt x="447" y="422"/>
                </a:lnTo>
                <a:lnTo>
                  <a:pt x="464" y="430"/>
                </a:lnTo>
                <a:lnTo>
                  <a:pt x="482" y="438"/>
                </a:lnTo>
                <a:lnTo>
                  <a:pt x="501" y="442"/>
                </a:lnTo>
                <a:lnTo>
                  <a:pt x="520" y="445"/>
                </a:lnTo>
                <a:lnTo>
                  <a:pt x="541" y="446"/>
                </a:lnTo>
                <a:lnTo>
                  <a:pt x="541" y="446"/>
                </a:lnTo>
                <a:lnTo>
                  <a:pt x="560" y="445"/>
                </a:lnTo>
                <a:lnTo>
                  <a:pt x="579" y="442"/>
                </a:lnTo>
                <a:lnTo>
                  <a:pt x="598" y="438"/>
                </a:lnTo>
                <a:lnTo>
                  <a:pt x="616" y="430"/>
                </a:lnTo>
                <a:lnTo>
                  <a:pt x="633" y="422"/>
                </a:lnTo>
                <a:lnTo>
                  <a:pt x="649" y="412"/>
                </a:lnTo>
                <a:lnTo>
                  <a:pt x="664" y="402"/>
                </a:lnTo>
                <a:lnTo>
                  <a:pt x="679" y="388"/>
                </a:lnTo>
                <a:lnTo>
                  <a:pt x="691" y="375"/>
                </a:lnTo>
                <a:lnTo>
                  <a:pt x="702" y="360"/>
                </a:lnTo>
                <a:lnTo>
                  <a:pt x="712" y="344"/>
                </a:lnTo>
                <a:lnTo>
                  <a:pt x="720" y="327"/>
                </a:lnTo>
                <a:lnTo>
                  <a:pt x="727" y="309"/>
                </a:lnTo>
                <a:lnTo>
                  <a:pt x="732" y="290"/>
                </a:lnTo>
                <a:lnTo>
                  <a:pt x="734" y="271"/>
                </a:lnTo>
                <a:lnTo>
                  <a:pt x="735" y="250"/>
                </a:lnTo>
                <a:lnTo>
                  <a:pt x="735" y="250"/>
                </a:lnTo>
                <a:lnTo>
                  <a:pt x="734" y="231"/>
                </a:lnTo>
                <a:lnTo>
                  <a:pt x="732" y="212"/>
                </a:lnTo>
                <a:lnTo>
                  <a:pt x="727" y="193"/>
                </a:lnTo>
                <a:lnTo>
                  <a:pt x="720" y="175"/>
                </a:lnTo>
                <a:lnTo>
                  <a:pt x="712" y="158"/>
                </a:lnTo>
                <a:lnTo>
                  <a:pt x="702" y="142"/>
                </a:lnTo>
                <a:lnTo>
                  <a:pt x="691" y="127"/>
                </a:lnTo>
                <a:lnTo>
                  <a:pt x="679" y="112"/>
                </a:lnTo>
                <a:lnTo>
                  <a:pt x="664" y="100"/>
                </a:lnTo>
                <a:lnTo>
                  <a:pt x="649" y="90"/>
                </a:lnTo>
                <a:lnTo>
                  <a:pt x="633" y="79"/>
                </a:lnTo>
                <a:lnTo>
                  <a:pt x="616" y="72"/>
                </a:lnTo>
                <a:lnTo>
                  <a:pt x="598" y="64"/>
                </a:lnTo>
                <a:lnTo>
                  <a:pt x="579" y="60"/>
                </a:lnTo>
                <a:lnTo>
                  <a:pt x="560" y="57"/>
                </a:lnTo>
                <a:lnTo>
                  <a:pt x="541" y="56"/>
                </a:lnTo>
                <a:lnTo>
                  <a:pt x="541" y="56"/>
                </a:lnTo>
                <a:close/>
                <a:moveTo>
                  <a:pt x="452" y="259"/>
                </a:moveTo>
                <a:lnTo>
                  <a:pt x="507" y="259"/>
                </a:lnTo>
                <a:lnTo>
                  <a:pt x="426" y="138"/>
                </a:lnTo>
                <a:lnTo>
                  <a:pt x="476" y="138"/>
                </a:lnTo>
                <a:lnTo>
                  <a:pt x="541" y="240"/>
                </a:lnTo>
                <a:lnTo>
                  <a:pt x="604" y="138"/>
                </a:lnTo>
                <a:lnTo>
                  <a:pt x="654" y="138"/>
                </a:lnTo>
                <a:lnTo>
                  <a:pt x="572" y="259"/>
                </a:lnTo>
                <a:lnTo>
                  <a:pt x="628" y="259"/>
                </a:lnTo>
                <a:lnTo>
                  <a:pt x="628" y="290"/>
                </a:lnTo>
                <a:lnTo>
                  <a:pt x="560" y="290"/>
                </a:lnTo>
                <a:lnTo>
                  <a:pt x="560" y="315"/>
                </a:lnTo>
                <a:lnTo>
                  <a:pt x="628" y="315"/>
                </a:lnTo>
                <a:lnTo>
                  <a:pt x="628" y="346"/>
                </a:lnTo>
                <a:lnTo>
                  <a:pt x="560" y="346"/>
                </a:lnTo>
                <a:lnTo>
                  <a:pt x="560" y="382"/>
                </a:lnTo>
                <a:lnTo>
                  <a:pt x="519" y="382"/>
                </a:lnTo>
                <a:lnTo>
                  <a:pt x="519" y="346"/>
                </a:lnTo>
                <a:lnTo>
                  <a:pt x="452" y="346"/>
                </a:lnTo>
                <a:lnTo>
                  <a:pt x="452" y="315"/>
                </a:lnTo>
                <a:lnTo>
                  <a:pt x="519" y="315"/>
                </a:lnTo>
                <a:lnTo>
                  <a:pt x="519" y="290"/>
                </a:lnTo>
                <a:lnTo>
                  <a:pt x="452" y="290"/>
                </a:lnTo>
                <a:lnTo>
                  <a:pt x="452" y="259"/>
                </a:lnTo>
                <a:close/>
                <a:moveTo>
                  <a:pt x="250" y="502"/>
                </a:moveTo>
                <a:lnTo>
                  <a:pt x="250" y="502"/>
                </a:lnTo>
                <a:lnTo>
                  <a:pt x="225" y="504"/>
                </a:lnTo>
                <a:lnTo>
                  <a:pt x="200" y="507"/>
                </a:lnTo>
                <a:lnTo>
                  <a:pt x="176" y="513"/>
                </a:lnTo>
                <a:lnTo>
                  <a:pt x="153" y="522"/>
                </a:lnTo>
                <a:lnTo>
                  <a:pt x="132" y="532"/>
                </a:lnTo>
                <a:lnTo>
                  <a:pt x="110" y="544"/>
                </a:lnTo>
                <a:lnTo>
                  <a:pt x="91" y="559"/>
                </a:lnTo>
                <a:lnTo>
                  <a:pt x="73" y="576"/>
                </a:lnTo>
                <a:lnTo>
                  <a:pt x="57" y="594"/>
                </a:lnTo>
                <a:lnTo>
                  <a:pt x="43" y="613"/>
                </a:lnTo>
                <a:lnTo>
                  <a:pt x="30" y="633"/>
                </a:lnTo>
                <a:lnTo>
                  <a:pt x="20" y="655"/>
                </a:lnTo>
                <a:lnTo>
                  <a:pt x="12" y="678"/>
                </a:lnTo>
                <a:lnTo>
                  <a:pt x="4" y="702"/>
                </a:lnTo>
                <a:lnTo>
                  <a:pt x="1" y="727"/>
                </a:lnTo>
                <a:lnTo>
                  <a:pt x="0" y="753"/>
                </a:lnTo>
                <a:lnTo>
                  <a:pt x="0" y="753"/>
                </a:lnTo>
                <a:lnTo>
                  <a:pt x="1" y="778"/>
                </a:lnTo>
                <a:lnTo>
                  <a:pt x="4" y="804"/>
                </a:lnTo>
                <a:lnTo>
                  <a:pt x="12" y="828"/>
                </a:lnTo>
                <a:lnTo>
                  <a:pt x="20" y="850"/>
                </a:lnTo>
                <a:lnTo>
                  <a:pt x="30" y="872"/>
                </a:lnTo>
                <a:lnTo>
                  <a:pt x="43" y="892"/>
                </a:lnTo>
                <a:lnTo>
                  <a:pt x="57" y="912"/>
                </a:lnTo>
                <a:lnTo>
                  <a:pt x="73" y="930"/>
                </a:lnTo>
                <a:lnTo>
                  <a:pt x="91" y="946"/>
                </a:lnTo>
                <a:lnTo>
                  <a:pt x="110" y="961"/>
                </a:lnTo>
                <a:lnTo>
                  <a:pt x="132" y="973"/>
                </a:lnTo>
                <a:lnTo>
                  <a:pt x="153" y="984"/>
                </a:lnTo>
                <a:lnTo>
                  <a:pt x="176" y="992"/>
                </a:lnTo>
                <a:lnTo>
                  <a:pt x="200" y="998"/>
                </a:lnTo>
                <a:lnTo>
                  <a:pt x="225" y="1002"/>
                </a:lnTo>
                <a:lnTo>
                  <a:pt x="250" y="1003"/>
                </a:lnTo>
                <a:lnTo>
                  <a:pt x="250" y="1003"/>
                </a:lnTo>
                <a:lnTo>
                  <a:pt x="277" y="1002"/>
                </a:lnTo>
                <a:lnTo>
                  <a:pt x="301" y="998"/>
                </a:lnTo>
                <a:lnTo>
                  <a:pt x="325" y="992"/>
                </a:lnTo>
                <a:lnTo>
                  <a:pt x="348" y="984"/>
                </a:lnTo>
                <a:lnTo>
                  <a:pt x="370" y="973"/>
                </a:lnTo>
                <a:lnTo>
                  <a:pt x="391" y="961"/>
                </a:lnTo>
                <a:lnTo>
                  <a:pt x="410" y="946"/>
                </a:lnTo>
                <a:lnTo>
                  <a:pt x="428" y="930"/>
                </a:lnTo>
                <a:lnTo>
                  <a:pt x="444" y="912"/>
                </a:lnTo>
                <a:lnTo>
                  <a:pt x="458" y="892"/>
                </a:lnTo>
                <a:lnTo>
                  <a:pt x="471" y="872"/>
                </a:lnTo>
                <a:lnTo>
                  <a:pt x="482" y="850"/>
                </a:lnTo>
                <a:lnTo>
                  <a:pt x="490" y="828"/>
                </a:lnTo>
                <a:lnTo>
                  <a:pt x="496" y="804"/>
                </a:lnTo>
                <a:lnTo>
                  <a:pt x="500" y="778"/>
                </a:lnTo>
                <a:lnTo>
                  <a:pt x="501" y="753"/>
                </a:lnTo>
                <a:lnTo>
                  <a:pt x="501" y="753"/>
                </a:lnTo>
                <a:lnTo>
                  <a:pt x="500" y="727"/>
                </a:lnTo>
                <a:lnTo>
                  <a:pt x="496" y="702"/>
                </a:lnTo>
                <a:lnTo>
                  <a:pt x="490" y="678"/>
                </a:lnTo>
                <a:lnTo>
                  <a:pt x="482" y="655"/>
                </a:lnTo>
                <a:lnTo>
                  <a:pt x="471" y="633"/>
                </a:lnTo>
                <a:lnTo>
                  <a:pt x="458" y="613"/>
                </a:lnTo>
                <a:lnTo>
                  <a:pt x="444" y="594"/>
                </a:lnTo>
                <a:lnTo>
                  <a:pt x="428" y="576"/>
                </a:lnTo>
                <a:lnTo>
                  <a:pt x="410" y="559"/>
                </a:lnTo>
                <a:lnTo>
                  <a:pt x="391" y="544"/>
                </a:lnTo>
                <a:lnTo>
                  <a:pt x="370" y="532"/>
                </a:lnTo>
                <a:lnTo>
                  <a:pt x="348" y="522"/>
                </a:lnTo>
                <a:lnTo>
                  <a:pt x="325" y="513"/>
                </a:lnTo>
                <a:lnTo>
                  <a:pt x="301" y="507"/>
                </a:lnTo>
                <a:lnTo>
                  <a:pt x="277" y="504"/>
                </a:lnTo>
                <a:lnTo>
                  <a:pt x="250" y="502"/>
                </a:lnTo>
                <a:lnTo>
                  <a:pt x="250" y="502"/>
                </a:lnTo>
                <a:close/>
                <a:moveTo>
                  <a:pt x="250" y="966"/>
                </a:moveTo>
                <a:lnTo>
                  <a:pt x="250" y="966"/>
                </a:lnTo>
                <a:lnTo>
                  <a:pt x="229" y="964"/>
                </a:lnTo>
                <a:lnTo>
                  <a:pt x="207" y="962"/>
                </a:lnTo>
                <a:lnTo>
                  <a:pt x="187" y="956"/>
                </a:lnTo>
                <a:lnTo>
                  <a:pt x="168" y="949"/>
                </a:lnTo>
                <a:lnTo>
                  <a:pt x="150" y="940"/>
                </a:lnTo>
                <a:lnTo>
                  <a:pt x="132" y="930"/>
                </a:lnTo>
                <a:lnTo>
                  <a:pt x="115" y="918"/>
                </a:lnTo>
                <a:lnTo>
                  <a:pt x="100" y="903"/>
                </a:lnTo>
                <a:lnTo>
                  <a:pt x="86" y="888"/>
                </a:lnTo>
                <a:lnTo>
                  <a:pt x="74" y="872"/>
                </a:lnTo>
                <a:lnTo>
                  <a:pt x="63" y="854"/>
                </a:lnTo>
                <a:lnTo>
                  <a:pt x="54" y="836"/>
                </a:lnTo>
                <a:lnTo>
                  <a:pt x="46" y="816"/>
                </a:lnTo>
                <a:lnTo>
                  <a:pt x="42" y="795"/>
                </a:lnTo>
                <a:lnTo>
                  <a:pt x="38" y="775"/>
                </a:lnTo>
                <a:lnTo>
                  <a:pt x="37" y="753"/>
                </a:lnTo>
                <a:lnTo>
                  <a:pt x="37" y="753"/>
                </a:lnTo>
                <a:lnTo>
                  <a:pt x="38" y="730"/>
                </a:lnTo>
                <a:lnTo>
                  <a:pt x="42" y="710"/>
                </a:lnTo>
                <a:lnTo>
                  <a:pt x="46" y="690"/>
                </a:lnTo>
                <a:lnTo>
                  <a:pt x="54" y="669"/>
                </a:lnTo>
                <a:lnTo>
                  <a:pt x="63" y="651"/>
                </a:lnTo>
                <a:lnTo>
                  <a:pt x="74" y="633"/>
                </a:lnTo>
                <a:lnTo>
                  <a:pt x="86" y="618"/>
                </a:lnTo>
                <a:lnTo>
                  <a:pt x="100" y="602"/>
                </a:lnTo>
                <a:lnTo>
                  <a:pt x="115" y="589"/>
                </a:lnTo>
                <a:lnTo>
                  <a:pt x="132" y="576"/>
                </a:lnTo>
                <a:lnTo>
                  <a:pt x="150" y="565"/>
                </a:lnTo>
                <a:lnTo>
                  <a:pt x="168" y="556"/>
                </a:lnTo>
                <a:lnTo>
                  <a:pt x="187" y="549"/>
                </a:lnTo>
                <a:lnTo>
                  <a:pt x="207" y="544"/>
                </a:lnTo>
                <a:lnTo>
                  <a:pt x="229" y="541"/>
                </a:lnTo>
                <a:lnTo>
                  <a:pt x="250" y="540"/>
                </a:lnTo>
                <a:lnTo>
                  <a:pt x="250" y="540"/>
                </a:lnTo>
                <a:lnTo>
                  <a:pt x="272" y="541"/>
                </a:lnTo>
                <a:lnTo>
                  <a:pt x="294" y="544"/>
                </a:lnTo>
                <a:lnTo>
                  <a:pt x="314" y="549"/>
                </a:lnTo>
                <a:lnTo>
                  <a:pt x="333" y="556"/>
                </a:lnTo>
                <a:lnTo>
                  <a:pt x="352" y="565"/>
                </a:lnTo>
                <a:lnTo>
                  <a:pt x="369" y="576"/>
                </a:lnTo>
                <a:lnTo>
                  <a:pt x="386" y="589"/>
                </a:lnTo>
                <a:lnTo>
                  <a:pt x="402" y="602"/>
                </a:lnTo>
                <a:lnTo>
                  <a:pt x="415" y="618"/>
                </a:lnTo>
                <a:lnTo>
                  <a:pt x="427" y="633"/>
                </a:lnTo>
                <a:lnTo>
                  <a:pt x="438" y="651"/>
                </a:lnTo>
                <a:lnTo>
                  <a:pt x="447" y="669"/>
                </a:lnTo>
                <a:lnTo>
                  <a:pt x="454" y="690"/>
                </a:lnTo>
                <a:lnTo>
                  <a:pt x="459" y="710"/>
                </a:lnTo>
                <a:lnTo>
                  <a:pt x="463" y="730"/>
                </a:lnTo>
                <a:lnTo>
                  <a:pt x="464" y="753"/>
                </a:lnTo>
                <a:lnTo>
                  <a:pt x="464" y="753"/>
                </a:lnTo>
                <a:lnTo>
                  <a:pt x="463" y="775"/>
                </a:lnTo>
                <a:lnTo>
                  <a:pt x="459" y="795"/>
                </a:lnTo>
                <a:lnTo>
                  <a:pt x="454" y="816"/>
                </a:lnTo>
                <a:lnTo>
                  <a:pt x="447" y="836"/>
                </a:lnTo>
                <a:lnTo>
                  <a:pt x="438" y="854"/>
                </a:lnTo>
                <a:lnTo>
                  <a:pt x="427" y="872"/>
                </a:lnTo>
                <a:lnTo>
                  <a:pt x="415" y="888"/>
                </a:lnTo>
                <a:lnTo>
                  <a:pt x="402" y="903"/>
                </a:lnTo>
                <a:lnTo>
                  <a:pt x="386" y="918"/>
                </a:lnTo>
                <a:lnTo>
                  <a:pt x="369" y="930"/>
                </a:lnTo>
                <a:lnTo>
                  <a:pt x="352" y="940"/>
                </a:lnTo>
                <a:lnTo>
                  <a:pt x="333" y="949"/>
                </a:lnTo>
                <a:lnTo>
                  <a:pt x="314" y="956"/>
                </a:lnTo>
                <a:lnTo>
                  <a:pt x="294" y="962"/>
                </a:lnTo>
                <a:lnTo>
                  <a:pt x="272" y="964"/>
                </a:lnTo>
                <a:lnTo>
                  <a:pt x="250" y="966"/>
                </a:lnTo>
                <a:lnTo>
                  <a:pt x="250" y="966"/>
                </a:lnTo>
                <a:close/>
                <a:moveTo>
                  <a:pt x="446" y="753"/>
                </a:moveTo>
                <a:lnTo>
                  <a:pt x="446" y="753"/>
                </a:lnTo>
                <a:lnTo>
                  <a:pt x="445" y="772"/>
                </a:lnTo>
                <a:lnTo>
                  <a:pt x="442" y="792"/>
                </a:lnTo>
                <a:lnTo>
                  <a:pt x="436" y="811"/>
                </a:lnTo>
                <a:lnTo>
                  <a:pt x="430" y="829"/>
                </a:lnTo>
                <a:lnTo>
                  <a:pt x="422" y="846"/>
                </a:lnTo>
                <a:lnTo>
                  <a:pt x="412" y="861"/>
                </a:lnTo>
                <a:lnTo>
                  <a:pt x="402" y="877"/>
                </a:lnTo>
                <a:lnTo>
                  <a:pt x="388" y="890"/>
                </a:lnTo>
                <a:lnTo>
                  <a:pt x="375" y="903"/>
                </a:lnTo>
                <a:lnTo>
                  <a:pt x="360" y="914"/>
                </a:lnTo>
                <a:lnTo>
                  <a:pt x="344" y="925"/>
                </a:lnTo>
                <a:lnTo>
                  <a:pt x="326" y="932"/>
                </a:lnTo>
                <a:lnTo>
                  <a:pt x="308" y="939"/>
                </a:lnTo>
                <a:lnTo>
                  <a:pt x="290" y="944"/>
                </a:lnTo>
                <a:lnTo>
                  <a:pt x="271" y="946"/>
                </a:lnTo>
                <a:lnTo>
                  <a:pt x="250" y="948"/>
                </a:lnTo>
                <a:lnTo>
                  <a:pt x="250" y="948"/>
                </a:lnTo>
                <a:lnTo>
                  <a:pt x="231" y="946"/>
                </a:lnTo>
                <a:lnTo>
                  <a:pt x="211" y="944"/>
                </a:lnTo>
                <a:lnTo>
                  <a:pt x="193" y="939"/>
                </a:lnTo>
                <a:lnTo>
                  <a:pt x="175" y="932"/>
                </a:lnTo>
                <a:lnTo>
                  <a:pt x="158" y="925"/>
                </a:lnTo>
                <a:lnTo>
                  <a:pt x="141" y="914"/>
                </a:lnTo>
                <a:lnTo>
                  <a:pt x="127" y="903"/>
                </a:lnTo>
                <a:lnTo>
                  <a:pt x="112" y="890"/>
                </a:lnTo>
                <a:lnTo>
                  <a:pt x="100" y="877"/>
                </a:lnTo>
                <a:lnTo>
                  <a:pt x="88" y="861"/>
                </a:lnTo>
                <a:lnTo>
                  <a:pt x="79" y="846"/>
                </a:lnTo>
                <a:lnTo>
                  <a:pt x="70" y="829"/>
                </a:lnTo>
                <a:lnTo>
                  <a:pt x="64" y="811"/>
                </a:lnTo>
                <a:lnTo>
                  <a:pt x="60" y="792"/>
                </a:lnTo>
                <a:lnTo>
                  <a:pt x="56" y="772"/>
                </a:lnTo>
                <a:lnTo>
                  <a:pt x="55" y="753"/>
                </a:lnTo>
                <a:lnTo>
                  <a:pt x="55" y="753"/>
                </a:lnTo>
                <a:lnTo>
                  <a:pt x="56" y="733"/>
                </a:lnTo>
                <a:lnTo>
                  <a:pt x="60" y="714"/>
                </a:lnTo>
                <a:lnTo>
                  <a:pt x="64" y="694"/>
                </a:lnTo>
                <a:lnTo>
                  <a:pt x="70" y="676"/>
                </a:lnTo>
                <a:lnTo>
                  <a:pt x="79" y="660"/>
                </a:lnTo>
                <a:lnTo>
                  <a:pt x="88" y="644"/>
                </a:lnTo>
                <a:lnTo>
                  <a:pt x="100" y="628"/>
                </a:lnTo>
                <a:lnTo>
                  <a:pt x="112" y="615"/>
                </a:lnTo>
                <a:lnTo>
                  <a:pt x="127" y="602"/>
                </a:lnTo>
                <a:lnTo>
                  <a:pt x="141" y="591"/>
                </a:lnTo>
                <a:lnTo>
                  <a:pt x="158" y="582"/>
                </a:lnTo>
                <a:lnTo>
                  <a:pt x="175" y="573"/>
                </a:lnTo>
                <a:lnTo>
                  <a:pt x="193" y="566"/>
                </a:lnTo>
                <a:lnTo>
                  <a:pt x="211" y="561"/>
                </a:lnTo>
                <a:lnTo>
                  <a:pt x="231" y="559"/>
                </a:lnTo>
                <a:lnTo>
                  <a:pt x="250" y="558"/>
                </a:lnTo>
                <a:lnTo>
                  <a:pt x="250" y="558"/>
                </a:lnTo>
                <a:lnTo>
                  <a:pt x="271" y="559"/>
                </a:lnTo>
                <a:lnTo>
                  <a:pt x="290" y="561"/>
                </a:lnTo>
                <a:lnTo>
                  <a:pt x="308" y="566"/>
                </a:lnTo>
                <a:lnTo>
                  <a:pt x="326" y="573"/>
                </a:lnTo>
                <a:lnTo>
                  <a:pt x="344" y="582"/>
                </a:lnTo>
                <a:lnTo>
                  <a:pt x="360" y="591"/>
                </a:lnTo>
                <a:lnTo>
                  <a:pt x="375" y="602"/>
                </a:lnTo>
                <a:lnTo>
                  <a:pt x="388" y="615"/>
                </a:lnTo>
                <a:lnTo>
                  <a:pt x="402" y="628"/>
                </a:lnTo>
                <a:lnTo>
                  <a:pt x="412" y="644"/>
                </a:lnTo>
                <a:lnTo>
                  <a:pt x="422" y="660"/>
                </a:lnTo>
                <a:lnTo>
                  <a:pt x="430" y="676"/>
                </a:lnTo>
                <a:lnTo>
                  <a:pt x="436" y="694"/>
                </a:lnTo>
                <a:lnTo>
                  <a:pt x="442" y="714"/>
                </a:lnTo>
                <a:lnTo>
                  <a:pt x="445" y="733"/>
                </a:lnTo>
                <a:lnTo>
                  <a:pt x="446" y="753"/>
                </a:lnTo>
                <a:lnTo>
                  <a:pt x="446" y="753"/>
                </a:lnTo>
                <a:close/>
                <a:moveTo>
                  <a:pt x="328" y="655"/>
                </a:moveTo>
                <a:lnTo>
                  <a:pt x="328" y="655"/>
                </a:lnTo>
                <a:lnTo>
                  <a:pt x="314" y="645"/>
                </a:lnTo>
                <a:lnTo>
                  <a:pt x="300" y="638"/>
                </a:lnTo>
                <a:lnTo>
                  <a:pt x="283" y="632"/>
                </a:lnTo>
                <a:lnTo>
                  <a:pt x="265" y="628"/>
                </a:lnTo>
                <a:lnTo>
                  <a:pt x="265" y="608"/>
                </a:lnTo>
                <a:lnTo>
                  <a:pt x="236" y="608"/>
                </a:lnTo>
                <a:lnTo>
                  <a:pt x="236" y="628"/>
                </a:lnTo>
                <a:lnTo>
                  <a:pt x="236" y="628"/>
                </a:lnTo>
                <a:lnTo>
                  <a:pt x="220" y="631"/>
                </a:lnTo>
                <a:lnTo>
                  <a:pt x="207" y="634"/>
                </a:lnTo>
                <a:lnTo>
                  <a:pt x="195" y="640"/>
                </a:lnTo>
                <a:lnTo>
                  <a:pt x="184" y="649"/>
                </a:lnTo>
                <a:lnTo>
                  <a:pt x="176" y="657"/>
                </a:lnTo>
                <a:lnTo>
                  <a:pt x="170" y="668"/>
                </a:lnTo>
                <a:lnTo>
                  <a:pt x="166" y="680"/>
                </a:lnTo>
                <a:lnTo>
                  <a:pt x="165" y="693"/>
                </a:lnTo>
                <a:lnTo>
                  <a:pt x="165" y="693"/>
                </a:lnTo>
                <a:lnTo>
                  <a:pt x="165" y="693"/>
                </a:lnTo>
                <a:lnTo>
                  <a:pt x="165" y="706"/>
                </a:lnTo>
                <a:lnTo>
                  <a:pt x="169" y="718"/>
                </a:lnTo>
                <a:lnTo>
                  <a:pt x="175" y="729"/>
                </a:lnTo>
                <a:lnTo>
                  <a:pt x="182" y="738"/>
                </a:lnTo>
                <a:lnTo>
                  <a:pt x="193" y="745"/>
                </a:lnTo>
                <a:lnTo>
                  <a:pt x="205" y="752"/>
                </a:lnTo>
                <a:lnTo>
                  <a:pt x="220" y="758"/>
                </a:lnTo>
                <a:lnTo>
                  <a:pt x="237" y="763"/>
                </a:lnTo>
                <a:lnTo>
                  <a:pt x="237" y="830"/>
                </a:lnTo>
                <a:lnTo>
                  <a:pt x="237" y="830"/>
                </a:lnTo>
                <a:lnTo>
                  <a:pt x="222" y="825"/>
                </a:lnTo>
                <a:lnTo>
                  <a:pt x="206" y="819"/>
                </a:lnTo>
                <a:lnTo>
                  <a:pt x="192" y="811"/>
                </a:lnTo>
                <a:lnTo>
                  <a:pt x="177" y="800"/>
                </a:lnTo>
                <a:lnTo>
                  <a:pt x="156" y="831"/>
                </a:lnTo>
                <a:lnTo>
                  <a:pt x="156" y="831"/>
                </a:lnTo>
                <a:lnTo>
                  <a:pt x="164" y="837"/>
                </a:lnTo>
                <a:lnTo>
                  <a:pt x="174" y="843"/>
                </a:lnTo>
                <a:lnTo>
                  <a:pt x="183" y="849"/>
                </a:lnTo>
                <a:lnTo>
                  <a:pt x="193" y="853"/>
                </a:lnTo>
                <a:lnTo>
                  <a:pt x="204" y="858"/>
                </a:lnTo>
                <a:lnTo>
                  <a:pt x="214" y="860"/>
                </a:lnTo>
                <a:lnTo>
                  <a:pt x="225" y="862"/>
                </a:lnTo>
                <a:lnTo>
                  <a:pt x="236" y="865"/>
                </a:lnTo>
                <a:lnTo>
                  <a:pt x="236" y="898"/>
                </a:lnTo>
                <a:lnTo>
                  <a:pt x="265" y="898"/>
                </a:lnTo>
                <a:lnTo>
                  <a:pt x="265" y="865"/>
                </a:lnTo>
                <a:lnTo>
                  <a:pt x="265" y="865"/>
                </a:lnTo>
                <a:lnTo>
                  <a:pt x="280" y="862"/>
                </a:lnTo>
                <a:lnTo>
                  <a:pt x="295" y="859"/>
                </a:lnTo>
                <a:lnTo>
                  <a:pt x="307" y="853"/>
                </a:lnTo>
                <a:lnTo>
                  <a:pt x="318" y="844"/>
                </a:lnTo>
                <a:lnTo>
                  <a:pt x="326" y="835"/>
                </a:lnTo>
                <a:lnTo>
                  <a:pt x="332" y="825"/>
                </a:lnTo>
                <a:lnTo>
                  <a:pt x="336" y="813"/>
                </a:lnTo>
                <a:lnTo>
                  <a:pt x="337" y="800"/>
                </a:lnTo>
                <a:lnTo>
                  <a:pt x="337" y="799"/>
                </a:lnTo>
                <a:lnTo>
                  <a:pt x="337" y="799"/>
                </a:lnTo>
                <a:lnTo>
                  <a:pt x="337" y="786"/>
                </a:lnTo>
                <a:lnTo>
                  <a:pt x="333" y="775"/>
                </a:lnTo>
                <a:lnTo>
                  <a:pt x="327" y="764"/>
                </a:lnTo>
                <a:lnTo>
                  <a:pt x="320" y="756"/>
                </a:lnTo>
                <a:lnTo>
                  <a:pt x="309" y="747"/>
                </a:lnTo>
                <a:lnTo>
                  <a:pt x="297" y="740"/>
                </a:lnTo>
                <a:lnTo>
                  <a:pt x="282" y="735"/>
                </a:lnTo>
                <a:lnTo>
                  <a:pt x="264" y="729"/>
                </a:lnTo>
                <a:lnTo>
                  <a:pt x="264" y="664"/>
                </a:lnTo>
                <a:lnTo>
                  <a:pt x="264" y="664"/>
                </a:lnTo>
                <a:lnTo>
                  <a:pt x="276" y="668"/>
                </a:lnTo>
                <a:lnTo>
                  <a:pt x="288" y="673"/>
                </a:lnTo>
                <a:lnTo>
                  <a:pt x="298" y="679"/>
                </a:lnTo>
                <a:lnTo>
                  <a:pt x="310" y="686"/>
                </a:lnTo>
                <a:lnTo>
                  <a:pt x="328" y="655"/>
                </a:lnTo>
                <a:close/>
                <a:moveTo>
                  <a:pt x="237" y="722"/>
                </a:moveTo>
                <a:lnTo>
                  <a:pt x="237" y="662"/>
                </a:lnTo>
                <a:lnTo>
                  <a:pt x="237" y="662"/>
                </a:lnTo>
                <a:lnTo>
                  <a:pt x="230" y="663"/>
                </a:lnTo>
                <a:lnTo>
                  <a:pt x="223" y="666"/>
                </a:lnTo>
                <a:lnTo>
                  <a:pt x="217" y="668"/>
                </a:lnTo>
                <a:lnTo>
                  <a:pt x="213" y="672"/>
                </a:lnTo>
                <a:lnTo>
                  <a:pt x="210" y="675"/>
                </a:lnTo>
                <a:lnTo>
                  <a:pt x="207" y="680"/>
                </a:lnTo>
                <a:lnTo>
                  <a:pt x="205" y="685"/>
                </a:lnTo>
                <a:lnTo>
                  <a:pt x="205" y="691"/>
                </a:lnTo>
                <a:lnTo>
                  <a:pt x="205" y="691"/>
                </a:lnTo>
                <a:lnTo>
                  <a:pt x="205" y="691"/>
                </a:lnTo>
                <a:lnTo>
                  <a:pt x="205" y="696"/>
                </a:lnTo>
                <a:lnTo>
                  <a:pt x="206" y="700"/>
                </a:lnTo>
                <a:lnTo>
                  <a:pt x="208" y="705"/>
                </a:lnTo>
                <a:lnTo>
                  <a:pt x="211" y="709"/>
                </a:lnTo>
                <a:lnTo>
                  <a:pt x="216" y="712"/>
                </a:lnTo>
                <a:lnTo>
                  <a:pt x="222" y="716"/>
                </a:lnTo>
                <a:lnTo>
                  <a:pt x="229" y="720"/>
                </a:lnTo>
                <a:lnTo>
                  <a:pt x="237" y="722"/>
                </a:lnTo>
                <a:lnTo>
                  <a:pt x="237" y="722"/>
                </a:lnTo>
                <a:close/>
                <a:moveTo>
                  <a:pt x="264" y="769"/>
                </a:moveTo>
                <a:lnTo>
                  <a:pt x="264" y="831"/>
                </a:lnTo>
                <a:lnTo>
                  <a:pt x="264" y="831"/>
                </a:lnTo>
                <a:lnTo>
                  <a:pt x="272" y="830"/>
                </a:lnTo>
                <a:lnTo>
                  <a:pt x="278" y="828"/>
                </a:lnTo>
                <a:lnTo>
                  <a:pt x="284" y="825"/>
                </a:lnTo>
                <a:lnTo>
                  <a:pt x="289" y="822"/>
                </a:lnTo>
                <a:lnTo>
                  <a:pt x="292" y="818"/>
                </a:lnTo>
                <a:lnTo>
                  <a:pt x="295" y="813"/>
                </a:lnTo>
                <a:lnTo>
                  <a:pt x="297" y="807"/>
                </a:lnTo>
                <a:lnTo>
                  <a:pt x="297" y="802"/>
                </a:lnTo>
                <a:lnTo>
                  <a:pt x="297" y="801"/>
                </a:lnTo>
                <a:lnTo>
                  <a:pt x="297" y="801"/>
                </a:lnTo>
                <a:lnTo>
                  <a:pt x="297" y="796"/>
                </a:lnTo>
                <a:lnTo>
                  <a:pt x="296" y="790"/>
                </a:lnTo>
                <a:lnTo>
                  <a:pt x="294" y="787"/>
                </a:lnTo>
                <a:lnTo>
                  <a:pt x="290" y="782"/>
                </a:lnTo>
                <a:lnTo>
                  <a:pt x="286" y="778"/>
                </a:lnTo>
                <a:lnTo>
                  <a:pt x="280" y="776"/>
                </a:lnTo>
                <a:lnTo>
                  <a:pt x="273" y="772"/>
                </a:lnTo>
                <a:lnTo>
                  <a:pt x="264" y="769"/>
                </a:lnTo>
                <a:lnTo>
                  <a:pt x="264" y="769"/>
                </a:lnTo>
                <a:close/>
                <a:moveTo>
                  <a:pt x="830" y="502"/>
                </a:moveTo>
                <a:lnTo>
                  <a:pt x="830" y="502"/>
                </a:lnTo>
                <a:lnTo>
                  <a:pt x="805" y="504"/>
                </a:lnTo>
                <a:lnTo>
                  <a:pt x="780" y="507"/>
                </a:lnTo>
                <a:lnTo>
                  <a:pt x="756" y="513"/>
                </a:lnTo>
                <a:lnTo>
                  <a:pt x="733" y="522"/>
                </a:lnTo>
                <a:lnTo>
                  <a:pt x="710" y="532"/>
                </a:lnTo>
                <a:lnTo>
                  <a:pt x="690" y="544"/>
                </a:lnTo>
                <a:lnTo>
                  <a:pt x="670" y="559"/>
                </a:lnTo>
                <a:lnTo>
                  <a:pt x="652" y="576"/>
                </a:lnTo>
                <a:lnTo>
                  <a:pt x="637" y="594"/>
                </a:lnTo>
                <a:lnTo>
                  <a:pt x="622" y="613"/>
                </a:lnTo>
                <a:lnTo>
                  <a:pt x="609" y="633"/>
                </a:lnTo>
                <a:lnTo>
                  <a:pt x="598" y="655"/>
                </a:lnTo>
                <a:lnTo>
                  <a:pt x="590" y="678"/>
                </a:lnTo>
                <a:lnTo>
                  <a:pt x="584" y="702"/>
                </a:lnTo>
                <a:lnTo>
                  <a:pt x="580" y="727"/>
                </a:lnTo>
                <a:lnTo>
                  <a:pt x="579" y="753"/>
                </a:lnTo>
                <a:lnTo>
                  <a:pt x="579" y="753"/>
                </a:lnTo>
                <a:lnTo>
                  <a:pt x="580" y="778"/>
                </a:lnTo>
                <a:lnTo>
                  <a:pt x="584" y="804"/>
                </a:lnTo>
                <a:lnTo>
                  <a:pt x="590" y="828"/>
                </a:lnTo>
                <a:lnTo>
                  <a:pt x="598" y="850"/>
                </a:lnTo>
                <a:lnTo>
                  <a:pt x="609" y="872"/>
                </a:lnTo>
                <a:lnTo>
                  <a:pt x="622" y="892"/>
                </a:lnTo>
                <a:lnTo>
                  <a:pt x="637" y="912"/>
                </a:lnTo>
                <a:lnTo>
                  <a:pt x="652" y="930"/>
                </a:lnTo>
                <a:lnTo>
                  <a:pt x="670" y="946"/>
                </a:lnTo>
                <a:lnTo>
                  <a:pt x="690" y="961"/>
                </a:lnTo>
                <a:lnTo>
                  <a:pt x="710" y="973"/>
                </a:lnTo>
                <a:lnTo>
                  <a:pt x="733" y="984"/>
                </a:lnTo>
                <a:lnTo>
                  <a:pt x="756" y="992"/>
                </a:lnTo>
                <a:lnTo>
                  <a:pt x="780" y="998"/>
                </a:lnTo>
                <a:lnTo>
                  <a:pt x="805" y="1002"/>
                </a:lnTo>
                <a:lnTo>
                  <a:pt x="830" y="1003"/>
                </a:lnTo>
                <a:lnTo>
                  <a:pt x="830" y="1003"/>
                </a:lnTo>
                <a:lnTo>
                  <a:pt x="855" y="1002"/>
                </a:lnTo>
                <a:lnTo>
                  <a:pt x="880" y="998"/>
                </a:lnTo>
                <a:lnTo>
                  <a:pt x="904" y="992"/>
                </a:lnTo>
                <a:lnTo>
                  <a:pt x="927" y="984"/>
                </a:lnTo>
                <a:lnTo>
                  <a:pt x="950" y="973"/>
                </a:lnTo>
                <a:lnTo>
                  <a:pt x="970" y="961"/>
                </a:lnTo>
                <a:lnTo>
                  <a:pt x="990" y="946"/>
                </a:lnTo>
                <a:lnTo>
                  <a:pt x="1008" y="930"/>
                </a:lnTo>
                <a:lnTo>
                  <a:pt x="1023" y="912"/>
                </a:lnTo>
                <a:lnTo>
                  <a:pt x="1038" y="892"/>
                </a:lnTo>
                <a:lnTo>
                  <a:pt x="1051" y="872"/>
                </a:lnTo>
                <a:lnTo>
                  <a:pt x="1062" y="850"/>
                </a:lnTo>
                <a:lnTo>
                  <a:pt x="1070" y="828"/>
                </a:lnTo>
                <a:lnTo>
                  <a:pt x="1076" y="804"/>
                </a:lnTo>
                <a:lnTo>
                  <a:pt x="1080" y="778"/>
                </a:lnTo>
                <a:lnTo>
                  <a:pt x="1081" y="753"/>
                </a:lnTo>
                <a:lnTo>
                  <a:pt x="1081" y="753"/>
                </a:lnTo>
                <a:lnTo>
                  <a:pt x="1080" y="727"/>
                </a:lnTo>
                <a:lnTo>
                  <a:pt x="1076" y="702"/>
                </a:lnTo>
                <a:lnTo>
                  <a:pt x="1070" y="678"/>
                </a:lnTo>
                <a:lnTo>
                  <a:pt x="1062" y="655"/>
                </a:lnTo>
                <a:lnTo>
                  <a:pt x="1051" y="633"/>
                </a:lnTo>
                <a:lnTo>
                  <a:pt x="1038" y="613"/>
                </a:lnTo>
                <a:lnTo>
                  <a:pt x="1023" y="594"/>
                </a:lnTo>
                <a:lnTo>
                  <a:pt x="1008" y="576"/>
                </a:lnTo>
                <a:lnTo>
                  <a:pt x="990" y="559"/>
                </a:lnTo>
                <a:lnTo>
                  <a:pt x="970" y="544"/>
                </a:lnTo>
                <a:lnTo>
                  <a:pt x="950" y="532"/>
                </a:lnTo>
                <a:lnTo>
                  <a:pt x="927" y="522"/>
                </a:lnTo>
                <a:lnTo>
                  <a:pt x="904" y="513"/>
                </a:lnTo>
                <a:lnTo>
                  <a:pt x="880" y="507"/>
                </a:lnTo>
                <a:lnTo>
                  <a:pt x="855" y="504"/>
                </a:lnTo>
                <a:lnTo>
                  <a:pt x="830" y="502"/>
                </a:lnTo>
                <a:lnTo>
                  <a:pt x="830" y="502"/>
                </a:lnTo>
                <a:close/>
                <a:moveTo>
                  <a:pt x="830" y="966"/>
                </a:moveTo>
                <a:lnTo>
                  <a:pt x="830" y="966"/>
                </a:lnTo>
                <a:lnTo>
                  <a:pt x="808" y="964"/>
                </a:lnTo>
                <a:lnTo>
                  <a:pt x="787" y="962"/>
                </a:lnTo>
                <a:lnTo>
                  <a:pt x="766" y="956"/>
                </a:lnTo>
                <a:lnTo>
                  <a:pt x="747" y="949"/>
                </a:lnTo>
                <a:lnTo>
                  <a:pt x="728" y="940"/>
                </a:lnTo>
                <a:lnTo>
                  <a:pt x="711" y="930"/>
                </a:lnTo>
                <a:lnTo>
                  <a:pt x="694" y="918"/>
                </a:lnTo>
                <a:lnTo>
                  <a:pt x="679" y="903"/>
                </a:lnTo>
                <a:lnTo>
                  <a:pt x="666" y="888"/>
                </a:lnTo>
                <a:lnTo>
                  <a:pt x="654" y="872"/>
                </a:lnTo>
                <a:lnTo>
                  <a:pt x="643" y="854"/>
                </a:lnTo>
                <a:lnTo>
                  <a:pt x="633" y="836"/>
                </a:lnTo>
                <a:lnTo>
                  <a:pt x="626" y="816"/>
                </a:lnTo>
                <a:lnTo>
                  <a:pt x="621" y="795"/>
                </a:lnTo>
                <a:lnTo>
                  <a:pt x="618" y="775"/>
                </a:lnTo>
                <a:lnTo>
                  <a:pt x="616" y="753"/>
                </a:lnTo>
                <a:lnTo>
                  <a:pt x="616" y="753"/>
                </a:lnTo>
                <a:lnTo>
                  <a:pt x="618" y="730"/>
                </a:lnTo>
                <a:lnTo>
                  <a:pt x="621" y="710"/>
                </a:lnTo>
                <a:lnTo>
                  <a:pt x="626" y="690"/>
                </a:lnTo>
                <a:lnTo>
                  <a:pt x="633" y="669"/>
                </a:lnTo>
                <a:lnTo>
                  <a:pt x="643" y="651"/>
                </a:lnTo>
                <a:lnTo>
                  <a:pt x="654" y="633"/>
                </a:lnTo>
                <a:lnTo>
                  <a:pt x="666" y="618"/>
                </a:lnTo>
                <a:lnTo>
                  <a:pt x="679" y="602"/>
                </a:lnTo>
                <a:lnTo>
                  <a:pt x="694" y="589"/>
                </a:lnTo>
                <a:lnTo>
                  <a:pt x="711" y="576"/>
                </a:lnTo>
                <a:lnTo>
                  <a:pt x="728" y="565"/>
                </a:lnTo>
                <a:lnTo>
                  <a:pt x="747" y="556"/>
                </a:lnTo>
                <a:lnTo>
                  <a:pt x="766" y="549"/>
                </a:lnTo>
                <a:lnTo>
                  <a:pt x="787" y="544"/>
                </a:lnTo>
                <a:lnTo>
                  <a:pt x="808" y="541"/>
                </a:lnTo>
                <a:lnTo>
                  <a:pt x="830" y="540"/>
                </a:lnTo>
                <a:lnTo>
                  <a:pt x="830" y="540"/>
                </a:lnTo>
                <a:lnTo>
                  <a:pt x="852" y="541"/>
                </a:lnTo>
                <a:lnTo>
                  <a:pt x="873" y="544"/>
                </a:lnTo>
                <a:lnTo>
                  <a:pt x="894" y="549"/>
                </a:lnTo>
                <a:lnTo>
                  <a:pt x="913" y="556"/>
                </a:lnTo>
                <a:lnTo>
                  <a:pt x="932" y="565"/>
                </a:lnTo>
                <a:lnTo>
                  <a:pt x="949" y="576"/>
                </a:lnTo>
                <a:lnTo>
                  <a:pt x="966" y="589"/>
                </a:lnTo>
                <a:lnTo>
                  <a:pt x="980" y="602"/>
                </a:lnTo>
                <a:lnTo>
                  <a:pt x="994" y="618"/>
                </a:lnTo>
                <a:lnTo>
                  <a:pt x="1006" y="633"/>
                </a:lnTo>
                <a:lnTo>
                  <a:pt x="1017" y="651"/>
                </a:lnTo>
                <a:lnTo>
                  <a:pt x="1027" y="669"/>
                </a:lnTo>
                <a:lnTo>
                  <a:pt x="1034" y="690"/>
                </a:lnTo>
                <a:lnTo>
                  <a:pt x="1039" y="710"/>
                </a:lnTo>
                <a:lnTo>
                  <a:pt x="1042" y="730"/>
                </a:lnTo>
                <a:lnTo>
                  <a:pt x="1044" y="753"/>
                </a:lnTo>
                <a:lnTo>
                  <a:pt x="1044" y="753"/>
                </a:lnTo>
                <a:lnTo>
                  <a:pt x="1042" y="775"/>
                </a:lnTo>
                <a:lnTo>
                  <a:pt x="1039" y="795"/>
                </a:lnTo>
                <a:lnTo>
                  <a:pt x="1034" y="816"/>
                </a:lnTo>
                <a:lnTo>
                  <a:pt x="1027" y="836"/>
                </a:lnTo>
                <a:lnTo>
                  <a:pt x="1017" y="854"/>
                </a:lnTo>
                <a:lnTo>
                  <a:pt x="1006" y="872"/>
                </a:lnTo>
                <a:lnTo>
                  <a:pt x="994" y="888"/>
                </a:lnTo>
                <a:lnTo>
                  <a:pt x="980" y="903"/>
                </a:lnTo>
                <a:lnTo>
                  <a:pt x="966" y="918"/>
                </a:lnTo>
                <a:lnTo>
                  <a:pt x="949" y="930"/>
                </a:lnTo>
                <a:lnTo>
                  <a:pt x="932" y="940"/>
                </a:lnTo>
                <a:lnTo>
                  <a:pt x="913" y="949"/>
                </a:lnTo>
                <a:lnTo>
                  <a:pt x="894" y="956"/>
                </a:lnTo>
                <a:lnTo>
                  <a:pt x="873" y="962"/>
                </a:lnTo>
                <a:lnTo>
                  <a:pt x="852" y="964"/>
                </a:lnTo>
                <a:lnTo>
                  <a:pt x="830" y="966"/>
                </a:lnTo>
                <a:lnTo>
                  <a:pt x="830" y="966"/>
                </a:lnTo>
                <a:close/>
                <a:moveTo>
                  <a:pt x="1026" y="753"/>
                </a:moveTo>
                <a:lnTo>
                  <a:pt x="1026" y="753"/>
                </a:lnTo>
                <a:lnTo>
                  <a:pt x="1024" y="772"/>
                </a:lnTo>
                <a:lnTo>
                  <a:pt x="1021" y="792"/>
                </a:lnTo>
                <a:lnTo>
                  <a:pt x="1016" y="811"/>
                </a:lnTo>
                <a:lnTo>
                  <a:pt x="1010" y="829"/>
                </a:lnTo>
                <a:lnTo>
                  <a:pt x="1002" y="846"/>
                </a:lnTo>
                <a:lnTo>
                  <a:pt x="992" y="861"/>
                </a:lnTo>
                <a:lnTo>
                  <a:pt x="980" y="877"/>
                </a:lnTo>
                <a:lnTo>
                  <a:pt x="968" y="890"/>
                </a:lnTo>
                <a:lnTo>
                  <a:pt x="954" y="903"/>
                </a:lnTo>
                <a:lnTo>
                  <a:pt x="939" y="914"/>
                </a:lnTo>
                <a:lnTo>
                  <a:pt x="922" y="925"/>
                </a:lnTo>
                <a:lnTo>
                  <a:pt x="906" y="932"/>
                </a:lnTo>
                <a:lnTo>
                  <a:pt x="888" y="939"/>
                </a:lnTo>
                <a:lnTo>
                  <a:pt x="870" y="944"/>
                </a:lnTo>
                <a:lnTo>
                  <a:pt x="850" y="946"/>
                </a:lnTo>
                <a:lnTo>
                  <a:pt x="830" y="948"/>
                </a:lnTo>
                <a:lnTo>
                  <a:pt x="830" y="948"/>
                </a:lnTo>
                <a:lnTo>
                  <a:pt x="810" y="946"/>
                </a:lnTo>
                <a:lnTo>
                  <a:pt x="790" y="944"/>
                </a:lnTo>
                <a:lnTo>
                  <a:pt x="772" y="939"/>
                </a:lnTo>
                <a:lnTo>
                  <a:pt x="754" y="932"/>
                </a:lnTo>
                <a:lnTo>
                  <a:pt x="738" y="925"/>
                </a:lnTo>
                <a:lnTo>
                  <a:pt x="721" y="914"/>
                </a:lnTo>
                <a:lnTo>
                  <a:pt x="706" y="903"/>
                </a:lnTo>
                <a:lnTo>
                  <a:pt x="692" y="890"/>
                </a:lnTo>
                <a:lnTo>
                  <a:pt x="680" y="877"/>
                </a:lnTo>
                <a:lnTo>
                  <a:pt x="668" y="861"/>
                </a:lnTo>
                <a:lnTo>
                  <a:pt x="658" y="846"/>
                </a:lnTo>
                <a:lnTo>
                  <a:pt x="650" y="829"/>
                </a:lnTo>
                <a:lnTo>
                  <a:pt x="644" y="811"/>
                </a:lnTo>
                <a:lnTo>
                  <a:pt x="639" y="792"/>
                </a:lnTo>
                <a:lnTo>
                  <a:pt x="636" y="772"/>
                </a:lnTo>
                <a:lnTo>
                  <a:pt x="634" y="753"/>
                </a:lnTo>
                <a:lnTo>
                  <a:pt x="634" y="753"/>
                </a:lnTo>
                <a:lnTo>
                  <a:pt x="636" y="733"/>
                </a:lnTo>
                <a:lnTo>
                  <a:pt x="639" y="714"/>
                </a:lnTo>
                <a:lnTo>
                  <a:pt x="644" y="694"/>
                </a:lnTo>
                <a:lnTo>
                  <a:pt x="650" y="676"/>
                </a:lnTo>
                <a:lnTo>
                  <a:pt x="658" y="660"/>
                </a:lnTo>
                <a:lnTo>
                  <a:pt x="668" y="644"/>
                </a:lnTo>
                <a:lnTo>
                  <a:pt x="680" y="628"/>
                </a:lnTo>
                <a:lnTo>
                  <a:pt x="692" y="615"/>
                </a:lnTo>
                <a:lnTo>
                  <a:pt x="706" y="602"/>
                </a:lnTo>
                <a:lnTo>
                  <a:pt x="721" y="591"/>
                </a:lnTo>
                <a:lnTo>
                  <a:pt x="738" y="582"/>
                </a:lnTo>
                <a:lnTo>
                  <a:pt x="754" y="573"/>
                </a:lnTo>
                <a:lnTo>
                  <a:pt x="772" y="566"/>
                </a:lnTo>
                <a:lnTo>
                  <a:pt x="790" y="561"/>
                </a:lnTo>
                <a:lnTo>
                  <a:pt x="810" y="559"/>
                </a:lnTo>
                <a:lnTo>
                  <a:pt x="830" y="558"/>
                </a:lnTo>
                <a:lnTo>
                  <a:pt x="830" y="558"/>
                </a:lnTo>
                <a:lnTo>
                  <a:pt x="850" y="559"/>
                </a:lnTo>
                <a:lnTo>
                  <a:pt x="870" y="561"/>
                </a:lnTo>
                <a:lnTo>
                  <a:pt x="888" y="566"/>
                </a:lnTo>
                <a:lnTo>
                  <a:pt x="906" y="573"/>
                </a:lnTo>
                <a:lnTo>
                  <a:pt x="922" y="582"/>
                </a:lnTo>
                <a:lnTo>
                  <a:pt x="939" y="591"/>
                </a:lnTo>
                <a:lnTo>
                  <a:pt x="954" y="602"/>
                </a:lnTo>
                <a:lnTo>
                  <a:pt x="968" y="615"/>
                </a:lnTo>
                <a:lnTo>
                  <a:pt x="980" y="628"/>
                </a:lnTo>
                <a:lnTo>
                  <a:pt x="992" y="644"/>
                </a:lnTo>
                <a:lnTo>
                  <a:pt x="1002" y="660"/>
                </a:lnTo>
                <a:lnTo>
                  <a:pt x="1010" y="676"/>
                </a:lnTo>
                <a:lnTo>
                  <a:pt x="1016" y="694"/>
                </a:lnTo>
                <a:lnTo>
                  <a:pt x="1021" y="714"/>
                </a:lnTo>
                <a:lnTo>
                  <a:pt x="1024" y="733"/>
                </a:lnTo>
                <a:lnTo>
                  <a:pt x="1026" y="753"/>
                </a:lnTo>
                <a:lnTo>
                  <a:pt x="1026" y="753"/>
                </a:lnTo>
                <a:close/>
                <a:moveTo>
                  <a:pt x="921" y="670"/>
                </a:moveTo>
                <a:lnTo>
                  <a:pt x="921" y="670"/>
                </a:lnTo>
                <a:lnTo>
                  <a:pt x="914" y="661"/>
                </a:lnTo>
                <a:lnTo>
                  <a:pt x="906" y="652"/>
                </a:lnTo>
                <a:lnTo>
                  <a:pt x="897" y="644"/>
                </a:lnTo>
                <a:lnTo>
                  <a:pt x="888" y="638"/>
                </a:lnTo>
                <a:lnTo>
                  <a:pt x="877" y="632"/>
                </a:lnTo>
                <a:lnTo>
                  <a:pt x="865" y="628"/>
                </a:lnTo>
                <a:lnTo>
                  <a:pt x="850" y="626"/>
                </a:lnTo>
                <a:lnTo>
                  <a:pt x="836" y="625"/>
                </a:lnTo>
                <a:lnTo>
                  <a:pt x="836" y="625"/>
                </a:lnTo>
                <a:lnTo>
                  <a:pt x="826" y="625"/>
                </a:lnTo>
                <a:lnTo>
                  <a:pt x="818" y="626"/>
                </a:lnTo>
                <a:lnTo>
                  <a:pt x="810" y="628"/>
                </a:lnTo>
                <a:lnTo>
                  <a:pt x="801" y="631"/>
                </a:lnTo>
                <a:lnTo>
                  <a:pt x="793" y="634"/>
                </a:lnTo>
                <a:lnTo>
                  <a:pt x="786" y="638"/>
                </a:lnTo>
                <a:lnTo>
                  <a:pt x="772" y="648"/>
                </a:lnTo>
                <a:lnTo>
                  <a:pt x="760" y="660"/>
                </a:lnTo>
                <a:lnTo>
                  <a:pt x="751" y="673"/>
                </a:lnTo>
                <a:lnTo>
                  <a:pt x="742" y="688"/>
                </a:lnTo>
                <a:lnTo>
                  <a:pt x="736" y="706"/>
                </a:lnTo>
                <a:lnTo>
                  <a:pt x="703" y="706"/>
                </a:lnTo>
                <a:lnTo>
                  <a:pt x="703" y="735"/>
                </a:lnTo>
                <a:lnTo>
                  <a:pt x="730" y="735"/>
                </a:lnTo>
                <a:lnTo>
                  <a:pt x="730" y="735"/>
                </a:lnTo>
                <a:lnTo>
                  <a:pt x="729" y="744"/>
                </a:lnTo>
                <a:lnTo>
                  <a:pt x="729" y="752"/>
                </a:lnTo>
                <a:lnTo>
                  <a:pt x="729" y="752"/>
                </a:lnTo>
                <a:lnTo>
                  <a:pt x="730" y="765"/>
                </a:lnTo>
                <a:lnTo>
                  <a:pt x="703" y="765"/>
                </a:lnTo>
                <a:lnTo>
                  <a:pt x="703" y="795"/>
                </a:lnTo>
                <a:lnTo>
                  <a:pt x="735" y="795"/>
                </a:lnTo>
                <a:lnTo>
                  <a:pt x="735" y="795"/>
                </a:lnTo>
                <a:lnTo>
                  <a:pt x="741" y="813"/>
                </a:lnTo>
                <a:lnTo>
                  <a:pt x="750" y="830"/>
                </a:lnTo>
                <a:lnTo>
                  <a:pt x="759" y="843"/>
                </a:lnTo>
                <a:lnTo>
                  <a:pt x="765" y="850"/>
                </a:lnTo>
                <a:lnTo>
                  <a:pt x="771" y="855"/>
                </a:lnTo>
                <a:lnTo>
                  <a:pt x="778" y="861"/>
                </a:lnTo>
                <a:lnTo>
                  <a:pt x="786" y="866"/>
                </a:lnTo>
                <a:lnTo>
                  <a:pt x="793" y="870"/>
                </a:lnTo>
                <a:lnTo>
                  <a:pt x="801" y="873"/>
                </a:lnTo>
                <a:lnTo>
                  <a:pt x="810" y="876"/>
                </a:lnTo>
                <a:lnTo>
                  <a:pt x="818" y="877"/>
                </a:lnTo>
                <a:lnTo>
                  <a:pt x="828" y="878"/>
                </a:lnTo>
                <a:lnTo>
                  <a:pt x="837" y="879"/>
                </a:lnTo>
                <a:lnTo>
                  <a:pt x="837" y="879"/>
                </a:lnTo>
                <a:lnTo>
                  <a:pt x="852" y="878"/>
                </a:lnTo>
                <a:lnTo>
                  <a:pt x="865" y="876"/>
                </a:lnTo>
                <a:lnTo>
                  <a:pt x="876" y="871"/>
                </a:lnTo>
                <a:lnTo>
                  <a:pt x="886" y="865"/>
                </a:lnTo>
                <a:lnTo>
                  <a:pt x="897" y="858"/>
                </a:lnTo>
                <a:lnTo>
                  <a:pt x="906" y="849"/>
                </a:lnTo>
                <a:lnTo>
                  <a:pt x="914" y="840"/>
                </a:lnTo>
                <a:lnTo>
                  <a:pt x="922" y="829"/>
                </a:lnTo>
                <a:lnTo>
                  <a:pt x="891" y="806"/>
                </a:lnTo>
                <a:lnTo>
                  <a:pt x="891" y="806"/>
                </a:lnTo>
                <a:lnTo>
                  <a:pt x="879" y="820"/>
                </a:lnTo>
                <a:lnTo>
                  <a:pt x="873" y="826"/>
                </a:lnTo>
                <a:lnTo>
                  <a:pt x="867" y="831"/>
                </a:lnTo>
                <a:lnTo>
                  <a:pt x="860" y="835"/>
                </a:lnTo>
                <a:lnTo>
                  <a:pt x="853" y="837"/>
                </a:lnTo>
                <a:lnTo>
                  <a:pt x="846" y="840"/>
                </a:lnTo>
                <a:lnTo>
                  <a:pt x="837" y="840"/>
                </a:lnTo>
                <a:lnTo>
                  <a:pt x="837" y="840"/>
                </a:lnTo>
                <a:lnTo>
                  <a:pt x="828" y="840"/>
                </a:lnTo>
                <a:lnTo>
                  <a:pt x="818" y="837"/>
                </a:lnTo>
                <a:lnTo>
                  <a:pt x="810" y="834"/>
                </a:lnTo>
                <a:lnTo>
                  <a:pt x="802" y="828"/>
                </a:lnTo>
                <a:lnTo>
                  <a:pt x="795" y="822"/>
                </a:lnTo>
                <a:lnTo>
                  <a:pt x="789" y="814"/>
                </a:lnTo>
                <a:lnTo>
                  <a:pt x="784" y="805"/>
                </a:lnTo>
                <a:lnTo>
                  <a:pt x="780" y="795"/>
                </a:lnTo>
                <a:lnTo>
                  <a:pt x="856" y="795"/>
                </a:lnTo>
                <a:lnTo>
                  <a:pt x="856" y="765"/>
                </a:lnTo>
                <a:lnTo>
                  <a:pt x="774" y="765"/>
                </a:lnTo>
                <a:lnTo>
                  <a:pt x="774" y="765"/>
                </a:lnTo>
                <a:lnTo>
                  <a:pt x="774" y="751"/>
                </a:lnTo>
                <a:lnTo>
                  <a:pt x="774" y="751"/>
                </a:lnTo>
                <a:lnTo>
                  <a:pt x="774" y="735"/>
                </a:lnTo>
                <a:lnTo>
                  <a:pt x="856" y="735"/>
                </a:lnTo>
                <a:lnTo>
                  <a:pt x="856" y="706"/>
                </a:lnTo>
                <a:lnTo>
                  <a:pt x="781" y="706"/>
                </a:lnTo>
                <a:lnTo>
                  <a:pt x="781" y="706"/>
                </a:lnTo>
                <a:lnTo>
                  <a:pt x="784" y="697"/>
                </a:lnTo>
                <a:lnTo>
                  <a:pt x="789" y="688"/>
                </a:lnTo>
                <a:lnTo>
                  <a:pt x="795" y="681"/>
                </a:lnTo>
                <a:lnTo>
                  <a:pt x="802" y="675"/>
                </a:lnTo>
                <a:lnTo>
                  <a:pt x="810" y="669"/>
                </a:lnTo>
                <a:lnTo>
                  <a:pt x="817" y="666"/>
                </a:lnTo>
                <a:lnTo>
                  <a:pt x="825" y="664"/>
                </a:lnTo>
                <a:lnTo>
                  <a:pt x="835" y="663"/>
                </a:lnTo>
                <a:lnTo>
                  <a:pt x="835" y="663"/>
                </a:lnTo>
                <a:lnTo>
                  <a:pt x="843" y="663"/>
                </a:lnTo>
                <a:lnTo>
                  <a:pt x="852" y="666"/>
                </a:lnTo>
                <a:lnTo>
                  <a:pt x="859" y="668"/>
                </a:lnTo>
                <a:lnTo>
                  <a:pt x="865" y="672"/>
                </a:lnTo>
                <a:lnTo>
                  <a:pt x="871" y="676"/>
                </a:lnTo>
                <a:lnTo>
                  <a:pt x="877" y="681"/>
                </a:lnTo>
                <a:lnTo>
                  <a:pt x="889" y="696"/>
                </a:lnTo>
                <a:lnTo>
                  <a:pt x="921" y="67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 name="角丸四角形 35"/>
          <p:cNvSpPr/>
          <p:nvPr/>
        </p:nvSpPr>
        <p:spPr>
          <a:xfrm>
            <a:off x="1777508" y="2535968"/>
            <a:ext cx="1280457" cy="1069030"/>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grpSp>
        <p:nvGrpSpPr>
          <p:cNvPr id="37" name="グループ化 36"/>
          <p:cNvGrpSpPr/>
          <p:nvPr/>
        </p:nvGrpSpPr>
        <p:grpSpPr>
          <a:xfrm>
            <a:off x="2110804" y="1884884"/>
            <a:ext cx="553127" cy="503742"/>
            <a:chOff x="289045" y="5789556"/>
            <a:chExt cx="553127" cy="503742"/>
          </a:xfrm>
        </p:grpSpPr>
        <p:sp>
          <p:nvSpPr>
            <p:cNvPr id="38" name="Freeform 370"/>
            <p:cNvSpPr>
              <a:spLocks noEditPoints="1"/>
            </p:cNvSpPr>
            <p:nvPr/>
          </p:nvSpPr>
          <p:spPr bwMode="auto">
            <a:xfrm>
              <a:off x="289045" y="5789556"/>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 name="正方形/長方形 38"/>
            <p:cNvSpPr/>
            <p:nvPr/>
          </p:nvSpPr>
          <p:spPr>
            <a:xfrm>
              <a:off x="555048" y="5792326"/>
              <a:ext cx="287124" cy="50097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40" name="直線矢印コネクタ 39"/>
          <p:cNvCxnSpPr/>
          <p:nvPr/>
        </p:nvCxnSpPr>
        <p:spPr>
          <a:xfrm>
            <a:off x="2351735" y="2108303"/>
            <a:ext cx="168265"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41" name="グループ化 40"/>
          <p:cNvGrpSpPr/>
          <p:nvPr/>
        </p:nvGrpSpPr>
        <p:grpSpPr>
          <a:xfrm>
            <a:off x="2471125" y="1977869"/>
            <a:ext cx="408673" cy="338554"/>
            <a:chOff x="2566375" y="2916436"/>
            <a:chExt cx="408673" cy="338554"/>
          </a:xfrm>
        </p:grpSpPr>
        <p:grpSp>
          <p:nvGrpSpPr>
            <p:cNvPr id="42" name="グループ化 41"/>
            <p:cNvGrpSpPr/>
            <p:nvPr/>
          </p:nvGrpSpPr>
          <p:grpSpPr>
            <a:xfrm>
              <a:off x="2566375" y="2916436"/>
              <a:ext cx="408673" cy="338554"/>
              <a:chOff x="2566375" y="2916436"/>
              <a:chExt cx="408673" cy="338554"/>
            </a:xfrm>
          </p:grpSpPr>
          <p:sp>
            <p:nvSpPr>
              <p:cNvPr id="44" name="楕円 43"/>
              <p:cNvSpPr/>
              <p:nvPr/>
            </p:nvSpPr>
            <p:spPr>
              <a:xfrm>
                <a:off x="2648282" y="2935762"/>
                <a:ext cx="246230" cy="24385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accent2">
                      <a:lumMod val="20000"/>
                      <a:lumOff val="80000"/>
                    </a:schemeClr>
                  </a:solidFill>
                </a:endParaRPr>
              </a:p>
            </p:txBody>
          </p:sp>
          <p:sp>
            <p:nvSpPr>
              <p:cNvPr id="45" name="テキスト ボックス 44"/>
              <p:cNvSpPr txBox="1"/>
              <p:nvPr/>
            </p:nvSpPr>
            <p:spPr>
              <a:xfrm>
                <a:off x="2566375" y="2916436"/>
                <a:ext cx="408673" cy="338554"/>
              </a:xfrm>
              <a:prstGeom prst="rect">
                <a:avLst/>
              </a:prstGeom>
              <a:noFill/>
            </p:spPr>
            <p:txBody>
              <a:bodyPr wrap="square" rtlCol="0">
                <a:spAutoFit/>
              </a:bodyPr>
              <a:lstStyle/>
              <a:p>
                <a:pPr algn="ctr"/>
                <a:r>
                  <a:rPr kumimoji="1" lang="en-US" altLang="ja-JP" sz="1600" b="1">
                    <a:solidFill>
                      <a:schemeClr val="accent2">
                        <a:lumMod val="20000"/>
                        <a:lumOff val="80000"/>
                      </a:schemeClr>
                    </a:solidFill>
                  </a:rPr>
                  <a:t>\</a:t>
                </a:r>
                <a:endParaRPr kumimoji="1" lang="ja-JP" altLang="en-US" sz="1600" b="1">
                  <a:solidFill>
                    <a:schemeClr val="accent2">
                      <a:lumMod val="20000"/>
                      <a:lumOff val="80000"/>
                    </a:schemeClr>
                  </a:solidFill>
                </a:endParaRPr>
              </a:p>
            </p:txBody>
          </p:sp>
        </p:grpSp>
        <p:sp>
          <p:nvSpPr>
            <p:cNvPr id="43" name="楕円 42"/>
            <p:cNvSpPr/>
            <p:nvPr/>
          </p:nvSpPr>
          <p:spPr>
            <a:xfrm>
              <a:off x="2628055" y="2916436"/>
              <a:ext cx="288000" cy="28641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6" name="Freeform 402"/>
          <p:cNvSpPr>
            <a:spLocks noEditPoints="1"/>
          </p:cNvSpPr>
          <p:nvPr/>
        </p:nvSpPr>
        <p:spPr bwMode="auto">
          <a:xfrm>
            <a:off x="3586629" y="1873895"/>
            <a:ext cx="434975" cy="495300"/>
          </a:xfrm>
          <a:custGeom>
            <a:avLst/>
            <a:gdLst>
              <a:gd name="T0" fmla="*/ 258 w 821"/>
              <a:gd name="T1" fmla="*/ 206 h 938"/>
              <a:gd name="T2" fmla="*/ 244 w 821"/>
              <a:gd name="T3" fmla="*/ 213 h 938"/>
              <a:gd name="T4" fmla="*/ 235 w 821"/>
              <a:gd name="T5" fmla="*/ 229 h 938"/>
              <a:gd name="T6" fmla="*/ 235 w 821"/>
              <a:gd name="T7" fmla="*/ 241 h 938"/>
              <a:gd name="T8" fmla="*/ 244 w 821"/>
              <a:gd name="T9" fmla="*/ 255 h 938"/>
              <a:gd name="T10" fmla="*/ 258 w 821"/>
              <a:gd name="T11" fmla="*/ 264 h 938"/>
              <a:gd name="T12" fmla="*/ 557 w 821"/>
              <a:gd name="T13" fmla="*/ 264 h 938"/>
              <a:gd name="T14" fmla="*/ 574 w 821"/>
              <a:gd name="T15" fmla="*/ 259 h 938"/>
              <a:gd name="T16" fmla="*/ 585 w 821"/>
              <a:gd name="T17" fmla="*/ 246 h 938"/>
              <a:gd name="T18" fmla="*/ 587 w 821"/>
              <a:gd name="T19" fmla="*/ 235 h 938"/>
              <a:gd name="T20" fmla="*/ 582 w 821"/>
              <a:gd name="T21" fmla="*/ 218 h 938"/>
              <a:gd name="T22" fmla="*/ 569 w 821"/>
              <a:gd name="T23" fmla="*/ 207 h 938"/>
              <a:gd name="T24" fmla="*/ 264 w 821"/>
              <a:gd name="T25" fmla="*/ 205 h 938"/>
              <a:gd name="T26" fmla="*/ 247 w 821"/>
              <a:gd name="T27" fmla="*/ 293 h 938"/>
              <a:gd name="T28" fmla="*/ 171 w 821"/>
              <a:gd name="T29" fmla="*/ 363 h 938"/>
              <a:gd name="T30" fmla="*/ 105 w 821"/>
              <a:gd name="T31" fmla="*/ 452 h 938"/>
              <a:gd name="T32" fmla="*/ 54 w 821"/>
              <a:gd name="T33" fmla="*/ 549 h 938"/>
              <a:gd name="T34" fmla="*/ 18 w 821"/>
              <a:gd name="T35" fmla="*/ 647 h 938"/>
              <a:gd name="T36" fmla="*/ 2 w 821"/>
              <a:gd name="T37" fmla="*/ 739 h 938"/>
              <a:gd name="T38" fmla="*/ 0 w 821"/>
              <a:gd name="T39" fmla="*/ 783 h 938"/>
              <a:gd name="T40" fmla="*/ 9 w 821"/>
              <a:gd name="T41" fmla="*/ 829 h 938"/>
              <a:gd name="T42" fmla="*/ 26 w 821"/>
              <a:gd name="T43" fmla="*/ 864 h 938"/>
              <a:gd name="T44" fmla="*/ 50 w 821"/>
              <a:gd name="T45" fmla="*/ 891 h 938"/>
              <a:gd name="T46" fmla="*/ 82 w 821"/>
              <a:gd name="T47" fmla="*/ 911 h 938"/>
              <a:gd name="T48" fmla="*/ 120 w 821"/>
              <a:gd name="T49" fmla="*/ 924 h 938"/>
              <a:gd name="T50" fmla="*/ 215 w 821"/>
              <a:gd name="T51" fmla="*/ 937 h 938"/>
              <a:gd name="T52" fmla="*/ 411 w 821"/>
              <a:gd name="T53" fmla="*/ 938 h 938"/>
              <a:gd name="T54" fmla="*/ 570 w 821"/>
              <a:gd name="T55" fmla="*/ 938 h 938"/>
              <a:gd name="T56" fmla="*/ 672 w 821"/>
              <a:gd name="T57" fmla="*/ 930 h 938"/>
              <a:gd name="T58" fmla="*/ 727 w 821"/>
              <a:gd name="T59" fmla="*/ 915 h 938"/>
              <a:gd name="T60" fmla="*/ 762 w 821"/>
              <a:gd name="T61" fmla="*/ 899 h 938"/>
              <a:gd name="T62" fmla="*/ 789 w 821"/>
              <a:gd name="T63" fmla="*/ 873 h 938"/>
              <a:gd name="T64" fmla="*/ 808 w 821"/>
              <a:gd name="T65" fmla="*/ 841 h 938"/>
              <a:gd name="T66" fmla="*/ 819 w 821"/>
              <a:gd name="T67" fmla="*/ 800 h 938"/>
              <a:gd name="T68" fmla="*/ 821 w 821"/>
              <a:gd name="T69" fmla="*/ 767 h 938"/>
              <a:gd name="T70" fmla="*/ 811 w 821"/>
              <a:gd name="T71" fmla="*/ 679 h 938"/>
              <a:gd name="T72" fmla="*/ 781 w 821"/>
              <a:gd name="T73" fmla="*/ 582 h 938"/>
              <a:gd name="T74" fmla="*/ 735 w 821"/>
              <a:gd name="T75" fmla="*/ 483 h 938"/>
              <a:gd name="T76" fmla="*/ 675 w 821"/>
              <a:gd name="T77" fmla="*/ 392 h 938"/>
              <a:gd name="T78" fmla="*/ 601 w 821"/>
              <a:gd name="T79" fmla="*/ 314 h 938"/>
              <a:gd name="T80" fmla="*/ 247 w 821"/>
              <a:gd name="T81" fmla="*/ 176 h 938"/>
              <a:gd name="T82" fmla="*/ 594 w 821"/>
              <a:gd name="T83" fmla="*/ 157 h 938"/>
              <a:gd name="T84" fmla="*/ 631 w 821"/>
              <a:gd name="T85" fmla="*/ 113 h 938"/>
              <a:gd name="T86" fmla="*/ 655 w 821"/>
              <a:gd name="T87" fmla="*/ 73 h 938"/>
              <a:gd name="T88" fmla="*/ 660 w 821"/>
              <a:gd name="T89" fmla="*/ 41 h 938"/>
              <a:gd name="T90" fmla="*/ 654 w 821"/>
              <a:gd name="T91" fmla="*/ 24 h 938"/>
              <a:gd name="T92" fmla="*/ 646 w 821"/>
              <a:gd name="T93" fmla="*/ 13 h 938"/>
              <a:gd name="T94" fmla="*/ 627 w 821"/>
              <a:gd name="T95" fmla="*/ 3 h 938"/>
              <a:gd name="T96" fmla="*/ 591 w 821"/>
              <a:gd name="T97" fmla="*/ 1 h 938"/>
              <a:gd name="T98" fmla="*/ 540 w 821"/>
              <a:gd name="T99" fmla="*/ 14 h 938"/>
              <a:gd name="T100" fmla="*/ 459 w 821"/>
              <a:gd name="T101" fmla="*/ 51 h 938"/>
              <a:gd name="T102" fmla="*/ 420 w 821"/>
              <a:gd name="T103" fmla="*/ 65 h 938"/>
              <a:gd name="T104" fmla="*/ 401 w 821"/>
              <a:gd name="T105" fmla="*/ 65 h 938"/>
              <a:gd name="T106" fmla="*/ 363 w 821"/>
              <a:gd name="T107" fmla="*/ 51 h 938"/>
              <a:gd name="T108" fmla="*/ 281 w 821"/>
              <a:gd name="T109" fmla="*/ 14 h 938"/>
              <a:gd name="T110" fmla="*/ 231 w 821"/>
              <a:gd name="T111" fmla="*/ 1 h 938"/>
              <a:gd name="T112" fmla="*/ 195 w 821"/>
              <a:gd name="T113" fmla="*/ 3 h 938"/>
              <a:gd name="T114" fmla="*/ 177 w 821"/>
              <a:gd name="T115" fmla="*/ 13 h 938"/>
              <a:gd name="T116" fmla="*/ 167 w 821"/>
              <a:gd name="T117" fmla="*/ 24 h 938"/>
              <a:gd name="T118" fmla="*/ 161 w 821"/>
              <a:gd name="T119" fmla="*/ 41 h 938"/>
              <a:gd name="T120" fmla="*/ 167 w 821"/>
              <a:gd name="T121" fmla="*/ 73 h 938"/>
              <a:gd name="T122" fmla="*/ 190 w 821"/>
              <a:gd name="T123" fmla="*/ 113 h 938"/>
              <a:gd name="T124" fmla="*/ 228 w 821"/>
              <a:gd name="T125" fmla="*/ 157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1" h="938">
                <a:moveTo>
                  <a:pt x="264" y="205"/>
                </a:moveTo>
                <a:lnTo>
                  <a:pt x="264" y="205"/>
                </a:lnTo>
                <a:lnTo>
                  <a:pt x="258" y="206"/>
                </a:lnTo>
                <a:lnTo>
                  <a:pt x="252" y="207"/>
                </a:lnTo>
                <a:lnTo>
                  <a:pt x="247" y="210"/>
                </a:lnTo>
                <a:lnTo>
                  <a:pt x="244" y="213"/>
                </a:lnTo>
                <a:lnTo>
                  <a:pt x="240" y="218"/>
                </a:lnTo>
                <a:lnTo>
                  <a:pt x="237" y="223"/>
                </a:lnTo>
                <a:lnTo>
                  <a:pt x="235" y="229"/>
                </a:lnTo>
                <a:lnTo>
                  <a:pt x="234" y="235"/>
                </a:lnTo>
                <a:lnTo>
                  <a:pt x="234" y="235"/>
                </a:lnTo>
                <a:lnTo>
                  <a:pt x="235" y="241"/>
                </a:lnTo>
                <a:lnTo>
                  <a:pt x="237" y="246"/>
                </a:lnTo>
                <a:lnTo>
                  <a:pt x="240" y="251"/>
                </a:lnTo>
                <a:lnTo>
                  <a:pt x="244" y="255"/>
                </a:lnTo>
                <a:lnTo>
                  <a:pt x="247" y="259"/>
                </a:lnTo>
                <a:lnTo>
                  <a:pt x="252" y="261"/>
                </a:lnTo>
                <a:lnTo>
                  <a:pt x="258" y="264"/>
                </a:lnTo>
                <a:lnTo>
                  <a:pt x="264" y="264"/>
                </a:lnTo>
                <a:lnTo>
                  <a:pt x="557" y="264"/>
                </a:lnTo>
                <a:lnTo>
                  <a:pt x="557" y="264"/>
                </a:lnTo>
                <a:lnTo>
                  <a:pt x="563" y="264"/>
                </a:lnTo>
                <a:lnTo>
                  <a:pt x="569" y="261"/>
                </a:lnTo>
                <a:lnTo>
                  <a:pt x="574" y="259"/>
                </a:lnTo>
                <a:lnTo>
                  <a:pt x="579" y="255"/>
                </a:lnTo>
                <a:lnTo>
                  <a:pt x="582" y="251"/>
                </a:lnTo>
                <a:lnTo>
                  <a:pt x="585" y="246"/>
                </a:lnTo>
                <a:lnTo>
                  <a:pt x="586" y="241"/>
                </a:lnTo>
                <a:lnTo>
                  <a:pt x="587" y="235"/>
                </a:lnTo>
                <a:lnTo>
                  <a:pt x="587" y="235"/>
                </a:lnTo>
                <a:lnTo>
                  <a:pt x="586" y="229"/>
                </a:lnTo>
                <a:lnTo>
                  <a:pt x="585" y="223"/>
                </a:lnTo>
                <a:lnTo>
                  <a:pt x="582" y="218"/>
                </a:lnTo>
                <a:lnTo>
                  <a:pt x="579" y="213"/>
                </a:lnTo>
                <a:lnTo>
                  <a:pt x="574" y="210"/>
                </a:lnTo>
                <a:lnTo>
                  <a:pt x="569" y="207"/>
                </a:lnTo>
                <a:lnTo>
                  <a:pt x="563" y="206"/>
                </a:lnTo>
                <a:lnTo>
                  <a:pt x="557" y="205"/>
                </a:lnTo>
                <a:lnTo>
                  <a:pt x="264" y="205"/>
                </a:lnTo>
                <a:close/>
                <a:moveTo>
                  <a:pt x="574" y="293"/>
                </a:moveTo>
                <a:lnTo>
                  <a:pt x="247" y="293"/>
                </a:lnTo>
                <a:lnTo>
                  <a:pt x="247" y="293"/>
                </a:lnTo>
                <a:lnTo>
                  <a:pt x="221" y="314"/>
                </a:lnTo>
                <a:lnTo>
                  <a:pt x="195" y="338"/>
                </a:lnTo>
                <a:lnTo>
                  <a:pt x="171" y="363"/>
                </a:lnTo>
                <a:lnTo>
                  <a:pt x="148" y="392"/>
                </a:lnTo>
                <a:lnTo>
                  <a:pt x="125" y="421"/>
                </a:lnTo>
                <a:lnTo>
                  <a:pt x="105" y="452"/>
                </a:lnTo>
                <a:lnTo>
                  <a:pt x="87" y="483"/>
                </a:lnTo>
                <a:lnTo>
                  <a:pt x="69" y="516"/>
                </a:lnTo>
                <a:lnTo>
                  <a:pt x="54" y="549"/>
                </a:lnTo>
                <a:lnTo>
                  <a:pt x="40" y="582"/>
                </a:lnTo>
                <a:lnTo>
                  <a:pt x="28" y="614"/>
                </a:lnTo>
                <a:lnTo>
                  <a:pt x="18" y="647"/>
                </a:lnTo>
                <a:lnTo>
                  <a:pt x="11" y="679"/>
                </a:lnTo>
                <a:lnTo>
                  <a:pt x="5" y="709"/>
                </a:lnTo>
                <a:lnTo>
                  <a:pt x="2" y="739"/>
                </a:lnTo>
                <a:lnTo>
                  <a:pt x="0" y="767"/>
                </a:lnTo>
                <a:lnTo>
                  <a:pt x="0" y="767"/>
                </a:lnTo>
                <a:lnTo>
                  <a:pt x="0" y="783"/>
                </a:lnTo>
                <a:lnTo>
                  <a:pt x="3" y="800"/>
                </a:lnTo>
                <a:lnTo>
                  <a:pt x="5" y="815"/>
                </a:lnTo>
                <a:lnTo>
                  <a:pt x="9" y="829"/>
                </a:lnTo>
                <a:lnTo>
                  <a:pt x="14" y="841"/>
                </a:lnTo>
                <a:lnTo>
                  <a:pt x="18" y="853"/>
                </a:lnTo>
                <a:lnTo>
                  <a:pt x="26" y="864"/>
                </a:lnTo>
                <a:lnTo>
                  <a:pt x="33" y="873"/>
                </a:lnTo>
                <a:lnTo>
                  <a:pt x="41" y="883"/>
                </a:lnTo>
                <a:lnTo>
                  <a:pt x="50" y="891"/>
                </a:lnTo>
                <a:lnTo>
                  <a:pt x="59" y="899"/>
                </a:lnTo>
                <a:lnTo>
                  <a:pt x="70" y="905"/>
                </a:lnTo>
                <a:lnTo>
                  <a:pt x="82" y="911"/>
                </a:lnTo>
                <a:lnTo>
                  <a:pt x="94" y="915"/>
                </a:lnTo>
                <a:lnTo>
                  <a:pt x="107" y="920"/>
                </a:lnTo>
                <a:lnTo>
                  <a:pt x="120" y="924"/>
                </a:lnTo>
                <a:lnTo>
                  <a:pt x="149" y="930"/>
                </a:lnTo>
                <a:lnTo>
                  <a:pt x="182" y="933"/>
                </a:lnTo>
                <a:lnTo>
                  <a:pt x="215" y="937"/>
                </a:lnTo>
                <a:lnTo>
                  <a:pt x="251" y="938"/>
                </a:lnTo>
                <a:lnTo>
                  <a:pt x="328" y="938"/>
                </a:lnTo>
                <a:lnTo>
                  <a:pt x="411" y="938"/>
                </a:lnTo>
                <a:lnTo>
                  <a:pt x="411" y="938"/>
                </a:lnTo>
                <a:lnTo>
                  <a:pt x="493" y="938"/>
                </a:lnTo>
                <a:lnTo>
                  <a:pt x="570" y="938"/>
                </a:lnTo>
                <a:lnTo>
                  <a:pt x="606" y="937"/>
                </a:lnTo>
                <a:lnTo>
                  <a:pt x="640" y="933"/>
                </a:lnTo>
                <a:lnTo>
                  <a:pt x="672" y="930"/>
                </a:lnTo>
                <a:lnTo>
                  <a:pt x="701" y="924"/>
                </a:lnTo>
                <a:lnTo>
                  <a:pt x="714" y="920"/>
                </a:lnTo>
                <a:lnTo>
                  <a:pt x="727" y="915"/>
                </a:lnTo>
                <a:lnTo>
                  <a:pt x="739" y="911"/>
                </a:lnTo>
                <a:lnTo>
                  <a:pt x="751" y="905"/>
                </a:lnTo>
                <a:lnTo>
                  <a:pt x="762" y="899"/>
                </a:lnTo>
                <a:lnTo>
                  <a:pt x="772" y="891"/>
                </a:lnTo>
                <a:lnTo>
                  <a:pt x="781" y="883"/>
                </a:lnTo>
                <a:lnTo>
                  <a:pt x="789" y="873"/>
                </a:lnTo>
                <a:lnTo>
                  <a:pt x="796" y="864"/>
                </a:lnTo>
                <a:lnTo>
                  <a:pt x="803" y="853"/>
                </a:lnTo>
                <a:lnTo>
                  <a:pt x="808" y="841"/>
                </a:lnTo>
                <a:lnTo>
                  <a:pt x="813" y="829"/>
                </a:lnTo>
                <a:lnTo>
                  <a:pt x="816" y="815"/>
                </a:lnTo>
                <a:lnTo>
                  <a:pt x="819" y="800"/>
                </a:lnTo>
                <a:lnTo>
                  <a:pt x="821" y="783"/>
                </a:lnTo>
                <a:lnTo>
                  <a:pt x="821" y="767"/>
                </a:lnTo>
                <a:lnTo>
                  <a:pt x="821" y="767"/>
                </a:lnTo>
                <a:lnTo>
                  <a:pt x="820" y="739"/>
                </a:lnTo>
                <a:lnTo>
                  <a:pt x="816" y="709"/>
                </a:lnTo>
                <a:lnTo>
                  <a:pt x="811" y="679"/>
                </a:lnTo>
                <a:lnTo>
                  <a:pt x="803" y="647"/>
                </a:lnTo>
                <a:lnTo>
                  <a:pt x="793" y="614"/>
                </a:lnTo>
                <a:lnTo>
                  <a:pt x="781" y="582"/>
                </a:lnTo>
                <a:lnTo>
                  <a:pt x="768" y="549"/>
                </a:lnTo>
                <a:lnTo>
                  <a:pt x="753" y="516"/>
                </a:lnTo>
                <a:lnTo>
                  <a:pt x="735" y="483"/>
                </a:lnTo>
                <a:lnTo>
                  <a:pt x="717" y="452"/>
                </a:lnTo>
                <a:lnTo>
                  <a:pt x="696" y="421"/>
                </a:lnTo>
                <a:lnTo>
                  <a:pt x="675" y="392"/>
                </a:lnTo>
                <a:lnTo>
                  <a:pt x="651" y="363"/>
                </a:lnTo>
                <a:lnTo>
                  <a:pt x="627" y="338"/>
                </a:lnTo>
                <a:lnTo>
                  <a:pt x="601" y="314"/>
                </a:lnTo>
                <a:lnTo>
                  <a:pt x="574" y="293"/>
                </a:lnTo>
                <a:lnTo>
                  <a:pt x="574" y="293"/>
                </a:lnTo>
                <a:close/>
                <a:moveTo>
                  <a:pt x="247" y="176"/>
                </a:moveTo>
                <a:lnTo>
                  <a:pt x="574" y="176"/>
                </a:lnTo>
                <a:lnTo>
                  <a:pt x="574" y="176"/>
                </a:lnTo>
                <a:lnTo>
                  <a:pt x="594" y="157"/>
                </a:lnTo>
                <a:lnTo>
                  <a:pt x="612" y="138"/>
                </a:lnTo>
                <a:lnTo>
                  <a:pt x="622" y="126"/>
                </a:lnTo>
                <a:lnTo>
                  <a:pt x="631" y="113"/>
                </a:lnTo>
                <a:lnTo>
                  <a:pt x="641" y="99"/>
                </a:lnTo>
                <a:lnTo>
                  <a:pt x="648" y="86"/>
                </a:lnTo>
                <a:lnTo>
                  <a:pt x="655" y="73"/>
                </a:lnTo>
                <a:lnTo>
                  <a:pt x="659" y="60"/>
                </a:lnTo>
                <a:lnTo>
                  <a:pt x="660" y="47"/>
                </a:lnTo>
                <a:lnTo>
                  <a:pt x="660" y="41"/>
                </a:lnTo>
                <a:lnTo>
                  <a:pt x="659" y="35"/>
                </a:lnTo>
                <a:lnTo>
                  <a:pt x="657" y="29"/>
                </a:lnTo>
                <a:lnTo>
                  <a:pt x="654" y="24"/>
                </a:lnTo>
                <a:lnTo>
                  <a:pt x="651" y="18"/>
                </a:lnTo>
                <a:lnTo>
                  <a:pt x="646" y="13"/>
                </a:lnTo>
                <a:lnTo>
                  <a:pt x="646" y="13"/>
                </a:lnTo>
                <a:lnTo>
                  <a:pt x="640" y="9"/>
                </a:lnTo>
                <a:lnTo>
                  <a:pt x="634" y="6"/>
                </a:lnTo>
                <a:lnTo>
                  <a:pt x="627" y="3"/>
                </a:lnTo>
                <a:lnTo>
                  <a:pt x="621" y="1"/>
                </a:lnTo>
                <a:lnTo>
                  <a:pt x="606" y="0"/>
                </a:lnTo>
                <a:lnTo>
                  <a:pt x="591" y="1"/>
                </a:lnTo>
                <a:lnTo>
                  <a:pt x="574" y="3"/>
                </a:lnTo>
                <a:lnTo>
                  <a:pt x="557" y="8"/>
                </a:lnTo>
                <a:lnTo>
                  <a:pt x="540" y="14"/>
                </a:lnTo>
                <a:lnTo>
                  <a:pt x="523" y="21"/>
                </a:lnTo>
                <a:lnTo>
                  <a:pt x="490" y="37"/>
                </a:lnTo>
                <a:lnTo>
                  <a:pt x="459" y="51"/>
                </a:lnTo>
                <a:lnTo>
                  <a:pt x="444" y="57"/>
                </a:lnTo>
                <a:lnTo>
                  <a:pt x="431" y="61"/>
                </a:lnTo>
                <a:lnTo>
                  <a:pt x="420" y="65"/>
                </a:lnTo>
                <a:lnTo>
                  <a:pt x="411" y="65"/>
                </a:lnTo>
                <a:lnTo>
                  <a:pt x="411" y="65"/>
                </a:lnTo>
                <a:lnTo>
                  <a:pt x="401" y="65"/>
                </a:lnTo>
                <a:lnTo>
                  <a:pt x="390" y="61"/>
                </a:lnTo>
                <a:lnTo>
                  <a:pt x="377" y="57"/>
                </a:lnTo>
                <a:lnTo>
                  <a:pt x="363" y="51"/>
                </a:lnTo>
                <a:lnTo>
                  <a:pt x="331" y="37"/>
                </a:lnTo>
                <a:lnTo>
                  <a:pt x="298" y="21"/>
                </a:lnTo>
                <a:lnTo>
                  <a:pt x="281" y="14"/>
                </a:lnTo>
                <a:lnTo>
                  <a:pt x="264" y="8"/>
                </a:lnTo>
                <a:lnTo>
                  <a:pt x="247" y="3"/>
                </a:lnTo>
                <a:lnTo>
                  <a:pt x="231" y="1"/>
                </a:lnTo>
                <a:lnTo>
                  <a:pt x="215" y="0"/>
                </a:lnTo>
                <a:lnTo>
                  <a:pt x="201" y="1"/>
                </a:lnTo>
                <a:lnTo>
                  <a:pt x="195" y="3"/>
                </a:lnTo>
                <a:lnTo>
                  <a:pt x="187" y="6"/>
                </a:lnTo>
                <a:lnTo>
                  <a:pt x="182" y="9"/>
                </a:lnTo>
                <a:lnTo>
                  <a:pt x="177" y="13"/>
                </a:lnTo>
                <a:lnTo>
                  <a:pt x="177" y="13"/>
                </a:lnTo>
                <a:lnTo>
                  <a:pt x="171" y="18"/>
                </a:lnTo>
                <a:lnTo>
                  <a:pt x="167" y="24"/>
                </a:lnTo>
                <a:lnTo>
                  <a:pt x="165" y="29"/>
                </a:lnTo>
                <a:lnTo>
                  <a:pt x="162" y="35"/>
                </a:lnTo>
                <a:lnTo>
                  <a:pt x="161" y="41"/>
                </a:lnTo>
                <a:lnTo>
                  <a:pt x="161" y="47"/>
                </a:lnTo>
                <a:lnTo>
                  <a:pt x="162" y="60"/>
                </a:lnTo>
                <a:lnTo>
                  <a:pt x="167" y="73"/>
                </a:lnTo>
                <a:lnTo>
                  <a:pt x="173" y="86"/>
                </a:lnTo>
                <a:lnTo>
                  <a:pt x="180" y="99"/>
                </a:lnTo>
                <a:lnTo>
                  <a:pt x="190" y="113"/>
                </a:lnTo>
                <a:lnTo>
                  <a:pt x="199" y="126"/>
                </a:lnTo>
                <a:lnTo>
                  <a:pt x="209" y="138"/>
                </a:lnTo>
                <a:lnTo>
                  <a:pt x="228" y="157"/>
                </a:lnTo>
                <a:lnTo>
                  <a:pt x="247" y="176"/>
                </a:lnTo>
                <a:lnTo>
                  <a:pt x="247" y="17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 name="テキスト ボックス 46"/>
          <p:cNvSpPr txBox="1"/>
          <p:nvPr/>
        </p:nvSpPr>
        <p:spPr>
          <a:xfrm>
            <a:off x="1810199" y="2603926"/>
            <a:ext cx="1179436" cy="369332"/>
          </a:xfrm>
          <a:prstGeom prst="rect">
            <a:avLst/>
          </a:prstGeom>
          <a:noFill/>
        </p:spPr>
        <p:txBody>
          <a:bodyPr wrap="square" rtlCol="0">
            <a:spAutoFit/>
          </a:bodyPr>
          <a:lstStyle/>
          <a:p>
            <a:pPr algn="ctr"/>
            <a:r>
              <a:rPr kumimoji="1" lang="ja-JP" altLang="en-US" b="1">
                <a:solidFill>
                  <a:schemeClr val="tx2"/>
                </a:solidFill>
              </a:rPr>
              <a:t>小切手</a:t>
            </a:r>
          </a:p>
        </p:txBody>
      </p:sp>
      <p:grpSp>
        <p:nvGrpSpPr>
          <p:cNvPr id="48" name="グループ化 278"/>
          <p:cNvGrpSpPr/>
          <p:nvPr/>
        </p:nvGrpSpPr>
        <p:grpSpPr>
          <a:xfrm>
            <a:off x="3540244" y="2997192"/>
            <a:ext cx="474092" cy="474092"/>
            <a:chOff x="3084116" y="682625"/>
            <a:chExt cx="381000" cy="381000"/>
          </a:xfrm>
          <a:solidFill>
            <a:schemeClr val="tx2"/>
          </a:solidFill>
        </p:grpSpPr>
        <p:sp>
          <p:nvSpPr>
            <p:cNvPr id="49" name="Freeform 191"/>
            <p:cNvSpPr>
              <a:spLocks noEditPoints="1"/>
            </p:cNvSpPr>
            <p:nvPr/>
          </p:nvSpPr>
          <p:spPr bwMode="auto">
            <a:xfrm>
              <a:off x="3084116" y="682625"/>
              <a:ext cx="381000" cy="381000"/>
            </a:xfrm>
            <a:custGeom>
              <a:avLst/>
              <a:gdLst/>
              <a:ahLst/>
              <a:cxnLst>
                <a:cxn ang="0">
                  <a:pos x="0" y="240"/>
                </a:cxn>
                <a:cxn ang="0">
                  <a:pos x="240" y="240"/>
                </a:cxn>
                <a:cxn ang="0">
                  <a:pos x="240" y="0"/>
                </a:cxn>
                <a:cxn ang="0">
                  <a:pos x="0" y="0"/>
                </a:cxn>
                <a:cxn ang="0">
                  <a:pos x="0" y="240"/>
                </a:cxn>
                <a:cxn ang="0">
                  <a:pos x="216" y="216"/>
                </a:cxn>
                <a:cxn ang="0">
                  <a:pos x="24" y="216"/>
                </a:cxn>
                <a:cxn ang="0">
                  <a:pos x="24" y="72"/>
                </a:cxn>
                <a:cxn ang="0">
                  <a:pos x="216" y="72"/>
                </a:cxn>
                <a:cxn ang="0">
                  <a:pos x="216" y="216"/>
                </a:cxn>
              </a:cxnLst>
              <a:rect l="0" t="0" r="r" b="b"/>
              <a:pathLst>
                <a:path w="240" h="240">
                  <a:moveTo>
                    <a:pt x="0" y="240"/>
                  </a:moveTo>
                  <a:lnTo>
                    <a:pt x="240" y="240"/>
                  </a:lnTo>
                  <a:lnTo>
                    <a:pt x="240" y="0"/>
                  </a:lnTo>
                  <a:lnTo>
                    <a:pt x="0" y="0"/>
                  </a:lnTo>
                  <a:lnTo>
                    <a:pt x="0" y="240"/>
                  </a:lnTo>
                  <a:close/>
                  <a:moveTo>
                    <a:pt x="216" y="216"/>
                  </a:moveTo>
                  <a:lnTo>
                    <a:pt x="24" y="216"/>
                  </a:lnTo>
                  <a:lnTo>
                    <a:pt x="24" y="72"/>
                  </a:lnTo>
                  <a:lnTo>
                    <a:pt x="216" y="72"/>
                  </a:lnTo>
                  <a:lnTo>
                    <a:pt x="216" y="2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0" name="Freeform 192"/>
            <p:cNvSpPr>
              <a:spLocks/>
            </p:cNvSpPr>
            <p:nvPr/>
          </p:nvSpPr>
          <p:spPr bwMode="auto">
            <a:xfrm>
              <a:off x="3217466" y="835025"/>
              <a:ext cx="114300" cy="152400"/>
            </a:xfrm>
            <a:custGeom>
              <a:avLst/>
              <a:gdLst/>
              <a:ahLst/>
              <a:cxnLst>
                <a:cxn ang="0">
                  <a:pos x="58" y="32"/>
                </a:cxn>
                <a:cxn ang="0">
                  <a:pos x="58" y="32"/>
                </a:cxn>
                <a:cxn ang="0">
                  <a:pos x="52" y="42"/>
                </a:cxn>
                <a:cxn ang="0">
                  <a:pos x="46" y="54"/>
                </a:cxn>
                <a:cxn ang="0">
                  <a:pos x="46" y="54"/>
                </a:cxn>
                <a:cxn ang="0">
                  <a:pos x="40" y="76"/>
                </a:cxn>
                <a:cxn ang="0">
                  <a:pos x="40" y="76"/>
                </a:cxn>
                <a:cxn ang="0">
                  <a:pos x="38" y="96"/>
                </a:cxn>
                <a:cxn ang="0">
                  <a:pos x="14" y="96"/>
                </a:cxn>
                <a:cxn ang="0">
                  <a:pos x="14" y="96"/>
                </a:cxn>
                <a:cxn ang="0">
                  <a:pos x="18" y="74"/>
                </a:cxn>
                <a:cxn ang="0">
                  <a:pos x="26" y="54"/>
                </a:cxn>
                <a:cxn ang="0">
                  <a:pos x="26" y="54"/>
                </a:cxn>
                <a:cxn ang="0">
                  <a:pos x="36" y="36"/>
                </a:cxn>
                <a:cxn ang="0">
                  <a:pos x="50" y="18"/>
                </a:cxn>
                <a:cxn ang="0">
                  <a:pos x="0" y="18"/>
                </a:cxn>
                <a:cxn ang="0">
                  <a:pos x="0" y="0"/>
                </a:cxn>
                <a:cxn ang="0">
                  <a:pos x="72" y="0"/>
                </a:cxn>
                <a:cxn ang="0">
                  <a:pos x="72" y="16"/>
                </a:cxn>
                <a:cxn ang="0">
                  <a:pos x="72" y="16"/>
                </a:cxn>
                <a:cxn ang="0">
                  <a:pos x="64" y="24"/>
                </a:cxn>
                <a:cxn ang="0">
                  <a:pos x="58" y="32"/>
                </a:cxn>
              </a:cxnLst>
              <a:rect l="0" t="0" r="r" b="b"/>
              <a:pathLst>
                <a:path w="72" h="96">
                  <a:moveTo>
                    <a:pt x="58" y="32"/>
                  </a:moveTo>
                  <a:lnTo>
                    <a:pt x="58" y="32"/>
                  </a:lnTo>
                  <a:lnTo>
                    <a:pt x="52" y="42"/>
                  </a:lnTo>
                  <a:lnTo>
                    <a:pt x="46" y="54"/>
                  </a:lnTo>
                  <a:lnTo>
                    <a:pt x="46" y="54"/>
                  </a:lnTo>
                  <a:lnTo>
                    <a:pt x="40" y="76"/>
                  </a:lnTo>
                  <a:lnTo>
                    <a:pt x="40" y="76"/>
                  </a:lnTo>
                  <a:lnTo>
                    <a:pt x="38" y="96"/>
                  </a:lnTo>
                  <a:lnTo>
                    <a:pt x="14" y="96"/>
                  </a:lnTo>
                  <a:lnTo>
                    <a:pt x="14" y="96"/>
                  </a:lnTo>
                  <a:lnTo>
                    <a:pt x="18" y="74"/>
                  </a:lnTo>
                  <a:lnTo>
                    <a:pt x="26" y="54"/>
                  </a:lnTo>
                  <a:lnTo>
                    <a:pt x="26" y="54"/>
                  </a:lnTo>
                  <a:lnTo>
                    <a:pt x="36" y="36"/>
                  </a:lnTo>
                  <a:lnTo>
                    <a:pt x="50" y="18"/>
                  </a:lnTo>
                  <a:lnTo>
                    <a:pt x="0" y="18"/>
                  </a:lnTo>
                  <a:lnTo>
                    <a:pt x="0" y="0"/>
                  </a:lnTo>
                  <a:lnTo>
                    <a:pt x="72" y="0"/>
                  </a:lnTo>
                  <a:lnTo>
                    <a:pt x="72" y="16"/>
                  </a:lnTo>
                  <a:lnTo>
                    <a:pt x="72" y="16"/>
                  </a:lnTo>
                  <a:lnTo>
                    <a:pt x="64" y="24"/>
                  </a:lnTo>
                  <a:lnTo>
                    <a:pt x="58"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1" name="Freeform 193"/>
            <p:cNvSpPr>
              <a:spLocks/>
            </p:cNvSpPr>
            <p:nvPr/>
          </p:nvSpPr>
          <p:spPr bwMode="auto">
            <a:xfrm>
              <a:off x="3217466" y="835025"/>
              <a:ext cx="114300" cy="152400"/>
            </a:xfrm>
            <a:custGeom>
              <a:avLst/>
              <a:gdLst/>
              <a:ahLst/>
              <a:cxnLst>
                <a:cxn ang="0">
                  <a:pos x="58" y="32"/>
                </a:cxn>
                <a:cxn ang="0">
                  <a:pos x="58" y="32"/>
                </a:cxn>
                <a:cxn ang="0">
                  <a:pos x="52" y="42"/>
                </a:cxn>
                <a:cxn ang="0">
                  <a:pos x="46" y="54"/>
                </a:cxn>
                <a:cxn ang="0">
                  <a:pos x="46" y="54"/>
                </a:cxn>
                <a:cxn ang="0">
                  <a:pos x="40" y="76"/>
                </a:cxn>
                <a:cxn ang="0">
                  <a:pos x="40" y="76"/>
                </a:cxn>
                <a:cxn ang="0">
                  <a:pos x="38" y="96"/>
                </a:cxn>
                <a:cxn ang="0">
                  <a:pos x="14" y="96"/>
                </a:cxn>
                <a:cxn ang="0">
                  <a:pos x="14" y="96"/>
                </a:cxn>
                <a:cxn ang="0">
                  <a:pos x="18" y="74"/>
                </a:cxn>
                <a:cxn ang="0">
                  <a:pos x="26" y="54"/>
                </a:cxn>
                <a:cxn ang="0">
                  <a:pos x="26" y="54"/>
                </a:cxn>
                <a:cxn ang="0">
                  <a:pos x="36" y="36"/>
                </a:cxn>
                <a:cxn ang="0">
                  <a:pos x="50" y="18"/>
                </a:cxn>
                <a:cxn ang="0">
                  <a:pos x="0" y="18"/>
                </a:cxn>
                <a:cxn ang="0">
                  <a:pos x="0" y="0"/>
                </a:cxn>
                <a:cxn ang="0">
                  <a:pos x="72" y="0"/>
                </a:cxn>
                <a:cxn ang="0">
                  <a:pos x="72" y="16"/>
                </a:cxn>
                <a:cxn ang="0">
                  <a:pos x="72" y="16"/>
                </a:cxn>
                <a:cxn ang="0">
                  <a:pos x="64" y="24"/>
                </a:cxn>
                <a:cxn ang="0">
                  <a:pos x="58" y="32"/>
                </a:cxn>
              </a:cxnLst>
              <a:rect l="0" t="0" r="r" b="b"/>
              <a:pathLst>
                <a:path w="72" h="96">
                  <a:moveTo>
                    <a:pt x="58" y="32"/>
                  </a:moveTo>
                  <a:lnTo>
                    <a:pt x="58" y="32"/>
                  </a:lnTo>
                  <a:lnTo>
                    <a:pt x="52" y="42"/>
                  </a:lnTo>
                  <a:lnTo>
                    <a:pt x="46" y="54"/>
                  </a:lnTo>
                  <a:lnTo>
                    <a:pt x="46" y="54"/>
                  </a:lnTo>
                  <a:lnTo>
                    <a:pt x="40" y="76"/>
                  </a:lnTo>
                  <a:lnTo>
                    <a:pt x="40" y="76"/>
                  </a:lnTo>
                  <a:lnTo>
                    <a:pt x="38" y="96"/>
                  </a:lnTo>
                  <a:lnTo>
                    <a:pt x="14" y="96"/>
                  </a:lnTo>
                  <a:lnTo>
                    <a:pt x="14" y="96"/>
                  </a:lnTo>
                  <a:lnTo>
                    <a:pt x="18" y="74"/>
                  </a:lnTo>
                  <a:lnTo>
                    <a:pt x="26" y="54"/>
                  </a:lnTo>
                  <a:lnTo>
                    <a:pt x="26" y="54"/>
                  </a:lnTo>
                  <a:lnTo>
                    <a:pt x="36" y="36"/>
                  </a:lnTo>
                  <a:lnTo>
                    <a:pt x="50" y="18"/>
                  </a:lnTo>
                  <a:lnTo>
                    <a:pt x="0" y="18"/>
                  </a:lnTo>
                  <a:lnTo>
                    <a:pt x="0" y="0"/>
                  </a:lnTo>
                  <a:lnTo>
                    <a:pt x="72" y="0"/>
                  </a:lnTo>
                  <a:lnTo>
                    <a:pt x="72" y="16"/>
                  </a:lnTo>
                  <a:lnTo>
                    <a:pt x="72" y="16"/>
                  </a:lnTo>
                  <a:lnTo>
                    <a:pt x="64" y="24"/>
                  </a:lnTo>
                  <a:lnTo>
                    <a:pt x="58" y="3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52" name="Freeform 305"/>
          <p:cNvSpPr>
            <a:spLocks noEditPoints="1"/>
          </p:cNvSpPr>
          <p:nvPr/>
        </p:nvSpPr>
        <p:spPr bwMode="auto">
          <a:xfrm>
            <a:off x="2221083" y="3000666"/>
            <a:ext cx="450850" cy="450850"/>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53" name="グループ化 250"/>
          <p:cNvGrpSpPr/>
          <p:nvPr/>
        </p:nvGrpSpPr>
        <p:grpSpPr>
          <a:xfrm>
            <a:off x="881474" y="2997192"/>
            <a:ext cx="474092" cy="474092"/>
            <a:chOff x="2182416" y="3387725"/>
            <a:chExt cx="381000" cy="381000"/>
          </a:xfrm>
          <a:solidFill>
            <a:schemeClr val="tx2"/>
          </a:solidFill>
        </p:grpSpPr>
        <p:sp>
          <p:nvSpPr>
            <p:cNvPr id="54" name="Freeform 220"/>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5" name="Freeform 221"/>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6" name="Freeform 222"/>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grpSp>
        <p:nvGrpSpPr>
          <p:cNvPr id="57" name="グループ化 56"/>
          <p:cNvGrpSpPr/>
          <p:nvPr/>
        </p:nvGrpSpPr>
        <p:grpSpPr>
          <a:xfrm>
            <a:off x="781414" y="4242297"/>
            <a:ext cx="925166" cy="475910"/>
            <a:chOff x="752839" y="5180864"/>
            <a:chExt cx="925166" cy="475910"/>
          </a:xfrm>
        </p:grpSpPr>
        <p:grpSp>
          <p:nvGrpSpPr>
            <p:cNvPr id="58" name="グループ化 57"/>
            <p:cNvGrpSpPr/>
            <p:nvPr/>
          </p:nvGrpSpPr>
          <p:grpSpPr>
            <a:xfrm>
              <a:off x="752839" y="5185555"/>
              <a:ext cx="553127" cy="471219"/>
              <a:chOff x="289045" y="5789556"/>
              <a:chExt cx="553127" cy="503742"/>
            </a:xfrm>
          </p:grpSpPr>
          <p:sp>
            <p:nvSpPr>
              <p:cNvPr id="63" name="Freeform 370"/>
              <p:cNvSpPr>
                <a:spLocks noEditPoints="1"/>
              </p:cNvSpPr>
              <p:nvPr/>
            </p:nvSpPr>
            <p:spPr bwMode="auto">
              <a:xfrm>
                <a:off x="289045" y="5789556"/>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 name="正方形/長方形 63"/>
              <p:cNvSpPr/>
              <p:nvPr/>
            </p:nvSpPr>
            <p:spPr>
              <a:xfrm>
                <a:off x="555048" y="5792326"/>
                <a:ext cx="287124" cy="50097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9" name="グループ化 58"/>
            <p:cNvGrpSpPr/>
            <p:nvPr/>
          </p:nvGrpSpPr>
          <p:grpSpPr>
            <a:xfrm>
              <a:off x="1124878" y="5180864"/>
              <a:ext cx="553127" cy="471219"/>
              <a:chOff x="289045" y="5789556"/>
              <a:chExt cx="553127" cy="503742"/>
            </a:xfrm>
          </p:grpSpPr>
          <p:sp>
            <p:nvSpPr>
              <p:cNvPr id="61" name="Freeform 370"/>
              <p:cNvSpPr>
                <a:spLocks noEditPoints="1"/>
              </p:cNvSpPr>
              <p:nvPr/>
            </p:nvSpPr>
            <p:spPr bwMode="auto">
              <a:xfrm>
                <a:off x="289045" y="5789556"/>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 name="正方形/長方形 61"/>
              <p:cNvSpPr/>
              <p:nvPr/>
            </p:nvSpPr>
            <p:spPr>
              <a:xfrm>
                <a:off x="555048" y="5792326"/>
                <a:ext cx="287124" cy="50097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60" name="直線矢印コネクタ 59"/>
            <p:cNvCxnSpPr/>
            <p:nvPr/>
          </p:nvCxnSpPr>
          <p:spPr>
            <a:xfrm>
              <a:off x="994139" y="5416474"/>
              <a:ext cx="168265"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5" name="グループ化 250"/>
          <p:cNvGrpSpPr>
            <a:grpSpLocks/>
          </p:cNvGrpSpPr>
          <p:nvPr/>
        </p:nvGrpSpPr>
        <p:grpSpPr>
          <a:xfrm>
            <a:off x="2308993" y="4301082"/>
            <a:ext cx="252000" cy="216000"/>
            <a:chOff x="2182416" y="3387725"/>
            <a:chExt cx="381000" cy="381000"/>
          </a:xfrm>
          <a:solidFill>
            <a:schemeClr val="tx2"/>
          </a:solidFill>
        </p:grpSpPr>
        <p:sp>
          <p:nvSpPr>
            <p:cNvPr id="66" name="Freeform 220"/>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67" name="Freeform 221"/>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68" name="Freeform 222"/>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69" name="テキスト ボックス 68"/>
          <p:cNvSpPr txBox="1"/>
          <p:nvPr/>
        </p:nvSpPr>
        <p:spPr>
          <a:xfrm>
            <a:off x="4610567" y="2211126"/>
            <a:ext cx="1546446" cy="307777"/>
          </a:xfrm>
          <a:prstGeom prst="rect">
            <a:avLst/>
          </a:prstGeom>
          <a:noFill/>
        </p:spPr>
        <p:txBody>
          <a:bodyPr wrap="square" rtlCol="0">
            <a:spAutoFit/>
          </a:bodyPr>
          <a:lstStyle/>
          <a:p>
            <a:pPr algn="ctr"/>
            <a:r>
              <a:rPr lang="en-US" altLang="ja-JP" sz="1400" b="1">
                <a:solidFill>
                  <a:schemeClr val="tx2"/>
                </a:solidFill>
              </a:rPr>
              <a:t>FB</a:t>
            </a:r>
            <a:r>
              <a:rPr lang="ja-JP" altLang="en-US" sz="1400" b="1">
                <a:solidFill>
                  <a:schemeClr val="tx2"/>
                </a:solidFill>
              </a:rPr>
              <a:t>振込入金通知</a:t>
            </a:r>
            <a:endParaRPr kumimoji="1" lang="ja-JP" altLang="en-US" sz="1400" b="1">
              <a:solidFill>
                <a:schemeClr val="tx2"/>
              </a:solidFill>
            </a:endParaRPr>
          </a:p>
        </p:txBody>
      </p:sp>
      <p:pic>
        <p:nvPicPr>
          <p:cNvPr id="70" name="図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162" y="2309124"/>
            <a:ext cx="2014826" cy="385792"/>
          </a:xfrm>
          <a:prstGeom prst="rect">
            <a:avLst/>
          </a:prstGeom>
        </p:spPr>
      </p:pic>
      <p:sp>
        <p:nvSpPr>
          <p:cNvPr id="71" name="角丸四角形 70"/>
          <p:cNvSpPr/>
          <p:nvPr/>
        </p:nvSpPr>
        <p:spPr>
          <a:xfrm>
            <a:off x="6498596" y="2162629"/>
            <a:ext cx="2234942" cy="1815708"/>
          </a:xfrm>
          <a:prstGeom prst="roundRect">
            <a:avLst>
              <a:gd name="adj" fmla="val 4888"/>
            </a:avLst>
          </a:prstGeom>
          <a:no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72" name="テキスト ボックス 71"/>
          <p:cNvSpPr txBox="1"/>
          <p:nvPr/>
        </p:nvSpPr>
        <p:spPr>
          <a:xfrm>
            <a:off x="4609727" y="3280156"/>
            <a:ext cx="1546446" cy="307777"/>
          </a:xfrm>
          <a:prstGeom prst="rect">
            <a:avLst/>
          </a:prstGeom>
          <a:noFill/>
        </p:spPr>
        <p:txBody>
          <a:bodyPr wrap="square" rtlCol="0">
            <a:spAutoFit/>
          </a:bodyPr>
          <a:lstStyle/>
          <a:p>
            <a:pPr algn="ctr"/>
            <a:r>
              <a:rPr lang="ja-JP" altLang="en-US" sz="1400" b="1">
                <a:solidFill>
                  <a:schemeClr val="tx2"/>
                </a:solidFill>
              </a:rPr>
              <a:t>電子記録債権</a:t>
            </a:r>
            <a:endParaRPr kumimoji="1" lang="ja-JP" altLang="en-US" sz="1400" b="1">
              <a:solidFill>
                <a:schemeClr val="tx2"/>
              </a:solidFill>
            </a:endParaRPr>
          </a:p>
        </p:txBody>
      </p:sp>
      <p:grpSp>
        <p:nvGrpSpPr>
          <p:cNvPr id="73" name="グループ化 250"/>
          <p:cNvGrpSpPr>
            <a:grpSpLocks noChangeAspect="1"/>
          </p:cNvGrpSpPr>
          <p:nvPr/>
        </p:nvGrpSpPr>
        <p:grpSpPr>
          <a:xfrm>
            <a:off x="5216448" y="2739899"/>
            <a:ext cx="336000" cy="288000"/>
            <a:chOff x="2182416" y="3387725"/>
            <a:chExt cx="381000" cy="381000"/>
          </a:xfrm>
          <a:solidFill>
            <a:schemeClr val="tx2"/>
          </a:solidFill>
        </p:grpSpPr>
        <p:sp>
          <p:nvSpPr>
            <p:cNvPr id="74" name="Freeform 220"/>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75" name="Freeform 221"/>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76" name="Freeform 222"/>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77" name="テキスト ボックス 76"/>
          <p:cNvSpPr txBox="1"/>
          <p:nvPr/>
        </p:nvSpPr>
        <p:spPr>
          <a:xfrm>
            <a:off x="4633145" y="4413589"/>
            <a:ext cx="1546446" cy="307777"/>
          </a:xfrm>
          <a:prstGeom prst="rect">
            <a:avLst/>
          </a:prstGeom>
          <a:noFill/>
        </p:spPr>
        <p:txBody>
          <a:bodyPr wrap="square" rtlCol="0">
            <a:spAutoFit/>
          </a:bodyPr>
          <a:lstStyle/>
          <a:p>
            <a:pPr algn="ctr"/>
            <a:r>
              <a:rPr lang="en-US" altLang="ja-JP" sz="1400" b="1">
                <a:solidFill>
                  <a:schemeClr val="tx2"/>
                </a:solidFill>
              </a:rPr>
              <a:t>CSV</a:t>
            </a:r>
            <a:r>
              <a:rPr lang="ja-JP" altLang="en-US" sz="1400" b="1">
                <a:solidFill>
                  <a:schemeClr val="tx2"/>
                </a:solidFill>
              </a:rPr>
              <a:t>ファイル</a:t>
            </a:r>
            <a:endParaRPr kumimoji="1" lang="ja-JP" altLang="en-US" sz="1400" b="1">
              <a:solidFill>
                <a:schemeClr val="tx2"/>
              </a:solidFill>
            </a:endParaRPr>
          </a:p>
        </p:txBody>
      </p:sp>
      <p:grpSp>
        <p:nvGrpSpPr>
          <p:cNvPr id="78" name="グループ化 77"/>
          <p:cNvGrpSpPr>
            <a:grpSpLocks noChangeAspect="1"/>
          </p:cNvGrpSpPr>
          <p:nvPr/>
        </p:nvGrpSpPr>
        <p:grpSpPr>
          <a:xfrm>
            <a:off x="5032655" y="3848973"/>
            <a:ext cx="720000" cy="488703"/>
            <a:chOff x="5133198" y="4606565"/>
            <a:chExt cx="576089" cy="391023"/>
          </a:xfrm>
        </p:grpSpPr>
        <p:sp>
          <p:nvSpPr>
            <p:cNvPr id="79" name="Freeform 418"/>
            <p:cNvSpPr>
              <a:spLocks noEditPoints="1"/>
            </p:cNvSpPr>
            <p:nvPr/>
          </p:nvSpPr>
          <p:spPr bwMode="auto">
            <a:xfrm>
              <a:off x="5133198" y="4606565"/>
              <a:ext cx="576089" cy="391023"/>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80" name="テキスト ボックス 79"/>
            <p:cNvSpPr txBox="1"/>
            <p:nvPr/>
          </p:nvSpPr>
          <p:spPr>
            <a:xfrm>
              <a:off x="5148969" y="4771366"/>
              <a:ext cx="396097" cy="215444"/>
            </a:xfrm>
            <a:prstGeom prst="rect">
              <a:avLst/>
            </a:prstGeom>
            <a:solidFill>
              <a:schemeClr val="tx2"/>
            </a:solidFill>
          </p:spPr>
          <p:txBody>
            <a:bodyPr wrap="square" rtlCol="0" anchor="ctr">
              <a:spAutoFit/>
            </a:bodyPr>
            <a:lstStyle/>
            <a:p>
              <a:pPr algn="ctr"/>
              <a:r>
                <a:rPr kumimoji="1" lang="en-US" altLang="ja-JP" sz="800">
                  <a:solidFill>
                    <a:schemeClr val="bg1"/>
                  </a:solidFill>
                </a:rPr>
                <a:t>CSV</a:t>
              </a:r>
              <a:endParaRPr kumimoji="1" lang="ja-JP" altLang="en-US" sz="800">
                <a:solidFill>
                  <a:schemeClr val="bg1"/>
                </a:solidFill>
              </a:endParaRPr>
            </a:p>
          </p:txBody>
        </p:sp>
      </p:grpSp>
      <p:cxnSp>
        <p:nvCxnSpPr>
          <p:cNvPr id="81" name="直線矢印コネクタ 79"/>
          <p:cNvCxnSpPr>
            <a:stCxn id="7" idx="3"/>
            <a:endCxn id="71" idx="1"/>
          </p:cNvCxnSpPr>
          <p:nvPr/>
        </p:nvCxnSpPr>
        <p:spPr>
          <a:xfrm>
            <a:off x="6065232" y="1948099"/>
            <a:ext cx="433364" cy="1122384"/>
          </a:xfrm>
          <a:prstGeom prst="bentConnector3">
            <a:avLst>
              <a:gd name="adj1" fmla="val 50000"/>
            </a:avLst>
          </a:prstGeom>
          <a:ln w="508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線矢印コネクタ 79"/>
          <p:cNvCxnSpPr>
            <a:stCxn id="9" idx="3"/>
            <a:endCxn id="71" idx="1"/>
          </p:cNvCxnSpPr>
          <p:nvPr/>
        </p:nvCxnSpPr>
        <p:spPr>
          <a:xfrm flipV="1">
            <a:off x="6065232" y="3070483"/>
            <a:ext cx="433364" cy="1116291"/>
          </a:xfrm>
          <a:prstGeom prst="bentConnector3">
            <a:avLst>
              <a:gd name="adj1" fmla="val 50000"/>
            </a:avLst>
          </a:prstGeom>
          <a:ln w="508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線矢印コネクタ 79"/>
          <p:cNvCxnSpPr>
            <a:stCxn id="8" idx="3"/>
            <a:endCxn id="71" idx="1"/>
          </p:cNvCxnSpPr>
          <p:nvPr/>
        </p:nvCxnSpPr>
        <p:spPr>
          <a:xfrm flipV="1">
            <a:off x="6065232" y="3070483"/>
            <a:ext cx="433364" cy="2088"/>
          </a:xfrm>
          <a:prstGeom prst="bentConnector3">
            <a:avLst>
              <a:gd name="adj1" fmla="val 50000"/>
            </a:avLst>
          </a:prstGeom>
          <a:ln w="508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4" name="Freeform 326"/>
          <p:cNvSpPr>
            <a:spLocks noEditPoints="1"/>
          </p:cNvSpPr>
          <p:nvPr/>
        </p:nvSpPr>
        <p:spPr bwMode="auto">
          <a:xfrm>
            <a:off x="2065609" y="4242297"/>
            <a:ext cx="735683" cy="449270"/>
          </a:xfrm>
          <a:custGeom>
            <a:avLst/>
            <a:gdLst/>
            <a:ahLst/>
            <a:cxnLst>
              <a:cxn ang="0">
                <a:pos x="240" y="200"/>
              </a:cxn>
              <a:cxn ang="0">
                <a:pos x="240" y="0"/>
              </a:cxn>
              <a:cxn ang="0">
                <a:pos x="0" y="0"/>
              </a:cxn>
              <a:cxn ang="0">
                <a:pos x="0" y="200"/>
              </a:cxn>
              <a:cxn ang="0">
                <a:pos x="108" y="200"/>
              </a:cxn>
              <a:cxn ang="0">
                <a:pos x="108" y="216"/>
              </a:cxn>
              <a:cxn ang="0">
                <a:pos x="48" y="216"/>
              </a:cxn>
              <a:cxn ang="0">
                <a:pos x="48" y="240"/>
              </a:cxn>
              <a:cxn ang="0">
                <a:pos x="192" y="240"/>
              </a:cxn>
              <a:cxn ang="0">
                <a:pos x="192" y="216"/>
              </a:cxn>
              <a:cxn ang="0">
                <a:pos x="132" y="216"/>
              </a:cxn>
              <a:cxn ang="0">
                <a:pos x="132" y="200"/>
              </a:cxn>
              <a:cxn ang="0">
                <a:pos x="240" y="200"/>
              </a:cxn>
              <a:cxn ang="0">
                <a:pos x="24" y="24"/>
              </a:cxn>
              <a:cxn ang="0">
                <a:pos x="216" y="24"/>
              </a:cxn>
              <a:cxn ang="0">
                <a:pos x="216" y="160"/>
              </a:cxn>
              <a:cxn ang="0">
                <a:pos x="24" y="160"/>
              </a:cxn>
              <a:cxn ang="0">
                <a:pos x="24" y="24"/>
              </a:cxn>
              <a:cxn ang="0">
                <a:pos x="80" y="176"/>
              </a:cxn>
              <a:cxn ang="0">
                <a:pos x="160" y="176"/>
              </a:cxn>
              <a:cxn ang="0">
                <a:pos x="160" y="184"/>
              </a:cxn>
              <a:cxn ang="0">
                <a:pos x="80" y="184"/>
              </a:cxn>
              <a:cxn ang="0">
                <a:pos x="80" y="176"/>
              </a:cxn>
            </a:cxnLst>
            <a:rect l="0" t="0" r="r" b="b"/>
            <a:pathLst>
              <a:path w="240" h="240">
                <a:moveTo>
                  <a:pt x="240" y="200"/>
                </a:moveTo>
                <a:lnTo>
                  <a:pt x="240" y="0"/>
                </a:lnTo>
                <a:lnTo>
                  <a:pt x="0" y="0"/>
                </a:lnTo>
                <a:lnTo>
                  <a:pt x="0" y="200"/>
                </a:lnTo>
                <a:lnTo>
                  <a:pt x="108" y="200"/>
                </a:lnTo>
                <a:lnTo>
                  <a:pt x="108" y="216"/>
                </a:lnTo>
                <a:lnTo>
                  <a:pt x="48" y="216"/>
                </a:lnTo>
                <a:lnTo>
                  <a:pt x="48" y="240"/>
                </a:lnTo>
                <a:lnTo>
                  <a:pt x="192" y="240"/>
                </a:lnTo>
                <a:lnTo>
                  <a:pt x="192" y="216"/>
                </a:lnTo>
                <a:lnTo>
                  <a:pt x="132" y="216"/>
                </a:lnTo>
                <a:lnTo>
                  <a:pt x="132" y="200"/>
                </a:lnTo>
                <a:lnTo>
                  <a:pt x="240" y="200"/>
                </a:lnTo>
                <a:close/>
                <a:moveTo>
                  <a:pt x="24" y="24"/>
                </a:moveTo>
                <a:lnTo>
                  <a:pt x="216" y="24"/>
                </a:lnTo>
                <a:lnTo>
                  <a:pt x="216" y="160"/>
                </a:lnTo>
                <a:lnTo>
                  <a:pt x="24" y="160"/>
                </a:lnTo>
                <a:lnTo>
                  <a:pt x="24" y="24"/>
                </a:lnTo>
                <a:close/>
                <a:moveTo>
                  <a:pt x="80" y="176"/>
                </a:moveTo>
                <a:lnTo>
                  <a:pt x="160" y="176"/>
                </a:lnTo>
                <a:lnTo>
                  <a:pt x="160" y="184"/>
                </a:lnTo>
                <a:lnTo>
                  <a:pt x="80" y="184"/>
                </a:lnTo>
                <a:lnTo>
                  <a:pt x="80" y="17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85" name="Freeform 326"/>
          <p:cNvSpPr>
            <a:spLocks noEditPoints="1"/>
          </p:cNvSpPr>
          <p:nvPr/>
        </p:nvSpPr>
        <p:spPr bwMode="auto">
          <a:xfrm>
            <a:off x="5002412" y="2644497"/>
            <a:ext cx="770756" cy="617601"/>
          </a:xfrm>
          <a:custGeom>
            <a:avLst/>
            <a:gdLst/>
            <a:ahLst/>
            <a:cxnLst>
              <a:cxn ang="0">
                <a:pos x="240" y="200"/>
              </a:cxn>
              <a:cxn ang="0">
                <a:pos x="240" y="0"/>
              </a:cxn>
              <a:cxn ang="0">
                <a:pos x="0" y="0"/>
              </a:cxn>
              <a:cxn ang="0">
                <a:pos x="0" y="200"/>
              </a:cxn>
              <a:cxn ang="0">
                <a:pos x="108" y="200"/>
              </a:cxn>
              <a:cxn ang="0">
                <a:pos x="108" y="216"/>
              </a:cxn>
              <a:cxn ang="0">
                <a:pos x="48" y="216"/>
              </a:cxn>
              <a:cxn ang="0">
                <a:pos x="48" y="240"/>
              </a:cxn>
              <a:cxn ang="0">
                <a:pos x="192" y="240"/>
              </a:cxn>
              <a:cxn ang="0">
                <a:pos x="192" y="216"/>
              </a:cxn>
              <a:cxn ang="0">
                <a:pos x="132" y="216"/>
              </a:cxn>
              <a:cxn ang="0">
                <a:pos x="132" y="200"/>
              </a:cxn>
              <a:cxn ang="0">
                <a:pos x="240" y="200"/>
              </a:cxn>
              <a:cxn ang="0">
                <a:pos x="24" y="24"/>
              </a:cxn>
              <a:cxn ang="0">
                <a:pos x="216" y="24"/>
              </a:cxn>
              <a:cxn ang="0">
                <a:pos x="216" y="160"/>
              </a:cxn>
              <a:cxn ang="0">
                <a:pos x="24" y="160"/>
              </a:cxn>
              <a:cxn ang="0">
                <a:pos x="24" y="24"/>
              </a:cxn>
              <a:cxn ang="0">
                <a:pos x="80" y="176"/>
              </a:cxn>
              <a:cxn ang="0">
                <a:pos x="160" y="176"/>
              </a:cxn>
              <a:cxn ang="0">
                <a:pos x="160" y="184"/>
              </a:cxn>
              <a:cxn ang="0">
                <a:pos x="80" y="184"/>
              </a:cxn>
              <a:cxn ang="0">
                <a:pos x="80" y="176"/>
              </a:cxn>
            </a:cxnLst>
            <a:rect l="0" t="0" r="r" b="b"/>
            <a:pathLst>
              <a:path w="240" h="240">
                <a:moveTo>
                  <a:pt x="240" y="200"/>
                </a:moveTo>
                <a:lnTo>
                  <a:pt x="240" y="0"/>
                </a:lnTo>
                <a:lnTo>
                  <a:pt x="0" y="0"/>
                </a:lnTo>
                <a:lnTo>
                  <a:pt x="0" y="200"/>
                </a:lnTo>
                <a:lnTo>
                  <a:pt x="108" y="200"/>
                </a:lnTo>
                <a:lnTo>
                  <a:pt x="108" y="216"/>
                </a:lnTo>
                <a:lnTo>
                  <a:pt x="48" y="216"/>
                </a:lnTo>
                <a:lnTo>
                  <a:pt x="48" y="240"/>
                </a:lnTo>
                <a:lnTo>
                  <a:pt x="192" y="240"/>
                </a:lnTo>
                <a:lnTo>
                  <a:pt x="192" y="216"/>
                </a:lnTo>
                <a:lnTo>
                  <a:pt x="132" y="216"/>
                </a:lnTo>
                <a:lnTo>
                  <a:pt x="132" y="200"/>
                </a:lnTo>
                <a:lnTo>
                  <a:pt x="240" y="200"/>
                </a:lnTo>
                <a:close/>
                <a:moveTo>
                  <a:pt x="24" y="24"/>
                </a:moveTo>
                <a:lnTo>
                  <a:pt x="216" y="24"/>
                </a:lnTo>
                <a:lnTo>
                  <a:pt x="216" y="160"/>
                </a:lnTo>
                <a:lnTo>
                  <a:pt x="24" y="160"/>
                </a:lnTo>
                <a:lnTo>
                  <a:pt x="24" y="24"/>
                </a:lnTo>
                <a:close/>
                <a:moveTo>
                  <a:pt x="80" y="176"/>
                </a:moveTo>
                <a:lnTo>
                  <a:pt x="160" y="176"/>
                </a:lnTo>
                <a:lnTo>
                  <a:pt x="160" y="184"/>
                </a:lnTo>
                <a:lnTo>
                  <a:pt x="80" y="184"/>
                </a:lnTo>
                <a:lnTo>
                  <a:pt x="80" y="17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86" name="テキスト ボックス 85"/>
          <p:cNvSpPr txBox="1"/>
          <p:nvPr/>
        </p:nvSpPr>
        <p:spPr>
          <a:xfrm>
            <a:off x="3112277" y="3769377"/>
            <a:ext cx="1273493" cy="369332"/>
          </a:xfrm>
          <a:prstGeom prst="rect">
            <a:avLst/>
          </a:prstGeom>
          <a:noFill/>
        </p:spPr>
        <p:txBody>
          <a:bodyPr wrap="square" rtlCol="0">
            <a:spAutoFit/>
          </a:bodyPr>
          <a:lstStyle/>
          <a:p>
            <a:pPr algn="ctr"/>
            <a:r>
              <a:rPr lang="ja-JP" altLang="en-US" b="1">
                <a:solidFill>
                  <a:schemeClr val="tx2"/>
                </a:solidFill>
              </a:rPr>
              <a:t>外貨送金</a:t>
            </a:r>
            <a:endParaRPr kumimoji="1" lang="ja-JP" altLang="en-US" b="1">
              <a:solidFill>
                <a:schemeClr val="tx2"/>
              </a:solidFill>
            </a:endParaRPr>
          </a:p>
        </p:txBody>
      </p:sp>
      <p:grpSp>
        <p:nvGrpSpPr>
          <p:cNvPr id="87" name="グループ化 86"/>
          <p:cNvGrpSpPr/>
          <p:nvPr/>
        </p:nvGrpSpPr>
        <p:grpSpPr>
          <a:xfrm>
            <a:off x="3550796" y="4082939"/>
            <a:ext cx="408673" cy="307777"/>
            <a:chOff x="2566375" y="2916436"/>
            <a:chExt cx="408673" cy="307777"/>
          </a:xfrm>
        </p:grpSpPr>
        <p:grpSp>
          <p:nvGrpSpPr>
            <p:cNvPr id="88" name="グループ化 87"/>
            <p:cNvGrpSpPr/>
            <p:nvPr/>
          </p:nvGrpSpPr>
          <p:grpSpPr>
            <a:xfrm>
              <a:off x="2566375" y="2916436"/>
              <a:ext cx="408673" cy="307777"/>
              <a:chOff x="2566375" y="2916436"/>
              <a:chExt cx="408673" cy="307777"/>
            </a:xfrm>
          </p:grpSpPr>
          <p:sp>
            <p:nvSpPr>
              <p:cNvPr id="90" name="楕円 89"/>
              <p:cNvSpPr/>
              <p:nvPr/>
            </p:nvSpPr>
            <p:spPr>
              <a:xfrm>
                <a:off x="2648282" y="2935762"/>
                <a:ext cx="246230" cy="24385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accent2">
                      <a:lumMod val="20000"/>
                      <a:lumOff val="80000"/>
                    </a:schemeClr>
                  </a:solidFill>
                </a:endParaRPr>
              </a:p>
            </p:txBody>
          </p:sp>
          <p:sp>
            <p:nvSpPr>
              <p:cNvPr id="91" name="テキスト ボックス 90"/>
              <p:cNvSpPr txBox="1"/>
              <p:nvPr/>
            </p:nvSpPr>
            <p:spPr>
              <a:xfrm>
                <a:off x="2566375" y="2916436"/>
                <a:ext cx="408673" cy="307777"/>
              </a:xfrm>
              <a:prstGeom prst="rect">
                <a:avLst/>
              </a:prstGeom>
              <a:noFill/>
            </p:spPr>
            <p:txBody>
              <a:bodyPr wrap="square" rtlCol="0">
                <a:spAutoFit/>
              </a:bodyPr>
              <a:lstStyle/>
              <a:p>
                <a:pPr algn="ctr"/>
                <a:r>
                  <a:rPr lang="ja-JP" altLang="en-US" sz="1400" b="1">
                    <a:solidFill>
                      <a:schemeClr val="accent2">
                        <a:lumMod val="20000"/>
                        <a:lumOff val="80000"/>
                      </a:schemeClr>
                    </a:solidFill>
                  </a:rPr>
                  <a:t>＄</a:t>
                </a:r>
                <a:endParaRPr kumimoji="1" lang="ja-JP" altLang="en-US" sz="1400" b="1">
                  <a:solidFill>
                    <a:schemeClr val="accent2">
                      <a:lumMod val="20000"/>
                      <a:lumOff val="80000"/>
                    </a:schemeClr>
                  </a:solidFill>
                </a:endParaRPr>
              </a:p>
            </p:txBody>
          </p:sp>
        </p:grpSp>
        <p:sp>
          <p:nvSpPr>
            <p:cNvPr id="89" name="楕円 88"/>
            <p:cNvSpPr/>
            <p:nvPr/>
          </p:nvSpPr>
          <p:spPr>
            <a:xfrm>
              <a:off x="2628055" y="2916436"/>
              <a:ext cx="288000" cy="28641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grpSp>
        <p:nvGrpSpPr>
          <p:cNvPr id="92" name="グループ化 91"/>
          <p:cNvGrpSpPr/>
          <p:nvPr/>
        </p:nvGrpSpPr>
        <p:grpSpPr>
          <a:xfrm>
            <a:off x="3396301" y="4367859"/>
            <a:ext cx="408673" cy="338554"/>
            <a:chOff x="2566375" y="2916436"/>
            <a:chExt cx="408673" cy="338554"/>
          </a:xfrm>
        </p:grpSpPr>
        <p:grpSp>
          <p:nvGrpSpPr>
            <p:cNvPr id="93" name="グループ化 92"/>
            <p:cNvGrpSpPr/>
            <p:nvPr/>
          </p:nvGrpSpPr>
          <p:grpSpPr>
            <a:xfrm>
              <a:off x="2566375" y="2916436"/>
              <a:ext cx="408673" cy="338554"/>
              <a:chOff x="2566375" y="2916436"/>
              <a:chExt cx="408673" cy="338554"/>
            </a:xfrm>
          </p:grpSpPr>
          <p:sp>
            <p:nvSpPr>
              <p:cNvPr id="95" name="楕円 94"/>
              <p:cNvSpPr/>
              <p:nvPr/>
            </p:nvSpPr>
            <p:spPr>
              <a:xfrm>
                <a:off x="2648282" y="2935762"/>
                <a:ext cx="246230" cy="24385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accent2">
                      <a:lumMod val="20000"/>
                      <a:lumOff val="80000"/>
                    </a:schemeClr>
                  </a:solidFill>
                </a:endParaRPr>
              </a:p>
            </p:txBody>
          </p:sp>
          <p:sp>
            <p:nvSpPr>
              <p:cNvPr id="96" name="テキスト ボックス 95"/>
              <p:cNvSpPr txBox="1"/>
              <p:nvPr/>
            </p:nvSpPr>
            <p:spPr>
              <a:xfrm>
                <a:off x="2566375" y="2916436"/>
                <a:ext cx="408673" cy="338554"/>
              </a:xfrm>
              <a:prstGeom prst="rect">
                <a:avLst/>
              </a:prstGeom>
              <a:noFill/>
            </p:spPr>
            <p:txBody>
              <a:bodyPr wrap="square" rtlCol="0">
                <a:spAutoFit/>
              </a:bodyPr>
              <a:lstStyle/>
              <a:p>
                <a:pPr algn="ctr"/>
                <a:endParaRPr kumimoji="1" lang="ja-JP" altLang="en-US" sz="1600" b="1">
                  <a:solidFill>
                    <a:schemeClr val="accent2">
                      <a:lumMod val="20000"/>
                      <a:lumOff val="80000"/>
                    </a:schemeClr>
                  </a:solidFill>
                </a:endParaRPr>
              </a:p>
            </p:txBody>
          </p:sp>
        </p:grpSp>
        <p:sp>
          <p:nvSpPr>
            <p:cNvPr id="94" name="楕円 93"/>
            <p:cNvSpPr/>
            <p:nvPr/>
          </p:nvSpPr>
          <p:spPr>
            <a:xfrm>
              <a:off x="2628055" y="2916436"/>
              <a:ext cx="288000" cy="28641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7" name="グループ化 96"/>
          <p:cNvGrpSpPr/>
          <p:nvPr/>
        </p:nvGrpSpPr>
        <p:grpSpPr>
          <a:xfrm>
            <a:off x="3722565" y="4367859"/>
            <a:ext cx="408673" cy="338554"/>
            <a:chOff x="2566375" y="2916436"/>
            <a:chExt cx="408673" cy="338554"/>
          </a:xfrm>
        </p:grpSpPr>
        <p:grpSp>
          <p:nvGrpSpPr>
            <p:cNvPr id="98" name="グループ化 97"/>
            <p:cNvGrpSpPr/>
            <p:nvPr/>
          </p:nvGrpSpPr>
          <p:grpSpPr>
            <a:xfrm>
              <a:off x="2566375" y="2916436"/>
              <a:ext cx="408673" cy="338554"/>
              <a:chOff x="2566375" y="2916436"/>
              <a:chExt cx="408673" cy="338554"/>
            </a:xfrm>
          </p:grpSpPr>
          <p:sp>
            <p:nvSpPr>
              <p:cNvPr id="100" name="楕円 99"/>
              <p:cNvSpPr/>
              <p:nvPr/>
            </p:nvSpPr>
            <p:spPr>
              <a:xfrm>
                <a:off x="2648282" y="2935762"/>
                <a:ext cx="246230" cy="24385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accent2">
                      <a:lumMod val="20000"/>
                      <a:lumOff val="80000"/>
                    </a:schemeClr>
                  </a:solidFill>
                </a:endParaRPr>
              </a:p>
            </p:txBody>
          </p:sp>
          <p:sp>
            <p:nvSpPr>
              <p:cNvPr id="101" name="テキスト ボックス 100"/>
              <p:cNvSpPr txBox="1"/>
              <p:nvPr/>
            </p:nvSpPr>
            <p:spPr>
              <a:xfrm>
                <a:off x="2566375" y="2916436"/>
                <a:ext cx="408673" cy="338554"/>
              </a:xfrm>
              <a:prstGeom prst="rect">
                <a:avLst/>
              </a:prstGeom>
              <a:noFill/>
            </p:spPr>
            <p:txBody>
              <a:bodyPr wrap="square" rtlCol="0">
                <a:spAutoFit/>
              </a:bodyPr>
              <a:lstStyle/>
              <a:p>
                <a:pPr algn="ctr"/>
                <a:endParaRPr kumimoji="1" lang="ja-JP" altLang="en-US" sz="1600" b="1">
                  <a:solidFill>
                    <a:schemeClr val="accent2">
                      <a:lumMod val="20000"/>
                      <a:lumOff val="80000"/>
                    </a:schemeClr>
                  </a:solidFill>
                </a:endParaRPr>
              </a:p>
            </p:txBody>
          </p:sp>
        </p:grpSp>
        <p:sp>
          <p:nvSpPr>
            <p:cNvPr id="99" name="楕円 98"/>
            <p:cNvSpPr/>
            <p:nvPr/>
          </p:nvSpPr>
          <p:spPr>
            <a:xfrm>
              <a:off x="2628055" y="2916436"/>
              <a:ext cx="288000" cy="28641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2" name="テキスト ボックス 101"/>
          <p:cNvSpPr txBox="1"/>
          <p:nvPr/>
        </p:nvSpPr>
        <p:spPr>
          <a:xfrm>
            <a:off x="3425649" y="4362030"/>
            <a:ext cx="373808" cy="338554"/>
          </a:xfrm>
          <a:prstGeom prst="rect">
            <a:avLst/>
          </a:prstGeom>
          <a:noFill/>
        </p:spPr>
        <p:txBody>
          <a:bodyPr wrap="square" rtlCol="0">
            <a:spAutoFit/>
          </a:bodyPr>
          <a:lstStyle/>
          <a:p>
            <a:r>
              <a:rPr lang="ja-JP" altLang="en-US" sz="1600" b="1">
                <a:solidFill>
                  <a:schemeClr val="accent2">
                    <a:lumMod val="20000"/>
                    <a:lumOff val="80000"/>
                  </a:schemeClr>
                </a:solidFill>
              </a:rPr>
              <a:t>€</a:t>
            </a:r>
            <a:endParaRPr kumimoji="1" lang="ja-JP" altLang="en-US" sz="1600" b="1">
              <a:solidFill>
                <a:schemeClr val="accent2">
                  <a:lumMod val="20000"/>
                  <a:lumOff val="80000"/>
                </a:schemeClr>
              </a:solidFill>
            </a:endParaRPr>
          </a:p>
        </p:txBody>
      </p:sp>
      <p:sp>
        <p:nvSpPr>
          <p:cNvPr id="103" name="テキスト ボックス 102"/>
          <p:cNvSpPr txBox="1"/>
          <p:nvPr/>
        </p:nvSpPr>
        <p:spPr>
          <a:xfrm>
            <a:off x="3774120" y="4360082"/>
            <a:ext cx="373808" cy="338554"/>
          </a:xfrm>
          <a:prstGeom prst="rect">
            <a:avLst/>
          </a:prstGeom>
          <a:noFill/>
        </p:spPr>
        <p:txBody>
          <a:bodyPr wrap="square" rtlCol="0">
            <a:spAutoFit/>
          </a:bodyPr>
          <a:lstStyle/>
          <a:p>
            <a:r>
              <a:rPr lang="en-US" altLang="ja-JP" sz="1600" b="1">
                <a:solidFill>
                  <a:schemeClr val="accent2">
                    <a:lumMod val="20000"/>
                    <a:lumOff val="80000"/>
                  </a:schemeClr>
                </a:solidFill>
              </a:rPr>
              <a:t>฿</a:t>
            </a:r>
            <a:endParaRPr kumimoji="1" lang="ja-JP" altLang="en-US" sz="1600" b="1">
              <a:solidFill>
                <a:schemeClr val="accent2">
                  <a:lumMod val="20000"/>
                  <a:lumOff val="80000"/>
                </a:schemeClr>
              </a:solidFill>
            </a:endParaRPr>
          </a:p>
        </p:txBody>
      </p:sp>
      <p:sp>
        <p:nvSpPr>
          <p:cNvPr id="105" name="円形吹き出し 104"/>
          <p:cNvSpPr/>
          <p:nvPr/>
        </p:nvSpPr>
        <p:spPr>
          <a:xfrm>
            <a:off x="6318680" y="4157539"/>
            <a:ext cx="2323863" cy="909461"/>
          </a:xfrm>
          <a:prstGeom prst="wedgeEllipseCallout">
            <a:avLst>
              <a:gd name="adj1" fmla="val -35716"/>
              <a:gd name="adj2" fmla="val -66095"/>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a:solidFill>
                  <a:schemeClr val="tx2"/>
                </a:solidFill>
                <a:cs typeface="メイリオ" pitchFamily="50" charset="-128"/>
              </a:rPr>
              <a:t>仮想的な振込専用口座への入金処理にも対応</a:t>
            </a:r>
            <a:endParaRPr lang="en-US" altLang="ja-JP" sz="1600" b="1">
              <a:solidFill>
                <a:schemeClr val="tx2"/>
              </a:solidFill>
              <a:cs typeface="メイリオ" pitchFamily="50" charset="-128"/>
            </a:endParaRPr>
          </a:p>
        </p:txBody>
      </p:sp>
      <p:sp>
        <p:nvSpPr>
          <p:cNvPr id="106" name="テキスト ボックス 105"/>
          <p:cNvSpPr txBox="1"/>
          <p:nvPr/>
        </p:nvSpPr>
        <p:spPr>
          <a:xfrm>
            <a:off x="3492240" y="4927979"/>
            <a:ext cx="3240000" cy="200055"/>
          </a:xfrm>
          <a:prstGeom prst="rect">
            <a:avLst/>
          </a:prstGeom>
          <a:noFill/>
        </p:spPr>
        <p:txBody>
          <a:bodyPr wrap="square" rtlCol="0" anchor="ctr" anchorCtr="0">
            <a:spAutoFit/>
          </a:bodyPr>
          <a:lstStyle/>
          <a:p>
            <a:pPr algn="r"/>
            <a:r>
              <a:rPr lang="en-US" altLang="ja-JP" sz="700">
                <a:solidFill>
                  <a:srgbClr val="404040"/>
                </a:solidFill>
                <a:latin typeface="+mn-ea"/>
              </a:rPr>
              <a:t>※</a:t>
            </a:r>
            <a:r>
              <a:rPr lang="ja-JP" altLang="en-US" sz="700">
                <a:solidFill>
                  <a:srgbClr val="404040"/>
                </a:solidFill>
                <a:latin typeface="+mn-ea"/>
              </a:rPr>
              <a:t>オプション製品も含む</a:t>
            </a:r>
          </a:p>
        </p:txBody>
      </p:sp>
    </p:spTree>
    <p:extLst>
      <p:ext uri="{BB962C8B-B14F-4D97-AF65-F5344CB8AC3E}">
        <p14:creationId xmlns:p14="http://schemas.microsoft.com/office/powerpoint/2010/main" val="37954172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467544" y="1779661"/>
            <a:ext cx="8215370" cy="0"/>
          </a:xfrm>
          <a:prstGeom prst="line">
            <a:avLst/>
          </a:prstGeom>
          <a:noFill/>
          <a:ln w="38100" cap="flat" cmpd="sng" algn="ctr">
            <a:solidFill>
              <a:srgbClr val="FFFFFF">
                <a:lumMod val="75000"/>
              </a:srgbClr>
            </a:solidFill>
            <a:prstDash val="sysDot"/>
            <a:headEnd type="oval"/>
            <a:tailEnd type="oval"/>
          </a:ln>
          <a:effectLst/>
        </p:spPr>
      </p:cxnSp>
      <p:cxnSp>
        <p:nvCxnSpPr>
          <p:cNvPr id="38" name="直線コネクタ 37"/>
          <p:cNvCxnSpPr/>
          <p:nvPr/>
        </p:nvCxnSpPr>
        <p:spPr>
          <a:xfrm>
            <a:off x="503548" y="2571749"/>
            <a:ext cx="8215370" cy="0"/>
          </a:xfrm>
          <a:prstGeom prst="line">
            <a:avLst/>
          </a:prstGeom>
          <a:noFill/>
          <a:ln w="38100" cap="flat" cmpd="sng" algn="ctr">
            <a:solidFill>
              <a:srgbClr val="FFFFFF">
                <a:lumMod val="75000"/>
              </a:srgbClr>
            </a:solidFill>
            <a:prstDash val="sysDot"/>
            <a:headEnd type="oval"/>
            <a:tailEnd type="oval"/>
          </a:ln>
          <a:effectLst/>
        </p:spPr>
      </p:cxn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43</a:t>
            </a:fld>
            <a:endParaRPr kumimoji="1" lang="ja-JP" altLang="en-US"/>
          </a:p>
        </p:txBody>
      </p:sp>
      <p:sp>
        <p:nvSpPr>
          <p:cNvPr id="3" name="タイトル 2"/>
          <p:cNvSpPr>
            <a:spLocks noGrp="1"/>
          </p:cNvSpPr>
          <p:nvPr>
            <p:ph type="title"/>
          </p:nvPr>
        </p:nvSpPr>
        <p:spPr/>
        <p:txBody>
          <a:bodyPr/>
          <a:lstStyle/>
          <a:p>
            <a:r>
              <a:rPr kumimoji="1" lang="ja-JP" altLang="en-US"/>
              <a:t>統合会計特長</a:t>
            </a:r>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p:txBody>
          <a:bodyPr/>
          <a:lstStyle/>
          <a:p>
            <a:r>
              <a:rPr lang="ja-JP" altLang="en-US"/>
              <a:t>取引先の階層化管理と柔軟な消込業務の効率化</a:t>
            </a:r>
          </a:p>
          <a:p>
            <a:endParaRPr kumimoji="1" lang="ja-JP" altLang="en-US"/>
          </a:p>
        </p:txBody>
      </p:sp>
      <p:sp>
        <p:nvSpPr>
          <p:cNvPr id="8" name="AutoShape 5"/>
          <p:cNvSpPr>
            <a:spLocks noChangeArrowheads="1"/>
          </p:cNvSpPr>
          <p:nvPr/>
        </p:nvSpPr>
        <p:spPr bwMode="gray">
          <a:xfrm>
            <a:off x="287525" y="1006900"/>
            <a:ext cx="8568952" cy="2254883"/>
          </a:xfrm>
          <a:prstGeom prst="roundRect">
            <a:avLst>
              <a:gd name="adj" fmla="val 7191"/>
            </a:avLst>
          </a:prstGeom>
          <a:noFill/>
          <a:ln w="9525" algn="ctr">
            <a:solidFill>
              <a:srgbClr val="FFFFFF">
                <a:lumMod val="75000"/>
              </a:srgbClr>
            </a:solidFill>
            <a:round/>
            <a:headEnd/>
            <a:tailEnd/>
          </a:ln>
        </p:spPr>
        <p:txBody>
          <a:bodyPr wrap="none" anchor="ct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en-US" altLang="ja-JP" sz="1500" b="0" i="0" u="none" strike="noStrike" kern="0" cap="none" spc="0" normalizeH="0" baseline="0" noProof="0">
              <a:ln>
                <a:noFill/>
              </a:ln>
              <a:solidFill>
                <a:srgbClr val="E27100"/>
              </a:solidFill>
              <a:effectLst/>
              <a:uLnTx/>
              <a:uFillTx/>
            </a:endParaRPr>
          </a:p>
        </p:txBody>
      </p:sp>
      <p:sp>
        <p:nvSpPr>
          <p:cNvPr id="10" name="角丸四角形 9"/>
          <p:cNvSpPr/>
          <p:nvPr/>
        </p:nvSpPr>
        <p:spPr>
          <a:xfrm>
            <a:off x="341189" y="3323492"/>
            <a:ext cx="8424936" cy="1624522"/>
          </a:xfrm>
          <a:prstGeom prst="roundRect">
            <a:avLst>
              <a:gd name="adj" fmla="val 0"/>
            </a:avLst>
          </a:prstGeom>
          <a:noFill/>
          <a:ln w="25400" cap="flat" cmpd="sng" algn="ctr">
            <a:solidFill>
              <a:srgbClr val="77A2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11" name="角丸四角形 10"/>
          <p:cNvSpPr/>
          <p:nvPr/>
        </p:nvSpPr>
        <p:spPr>
          <a:xfrm>
            <a:off x="4211960" y="1095585"/>
            <a:ext cx="2160240" cy="360040"/>
          </a:xfrm>
          <a:prstGeom prst="roundRect">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a:ln>
                  <a:noFill/>
                </a:ln>
                <a:solidFill>
                  <a:srgbClr val="FFFFFF"/>
                </a:solidFill>
                <a:effectLst/>
                <a:uLnTx/>
                <a:uFillTx/>
                <a:latin typeface="メイリオ"/>
                <a:ea typeface="メイリオ"/>
                <a:cs typeface="メイリオ" pitchFamily="50" charset="-128"/>
              </a:rPr>
              <a:t>SS</a:t>
            </a:r>
            <a:r>
              <a:rPr kumimoji="0" lang="ja-JP" altLang="en-US" sz="1600" b="0" i="0" u="none" strike="noStrike" kern="0" cap="none" spc="0" normalizeH="0" baseline="0" noProof="0">
                <a:ln>
                  <a:noFill/>
                </a:ln>
                <a:solidFill>
                  <a:srgbClr val="FFFFFF"/>
                </a:solidFill>
                <a:effectLst/>
                <a:uLnTx/>
                <a:uFillTx/>
                <a:latin typeface="メイリオ"/>
                <a:ea typeface="メイリオ"/>
                <a:cs typeface="メイリオ" pitchFamily="50" charset="-128"/>
              </a:rPr>
              <a:t>ホールディングス</a:t>
            </a:r>
          </a:p>
        </p:txBody>
      </p:sp>
      <p:cxnSp>
        <p:nvCxnSpPr>
          <p:cNvPr id="12" name="直線コネクタ 11"/>
          <p:cNvCxnSpPr/>
          <p:nvPr/>
        </p:nvCxnSpPr>
        <p:spPr>
          <a:xfrm>
            <a:off x="5292080" y="1455625"/>
            <a:ext cx="0" cy="216024"/>
          </a:xfrm>
          <a:prstGeom prst="line">
            <a:avLst/>
          </a:prstGeom>
          <a:noFill/>
          <a:ln w="28575" cap="flat" cmpd="sng" algn="ctr">
            <a:solidFill>
              <a:srgbClr val="B91B17">
                <a:shade val="95000"/>
                <a:satMod val="105000"/>
              </a:srgbClr>
            </a:solidFill>
            <a:prstDash val="solid"/>
          </a:ln>
          <a:effectLst/>
        </p:spPr>
      </p:cxnSp>
      <p:cxnSp>
        <p:nvCxnSpPr>
          <p:cNvPr id="13" name="直線コネクタ 12"/>
          <p:cNvCxnSpPr/>
          <p:nvPr/>
        </p:nvCxnSpPr>
        <p:spPr>
          <a:xfrm>
            <a:off x="3563888" y="1671649"/>
            <a:ext cx="3456384" cy="0"/>
          </a:xfrm>
          <a:prstGeom prst="line">
            <a:avLst/>
          </a:prstGeom>
          <a:noFill/>
          <a:ln w="28575" cap="flat" cmpd="sng" algn="ctr">
            <a:solidFill>
              <a:srgbClr val="B91B17">
                <a:shade val="95000"/>
                <a:satMod val="105000"/>
              </a:srgbClr>
            </a:solidFill>
            <a:prstDash val="solid"/>
          </a:ln>
          <a:effectLst/>
        </p:spPr>
      </p:cxnSp>
      <p:sp>
        <p:nvSpPr>
          <p:cNvPr id="14" name="角丸四角形 13"/>
          <p:cNvSpPr/>
          <p:nvPr/>
        </p:nvSpPr>
        <p:spPr>
          <a:xfrm>
            <a:off x="2915816" y="1887673"/>
            <a:ext cx="1296144" cy="360040"/>
          </a:xfrm>
          <a:prstGeom prst="roundRect">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FFFFFF"/>
                </a:solidFill>
                <a:effectLst/>
                <a:uLnTx/>
                <a:uFillTx/>
                <a:latin typeface="メイリオ"/>
                <a:ea typeface="メイリオ"/>
                <a:cs typeface="メイリオ" pitchFamily="50" charset="-128"/>
              </a:rPr>
              <a:t>東京本社</a:t>
            </a:r>
          </a:p>
        </p:txBody>
      </p:sp>
      <p:sp>
        <p:nvSpPr>
          <p:cNvPr id="15" name="角丸四角形 14"/>
          <p:cNvSpPr/>
          <p:nvPr/>
        </p:nvSpPr>
        <p:spPr>
          <a:xfrm>
            <a:off x="6444208" y="1887673"/>
            <a:ext cx="1296144" cy="360040"/>
          </a:xfrm>
          <a:prstGeom prst="roundRect">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FFFFFF"/>
                </a:solidFill>
                <a:effectLst/>
                <a:uLnTx/>
                <a:uFillTx/>
                <a:latin typeface="メイリオ"/>
                <a:ea typeface="メイリオ"/>
                <a:cs typeface="メイリオ" pitchFamily="50" charset="-128"/>
              </a:rPr>
              <a:t>福島支社</a:t>
            </a:r>
          </a:p>
        </p:txBody>
      </p:sp>
      <p:cxnSp>
        <p:nvCxnSpPr>
          <p:cNvPr id="16" name="直線コネクタ 15"/>
          <p:cNvCxnSpPr/>
          <p:nvPr/>
        </p:nvCxnSpPr>
        <p:spPr>
          <a:xfrm>
            <a:off x="3563888" y="1671649"/>
            <a:ext cx="0" cy="216024"/>
          </a:xfrm>
          <a:prstGeom prst="line">
            <a:avLst/>
          </a:prstGeom>
          <a:noFill/>
          <a:ln w="28575" cap="flat" cmpd="sng" algn="ctr">
            <a:solidFill>
              <a:srgbClr val="B91B17">
                <a:shade val="95000"/>
                <a:satMod val="105000"/>
              </a:srgbClr>
            </a:solidFill>
            <a:prstDash val="solid"/>
          </a:ln>
          <a:effectLst/>
        </p:spPr>
      </p:cxnSp>
      <p:cxnSp>
        <p:nvCxnSpPr>
          <p:cNvPr id="17" name="直線コネクタ 16"/>
          <p:cNvCxnSpPr/>
          <p:nvPr/>
        </p:nvCxnSpPr>
        <p:spPr>
          <a:xfrm>
            <a:off x="7020272" y="1671649"/>
            <a:ext cx="0" cy="216024"/>
          </a:xfrm>
          <a:prstGeom prst="line">
            <a:avLst/>
          </a:prstGeom>
          <a:noFill/>
          <a:ln w="28575" cap="flat" cmpd="sng" algn="ctr">
            <a:solidFill>
              <a:srgbClr val="B91B17">
                <a:shade val="95000"/>
                <a:satMod val="105000"/>
              </a:srgbClr>
            </a:solidFill>
            <a:prstDash val="solid"/>
          </a:ln>
          <a:effectLst/>
        </p:spPr>
      </p:cxnSp>
      <p:sp>
        <p:nvSpPr>
          <p:cNvPr id="18" name="角丸四角形 17"/>
          <p:cNvSpPr/>
          <p:nvPr/>
        </p:nvSpPr>
        <p:spPr>
          <a:xfrm>
            <a:off x="2123728" y="2679761"/>
            <a:ext cx="1296144" cy="436693"/>
          </a:xfrm>
          <a:prstGeom prst="roundRect">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a:ln>
                  <a:noFill/>
                </a:ln>
                <a:solidFill>
                  <a:srgbClr val="FFFFFF"/>
                </a:solidFill>
                <a:effectLst/>
                <a:uLnTx/>
                <a:uFillTx/>
                <a:latin typeface="メイリオ"/>
                <a:ea typeface="メイリオ"/>
                <a:cs typeface="メイリオ" pitchFamily="50" charset="-128"/>
              </a:rPr>
              <a:t>SS</a:t>
            </a:r>
            <a:r>
              <a:rPr kumimoji="0" lang="ja-JP" altLang="en-US" sz="1400" b="0" i="0" u="none" strike="noStrike" kern="0" cap="none" spc="0" normalizeH="0" baseline="0" noProof="0">
                <a:ln>
                  <a:noFill/>
                </a:ln>
                <a:solidFill>
                  <a:srgbClr val="FFFFFF"/>
                </a:solidFill>
                <a:effectLst/>
                <a:uLnTx/>
                <a:uFillTx/>
                <a:latin typeface="メイリオ"/>
                <a:ea typeface="メイリオ"/>
                <a:cs typeface="メイリオ" pitchFamily="50" charset="-128"/>
              </a:rPr>
              <a:t>関東電子システム</a:t>
            </a:r>
          </a:p>
        </p:txBody>
      </p:sp>
      <p:sp>
        <p:nvSpPr>
          <p:cNvPr id="19" name="角丸四角形 18"/>
          <p:cNvSpPr/>
          <p:nvPr/>
        </p:nvSpPr>
        <p:spPr>
          <a:xfrm>
            <a:off x="3779912" y="2679761"/>
            <a:ext cx="1296144" cy="435600"/>
          </a:xfrm>
          <a:prstGeom prst="roundRect">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a:ln>
                  <a:noFill/>
                </a:ln>
                <a:solidFill>
                  <a:srgbClr val="FFFFFF"/>
                </a:solidFill>
                <a:effectLst/>
                <a:uLnTx/>
                <a:uFillTx/>
                <a:latin typeface="メイリオ"/>
                <a:ea typeface="メイリオ"/>
                <a:cs typeface="メイリオ" pitchFamily="50" charset="-128"/>
              </a:rPr>
              <a:t>SS</a:t>
            </a:r>
            <a:r>
              <a:rPr kumimoji="0" lang="ja-JP" altLang="en-US" sz="1400" b="0" i="0" u="none" strike="noStrike" kern="0" cap="none" spc="0" normalizeH="0" baseline="0" noProof="0">
                <a:ln>
                  <a:noFill/>
                </a:ln>
                <a:solidFill>
                  <a:srgbClr val="FFFFFF"/>
                </a:solidFill>
                <a:effectLst/>
                <a:uLnTx/>
                <a:uFillTx/>
                <a:latin typeface="メイリオ"/>
                <a:ea typeface="メイリオ"/>
                <a:cs typeface="メイリオ" pitchFamily="50" charset="-128"/>
              </a:rPr>
              <a:t>日本情報技術</a:t>
            </a:r>
          </a:p>
        </p:txBody>
      </p:sp>
      <p:sp>
        <p:nvSpPr>
          <p:cNvPr id="20" name="角丸四角形 19"/>
          <p:cNvSpPr/>
          <p:nvPr/>
        </p:nvSpPr>
        <p:spPr>
          <a:xfrm>
            <a:off x="5580112" y="2679761"/>
            <a:ext cx="1296144" cy="435600"/>
          </a:xfrm>
          <a:prstGeom prst="roundRect">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a:ln>
                  <a:noFill/>
                </a:ln>
                <a:solidFill>
                  <a:srgbClr val="FFFFFF"/>
                </a:solidFill>
                <a:effectLst/>
                <a:uLnTx/>
                <a:uFillTx/>
                <a:latin typeface="メイリオ"/>
                <a:ea typeface="メイリオ"/>
                <a:cs typeface="メイリオ" pitchFamily="50" charset="-128"/>
              </a:rPr>
              <a:t>SS</a:t>
            </a:r>
            <a:r>
              <a:rPr kumimoji="0" lang="ja-JP" altLang="en-US" sz="1400" b="0" i="0" u="none" strike="noStrike" kern="0" cap="none" spc="0" normalizeH="0" baseline="0" noProof="0">
                <a:ln>
                  <a:noFill/>
                </a:ln>
                <a:solidFill>
                  <a:srgbClr val="FFFFFF"/>
                </a:solidFill>
                <a:effectLst/>
                <a:uLnTx/>
                <a:uFillTx/>
                <a:latin typeface="メイリオ"/>
                <a:ea typeface="メイリオ"/>
                <a:cs typeface="メイリオ" pitchFamily="50" charset="-128"/>
              </a:rPr>
              <a:t>サービス</a:t>
            </a:r>
          </a:p>
        </p:txBody>
      </p:sp>
      <p:sp>
        <p:nvSpPr>
          <p:cNvPr id="21" name="角丸四角形 20"/>
          <p:cNvSpPr/>
          <p:nvPr/>
        </p:nvSpPr>
        <p:spPr>
          <a:xfrm>
            <a:off x="7236296" y="2679761"/>
            <a:ext cx="1296144" cy="435600"/>
          </a:xfrm>
          <a:prstGeom prst="roundRect">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a:ln>
                  <a:noFill/>
                </a:ln>
                <a:solidFill>
                  <a:srgbClr val="FFFFFF"/>
                </a:solidFill>
                <a:effectLst/>
                <a:uLnTx/>
                <a:uFillTx/>
                <a:latin typeface="メイリオ"/>
                <a:ea typeface="メイリオ"/>
                <a:cs typeface="メイリオ" pitchFamily="50" charset="-128"/>
              </a:rPr>
              <a:t>SS</a:t>
            </a:r>
            <a:r>
              <a:rPr kumimoji="0" lang="ja-JP" altLang="en-US" sz="1400" b="0" i="0" u="none" strike="noStrike" kern="0" cap="none" spc="0" normalizeH="0" baseline="0" noProof="0">
                <a:ln>
                  <a:noFill/>
                </a:ln>
                <a:solidFill>
                  <a:srgbClr val="FFFFFF"/>
                </a:solidFill>
                <a:effectLst/>
                <a:uLnTx/>
                <a:uFillTx/>
                <a:latin typeface="メイリオ"/>
                <a:ea typeface="メイリオ"/>
                <a:cs typeface="メイリオ" pitchFamily="50" charset="-128"/>
              </a:rPr>
              <a:t>開発</a:t>
            </a:r>
            <a:endParaRPr kumimoji="0" lang="en-US" altLang="ja-JP" sz="1400" b="0" i="0" u="none" strike="noStrike" kern="0" cap="none" spc="0" normalizeH="0" baseline="0" noProof="0">
              <a:ln>
                <a:noFill/>
              </a:ln>
              <a:solidFill>
                <a:srgbClr val="FFFFFF"/>
              </a:solidFill>
              <a:effectLst/>
              <a:uLnTx/>
              <a:uFillTx/>
              <a:latin typeface="メイリオ"/>
              <a:ea typeface="メイリオ"/>
              <a:cs typeface="メイリオ"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latin typeface="メイリオ"/>
                <a:ea typeface="メイリオ"/>
                <a:cs typeface="メイリオ" pitchFamily="50" charset="-128"/>
              </a:rPr>
              <a:t>センター</a:t>
            </a:r>
          </a:p>
        </p:txBody>
      </p:sp>
      <p:cxnSp>
        <p:nvCxnSpPr>
          <p:cNvPr id="22" name="直線コネクタ 21"/>
          <p:cNvCxnSpPr/>
          <p:nvPr/>
        </p:nvCxnSpPr>
        <p:spPr>
          <a:xfrm>
            <a:off x="3563888" y="2247713"/>
            <a:ext cx="0" cy="216024"/>
          </a:xfrm>
          <a:prstGeom prst="line">
            <a:avLst/>
          </a:prstGeom>
          <a:noFill/>
          <a:ln w="28575" cap="flat" cmpd="sng" algn="ctr">
            <a:solidFill>
              <a:srgbClr val="B91B17">
                <a:shade val="95000"/>
                <a:satMod val="105000"/>
              </a:srgbClr>
            </a:solidFill>
            <a:prstDash val="solid"/>
          </a:ln>
          <a:effectLst/>
        </p:spPr>
      </p:cxnSp>
      <p:cxnSp>
        <p:nvCxnSpPr>
          <p:cNvPr id="23" name="直線コネクタ 22"/>
          <p:cNvCxnSpPr/>
          <p:nvPr/>
        </p:nvCxnSpPr>
        <p:spPr>
          <a:xfrm>
            <a:off x="2771800" y="2463737"/>
            <a:ext cx="1656184" cy="0"/>
          </a:xfrm>
          <a:prstGeom prst="line">
            <a:avLst/>
          </a:prstGeom>
          <a:noFill/>
          <a:ln w="28575" cap="flat" cmpd="sng" algn="ctr">
            <a:solidFill>
              <a:srgbClr val="B91B17">
                <a:shade val="95000"/>
                <a:satMod val="105000"/>
              </a:srgbClr>
            </a:solidFill>
            <a:prstDash val="solid"/>
          </a:ln>
          <a:effectLst/>
        </p:spPr>
      </p:cxnSp>
      <p:cxnSp>
        <p:nvCxnSpPr>
          <p:cNvPr id="24" name="直線コネクタ 23"/>
          <p:cNvCxnSpPr/>
          <p:nvPr/>
        </p:nvCxnSpPr>
        <p:spPr>
          <a:xfrm>
            <a:off x="2771800" y="2463737"/>
            <a:ext cx="0" cy="216024"/>
          </a:xfrm>
          <a:prstGeom prst="line">
            <a:avLst/>
          </a:prstGeom>
          <a:noFill/>
          <a:ln w="28575" cap="flat" cmpd="sng" algn="ctr">
            <a:solidFill>
              <a:srgbClr val="B91B17">
                <a:shade val="95000"/>
                <a:satMod val="105000"/>
              </a:srgbClr>
            </a:solidFill>
            <a:prstDash val="solid"/>
          </a:ln>
          <a:effectLst/>
        </p:spPr>
      </p:cxnSp>
      <p:cxnSp>
        <p:nvCxnSpPr>
          <p:cNvPr id="25" name="直線コネクタ 24"/>
          <p:cNvCxnSpPr/>
          <p:nvPr/>
        </p:nvCxnSpPr>
        <p:spPr>
          <a:xfrm>
            <a:off x="4427984" y="2463737"/>
            <a:ext cx="0" cy="216024"/>
          </a:xfrm>
          <a:prstGeom prst="line">
            <a:avLst/>
          </a:prstGeom>
          <a:noFill/>
          <a:ln w="28575" cap="flat" cmpd="sng" algn="ctr">
            <a:solidFill>
              <a:srgbClr val="B91B17">
                <a:shade val="95000"/>
                <a:satMod val="105000"/>
              </a:srgbClr>
            </a:solidFill>
            <a:prstDash val="solid"/>
          </a:ln>
          <a:effectLst/>
        </p:spPr>
      </p:cxnSp>
      <p:cxnSp>
        <p:nvCxnSpPr>
          <p:cNvPr id="26" name="直線コネクタ 25"/>
          <p:cNvCxnSpPr/>
          <p:nvPr/>
        </p:nvCxnSpPr>
        <p:spPr>
          <a:xfrm>
            <a:off x="7020272" y="2247713"/>
            <a:ext cx="0" cy="216024"/>
          </a:xfrm>
          <a:prstGeom prst="line">
            <a:avLst/>
          </a:prstGeom>
          <a:noFill/>
          <a:ln w="28575" cap="flat" cmpd="sng" algn="ctr">
            <a:solidFill>
              <a:srgbClr val="B91B17">
                <a:shade val="95000"/>
                <a:satMod val="105000"/>
              </a:srgbClr>
            </a:solidFill>
            <a:prstDash val="solid"/>
          </a:ln>
          <a:effectLst/>
        </p:spPr>
      </p:cxnSp>
      <p:cxnSp>
        <p:nvCxnSpPr>
          <p:cNvPr id="27" name="直線コネクタ 26"/>
          <p:cNvCxnSpPr/>
          <p:nvPr/>
        </p:nvCxnSpPr>
        <p:spPr>
          <a:xfrm>
            <a:off x="6228184" y="2463737"/>
            <a:ext cx="1656184" cy="0"/>
          </a:xfrm>
          <a:prstGeom prst="line">
            <a:avLst/>
          </a:prstGeom>
          <a:noFill/>
          <a:ln w="28575" cap="flat" cmpd="sng" algn="ctr">
            <a:solidFill>
              <a:srgbClr val="B91B17">
                <a:shade val="95000"/>
                <a:satMod val="105000"/>
              </a:srgbClr>
            </a:solidFill>
            <a:prstDash val="solid"/>
          </a:ln>
          <a:effectLst/>
        </p:spPr>
      </p:cxnSp>
      <p:cxnSp>
        <p:nvCxnSpPr>
          <p:cNvPr id="28" name="直線コネクタ 27"/>
          <p:cNvCxnSpPr/>
          <p:nvPr/>
        </p:nvCxnSpPr>
        <p:spPr>
          <a:xfrm>
            <a:off x="6228184" y="2463737"/>
            <a:ext cx="0" cy="216024"/>
          </a:xfrm>
          <a:prstGeom prst="line">
            <a:avLst/>
          </a:prstGeom>
          <a:noFill/>
          <a:ln w="28575" cap="flat" cmpd="sng" algn="ctr">
            <a:solidFill>
              <a:srgbClr val="B91B17">
                <a:shade val="95000"/>
                <a:satMod val="105000"/>
              </a:srgbClr>
            </a:solidFill>
            <a:prstDash val="solid"/>
          </a:ln>
          <a:effectLst/>
        </p:spPr>
      </p:cxnSp>
      <p:cxnSp>
        <p:nvCxnSpPr>
          <p:cNvPr id="29" name="直線コネクタ 28"/>
          <p:cNvCxnSpPr/>
          <p:nvPr/>
        </p:nvCxnSpPr>
        <p:spPr>
          <a:xfrm>
            <a:off x="7884368" y="2463737"/>
            <a:ext cx="0" cy="216024"/>
          </a:xfrm>
          <a:prstGeom prst="line">
            <a:avLst/>
          </a:prstGeom>
          <a:noFill/>
          <a:ln w="28575" cap="flat" cmpd="sng" algn="ctr">
            <a:solidFill>
              <a:srgbClr val="B91B17">
                <a:shade val="95000"/>
                <a:satMod val="105000"/>
              </a:srgbClr>
            </a:solidFill>
            <a:prstDash val="solid"/>
          </a:ln>
          <a:effectLst/>
        </p:spPr>
      </p:cxnSp>
      <p:sp>
        <p:nvSpPr>
          <p:cNvPr id="30" name="角丸四角形 29"/>
          <p:cNvSpPr/>
          <p:nvPr/>
        </p:nvSpPr>
        <p:spPr>
          <a:xfrm>
            <a:off x="467544" y="1095585"/>
            <a:ext cx="1296144" cy="360040"/>
          </a:xfrm>
          <a:prstGeom prst="roundRect">
            <a:avLst/>
          </a:prstGeom>
          <a:solidFill>
            <a:srgbClr val="FFFFFF"/>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メイリオ"/>
                <a:ea typeface="メイリオ"/>
                <a:cs typeface="メイリオ" pitchFamily="50" charset="-128"/>
              </a:rPr>
              <a:t>階層レベル</a:t>
            </a:r>
            <a:r>
              <a:rPr kumimoji="0" lang="en-US" altLang="ja-JP" sz="1200" b="0" i="0" u="none" strike="noStrike" kern="0" cap="none" spc="0" normalizeH="0" baseline="0" noProof="0">
                <a:ln>
                  <a:noFill/>
                </a:ln>
                <a:solidFill>
                  <a:prstClr val="black"/>
                </a:solidFill>
                <a:effectLst/>
                <a:uLnTx/>
                <a:uFillTx/>
                <a:latin typeface="メイリオ"/>
                <a:ea typeface="メイリオ"/>
                <a:cs typeface="メイリオ" pitchFamily="50" charset="-128"/>
              </a:rPr>
              <a:t>01</a:t>
            </a:r>
            <a:endParaRPr kumimoji="0" lang="ja-JP" altLang="en-US" sz="12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p:txBody>
      </p:sp>
      <p:sp>
        <p:nvSpPr>
          <p:cNvPr id="31" name="角丸四角形 30"/>
          <p:cNvSpPr/>
          <p:nvPr/>
        </p:nvSpPr>
        <p:spPr>
          <a:xfrm>
            <a:off x="467544" y="1887673"/>
            <a:ext cx="1296144" cy="360040"/>
          </a:xfrm>
          <a:prstGeom prst="roundRect">
            <a:avLst/>
          </a:prstGeom>
          <a:solidFill>
            <a:srgbClr val="FFFFFF"/>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メイリオ"/>
                <a:ea typeface="メイリオ"/>
                <a:cs typeface="メイリオ" pitchFamily="50" charset="-128"/>
              </a:rPr>
              <a:t>階層レベル</a:t>
            </a:r>
            <a:r>
              <a:rPr kumimoji="0" lang="en-US" altLang="ja-JP" sz="1200" b="0" i="0" u="none" strike="noStrike" kern="0" cap="none" spc="0" normalizeH="0" baseline="0" noProof="0">
                <a:ln>
                  <a:noFill/>
                </a:ln>
                <a:solidFill>
                  <a:prstClr val="black"/>
                </a:solidFill>
                <a:effectLst/>
                <a:uLnTx/>
                <a:uFillTx/>
                <a:latin typeface="メイリオ"/>
                <a:ea typeface="メイリオ"/>
                <a:cs typeface="メイリオ" pitchFamily="50" charset="-128"/>
              </a:rPr>
              <a:t>02</a:t>
            </a:r>
            <a:endParaRPr kumimoji="0" lang="ja-JP" altLang="en-US" sz="12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p:txBody>
      </p:sp>
      <p:sp>
        <p:nvSpPr>
          <p:cNvPr id="32" name="フローチャート : 書類 31"/>
          <p:cNvSpPr/>
          <p:nvPr/>
        </p:nvSpPr>
        <p:spPr>
          <a:xfrm>
            <a:off x="2123728" y="3435846"/>
            <a:ext cx="1584176" cy="864096"/>
          </a:xfrm>
          <a:prstGeom prst="flowChartDocument">
            <a:avLst/>
          </a:prstGeom>
          <a:solidFill>
            <a:srgbClr val="FFFFFF"/>
          </a:solidFill>
          <a:ln w="25400" cap="flat" cmpd="sng" algn="ctr">
            <a:solidFill>
              <a:srgbClr val="F9BE00"/>
            </a:solidFill>
            <a:prstDash val="solid"/>
          </a:ln>
          <a:effectLst/>
        </p:spPr>
        <p:txBody>
          <a:bodyPr lIns="180000" tIns="108000" rIns="36000" bIns="36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rPr>
              <a:t>【</a:t>
            </a:r>
            <a:r>
              <a:rPr kumimoji="0" lang="ja-JP" altLang="en-US" sz="1100" b="0" i="0" u="none" strike="noStrike" kern="0" cap="none" spc="0" normalizeH="0" baseline="0" noProof="0">
                <a:ln>
                  <a:noFill/>
                </a:ln>
                <a:solidFill>
                  <a:prstClr val="black"/>
                </a:solidFill>
                <a:effectLst/>
                <a:uLnTx/>
                <a:uFillTx/>
                <a:latin typeface="メイリオ"/>
                <a:ea typeface="メイリオ"/>
                <a:cs typeface="メイリオ" pitchFamily="50" charset="-128"/>
              </a:rPr>
              <a:t>入金</a:t>
            </a:r>
            <a:r>
              <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rPr>
              <a:t>SS</a:t>
            </a:r>
            <a:r>
              <a:rPr kumimoji="0" lang="ja-JP" altLang="en-US" sz="1100" b="0" i="0" u="none" strike="noStrike" kern="0" cap="none" spc="0" normalizeH="0" baseline="0" noProof="0">
                <a:ln>
                  <a:noFill/>
                </a:ln>
                <a:solidFill>
                  <a:prstClr val="black"/>
                </a:solidFill>
                <a:effectLst/>
                <a:uLnTx/>
                <a:uFillTx/>
                <a:latin typeface="メイリオ"/>
                <a:ea typeface="メイリオ"/>
                <a:cs typeface="メイリオ" pitchFamily="50" charset="-128"/>
              </a:rPr>
              <a:t>ホールディングス</a:t>
            </a:r>
            <a:endPar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rPr>
              <a:t>\3,000,000</a:t>
            </a:r>
            <a:endParaRPr kumimoji="0" lang="ja-JP" altLang="en-US" sz="11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p:txBody>
      </p:sp>
      <p:sp>
        <p:nvSpPr>
          <p:cNvPr id="33" name="フローチャート : 書類 33"/>
          <p:cNvSpPr/>
          <p:nvPr/>
        </p:nvSpPr>
        <p:spPr>
          <a:xfrm>
            <a:off x="4860032" y="3435846"/>
            <a:ext cx="1584176" cy="864096"/>
          </a:xfrm>
          <a:prstGeom prst="flowChartDocument">
            <a:avLst/>
          </a:prstGeom>
          <a:solidFill>
            <a:srgbClr val="FFFFFF"/>
          </a:solidFill>
          <a:ln w="25400" cap="flat" cmpd="sng" algn="ctr">
            <a:solidFill>
              <a:srgbClr val="F9BE00"/>
            </a:solidFill>
            <a:prstDash val="solid"/>
          </a:ln>
          <a:effectLst/>
        </p:spPr>
        <p:txBody>
          <a:bodyPr lIns="180000" tIns="108000" rIns="36000" bIns="36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rPr>
              <a:t>【</a:t>
            </a:r>
            <a:r>
              <a:rPr kumimoji="0" lang="ja-JP" altLang="en-US" sz="1100" b="0" i="0" u="none" strike="noStrike" kern="0" cap="none" spc="0" normalizeH="0" baseline="0" noProof="0">
                <a:ln>
                  <a:noFill/>
                </a:ln>
                <a:solidFill>
                  <a:prstClr val="black"/>
                </a:solidFill>
                <a:effectLst/>
                <a:uLnTx/>
                <a:uFillTx/>
                <a:latin typeface="メイリオ"/>
                <a:ea typeface="メイリオ"/>
                <a:cs typeface="メイリオ" pitchFamily="50" charset="-128"/>
              </a:rPr>
              <a:t>債権</a:t>
            </a:r>
            <a:r>
              <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rPr>
              <a:t>SS</a:t>
            </a:r>
            <a:r>
              <a:rPr kumimoji="0" lang="ja-JP" altLang="en-US" sz="1100" b="0" i="0" u="none" strike="noStrike" kern="0" cap="none" spc="0" normalizeH="0" baseline="0" noProof="0">
                <a:ln>
                  <a:noFill/>
                </a:ln>
                <a:solidFill>
                  <a:prstClr val="black"/>
                </a:solidFill>
                <a:effectLst/>
                <a:uLnTx/>
                <a:uFillTx/>
                <a:latin typeface="メイリオ"/>
                <a:ea typeface="メイリオ"/>
                <a:cs typeface="メイリオ" pitchFamily="50" charset="-128"/>
              </a:rPr>
              <a:t>関東電子システム</a:t>
            </a:r>
            <a:r>
              <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rPr>
              <a:t>\</a:t>
            </a:r>
            <a:r>
              <a:rPr kumimoji="0" lang="ja-JP" altLang="en-US" sz="1100" b="0" i="0" u="none" strike="noStrike" kern="0" cap="none" spc="0" normalizeH="0" baseline="0" noProof="0">
                <a:ln>
                  <a:noFill/>
                </a:ln>
                <a:solidFill>
                  <a:prstClr val="black"/>
                </a:solidFill>
                <a:effectLst/>
                <a:uLnTx/>
                <a:uFillTx/>
                <a:latin typeface="メイリオ"/>
                <a:ea typeface="メイリオ"/>
                <a:cs typeface="メイリオ" pitchFamily="50" charset="-128"/>
              </a:rPr>
              <a:t>２</a:t>
            </a:r>
            <a:r>
              <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rPr>
              <a:t>,000,000</a:t>
            </a:r>
            <a:endParaRPr kumimoji="0" lang="ja-JP" altLang="en-US" sz="11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p:txBody>
      </p:sp>
      <p:sp>
        <p:nvSpPr>
          <p:cNvPr id="34" name="フローチャート : 書類 34"/>
          <p:cNvSpPr/>
          <p:nvPr/>
        </p:nvSpPr>
        <p:spPr>
          <a:xfrm>
            <a:off x="5903824" y="3867894"/>
            <a:ext cx="1584176" cy="864096"/>
          </a:xfrm>
          <a:prstGeom prst="flowChartDocument">
            <a:avLst/>
          </a:prstGeom>
          <a:solidFill>
            <a:srgbClr val="FFFFFF"/>
          </a:solidFill>
          <a:ln w="25400" cap="flat" cmpd="sng" algn="ctr">
            <a:solidFill>
              <a:srgbClr val="F9BE00"/>
            </a:solidFill>
            <a:prstDash val="solid"/>
          </a:ln>
          <a:effectLst/>
        </p:spPr>
        <p:txBody>
          <a:bodyPr lIns="180000" tIns="108000" rIns="36000" bIns="36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rPr>
              <a:t>【</a:t>
            </a:r>
            <a:r>
              <a:rPr kumimoji="0" lang="ja-JP" altLang="en-US" sz="1100" b="0" i="0" u="none" strike="noStrike" kern="0" cap="none" spc="0" normalizeH="0" baseline="0" noProof="0">
                <a:ln>
                  <a:noFill/>
                </a:ln>
                <a:solidFill>
                  <a:prstClr val="black"/>
                </a:solidFill>
                <a:effectLst/>
                <a:uLnTx/>
                <a:uFillTx/>
                <a:latin typeface="メイリオ"/>
                <a:ea typeface="メイリオ"/>
                <a:cs typeface="メイリオ" pitchFamily="50" charset="-128"/>
              </a:rPr>
              <a:t>債権</a:t>
            </a:r>
            <a:r>
              <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rPr>
              <a:t>SS</a:t>
            </a:r>
            <a:r>
              <a:rPr kumimoji="0" lang="ja-JP" altLang="en-US" sz="1100" b="0" i="0" u="none" strike="noStrike" kern="0" cap="none" spc="0" normalizeH="0" baseline="0" noProof="0">
                <a:ln>
                  <a:noFill/>
                </a:ln>
                <a:solidFill>
                  <a:prstClr val="black"/>
                </a:solidFill>
                <a:effectLst/>
                <a:uLnTx/>
                <a:uFillTx/>
                <a:latin typeface="メイリオ"/>
                <a:ea typeface="メイリオ"/>
                <a:cs typeface="メイリオ" pitchFamily="50" charset="-128"/>
              </a:rPr>
              <a:t>サービス</a:t>
            </a:r>
            <a:endPar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rPr>
              <a:t>\500,000</a:t>
            </a:r>
            <a:endParaRPr kumimoji="0" lang="ja-JP" altLang="en-US" sz="11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p:txBody>
      </p:sp>
      <p:sp>
        <p:nvSpPr>
          <p:cNvPr id="35" name="フローチャート : 書類 35"/>
          <p:cNvSpPr/>
          <p:nvPr/>
        </p:nvSpPr>
        <p:spPr>
          <a:xfrm>
            <a:off x="7083661" y="4030962"/>
            <a:ext cx="1584176" cy="864096"/>
          </a:xfrm>
          <a:prstGeom prst="flowChartDocument">
            <a:avLst/>
          </a:prstGeom>
          <a:solidFill>
            <a:srgbClr val="FFFFFF"/>
          </a:solidFill>
          <a:ln w="25400" cap="flat" cmpd="sng" algn="ctr">
            <a:solidFill>
              <a:srgbClr val="F9BE00"/>
            </a:solidFill>
            <a:prstDash val="solid"/>
          </a:ln>
          <a:effectLst/>
        </p:spPr>
        <p:txBody>
          <a:bodyPr lIns="180000" tIns="108000" rIns="36000" bIns="36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rPr>
              <a:t>【</a:t>
            </a:r>
            <a:r>
              <a:rPr kumimoji="0" lang="ja-JP" altLang="en-US" sz="1100" b="0" i="0" u="none" strike="noStrike" kern="0" cap="none" spc="0" normalizeH="0" baseline="0" noProof="0">
                <a:ln>
                  <a:noFill/>
                </a:ln>
                <a:solidFill>
                  <a:prstClr val="black"/>
                </a:solidFill>
                <a:effectLst/>
                <a:uLnTx/>
                <a:uFillTx/>
                <a:latin typeface="メイリオ"/>
                <a:ea typeface="メイリオ"/>
                <a:cs typeface="メイリオ" pitchFamily="50" charset="-128"/>
              </a:rPr>
              <a:t>債権</a:t>
            </a:r>
            <a:r>
              <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rPr>
              <a:t>SS</a:t>
            </a:r>
            <a:r>
              <a:rPr kumimoji="0" lang="ja-JP" altLang="en-US" sz="1100" b="0" i="0" u="none" strike="noStrike" kern="0" cap="none" spc="0" normalizeH="0" baseline="0" noProof="0">
                <a:ln>
                  <a:noFill/>
                </a:ln>
                <a:solidFill>
                  <a:prstClr val="black"/>
                </a:solidFill>
                <a:effectLst/>
                <a:uLnTx/>
                <a:uFillTx/>
                <a:latin typeface="メイリオ"/>
                <a:ea typeface="メイリオ"/>
                <a:cs typeface="メイリオ" pitchFamily="50" charset="-128"/>
              </a:rPr>
              <a:t>開発センター</a:t>
            </a:r>
            <a:endPar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rPr>
              <a:t>\500,000</a:t>
            </a:r>
            <a:endParaRPr kumimoji="0" lang="ja-JP" altLang="en-US" sz="11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p:txBody>
      </p:sp>
      <p:sp>
        <p:nvSpPr>
          <p:cNvPr id="36" name="角丸四角形 35"/>
          <p:cNvSpPr/>
          <p:nvPr/>
        </p:nvSpPr>
        <p:spPr>
          <a:xfrm>
            <a:off x="484478" y="3435846"/>
            <a:ext cx="1296144" cy="360040"/>
          </a:xfrm>
          <a:prstGeom prst="roundRect">
            <a:avLst/>
          </a:prstGeom>
          <a:solidFill>
            <a:srgbClr val="FFFFFF"/>
          </a:solidFill>
          <a:ln w="25400" cap="flat" cmpd="sng" algn="ctr">
            <a:solidFill>
              <a:srgbClr val="77A2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srgbClr val="77A233"/>
                </a:solidFill>
                <a:effectLst/>
                <a:uLnTx/>
                <a:uFillTx/>
                <a:latin typeface="メイリオ"/>
                <a:ea typeface="メイリオ"/>
                <a:cs typeface="メイリオ" pitchFamily="50" charset="-128"/>
              </a:rPr>
              <a:t>自動消込</a:t>
            </a:r>
          </a:p>
        </p:txBody>
      </p:sp>
      <p:sp>
        <p:nvSpPr>
          <p:cNvPr id="37" name="角丸四角形 36"/>
          <p:cNvSpPr/>
          <p:nvPr/>
        </p:nvSpPr>
        <p:spPr>
          <a:xfrm>
            <a:off x="3635896" y="4335946"/>
            <a:ext cx="1296144" cy="360040"/>
          </a:xfrm>
          <a:prstGeom prst="round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77A233"/>
                </a:solidFill>
                <a:effectLst/>
                <a:uLnTx/>
                <a:uFillTx/>
                <a:latin typeface="メイリオ"/>
                <a:ea typeface="メイリオ"/>
                <a:cs typeface="メイリオ" pitchFamily="50" charset="-128"/>
              </a:rPr>
              <a:t>マッチング</a:t>
            </a:r>
          </a:p>
        </p:txBody>
      </p:sp>
      <p:sp>
        <p:nvSpPr>
          <p:cNvPr id="39" name="Freeform 380"/>
          <p:cNvSpPr>
            <a:spLocks noEditPoints="1"/>
          </p:cNvSpPr>
          <p:nvPr/>
        </p:nvSpPr>
        <p:spPr bwMode="auto">
          <a:xfrm>
            <a:off x="3959932" y="3738984"/>
            <a:ext cx="593725" cy="488950"/>
          </a:xfrm>
          <a:custGeom>
            <a:avLst/>
            <a:gdLst>
              <a:gd name="T0" fmla="*/ 695 w 1122"/>
              <a:gd name="T1" fmla="*/ 303 h 922"/>
              <a:gd name="T2" fmla="*/ 670 w 1122"/>
              <a:gd name="T3" fmla="*/ 269 h 922"/>
              <a:gd name="T4" fmla="*/ 669 w 1122"/>
              <a:gd name="T5" fmla="*/ 211 h 922"/>
              <a:gd name="T6" fmla="*/ 554 w 1122"/>
              <a:gd name="T7" fmla="*/ 107 h 922"/>
              <a:gd name="T8" fmla="*/ 504 w 1122"/>
              <a:gd name="T9" fmla="*/ 103 h 922"/>
              <a:gd name="T10" fmla="*/ 466 w 1122"/>
              <a:gd name="T11" fmla="*/ 71 h 922"/>
              <a:gd name="T12" fmla="*/ 311 w 1122"/>
              <a:gd name="T13" fmla="*/ 64 h 922"/>
              <a:gd name="T14" fmla="*/ 270 w 1122"/>
              <a:gd name="T15" fmla="*/ 103 h 922"/>
              <a:gd name="T16" fmla="*/ 228 w 1122"/>
              <a:gd name="T17" fmla="*/ 109 h 922"/>
              <a:gd name="T18" fmla="*/ 102 w 1122"/>
              <a:gd name="T19" fmla="*/ 204 h 922"/>
              <a:gd name="T20" fmla="*/ 107 w 1122"/>
              <a:gd name="T21" fmla="*/ 262 h 922"/>
              <a:gd name="T22" fmla="*/ 86 w 1122"/>
              <a:gd name="T23" fmla="*/ 297 h 922"/>
              <a:gd name="T24" fmla="*/ 57 w 1122"/>
              <a:gd name="T25" fmla="*/ 459 h 922"/>
              <a:gd name="T26" fmla="*/ 96 w 1122"/>
              <a:gd name="T27" fmla="*/ 489 h 922"/>
              <a:gd name="T28" fmla="*/ 111 w 1122"/>
              <a:gd name="T29" fmla="*/ 528 h 922"/>
              <a:gd name="T30" fmla="*/ 150 w 1122"/>
              <a:gd name="T31" fmla="*/ 696 h 922"/>
              <a:gd name="T32" fmla="*/ 245 w 1122"/>
              <a:gd name="T33" fmla="*/ 664 h 922"/>
              <a:gd name="T34" fmla="*/ 285 w 1122"/>
              <a:gd name="T35" fmla="*/ 677 h 922"/>
              <a:gd name="T36" fmla="*/ 335 w 1122"/>
              <a:gd name="T37" fmla="*/ 773 h 922"/>
              <a:gd name="T38" fmla="*/ 477 w 1122"/>
              <a:gd name="T39" fmla="*/ 688 h 922"/>
              <a:gd name="T40" fmla="*/ 513 w 1122"/>
              <a:gd name="T41" fmla="*/ 666 h 922"/>
              <a:gd name="T42" fmla="*/ 569 w 1122"/>
              <a:gd name="T43" fmla="*/ 671 h 922"/>
              <a:gd name="T44" fmla="*/ 664 w 1122"/>
              <a:gd name="T45" fmla="*/ 545 h 922"/>
              <a:gd name="T46" fmla="*/ 670 w 1122"/>
              <a:gd name="T47" fmla="*/ 503 h 922"/>
              <a:gd name="T48" fmla="*/ 710 w 1122"/>
              <a:gd name="T49" fmla="*/ 462 h 922"/>
              <a:gd name="T50" fmla="*/ 345 w 1122"/>
              <a:gd name="T51" fmla="*/ 522 h 922"/>
              <a:gd name="T52" fmla="*/ 269 w 1122"/>
              <a:gd name="T53" fmla="*/ 466 h 922"/>
              <a:gd name="T54" fmla="*/ 245 w 1122"/>
              <a:gd name="T55" fmla="*/ 387 h 922"/>
              <a:gd name="T56" fmla="*/ 278 w 1122"/>
              <a:gd name="T57" fmla="*/ 297 h 922"/>
              <a:gd name="T58" fmla="*/ 358 w 1122"/>
              <a:gd name="T59" fmla="*/ 247 h 922"/>
              <a:gd name="T60" fmla="*/ 442 w 1122"/>
              <a:gd name="T61" fmla="*/ 256 h 922"/>
              <a:gd name="T62" fmla="*/ 512 w 1122"/>
              <a:gd name="T63" fmla="*/ 319 h 922"/>
              <a:gd name="T64" fmla="*/ 528 w 1122"/>
              <a:gd name="T65" fmla="*/ 401 h 922"/>
              <a:gd name="T66" fmla="*/ 488 w 1122"/>
              <a:gd name="T67" fmla="*/ 486 h 922"/>
              <a:gd name="T68" fmla="*/ 401 w 1122"/>
              <a:gd name="T69" fmla="*/ 527 h 922"/>
              <a:gd name="T70" fmla="*/ 1085 w 1122"/>
              <a:gd name="T71" fmla="*/ 675 h 922"/>
              <a:gd name="T72" fmla="*/ 1065 w 1122"/>
              <a:gd name="T73" fmla="*/ 637 h 922"/>
              <a:gd name="T74" fmla="*/ 1006 w 1122"/>
              <a:gd name="T75" fmla="*/ 569 h 922"/>
              <a:gd name="T76" fmla="*/ 965 w 1122"/>
              <a:gd name="T77" fmla="*/ 557 h 922"/>
              <a:gd name="T78" fmla="*/ 875 w 1122"/>
              <a:gd name="T79" fmla="*/ 550 h 922"/>
              <a:gd name="T80" fmla="*/ 838 w 1122"/>
              <a:gd name="T81" fmla="*/ 570 h 922"/>
              <a:gd name="T82" fmla="*/ 770 w 1122"/>
              <a:gd name="T83" fmla="*/ 628 h 922"/>
              <a:gd name="T84" fmla="*/ 756 w 1122"/>
              <a:gd name="T85" fmla="*/ 670 h 922"/>
              <a:gd name="T86" fmla="*/ 750 w 1122"/>
              <a:gd name="T87" fmla="*/ 759 h 922"/>
              <a:gd name="T88" fmla="*/ 770 w 1122"/>
              <a:gd name="T89" fmla="*/ 797 h 922"/>
              <a:gd name="T90" fmla="*/ 828 w 1122"/>
              <a:gd name="T91" fmla="*/ 865 h 922"/>
              <a:gd name="T92" fmla="*/ 869 w 1122"/>
              <a:gd name="T93" fmla="*/ 877 h 922"/>
              <a:gd name="T94" fmla="*/ 959 w 1122"/>
              <a:gd name="T95" fmla="*/ 885 h 922"/>
              <a:gd name="T96" fmla="*/ 997 w 1122"/>
              <a:gd name="T97" fmla="*/ 864 h 922"/>
              <a:gd name="T98" fmla="*/ 1066 w 1122"/>
              <a:gd name="T99" fmla="*/ 805 h 922"/>
              <a:gd name="T100" fmla="*/ 1078 w 1122"/>
              <a:gd name="T101" fmla="*/ 765 h 922"/>
              <a:gd name="T102" fmla="*/ 901 w 1122"/>
              <a:gd name="T103" fmla="*/ 791 h 922"/>
              <a:gd name="T104" fmla="*/ 845 w 1122"/>
              <a:gd name="T105" fmla="*/ 739 h 922"/>
              <a:gd name="T106" fmla="*/ 845 w 1122"/>
              <a:gd name="T107" fmla="*/ 695 h 922"/>
              <a:gd name="T108" fmla="*/ 901 w 1122"/>
              <a:gd name="T109" fmla="*/ 643 h 922"/>
              <a:gd name="T110" fmla="*/ 947 w 1122"/>
              <a:gd name="T111" fmla="*/ 647 h 922"/>
              <a:gd name="T112" fmla="*/ 993 w 1122"/>
              <a:gd name="T113" fmla="*/ 709 h 922"/>
              <a:gd name="T114" fmla="*/ 979 w 1122"/>
              <a:gd name="T115" fmla="*/ 759 h 922"/>
              <a:gd name="T116" fmla="*/ 917 w 1122"/>
              <a:gd name="T117" fmla="*/ 79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2" h="922">
                <a:moveTo>
                  <a:pt x="773" y="438"/>
                </a:moveTo>
                <a:lnTo>
                  <a:pt x="773" y="335"/>
                </a:lnTo>
                <a:lnTo>
                  <a:pt x="717" y="315"/>
                </a:lnTo>
                <a:lnTo>
                  <a:pt x="717" y="315"/>
                </a:lnTo>
                <a:lnTo>
                  <a:pt x="710" y="311"/>
                </a:lnTo>
                <a:lnTo>
                  <a:pt x="702" y="307"/>
                </a:lnTo>
                <a:lnTo>
                  <a:pt x="695" y="303"/>
                </a:lnTo>
                <a:lnTo>
                  <a:pt x="689" y="297"/>
                </a:lnTo>
                <a:lnTo>
                  <a:pt x="683" y="291"/>
                </a:lnTo>
                <a:lnTo>
                  <a:pt x="678" y="285"/>
                </a:lnTo>
                <a:lnTo>
                  <a:pt x="674" y="277"/>
                </a:lnTo>
                <a:lnTo>
                  <a:pt x="670" y="269"/>
                </a:lnTo>
                <a:lnTo>
                  <a:pt x="670" y="269"/>
                </a:lnTo>
                <a:lnTo>
                  <a:pt x="670" y="269"/>
                </a:lnTo>
                <a:lnTo>
                  <a:pt x="668" y="262"/>
                </a:lnTo>
                <a:lnTo>
                  <a:pt x="665" y="253"/>
                </a:lnTo>
                <a:lnTo>
                  <a:pt x="664" y="245"/>
                </a:lnTo>
                <a:lnTo>
                  <a:pt x="664" y="237"/>
                </a:lnTo>
                <a:lnTo>
                  <a:pt x="664" y="228"/>
                </a:lnTo>
                <a:lnTo>
                  <a:pt x="666" y="220"/>
                </a:lnTo>
                <a:lnTo>
                  <a:pt x="669" y="211"/>
                </a:lnTo>
                <a:lnTo>
                  <a:pt x="671" y="204"/>
                </a:lnTo>
                <a:lnTo>
                  <a:pt x="698" y="150"/>
                </a:lnTo>
                <a:lnTo>
                  <a:pt x="623" y="76"/>
                </a:lnTo>
                <a:lnTo>
                  <a:pt x="569" y="102"/>
                </a:lnTo>
                <a:lnTo>
                  <a:pt x="569" y="102"/>
                </a:lnTo>
                <a:lnTo>
                  <a:pt x="562" y="106"/>
                </a:lnTo>
                <a:lnTo>
                  <a:pt x="554" y="107"/>
                </a:lnTo>
                <a:lnTo>
                  <a:pt x="545" y="109"/>
                </a:lnTo>
                <a:lnTo>
                  <a:pt x="537" y="109"/>
                </a:lnTo>
                <a:lnTo>
                  <a:pt x="528" y="109"/>
                </a:lnTo>
                <a:lnTo>
                  <a:pt x="520" y="108"/>
                </a:lnTo>
                <a:lnTo>
                  <a:pt x="513" y="106"/>
                </a:lnTo>
                <a:lnTo>
                  <a:pt x="504" y="103"/>
                </a:lnTo>
                <a:lnTo>
                  <a:pt x="504" y="103"/>
                </a:lnTo>
                <a:lnTo>
                  <a:pt x="504" y="103"/>
                </a:lnTo>
                <a:lnTo>
                  <a:pt x="496" y="100"/>
                </a:lnTo>
                <a:lnTo>
                  <a:pt x="489" y="95"/>
                </a:lnTo>
                <a:lnTo>
                  <a:pt x="483" y="90"/>
                </a:lnTo>
                <a:lnTo>
                  <a:pt x="477" y="84"/>
                </a:lnTo>
                <a:lnTo>
                  <a:pt x="471" y="78"/>
                </a:lnTo>
                <a:lnTo>
                  <a:pt x="466" y="71"/>
                </a:lnTo>
                <a:lnTo>
                  <a:pt x="462" y="64"/>
                </a:lnTo>
                <a:lnTo>
                  <a:pt x="459" y="57"/>
                </a:lnTo>
                <a:lnTo>
                  <a:pt x="440" y="0"/>
                </a:lnTo>
                <a:lnTo>
                  <a:pt x="335" y="0"/>
                </a:lnTo>
                <a:lnTo>
                  <a:pt x="315" y="57"/>
                </a:lnTo>
                <a:lnTo>
                  <a:pt x="315" y="57"/>
                </a:lnTo>
                <a:lnTo>
                  <a:pt x="311" y="64"/>
                </a:lnTo>
                <a:lnTo>
                  <a:pt x="308" y="71"/>
                </a:lnTo>
                <a:lnTo>
                  <a:pt x="303" y="78"/>
                </a:lnTo>
                <a:lnTo>
                  <a:pt x="298" y="84"/>
                </a:lnTo>
                <a:lnTo>
                  <a:pt x="292" y="90"/>
                </a:lnTo>
                <a:lnTo>
                  <a:pt x="285" y="95"/>
                </a:lnTo>
                <a:lnTo>
                  <a:pt x="278" y="100"/>
                </a:lnTo>
                <a:lnTo>
                  <a:pt x="270" y="103"/>
                </a:lnTo>
                <a:lnTo>
                  <a:pt x="270" y="103"/>
                </a:lnTo>
                <a:lnTo>
                  <a:pt x="270" y="103"/>
                </a:lnTo>
                <a:lnTo>
                  <a:pt x="262" y="106"/>
                </a:lnTo>
                <a:lnTo>
                  <a:pt x="254" y="108"/>
                </a:lnTo>
                <a:lnTo>
                  <a:pt x="245" y="109"/>
                </a:lnTo>
                <a:lnTo>
                  <a:pt x="237" y="109"/>
                </a:lnTo>
                <a:lnTo>
                  <a:pt x="228" y="109"/>
                </a:lnTo>
                <a:lnTo>
                  <a:pt x="220" y="107"/>
                </a:lnTo>
                <a:lnTo>
                  <a:pt x="213" y="106"/>
                </a:lnTo>
                <a:lnTo>
                  <a:pt x="204" y="102"/>
                </a:lnTo>
                <a:lnTo>
                  <a:pt x="150" y="76"/>
                </a:lnTo>
                <a:lnTo>
                  <a:pt x="77" y="150"/>
                </a:lnTo>
                <a:lnTo>
                  <a:pt x="102" y="204"/>
                </a:lnTo>
                <a:lnTo>
                  <a:pt x="102" y="204"/>
                </a:lnTo>
                <a:lnTo>
                  <a:pt x="106" y="211"/>
                </a:lnTo>
                <a:lnTo>
                  <a:pt x="108" y="220"/>
                </a:lnTo>
                <a:lnTo>
                  <a:pt x="110" y="228"/>
                </a:lnTo>
                <a:lnTo>
                  <a:pt x="111" y="237"/>
                </a:lnTo>
                <a:lnTo>
                  <a:pt x="111" y="245"/>
                </a:lnTo>
                <a:lnTo>
                  <a:pt x="110" y="253"/>
                </a:lnTo>
                <a:lnTo>
                  <a:pt x="107" y="262"/>
                </a:lnTo>
                <a:lnTo>
                  <a:pt x="105" y="269"/>
                </a:lnTo>
                <a:lnTo>
                  <a:pt x="105" y="269"/>
                </a:lnTo>
                <a:lnTo>
                  <a:pt x="105" y="269"/>
                </a:lnTo>
                <a:lnTo>
                  <a:pt x="101" y="277"/>
                </a:lnTo>
                <a:lnTo>
                  <a:pt x="96" y="285"/>
                </a:lnTo>
                <a:lnTo>
                  <a:pt x="92" y="291"/>
                </a:lnTo>
                <a:lnTo>
                  <a:pt x="86" y="297"/>
                </a:lnTo>
                <a:lnTo>
                  <a:pt x="80" y="303"/>
                </a:lnTo>
                <a:lnTo>
                  <a:pt x="72" y="307"/>
                </a:lnTo>
                <a:lnTo>
                  <a:pt x="65" y="311"/>
                </a:lnTo>
                <a:lnTo>
                  <a:pt x="57" y="315"/>
                </a:lnTo>
                <a:lnTo>
                  <a:pt x="0" y="335"/>
                </a:lnTo>
                <a:lnTo>
                  <a:pt x="0" y="438"/>
                </a:lnTo>
                <a:lnTo>
                  <a:pt x="57" y="459"/>
                </a:lnTo>
                <a:lnTo>
                  <a:pt x="57" y="459"/>
                </a:lnTo>
                <a:lnTo>
                  <a:pt x="65" y="462"/>
                </a:lnTo>
                <a:lnTo>
                  <a:pt x="72" y="466"/>
                </a:lnTo>
                <a:lnTo>
                  <a:pt x="78" y="471"/>
                </a:lnTo>
                <a:lnTo>
                  <a:pt x="86" y="475"/>
                </a:lnTo>
                <a:lnTo>
                  <a:pt x="92" y="483"/>
                </a:lnTo>
                <a:lnTo>
                  <a:pt x="96" y="489"/>
                </a:lnTo>
                <a:lnTo>
                  <a:pt x="101" y="496"/>
                </a:lnTo>
                <a:lnTo>
                  <a:pt x="105" y="503"/>
                </a:lnTo>
                <a:lnTo>
                  <a:pt x="105" y="503"/>
                </a:lnTo>
                <a:lnTo>
                  <a:pt x="105" y="503"/>
                </a:lnTo>
                <a:lnTo>
                  <a:pt x="107" y="511"/>
                </a:lnTo>
                <a:lnTo>
                  <a:pt x="110" y="520"/>
                </a:lnTo>
                <a:lnTo>
                  <a:pt x="111" y="528"/>
                </a:lnTo>
                <a:lnTo>
                  <a:pt x="111" y="537"/>
                </a:lnTo>
                <a:lnTo>
                  <a:pt x="110" y="545"/>
                </a:lnTo>
                <a:lnTo>
                  <a:pt x="108" y="553"/>
                </a:lnTo>
                <a:lnTo>
                  <a:pt x="106" y="561"/>
                </a:lnTo>
                <a:lnTo>
                  <a:pt x="102" y="569"/>
                </a:lnTo>
                <a:lnTo>
                  <a:pt x="77" y="623"/>
                </a:lnTo>
                <a:lnTo>
                  <a:pt x="150" y="696"/>
                </a:lnTo>
                <a:lnTo>
                  <a:pt x="204" y="671"/>
                </a:lnTo>
                <a:lnTo>
                  <a:pt x="204" y="671"/>
                </a:lnTo>
                <a:lnTo>
                  <a:pt x="213" y="667"/>
                </a:lnTo>
                <a:lnTo>
                  <a:pt x="220" y="665"/>
                </a:lnTo>
                <a:lnTo>
                  <a:pt x="228" y="664"/>
                </a:lnTo>
                <a:lnTo>
                  <a:pt x="237" y="663"/>
                </a:lnTo>
                <a:lnTo>
                  <a:pt x="245" y="664"/>
                </a:lnTo>
                <a:lnTo>
                  <a:pt x="254" y="665"/>
                </a:lnTo>
                <a:lnTo>
                  <a:pt x="262" y="666"/>
                </a:lnTo>
                <a:lnTo>
                  <a:pt x="270" y="670"/>
                </a:lnTo>
                <a:lnTo>
                  <a:pt x="270" y="670"/>
                </a:lnTo>
                <a:lnTo>
                  <a:pt x="270" y="670"/>
                </a:lnTo>
                <a:lnTo>
                  <a:pt x="278" y="673"/>
                </a:lnTo>
                <a:lnTo>
                  <a:pt x="285" y="677"/>
                </a:lnTo>
                <a:lnTo>
                  <a:pt x="292" y="683"/>
                </a:lnTo>
                <a:lnTo>
                  <a:pt x="298" y="688"/>
                </a:lnTo>
                <a:lnTo>
                  <a:pt x="303" y="695"/>
                </a:lnTo>
                <a:lnTo>
                  <a:pt x="308" y="701"/>
                </a:lnTo>
                <a:lnTo>
                  <a:pt x="311" y="709"/>
                </a:lnTo>
                <a:lnTo>
                  <a:pt x="315" y="717"/>
                </a:lnTo>
                <a:lnTo>
                  <a:pt x="335" y="773"/>
                </a:lnTo>
                <a:lnTo>
                  <a:pt x="440" y="773"/>
                </a:lnTo>
                <a:lnTo>
                  <a:pt x="459" y="717"/>
                </a:lnTo>
                <a:lnTo>
                  <a:pt x="459" y="717"/>
                </a:lnTo>
                <a:lnTo>
                  <a:pt x="462" y="709"/>
                </a:lnTo>
                <a:lnTo>
                  <a:pt x="466" y="702"/>
                </a:lnTo>
                <a:lnTo>
                  <a:pt x="471" y="695"/>
                </a:lnTo>
                <a:lnTo>
                  <a:pt x="477" y="688"/>
                </a:lnTo>
                <a:lnTo>
                  <a:pt x="483" y="683"/>
                </a:lnTo>
                <a:lnTo>
                  <a:pt x="490" y="677"/>
                </a:lnTo>
                <a:lnTo>
                  <a:pt x="497" y="673"/>
                </a:lnTo>
                <a:lnTo>
                  <a:pt x="504" y="669"/>
                </a:lnTo>
                <a:lnTo>
                  <a:pt x="504" y="669"/>
                </a:lnTo>
                <a:lnTo>
                  <a:pt x="504" y="669"/>
                </a:lnTo>
                <a:lnTo>
                  <a:pt x="513" y="666"/>
                </a:lnTo>
                <a:lnTo>
                  <a:pt x="520" y="664"/>
                </a:lnTo>
                <a:lnTo>
                  <a:pt x="528" y="664"/>
                </a:lnTo>
                <a:lnTo>
                  <a:pt x="537" y="663"/>
                </a:lnTo>
                <a:lnTo>
                  <a:pt x="545" y="664"/>
                </a:lnTo>
                <a:lnTo>
                  <a:pt x="554" y="665"/>
                </a:lnTo>
                <a:lnTo>
                  <a:pt x="562" y="667"/>
                </a:lnTo>
                <a:lnTo>
                  <a:pt x="569" y="671"/>
                </a:lnTo>
                <a:lnTo>
                  <a:pt x="623" y="696"/>
                </a:lnTo>
                <a:lnTo>
                  <a:pt x="698" y="623"/>
                </a:lnTo>
                <a:lnTo>
                  <a:pt x="671" y="569"/>
                </a:lnTo>
                <a:lnTo>
                  <a:pt x="671" y="569"/>
                </a:lnTo>
                <a:lnTo>
                  <a:pt x="669" y="561"/>
                </a:lnTo>
                <a:lnTo>
                  <a:pt x="666" y="553"/>
                </a:lnTo>
                <a:lnTo>
                  <a:pt x="664" y="545"/>
                </a:lnTo>
                <a:lnTo>
                  <a:pt x="664" y="537"/>
                </a:lnTo>
                <a:lnTo>
                  <a:pt x="664" y="528"/>
                </a:lnTo>
                <a:lnTo>
                  <a:pt x="665" y="520"/>
                </a:lnTo>
                <a:lnTo>
                  <a:pt x="668" y="511"/>
                </a:lnTo>
                <a:lnTo>
                  <a:pt x="670" y="503"/>
                </a:lnTo>
                <a:lnTo>
                  <a:pt x="670" y="503"/>
                </a:lnTo>
                <a:lnTo>
                  <a:pt x="670" y="503"/>
                </a:lnTo>
                <a:lnTo>
                  <a:pt x="674" y="496"/>
                </a:lnTo>
                <a:lnTo>
                  <a:pt x="678" y="489"/>
                </a:lnTo>
                <a:lnTo>
                  <a:pt x="683" y="483"/>
                </a:lnTo>
                <a:lnTo>
                  <a:pt x="689" y="475"/>
                </a:lnTo>
                <a:lnTo>
                  <a:pt x="695" y="471"/>
                </a:lnTo>
                <a:lnTo>
                  <a:pt x="702" y="466"/>
                </a:lnTo>
                <a:lnTo>
                  <a:pt x="710" y="462"/>
                </a:lnTo>
                <a:lnTo>
                  <a:pt x="717" y="459"/>
                </a:lnTo>
                <a:lnTo>
                  <a:pt x="773" y="438"/>
                </a:lnTo>
                <a:close/>
                <a:moveTo>
                  <a:pt x="387" y="528"/>
                </a:moveTo>
                <a:lnTo>
                  <a:pt x="387" y="528"/>
                </a:lnTo>
                <a:lnTo>
                  <a:pt x="372" y="527"/>
                </a:lnTo>
                <a:lnTo>
                  <a:pt x="358" y="526"/>
                </a:lnTo>
                <a:lnTo>
                  <a:pt x="345" y="522"/>
                </a:lnTo>
                <a:lnTo>
                  <a:pt x="332" y="517"/>
                </a:lnTo>
                <a:lnTo>
                  <a:pt x="320" y="511"/>
                </a:lnTo>
                <a:lnTo>
                  <a:pt x="308" y="504"/>
                </a:lnTo>
                <a:lnTo>
                  <a:pt x="297" y="496"/>
                </a:lnTo>
                <a:lnTo>
                  <a:pt x="287" y="486"/>
                </a:lnTo>
                <a:lnTo>
                  <a:pt x="278" y="477"/>
                </a:lnTo>
                <a:lnTo>
                  <a:pt x="269" y="466"/>
                </a:lnTo>
                <a:lnTo>
                  <a:pt x="262" y="454"/>
                </a:lnTo>
                <a:lnTo>
                  <a:pt x="256" y="442"/>
                </a:lnTo>
                <a:lnTo>
                  <a:pt x="251" y="429"/>
                </a:lnTo>
                <a:lnTo>
                  <a:pt x="249" y="415"/>
                </a:lnTo>
                <a:lnTo>
                  <a:pt x="246" y="401"/>
                </a:lnTo>
                <a:lnTo>
                  <a:pt x="245" y="387"/>
                </a:lnTo>
                <a:lnTo>
                  <a:pt x="245" y="387"/>
                </a:lnTo>
                <a:lnTo>
                  <a:pt x="246" y="372"/>
                </a:lnTo>
                <a:lnTo>
                  <a:pt x="249" y="358"/>
                </a:lnTo>
                <a:lnTo>
                  <a:pt x="251" y="345"/>
                </a:lnTo>
                <a:lnTo>
                  <a:pt x="256" y="331"/>
                </a:lnTo>
                <a:lnTo>
                  <a:pt x="262" y="319"/>
                </a:lnTo>
                <a:lnTo>
                  <a:pt x="269" y="307"/>
                </a:lnTo>
                <a:lnTo>
                  <a:pt x="278" y="297"/>
                </a:lnTo>
                <a:lnTo>
                  <a:pt x="287" y="286"/>
                </a:lnTo>
                <a:lnTo>
                  <a:pt x="297" y="277"/>
                </a:lnTo>
                <a:lnTo>
                  <a:pt x="308" y="269"/>
                </a:lnTo>
                <a:lnTo>
                  <a:pt x="320" y="262"/>
                </a:lnTo>
                <a:lnTo>
                  <a:pt x="332" y="256"/>
                </a:lnTo>
                <a:lnTo>
                  <a:pt x="345" y="251"/>
                </a:lnTo>
                <a:lnTo>
                  <a:pt x="358" y="247"/>
                </a:lnTo>
                <a:lnTo>
                  <a:pt x="372" y="245"/>
                </a:lnTo>
                <a:lnTo>
                  <a:pt x="387" y="245"/>
                </a:lnTo>
                <a:lnTo>
                  <a:pt x="387" y="245"/>
                </a:lnTo>
                <a:lnTo>
                  <a:pt x="401" y="245"/>
                </a:lnTo>
                <a:lnTo>
                  <a:pt x="416" y="247"/>
                </a:lnTo>
                <a:lnTo>
                  <a:pt x="429" y="251"/>
                </a:lnTo>
                <a:lnTo>
                  <a:pt x="442" y="256"/>
                </a:lnTo>
                <a:lnTo>
                  <a:pt x="455" y="262"/>
                </a:lnTo>
                <a:lnTo>
                  <a:pt x="466" y="269"/>
                </a:lnTo>
                <a:lnTo>
                  <a:pt x="477" y="277"/>
                </a:lnTo>
                <a:lnTo>
                  <a:pt x="488" y="286"/>
                </a:lnTo>
                <a:lnTo>
                  <a:pt x="496" y="297"/>
                </a:lnTo>
                <a:lnTo>
                  <a:pt x="504" y="307"/>
                </a:lnTo>
                <a:lnTo>
                  <a:pt x="512" y="319"/>
                </a:lnTo>
                <a:lnTo>
                  <a:pt x="518" y="331"/>
                </a:lnTo>
                <a:lnTo>
                  <a:pt x="522" y="345"/>
                </a:lnTo>
                <a:lnTo>
                  <a:pt x="526" y="358"/>
                </a:lnTo>
                <a:lnTo>
                  <a:pt x="528" y="372"/>
                </a:lnTo>
                <a:lnTo>
                  <a:pt x="528" y="387"/>
                </a:lnTo>
                <a:lnTo>
                  <a:pt x="528" y="387"/>
                </a:lnTo>
                <a:lnTo>
                  <a:pt x="528" y="401"/>
                </a:lnTo>
                <a:lnTo>
                  <a:pt x="526" y="415"/>
                </a:lnTo>
                <a:lnTo>
                  <a:pt x="522" y="429"/>
                </a:lnTo>
                <a:lnTo>
                  <a:pt x="518" y="442"/>
                </a:lnTo>
                <a:lnTo>
                  <a:pt x="512" y="454"/>
                </a:lnTo>
                <a:lnTo>
                  <a:pt x="504" y="466"/>
                </a:lnTo>
                <a:lnTo>
                  <a:pt x="496" y="477"/>
                </a:lnTo>
                <a:lnTo>
                  <a:pt x="488" y="486"/>
                </a:lnTo>
                <a:lnTo>
                  <a:pt x="477" y="496"/>
                </a:lnTo>
                <a:lnTo>
                  <a:pt x="466" y="504"/>
                </a:lnTo>
                <a:lnTo>
                  <a:pt x="455" y="511"/>
                </a:lnTo>
                <a:lnTo>
                  <a:pt x="442" y="517"/>
                </a:lnTo>
                <a:lnTo>
                  <a:pt x="429" y="522"/>
                </a:lnTo>
                <a:lnTo>
                  <a:pt x="416" y="526"/>
                </a:lnTo>
                <a:lnTo>
                  <a:pt x="401" y="527"/>
                </a:lnTo>
                <a:lnTo>
                  <a:pt x="387" y="528"/>
                </a:lnTo>
                <a:lnTo>
                  <a:pt x="387" y="528"/>
                </a:lnTo>
                <a:close/>
                <a:moveTo>
                  <a:pt x="1122" y="744"/>
                </a:moveTo>
                <a:lnTo>
                  <a:pt x="1122" y="689"/>
                </a:lnTo>
                <a:lnTo>
                  <a:pt x="1092" y="678"/>
                </a:lnTo>
                <a:lnTo>
                  <a:pt x="1092" y="678"/>
                </a:lnTo>
                <a:lnTo>
                  <a:pt x="1085" y="675"/>
                </a:lnTo>
                <a:lnTo>
                  <a:pt x="1078" y="670"/>
                </a:lnTo>
                <a:lnTo>
                  <a:pt x="1072" y="663"/>
                </a:lnTo>
                <a:lnTo>
                  <a:pt x="1067" y="654"/>
                </a:lnTo>
                <a:lnTo>
                  <a:pt x="1067" y="654"/>
                </a:lnTo>
                <a:lnTo>
                  <a:pt x="1067" y="654"/>
                </a:lnTo>
                <a:lnTo>
                  <a:pt x="1065" y="646"/>
                </a:lnTo>
                <a:lnTo>
                  <a:pt x="1065" y="637"/>
                </a:lnTo>
                <a:lnTo>
                  <a:pt x="1066" y="628"/>
                </a:lnTo>
                <a:lnTo>
                  <a:pt x="1068" y="619"/>
                </a:lnTo>
                <a:lnTo>
                  <a:pt x="1083" y="591"/>
                </a:lnTo>
                <a:lnTo>
                  <a:pt x="1043" y="552"/>
                </a:lnTo>
                <a:lnTo>
                  <a:pt x="1014" y="565"/>
                </a:lnTo>
                <a:lnTo>
                  <a:pt x="1014" y="565"/>
                </a:lnTo>
                <a:lnTo>
                  <a:pt x="1006" y="569"/>
                </a:lnTo>
                <a:lnTo>
                  <a:pt x="997" y="570"/>
                </a:lnTo>
                <a:lnTo>
                  <a:pt x="988" y="569"/>
                </a:lnTo>
                <a:lnTo>
                  <a:pt x="979" y="567"/>
                </a:lnTo>
                <a:lnTo>
                  <a:pt x="979" y="567"/>
                </a:lnTo>
                <a:lnTo>
                  <a:pt x="979" y="567"/>
                </a:lnTo>
                <a:lnTo>
                  <a:pt x="971" y="562"/>
                </a:lnTo>
                <a:lnTo>
                  <a:pt x="965" y="557"/>
                </a:lnTo>
                <a:lnTo>
                  <a:pt x="959" y="550"/>
                </a:lnTo>
                <a:lnTo>
                  <a:pt x="955" y="541"/>
                </a:lnTo>
                <a:lnTo>
                  <a:pt x="945" y="511"/>
                </a:lnTo>
                <a:lnTo>
                  <a:pt x="889" y="511"/>
                </a:lnTo>
                <a:lnTo>
                  <a:pt x="879" y="541"/>
                </a:lnTo>
                <a:lnTo>
                  <a:pt x="879" y="541"/>
                </a:lnTo>
                <a:lnTo>
                  <a:pt x="875" y="550"/>
                </a:lnTo>
                <a:lnTo>
                  <a:pt x="869" y="557"/>
                </a:lnTo>
                <a:lnTo>
                  <a:pt x="863" y="562"/>
                </a:lnTo>
                <a:lnTo>
                  <a:pt x="855" y="567"/>
                </a:lnTo>
                <a:lnTo>
                  <a:pt x="855" y="567"/>
                </a:lnTo>
                <a:lnTo>
                  <a:pt x="855" y="567"/>
                </a:lnTo>
                <a:lnTo>
                  <a:pt x="846" y="569"/>
                </a:lnTo>
                <a:lnTo>
                  <a:pt x="838" y="570"/>
                </a:lnTo>
                <a:lnTo>
                  <a:pt x="828" y="569"/>
                </a:lnTo>
                <a:lnTo>
                  <a:pt x="820" y="565"/>
                </a:lnTo>
                <a:lnTo>
                  <a:pt x="791" y="552"/>
                </a:lnTo>
                <a:lnTo>
                  <a:pt x="753" y="591"/>
                </a:lnTo>
                <a:lnTo>
                  <a:pt x="766" y="619"/>
                </a:lnTo>
                <a:lnTo>
                  <a:pt x="766" y="619"/>
                </a:lnTo>
                <a:lnTo>
                  <a:pt x="770" y="628"/>
                </a:lnTo>
                <a:lnTo>
                  <a:pt x="770" y="637"/>
                </a:lnTo>
                <a:lnTo>
                  <a:pt x="770" y="646"/>
                </a:lnTo>
                <a:lnTo>
                  <a:pt x="767" y="654"/>
                </a:lnTo>
                <a:lnTo>
                  <a:pt x="767" y="654"/>
                </a:lnTo>
                <a:lnTo>
                  <a:pt x="767" y="654"/>
                </a:lnTo>
                <a:lnTo>
                  <a:pt x="762" y="663"/>
                </a:lnTo>
                <a:lnTo>
                  <a:pt x="756" y="670"/>
                </a:lnTo>
                <a:lnTo>
                  <a:pt x="750" y="675"/>
                </a:lnTo>
                <a:lnTo>
                  <a:pt x="742" y="678"/>
                </a:lnTo>
                <a:lnTo>
                  <a:pt x="712" y="689"/>
                </a:lnTo>
                <a:lnTo>
                  <a:pt x="712" y="744"/>
                </a:lnTo>
                <a:lnTo>
                  <a:pt x="742" y="755"/>
                </a:lnTo>
                <a:lnTo>
                  <a:pt x="742" y="755"/>
                </a:lnTo>
                <a:lnTo>
                  <a:pt x="750" y="759"/>
                </a:lnTo>
                <a:lnTo>
                  <a:pt x="756" y="765"/>
                </a:lnTo>
                <a:lnTo>
                  <a:pt x="762" y="772"/>
                </a:lnTo>
                <a:lnTo>
                  <a:pt x="767" y="779"/>
                </a:lnTo>
                <a:lnTo>
                  <a:pt x="767" y="779"/>
                </a:lnTo>
                <a:lnTo>
                  <a:pt x="767" y="779"/>
                </a:lnTo>
                <a:lnTo>
                  <a:pt x="770" y="787"/>
                </a:lnTo>
                <a:lnTo>
                  <a:pt x="770" y="797"/>
                </a:lnTo>
                <a:lnTo>
                  <a:pt x="770" y="805"/>
                </a:lnTo>
                <a:lnTo>
                  <a:pt x="766" y="814"/>
                </a:lnTo>
                <a:lnTo>
                  <a:pt x="753" y="843"/>
                </a:lnTo>
                <a:lnTo>
                  <a:pt x="791" y="882"/>
                </a:lnTo>
                <a:lnTo>
                  <a:pt x="820" y="868"/>
                </a:lnTo>
                <a:lnTo>
                  <a:pt x="820" y="868"/>
                </a:lnTo>
                <a:lnTo>
                  <a:pt x="828" y="865"/>
                </a:lnTo>
                <a:lnTo>
                  <a:pt x="838" y="864"/>
                </a:lnTo>
                <a:lnTo>
                  <a:pt x="846" y="864"/>
                </a:lnTo>
                <a:lnTo>
                  <a:pt x="855" y="867"/>
                </a:lnTo>
                <a:lnTo>
                  <a:pt x="855" y="867"/>
                </a:lnTo>
                <a:lnTo>
                  <a:pt x="855" y="867"/>
                </a:lnTo>
                <a:lnTo>
                  <a:pt x="863" y="871"/>
                </a:lnTo>
                <a:lnTo>
                  <a:pt x="869" y="877"/>
                </a:lnTo>
                <a:lnTo>
                  <a:pt x="875" y="885"/>
                </a:lnTo>
                <a:lnTo>
                  <a:pt x="879" y="893"/>
                </a:lnTo>
                <a:lnTo>
                  <a:pt x="889" y="922"/>
                </a:lnTo>
                <a:lnTo>
                  <a:pt x="945" y="922"/>
                </a:lnTo>
                <a:lnTo>
                  <a:pt x="955" y="893"/>
                </a:lnTo>
                <a:lnTo>
                  <a:pt x="955" y="893"/>
                </a:lnTo>
                <a:lnTo>
                  <a:pt x="959" y="885"/>
                </a:lnTo>
                <a:lnTo>
                  <a:pt x="965" y="877"/>
                </a:lnTo>
                <a:lnTo>
                  <a:pt x="971" y="871"/>
                </a:lnTo>
                <a:lnTo>
                  <a:pt x="979" y="867"/>
                </a:lnTo>
                <a:lnTo>
                  <a:pt x="979" y="867"/>
                </a:lnTo>
                <a:lnTo>
                  <a:pt x="979" y="867"/>
                </a:lnTo>
                <a:lnTo>
                  <a:pt x="988" y="864"/>
                </a:lnTo>
                <a:lnTo>
                  <a:pt x="997" y="864"/>
                </a:lnTo>
                <a:lnTo>
                  <a:pt x="1006" y="865"/>
                </a:lnTo>
                <a:lnTo>
                  <a:pt x="1014" y="868"/>
                </a:lnTo>
                <a:lnTo>
                  <a:pt x="1043" y="882"/>
                </a:lnTo>
                <a:lnTo>
                  <a:pt x="1083" y="843"/>
                </a:lnTo>
                <a:lnTo>
                  <a:pt x="1068" y="814"/>
                </a:lnTo>
                <a:lnTo>
                  <a:pt x="1068" y="814"/>
                </a:lnTo>
                <a:lnTo>
                  <a:pt x="1066" y="805"/>
                </a:lnTo>
                <a:lnTo>
                  <a:pt x="1065" y="797"/>
                </a:lnTo>
                <a:lnTo>
                  <a:pt x="1065" y="787"/>
                </a:lnTo>
                <a:lnTo>
                  <a:pt x="1067" y="779"/>
                </a:lnTo>
                <a:lnTo>
                  <a:pt x="1067" y="779"/>
                </a:lnTo>
                <a:lnTo>
                  <a:pt x="1067" y="779"/>
                </a:lnTo>
                <a:lnTo>
                  <a:pt x="1072" y="772"/>
                </a:lnTo>
                <a:lnTo>
                  <a:pt x="1078" y="765"/>
                </a:lnTo>
                <a:lnTo>
                  <a:pt x="1085" y="759"/>
                </a:lnTo>
                <a:lnTo>
                  <a:pt x="1092" y="755"/>
                </a:lnTo>
                <a:lnTo>
                  <a:pt x="1122" y="744"/>
                </a:lnTo>
                <a:close/>
                <a:moveTo>
                  <a:pt x="917" y="792"/>
                </a:moveTo>
                <a:lnTo>
                  <a:pt x="917" y="792"/>
                </a:lnTo>
                <a:lnTo>
                  <a:pt x="910" y="792"/>
                </a:lnTo>
                <a:lnTo>
                  <a:pt x="901" y="791"/>
                </a:lnTo>
                <a:lnTo>
                  <a:pt x="894" y="789"/>
                </a:lnTo>
                <a:lnTo>
                  <a:pt x="888" y="786"/>
                </a:lnTo>
                <a:lnTo>
                  <a:pt x="875" y="779"/>
                </a:lnTo>
                <a:lnTo>
                  <a:pt x="864" y="771"/>
                </a:lnTo>
                <a:lnTo>
                  <a:pt x="855" y="759"/>
                </a:lnTo>
                <a:lnTo>
                  <a:pt x="847" y="747"/>
                </a:lnTo>
                <a:lnTo>
                  <a:pt x="845" y="739"/>
                </a:lnTo>
                <a:lnTo>
                  <a:pt x="844" y="732"/>
                </a:lnTo>
                <a:lnTo>
                  <a:pt x="843" y="725"/>
                </a:lnTo>
                <a:lnTo>
                  <a:pt x="841" y="717"/>
                </a:lnTo>
                <a:lnTo>
                  <a:pt x="841" y="717"/>
                </a:lnTo>
                <a:lnTo>
                  <a:pt x="843" y="709"/>
                </a:lnTo>
                <a:lnTo>
                  <a:pt x="844" y="702"/>
                </a:lnTo>
                <a:lnTo>
                  <a:pt x="845" y="695"/>
                </a:lnTo>
                <a:lnTo>
                  <a:pt x="847" y="688"/>
                </a:lnTo>
                <a:lnTo>
                  <a:pt x="855" y="675"/>
                </a:lnTo>
                <a:lnTo>
                  <a:pt x="864" y="664"/>
                </a:lnTo>
                <a:lnTo>
                  <a:pt x="875" y="654"/>
                </a:lnTo>
                <a:lnTo>
                  <a:pt x="888" y="647"/>
                </a:lnTo>
                <a:lnTo>
                  <a:pt x="894" y="645"/>
                </a:lnTo>
                <a:lnTo>
                  <a:pt x="901" y="643"/>
                </a:lnTo>
                <a:lnTo>
                  <a:pt x="910" y="642"/>
                </a:lnTo>
                <a:lnTo>
                  <a:pt x="917" y="641"/>
                </a:lnTo>
                <a:lnTo>
                  <a:pt x="917" y="641"/>
                </a:lnTo>
                <a:lnTo>
                  <a:pt x="925" y="642"/>
                </a:lnTo>
                <a:lnTo>
                  <a:pt x="933" y="643"/>
                </a:lnTo>
                <a:lnTo>
                  <a:pt x="940" y="645"/>
                </a:lnTo>
                <a:lnTo>
                  <a:pt x="947" y="647"/>
                </a:lnTo>
                <a:lnTo>
                  <a:pt x="959" y="654"/>
                </a:lnTo>
                <a:lnTo>
                  <a:pt x="970" y="664"/>
                </a:lnTo>
                <a:lnTo>
                  <a:pt x="979" y="675"/>
                </a:lnTo>
                <a:lnTo>
                  <a:pt x="987" y="688"/>
                </a:lnTo>
                <a:lnTo>
                  <a:pt x="989" y="695"/>
                </a:lnTo>
                <a:lnTo>
                  <a:pt x="991" y="702"/>
                </a:lnTo>
                <a:lnTo>
                  <a:pt x="993" y="709"/>
                </a:lnTo>
                <a:lnTo>
                  <a:pt x="993" y="717"/>
                </a:lnTo>
                <a:lnTo>
                  <a:pt x="993" y="717"/>
                </a:lnTo>
                <a:lnTo>
                  <a:pt x="993" y="725"/>
                </a:lnTo>
                <a:lnTo>
                  <a:pt x="991" y="732"/>
                </a:lnTo>
                <a:lnTo>
                  <a:pt x="989" y="739"/>
                </a:lnTo>
                <a:lnTo>
                  <a:pt x="987" y="747"/>
                </a:lnTo>
                <a:lnTo>
                  <a:pt x="979" y="759"/>
                </a:lnTo>
                <a:lnTo>
                  <a:pt x="970" y="771"/>
                </a:lnTo>
                <a:lnTo>
                  <a:pt x="959" y="779"/>
                </a:lnTo>
                <a:lnTo>
                  <a:pt x="947" y="786"/>
                </a:lnTo>
                <a:lnTo>
                  <a:pt x="940" y="789"/>
                </a:lnTo>
                <a:lnTo>
                  <a:pt x="933" y="791"/>
                </a:lnTo>
                <a:lnTo>
                  <a:pt x="925" y="792"/>
                </a:lnTo>
                <a:lnTo>
                  <a:pt x="917" y="792"/>
                </a:lnTo>
                <a:lnTo>
                  <a:pt x="917" y="792"/>
                </a:lnTo>
                <a:close/>
              </a:path>
            </a:pathLst>
          </a:custGeom>
          <a:solidFill>
            <a:srgbClr val="77A233"/>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40" name="角丸四角形 39"/>
          <p:cNvSpPr/>
          <p:nvPr/>
        </p:nvSpPr>
        <p:spPr>
          <a:xfrm>
            <a:off x="493500" y="3939902"/>
            <a:ext cx="1296144" cy="360040"/>
          </a:xfrm>
          <a:prstGeom prst="roundRect">
            <a:avLst/>
          </a:prstGeom>
          <a:solidFill>
            <a:srgbClr val="FFFFFF"/>
          </a:solidFill>
          <a:ln w="25400" cap="flat" cmpd="sng" algn="ctr">
            <a:solidFill>
              <a:srgbClr val="77A2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a:solidFill>
                  <a:srgbClr val="77A233"/>
                </a:solidFill>
                <a:latin typeface="メイリオ"/>
                <a:ea typeface="メイリオ"/>
                <a:cs typeface="メイリオ" pitchFamily="50" charset="-128"/>
              </a:rPr>
              <a:t>手動</a:t>
            </a:r>
            <a:r>
              <a:rPr kumimoji="0" lang="ja-JP" altLang="en-US" sz="1800" b="1" i="0" u="none" strike="noStrike" kern="0" cap="none" spc="0" normalizeH="0" baseline="0" noProof="0">
                <a:ln>
                  <a:noFill/>
                </a:ln>
                <a:solidFill>
                  <a:srgbClr val="77A233"/>
                </a:solidFill>
                <a:effectLst/>
                <a:uLnTx/>
                <a:uFillTx/>
                <a:latin typeface="メイリオ"/>
                <a:ea typeface="メイリオ"/>
                <a:cs typeface="メイリオ" pitchFamily="50" charset="-128"/>
              </a:rPr>
              <a:t>消込</a:t>
            </a:r>
          </a:p>
        </p:txBody>
      </p:sp>
      <p:sp>
        <p:nvSpPr>
          <p:cNvPr id="41" name="角丸四角形 40"/>
          <p:cNvSpPr/>
          <p:nvPr/>
        </p:nvSpPr>
        <p:spPr>
          <a:xfrm>
            <a:off x="503548" y="4443958"/>
            <a:ext cx="1296144" cy="360040"/>
          </a:xfrm>
          <a:prstGeom prst="roundRect">
            <a:avLst/>
          </a:prstGeom>
          <a:solidFill>
            <a:srgbClr val="FFFFFF"/>
          </a:solidFill>
          <a:ln w="25400" cap="flat" cmpd="sng" algn="ctr">
            <a:solidFill>
              <a:srgbClr val="77A2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noProof="0">
                <a:solidFill>
                  <a:srgbClr val="77A233"/>
                </a:solidFill>
                <a:latin typeface="メイリオ"/>
                <a:ea typeface="メイリオ"/>
                <a:cs typeface="メイリオ" pitchFamily="50" charset="-128"/>
              </a:rPr>
              <a:t>残高</a:t>
            </a:r>
            <a:r>
              <a:rPr kumimoji="0" lang="ja-JP" altLang="en-US" sz="1800" b="1" i="0" u="none" strike="noStrike" kern="0" cap="none" spc="0" normalizeH="0" baseline="0" noProof="0">
                <a:ln>
                  <a:noFill/>
                </a:ln>
                <a:solidFill>
                  <a:srgbClr val="77A233"/>
                </a:solidFill>
                <a:effectLst/>
                <a:uLnTx/>
                <a:uFillTx/>
                <a:latin typeface="メイリオ"/>
                <a:ea typeface="メイリオ"/>
                <a:cs typeface="メイリオ" pitchFamily="50" charset="-128"/>
              </a:rPr>
              <a:t>消込</a:t>
            </a:r>
          </a:p>
        </p:txBody>
      </p:sp>
    </p:spTree>
    <p:extLst>
      <p:ext uri="{BB962C8B-B14F-4D97-AF65-F5344CB8AC3E}">
        <p14:creationId xmlns:p14="http://schemas.microsoft.com/office/powerpoint/2010/main" val="5963606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直線コネクタ 61"/>
          <p:cNvCxnSpPr>
            <a:cxnSpLocks/>
          </p:cNvCxnSpPr>
          <p:nvPr/>
        </p:nvCxnSpPr>
        <p:spPr>
          <a:xfrm flipV="1">
            <a:off x="3662794" y="3023919"/>
            <a:ext cx="1873780" cy="13002"/>
          </a:xfrm>
          <a:prstGeom prst="line">
            <a:avLst/>
          </a:prstGeom>
          <a:noFill/>
          <a:ln w="19050" cap="flat" cmpd="sng" algn="ctr">
            <a:solidFill>
              <a:schemeClr val="tx1">
                <a:lumMod val="50000"/>
                <a:lumOff val="50000"/>
              </a:schemeClr>
            </a:solidFill>
            <a:prstDash val="solid"/>
          </a:ln>
          <a:effectLst/>
        </p:spPr>
      </p:cxnSp>
      <p:sp>
        <p:nvSpPr>
          <p:cNvPr id="54" name="角丸四角形 53"/>
          <p:cNvSpPr/>
          <p:nvPr/>
        </p:nvSpPr>
        <p:spPr>
          <a:xfrm>
            <a:off x="198001" y="942737"/>
            <a:ext cx="4912672" cy="2989945"/>
          </a:xfrm>
          <a:prstGeom prst="roundRect">
            <a:avLst/>
          </a:prstGeom>
          <a:noFill/>
          <a:ln w="25400" cap="flat" cmpd="sng" algn="ctr">
            <a:solidFill>
              <a:sysClr val="window" lastClr="FFFFFF">
                <a:lumMod val="7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cxnSp>
        <p:nvCxnSpPr>
          <p:cNvPr id="31" name="直線コネクタ 30"/>
          <p:cNvCxnSpPr/>
          <p:nvPr/>
        </p:nvCxnSpPr>
        <p:spPr>
          <a:xfrm flipH="1">
            <a:off x="3457430" y="2276630"/>
            <a:ext cx="223390" cy="0"/>
          </a:xfrm>
          <a:prstGeom prst="line">
            <a:avLst/>
          </a:prstGeom>
          <a:noFill/>
          <a:ln w="28575" cap="flat" cmpd="sng" algn="ctr">
            <a:solidFill>
              <a:srgbClr val="FFFFFF">
                <a:lumMod val="75000"/>
              </a:srgbClr>
            </a:solidFill>
            <a:prstDash val="solid"/>
          </a:ln>
          <a:effectLst/>
        </p:spPr>
      </p:cxnSp>
      <p:cxnSp>
        <p:nvCxnSpPr>
          <p:cNvPr id="91" name="直線コネクタ 90"/>
          <p:cNvCxnSpPr>
            <a:cxnSpLocks/>
          </p:cNvCxnSpPr>
          <p:nvPr/>
        </p:nvCxnSpPr>
        <p:spPr>
          <a:xfrm>
            <a:off x="7004400" y="3023919"/>
            <a:ext cx="447920" cy="0"/>
          </a:xfrm>
          <a:prstGeom prst="line">
            <a:avLst/>
          </a:prstGeom>
          <a:ln w="19050">
            <a:solidFill>
              <a:srgbClr val="7F7F7F"/>
            </a:solidFill>
          </a:ln>
        </p:spPr>
        <p:style>
          <a:lnRef idx="1">
            <a:schemeClr val="dk1"/>
          </a:lnRef>
          <a:fillRef idx="0">
            <a:schemeClr val="dk1"/>
          </a:fillRef>
          <a:effectRef idx="0">
            <a:schemeClr val="dk1"/>
          </a:effectRef>
          <a:fontRef idx="minor">
            <a:schemeClr val="tx1"/>
          </a:fontRef>
        </p:style>
      </p:cxnSp>
      <p:cxnSp>
        <p:nvCxnSpPr>
          <p:cNvPr id="89" name="直線コネクタ 88"/>
          <p:cNvCxnSpPr/>
          <p:nvPr/>
        </p:nvCxnSpPr>
        <p:spPr>
          <a:xfrm flipV="1">
            <a:off x="2921252" y="2935845"/>
            <a:ext cx="2634" cy="843622"/>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83" name="直線コネクタ 82"/>
          <p:cNvCxnSpPr>
            <a:cxnSpLocks/>
          </p:cNvCxnSpPr>
          <p:nvPr/>
        </p:nvCxnSpPr>
        <p:spPr>
          <a:xfrm>
            <a:off x="1814314" y="3023919"/>
            <a:ext cx="447920"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85" name="直線コネクタ 84"/>
          <p:cNvCxnSpPr/>
          <p:nvPr/>
        </p:nvCxnSpPr>
        <p:spPr>
          <a:xfrm>
            <a:off x="1814314" y="3651870"/>
            <a:ext cx="447920"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5" name="テキスト プレースホルダー 11"/>
          <p:cNvSpPr txBox="1">
            <a:spLocks/>
          </p:cNvSpPr>
          <p:nvPr/>
        </p:nvSpPr>
        <p:spPr>
          <a:xfrm>
            <a:off x="5488478" y="928489"/>
            <a:ext cx="3457521" cy="2591199"/>
          </a:xfrm>
          <a:prstGeom prst="roundRect">
            <a:avLst/>
          </a:prstGeom>
          <a:noFill/>
          <a:ln w="38100" cap="flat" cmpd="sng" algn="ctr">
            <a:solidFill>
              <a:srgbClr val="FFFFFF">
                <a:lumMod val="85000"/>
              </a:srgbClr>
            </a:solidFill>
            <a:prstDash val="solid"/>
          </a:ln>
          <a:effectLst/>
        </p:spPr>
        <p:txBody>
          <a:bodyPr rtlCol="0" anchor="ct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1" lang="en-US" altLang="ja-JP" sz="3200" b="0" i="0" u="none" strike="noStrike" kern="1200" cap="none" spc="0" normalizeH="0" baseline="0" noProof="0">
              <a:ln>
                <a:noFill/>
              </a:ln>
              <a:solidFill>
                <a:prstClr val="black"/>
              </a:solidFill>
              <a:effectLst/>
              <a:uLnTx/>
              <a:uFillTx/>
              <a:latin typeface="メイリオ"/>
              <a:ea typeface="メイリオ"/>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1" lang="en-US" altLang="ja-JP" sz="32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44</a:t>
            </a:fld>
            <a:endParaRPr kumimoji="1" lang="ja-JP" altLang="en-US"/>
          </a:p>
        </p:txBody>
      </p:sp>
      <p:sp>
        <p:nvSpPr>
          <p:cNvPr id="3" name="タイトル 2"/>
          <p:cNvSpPr>
            <a:spLocks noGrp="1"/>
          </p:cNvSpPr>
          <p:nvPr>
            <p:ph type="title"/>
          </p:nvPr>
        </p:nvSpPr>
        <p:spPr/>
        <p:txBody>
          <a:bodyPr/>
          <a:lstStyle/>
          <a:p>
            <a:r>
              <a:rPr lang="ja-JP" altLang="en-US"/>
              <a:t>統合会計特長</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p:txBody>
          <a:bodyPr/>
          <a:lstStyle/>
          <a:p>
            <a:r>
              <a:rPr lang="ja-JP" altLang="en-US"/>
              <a:t>汎用性のある管理体系に基づき柔軟な帳票出力が可能</a:t>
            </a:r>
          </a:p>
        </p:txBody>
      </p:sp>
      <p:sp>
        <p:nvSpPr>
          <p:cNvPr id="8" name="右矢印 7"/>
          <p:cNvSpPr/>
          <p:nvPr/>
        </p:nvSpPr>
        <p:spPr>
          <a:xfrm>
            <a:off x="369449" y="4283766"/>
            <a:ext cx="6576965" cy="458955"/>
          </a:xfrm>
          <a:prstGeom prst="rightArrow">
            <a:avLst/>
          </a:prstGeom>
          <a:solidFill>
            <a:srgbClr val="F9BE00"/>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9" name="楕円 8"/>
          <p:cNvSpPr/>
          <p:nvPr/>
        </p:nvSpPr>
        <p:spPr>
          <a:xfrm>
            <a:off x="4315117" y="4173979"/>
            <a:ext cx="1741467" cy="755393"/>
          </a:xfrm>
          <a:prstGeom prst="ellipse">
            <a:avLst/>
          </a:prstGeom>
          <a:solidFill>
            <a:srgbClr val="AACE36"/>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prstClr val="white"/>
                </a:solidFill>
                <a:effectLst/>
                <a:uLnTx/>
                <a:uFillTx/>
                <a:latin typeface="メイリオ"/>
                <a:ea typeface="メイリオ"/>
                <a:cs typeface="+mn-cs"/>
              </a:rPr>
              <a:t>予算</a:t>
            </a:r>
          </a:p>
        </p:txBody>
      </p:sp>
      <p:sp>
        <p:nvSpPr>
          <p:cNvPr id="10" name="楕円 9"/>
          <p:cNvSpPr/>
          <p:nvPr/>
        </p:nvSpPr>
        <p:spPr>
          <a:xfrm>
            <a:off x="251520" y="4190073"/>
            <a:ext cx="1667736" cy="776922"/>
          </a:xfrm>
          <a:prstGeom prst="ellipse">
            <a:avLst/>
          </a:prstGeom>
          <a:solidFill>
            <a:srgbClr val="AACE36"/>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prstClr val="white"/>
                </a:solidFill>
                <a:effectLst/>
                <a:uLnTx/>
                <a:uFillTx/>
                <a:latin typeface="メイリオ"/>
                <a:ea typeface="メイリオ"/>
                <a:cs typeface="+mn-cs"/>
              </a:rPr>
              <a:t>配賦</a:t>
            </a:r>
          </a:p>
        </p:txBody>
      </p:sp>
      <p:sp>
        <p:nvSpPr>
          <p:cNvPr id="11" name="正方形/長方形 10"/>
          <p:cNvSpPr/>
          <p:nvPr/>
        </p:nvSpPr>
        <p:spPr>
          <a:xfrm>
            <a:off x="2240215" y="2886927"/>
            <a:ext cx="1422579" cy="252000"/>
          </a:xfrm>
          <a:prstGeom prst="rect">
            <a:avLst/>
          </a:prstGeom>
          <a:solidFill>
            <a:srgbClr val="54C2F0"/>
          </a:solidFill>
          <a:ln>
            <a:noFill/>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white"/>
                </a:solidFill>
                <a:effectLst/>
                <a:uLnTx/>
                <a:uFillTx/>
                <a:latin typeface="メイリオ"/>
                <a:ea typeface="メイリオ"/>
                <a:cs typeface="+mn-cs"/>
              </a:rPr>
              <a:t>一般科目</a:t>
            </a:r>
          </a:p>
        </p:txBody>
      </p:sp>
      <p:sp>
        <p:nvSpPr>
          <p:cNvPr id="12" name="楕円 11"/>
          <p:cNvSpPr/>
          <p:nvPr/>
        </p:nvSpPr>
        <p:spPr>
          <a:xfrm>
            <a:off x="2180401" y="4178670"/>
            <a:ext cx="1900512" cy="805348"/>
          </a:xfrm>
          <a:prstGeom prst="ellipse">
            <a:avLst/>
          </a:prstGeom>
          <a:solidFill>
            <a:srgbClr val="AACE36"/>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prstClr val="white"/>
                </a:solidFill>
                <a:effectLst/>
                <a:uLnTx/>
                <a:uFillTx/>
                <a:latin typeface="メイリオ"/>
                <a:ea typeface="メイリオ"/>
                <a:cs typeface="+mn-cs"/>
              </a:rPr>
              <a:t>資金繰</a:t>
            </a:r>
          </a:p>
        </p:txBody>
      </p:sp>
      <p:sp>
        <p:nvSpPr>
          <p:cNvPr id="13" name="正方形/長方形 12"/>
          <p:cNvSpPr/>
          <p:nvPr/>
        </p:nvSpPr>
        <p:spPr>
          <a:xfrm>
            <a:off x="1988282" y="1419622"/>
            <a:ext cx="1130402" cy="252000"/>
          </a:xfrm>
          <a:prstGeom prst="rect">
            <a:avLst/>
          </a:prstGeom>
          <a:solidFill>
            <a:sysClr val="window" lastClr="FFFFFF"/>
          </a:solidFill>
          <a:ln w="28575" cap="flat" cmpd="sng" algn="ctr">
            <a:solidFill>
              <a:srgbClr val="FFFFFF">
                <a:lumMod val="75000"/>
              </a:srgbClr>
            </a:solidFill>
            <a:prstDash val="solid"/>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black"/>
                </a:solidFill>
                <a:effectLst/>
                <a:uLnTx/>
                <a:uFillTx/>
                <a:latin typeface="メイリオ"/>
                <a:ea typeface="メイリオ"/>
                <a:cs typeface="+mn-cs"/>
              </a:rPr>
              <a:t>本社</a:t>
            </a:r>
          </a:p>
        </p:txBody>
      </p:sp>
      <p:sp>
        <p:nvSpPr>
          <p:cNvPr id="14" name="正方形/長方形 13"/>
          <p:cNvSpPr/>
          <p:nvPr/>
        </p:nvSpPr>
        <p:spPr>
          <a:xfrm>
            <a:off x="1988282" y="2316628"/>
            <a:ext cx="1135563" cy="252000"/>
          </a:xfrm>
          <a:prstGeom prst="rect">
            <a:avLst/>
          </a:prstGeom>
          <a:solidFill>
            <a:sysClr val="window" lastClr="FFFFFF"/>
          </a:solidFill>
          <a:ln w="28575" cap="flat" cmpd="sng" algn="ctr">
            <a:solidFill>
              <a:srgbClr val="FFFFFF">
                <a:lumMod val="75000"/>
              </a:srgbClr>
            </a:solidFill>
            <a:prstDash val="solid"/>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black"/>
                </a:solidFill>
                <a:effectLst/>
                <a:uLnTx/>
                <a:uFillTx/>
                <a:latin typeface="メイリオ"/>
                <a:ea typeface="メイリオ"/>
                <a:cs typeface="+mn-cs"/>
              </a:rPr>
              <a:t>支社</a:t>
            </a:r>
          </a:p>
        </p:txBody>
      </p:sp>
      <p:sp>
        <p:nvSpPr>
          <p:cNvPr id="15" name="角丸四角形 14"/>
          <p:cNvSpPr/>
          <p:nvPr/>
        </p:nvSpPr>
        <p:spPr>
          <a:xfrm>
            <a:off x="5779591" y="1807672"/>
            <a:ext cx="1166823" cy="252000"/>
          </a:xfrm>
          <a:prstGeom prst="roundRect">
            <a:avLst/>
          </a:prstGeom>
          <a:solidFill>
            <a:srgbClr val="EE5500"/>
          </a:solidFill>
          <a:ln>
            <a:noFill/>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white"/>
                </a:solidFill>
                <a:effectLst/>
                <a:uLnTx/>
                <a:uFillTx/>
                <a:latin typeface="メイリオ"/>
                <a:ea typeface="メイリオ"/>
                <a:cs typeface="+mn-cs"/>
              </a:rPr>
              <a:t>営業部</a:t>
            </a:r>
          </a:p>
        </p:txBody>
      </p:sp>
      <p:sp>
        <p:nvSpPr>
          <p:cNvPr id="16" name="正方形/長方形 15"/>
          <p:cNvSpPr/>
          <p:nvPr/>
        </p:nvSpPr>
        <p:spPr>
          <a:xfrm>
            <a:off x="505078" y="1904506"/>
            <a:ext cx="1001213" cy="252000"/>
          </a:xfrm>
          <a:prstGeom prst="rect">
            <a:avLst/>
          </a:prstGeom>
          <a:solidFill>
            <a:sysClr val="window" lastClr="FFFFFF"/>
          </a:solidFill>
          <a:ln w="28575" cap="flat" cmpd="sng" algn="ctr">
            <a:solidFill>
              <a:srgbClr val="FFFFFF">
                <a:lumMod val="75000"/>
              </a:srgbClr>
            </a:solidFill>
            <a:prstDash val="solid"/>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black"/>
                </a:solidFill>
                <a:effectLst/>
                <a:uLnTx/>
                <a:uFillTx/>
                <a:latin typeface="メイリオ"/>
                <a:ea typeface="メイリオ"/>
                <a:cs typeface="+mn-cs"/>
              </a:rPr>
              <a:t>全社</a:t>
            </a:r>
          </a:p>
        </p:txBody>
      </p:sp>
      <p:sp>
        <p:nvSpPr>
          <p:cNvPr id="17" name="正方形/長方形 16"/>
          <p:cNvSpPr/>
          <p:nvPr/>
        </p:nvSpPr>
        <p:spPr>
          <a:xfrm>
            <a:off x="3671013" y="1130947"/>
            <a:ext cx="1305335" cy="252000"/>
          </a:xfrm>
          <a:prstGeom prst="rect">
            <a:avLst/>
          </a:prstGeom>
          <a:solidFill>
            <a:sysClr val="window" lastClr="FFFFFF"/>
          </a:solidFill>
          <a:ln w="28575" cap="flat" cmpd="sng" algn="ctr">
            <a:solidFill>
              <a:srgbClr val="EE5500"/>
            </a:solidFill>
            <a:prstDash val="solid"/>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black"/>
                </a:solidFill>
                <a:effectLst/>
                <a:uLnTx/>
                <a:uFillTx/>
                <a:latin typeface="メイリオ"/>
                <a:ea typeface="メイリオ"/>
                <a:cs typeface="+mn-cs"/>
              </a:rPr>
              <a:t>営業本部</a:t>
            </a:r>
          </a:p>
        </p:txBody>
      </p:sp>
      <p:sp>
        <p:nvSpPr>
          <p:cNvPr id="18" name="正方形/長方形 17"/>
          <p:cNvSpPr/>
          <p:nvPr/>
        </p:nvSpPr>
        <p:spPr>
          <a:xfrm>
            <a:off x="3671012" y="1465661"/>
            <a:ext cx="1305336" cy="252000"/>
          </a:xfrm>
          <a:prstGeom prst="rect">
            <a:avLst/>
          </a:prstGeom>
          <a:solidFill>
            <a:sysClr val="window" lastClr="FFFFFF"/>
          </a:solidFill>
          <a:ln w="28575" cap="flat" cmpd="sng" algn="ctr">
            <a:solidFill>
              <a:srgbClr val="FFFFFF">
                <a:lumMod val="75000"/>
              </a:srgbClr>
            </a:solidFill>
            <a:prstDash val="solid"/>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black"/>
                </a:solidFill>
                <a:effectLst/>
                <a:uLnTx/>
                <a:uFillTx/>
                <a:latin typeface="メイリオ"/>
                <a:ea typeface="メイリオ"/>
                <a:cs typeface="+mn-cs"/>
              </a:rPr>
              <a:t>総務部</a:t>
            </a:r>
          </a:p>
        </p:txBody>
      </p:sp>
      <p:sp>
        <p:nvSpPr>
          <p:cNvPr id="19" name="正方形/長方形 18"/>
          <p:cNvSpPr/>
          <p:nvPr/>
        </p:nvSpPr>
        <p:spPr>
          <a:xfrm>
            <a:off x="3670248" y="2172005"/>
            <a:ext cx="1326678" cy="252000"/>
          </a:xfrm>
          <a:prstGeom prst="rect">
            <a:avLst/>
          </a:prstGeom>
          <a:solidFill>
            <a:sysClr val="window" lastClr="FFFFFF"/>
          </a:solidFill>
          <a:ln w="28575" cap="flat" cmpd="sng" algn="ctr">
            <a:solidFill>
              <a:srgbClr val="EE5500"/>
            </a:solidFill>
            <a:prstDash val="solid"/>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black"/>
                </a:solidFill>
                <a:effectLst/>
                <a:uLnTx/>
                <a:uFillTx/>
                <a:latin typeface="メイリオ"/>
                <a:ea typeface="メイリオ"/>
                <a:cs typeface="+mn-cs"/>
              </a:rPr>
              <a:t>営業部</a:t>
            </a:r>
          </a:p>
        </p:txBody>
      </p:sp>
      <p:sp>
        <p:nvSpPr>
          <p:cNvPr id="20" name="正方形/長方形 19"/>
          <p:cNvSpPr/>
          <p:nvPr/>
        </p:nvSpPr>
        <p:spPr>
          <a:xfrm>
            <a:off x="3648352" y="1818308"/>
            <a:ext cx="1348574" cy="252000"/>
          </a:xfrm>
          <a:prstGeom prst="rect">
            <a:avLst/>
          </a:prstGeom>
          <a:solidFill>
            <a:sysClr val="window" lastClr="FFFFFF"/>
          </a:solidFill>
          <a:ln w="28575" cap="flat" cmpd="sng" algn="ctr">
            <a:solidFill>
              <a:srgbClr val="F9BE00"/>
            </a:solidFill>
            <a:prstDash val="solid"/>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black"/>
                </a:solidFill>
                <a:effectLst/>
                <a:uLnTx/>
                <a:uFillTx/>
                <a:latin typeface="メイリオ"/>
                <a:ea typeface="メイリオ"/>
                <a:cs typeface="+mn-cs"/>
              </a:rPr>
              <a:t>製造部</a:t>
            </a:r>
          </a:p>
        </p:txBody>
      </p:sp>
      <p:sp>
        <p:nvSpPr>
          <p:cNvPr id="21" name="正方形/長方形 20"/>
          <p:cNvSpPr/>
          <p:nvPr/>
        </p:nvSpPr>
        <p:spPr>
          <a:xfrm>
            <a:off x="3683574" y="2502504"/>
            <a:ext cx="1312901" cy="252000"/>
          </a:xfrm>
          <a:prstGeom prst="rect">
            <a:avLst/>
          </a:prstGeom>
          <a:solidFill>
            <a:sysClr val="window" lastClr="FFFFFF"/>
          </a:solidFill>
          <a:ln w="28575" cap="flat" cmpd="sng" algn="ctr">
            <a:solidFill>
              <a:srgbClr val="F9BE00"/>
            </a:solidFill>
            <a:prstDash val="solid"/>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black"/>
                </a:solidFill>
                <a:effectLst/>
                <a:uLnTx/>
                <a:uFillTx/>
                <a:latin typeface="メイリオ"/>
                <a:ea typeface="メイリオ"/>
                <a:cs typeface="+mn-cs"/>
              </a:rPr>
              <a:t>製造部</a:t>
            </a:r>
          </a:p>
        </p:txBody>
      </p:sp>
      <p:cxnSp>
        <p:nvCxnSpPr>
          <p:cNvPr id="23" name="直線コネクタ 22"/>
          <p:cNvCxnSpPr/>
          <p:nvPr/>
        </p:nvCxnSpPr>
        <p:spPr>
          <a:xfrm flipH="1">
            <a:off x="1798770" y="1529280"/>
            <a:ext cx="187592" cy="0"/>
          </a:xfrm>
          <a:prstGeom prst="line">
            <a:avLst/>
          </a:prstGeom>
          <a:noFill/>
          <a:ln w="28575" cap="flat" cmpd="sng" algn="ctr">
            <a:solidFill>
              <a:srgbClr val="FFFFFF">
                <a:lumMod val="75000"/>
              </a:srgbClr>
            </a:solidFill>
            <a:prstDash val="solid"/>
          </a:ln>
          <a:effectLst/>
        </p:spPr>
      </p:cxnSp>
      <p:cxnSp>
        <p:nvCxnSpPr>
          <p:cNvPr id="24" name="直線コネクタ 23"/>
          <p:cNvCxnSpPr/>
          <p:nvPr/>
        </p:nvCxnSpPr>
        <p:spPr>
          <a:xfrm flipH="1">
            <a:off x="1794820" y="2427735"/>
            <a:ext cx="193463" cy="0"/>
          </a:xfrm>
          <a:prstGeom prst="line">
            <a:avLst/>
          </a:prstGeom>
          <a:noFill/>
          <a:ln w="28575" cap="flat" cmpd="sng" algn="ctr">
            <a:solidFill>
              <a:srgbClr val="FFFFFF">
                <a:lumMod val="75000"/>
              </a:srgbClr>
            </a:solidFill>
            <a:prstDash val="solid"/>
          </a:ln>
          <a:effectLst/>
        </p:spPr>
      </p:cxnSp>
      <p:cxnSp>
        <p:nvCxnSpPr>
          <p:cNvPr id="25" name="直線コネクタ 24"/>
          <p:cNvCxnSpPr/>
          <p:nvPr/>
        </p:nvCxnSpPr>
        <p:spPr>
          <a:xfrm flipH="1">
            <a:off x="1506291" y="2031690"/>
            <a:ext cx="292478" cy="0"/>
          </a:xfrm>
          <a:prstGeom prst="line">
            <a:avLst/>
          </a:prstGeom>
          <a:noFill/>
          <a:ln w="28575" cap="flat" cmpd="sng" algn="ctr">
            <a:solidFill>
              <a:srgbClr val="FFFFFF">
                <a:lumMod val="75000"/>
              </a:srgbClr>
            </a:solidFill>
            <a:prstDash val="solid"/>
          </a:ln>
          <a:effectLst/>
        </p:spPr>
      </p:cxnSp>
      <p:cxnSp>
        <p:nvCxnSpPr>
          <p:cNvPr id="26" name="直線コネクタ 25"/>
          <p:cNvCxnSpPr/>
          <p:nvPr/>
        </p:nvCxnSpPr>
        <p:spPr>
          <a:xfrm flipH="1" flipV="1">
            <a:off x="1809419" y="1518386"/>
            <a:ext cx="1416" cy="922627"/>
          </a:xfrm>
          <a:prstGeom prst="line">
            <a:avLst/>
          </a:prstGeom>
          <a:noFill/>
          <a:ln w="28575" cap="flat" cmpd="sng" algn="ctr">
            <a:solidFill>
              <a:srgbClr val="FFFFFF">
                <a:lumMod val="75000"/>
              </a:srgbClr>
            </a:solidFill>
            <a:prstDash val="solid"/>
          </a:ln>
          <a:effectLst/>
        </p:spPr>
      </p:cxnSp>
      <p:cxnSp>
        <p:nvCxnSpPr>
          <p:cNvPr id="27" name="直線コネクタ 26"/>
          <p:cNvCxnSpPr/>
          <p:nvPr/>
        </p:nvCxnSpPr>
        <p:spPr>
          <a:xfrm flipH="1" flipV="1">
            <a:off x="3399695" y="1328061"/>
            <a:ext cx="260647" cy="1"/>
          </a:xfrm>
          <a:prstGeom prst="line">
            <a:avLst/>
          </a:prstGeom>
          <a:noFill/>
          <a:ln w="28575" cap="flat" cmpd="sng" algn="ctr">
            <a:solidFill>
              <a:srgbClr val="FFFFFF">
                <a:lumMod val="75000"/>
              </a:srgbClr>
            </a:solidFill>
            <a:prstDash val="solid"/>
          </a:ln>
          <a:effectLst/>
        </p:spPr>
      </p:cxnSp>
      <p:cxnSp>
        <p:nvCxnSpPr>
          <p:cNvPr id="28" name="直線コネクタ 27"/>
          <p:cNvCxnSpPr/>
          <p:nvPr/>
        </p:nvCxnSpPr>
        <p:spPr>
          <a:xfrm flipH="1" flipV="1">
            <a:off x="3408655" y="1929024"/>
            <a:ext cx="224562" cy="1"/>
          </a:xfrm>
          <a:prstGeom prst="line">
            <a:avLst/>
          </a:prstGeom>
          <a:noFill/>
          <a:ln w="28575" cap="flat" cmpd="sng" algn="ctr">
            <a:solidFill>
              <a:srgbClr val="FFFFFF">
                <a:lumMod val="75000"/>
              </a:srgbClr>
            </a:solidFill>
            <a:prstDash val="solid"/>
          </a:ln>
          <a:effectLst/>
        </p:spPr>
      </p:cxnSp>
      <p:cxnSp>
        <p:nvCxnSpPr>
          <p:cNvPr id="29" name="直線コネクタ 28"/>
          <p:cNvCxnSpPr>
            <a:stCxn id="18" idx="1"/>
          </p:cNvCxnSpPr>
          <p:nvPr/>
        </p:nvCxnSpPr>
        <p:spPr>
          <a:xfrm flipH="1" flipV="1">
            <a:off x="3410563" y="1590952"/>
            <a:ext cx="260449" cy="709"/>
          </a:xfrm>
          <a:prstGeom prst="line">
            <a:avLst/>
          </a:prstGeom>
          <a:noFill/>
          <a:ln w="28575" cap="flat" cmpd="sng" algn="ctr">
            <a:solidFill>
              <a:srgbClr val="FFFFFF">
                <a:lumMod val="75000"/>
              </a:srgbClr>
            </a:solidFill>
            <a:prstDash val="solid"/>
          </a:ln>
          <a:effectLst/>
        </p:spPr>
      </p:cxnSp>
      <p:cxnSp>
        <p:nvCxnSpPr>
          <p:cNvPr id="30" name="直線コネクタ 29"/>
          <p:cNvCxnSpPr/>
          <p:nvPr/>
        </p:nvCxnSpPr>
        <p:spPr>
          <a:xfrm flipH="1">
            <a:off x="3435779" y="2669018"/>
            <a:ext cx="234469" cy="0"/>
          </a:xfrm>
          <a:prstGeom prst="line">
            <a:avLst/>
          </a:prstGeom>
          <a:noFill/>
          <a:ln w="28575" cap="flat" cmpd="sng" algn="ctr">
            <a:solidFill>
              <a:srgbClr val="FFFFFF">
                <a:lumMod val="75000"/>
              </a:srgbClr>
            </a:solidFill>
            <a:prstDash val="solid"/>
          </a:ln>
          <a:effectLst/>
        </p:spPr>
      </p:cxnSp>
      <p:cxnSp>
        <p:nvCxnSpPr>
          <p:cNvPr id="32" name="直線コネクタ 31"/>
          <p:cNvCxnSpPr/>
          <p:nvPr/>
        </p:nvCxnSpPr>
        <p:spPr>
          <a:xfrm flipV="1">
            <a:off x="3407104" y="1328061"/>
            <a:ext cx="0" cy="616249"/>
          </a:xfrm>
          <a:prstGeom prst="line">
            <a:avLst/>
          </a:prstGeom>
          <a:noFill/>
          <a:ln w="28575" cap="flat" cmpd="sng" algn="ctr">
            <a:solidFill>
              <a:srgbClr val="FFFFFF">
                <a:lumMod val="75000"/>
              </a:srgbClr>
            </a:solidFill>
            <a:prstDash val="solid"/>
          </a:ln>
          <a:effectLst/>
        </p:spPr>
      </p:cxnSp>
      <p:cxnSp>
        <p:nvCxnSpPr>
          <p:cNvPr id="33" name="直線コネクタ 32"/>
          <p:cNvCxnSpPr/>
          <p:nvPr/>
        </p:nvCxnSpPr>
        <p:spPr>
          <a:xfrm flipH="1" flipV="1">
            <a:off x="3131254" y="1527634"/>
            <a:ext cx="268442" cy="1"/>
          </a:xfrm>
          <a:prstGeom prst="line">
            <a:avLst/>
          </a:prstGeom>
          <a:noFill/>
          <a:ln w="28575" cap="flat" cmpd="sng" algn="ctr">
            <a:solidFill>
              <a:srgbClr val="FFFFFF">
                <a:lumMod val="75000"/>
              </a:srgbClr>
            </a:solidFill>
            <a:prstDash val="solid"/>
          </a:ln>
          <a:effectLst/>
        </p:spPr>
      </p:cxnSp>
      <p:cxnSp>
        <p:nvCxnSpPr>
          <p:cNvPr id="34" name="直線コネクタ 33"/>
          <p:cNvCxnSpPr/>
          <p:nvPr/>
        </p:nvCxnSpPr>
        <p:spPr>
          <a:xfrm flipH="1">
            <a:off x="3135681" y="2463738"/>
            <a:ext cx="309912" cy="0"/>
          </a:xfrm>
          <a:prstGeom prst="line">
            <a:avLst/>
          </a:prstGeom>
          <a:noFill/>
          <a:ln w="28575" cap="flat" cmpd="sng" algn="ctr">
            <a:solidFill>
              <a:srgbClr val="FFFFFF">
                <a:lumMod val="75000"/>
              </a:srgbClr>
            </a:solidFill>
            <a:prstDash val="solid"/>
          </a:ln>
          <a:effectLst/>
        </p:spPr>
      </p:cxnSp>
      <p:cxnSp>
        <p:nvCxnSpPr>
          <p:cNvPr id="35" name="直線コネクタ 34"/>
          <p:cNvCxnSpPr/>
          <p:nvPr/>
        </p:nvCxnSpPr>
        <p:spPr>
          <a:xfrm flipV="1">
            <a:off x="3445593" y="2263757"/>
            <a:ext cx="0" cy="416005"/>
          </a:xfrm>
          <a:prstGeom prst="line">
            <a:avLst/>
          </a:prstGeom>
          <a:noFill/>
          <a:ln w="28575" cap="flat" cmpd="sng" algn="ctr">
            <a:solidFill>
              <a:srgbClr val="FFFFFF">
                <a:lumMod val="75000"/>
              </a:srgbClr>
            </a:solidFill>
            <a:prstDash val="solid"/>
          </a:ln>
          <a:effectLst/>
        </p:spPr>
      </p:cxnSp>
      <p:cxnSp>
        <p:nvCxnSpPr>
          <p:cNvPr id="37" name="直線コネクタ 36"/>
          <p:cNvCxnSpPr/>
          <p:nvPr/>
        </p:nvCxnSpPr>
        <p:spPr>
          <a:xfrm flipH="1" flipV="1">
            <a:off x="4981915" y="2275432"/>
            <a:ext cx="417810" cy="1146"/>
          </a:xfrm>
          <a:prstGeom prst="line">
            <a:avLst/>
          </a:prstGeom>
          <a:noFill/>
          <a:ln w="28575" cap="flat" cmpd="sng" algn="ctr">
            <a:solidFill>
              <a:srgbClr val="EE5500"/>
            </a:solidFill>
            <a:prstDash val="solid"/>
          </a:ln>
          <a:effectLst/>
        </p:spPr>
      </p:cxnSp>
      <p:cxnSp>
        <p:nvCxnSpPr>
          <p:cNvPr id="38" name="直線コネクタ 37"/>
          <p:cNvCxnSpPr/>
          <p:nvPr/>
        </p:nvCxnSpPr>
        <p:spPr>
          <a:xfrm flipV="1">
            <a:off x="5399093" y="1266520"/>
            <a:ext cx="0" cy="1025786"/>
          </a:xfrm>
          <a:prstGeom prst="line">
            <a:avLst/>
          </a:prstGeom>
          <a:noFill/>
          <a:ln w="28575" cap="flat" cmpd="sng" algn="ctr">
            <a:solidFill>
              <a:srgbClr val="EE5500"/>
            </a:solidFill>
            <a:prstDash val="solid"/>
          </a:ln>
          <a:effectLst/>
        </p:spPr>
      </p:cxnSp>
      <p:cxnSp>
        <p:nvCxnSpPr>
          <p:cNvPr id="39" name="直線コネクタ 38"/>
          <p:cNvCxnSpPr/>
          <p:nvPr/>
        </p:nvCxnSpPr>
        <p:spPr>
          <a:xfrm flipH="1" flipV="1">
            <a:off x="5405930" y="1923678"/>
            <a:ext cx="373662" cy="1"/>
          </a:xfrm>
          <a:prstGeom prst="line">
            <a:avLst/>
          </a:prstGeom>
          <a:noFill/>
          <a:ln w="28575" cap="flat" cmpd="sng" algn="ctr">
            <a:solidFill>
              <a:srgbClr val="EE5500"/>
            </a:solidFill>
            <a:prstDash val="solid"/>
          </a:ln>
          <a:effectLst/>
        </p:spPr>
      </p:cxnSp>
      <p:cxnSp>
        <p:nvCxnSpPr>
          <p:cNvPr id="40" name="直線コネクタ 39"/>
          <p:cNvCxnSpPr/>
          <p:nvPr/>
        </p:nvCxnSpPr>
        <p:spPr>
          <a:xfrm flipH="1">
            <a:off x="5327415" y="2355726"/>
            <a:ext cx="478204" cy="0"/>
          </a:xfrm>
          <a:prstGeom prst="line">
            <a:avLst/>
          </a:prstGeom>
          <a:noFill/>
          <a:ln w="28575" cap="flat" cmpd="sng" algn="ctr">
            <a:solidFill>
              <a:srgbClr val="F9BE00"/>
            </a:solidFill>
            <a:prstDash val="solid"/>
          </a:ln>
          <a:effectLst/>
        </p:spPr>
      </p:cxnSp>
      <p:cxnSp>
        <p:nvCxnSpPr>
          <p:cNvPr id="41" name="直線コネクタ 40"/>
          <p:cNvCxnSpPr/>
          <p:nvPr/>
        </p:nvCxnSpPr>
        <p:spPr>
          <a:xfrm flipH="1">
            <a:off x="5007679" y="2622238"/>
            <a:ext cx="319736" cy="1"/>
          </a:xfrm>
          <a:prstGeom prst="line">
            <a:avLst/>
          </a:prstGeom>
          <a:noFill/>
          <a:ln w="28575" cap="flat" cmpd="sng" algn="ctr">
            <a:solidFill>
              <a:srgbClr val="F9BE00"/>
            </a:solidFill>
            <a:prstDash val="solid"/>
          </a:ln>
          <a:effectLst/>
        </p:spPr>
      </p:cxnSp>
      <p:cxnSp>
        <p:nvCxnSpPr>
          <p:cNvPr id="42" name="直線コネクタ 41"/>
          <p:cNvCxnSpPr/>
          <p:nvPr/>
        </p:nvCxnSpPr>
        <p:spPr>
          <a:xfrm flipH="1" flipV="1">
            <a:off x="5003374" y="1933582"/>
            <a:ext cx="324710" cy="1"/>
          </a:xfrm>
          <a:prstGeom prst="line">
            <a:avLst/>
          </a:prstGeom>
          <a:noFill/>
          <a:ln w="28575" cap="flat" cmpd="sng" algn="ctr">
            <a:solidFill>
              <a:srgbClr val="F9BE00"/>
            </a:solidFill>
            <a:prstDash val="solid"/>
          </a:ln>
          <a:effectLst/>
        </p:spPr>
      </p:cxnSp>
      <p:cxnSp>
        <p:nvCxnSpPr>
          <p:cNvPr id="43" name="直線コネクタ 42"/>
          <p:cNvCxnSpPr/>
          <p:nvPr/>
        </p:nvCxnSpPr>
        <p:spPr>
          <a:xfrm flipV="1">
            <a:off x="5317704" y="1929024"/>
            <a:ext cx="0" cy="699480"/>
          </a:xfrm>
          <a:prstGeom prst="line">
            <a:avLst/>
          </a:prstGeom>
          <a:noFill/>
          <a:ln w="28575" cap="flat" cmpd="sng" algn="ctr">
            <a:solidFill>
              <a:srgbClr val="F9BE00"/>
            </a:solidFill>
            <a:prstDash val="solid"/>
          </a:ln>
          <a:effectLst/>
        </p:spPr>
      </p:cxnSp>
      <p:sp>
        <p:nvSpPr>
          <p:cNvPr id="44" name="正方形/長方形 43"/>
          <p:cNvSpPr/>
          <p:nvPr/>
        </p:nvSpPr>
        <p:spPr>
          <a:xfrm>
            <a:off x="7248677" y="1377289"/>
            <a:ext cx="1362076" cy="252000"/>
          </a:xfrm>
          <a:prstGeom prst="rect">
            <a:avLst/>
          </a:prstGeom>
          <a:solidFill>
            <a:srgbClr val="D580B2"/>
          </a:solidFill>
          <a:ln>
            <a:noFill/>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white"/>
                </a:solidFill>
                <a:effectLst/>
                <a:uLnTx/>
                <a:uFillTx/>
                <a:latin typeface="メイリオ"/>
                <a:ea typeface="メイリオ"/>
                <a:cs typeface="+mn-cs"/>
              </a:rPr>
              <a:t>事業別</a:t>
            </a:r>
          </a:p>
        </p:txBody>
      </p:sp>
      <p:sp>
        <p:nvSpPr>
          <p:cNvPr id="45" name="正方形/長方形 44"/>
          <p:cNvSpPr/>
          <p:nvPr/>
        </p:nvSpPr>
        <p:spPr>
          <a:xfrm>
            <a:off x="7248677" y="2475570"/>
            <a:ext cx="1362076" cy="252000"/>
          </a:xfrm>
          <a:prstGeom prst="rect">
            <a:avLst/>
          </a:prstGeom>
          <a:solidFill>
            <a:srgbClr val="D580B2"/>
          </a:solidFill>
          <a:ln>
            <a:noFill/>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white"/>
                </a:solidFill>
                <a:effectLst/>
                <a:uLnTx/>
                <a:uFillTx/>
                <a:latin typeface="メイリオ"/>
                <a:ea typeface="メイリオ"/>
                <a:cs typeface="+mn-cs"/>
              </a:rPr>
              <a:t>プロジェクト</a:t>
            </a:r>
            <a:endParaRPr kumimoji="0" lang="en-US" altLang="ja-JP" sz="15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6" name="正方形/長方形 45"/>
          <p:cNvSpPr/>
          <p:nvPr/>
        </p:nvSpPr>
        <p:spPr>
          <a:xfrm>
            <a:off x="7248677" y="2111854"/>
            <a:ext cx="1362076" cy="252000"/>
          </a:xfrm>
          <a:prstGeom prst="rect">
            <a:avLst/>
          </a:prstGeom>
          <a:solidFill>
            <a:srgbClr val="D580B2"/>
          </a:solidFill>
          <a:ln>
            <a:noFill/>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white"/>
                </a:solidFill>
                <a:effectLst/>
                <a:uLnTx/>
                <a:uFillTx/>
                <a:latin typeface="メイリオ"/>
                <a:ea typeface="メイリオ"/>
                <a:cs typeface="+mn-cs"/>
              </a:rPr>
              <a:t>製品別</a:t>
            </a:r>
          </a:p>
        </p:txBody>
      </p:sp>
      <p:sp>
        <p:nvSpPr>
          <p:cNvPr id="47" name="正方形/長方形 46"/>
          <p:cNvSpPr/>
          <p:nvPr/>
        </p:nvSpPr>
        <p:spPr>
          <a:xfrm>
            <a:off x="7248677" y="1765272"/>
            <a:ext cx="1362076" cy="252000"/>
          </a:xfrm>
          <a:prstGeom prst="rect">
            <a:avLst/>
          </a:prstGeom>
          <a:solidFill>
            <a:srgbClr val="D580B2"/>
          </a:solidFill>
          <a:ln>
            <a:noFill/>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white"/>
                </a:solidFill>
                <a:effectLst/>
                <a:uLnTx/>
                <a:uFillTx/>
                <a:latin typeface="メイリオ"/>
                <a:ea typeface="メイリオ"/>
                <a:cs typeface="+mn-cs"/>
              </a:rPr>
              <a:t>エリア別</a:t>
            </a:r>
          </a:p>
        </p:txBody>
      </p:sp>
      <p:sp>
        <p:nvSpPr>
          <p:cNvPr id="48" name="正方形/長方形 47"/>
          <p:cNvSpPr/>
          <p:nvPr/>
        </p:nvSpPr>
        <p:spPr>
          <a:xfrm>
            <a:off x="5536574" y="2886927"/>
            <a:ext cx="1553983" cy="252000"/>
          </a:xfrm>
          <a:prstGeom prst="rect">
            <a:avLst/>
          </a:prstGeom>
          <a:solidFill>
            <a:srgbClr val="54C2F0"/>
          </a:solidFill>
          <a:ln>
            <a:noFill/>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white"/>
                </a:solidFill>
                <a:effectLst/>
                <a:uLnTx/>
                <a:uFillTx/>
                <a:latin typeface="メイリオ"/>
                <a:ea typeface="メイリオ"/>
                <a:cs typeface="+mn-cs"/>
              </a:rPr>
              <a:t>管理会計科目</a:t>
            </a:r>
          </a:p>
        </p:txBody>
      </p:sp>
      <p:sp>
        <p:nvSpPr>
          <p:cNvPr id="49" name="正方形/長方形 48"/>
          <p:cNvSpPr/>
          <p:nvPr/>
        </p:nvSpPr>
        <p:spPr>
          <a:xfrm>
            <a:off x="2240215" y="3231656"/>
            <a:ext cx="1422579" cy="252000"/>
          </a:xfrm>
          <a:prstGeom prst="rect">
            <a:avLst/>
          </a:prstGeom>
          <a:solidFill>
            <a:srgbClr val="54C2F0"/>
          </a:solidFill>
          <a:ln>
            <a:noFill/>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white"/>
                </a:solidFill>
                <a:effectLst/>
                <a:uLnTx/>
                <a:uFillTx/>
                <a:latin typeface="メイリオ"/>
                <a:ea typeface="メイリオ"/>
                <a:cs typeface="+mn-cs"/>
              </a:rPr>
              <a:t>補助科目</a:t>
            </a:r>
          </a:p>
        </p:txBody>
      </p:sp>
      <p:sp>
        <p:nvSpPr>
          <p:cNvPr id="50" name="正方形/長方形 49"/>
          <p:cNvSpPr/>
          <p:nvPr/>
        </p:nvSpPr>
        <p:spPr>
          <a:xfrm>
            <a:off x="2240215" y="3559457"/>
            <a:ext cx="1422579" cy="252000"/>
          </a:xfrm>
          <a:prstGeom prst="rect">
            <a:avLst/>
          </a:prstGeom>
          <a:solidFill>
            <a:srgbClr val="54C2F0"/>
          </a:solidFill>
          <a:ln>
            <a:noFill/>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white"/>
                </a:solidFill>
                <a:effectLst/>
                <a:uLnTx/>
                <a:uFillTx/>
                <a:latin typeface="メイリオ"/>
                <a:ea typeface="メイリオ"/>
                <a:cs typeface="+mn-cs"/>
              </a:rPr>
              <a:t>部門・取引先</a:t>
            </a:r>
          </a:p>
        </p:txBody>
      </p:sp>
      <p:sp>
        <p:nvSpPr>
          <p:cNvPr id="51" name="正方形/長方形 50"/>
          <p:cNvSpPr/>
          <p:nvPr/>
        </p:nvSpPr>
        <p:spPr>
          <a:xfrm>
            <a:off x="452238" y="2886927"/>
            <a:ext cx="1362076" cy="252000"/>
          </a:xfrm>
          <a:prstGeom prst="rect">
            <a:avLst/>
          </a:prstGeom>
          <a:solidFill>
            <a:srgbClr val="F9BE00"/>
          </a:solidFill>
          <a:ln>
            <a:noFill/>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white"/>
                </a:solidFill>
                <a:effectLst/>
                <a:uLnTx/>
                <a:uFillTx/>
                <a:latin typeface="メイリオ"/>
                <a:ea typeface="メイリオ"/>
                <a:cs typeface="+mn-cs"/>
              </a:rPr>
              <a:t>集計科目</a:t>
            </a:r>
          </a:p>
        </p:txBody>
      </p:sp>
      <p:sp>
        <p:nvSpPr>
          <p:cNvPr id="52" name="正方形/長方形 51"/>
          <p:cNvSpPr/>
          <p:nvPr/>
        </p:nvSpPr>
        <p:spPr>
          <a:xfrm>
            <a:off x="7384197" y="2886927"/>
            <a:ext cx="1362076" cy="252000"/>
          </a:xfrm>
          <a:prstGeom prst="rect">
            <a:avLst/>
          </a:prstGeom>
          <a:solidFill>
            <a:srgbClr val="F9BE00"/>
          </a:solidFill>
          <a:ln>
            <a:noFill/>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white"/>
                </a:solidFill>
                <a:effectLst/>
                <a:uLnTx/>
                <a:uFillTx/>
                <a:latin typeface="メイリオ"/>
                <a:ea typeface="メイリオ"/>
                <a:cs typeface="+mn-cs"/>
              </a:rPr>
              <a:t>任意集計科目</a:t>
            </a:r>
          </a:p>
        </p:txBody>
      </p:sp>
      <p:sp>
        <p:nvSpPr>
          <p:cNvPr id="53" name="正方形/長方形 52"/>
          <p:cNvSpPr/>
          <p:nvPr/>
        </p:nvSpPr>
        <p:spPr>
          <a:xfrm>
            <a:off x="452238" y="3559457"/>
            <a:ext cx="1362076" cy="252000"/>
          </a:xfrm>
          <a:prstGeom prst="rect">
            <a:avLst/>
          </a:prstGeom>
          <a:solidFill>
            <a:srgbClr val="F9BE00"/>
          </a:solidFill>
          <a:ln>
            <a:noFill/>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white"/>
                </a:solidFill>
                <a:effectLst/>
                <a:uLnTx/>
                <a:uFillTx/>
                <a:latin typeface="メイリオ"/>
                <a:ea typeface="メイリオ"/>
                <a:cs typeface="+mn-cs"/>
              </a:rPr>
              <a:t>集計用組織</a:t>
            </a:r>
          </a:p>
        </p:txBody>
      </p:sp>
      <p:sp>
        <p:nvSpPr>
          <p:cNvPr id="56" name="テキスト ボックス 55"/>
          <p:cNvSpPr txBox="1"/>
          <p:nvPr/>
        </p:nvSpPr>
        <p:spPr>
          <a:xfrm>
            <a:off x="586918" y="987574"/>
            <a:ext cx="223777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black"/>
                </a:solidFill>
                <a:effectLst/>
                <a:uLnTx/>
                <a:uFillTx/>
              </a:rPr>
              <a:t>財務会計</a:t>
            </a:r>
          </a:p>
        </p:txBody>
      </p:sp>
      <p:sp>
        <p:nvSpPr>
          <p:cNvPr id="57" name="テキスト ボックス 56"/>
          <p:cNvSpPr txBox="1"/>
          <p:nvPr/>
        </p:nvSpPr>
        <p:spPr>
          <a:xfrm>
            <a:off x="5705407" y="995829"/>
            <a:ext cx="223777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black"/>
                </a:solidFill>
                <a:effectLst/>
                <a:uLnTx/>
                <a:uFillTx/>
              </a:rPr>
              <a:t>管理会計</a:t>
            </a:r>
          </a:p>
        </p:txBody>
      </p:sp>
      <p:cxnSp>
        <p:nvCxnSpPr>
          <p:cNvPr id="58" name="直線コネクタ 57"/>
          <p:cNvCxnSpPr/>
          <p:nvPr/>
        </p:nvCxnSpPr>
        <p:spPr>
          <a:xfrm>
            <a:off x="573832" y="1273336"/>
            <a:ext cx="1118889" cy="3357"/>
          </a:xfrm>
          <a:prstGeom prst="line">
            <a:avLst/>
          </a:prstGeom>
          <a:noFill/>
          <a:ln w="25400" cap="flat" cmpd="sng" algn="ctr">
            <a:solidFill>
              <a:srgbClr val="54C2F0"/>
            </a:solidFill>
            <a:prstDash val="solid"/>
          </a:ln>
          <a:effectLst>
            <a:outerShdw blurRad="40000" dist="20000" dir="5400000" rotWithShape="0">
              <a:srgbClr val="000000">
                <a:alpha val="38000"/>
              </a:srgbClr>
            </a:outerShdw>
          </a:effectLst>
        </p:spPr>
      </p:cxnSp>
      <p:cxnSp>
        <p:nvCxnSpPr>
          <p:cNvPr id="59" name="直線コネクタ 58"/>
          <p:cNvCxnSpPr/>
          <p:nvPr/>
        </p:nvCxnSpPr>
        <p:spPr>
          <a:xfrm>
            <a:off x="5691862" y="1291806"/>
            <a:ext cx="1118889" cy="3357"/>
          </a:xfrm>
          <a:prstGeom prst="line">
            <a:avLst/>
          </a:prstGeom>
          <a:noFill/>
          <a:ln w="25400" cap="flat" cmpd="sng" algn="ctr">
            <a:solidFill>
              <a:srgbClr val="EE5500"/>
            </a:solidFill>
            <a:prstDash val="solid"/>
          </a:ln>
          <a:effectLst>
            <a:outerShdw blurRad="40000" dist="20000" dir="5400000" rotWithShape="0">
              <a:srgbClr val="000000">
                <a:alpha val="38000"/>
              </a:srgbClr>
            </a:outerShdw>
          </a:effectLst>
        </p:spPr>
      </p:cxnSp>
      <p:sp>
        <p:nvSpPr>
          <p:cNvPr id="65" name="Freeform 336"/>
          <p:cNvSpPr>
            <a:spLocks noEditPoints="1"/>
          </p:cNvSpPr>
          <p:nvPr/>
        </p:nvSpPr>
        <p:spPr bwMode="auto">
          <a:xfrm>
            <a:off x="7114441" y="3579862"/>
            <a:ext cx="572135" cy="462923"/>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nvGrpSpPr>
          <p:cNvPr id="66" name="グループ化 259"/>
          <p:cNvGrpSpPr/>
          <p:nvPr/>
        </p:nvGrpSpPr>
        <p:grpSpPr>
          <a:xfrm>
            <a:off x="7778321" y="3632766"/>
            <a:ext cx="394079" cy="419782"/>
            <a:chOff x="3985816" y="682625"/>
            <a:chExt cx="381000" cy="381000"/>
          </a:xfrm>
          <a:solidFill>
            <a:srgbClr val="EE5500"/>
          </a:solidFill>
        </p:grpSpPr>
        <p:sp>
          <p:nvSpPr>
            <p:cNvPr id="67" name="Freeform 164"/>
            <p:cNvSpPr>
              <a:spLocks/>
            </p:cNvSpPr>
            <p:nvPr/>
          </p:nvSpPr>
          <p:spPr bwMode="auto">
            <a:xfrm>
              <a:off x="4195366" y="682625"/>
              <a:ext cx="171450" cy="171450"/>
            </a:xfrm>
            <a:custGeom>
              <a:avLst/>
              <a:gdLst/>
              <a:ahLst/>
              <a:cxnLst>
                <a:cxn ang="0">
                  <a:pos x="0" y="108"/>
                </a:cxn>
                <a:cxn ang="0">
                  <a:pos x="108" y="108"/>
                </a:cxn>
                <a:cxn ang="0">
                  <a:pos x="108" y="108"/>
                </a:cxn>
                <a:cxn ang="0">
                  <a:pos x="104" y="88"/>
                </a:cxn>
                <a:cxn ang="0">
                  <a:pos x="96" y="68"/>
                </a:cxn>
                <a:cxn ang="0">
                  <a:pos x="86" y="50"/>
                </a:cxn>
                <a:cxn ang="0">
                  <a:pos x="72" y="36"/>
                </a:cxn>
                <a:cxn ang="0">
                  <a:pos x="58" y="22"/>
                </a:cxn>
                <a:cxn ang="0">
                  <a:pos x="40" y="12"/>
                </a:cxn>
                <a:cxn ang="0">
                  <a:pos x="20" y="4"/>
                </a:cxn>
                <a:cxn ang="0">
                  <a:pos x="0" y="0"/>
                </a:cxn>
                <a:cxn ang="0">
                  <a:pos x="0" y="108"/>
                </a:cxn>
              </a:cxnLst>
              <a:rect l="0" t="0" r="r" b="b"/>
              <a:pathLst>
                <a:path w="108" h="108">
                  <a:moveTo>
                    <a:pt x="0" y="108"/>
                  </a:moveTo>
                  <a:lnTo>
                    <a:pt x="108" y="108"/>
                  </a:lnTo>
                  <a:lnTo>
                    <a:pt x="108" y="108"/>
                  </a:lnTo>
                  <a:lnTo>
                    <a:pt x="104" y="88"/>
                  </a:lnTo>
                  <a:lnTo>
                    <a:pt x="96" y="68"/>
                  </a:lnTo>
                  <a:lnTo>
                    <a:pt x="86" y="50"/>
                  </a:lnTo>
                  <a:lnTo>
                    <a:pt x="72" y="36"/>
                  </a:lnTo>
                  <a:lnTo>
                    <a:pt x="58" y="22"/>
                  </a:lnTo>
                  <a:lnTo>
                    <a:pt x="40" y="12"/>
                  </a:lnTo>
                  <a:lnTo>
                    <a:pt x="20" y="4"/>
                  </a:lnTo>
                  <a:lnTo>
                    <a:pt x="0" y="0"/>
                  </a:lnTo>
                  <a:lnTo>
                    <a:pt x="0" y="1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68" name="Freeform 165"/>
            <p:cNvSpPr>
              <a:spLocks/>
            </p:cNvSpPr>
            <p:nvPr/>
          </p:nvSpPr>
          <p:spPr bwMode="auto">
            <a:xfrm>
              <a:off x="3985816" y="682625"/>
              <a:ext cx="171450" cy="311150"/>
            </a:xfrm>
            <a:custGeom>
              <a:avLst/>
              <a:gdLst/>
              <a:ahLst/>
              <a:cxnLst>
                <a:cxn ang="0">
                  <a:pos x="108" y="116"/>
                </a:cxn>
                <a:cxn ang="0">
                  <a:pos x="108" y="0"/>
                </a:cxn>
                <a:cxn ang="0">
                  <a:pos x="108" y="0"/>
                </a:cxn>
                <a:cxn ang="0">
                  <a:pos x="86" y="4"/>
                </a:cxn>
                <a:cxn ang="0">
                  <a:pos x="66" y="14"/>
                </a:cxn>
                <a:cxn ang="0">
                  <a:pos x="48" y="24"/>
                </a:cxn>
                <a:cxn ang="0">
                  <a:pos x="32" y="40"/>
                </a:cxn>
                <a:cxn ang="0">
                  <a:pos x="18" y="56"/>
                </a:cxn>
                <a:cxn ang="0">
                  <a:pos x="8" y="76"/>
                </a:cxn>
                <a:cxn ang="0">
                  <a:pos x="2" y="98"/>
                </a:cxn>
                <a:cxn ang="0">
                  <a:pos x="0" y="120"/>
                </a:cxn>
                <a:cxn ang="0">
                  <a:pos x="0" y="120"/>
                </a:cxn>
                <a:cxn ang="0">
                  <a:pos x="2" y="142"/>
                </a:cxn>
                <a:cxn ang="0">
                  <a:pos x="8" y="162"/>
                </a:cxn>
                <a:cxn ang="0">
                  <a:pos x="16" y="180"/>
                </a:cxn>
                <a:cxn ang="0">
                  <a:pos x="28" y="196"/>
                </a:cxn>
                <a:cxn ang="0">
                  <a:pos x="108" y="116"/>
                </a:cxn>
              </a:cxnLst>
              <a:rect l="0" t="0" r="r" b="b"/>
              <a:pathLst>
                <a:path w="108" h="196">
                  <a:moveTo>
                    <a:pt x="108" y="116"/>
                  </a:moveTo>
                  <a:lnTo>
                    <a:pt x="108" y="0"/>
                  </a:lnTo>
                  <a:lnTo>
                    <a:pt x="108" y="0"/>
                  </a:lnTo>
                  <a:lnTo>
                    <a:pt x="86" y="4"/>
                  </a:lnTo>
                  <a:lnTo>
                    <a:pt x="66" y="14"/>
                  </a:lnTo>
                  <a:lnTo>
                    <a:pt x="48" y="24"/>
                  </a:lnTo>
                  <a:lnTo>
                    <a:pt x="32" y="40"/>
                  </a:lnTo>
                  <a:lnTo>
                    <a:pt x="18" y="56"/>
                  </a:lnTo>
                  <a:lnTo>
                    <a:pt x="8" y="76"/>
                  </a:lnTo>
                  <a:lnTo>
                    <a:pt x="2" y="98"/>
                  </a:lnTo>
                  <a:lnTo>
                    <a:pt x="0" y="120"/>
                  </a:lnTo>
                  <a:lnTo>
                    <a:pt x="0" y="120"/>
                  </a:lnTo>
                  <a:lnTo>
                    <a:pt x="2" y="142"/>
                  </a:lnTo>
                  <a:lnTo>
                    <a:pt x="8" y="162"/>
                  </a:lnTo>
                  <a:lnTo>
                    <a:pt x="16" y="180"/>
                  </a:lnTo>
                  <a:lnTo>
                    <a:pt x="28" y="196"/>
                  </a:lnTo>
                  <a:lnTo>
                    <a:pt x="108" y="1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69" name="Freeform 166"/>
            <p:cNvSpPr>
              <a:spLocks/>
            </p:cNvSpPr>
            <p:nvPr/>
          </p:nvSpPr>
          <p:spPr bwMode="auto">
            <a:xfrm>
              <a:off x="4055666" y="892175"/>
              <a:ext cx="311150" cy="171450"/>
            </a:xfrm>
            <a:custGeom>
              <a:avLst/>
              <a:gdLst/>
              <a:ahLst/>
              <a:cxnLst>
                <a:cxn ang="0">
                  <a:pos x="80" y="0"/>
                </a:cxn>
                <a:cxn ang="0">
                  <a:pos x="0" y="80"/>
                </a:cxn>
                <a:cxn ang="0">
                  <a:pos x="0" y="80"/>
                </a:cxn>
                <a:cxn ang="0">
                  <a:pos x="16" y="92"/>
                </a:cxn>
                <a:cxn ang="0">
                  <a:pos x="34" y="100"/>
                </a:cxn>
                <a:cxn ang="0">
                  <a:pos x="54" y="106"/>
                </a:cxn>
                <a:cxn ang="0">
                  <a:pos x="76" y="108"/>
                </a:cxn>
                <a:cxn ang="0">
                  <a:pos x="76" y="108"/>
                </a:cxn>
                <a:cxn ang="0">
                  <a:pos x="98" y="106"/>
                </a:cxn>
                <a:cxn ang="0">
                  <a:pos x="120" y="100"/>
                </a:cxn>
                <a:cxn ang="0">
                  <a:pos x="140" y="90"/>
                </a:cxn>
                <a:cxn ang="0">
                  <a:pos x="156" y="76"/>
                </a:cxn>
                <a:cxn ang="0">
                  <a:pos x="172" y="60"/>
                </a:cxn>
                <a:cxn ang="0">
                  <a:pos x="182" y="42"/>
                </a:cxn>
                <a:cxn ang="0">
                  <a:pos x="192" y="22"/>
                </a:cxn>
                <a:cxn ang="0">
                  <a:pos x="196" y="0"/>
                </a:cxn>
                <a:cxn ang="0">
                  <a:pos x="80" y="0"/>
                </a:cxn>
              </a:cxnLst>
              <a:rect l="0" t="0" r="r" b="b"/>
              <a:pathLst>
                <a:path w="196" h="108">
                  <a:moveTo>
                    <a:pt x="80" y="0"/>
                  </a:moveTo>
                  <a:lnTo>
                    <a:pt x="0" y="80"/>
                  </a:lnTo>
                  <a:lnTo>
                    <a:pt x="0" y="80"/>
                  </a:lnTo>
                  <a:lnTo>
                    <a:pt x="16" y="92"/>
                  </a:lnTo>
                  <a:lnTo>
                    <a:pt x="34" y="100"/>
                  </a:lnTo>
                  <a:lnTo>
                    <a:pt x="54" y="106"/>
                  </a:lnTo>
                  <a:lnTo>
                    <a:pt x="76" y="108"/>
                  </a:lnTo>
                  <a:lnTo>
                    <a:pt x="76" y="108"/>
                  </a:lnTo>
                  <a:lnTo>
                    <a:pt x="98" y="106"/>
                  </a:lnTo>
                  <a:lnTo>
                    <a:pt x="120" y="100"/>
                  </a:lnTo>
                  <a:lnTo>
                    <a:pt x="140" y="90"/>
                  </a:lnTo>
                  <a:lnTo>
                    <a:pt x="156" y="76"/>
                  </a:lnTo>
                  <a:lnTo>
                    <a:pt x="172" y="60"/>
                  </a:lnTo>
                  <a:lnTo>
                    <a:pt x="182" y="42"/>
                  </a:lnTo>
                  <a:lnTo>
                    <a:pt x="192" y="22"/>
                  </a:lnTo>
                  <a:lnTo>
                    <a:pt x="196" y="0"/>
                  </a:lnTo>
                  <a:lnTo>
                    <a:pt x="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70" name="フローチャート : 書類 53"/>
          <p:cNvSpPr/>
          <p:nvPr/>
        </p:nvSpPr>
        <p:spPr>
          <a:xfrm>
            <a:off x="7184259" y="4083918"/>
            <a:ext cx="1505394" cy="961687"/>
          </a:xfrm>
          <a:prstGeom prst="flowChartDocument">
            <a:avLst/>
          </a:prstGeom>
          <a:noFill/>
          <a:ln w="25400" cap="flat" cmpd="sng" algn="ctr">
            <a:solidFill>
              <a:srgbClr val="FFFFFF">
                <a:lumMod val="85000"/>
              </a:srgbClr>
            </a:solidFill>
            <a:prstDash val="solid"/>
          </a:ln>
          <a:effectLst/>
        </p:spPr>
        <p:txBody>
          <a:bodyPr rtlCol="0" anchor="ctr"/>
          <a:lstStyle/>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rPr>
              <a:t>　</a:t>
            </a:r>
            <a:endParaRPr kumimoji="0" lang="en-US" altLang="ja-JP" sz="1100" b="0" i="0" u="none" strike="noStrike" kern="0" cap="none" spc="0" normalizeH="0" baseline="0" noProof="0">
              <a:ln>
                <a:noFill/>
              </a:ln>
              <a:solidFill>
                <a:srgbClr val="000000"/>
              </a:solidFill>
              <a:effectLst/>
              <a:uLnTx/>
              <a:uFillTx/>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endParaRPr kumimoji="0" lang="en-US" altLang="ja-JP" sz="1100" b="0" i="0" u="none" strike="noStrike" kern="0" cap="none" spc="0" normalizeH="0" baseline="0" noProof="0">
              <a:ln>
                <a:noFill/>
              </a:ln>
              <a:solidFill>
                <a:srgbClr val="000000"/>
              </a:solidFill>
              <a:effectLst/>
              <a:uLnTx/>
              <a:uFillTx/>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endParaRPr kumimoji="0" lang="en-US" altLang="ja-JP" sz="1000" b="0" i="0" u="none" strike="noStrike" kern="0" cap="none" spc="0" normalizeH="0" baseline="0" noProof="0">
              <a:ln>
                <a:noFill/>
              </a:ln>
              <a:solidFill>
                <a:srgbClr val="000000"/>
              </a:solidFill>
              <a:effectLst/>
              <a:uLnTx/>
              <a:uFillTx/>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a:ln>
                  <a:noFill/>
                </a:ln>
                <a:solidFill>
                  <a:srgbClr val="000000"/>
                </a:solidFill>
                <a:effectLst/>
                <a:uLnTx/>
                <a:uFillTx/>
              </a:rPr>
              <a:t>　　　</a:t>
            </a:r>
            <a:endParaRPr kumimoji="0" lang="en-US" altLang="ja-JP" sz="1100" b="0" i="0" u="none" strike="noStrike" kern="0" cap="none" spc="0" normalizeH="0" baseline="0" noProof="0">
              <a:ln>
                <a:noFill/>
              </a:ln>
              <a:solidFill>
                <a:srgbClr val="000000"/>
              </a:solidFill>
              <a:effectLst/>
              <a:uLnTx/>
              <a:uFillTx/>
            </a:endParaRPr>
          </a:p>
        </p:txBody>
      </p:sp>
      <p:sp>
        <p:nvSpPr>
          <p:cNvPr id="71" name="フローチャート : 書類 53"/>
          <p:cNvSpPr/>
          <p:nvPr/>
        </p:nvSpPr>
        <p:spPr>
          <a:xfrm>
            <a:off x="7020739" y="4145613"/>
            <a:ext cx="1562015" cy="982421"/>
          </a:xfrm>
          <a:prstGeom prst="flowChartDocument">
            <a:avLst/>
          </a:prstGeom>
          <a:solidFill>
            <a:srgbClr val="FFFFFF"/>
          </a:solidFill>
          <a:ln w="25400" cap="flat" cmpd="sng" algn="ctr">
            <a:solidFill>
              <a:srgbClr val="FFFFFF">
                <a:lumMod val="85000"/>
              </a:srgbClr>
            </a:solidFill>
            <a:prstDash val="solid"/>
          </a:ln>
          <a:effectLst/>
        </p:spPr>
        <p:txBody>
          <a:bodyPr rtlCol="0" anchor="ctr"/>
          <a:lstStyle/>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rPr>
              <a:t>　</a:t>
            </a:r>
            <a:endParaRPr kumimoji="0" lang="en-US" altLang="ja-JP" sz="1100" b="0" i="0" u="none" strike="noStrike" kern="0" cap="none" spc="0" normalizeH="0" baseline="0" noProof="0">
              <a:ln>
                <a:noFill/>
              </a:ln>
              <a:solidFill>
                <a:srgbClr val="000000"/>
              </a:solidFill>
              <a:effectLst/>
              <a:uLnTx/>
              <a:uFillTx/>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endParaRPr kumimoji="0" lang="en-US" altLang="ja-JP" sz="1000" b="0" i="0" u="none" strike="noStrike" kern="0" cap="none" spc="0" normalizeH="0" baseline="0" noProof="0">
              <a:ln>
                <a:noFill/>
              </a:ln>
              <a:solidFill>
                <a:srgbClr val="000000"/>
              </a:solidFill>
              <a:effectLst/>
              <a:uLnTx/>
              <a:uFillTx/>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a:ln>
                  <a:noFill/>
                </a:ln>
                <a:solidFill>
                  <a:srgbClr val="000000"/>
                </a:solidFill>
                <a:effectLst/>
                <a:uLnTx/>
                <a:uFillTx/>
              </a:rPr>
              <a:t>　　　</a:t>
            </a:r>
            <a:endParaRPr kumimoji="0" lang="en-US" altLang="ja-JP" sz="1100" b="0" i="0" u="none" strike="noStrike" kern="0" cap="none" spc="0" normalizeH="0" baseline="0" noProof="0">
              <a:ln>
                <a:noFill/>
              </a:ln>
              <a:solidFill>
                <a:srgbClr val="000000"/>
              </a:solidFill>
              <a:effectLst/>
              <a:uLnTx/>
              <a:uFillTx/>
            </a:endParaRPr>
          </a:p>
        </p:txBody>
      </p:sp>
      <p:sp>
        <p:nvSpPr>
          <p:cNvPr id="72" name="テキスト ボックス 71"/>
          <p:cNvSpPr txBox="1"/>
          <p:nvPr/>
        </p:nvSpPr>
        <p:spPr>
          <a:xfrm>
            <a:off x="5691862" y="3615866"/>
            <a:ext cx="1919447"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0000"/>
                </a:solidFill>
                <a:effectLst/>
                <a:uLnTx/>
                <a:uFillTx/>
              </a:rPr>
              <a:t>様々な切り口で</a:t>
            </a:r>
            <a:endParaRPr kumimoji="0" lang="en-US" altLang="ja-JP" sz="1400" b="1" i="0" u="none" strike="noStrike" kern="0" cap="none" spc="0" normalizeH="0" baseline="0" noProof="0">
              <a:ln>
                <a:noFill/>
              </a:ln>
              <a:solidFill>
                <a:srgbClr val="FF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0000"/>
                </a:solidFill>
                <a:effectLst/>
                <a:uLnTx/>
                <a:uFillTx/>
              </a:rPr>
              <a:t>レポーティング</a:t>
            </a:r>
          </a:p>
        </p:txBody>
      </p:sp>
      <p:sp>
        <p:nvSpPr>
          <p:cNvPr id="73" name="テキスト ボックス 72"/>
          <p:cNvSpPr txBox="1"/>
          <p:nvPr/>
        </p:nvSpPr>
        <p:spPr>
          <a:xfrm>
            <a:off x="283385" y="1518386"/>
            <a:ext cx="1255864"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black"/>
                </a:solidFill>
                <a:effectLst/>
                <a:uLnTx/>
                <a:uFillTx/>
              </a:rPr>
              <a:t>組織</a:t>
            </a:r>
          </a:p>
        </p:txBody>
      </p:sp>
      <p:sp>
        <p:nvSpPr>
          <p:cNvPr id="74" name="テキスト ボックス 73"/>
          <p:cNvSpPr txBox="1"/>
          <p:nvPr/>
        </p:nvSpPr>
        <p:spPr>
          <a:xfrm>
            <a:off x="248600" y="2499742"/>
            <a:ext cx="1347098"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black"/>
                </a:solidFill>
                <a:effectLst/>
                <a:uLnTx/>
                <a:uFillTx/>
              </a:rPr>
              <a:t>管理体系</a:t>
            </a:r>
          </a:p>
        </p:txBody>
      </p:sp>
      <p:sp>
        <p:nvSpPr>
          <p:cNvPr id="75" name="テキスト ボックス 74"/>
          <p:cNvSpPr txBox="1"/>
          <p:nvPr/>
        </p:nvSpPr>
        <p:spPr>
          <a:xfrm>
            <a:off x="401765" y="3938947"/>
            <a:ext cx="1860469"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black"/>
                </a:solidFill>
                <a:effectLst/>
                <a:uLnTx/>
                <a:uFillTx/>
              </a:rPr>
              <a:t>その他業務</a:t>
            </a:r>
          </a:p>
        </p:txBody>
      </p:sp>
      <p:cxnSp>
        <p:nvCxnSpPr>
          <p:cNvPr id="36" name="直線コネクタ 35"/>
          <p:cNvCxnSpPr/>
          <p:nvPr/>
        </p:nvCxnSpPr>
        <p:spPr>
          <a:xfrm flipH="1" flipV="1">
            <a:off x="4976348" y="1278214"/>
            <a:ext cx="429014" cy="1146"/>
          </a:xfrm>
          <a:prstGeom prst="line">
            <a:avLst/>
          </a:prstGeom>
          <a:noFill/>
          <a:ln w="28575" cap="flat" cmpd="sng" algn="ctr">
            <a:solidFill>
              <a:srgbClr val="EE5500"/>
            </a:solidFill>
            <a:prstDash val="solid"/>
          </a:ln>
          <a:effectLst/>
        </p:spPr>
      </p:cxnSp>
      <p:sp>
        <p:nvSpPr>
          <p:cNvPr id="132" name="テキスト ボックス 131"/>
          <p:cNvSpPr txBox="1"/>
          <p:nvPr/>
        </p:nvSpPr>
        <p:spPr>
          <a:xfrm>
            <a:off x="7039551" y="3967795"/>
            <a:ext cx="1477539" cy="1046440"/>
          </a:xfrm>
          <a:prstGeom prst="rect">
            <a:avLst/>
          </a:prstGeom>
          <a:noFill/>
        </p:spPr>
        <p:txBody>
          <a:bodyPr wrap="square" rtlCol="0">
            <a:spAutoFit/>
          </a:bodyPr>
          <a:lstStyle/>
          <a:p>
            <a:pPr lvl="0">
              <a:spcBef>
                <a:spcPct val="0"/>
              </a:spcBef>
              <a:buClr>
                <a:srgbClr val="54C2F0"/>
              </a:buClr>
              <a:defRPr/>
            </a:pPr>
            <a:endParaRPr kumimoji="0" lang="en-US" altLang="ja-JP" sz="1100" kern="0">
              <a:solidFill>
                <a:srgbClr val="000000"/>
              </a:solidFill>
            </a:endParaRPr>
          </a:p>
          <a:p>
            <a:pPr lvl="0">
              <a:spcBef>
                <a:spcPct val="0"/>
              </a:spcBef>
              <a:buClr>
                <a:srgbClr val="54C2F0"/>
              </a:buClr>
              <a:defRPr/>
            </a:pPr>
            <a:r>
              <a:rPr kumimoji="0" lang="ja-JP" altLang="en-US" sz="1000" kern="0">
                <a:solidFill>
                  <a:srgbClr val="000000"/>
                </a:solidFill>
              </a:rPr>
              <a:t>・部門別帳票</a:t>
            </a:r>
            <a:endParaRPr kumimoji="0" lang="en-US" altLang="ja-JP" sz="1000" kern="0">
              <a:solidFill>
                <a:srgbClr val="000000"/>
              </a:solidFill>
            </a:endParaRPr>
          </a:p>
          <a:p>
            <a:pPr lvl="0">
              <a:spcBef>
                <a:spcPct val="0"/>
              </a:spcBef>
              <a:buClr>
                <a:srgbClr val="54C2F0"/>
              </a:buClr>
              <a:defRPr/>
            </a:pPr>
            <a:r>
              <a:rPr kumimoji="0" lang="ja-JP" altLang="en-US" sz="1000" kern="0">
                <a:solidFill>
                  <a:srgbClr val="000000"/>
                </a:solidFill>
              </a:rPr>
              <a:t>・セグメント別帳票</a:t>
            </a:r>
            <a:endParaRPr kumimoji="0" lang="en-US" altLang="ja-JP" sz="1000" kern="0">
              <a:solidFill>
                <a:srgbClr val="000000"/>
              </a:solidFill>
            </a:endParaRPr>
          </a:p>
          <a:p>
            <a:pPr lvl="0">
              <a:spcBef>
                <a:spcPct val="0"/>
              </a:spcBef>
              <a:buClr>
                <a:srgbClr val="54C2F0"/>
              </a:buClr>
              <a:defRPr/>
            </a:pPr>
            <a:r>
              <a:rPr kumimoji="0" lang="ja-JP" altLang="en-US" sz="1000" kern="0">
                <a:solidFill>
                  <a:srgbClr val="000000"/>
                </a:solidFill>
              </a:rPr>
              <a:t>・プロジェクト別帳票</a:t>
            </a:r>
            <a:endParaRPr kumimoji="0" lang="en-US" altLang="ja-JP" sz="1000" kern="0">
              <a:solidFill>
                <a:srgbClr val="000000"/>
              </a:solidFill>
            </a:endParaRPr>
          </a:p>
          <a:p>
            <a:pPr lvl="0">
              <a:spcBef>
                <a:spcPct val="0"/>
              </a:spcBef>
              <a:buClr>
                <a:srgbClr val="54C2F0"/>
              </a:buClr>
              <a:defRPr/>
            </a:pPr>
            <a:r>
              <a:rPr kumimoji="0" lang="ja-JP" altLang="en-US" sz="1100" kern="0">
                <a:solidFill>
                  <a:srgbClr val="000000"/>
                </a:solidFill>
              </a:rPr>
              <a:t>・</a:t>
            </a:r>
            <a:r>
              <a:rPr kumimoji="0" lang="ja-JP" altLang="en-US" sz="1000" kern="0">
                <a:solidFill>
                  <a:srgbClr val="000000"/>
                </a:solidFill>
              </a:rPr>
              <a:t>各種予算対比帳票</a:t>
            </a:r>
            <a:endParaRPr kumimoji="0" lang="en-US" altLang="ja-JP" sz="1000" kern="0">
              <a:solidFill>
                <a:srgbClr val="000000"/>
              </a:solidFill>
            </a:endParaRPr>
          </a:p>
          <a:p>
            <a:pPr lvl="0">
              <a:spcBef>
                <a:spcPct val="0"/>
              </a:spcBef>
              <a:buClr>
                <a:srgbClr val="54C2F0"/>
              </a:buClr>
              <a:defRPr/>
            </a:pPr>
            <a:r>
              <a:rPr kumimoji="0" lang="ja-JP" altLang="en-US" sz="1000" kern="0">
                <a:solidFill>
                  <a:srgbClr val="000000"/>
                </a:solidFill>
              </a:rPr>
              <a:t>　（配賦前／配賦後）</a:t>
            </a:r>
            <a:endParaRPr kumimoji="0" lang="en-US" altLang="ja-JP" sz="1000" kern="0">
              <a:solidFill>
                <a:srgbClr val="000000"/>
              </a:solidFill>
            </a:endParaRPr>
          </a:p>
        </p:txBody>
      </p:sp>
      <p:cxnSp>
        <p:nvCxnSpPr>
          <p:cNvPr id="64" name="直線コネクタ 63"/>
          <p:cNvCxnSpPr>
            <a:stCxn id="50" idx="3"/>
          </p:cNvCxnSpPr>
          <p:nvPr/>
        </p:nvCxnSpPr>
        <p:spPr>
          <a:xfrm flipV="1">
            <a:off x="3662794" y="2449421"/>
            <a:ext cx="2227626" cy="1236036"/>
          </a:xfrm>
          <a:prstGeom prst="line">
            <a:avLst/>
          </a:prstGeom>
          <a:noFill/>
          <a:ln w="19050" cap="flat" cmpd="sng" algn="ctr">
            <a:solidFill>
              <a:schemeClr val="tx1">
                <a:lumMod val="50000"/>
                <a:lumOff val="50000"/>
              </a:schemeClr>
            </a:solidFill>
            <a:prstDash val="solid"/>
          </a:ln>
          <a:effectLst/>
        </p:spPr>
      </p:cxnSp>
      <p:sp>
        <p:nvSpPr>
          <p:cNvPr id="22" name="角丸四角形 21"/>
          <p:cNvSpPr/>
          <p:nvPr/>
        </p:nvSpPr>
        <p:spPr>
          <a:xfrm>
            <a:off x="5779591" y="2209843"/>
            <a:ext cx="1166823" cy="252000"/>
          </a:xfrm>
          <a:prstGeom prst="roundRect">
            <a:avLst/>
          </a:prstGeom>
          <a:solidFill>
            <a:srgbClr val="F9BE00"/>
          </a:solidFill>
          <a:ln>
            <a:noFill/>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white"/>
                </a:solidFill>
                <a:effectLst/>
                <a:uLnTx/>
                <a:uFillTx/>
                <a:latin typeface="メイリオ"/>
                <a:ea typeface="メイリオ"/>
                <a:cs typeface="+mn-cs"/>
              </a:rPr>
              <a:t>製造部</a:t>
            </a:r>
          </a:p>
        </p:txBody>
      </p:sp>
    </p:spTree>
    <p:extLst>
      <p:ext uri="{BB962C8B-B14F-4D97-AF65-F5344CB8AC3E}">
        <p14:creationId xmlns:p14="http://schemas.microsoft.com/office/powerpoint/2010/main" val="724084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正方形/長方形 70">
            <a:extLst>
              <a:ext uri="{FF2B5EF4-FFF2-40B4-BE49-F238E27FC236}">
                <a16:creationId xmlns:a16="http://schemas.microsoft.com/office/drawing/2014/main" id="{62A75A1D-5CDA-AFA7-5E26-833733385E57}"/>
              </a:ext>
            </a:extLst>
          </p:cNvPr>
          <p:cNvSpPr/>
          <p:nvPr/>
        </p:nvSpPr>
        <p:spPr>
          <a:xfrm>
            <a:off x="4600571" y="2892276"/>
            <a:ext cx="4248000" cy="1800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a:solidFill>
                <a:schemeClr val="tx1"/>
              </a:solidFill>
            </a:endParaRPr>
          </a:p>
        </p:txBody>
      </p:sp>
      <p:sp>
        <p:nvSpPr>
          <p:cNvPr id="116" name="角丸四角形 46">
            <a:extLst>
              <a:ext uri="{FF2B5EF4-FFF2-40B4-BE49-F238E27FC236}">
                <a16:creationId xmlns:a16="http://schemas.microsoft.com/office/drawing/2014/main" id="{35370496-58C0-27A6-1675-2B7B4492AC1A}"/>
              </a:ext>
            </a:extLst>
          </p:cNvPr>
          <p:cNvSpPr/>
          <p:nvPr/>
        </p:nvSpPr>
        <p:spPr>
          <a:xfrm>
            <a:off x="4731302" y="3250140"/>
            <a:ext cx="1307468" cy="1132989"/>
          </a:xfrm>
          <a:prstGeom prst="roundRect">
            <a:avLst/>
          </a:prstGeom>
          <a:solidFill>
            <a:schemeClr val="bg2"/>
          </a:solidFill>
          <a:ln>
            <a:solidFill>
              <a:srgbClr val="008CC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EE442C36-9DD1-BC2D-7568-7A9877F2EBF6}"/>
              </a:ext>
            </a:extLst>
          </p:cNvPr>
          <p:cNvSpPr>
            <a:spLocks noGrp="1"/>
          </p:cNvSpPr>
          <p:nvPr>
            <p:ph type="sldNum" sz="quarter" idx="12"/>
          </p:nvPr>
        </p:nvSpPr>
        <p:spPr/>
        <p:txBody>
          <a:bodyPr/>
          <a:lstStyle/>
          <a:p>
            <a:fld id="{78AE49ED-73EF-499C-8307-28EB0E7CF529}" type="slidenum">
              <a:rPr kumimoji="1" lang="ja-JP" altLang="en-US" smtClean="0"/>
              <a:t>45</a:t>
            </a:fld>
            <a:endParaRPr kumimoji="1" lang="ja-JP" altLang="en-US"/>
          </a:p>
        </p:txBody>
      </p:sp>
      <p:sp>
        <p:nvSpPr>
          <p:cNvPr id="3" name="タイトル 2">
            <a:extLst>
              <a:ext uri="{FF2B5EF4-FFF2-40B4-BE49-F238E27FC236}">
                <a16:creationId xmlns:a16="http://schemas.microsoft.com/office/drawing/2014/main" id="{E570F55E-2CE8-4248-8550-85B52032649B}"/>
              </a:ext>
            </a:extLst>
          </p:cNvPr>
          <p:cNvSpPr>
            <a:spLocks noGrp="1"/>
          </p:cNvSpPr>
          <p:nvPr>
            <p:ph type="title"/>
          </p:nvPr>
        </p:nvSpPr>
        <p:spPr/>
        <p:txBody>
          <a:bodyPr/>
          <a:lstStyle/>
          <a:p>
            <a:r>
              <a:rPr kumimoji="1" lang="ja-JP" altLang="en-US"/>
              <a:t>統合会計特徴</a:t>
            </a:r>
          </a:p>
        </p:txBody>
      </p:sp>
      <p:sp>
        <p:nvSpPr>
          <p:cNvPr id="4" name="フッター プレースホルダー 3">
            <a:extLst>
              <a:ext uri="{FF2B5EF4-FFF2-40B4-BE49-F238E27FC236}">
                <a16:creationId xmlns:a16="http://schemas.microsoft.com/office/drawing/2014/main" id="{A17724DA-9EA3-CF22-84EC-3D7039B95A7B}"/>
              </a:ext>
            </a:extLst>
          </p:cNvPr>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a:extLst>
              <a:ext uri="{FF2B5EF4-FFF2-40B4-BE49-F238E27FC236}">
                <a16:creationId xmlns:a16="http://schemas.microsoft.com/office/drawing/2014/main" id="{3E0A5513-5552-1F60-85A6-C9A7424885A4}"/>
              </a:ext>
            </a:extLst>
          </p:cNvPr>
          <p:cNvSpPr>
            <a:spLocks noGrp="1"/>
          </p:cNvSpPr>
          <p:nvPr>
            <p:ph type="body" sz="quarter" idx="16"/>
          </p:nvPr>
        </p:nvSpPr>
        <p:spPr/>
        <p:txBody>
          <a:bodyPr/>
          <a:lstStyle/>
          <a:p>
            <a:r>
              <a:rPr kumimoji="1" lang="ja-JP" altLang="en-US">
                <a:solidFill>
                  <a:srgbClr val="008CCF"/>
                </a:solidFill>
              </a:rPr>
              <a:t>経理業務の</a:t>
            </a:r>
            <a:r>
              <a:rPr kumimoji="1" lang="en-US" altLang="ja-JP">
                <a:solidFill>
                  <a:srgbClr val="008CCF"/>
                </a:solidFill>
              </a:rPr>
              <a:t>DX</a:t>
            </a:r>
            <a:r>
              <a:rPr lang="ja-JP" altLang="en-US">
                <a:solidFill>
                  <a:srgbClr val="008CCF"/>
                </a:solidFill>
              </a:rPr>
              <a:t>を推進</a:t>
            </a:r>
            <a:endParaRPr kumimoji="1" lang="ja-JP" altLang="en-US">
              <a:solidFill>
                <a:srgbClr val="008CCF"/>
              </a:solidFill>
            </a:endParaRPr>
          </a:p>
        </p:txBody>
      </p:sp>
      <p:sp>
        <p:nvSpPr>
          <p:cNvPr id="72" name="正方形/長方形 71">
            <a:extLst>
              <a:ext uri="{FF2B5EF4-FFF2-40B4-BE49-F238E27FC236}">
                <a16:creationId xmlns:a16="http://schemas.microsoft.com/office/drawing/2014/main" id="{04349166-D761-227C-A0D5-89F043196D35}"/>
              </a:ext>
            </a:extLst>
          </p:cNvPr>
          <p:cNvSpPr/>
          <p:nvPr/>
        </p:nvSpPr>
        <p:spPr>
          <a:xfrm>
            <a:off x="4600571" y="992290"/>
            <a:ext cx="4248000" cy="1800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a:solidFill>
                <a:schemeClr val="tx1"/>
              </a:solidFill>
            </a:endParaRPr>
          </a:p>
        </p:txBody>
      </p:sp>
      <p:sp>
        <p:nvSpPr>
          <p:cNvPr id="73" name="正方形/長方形 72">
            <a:extLst>
              <a:ext uri="{FF2B5EF4-FFF2-40B4-BE49-F238E27FC236}">
                <a16:creationId xmlns:a16="http://schemas.microsoft.com/office/drawing/2014/main" id="{B9DBC47D-4547-A468-6863-B42C1728C2EC}"/>
              </a:ext>
            </a:extLst>
          </p:cNvPr>
          <p:cNvSpPr/>
          <p:nvPr/>
        </p:nvSpPr>
        <p:spPr>
          <a:xfrm>
            <a:off x="228234" y="2892277"/>
            <a:ext cx="4248000" cy="1800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a:solidFill>
                <a:schemeClr val="tx1"/>
              </a:solidFill>
            </a:endParaRPr>
          </a:p>
        </p:txBody>
      </p:sp>
      <p:sp>
        <p:nvSpPr>
          <p:cNvPr id="74" name="正方形/長方形 73">
            <a:extLst>
              <a:ext uri="{FF2B5EF4-FFF2-40B4-BE49-F238E27FC236}">
                <a16:creationId xmlns:a16="http://schemas.microsoft.com/office/drawing/2014/main" id="{9E89D884-EF87-686D-9766-A945D92C8562}"/>
              </a:ext>
            </a:extLst>
          </p:cNvPr>
          <p:cNvSpPr/>
          <p:nvPr/>
        </p:nvSpPr>
        <p:spPr>
          <a:xfrm>
            <a:off x="228234" y="989340"/>
            <a:ext cx="4248000" cy="1800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a:solidFill>
                <a:schemeClr val="tx1"/>
              </a:solidFill>
            </a:endParaRPr>
          </a:p>
        </p:txBody>
      </p:sp>
      <p:sp>
        <p:nvSpPr>
          <p:cNvPr id="76" name="角丸四角形 46">
            <a:extLst>
              <a:ext uri="{FF2B5EF4-FFF2-40B4-BE49-F238E27FC236}">
                <a16:creationId xmlns:a16="http://schemas.microsoft.com/office/drawing/2014/main" id="{BF69539E-C0FA-02C7-17B2-052475C11953}"/>
              </a:ext>
            </a:extLst>
          </p:cNvPr>
          <p:cNvSpPr/>
          <p:nvPr/>
        </p:nvSpPr>
        <p:spPr>
          <a:xfrm>
            <a:off x="4742270" y="1347724"/>
            <a:ext cx="1307468" cy="1132989"/>
          </a:xfrm>
          <a:prstGeom prst="roundRect">
            <a:avLst/>
          </a:prstGeom>
          <a:solidFill>
            <a:schemeClr val="bg1"/>
          </a:solidFill>
          <a:ln>
            <a:solidFill>
              <a:srgbClr val="BA83B7"/>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77" name="角丸四角形 47">
            <a:extLst>
              <a:ext uri="{FF2B5EF4-FFF2-40B4-BE49-F238E27FC236}">
                <a16:creationId xmlns:a16="http://schemas.microsoft.com/office/drawing/2014/main" id="{1B4241BE-07AB-CBB8-3A0D-9546DC5B82A5}"/>
              </a:ext>
            </a:extLst>
          </p:cNvPr>
          <p:cNvSpPr/>
          <p:nvPr/>
        </p:nvSpPr>
        <p:spPr>
          <a:xfrm>
            <a:off x="4830252" y="1948893"/>
            <a:ext cx="1136929" cy="470104"/>
          </a:xfrm>
          <a:prstGeom prst="roundRect">
            <a:avLst>
              <a:gd name="adj" fmla="val 0"/>
            </a:avLst>
          </a:prstGeom>
          <a:solidFill>
            <a:srgbClr val="BA83B7"/>
          </a:solidFill>
          <a:ln>
            <a:noFill/>
          </a:ln>
        </p:spPr>
        <p:style>
          <a:lnRef idx="0">
            <a:scrgbClr r="0" g="0" b="0"/>
          </a:lnRef>
          <a:fillRef idx="0">
            <a:scrgbClr r="0" g="0" b="0"/>
          </a:fillRef>
          <a:effectRef idx="0">
            <a:scrgbClr r="0" g="0" b="0"/>
          </a:effectRef>
          <a:fontRef idx="minor">
            <a:schemeClr val="lt1"/>
          </a:fontRef>
        </p:style>
        <p:txBody>
          <a:bodyPr lIns="91436" tIns="45718" rIns="91436" bIns="45718" rtlCol="0" anchor="ctr"/>
          <a:lstStyle/>
          <a:p>
            <a:pPr algn="ctr" defTabSz="685766">
              <a:defRPr/>
            </a:pPr>
            <a:r>
              <a:rPr kumimoji="0" lang="ja-JP" altLang="en-US" sz="1400" kern="0">
                <a:solidFill>
                  <a:srgbClr val="FFFFFF"/>
                </a:solidFill>
                <a:latin typeface="メイリオ"/>
                <a:ea typeface="メイリオ"/>
              </a:rPr>
              <a:t>デジタル</a:t>
            </a:r>
            <a:endParaRPr kumimoji="0" lang="en-US" altLang="ja-JP" sz="1400" kern="0">
              <a:solidFill>
                <a:srgbClr val="FFFFFF"/>
              </a:solidFill>
              <a:latin typeface="メイリオ"/>
              <a:ea typeface="メイリオ"/>
            </a:endParaRPr>
          </a:p>
          <a:p>
            <a:pPr algn="ctr" defTabSz="685766">
              <a:defRPr/>
            </a:pPr>
            <a:r>
              <a:rPr kumimoji="0" lang="ja-JP" altLang="en-US" sz="1400" kern="0">
                <a:solidFill>
                  <a:srgbClr val="FFFFFF"/>
                </a:solidFill>
                <a:latin typeface="メイリオ"/>
                <a:ea typeface="メイリオ"/>
              </a:rPr>
              <a:t>インボイス</a:t>
            </a:r>
            <a:endParaRPr kumimoji="0" lang="en-US" altLang="ja-JP" sz="1400" kern="0">
              <a:solidFill>
                <a:srgbClr val="FFFFFF"/>
              </a:solidFill>
              <a:latin typeface="メイリオ"/>
              <a:ea typeface="メイリオ"/>
            </a:endParaRPr>
          </a:p>
        </p:txBody>
      </p:sp>
      <p:sp>
        <p:nvSpPr>
          <p:cNvPr id="78" name="Freeform 21">
            <a:extLst>
              <a:ext uri="{FF2B5EF4-FFF2-40B4-BE49-F238E27FC236}">
                <a16:creationId xmlns:a16="http://schemas.microsoft.com/office/drawing/2014/main" id="{A0A56A51-B0F6-7BFB-E952-05B7BD62F2B9}"/>
              </a:ext>
            </a:extLst>
          </p:cNvPr>
          <p:cNvSpPr>
            <a:spLocks noChangeAspect="1" noEditPoints="1"/>
          </p:cNvSpPr>
          <p:nvPr/>
        </p:nvSpPr>
        <p:spPr bwMode="auto">
          <a:xfrm>
            <a:off x="5048408" y="1432449"/>
            <a:ext cx="695192" cy="447129"/>
          </a:xfrm>
          <a:custGeom>
            <a:avLst/>
            <a:gdLst>
              <a:gd name="T0" fmla="*/ 1189 w 1512"/>
              <a:gd name="T1" fmla="*/ 1037 h 1037"/>
              <a:gd name="T2" fmla="*/ 254 w 1512"/>
              <a:gd name="T3" fmla="*/ 1037 h 1037"/>
              <a:gd name="T4" fmla="*/ 0 w 1512"/>
              <a:gd name="T5" fmla="*/ 793 h 1037"/>
              <a:gd name="T6" fmla="*/ 209 w 1512"/>
              <a:gd name="T7" fmla="*/ 472 h 1037"/>
              <a:gd name="T8" fmla="*/ 492 w 1512"/>
              <a:gd name="T9" fmla="*/ 291 h 1037"/>
              <a:gd name="T10" fmla="*/ 1160 w 1512"/>
              <a:gd name="T11" fmla="*/ 336 h 1037"/>
              <a:gd name="T12" fmla="*/ 1189 w 1512"/>
              <a:gd name="T13" fmla="*/ 390 h 1037"/>
              <a:gd name="T14" fmla="*/ 1040 w 1512"/>
              <a:gd name="T15" fmla="*/ 703 h 1037"/>
              <a:gd name="T16" fmla="*/ 1040 w 1512"/>
              <a:gd name="T17" fmla="*/ 533 h 1037"/>
              <a:gd name="T18" fmla="*/ 972 w 1512"/>
              <a:gd name="T19" fmla="*/ 416 h 1037"/>
              <a:gd name="T20" fmla="*/ 759 w 1512"/>
              <a:gd name="T21" fmla="*/ 268 h 1037"/>
              <a:gd name="T22" fmla="*/ 545 w 1512"/>
              <a:gd name="T23" fmla="*/ 416 h 1037"/>
              <a:gd name="T24" fmla="*/ 477 w 1512"/>
              <a:gd name="T25" fmla="*/ 533 h 1037"/>
              <a:gd name="T26" fmla="*/ 477 w 1512"/>
              <a:gd name="T27" fmla="*/ 703 h 1037"/>
              <a:gd name="T28" fmla="*/ 545 w 1512"/>
              <a:gd name="T29" fmla="*/ 820 h 1037"/>
              <a:gd name="T30" fmla="*/ 759 w 1512"/>
              <a:gd name="T31" fmla="*/ 968 h 1037"/>
              <a:gd name="T32" fmla="*/ 972 w 1512"/>
              <a:gd name="T33" fmla="*/ 820 h 1037"/>
              <a:gd name="T34" fmla="*/ 1040 w 1512"/>
              <a:gd name="T35" fmla="*/ 703 h 1037"/>
              <a:gd name="T36" fmla="*/ 771 w 1512"/>
              <a:gd name="T37" fmla="*/ 551 h 1037"/>
              <a:gd name="T38" fmla="*/ 939 w 1512"/>
              <a:gd name="T39" fmla="*/ 500 h 1037"/>
              <a:gd name="T40" fmla="*/ 823 w 1512"/>
              <a:gd name="T41" fmla="*/ 356 h 1037"/>
              <a:gd name="T42" fmla="*/ 564 w 1512"/>
              <a:gd name="T43" fmla="*/ 431 h 1037"/>
              <a:gd name="T44" fmla="*/ 707 w 1512"/>
              <a:gd name="T45" fmla="*/ 574 h 1037"/>
              <a:gd name="T46" fmla="*/ 746 w 1512"/>
              <a:gd name="T47" fmla="*/ 403 h 1037"/>
              <a:gd name="T48" fmla="*/ 564 w 1512"/>
              <a:gd name="T49" fmla="*/ 431 h 1037"/>
              <a:gd name="T50" fmla="*/ 695 w 1512"/>
              <a:gd name="T51" fmla="*/ 641 h 1037"/>
              <a:gd name="T52" fmla="*/ 695 w 1512"/>
              <a:gd name="T53" fmla="*/ 595 h 1037"/>
              <a:gd name="T54" fmla="*/ 499 w 1512"/>
              <a:gd name="T55" fmla="*/ 543 h 1037"/>
              <a:gd name="T56" fmla="*/ 499 w 1512"/>
              <a:gd name="T57" fmla="*/ 693 h 1037"/>
              <a:gd name="T58" fmla="*/ 746 w 1512"/>
              <a:gd name="T59" fmla="*/ 833 h 1037"/>
              <a:gd name="T60" fmla="*/ 707 w 1512"/>
              <a:gd name="T61" fmla="*/ 662 h 1037"/>
              <a:gd name="T62" fmla="*/ 564 w 1512"/>
              <a:gd name="T63" fmla="*/ 805 h 1037"/>
              <a:gd name="T64" fmla="*/ 746 w 1512"/>
              <a:gd name="T65" fmla="*/ 833 h 1037"/>
              <a:gd name="T66" fmla="*/ 939 w 1512"/>
              <a:gd name="T67" fmla="*/ 736 h 1037"/>
              <a:gd name="T68" fmla="*/ 771 w 1512"/>
              <a:gd name="T69" fmla="*/ 685 h 1037"/>
              <a:gd name="T70" fmla="*/ 823 w 1512"/>
              <a:gd name="T71" fmla="*/ 880 h 1037"/>
              <a:gd name="T72" fmla="*/ 1029 w 1512"/>
              <a:gd name="T73" fmla="*/ 618 h 1037"/>
              <a:gd name="T74" fmla="*/ 951 w 1512"/>
              <a:gd name="T75" fmla="*/ 521 h 1037"/>
              <a:gd name="T76" fmla="*/ 827 w 1512"/>
              <a:gd name="T77" fmla="*/ 618 h 1037"/>
              <a:gd name="T78" fmla="*/ 951 w 1512"/>
              <a:gd name="T79" fmla="*/ 715 h 1037"/>
              <a:gd name="T80" fmla="*/ 1029 w 1512"/>
              <a:gd name="T81" fmla="*/ 618 h 1037"/>
              <a:gd name="T82" fmla="*/ 724 w 1512"/>
              <a:gd name="T83" fmla="*/ 336 h 1037"/>
              <a:gd name="T84" fmla="*/ 793 w 1512"/>
              <a:gd name="T85" fmla="*/ 336 h 1037"/>
              <a:gd name="T86" fmla="*/ 759 w 1512"/>
              <a:gd name="T87" fmla="*/ 584 h 1037"/>
              <a:gd name="T88" fmla="*/ 759 w 1512"/>
              <a:gd name="T89" fmla="*/ 652 h 1037"/>
              <a:gd name="T90" fmla="*/ 759 w 1512"/>
              <a:gd name="T91" fmla="*/ 584 h 1037"/>
              <a:gd name="T92" fmla="*/ 497 w 1512"/>
              <a:gd name="T93" fmla="*/ 506 h 1037"/>
              <a:gd name="T94" fmla="*/ 531 w 1512"/>
              <a:gd name="T95" fmla="*/ 447 h 1037"/>
              <a:gd name="T96" fmla="*/ 485 w 1512"/>
              <a:gd name="T97" fmla="*/ 776 h 1037"/>
              <a:gd name="T98" fmla="*/ 544 w 1512"/>
              <a:gd name="T99" fmla="*/ 742 h 1037"/>
              <a:gd name="T100" fmla="*/ 485 w 1512"/>
              <a:gd name="T101" fmla="*/ 776 h 1037"/>
              <a:gd name="T102" fmla="*/ 793 w 1512"/>
              <a:gd name="T103" fmla="*/ 900 h 1037"/>
              <a:gd name="T104" fmla="*/ 724 w 1512"/>
              <a:gd name="T105" fmla="*/ 900 h 1037"/>
              <a:gd name="T106" fmla="*/ 1032 w 1512"/>
              <a:gd name="T107" fmla="*/ 776 h 1037"/>
              <a:gd name="T108" fmla="*/ 973 w 1512"/>
              <a:gd name="T109" fmla="*/ 742 h 1037"/>
              <a:gd name="T110" fmla="*/ 1032 w 1512"/>
              <a:gd name="T111" fmla="*/ 776 h 1037"/>
              <a:gd name="T112" fmla="*/ 986 w 1512"/>
              <a:gd name="T113" fmla="*/ 447 h 1037"/>
              <a:gd name="T114" fmla="*/ 1020 w 1512"/>
              <a:gd name="T115" fmla="*/ 506 h 1037"/>
              <a:gd name="T116" fmla="*/ 759 w 1512"/>
              <a:gd name="T117" fmla="*/ 382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2" h="1037">
                <a:moveTo>
                  <a:pt x="1512" y="713"/>
                </a:moveTo>
                <a:cubicBezTo>
                  <a:pt x="1512" y="892"/>
                  <a:pt x="1367" y="1037"/>
                  <a:pt x="1189" y="1037"/>
                </a:cubicBezTo>
                <a:cubicBezTo>
                  <a:pt x="254" y="1037"/>
                  <a:pt x="254" y="1037"/>
                  <a:pt x="254" y="1037"/>
                </a:cubicBezTo>
                <a:cubicBezTo>
                  <a:pt x="254" y="1037"/>
                  <a:pt x="254" y="1037"/>
                  <a:pt x="254" y="1037"/>
                </a:cubicBezTo>
                <a:cubicBezTo>
                  <a:pt x="251" y="1037"/>
                  <a:pt x="248" y="1037"/>
                  <a:pt x="245" y="1037"/>
                </a:cubicBezTo>
                <a:cubicBezTo>
                  <a:pt x="110" y="1037"/>
                  <a:pt x="0" y="928"/>
                  <a:pt x="0" y="793"/>
                </a:cubicBezTo>
                <a:cubicBezTo>
                  <a:pt x="0" y="665"/>
                  <a:pt x="99" y="560"/>
                  <a:pt x="225" y="550"/>
                </a:cubicBezTo>
                <a:cubicBezTo>
                  <a:pt x="214" y="526"/>
                  <a:pt x="209" y="500"/>
                  <a:pt x="209" y="472"/>
                </a:cubicBezTo>
                <a:cubicBezTo>
                  <a:pt x="209" y="362"/>
                  <a:pt x="298" y="273"/>
                  <a:pt x="408" y="273"/>
                </a:cubicBezTo>
                <a:cubicBezTo>
                  <a:pt x="438" y="273"/>
                  <a:pt x="467" y="280"/>
                  <a:pt x="492" y="291"/>
                </a:cubicBezTo>
                <a:cubicBezTo>
                  <a:pt x="514" y="127"/>
                  <a:pt x="654" y="0"/>
                  <a:pt x="824" y="0"/>
                </a:cubicBezTo>
                <a:cubicBezTo>
                  <a:pt x="1010" y="0"/>
                  <a:pt x="1160" y="151"/>
                  <a:pt x="1160" y="336"/>
                </a:cubicBezTo>
                <a:cubicBezTo>
                  <a:pt x="1160" y="355"/>
                  <a:pt x="1158" y="374"/>
                  <a:pt x="1155" y="392"/>
                </a:cubicBezTo>
                <a:cubicBezTo>
                  <a:pt x="1166" y="391"/>
                  <a:pt x="1177" y="390"/>
                  <a:pt x="1189" y="390"/>
                </a:cubicBezTo>
                <a:cubicBezTo>
                  <a:pt x="1367" y="390"/>
                  <a:pt x="1512" y="535"/>
                  <a:pt x="1512" y="713"/>
                </a:cubicBezTo>
                <a:close/>
                <a:moveTo>
                  <a:pt x="1040" y="703"/>
                </a:moveTo>
                <a:cubicBezTo>
                  <a:pt x="1048" y="676"/>
                  <a:pt x="1053" y="647"/>
                  <a:pt x="1053" y="618"/>
                </a:cubicBezTo>
                <a:cubicBezTo>
                  <a:pt x="1053" y="589"/>
                  <a:pt x="1048" y="560"/>
                  <a:pt x="1040" y="533"/>
                </a:cubicBezTo>
                <a:cubicBezTo>
                  <a:pt x="1070" y="514"/>
                  <a:pt x="1080" y="474"/>
                  <a:pt x="1062" y="443"/>
                </a:cubicBezTo>
                <a:cubicBezTo>
                  <a:pt x="1044" y="412"/>
                  <a:pt x="1004" y="400"/>
                  <a:pt x="972" y="416"/>
                </a:cubicBezTo>
                <a:cubicBezTo>
                  <a:pt x="934" y="375"/>
                  <a:pt x="883" y="345"/>
                  <a:pt x="826" y="332"/>
                </a:cubicBezTo>
                <a:cubicBezTo>
                  <a:pt x="824" y="296"/>
                  <a:pt x="795" y="268"/>
                  <a:pt x="759" y="268"/>
                </a:cubicBezTo>
                <a:cubicBezTo>
                  <a:pt x="722" y="268"/>
                  <a:pt x="693" y="296"/>
                  <a:pt x="691" y="332"/>
                </a:cubicBezTo>
                <a:cubicBezTo>
                  <a:pt x="634" y="345"/>
                  <a:pt x="583" y="375"/>
                  <a:pt x="545" y="416"/>
                </a:cubicBezTo>
                <a:cubicBezTo>
                  <a:pt x="513" y="400"/>
                  <a:pt x="473" y="412"/>
                  <a:pt x="455" y="443"/>
                </a:cubicBezTo>
                <a:cubicBezTo>
                  <a:pt x="437" y="474"/>
                  <a:pt x="447" y="514"/>
                  <a:pt x="477" y="533"/>
                </a:cubicBezTo>
                <a:cubicBezTo>
                  <a:pt x="469" y="560"/>
                  <a:pt x="464" y="589"/>
                  <a:pt x="464" y="618"/>
                </a:cubicBezTo>
                <a:cubicBezTo>
                  <a:pt x="464" y="647"/>
                  <a:pt x="469" y="676"/>
                  <a:pt x="477" y="703"/>
                </a:cubicBezTo>
                <a:cubicBezTo>
                  <a:pt x="447" y="722"/>
                  <a:pt x="437" y="762"/>
                  <a:pt x="455" y="793"/>
                </a:cubicBezTo>
                <a:cubicBezTo>
                  <a:pt x="473" y="825"/>
                  <a:pt x="513" y="836"/>
                  <a:pt x="545" y="820"/>
                </a:cubicBezTo>
                <a:cubicBezTo>
                  <a:pt x="584" y="861"/>
                  <a:pt x="634" y="891"/>
                  <a:pt x="691" y="904"/>
                </a:cubicBezTo>
                <a:cubicBezTo>
                  <a:pt x="693" y="940"/>
                  <a:pt x="722" y="968"/>
                  <a:pt x="759" y="968"/>
                </a:cubicBezTo>
                <a:cubicBezTo>
                  <a:pt x="795" y="968"/>
                  <a:pt x="824" y="940"/>
                  <a:pt x="826" y="904"/>
                </a:cubicBezTo>
                <a:cubicBezTo>
                  <a:pt x="883" y="891"/>
                  <a:pt x="934" y="861"/>
                  <a:pt x="972" y="820"/>
                </a:cubicBezTo>
                <a:cubicBezTo>
                  <a:pt x="1004" y="836"/>
                  <a:pt x="1044" y="825"/>
                  <a:pt x="1062" y="793"/>
                </a:cubicBezTo>
                <a:cubicBezTo>
                  <a:pt x="1080" y="762"/>
                  <a:pt x="1070" y="722"/>
                  <a:pt x="1040" y="703"/>
                </a:cubicBezTo>
                <a:close/>
                <a:moveTo>
                  <a:pt x="771" y="403"/>
                </a:moveTo>
                <a:cubicBezTo>
                  <a:pt x="771" y="551"/>
                  <a:pt x="771" y="551"/>
                  <a:pt x="771" y="551"/>
                </a:cubicBezTo>
                <a:cubicBezTo>
                  <a:pt x="786" y="554"/>
                  <a:pt x="800" y="562"/>
                  <a:pt x="810" y="574"/>
                </a:cubicBezTo>
                <a:cubicBezTo>
                  <a:pt x="939" y="500"/>
                  <a:pt x="939" y="500"/>
                  <a:pt x="939" y="500"/>
                </a:cubicBezTo>
                <a:cubicBezTo>
                  <a:pt x="930" y="476"/>
                  <a:pt x="936" y="450"/>
                  <a:pt x="953" y="431"/>
                </a:cubicBezTo>
                <a:cubicBezTo>
                  <a:pt x="918" y="395"/>
                  <a:pt x="873" y="369"/>
                  <a:pt x="823" y="356"/>
                </a:cubicBezTo>
                <a:cubicBezTo>
                  <a:pt x="816" y="380"/>
                  <a:pt x="796" y="398"/>
                  <a:pt x="771" y="403"/>
                </a:cubicBezTo>
                <a:close/>
                <a:moveTo>
                  <a:pt x="564" y="431"/>
                </a:moveTo>
                <a:cubicBezTo>
                  <a:pt x="581" y="450"/>
                  <a:pt x="587" y="476"/>
                  <a:pt x="578" y="500"/>
                </a:cubicBezTo>
                <a:cubicBezTo>
                  <a:pt x="707" y="574"/>
                  <a:pt x="707" y="574"/>
                  <a:pt x="707" y="574"/>
                </a:cubicBezTo>
                <a:cubicBezTo>
                  <a:pt x="717" y="562"/>
                  <a:pt x="731" y="554"/>
                  <a:pt x="746" y="551"/>
                </a:cubicBezTo>
                <a:cubicBezTo>
                  <a:pt x="746" y="403"/>
                  <a:pt x="746" y="403"/>
                  <a:pt x="746" y="403"/>
                </a:cubicBezTo>
                <a:cubicBezTo>
                  <a:pt x="721" y="398"/>
                  <a:pt x="701" y="380"/>
                  <a:pt x="694" y="356"/>
                </a:cubicBezTo>
                <a:cubicBezTo>
                  <a:pt x="644" y="369"/>
                  <a:pt x="599" y="395"/>
                  <a:pt x="564" y="431"/>
                </a:cubicBezTo>
                <a:close/>
                <a:moveTo>
                  <a:pt x="566" y="715"/>
                </a:moveTo>
                <a:cubicBezTo>
                  <a:pt x="695" y="641"/>
                  <a:pt x="695" y="641"/>
                  <a:pt x="695" y="641"/>
                </a:cubicBezTo>
                <a:cubicBezTo>
                  <a:pt x="692" y="634"/>
                  <a:pt x="690" y="626"/>
                  <a:pt x="690" y="618"/>
                </a:cubicBezTo>
                <a:cubicBezTo>
                  <a:pt x="690" y="610"/>
                  <a:pt x="692" y="602"/>
                  <a:pt x="695" y="595"/>
                </a:cubicBezTo>
                <a:cubicBezTo>
                  <a:pt x="566" y="521"/>
                  <a:pt x="566" y="521"/>
                  <a:pt x="566" y="521"/>
                </a:cubicBezTo>
                <a:cubicBezTo>
                  <a:pt x="549" y="540"/>
                  <a:pt x="524" y="548"/>
                  <a:pt x="499" y="543"/>
                </a:cubicBezTo>
                <a:cubicBezTo>
                  <a:pt x="492" y="567"/>
                  <a:pt x="488" y="592"/>
                  <a:pt x="488" y="618"/>
                </a:cubicBezTo>
                <a:cubicBezTo>
                  <a:pt x="488" y="644"/>
                  <a:pt x="492" y="669"/>
                  <a:pt x="499" y="693"/>
                </a:cubicBezTo>
                <a:cubicBezTo>
                  <a:pt x="524" y="688"/>
                  <a:pt x="549" y="696"/>
                  <a:pt x="566" y="715"/>
                </a:cubicBezTo>
                <a:close/>
                <a:moveTo>
                  <a:pt x="746" y="833"/>
                </a:moveTo>
                <a:cubicBezTo>
                  <a:pt x="746" y="685"/>
                  <a:pt x="746" y="685"/>
                  <a:pt x="746" y="685"/>
                </a:cubicBezTo>
                <a:cubicBezTo>
                  <a:pt x="731" y="682"/>
                  <a:pt x="717" y="674"/>
                  <a:pt x="707" y="662"/>
                </a:cubicBezTo>
                <a:cubicBezTo>
                  <a:pt x="578" y="736"/>
                  <a:pt x="578" y="736"/>
                  <a:pt x="578" y="736"/>
                </a:cubicBezTo>
                <a:cubicBezTo>
                  <a:pt x="587" y="760"/>
                  <a:pt x="581" y="786"/>
                  <a:pt x="564" y="805"/>
                </a:cubicBezTo>
                <a:cubicBezTo>
                  <a:pt x="599" y="841"/>
                  <a:pt x="644" y="867"/>
                  <a:pt x="694" y="880"/>
                </a:cubicBezTo>
                <a:cubicBezTo>
                  <a:pt x="701" y="856"/>
                  <a:pt x="721" y="838"/>
                  <a:pt x="746" y="833"/>
                </a:cubicBezTo>
                <a:close/>
                <a:moveTo>
                  <a:pt x="953" y="805"/>
                </a:moveTo>
                <a:cubicBezTo>
                  <a:pt x="936" y="786"/>
                  <a:pt x="930" y="760"/>
                  <a:pt x="939" y="736"/>
                </a:cubicBezTo>
                <a:cubicBezTo>
                  <a:pt x="810" y="662"/>
                  <a:pt x="810" y="662"/>
                  <a:pt x="810" y="662"/>
                </a:cubicBezTo>
                <a:cubicBezTo>
                  <a:pt x="800" y="674"/>
                  <a:pt x="786" y="682"/>
                  <a:pt x="771" y="685"/>
                </a:cubicBezTo>
                <a:cubicBezTo>
                  <a:pt x="771" y="833"/>
                  <a:pt x="771" y="833"/>
                  <a:pt x="771" y="833"/>
                </a:cubicBezTo>
                <a:cubicBezTo>
                  <a:pt x="796" y="838"/>
                  <a:pt x="816" y="856"/>
                  <a:pt x="823" y="880"/>
                </a:cubicBezTo>
                <a:cubicBezTo>
                  <a:pt x="873" y="867"/>
                  <a:pt x="918" y="841"/>
                  <a:pt x="953" y="805"/>
                </a:cubicBezTo>
                <a:close/>
                <a:moveTo>
                  <a:pt x="1029" y="618"/>
                </a:moveTo>
                <a:cubicBezTo>
                  <a:pt x="1029" y="592"/>
                  <a:pt x="1025" y="567"/>
                  <a:pt x="1018" y="543"/>
                </a:cubicBezTo>
                <a:cubicBezTo>
                  <a:pt x="993" y="548"/>
                  <a:pt x="968" y="540"/>
                  <a:pt x="951" y="521"/>
                </a:cubicBezTo>
                <a:cubicBezTo>
                  <a:pt x="822" y="595"/>
                  <a:pt x="822" y="595"/>
                  <a:pt x="822" y="595"/>
                </a:cubicBezTo>
                <a:cubicBezTo>
                  <a:pt x="825" y="602"/>
                  <a:pt x="827" y="610"/>
                  <a:pt x="827" y="618"/>
                </a:cubicBezTo>
                <a:cubicBezTo>
                  <a:pt x="827" y="626"/>
                  <a:pt x="825" y="634"/>
                  <a:pt x="822" y="641"/>
                </a:cubicBezTo>
                <a:cubicBezTo>
                  <a:pt x="951" y="715"/>
                  <a:pt x="951" y="715"/>
                  <a:pt x="951" y="715"/>
                </a:cubicBezTo>
                <a:cubicBezTo>
                  <a:pt x="968" y="696"/>
                  <a:pt x="993" y="688"/>
                  <a:pt x="1018" y="693"/>
                </a:cubicBezTo>
                <a:cubicBezTo>
                  <a:pt x="1025" y="669"/>
                  <a:pt x="1029" y="644"/>
                  <a:pt x="1029" y="618"/>
                </a:cubicBezTo>
                <a:close/>
                <a:moveTo>
                  <a:pt x="759" y="302"/>
                </a:moveTo>
                <a:cubicBezTo>
                  <a:pt x="740" y="302"/>
                  <a:pt x="724" y="317"/>
                  <a:pt x="724" y="336"/>
                </a:cubicBezTo>
                <a:cubicBezTo>
                  <a:pt x="724" y="355"/>
                  <a:pt x="740" y="370"/>
                  <a:pt x="759" y="370"/>
                </a:cubicBezTo>
                <a:cubicBezTo>
                  <a:pt x="777" y="370"/>
                  <a:pt x="793" y="355"/>
                  <a:pt x="793" y="336"/>
                </a:cubicBezTo>
                <a:cubicBezTo>
                  <a:pt x="793" y="317"/>
                  <a:pt x="777" y="302"/>
                  <a:pt x="759" y="302"/>
                </a:cubicBezTo>
                <a:close/>
                <a:moveTo>
                  <a:pt x="759" y="584"/>
                </a:moveTo>
                <a:cubicBezTo>
                  <a:pt x="740" y="584"/>
                  <a:pt x="724" y="599"/>
                  <a:pt x="724" y="618"/>
                </a:cubicBezTo>
                <a:cubicBezTo>
                  <a:pt x="724" y="637"/>
                  <a:pt x="740" y="652"/>
                  <a:pt x="759" y="652"/>
                </a:cubicBezTo>
                <a:cubicBezTo>
                  <a:pt x="777" y="652"/>
                  <a:pt x="793" y="637"/>
                  <a:pt x="793" y="618"/>
                </a:cubicBezTo>
                <a:cubicBezTo>
                  <a:pt x="793" y="599"/>
                  <a:pt x="777" y="584"/>
                  <a:pt x="759" y="584"/>
                </a:cubicBezTo>
                <a:close/>
                <a:moveTo>
                  <a:pt x="485" y="460"/>
                </a:moveTo>
                <a:cubicBezTo>
                  <a:pt x="475" y="476"/>
                  <a:pt x="481" y="497"/>
                  <a:pt x="497" y="506"/>
                </a:cubicBezTo>
                <a:cubicBezTo>
                  <a:pt x="513" y="516"/>
                  <a:pt x="534" y="510"/>
                  <a:pt x="544" y="494"/>
                </a:cubicBezTo>
                <a:cubicBezTo>
                  <a:pt x="553" y="478"/>
                  <a:pt x="547" y="457"/>
                  <a:pt x="531" y="447"/>
                </a:cubicBezTo>
                <a:cubicBezTo>
                  <a:pt x="515" y="438"/>
                  <a:pt x="494" y="444"/>
                  <a:pt x="485" y="460"/>
                </a:cubicBezTo>
                <a:close/>
                <a:moveTo>
                  <a:pt x="485" y="776"/>
                </a:moveTo>
                <a:cubicBezTo>
                  <a:pt x="494" y="792"/>
                  <a:pt x="515" y="798"/>
                  <a:pt x="531" y="789"/>
                </a:cubicBezTo>
                <a:cubicBezTo>
                  <a:pt x="547" y="779"/>
                  <a:pt x="553" y="758"/>
                  <a:pt x="544" y="742"/>
                </a:cubicBezTo>
                <a:cubicBezTo>
                  <a:pt x="534" y="726"/>
                  <a:pt x="513" y="720"/>
                  <a:pt x="497" y="730"/>
                </a:cubicBezTo>
                <a:cubicBezTo>
                  <a:pt x="481" y="739"/>
                  <a:pt x="475" y="760"/>
                  <a:pt x="485" y="776"/>
                </a:cubicBezTo>
                <a:close/>
                <a:moveTo>
                  <a:pt x="759" y="934"/>
                </a:moveTo>
                <a:cubicBezTo>
                  <a:pt x="777" y="934"/>
                  <a:pt x="793" y="919"/>
                  <a:pt x="793" y="900"/>
                </a:cubicBezTo>
                <a:cubicBezTo>
                  <a:pt x="793" y="881"/>
                  <a:pt x="777" y="866"/>
                  <a:pt x="759" y="866"/>
                </a:cubicBezTo>
                <a:cubicBezTo>
                  <a:pt x="740" y="866"/>
                  <a:pt x="724" y="881"/>
                  <a:pt x="724" y="900"/>
                </a:cubicBezTo>
                <a:cubicBezTo>
                  <a:pt x="724" y="919"/>
                  <a:pt x="740" y="934"/>
                  <a:pt x="759" y="934"/>
                </a:cubicBezTo>
                <a:close/>
                <a:moveTo>
                  <a:pt x="1032" y="776"/>
                </a:moveTo>
                <a:cubicBezTo>
                  <a:pt x="1042" y="760"/>
                  <a:pt x="1036" y="739"/>
                  <a:pt x="1020" y="730"/>
                </a:cubicBezTo>
                <a:cubicBezTo>
                  <a:pt x="1004" y="720"/>
                  <a:pt x="983" y="726"/>
                  <a:pt x="973" y="742"/>
                </a:cubicBezTo>
                <a:cubicBezTo>
                  <a:pt x="964" y="758"/>
                  <a:pt x="970" y="779"/>
                  <a:pt x="986" y="789"/>
                </a:cubicBezTo>
                <a:cubicBezTo>
                  <a:pt x="1002" y="798"/>
                  <a:pt x="1023" y="792"/>
                  <a:pt x="1032" y="776"/>
                </a:cubicBezTo>
                <a:close/>
                <a:moveTo>
                  <a:pt x="1032" y="460"/>
                </a:moveTo>
                <a:cubicBezTo>
                  <a:pt x="1023" y="444"/>
                  <a:pt x="1002" y="438"/>
                  <a:pt x="986" y="447"/>
                </a:cubicBezTo>
                <a:cubicBezTo>
                  <a:pt x="970" y="457"/>
                  <a:pt x="964" y="478"/>
                  <a:pt x="973" y="494"/>
                </a:cubicBezTo>
                <a:cubicBezTo>
                  <a:pt x="983" y="510"/>
                  <a:pt x="1004" y="516"/>
                  <a:pt x="1020" y="506"/>
                </a:cubicBezTo>
                <a:cubicBezTo>
                  <a:pt x="1036" y="497"/>
                  <a:pt x="1042" y="476"/>
                  <a:pt x="1032" y="460"/>
                </a:cubicBezTo>
                <a:close/>
                <a:moveTo>
                  <a:pt x="759" y="382"/>
                </a:moveTo>
                <a:cubicBezTo>
                  <a:pt x="759" y="382"/>
                  <a:pt x="759" y="382"/>
                  <a:pt x="759" y="382"/>
                </a:cubicBezTo>
              </a:path>
            </a:pathLst>
          </a:custGeom>
          <a:solidFill>
            <a:srgbClr val="BA83B7"/>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角丸四角形 46">
            <a:extLst>
              <a:ext uri="{FF2B5EF4-FFF2-40B4-BE49-F238E27FC236}">
                <a16:creationId xmlns:a16="http://schemas.microsoft.com/office/drawing/2014/main" id="{5208EDF4-0121-2813-0530-76C30DFC957D}"/>
              </a:ext>
            </a:extLst>
          </p:cNvPr>
          <p:cNvSpPr/>
          <p:nvPr/>
        </p:nvSpPr>
        <p:spPr>
          <a:xfrm>
            <a:off x="411040" y="1347724"/>
            <a:ext cx="1307468" cy="1132989"/>
          </a:xfrm>
          <a:prstGeom prst="roundRect">
            <a:avLst/>
          </a:prstGeom>
          <a:solidFill>
            <a:schemeClr val="bg2"/>
          </a:solidFill>
          <a:ln>
            <a:solidFill>
              <a:srgbClr val="2E7DC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81" name="角丸四角形 47">
            <a:extLst>
              <a:ext uri="{FF2B5EF4-FFF2-40B4-BE49-F238E27FC236}">
                <a16:creationId xmlns:a16="http://schemas.microsoft.com/office/drawing/2014/main" id="{C61D312F-69B3-F879-CABF-51BDBFEAEEED}"/>
              </a:ext>
            </a:extLst>
          </p:cNvPr>
          <p:cNvSpPr/>
          <p:nvPr/>
        </p:nvSpPr>
        <p:spPr>
          <a:xfrm>
            <a:off x="499022" y="1948893"/>
            <a:ext cx="1136929" cy="470104"/>
          </a:xfrm>
          <a:prstGeom prst="roundRect">
            <a:avLst>
              <a:gd name="adj" fmla="val 0"/>
            </a:avLst>
          </a:prstGeom>
          <a:solidFill>
            <a:srgbClr val="2E7DC2"/>
          </a:solidFill>
          <a:ln>
            <a:noFill/>
          </a:ln>
        </p:spPr>
        <p:style>
          <a:lnRef idx="0">
            <a:scrgbClr r="0" g="0" b="0"/>
          </a:lnRef>
          <a:fillRef idx="0">
            <a:scrgbClr r="0" g="0" b="0"/>
          </a:fillRef>
          <a:effectRef idx="0">
            <a:scrgbClr r="0" g="0" b="0"/>
          </a:effectRef>
          <a:fontRef idx="minor">
            <a:schemeClr val="lt1"/>
          </a:fontRef>
        </p:style>
        <p:txBody>
          <a:bodyPr lIns="91436" tIns="45718" rIns="91436" bIns="45718" rtlCol="0" anchor="ctr"/>
          <a:lstStyle/>
          <a:p>
            <a:pPr algn="ctr" defTabSz="685766">
              <a:defRPr/>
            </a:pPr>
            <a:r>
              <a:rPr kumimoji="0" lang="en-US" altLang="ja-JP" sz="1400" kern="0">
                <a:solidFill>
                  <a:srgbClr val="FFFFFF"/>
                </a:solidFill>
                <a:latin typeface="メイリオ"/>
                <a:ea typeface="メイリオ"/>
              </a:rPr>
              <a:t>AI-OCR</a:t>
            </a:r>
          </a:p>
          <a:p>
            <a:pPr algn="ctr" defTabSz="685766">
              <a:defRPr/>
            </a:pPr>
            <a:r>
              <a:rPr kumimoji="0" lang="en-US" altLang="ja-JP" sz="700" kern="0">
                <a:solidFill>
                  <a:srgbClr val="FFFFFF"/>
                </a:solidFill>
                <a:latin typeface="メイリオ"/>
                <a:ea typeface="メイリオ"/>
              </a:rPr>
              <a:t>(</a:t>
            </a:r>
            <a:r>
              <a:rPr kumimoji="0" lang="ja-JP" altLang="en-US" sz="700" kern="0">
                <a:solidFill>
                  <a:srgbClr val="FFFFFF"/>
                </a:solidFill>
                <a:latin typeface="メイリオ"/>
                <a:ea typeface="メイリオ"/>
              </a:rPr>
              <a:t>請求書・請求書明細</a:t>
            </a:r>
            <a:r>
              <a:rPr kumimoji="0" lang="en-US" altLang="ja-JP" sz="700" kern="0">
                <a:solidFill>
                  <a:srgbClr val="FFFFFF"/>
                </a:solidFill>
                <a:latin typeface="メイリオ"/>
                <a:ea typeface="メイリオ"/>
              </a:rPr>
              <a:t>)</a:t>
            </a:r>
          </a:p>
        </p:txBody>
      </p:sp>
      <p:sp>
        <p:nvSpPr>
          <p:cNvPr id="82" name="Freeform 27">
            <a:extLst>
              <a:ext uri="{FF2B5EF4-FFF2-40B4-BE49-F238E27FC236}">
                <a16:creationId xmlns:a16="http://schemas.microsoft.com/office/drawing/2014/main" id="{5FB4B04A-5EDE-7634-BFBE-92F8ECD495EC}"/>
              </a:ext>
            </a:extLst>
          </p:cNvPr>
          <p:cNvSpPr>
            <a:spLocks noEditPoints="1"/>
          </p:cNvSpPr>
          <p:nvPr/>
        </p:nvSpPr>
        <p:spPr bwMode="auto">
          <a:xfrm>
            <a:off x="798554" y="1368184"/>
            <a:ext cx="530593" cy="531595"/>
          </a:xfrm>
          <a:custGeom>
            <a:avLst/>
            <a:gdLst>
              <a:gd name="T0" fmla="*/ 346 w 413"/>
              <a:gd name="T1" fmla="*/ 324 h 442"/>
              <a:gd name="T2" fmla="*/ 165 w 413"/>
              <a:gd name="T3" fmla="*/ 442 h 442"/>
              <a:gd name="T4" fmla="*/ 106 w 413"/>
              <a:gd name="T5" fmla="*/ 400 h 442"/>
              <a:gd name="T6" fmla="*/ 62 w 413"/>
              <a:gd name="T7" fmla="*/ 275 h 442"/>
              <a:gd name="T8" fmla="*/ 12 w 413"/>
              <a:gd name="T9" fmla="*/ 241 h 442"/>
              <a:gd name="T10" fmla="*/ 62 w 413"/>
              <a:gd name="T11" fmla="*/ 176 h 442"/>
              <a:gd name="T12" fmla="*/ 413 w 413"/>
              <a:gd name="T13" fmla="*/ 176 h 442"/>
              <a:gd name="T14" fmla="*/ 388 w 413"/>
              <a:gd name="T15" fmla="*/ 265 h 442"/>
              <a:gd name="T16" fmla="*/ 387 w 413"/>
              <a:gd name="T17" fmla="*/ 267 h 442"/>
              <a:gd name="T18" fmla="*/ 133 w 413"/>
              <a:gd name="T19" fmla="*/ 143 h 442"/>
              <a:gd name="T20" fmla="*/ 148 w 413"/>
              <a:gd name="T21" fmla="*/ 143 h 442"/>
              <a:gd name="T22" fmla="*/ 237 w 413"/>
              <a:gd name="T23" fmla="*/ 151 h 442"/>
              <a:gd name="T24" fmla="*/ 237 w 413"/>
              <a:gd name="T25" fmla="*/ 136 h 442"/>
              <a:gd name="T26" fmla="*/ 237 w 413"/>
              <a:gd name="T27" fmla="*/ 151 h 442"/>
              <a:gd name="T28" fmla="*/ 261 w 413"/>
              <a:gd name="T29" fmla="*/ 83 h 442"/>
              <a:gd name="T30" fmla="*/ 210 w 413"/>
              <a:gd name="T31" fmla="*/ 88 h 442"/>
              <a:gd name="T32" fmla="*/ 222 w 413"/>
              <a:gd name="T33" fmla="*/ 111 h 442"/>
              <a:gd name="T34" fmla="*/ 189 w 413"/>
              <a:gd name="T35" fmla="*/ 111 h 442"/>
              <a:gd name="T36" fmla="*/ 201 w 413"/>
              <a:gd name="T37" fmla="*/ 88 h 442"/>
              <a:gd name="T38" fmla="*/ 261 w 413"/>
              <a:gd name="T39" fmla="*/ 74 h 442"/>
              <a:gd name="T40" fmla="*/ 265 w 413"/>
              <a:gd name="T41" fmla="*/ 39 h 442"/>
              <a:gd name="T42" fmla="*/ 201 w 413"/>
              <a:gd name="T43" fmla="*/ 40 h 442"/>
              <a:gd name="T44" fmla="*/ 177 w 413"/>
              <a:gd name="T45" fmla="*/ 134 h 442"/>
              <a:gd name="T46" fmla="*/ 222 w 413"/>
              <a:gd name="T47" fmla="*/ 139 h 442"/>
              <a:gd name="T48" fmla="*/ 254 w 413"/>
              <a:gd name="T49" fmla="*/ 143 h 442"/>
              <a:gd name="T50" fmla="*/ 222 w 413"/>
              <a:gd name="T51" fmla="*/ 148 h 442"/>
              <a:gd name="T52" fmla="*/ 168 w 413"/>
              <a:gd name="T53" fmla="*/ 134 h 442"/>
              <a:gd name="T54" fmla="*/ 138 w 413"/>
              <a:gd name="T55" fmla="*/ 76 h 442"/>
              <a:gd name="T56" fmla="*/ 102 w 413"/>
              <a:gd name="T57" fmla="*/ 139 h 442"/>
              <a:gd name="T58" fmla="*/ 136 w 413"/>
              <a:gd name="T59" fmla="*/ 171 h 442"/>
              <a:gd name="T60" fmla="*/ 124 w 413"/>
              <a:gd name="T61" fmla="*/ 143 h 442"/>
              <a:gd name="T62" fmla="*/ 157 w 413"/>
              <a:gd name="T63" fmla="*/ 143 h 442"/>
              <a:gd name="T64" fmla="*/ 145 w 413"/>
              <a:gd name="T65" fmla="*/ 171 h 442"/>
              <a:gd name="T66" fmla="*/ 265 w 413"/>
              <a:gd name="T67" fmla="*/ 152 h 442"/>
              <a:gd name="T68" fmla="*/ 318 w 413"/>
              <a:gd name="T69" fmla="*/ 139 h 442"/>
              <a:gd name="T70" fmla="*/ 351 w 413"/>
              <a:gd name="T71" fmla="*/ 143 h 442"/>
              <a:gd name="T72" fmla="*/ 318 w 413"/>
              <a:gd name="T73" fmla="*/ 148 h 442"/>
              <a:gd name="T74" fmla="*/ 274 w 413"/>
              <a:gd name="T75" fmla="*/ 152 h 442"/>
              <a:gd name="T76" fmla="*/ 368 w 413"/>
              <a:gd name="T77" fmla="*/ 171 h 442"/>
              <a:gd name="T78" fmla="*/ 348 w 413"/>
              <a:gd name="T79" fmla="*/ 112 h 442"/>
              <a:gd name="T80" fmla="*/ 323 w 413"/>
              <a:gd name="T81" fmla="*/ 67 h 442"/>
              <a:gd name="T82" fmla="*/ 309 w 413"/>
              <a:gd name="T83" fmla="*/ 116 h 442"/>
              <a:gd name="T84" fmla="*/ 270 w 413"/>
              <a:gd name="T85" fmla="*/ 128 h 442"/>
              <a:gd name="T86" fmla="*/ 270 w 413"/>
              <a:gd name="T87" fmla="*/ 94 h 442"/>
              <a:gd name="T88" fmla="*/ 309 w 413"/>
              <a:gd name="T89" fmla="*/ 106 h 442"/>
              <a:gd name="T90" fmla="*/ 314 w 413"/>
              <a:gd name="T91" fmla="*/ 65 h 442"/>
              <a:gd name="T92" fmla="*/ 274 w 413"/>
              <a:gd name="T93" fmla="*/ 40 h 442"/>
              <a:gd name="T94" fmla="*/ 205 w 413"/>
              <a:gd name="T95" fmla="*/ 118 h 442"/>
              <a:gd name="T96" fmla="*/ 205 w 413"/>
              <a:gd name="T97" fmla="*/ 104 h 442"/>
              <a:gd name="T98" fmla="*/ 205 w 413"/>
              <a:gd name="T99" fmla="*/ 118 h 442"/>
              <a:gd name="T100" fmla="*/ 262 w 413"/>
              <a:gd name="T101" fmla="*/ 111 h 442"/>
              <a:gd name="T102" fmla="*/ 277 w 413"/>
              <a:gd name="T103" fmla="*/ 111 h 442"/>
              <a:gd name="T104" fmla="*/ 334 w 413"/>
              <a:gd name="T105" fmla="*/ 151 h 442"/>
              <a:gd name="T106" fmla="*/ 334 w 413"/>
              <a:gd name="T107" fmla="*/ 136 h 442"/>
              <a:gd name="T108" fmla="*/ 334 w 413"/>
              <a:gd name="T109" fmla="*/ 151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3" h="442">
                <a:moveTo>
                  <a:pt x="387" y="267"/>
                </a:moveTo>
                <a:cubicBezTo>
                  <a:pt x="374" y="287"/>
                  <a:pt x="360" y="308"/>
                  <a:pt x="346" y="324"/>
                </a:cubicBezTo>
                <a:cubicBezTo>
                  <a:pt x="346" y="442"/>
                  <a:pt x="346" y="442"/>
                  <a:pt x="346" y="442"/>
                </a:cubicBezTo>
                <a:cubicBezTo>
                  <a:pt x="165" y="442"/>
                  <a:pt x="165" y="442"/>
                  <a:pt x="165" y="442"/>
                </a:cubicBezTo>
                <a:cubicBezTo>
                  <a:pt x="165" y="397"/>
                  <a:pt x="165" y="397"/>
                  <a:pt x="165" y="397"/>
                </a:cubicBezTo>
                <a:cubicBezTo>
                  <a:pt x="165" y="397"/>
                  <a:pt x="126" y="400"/>
                  <a:pt x="106" y="400"/>
                </a:cubicBezTo>
                <a:cubicBezTo>
                  <a:pt x="86" y="400"/>
                  <a:pt x="72" y="380"/>
                  <a:pt x="69" y="359"/>
                </a:cubicBezTo>
                <a:cubicBezTo>
                  <a:pt x="62" y="275"/>
                  <a:pt x="62" y="275"/>
                  <a:pt x="62" y="275"/>
                </a:cubicBezTo>
                <a:cubicBezTo>
                  <a:pt x="24" y="275"/>
                  <a:pt x="24" y="275"/>
                  <a:pt x="24" y="275"/>
                </a:cubicBezTo>
                <a:cubicBezTo>
                  <a:pt x="2" y="275"/>
                  <a:pt x="0" y="253"/>
                  <a:pt x="12" y="241"/>
                </a:cubicBezTo>
                <a:cubicBezTo>
                  <a:pt x="62" y="188"/>
                  <a:pt x="62" y="188"/>
                  <a:pt x="62" y="188"/>
                </a:cubicBezTo>
                <a:cubicBezTo>
                  <a:pt x="62" y="184"/>
                  <a:pt x="62" y="180"/>
                  <a:pt x="62" y="176"/>
                </a:cubicBezTo>
                <a:cubicBezTo>
                  <a:pt x="62" y="79"/>
                  <a:pt x="140" y="0"/>
                  <a:pt x="237" y="0"/>
                </a:cubicBezTo>
                <a:cubicBezTo>
                  <a:pt x="334" y="0"/>
                  <a:pt x="413" y="79"/>
                  <a:pt x="413" y="176"/>
                </a:cubicBezTo>
                <a:cubicBezTo>
                  <a:pt x="413" y="208"/>
                  <a:pt x="404" y="239"/>
                  <a:pt x="388" y="265"/>
                </a:cubicBezTo>
                <a:cubicBezTo>
                  <a:pt x="388" y="265"/>
                  <a:pt x="388" y="265"/>
                  <a:pt x="388" y="265"/>
                </a:cubicBezTo>
                <a:cubicBezTo>
                  <a:pt x="388" y="265"/>
                  <a:pt x="388" y="266"/>
                  <a:pt x="387" y="266"/>
                </a:cubicBezTo>
                <a:cubicBezTo>
                  <a:pt x="387" y="266"/>
                  <a:pt x="387" y="267"/>
                  <a:pt x="387" y="267"/>
                </a:cubicBezTo>
                <a:close/>
                <a:moveTo>
                  <a:pt x="141" y="136"/>
                </a:moveTo>
                <a:cubicBezTo>
                  <a:pt x="136" y="136"/>
                  <a:pt x="133" y="139"/>
                  <a:pt x="133" y="143"/>
                </a:cubicBezTo>
                <a:cubicBezTo>
                  <a:pt x="133" y="147"/>
                  <a:pt x="136" y="151"/>
                  <a:pt x="141" y="151"/>
                </a:cubicBezTo>
                <a:cubicBezTo>
                  <a:pt x="145" y="151"/>
                  <a:pt x="148" y="147"/>
                  <a:pt x="148" y="143"/>
                </a:cubicBezTo>
                <a:cubicBezTo>
                  <a:pt x="148" y="139"/>
                  <a:pt x="145" y="136"/>
                  <a:pt x="141" y="136"/>
                </a:cubicBezTo>
                <a:close/>
                <a:moveTo>
                  <a:pt x="237" y="151"/>
                </a:moveTo>
                <a:cubicBezTo>
                  <a:pt x="241" y="151"/>
                  <a:pt x="245" y="147"/>
                  <a:pt x="245" y="143"/>
                </a:cubicBezTo>
                <a:cubicBezTo>
                  <a:pt x="245" y="139"/>
                  <a:pt x="241" y="136"/>
                  <a:pt x="237" y="136"/>
                </a:cubicBezTo>
                <a:cubicBezTo>
                  <a:pt x="233" y="136"/>
                  <a:pt x="230" y="139"/>
                  <a:pt x="230" y="143"/>
                </a:cubicBezTo>
                <a:cubicBezTo>
                  <a:pt x="230" y="147"/>
                  <a:pt x="233" y="151"/>
                  <a:pt x="237" y="151"/>
                </a:cubicBezTo>
                <a:close/>
                <a:moveTo>
                  <a:pt x="274" y="70"/>
                </a:moveTo>
                <a:cubicBezTo>
                  <a:pt x="274" y="77"/>
                  <a:pt x="268" y="83"/>
                  <a:pt x="261" y="83"/>
                </a:cubicBezTo>
                <a:cubicBezTo>
                  <a:pt x="214" y="83"/>
                  <a:pt x="214" y="83"/>
                  <a:pt x="214" y="83"/>
                </a:cubicBezTo>
                <a:cubicBezTo>
                  <a:pt x="212" y="83"/>
                  <a:pt x="210" y="85"/>
                  <a:pt x="210" y="88"/>
                </a:cubicBezTo>
                <a:cubicBezTo>
                  <a:pt x="210" y="95"/>
                  <a:pt x="210" y="95"/>
                  <a:pt x="210" y="95"/>
                </a:cubicBezTo>
                <a:cubicBezTo>
                  <a:pt x="217" y="97"/>
                  <a:pt x="222" y="103"/>
                  <a:pt x="222" y="111"/>
                </a:cubicBezTo>
                <a:cubicBezTo>
                  <a:pt x="222" y="120"/>
                  <a:pt x="214" y="128"/>
                  <a:pt x="205" y="128"/>
                </a:cubicBezTo>
                <a:cubicBezTo>
                  <a:pt x="196" y="128"/>
                  <a:pt x="189" y="120"/>
                  <a:pt x="189" y="111"/>
                </a:cubicBezTo>
                <a:cubicBezTo>
                  <a:pt x="189" y="103"/>
                  <a:pt x="194" y="97"/>
                  <a:pt x="201" y="95"/>
                </a:cubicBezTo>
                <a:cubicBezTo>
                  <a:pt x="201" y="88"/>
                  <a:pt x="201" y="88"/>
                  <a:pt x="201" y="88"/>
                </a:cubicBezTo>
                <a:cubicBezTo>
                  <a:pt x="201" y="80"/>
                  <a:pt x="207" y="74"/>
                  <a:pt x="214" y="74"/>
                </a:cubicBezTo>
                <a:cubicBezTo>
                  <a:pt x="261" y="74"/>
                  <a:pt x="261" y="74"/>
                  <a:pt x="261" y="74"/>
                </a:cubicBezTo>
                <a:cubicBezTo>
                  <a:pt x="263" y="74"/>
                  <a:pt x="265" y="72"/>
                  <a:pt x="265" y="70"/>
                </a:cubicBezTo>
                <a:cubicBezTo>
                  <a:pt x="265" y="39"/>
                  <a:pt x="265" y="39"/>
                  <a:pt x="265" y="39"/>
                </a:cubicBezTo>
                <a:cubicBezTo>
                  <a:pt x="255" y="38"/>
                  <a:pt x="245" y="42"/>
                  <a:pt x="237" y="48"/>
                </a:cubicBezTo>
                <a:cubicBezTo>
                  <a:pt x="228" y="40"/>
                  <a:pt x="214" y="36"/>
                  <a:pt x="201" y="40"/>
                </a:cubicBezTo>
                <a:cubicBezTo>
                  <a:pt x="191" y="43"/>
                  <a:pt x="183" y="49"/>
                  <a:pt x="177" y="57"/>
                </a:cubicBezTo>
                <a:cubicBezTo>
                  <a:pt x="177" y="134"/>
                  <a:pt x="177" y="134"/>
                  <a:pt x="177" y="134"/>
                </a:cubicBezTo>
                <a:cubicBezTo>
                  <a:pt x="177" y="137"/>
                  <a:pt x="179" y="139"/>
                  <a:pt x="182" y="139"/>
                </a:cubicBezTo>
                <a:cubicBezTo>
                  <a:pt x="222" y="139"/>
                  <a:pt x="222" y="139"/>
                  <a:pt x="222" y="139"/>
                </a:cubicBezTo>
                <a:cubicBezTo>
                  <a:pt x="224" y="132"/>
                  <a:pt x="230" y="127"/>
                  <a:pt x="237" y="127"/>
                </a:cubicBezTo>
                <a:cubicBezTo>
                  <a:pt x="247" y="127"/>
                  <a:pt x="254" y="134"/>
                  <a:pt x="254" y="143"/>
                </a:cubicBezTo>
                <a:cubicBezTo>
                  <a:pt x="254" y="152"/>
                  <a:pt x="247" y="160"/>
                  <a:pt x="237" y="160"/>
                </a:cubicBezTo>
                <a:cubicBezTo>
                  <a:pt x="230" y="160"/>
                  <a:pt x="224" y="155"/>
                  <a:pt x="222" y="148"/>
                </a:cubicBezTo>
                <a:cubicBezTo>
                  <a:pt x="182" y="148"/>
                  <a:pt x="182" y="148"/>
                  <a:pt x="182" y="148"/>
                </a:cubicBezTo>
                <a:cubicBezTo>
                  <a:pt x="174" y="148"/>
                  <a:pt x="168" y="142"/>
                  <a:pt x="168" y="134"/>
                </a:cubicBezTo>
                <a:cubicBezTo>
                  <a:pt x="168" y="65"/>
                  <a:pt x="168" y="65"/>
                  <a:pt x="168" y="65"/>
                </a:cubicBezTo>
                <a:cubicBezTo>
                  <a:pt x="157" y="64"/>
                  <a:pt x="146" y="68"/>
                  <a:pt x="138" y="76"/>
                </a:cubicBezTo>
                <a:cubicBezTo>
                  <a:pt x="128" y="86"/>
                  <a:pt x="125" y="99"/>
                  <a:pt x="127" y="112"/>
                </a:cubicBezTo>
                <a:cubicBezTo>
                  <a:pt x="115" y="116"/>
                  <a:pt x="105" y="126"/>
                  <a:pt x="102" y="139"/>
                </a:cubicBezTo>
                <a:cubicBezTo>
                  <a:pt x="99" y="150"/>
                  <a:pt x="101" y="162"/>
                  <a:pt x="107" y="171"/>
                </a:cubicBezTo>
                <a:cubicBezTo>
                  <a:pt x="136" y="171"/>
                  <a:pt x="136" y="171"/>
                  <a:pt x="136" y="171"/>
                </a:cubicBezTo>
                <a:cubicBezTo>
                  <a:pt x="136" y="159"/>
                  <a:pt x="136" y="159"/>
                  <a:pt x="136" y="159"/>
                </a:cubicBezTo>
                <a:cubicBezTo>
                  <a:pt x="129" y="157"/>
                  <a:pt x="124" y="151"/>
                  <a:pt x="124" y="143"/>
                </a:cubicBezTo>
                <a:cubicBezTo>
                  <a:pt x="124" y="134"/>
                  <a:pt x="131" y="127"/>
                  <a:pt x="141" y="127"/>
                </a:cubicBezTo>
                <a:cubicBezTo>
                  <a:pt x="150" y="127"/>
                  <a:pt x="157" y="134"/>
                  <a:pt x="157" y="143"/>
                </a:cubicBezTo>
                <a:cubicBezTo>
                  <a:pt x="157" y="151"/>
                  <a:pt x="152" y="157"/>
                  <a:pt x="145" y="159"/>
                </a:cubicBezTo>
                <a:cubicBezTo>
                  <a:pt x="145" y="171"/>
                  <a:pt x="145" y="171"/>
                  <a:pt x="145" y="171"/>
                </a:cubicBezTo>
                <a:cubicBezTo>
                  <a:pt x="265" y="171"/>
                  <a:pt x="265" y="171"/>
                  <a:pt x="265" y="171"/>
                </a:cubicBezTo>
                <a:cubicBezTo>
                  <a:pt x="265" y="152"/>
                  <a:pt x="265" y="152"/>
                  <a:pt x="265" y="152"/>
                </a:cubicBezTo>
                <a:cubicBezTo>
                  <a:pt x="265" y="145"/>
                  <a:pt x="271" y="139"/>
                  <a:pt x="279" y="139"/>
                </a:cubicBezTo>
                <a:cubicBezTo>
                  <a:pt x="318" y="139"/>
                  <a:pt x="318" y="139"/>
                  <a:pt x="318" y="139"/>
                </a:cubicBezTo>
                <a:cubicBezTo>
                  <a:pt x="320" y="132"/>
                  <a:pt x="327" y="127"/>
                  <a:pt x="334" y="127"/>
                </a:cubicBezTo>
                <a:cubicBezTo>
                  <a:pt x="343" y="127"/>
                  <a:pt x="351" y="134"/>
                  <a:pt x="351" y="143"/>
                </a:cubicBezTo>
                <a:cubicBezTo>
                  <a:pt x="351" y="152"/>
                  <a:pt x="343" y="160"/>
                  <a:pt x="334" y="160"/>
                </a:cubicBezTo>
                <a:cubicBezTo>
                  <a:pt x="327" y="160"/>
                  <a:pt x="320" y="155"/>
                  <a:pt x="318" y="148"/>
                </a:cubicBezTo>
                <a:cubicBezTo>
                  <a:pt x="279" y="148"/>
                  <a:pt x="279" y="148"/>
                  <a:pt x="279" y="148"/>
                </a:cubicBezTo>
                <a:cubicBezTo>
                  <a:pt x="276" y="148"/>
                  <a:pt x="274" y="150"/>
                  <a:pt x="274" y="152"/>
                </a:cubicBezTo>
                <a:cubicBezTo>
                  <a:pt x="274" y="171"/>
                  <a:pt x="274" y="171"/>
                  <a:pt x="274" y="171"/>
                </a:cubicBezTo>
                <a:cubicBezTo>
                  <a:pt x="368" y="171"/>
                  <a:pt x="368" y="171"/>
                  <a:pt x="368" y="171"/>
                </a:cubicBezTo>
                <a:cubicBezTo>
                  <a:pt x="374" y="162"/>
                  <a:pt x="376" y="150"/>
                  <a:pt x="373" y="139"/>
                </a:cubicBezTo>
                <a:cubicBezTo>
                  <a:pt x="369" y="126"/>
                  <a:pt x="360" y="116"/>
                  <a:pt x="348" y="112"/>
                </a:cubicBezTo>
                <a:cubicBezTo>
                  <a:pt x="350" y="99"/>
                  <a:pt x="346" y="86"/>
                  <a:pt x="337" y="76"/>
                </a:cubicBezTo>
                <a:cubicBezTo>
                  <a:pt x="332" y="72"/>
                  <a:pt x="328" y="69"/>
                  <a:pt x="323" y="67"/>
                </a:cubicBezTo>
                <a:cubicBezTo>
                  <a:pt x="323" y="102"/>
                  <a:pt x="323" y="102"/>
                  <a:pt x="323" y="102"/>
                </a:cubicBezTo>
                <a:cubicBezTo>
                  <a:pt x="323" y="109"/>
                  <a:pt x="317" y="116"/>
                  <a:pt x="309" y="116"/>
                </a:cubicBezTo>
                <a:cubicBezTo>
                  <a:pt x="286" y="116"/>
                  <a:pt x="286" y="116"/>
                  <a:pt x="286" y="116"/>
                </a:cubicBezTo>
                <a:cubicBezTo>
                  <a:pt x="284" y="122"/>
                  <a:pt x="277" y="128"/>
                  <a:pt x="270" y="128"/>
                </a:cubicBezTo>
                <a:cubicBezTo>
                  <a:pt x="261" y="128"/>
                  <a:pt x="253" y="120"/>
                  <a:pt x="253" y="111"/>
                </a:cubicBezTo>
                <a:cubicBezTo>
                  <a:pt x="253" y="102"/>
                  <a:pt x="261" y="94"/>
                  <a:pt x="270" y="94"/>
                </a:cubicBezTo>
                <a:cubicBezTo>
                  <a:pt x="277" y="94"/>
                  <a:pt x="284" y="99"/>
                  <a:pt x="286" y="106"/>
                </a:cubicBezTo>
                <a:cubicBezTo>
                  <a:pt x="309" y="106"/>
                  <a:pt x="309" y="106"/>
                  <a:pt x="309" y="106"/>
                </a:cubicBezTo>
                <a:cubicBezTo>
                  <a:pt x="311" y="106"/>
                  <a:pt x="314" y="104"/>
                  <a:pt x="314" y="102"/>
                </a:cubicBezTo>
                <a:cubicBezTo>
                  <a:pt x="314" y="65"/>
                  <a:pt x="314" y="65"/>
                  <a:pt x="314" y="65"/>
                </a:cubicBezTo>
                <a:cubicBezTo>
                  <a:pt x="309" y="64"/>
                  <a:pt x="305" y="64"/>
                  <a:pt x="301" y="65"/>
                </a:cubicBezTo>
                <a:cubicBezTo>
                  <a:pt x="297" y="53"/>
                  <a:pt x="287" y="44"/>
                  <a:pt x="274" y="40"/>
                </a:cubicBezTo>
                <a:lnTo>
                  <a:pt x="274" y="70"/>
                </a:lnTo>
                <a:close/>
                <a:moveTo>
                  <a:pt x="205" y="118"/>
                </a:moveTo>
                <a:cubicBezTo>
                  <a:pt x="209" y="118"/>
                  <a:pt x="213" y="115"/>
                  <a:pt x="213" y="111"/>
                </a:cubicBezTo>
                <a:cubicBezTo>
                  <a:pt x="213" y="107"/>
                  <a:pt x="209" y="104"/>
                  <a:pt x="205" y="104"/>
                </a:cubicBezTo>
                <a:cubicBezTo>
                  <a:pt x="201" y="104"/>
                  <a:pt x="198" y="107"/>
                  <a:pt x="198" y="111"/>
                </a:cubicBezTo>
                <a:cubicBezTo>
                  <a:pt x="198" y="115"/>
                  <a:pt x="201" y="118"/>
                  <a:pt x="205" y="118"/>
                </a:cubicBezTo>
                <a:close/>
                <a:moveTo>
                  <a:pt x="270" y="104"/>
                </a:moveTo>
                <a:cubicBezTo>
                  <a:pt x="266" y="104"/>
                  <a:pt x="262" y="107"/>
                  <a:pt x="262" y="111"/>
                </a:cubicBezTo>
                <a:cubicBezTo>
                  <a:pt x="262" y="115"/>
                  <a:pt x="266" y="118"/>
                  <a:pt x="270" y="118"/>
                </a:cubicBezTo>
                <a:cubicBezTo>
                  <a:pt x="274" y="118"/>
                  <a:pt x="277" y="115"/>
                  <a:pt x="277" y="111"/>
                </a:cubicBezTo>
                <a:cubicBezTo>
                  <a:pt x="277" y="107"/>
                  <a:pt x="274" y="104"/>
                  <a:pt x="270" y="104"/>
                </a:cubicBezTo>
                <a:close/>
                <a:moveTo>
                  <a:pt x="334" y="151"/>
                </a:moveTo>
                <a:cubicBezTo>
                  <a:pt x="338" y="151"/>
                  <a:pt x="342" y="147"/>
                  <a:pt x="342" y="143"/>
                </a:cubicBezTo>
                <a:cubicBezTo>
                  <a:pt x="342" y="139"/>
                  <a:pt x="338" y="136"/>
                  <a:pt x="334" y="136"/>
                </a:cubicBezTo>
                <a:cubicBezTo>
                  <a:pt x="330" y="136"/>
                  <a:pt x="327" y="139"/>
                  <a:pt x="327" y="143"/>
                </a:cubicBezTo>
                <a:cubicBezTo>
                  <a:pt x="327" y="147"/>
                  <a:pt x="330" y="151"/>
                  <a:pt x="334" y="151"/>
                </a:cubicBezTo>
                <a:close/>
              </a:path>
            </a:pathLst>
          </a:custGeom>
          <a:solidFill>
            <a:srgbClr val="2E7DC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 name="角丸四角形 46">
            <a:extLst>
              <a:ext uri="{FF2B5EF4-FFF2-40B4-BE49-F238E27FC236}">
                <a16:creationId xmlns:a16="http://schemas.microsoft.com/office/drawing/2014/main" id="{662E80B9-BFE2-5F48-054A-9BE0873CE186}"/>
              </a:ext>
            </a:extLst>
          </p:cNvPr>
          <p:cNvSpPr/>
          <p:nvPr/>
        </p:nvSpPr>
        <p:spPr>
          <a:xfrm>
            <a:off x="411040" y="3250661"/>
            <a:ext cx="1307468" cy="1132989"/>
          </a:xfrm>
          <a:prstGeom prst="roundRect">
            <a:avLst/>
          </a:prstGeom>
          <a:solidFill>
            <a:schemeClr val="bg1"/>
          </a:solidFill>
          <a:ln>
            <a:solidFill>
              <a:srgbClr val="54C3F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84" name="角丸四角形 47">
            <a:extLst>
              <a:ext uri="{FF2B5EF4-FFF2-40B4-BE49-F238E27FC236}">
                <a16:creationId xmlns:a16="http://schemas.microsoft.com/office/drawing/2014/main" id="{91CA6FB3-CBFE-1A25-AC5E-EE65037EB539}"/>
              </a:ext>
            </a:extLst>
          </p:cNvPr>
          <p:cNvSpPr/>
          <p:nvPr/>
        </p:nvSpPr>
        <p:spPr>
          <a:xfrm>
            <a:off x="499023" y="3851830"/>
            <a:ext cx="1136928" cy="470104"/>
          </a:xfrm>
          <a:prstGeom prst="roundRect">
            <a:avLst>
              <a:gd name="adj" fmla="val 0"/>
            </a:avLst>
          </a:prstGeom>
          <a:solidFill>
            <a:srgbClr val="54C3F1"/>
          </a:solidFill>
          <a:ln>
            <a:noFill/>
          </a:ln>
        </p:spPr>
        <p:style>
          <a:lnRef idx="0">
            <a:scrgbClr r="0" g="0" b="0"/>
          </a:lnRef>
          <a:fillRef idx="0">
            <a:scrgbClr r="0" g="0" b="0"/>
          </a:fillRef>
          <a:effectRef idx="0">
            <a:scrgbClr r="0" g="0" b="0"/>
          </a:effectRef>
          <a:fontRef idx="minor">
            <a:schemeClr val="lt1"/>
          </a:fontRef>
        </p:style>
        <p:txBody>
          <a:bodyPr lIns="91436" tIns="45718" rIns="91436" bIns="45718" rtlCol="0" anchor="ctr"/>
          <a:lstStyle/>
          <a:p>
            <a:pPr algn="ctr" defTabSz="685766">
              <a:defRPr/>
            </a:pPr>
            <a:r>
              <a:rPr kumimoji="0" lang="ja-JP" altLang="en-US" sz="1400" kern="0">
                <a:solidFill>
                  <a:srgbClr val="FFFFFF"/>
                </a:solidFill>
                <a:latin typeface="メイリオ"/>
                <a:ea typeface="メイリオ"/>
              </a:rPr>
              <a:t>証憑管理</a:t>
            </a:r>
            <a:endParaRPr kumimoji="0" lang="en-US" altLang="ja-JP" sz="1400" kern="0">
              <a:solidFill>
                <a:srgbClr val="FFFFFF"/>
              </a:solidFill>
              <a:latin typeface="メイリオ"/>
              <a:ea typeface="メイリオ"/>
            </a:endParaRPr>
          </a:p>
          <a:p>
            <a:pPr algn="ctr" defTabSz="685766">
              <a:defRPr/>
            </a:pPr>
            <a:r>
              <a:rPr kumimoji="0" lang="en-US" altLang="ja-JP" sz="1400" kern="0">
                <a:solidFill>
                  <a:srgbClr val="FFFFFF"/>
                </a:solidFill>
                <a:latin typeface="メイリオ"/>
                <a:ea typeface="メイリオ"/>
              </a:rPr>
              <a:t>e</a:t>
            </a:r>
            <a:r>
              <a:rPr kumimoji="0" lang="ja-JP" altLang="en-US" sz="1400" kern="0">
                <a:solidFill>
                  <a:srgbClr val="FFFFFF"/>
                </a:solidFill>
                <a:latin typeface="メイリオ"/>
                <a:ea typeface="メイリオ"/>
              </a:rPr>
              <a:t>文書対応</a:t>
            </a:r>
            <a:endParaRPr kumimoji="0" lang="en-US" altLang="ja-JP" sz="1400" kern="0">
              <a:solidFill>
                <a:srgbClr val="FFFFFF"/>
              </a:solidFill>
              <a:latin typeface="メイリオ"/>
              <a:ea typeface="メイリオ"/>
            </a:endParaRPr>
          </a:p>
        </p:txBody>
      </p:sp>
      <p:sp>
        <p:nvSpPr>
          <p:cNvPr id="89" name="テキスト ボックス 88">
            <a:extLst>
              <a:ext uri="{FF2B5EF4-FFF2-40B4-BE49-F238E27FC236}">
                <a16:creationId xmlns:a16="http://schemas.microsoft.com/office/drawing/2014/main" id="{487E9822-13D6-89B6-296B-864A0186A90B}"/>
              </a:ext>
            </a:extLst>
          </p:cNvPr>
          <p:cNvSpPr txBox="1"/>
          <p:nvPr/>
        </p:nvSpPr>
        <p:spPr>
          <a:xfrm>
            <a:off x="1765476" y="1347723"/>
            <a:ext cx="2728953" cy="351394"/>
          </a:xfrm>
          <a:prstGeom prst="rect">
            <a:avLst/>
          </a:prstGeom>
          <a:noFill/>
        </p:spPr>
        <p:txBody>
          <a:bodyPr wrap="none" rtlCol="0">
            <a:noAutofit/>
          </a:bodyPr>
          <a:lstStyle/>
          <a:p>
            <a:pPr algn="ctr">
              <a:lnSpc>
                <a:spcPct val="120000"/>
              </a:lnSpc>
              <a:spcBef>
                <a:spcPts val="300"/>
              </a:spcBef>
              <a:buClr>
                <a:schemeClr val="tx2"/>
              </a:buClr>
            </a:pPr>
            <a:r>
              <a:rPr lang="ja-JP" altLang="en-US" sz="2000" b="1"/>
              <a:t>請求書入力の自動化</a:t>
            </a:r>
            <a:endParaRPr lang="en-US" altLang="ja-JP" sz="2000" b="1"/>
          </a:p>
        </p:txBody>
      </p:sp>
      <p:sp>
        <p:nvSpPr>
          <p:cNvPr id="90" name="テキスト ボックス 89">
            <a:extLst>
              <a:ext uri="{FF2B5EF4-FFF2-40B4-BE49-F238E27FC236}">
                <a16:creationId xmlns:a16="http://schemas.microsoft.com/office/drawing/2014/main" id="{34F9F39A-74AD-742C-3B8B-4E4DEC3C9C6B}"/>
              </a:ext>
            </a:extLst>
          </p:cNvPr>
          <p:cNvSpPr txBox="1"/>
          <p:nvPr/>
        </p:nvSpPr>
        <p:spPr>
          <a:xfrm>
            <a:off x="1906462" y="1845528"/>
            <a:ext cx="721869" cy="676835"/>
          </a:xfrm>
          <a:prstGeom prst="rect">
            <a:avLst/>
          </a:prstGeom>
          <a:noFill/>
        </p:spPr>
        <p:txBody>
          <a:bodyPr wrap="none" rtlCol="0">
            <a:noAutofit/>
          </a:bodyPr>
          <a:lstStyle/>
          <a:p>
            <a:pPr algn="ctr">
              <a:spcBef>
                <a:spcPts val="300"/>
              </a:spcBef>
              <a:buClr>
                <a:schemeClr val="tx2"/>
              </a:buClr>
            </a:pPr>
            <a:r>
              <a:rPr kumimoji="1" lang="en-US" altLang="ja-JP" sz="1600"/>
              <a:t>OCR</a:t>
            </a:r>
          </a:p>
          <a:p>
            <a:pPr algn="ctr">
              <a:spcBef>
                <a:spcPts val="300"/>
              </a:spcBef>
              <a:buClr>
                <a:schemeClr val="tx2"/>
              </a:buClr>
            </a:pPr>
            <a:r>
              <a:rPr lang="ja-JP" altLang="en-US" sz="1600"/>
              <a:t>読取</a:t>
            </a:r>
            <a:endParaRPr kumimoji="1" lang="ja-JP" altLang="en-US" sz="1600"/>
          </a:p>
        </p:txBody>
      </p:sp>
      <p:sp>
        <p:nvSpPr>
          <p:cNvPr id="91" name="テキスト ボックス 90">
            <a:extLst>
              <a:ext uri="{FF2B5EF4-FFF2-40B4-BE49-F238E27FC236}">
                <a16:creationId xmlns:a16="http://schemas.microsoft.com/office/drawing/2014/main" id="{F548D15B-E3C7-A706-EC0D-00CB9BE52DBA}"/>
              </a:ext>
            </a:extLst>
          </p:cNvPr>
          <p:cNvSpPr txBox="1"/>
          <p:nvPr/>
        </p:nvSpPr>
        <p:spPr>
          <a:xfrm>
            <a:off x="2750987" y="1845528"/>
            <a:ext cx="721869" cy="676835"/>
          </a:xfrm>
          <a:prstGeom prst="rect">
            <a:avLst/>
          </a:prstGeom>
          <a:noFill/>
        </p:spPr>
        <p:txBody>
          <a:bodyPr wrap="none" rtlCol="0">
            <a:noAutofit/>
          </a:bodyPr>
          <a:lstStyle/>
          <a:p>
            <a:pPr algn="ctr">
              <a:spcBef>
                <a:spcPts val="300"/>
              </a:spcBef>
              <a:buClr>
                <a:schemeClr val="tx2"/>
              </a:buClr>
            </a:pPr>
            <a:r>
              <a:rPr lang="ja-JP" altLang="en-US" sz="1600"/>
              <a:t>伝票</a:t>
            </a:r>
            <a:endParaRPr lang="en-US" altLang="ja-JP" sz="1600"/>
          </a:p>
          <a:p>
            <a:pPr algn="ctr">
              <a:spcBef>
                <a:spcPts val="300"/>
              </a:spcBef>
              <a:buClr>
                <a:schemeClr val="tx2"/>
              </a:buClr>
            </a:pPr>
            <a:r>
              <a:rPr kumimoji="1" lang="ja-JP" altLang="en-US" sz="1600"/>
              <a:t>起票</a:t>
            </a:r>
            <a:endParaRPr kumimoji="1" lang="en-US" altLang="ja-JP" sz="1600"/>
          </a:p>
        </p:txBody>
      </p:sp>
      <p:sp>
        <p:nvSpPr>
          <p:cNvPr id="92" name="テキスト ボックス 91">
            <a:extLst>
              <a:ext uri="{FF2B5EF4-FFF2-40B4-BE49-F238E27FC236}">
                <a16:creationId xmlns:a16="http://schemas.microsoft.com/office/drawing/2014/main" id="{5D659212-471D-F58C-F7C3-147AF00D8E69}"/>
              </a:ext>
            </a:extLst>
          </p:cNvPr>
          <p:cNvSpPr txBox="1"/>
          <p:nvPr/>
        </p:nvSpPr>
        <p:spPr>
          <a:xfrm>
            <a:off x="3598103" y="1845528"/>
            <a:ext cx="721869" cy="676835"/>
          </a:xfrm>
          <a:prstGeom prst="rect">
            <a:avLst/>
          </a:prstGeom>
          <a:noFill/>
        </p:spPr>
        <p:txBody>
          <a:bodyPr wrap="none" rtlCol="0">
            <a:noAutofit/>
          </a:bodyPr>
          <a:lstStyle/>
          <a:p>
            <a:pPr algn="ctr">
              <a:spcBef>
                <a:spcPts val="300"/>
              </a:spcBef>
              <a:buClr>
                <a:schemeClr val="tx2"/>
              </a:buClr>
            </a:pPr>
            <a:r>
              <a:rPr lang="ja-JP" altLang="en-US" sz="1600"/>
              <a:t>証憑</a:t>
            </a:r>
            <a:endParaRPr lang="en-US" altLang="ja-JP" sz="1600"/>
          </a:p>
          <a:p>
            <a:pPr algn="ctr">
              <a:spcBef>
                <a:spcPts val="300"/>
              </a:spcBef>
              <a:buClr>
                <a:schemeClr val="tx2"/>
              </a:buClr>
            </a:pPr>
            <a:r>
              <a:rPr kumimoji="1" lang="ja-JP" altLang="en-US" sz="1600"/>
              <a:t>添付</a:t>
            </a:r>
            <a:endParaRPr kumimoji="1" lang="en-US" altLang="ja-JP" sz="1600"/>
          </a:p>
        </p:txBody>
      </p:sp>
      <p:sp>
        <p:nvSpPr>
          <p:cNvPr id="93" name="テキスト ボックス 92">
            <a:extLst>
              <a:ext uri="{FF2B5EF4-FFF2-40B4-BE49-F238E27FC236}">
                <a16:creationId xmlns:a16="http://schemas.microsoft.com/office/drawing/2014/main" id="{67304D26-A05A-EA4D-4C05-188617FF20DB}"/>
              </a:ext>
            </a:extLst>
          </p:cNvPr>
          <p:cNvSpPr txBox="1"/>
          <p:nvPr/>
        </p:nvSpPr>
        <p:spPr>
          <a:xfrm>
            <a:off x="1765476" y="3250659"/>
            <a:ext cx="2728953" cy="351394"/>
          </a:xfrm>
          <a:prstGeom prst="rect">
            <a:avLst/>
          </a:prstGeom>
          <a:noFill/>
        </p:spPr>
        <p:txBody>
          <a:bodyPr wrap="none" rtlCol="0">
            <a:noAutofit/>
          </a:bodyPr>
          <a:lstStyle/>
          <a:p>
            <a:pPr algn="ctr">
              <a:lnSpc>
                <a:spcPct val="120000"/>
              </a:lnSpc>
              <a:spcBef>
                <a:spcPts val="300"/>
              </a:spcBef>
              <a:buClr>
                <a:schemeClr val="tx2"/>
              </a:buClr>
            </a:pPr>
            <a:r>
              <a:rPr lang="ja-JP" altLang="en-US" sz="2000" b="1"/>
              <a:t>電帳法への対応</a:t>
            </a:r>
            <a:endParaRPr lang="en-US" altLang="ja-JP" sz="2000" b="1"/>
          </a:p>
        </p:txBody>
      </p:sp>
      <p:sp>
        <p:nvSpPr>
          <p:cNvPr id="94" name="テキスト ボックス 93">
            <a:extLst>
              <a:ext uri="{FF2B5EF4-FFF2-40B4-BE49-F238E27FC236}">
                <a16:creationId xmlns:a16="http://schemas.microsoft.com/office/drawing/2014/main" id="{69A620DD-6CB7-5239-4327-E0E701010C8C}"/>
              </a:ext>
            </a:extLst>
          </p:cNvPr>
          <p:cNvSpPr txBox="1"/>
          <p:nvPr/>
        </p:nvSpPr>
        <p:spPr>
          <a:xfrm>
            <a:off x="6087342" y="1347724"/>
            <a:ext cx="2728953" cy="351394"/>
          </a:xfrm>
          <a:prstGeom prst="rect">
            <a:avLst/>
          </a:prstGeom>
          <a:noFill/>
        </p:spPr>
        <p:txBody>
          <a:bodyPr wrap="none" rtlCol="0">
            <a:noAutofit/>
          </a:bodyPr>
          <a:lstStyle/>
          <a:p>
            <a:pPr algn="ctr">
              <a:lnSpc>
                <a:spcPct val="120000"/>
              </a:lnSpc>
              <a:spcBef>
                <a:spcPts val="300"/>
              </a:spcBef>
              <a:buClr>
                <a:schemeClr val="tx2"/>
              </a:buClr>
            </a:pPr>
            <a:r>
              <a:rPr lang="ja-JP" altLang="en-US" sz="2000" b="1"/>
              <a:t>支払業務の電子化</a:t>
            </a:r>
            <a:endParaRPr lang="en-US" altLang="ja-JP" sz="2000" b="1"/>
          </a:p>
        </p:txBody>
      </p:sp>
      <p:sp>
        <p:nvSpPr>
          <p:cNvPr id="96" name="テキスト ボックス 95">
            <a:extLst>
              <a:ext uri="{FF2B5EF4-FFF2-40B4-BE49-F238E27FC236}">
                <a16:creationId xmlns:a16="http://schemas.microsoft.com/office/drawing/2014/main" id="{D7A6EFC2-0EFE-3F5B-F9DD-3A35D6188B9C}"/>
              </a:ext>
            </a:extLst>
          </p:cNvPr>
          <p:cNvSpPr txBox="1"/>
          <p:nvPr/>
        </p:nvSpPr>
        <p:spPr>
          <a:xfrm>
            <a:off x="2032708" y="3748464"/>
            <a:ext cx="2194489" cy="676835"/>
          </a:xfrm>
          <a:prstGeom prst="rect">
            <a:avLst/>
          </a:prstGeom>
          <a:noFill/>
        </p:spPr>
        <p:txBody>
          <a:bodyPr wrap="none" rtlCol="0">
            <a:noAutofit/>
          </a:bodyPr>
          <a:lstStyle/>
          <a:p>
            <a:pPr algn="ctr">
              <a:spcBef>
                <a:spcPts val="300"/>
              </a:spcBef>
              <a:buClr>
                <a:schemeClr val="tx2"/>
              </a:buClr>
            </a:pPr>
            <a:r>
              <a:rPr lang="ja-JP" altLang="en-US" sz="1600"/>
              <a:t>電子取引・スキャナ保存</a:t>
            </a:r>
            <a:endParaRPr lang="en-US" altLang="ja-JP" sz="1600"/>
          </a:p>
          <a:p>
            <a:pPr algn="ctr">
              <a:spcBef>
                <a:spcPts val="300"/>
              </a:spcBef>
              <a:buClr>
                <a:schemeClr val="tx2"/>
              </a:buClr>
            </a:pPr>
            <a:r>
              <a:rPr kumimoji="1" lang="ja-JP" altLang="en-US" sz="1600"/>
              <a:t>タイムスタンプの付与</a:t>
            </a:r>
            <a:endParaRPr kumimoji="1" lang="en-US" altLang="ja-JP" sz="1600"/>
          </a:p>
        </p:txBody>
      </p:sp>
      <p:sp>
        <p:nvSpPr>
          <p:cNvPr id="97" name="テキスト ボックス 96">
            <a:extLst>
              <a:ext uri="{FF2B5EF4-FFF2-40B4-BE49-F238E27FC236}">
                <a16:creationId xmlns:a16="http://schemas.microsoft.com/office/drawing/2014/main" id="{D9DAD43E-0853-4D94-E50B-18B19429A666}"/>
              </a:ext>
            </a:extLst>
          </p:cNvPr>
          <p:cNvSpPr txBox="1"/>
          <p:nvPr/>
        </p:nvSpPr>
        <p:spPr>
          <a:xfrm>
            <a:off x="6354573" y="1845528"/>
            <a:ext cx="2194489" cy="676835"/>
          </a:xfrm>
          <a:prstGeom prst="rect">
            <a:avLst/>
          </a:prstGeom>
          <a:noFill/>
        </p:spPr>
        <p:txBody>
          <a:bodyPr wrap="none" rtlCol="0">
            <a:noAutofit/>
          </a:bodyPr>
          <a:lstStyle/>
          <a:p>
            <a:pPr algn="ctr">
              <a:spcBef>
                <a:spcPts val="300"/>
              </a:spcBef>
              <a:buClr>
                <a:schemeClr val="tx2"/>
              </a:buClr>
            </a:pPr>
            <a:r>
              <a:rPr lang="ja-JP" altLang="en-US" sz="1600"/>
              <a:t>請求データの送受信</a:t>
            </a:r>
            <a:endParaRPr lang="en-US" altLang="ja-JP" sz="1600"/>
          </a:p>
          <a:p>
            <a:pPr algn="ctr">
              <a:spcBef>
                <a:spcPts val="300"/>
              </a:spcBef>
              <a:buClr>
                <a:schemeClr val="tx2"/>
              </a:buClr>
            </a:pPr>
            <a:r>
              <a:rPr lang="ja-JP" altLang="en-US" sz="1600"/>
              <a:t>双方のデジタル化</a:t>
            </a:r>
            <a:endParaRPr lang="en-US" altLang="ja-JP" sz="1600"/>
          </a:p>
        </p:txBody>
      </p:sp>
      <p:sp>
        <p:nvSpPr>
          <p:cNvPr id="98" name="テキスト ボックス 97">
            <a:extLst>
              <a:ext uri="{FF2B5EF4-FFF2-40B4-BE49-F238E27FC236}">
                <a16:creationId xmlns:a16="http://schemas.microsoft.com/office/drawing/2014/main" id="{3B20BBAE-0E41-218E-1F8D-3673CE19F7E0}"/>
              </a:ext>
            </a:extLst>
          </p:cNvPr>
          <p:cNvSpPr txBox="1"/>
          <p:nvPr/>
        </p:nvSpPr>
        <p:spPr>
          <a:xfrm>
            <a:off x="6256145" y="3706813"/>
            <a:ext cx="2391344" cy="676835"/>
          </a:xfrm>
          <a:prstGeom prst="rect">
            <a:avLst/>
          </a:prstGeom>
          <a:noFill/>
        </p:spPr>
        <p:txBody>
          <a:bodyPr wrap="none" rtlCol="0">
            <a:noAutofit/>
          </a:bodyPr>
          <a:lstStyle/>
          <a:p>
            <a:pPr algn="ctr">
              <a:spcBef>
                <a:spcPts val="300"/>
              </a:spcBef>
              <a:buClr>
                <a:schemeClr val="tx2"/>
              </a:buClr>
            </a:pPr>
            <a:r>
              <a:rPr kumimoji="1" lang="ja-JP" altLang="en-US" sz="1600"/>
              <a:t>申請～承認</a:t>
            </a:r>
            <a:r>
              <a:rPr lang="ja-JP" altLang="en-US" sz="1600"/>
              <a:t>まで</a:t>
            </a:r>
            <a:r>
              <a:rPr kumimoji="1" lang="ja-JP" altLang="en-US" sz="1600"/>
              <a:t>ワンストップ</a:t>
            </a:r>
            <a:endParaRPr kumimoji="1" lang="en-US" altLang="ja-JP" sz="1600"/>
          </a:p>
          <a:p>
            <a:pPr algn="ctr">
              <a:spcBef>
                <a:spcPts val="300"/>
              </a:spcBef>
              <a:buClr>
                <a:schemeClr val="tx2"/>
              </a:buClr>
            </a:pPr>
            <a:r>
              <a:rPr kumimoji="1" lang="ja-JP" altLang="en-US" sz="1600"/>
              <a:t>領収書</a:t>
            </a:r>
            <a:r>
              <a:rPr kumimoji="1" lang="en-US" altLang="ja-JP" sz="1600"/>
              <a:t>OCR</a:t>
            </a:r>
            <a:r>
              <a:rPr kumimoji="1" lang="ja-JP" altLang="en-US" sz="1600"/>
              <a:t>読取</a:t>
            </a:r>
            <a:endParaRPr kumimoji="1" lang="en-US" altLang="ja-JP" sz="1600"/>
          </a:p>
        </p:txBody>
      </p:sp>
      <p:sp>
        <p:nvSpPr>
          <p:cNvPr id="99" name="テキスト ボックス 98">
            <a:extLst>
              <a:ext uri="{FF2B5EF4-FFF2-40B4-BE49-F238E27FC236}">
                <a16:creationId xmlns:a16="http://schemas.microsoft.com/office/drawing/2014/main" id="{59FB3E32-2531-959F-B1F2-1FED0C37022F}"/>
              </a:ext>
            </a:extLst>
          </p:cNvPr>
          <p:cNvSpPr txBox="1"/>
          <p:nvPr/>
        </p:nvSpPr>
        <p:spPr>
          <a:xfrm>
            <a:off x="2477654" y="1977343"/>
            <a:ext cx="421420" cy="266668"/>
          </a:xfrm>
          <a:prstGeom prst="rect">
            <a:avLst/>
          </a:prstGeom>
          <a:noFill/>
        </p:spPr>
        <p:txBody>
          <a:bodyPr wrap="none" rtlCol="0">
            <a:noAutofit/>
          </a:bodyPr>
          <a:lstStyle/>
          <a:p>
            <a:pPr algn="ctr">
              <a:lnSpc>
                <a:spcPct val="120000"/>
              </a:lnSpc>
              <a:spcBef>
                <a:spcPts val="300"/>
              </a:spcBef>
              <a:buClr>
                <a:schemeClr val="tx2"/>
              </a:buClr>
            </a:pPr>
            <a:r>
              <a:rPr kumimoji="1" lang="ja-JP" altLang="en-US" sz="2000" b="1"/>
              <a:t>→</a:t>
            </a:r>
          </a:p>
        </p:txBody>
      </p:sp>
      <p:sp>
        <p:nvSpPr>
          <p:cNvPr id="100" name="テキスト ボックス 99">
            <a:extLst>
              <a:ext uri="{FF2B5EF4-FFF2-40B4-BE49-F238E27FC236}">
                <a16:creationId xmlns:a16="http://schemas.microsoft.com/office/drawing/2014/main" id="{0A166C2B-105C-F448-4A64-91B5289F210B}"/>
              </a:ext>
            </a:extLst>
          </p:cNvPr>
          <p:cNvSpPr txBox="1"/>
          <p:nvPr/>
        </p:nvSpPr>
        <p:spPr>
          <a:xfrm>
            <a:off x="3324770" y="1977343"/>
            <a:ext cx="421420" cy="266668"/>
          </a:xfrm>
          <a:prstGeom prst="rect">
            <a:avLst/>
          </a:prstGeom>
          <a:noFill/>
        </p:spPr>
        <p:txBody>
          <a:bodyPr wrap="none" rtlCol="0">
            <a:noAutofit/>
          </a:bodyPr>
          <a:lstStyle/>
          <a:p>
            <a:pPr algn="ctr">
              <a:lnSpc>
                <a:spcPct val="120000"/>
              </a:lnSpc>
              <a:spcBef>
                <a:spcPts val="300"/>
              </a:spcBef>
              <a:buClr>
                <a:schemeClr val="tx2"/>
              </a:buClr>
            </a:pPr>
            <a:r>
              <a:rPr kumimoji="1" lang="ja-JP" altLang="en-US" sz="2000" b="1"/>
              <a:t>→</a:t>
            </a:r>
          </a:p>
        </p:txBody>
      </p:sp>
      <p:sp>
        <p:nvSpPr>
          <p:cNvPr id="101" name="Freeform 9">
            <a:extLst>
              <a:ext uri="{FF2B5EF4-FFF2-40B4-BE49-F238E27FC236}">
                <a16:creationId xmlns:a16="http://schemas.microsoft.com/office/drawing/2014/main" id="{0A42071D-AB22-B4C6-60D5-90FE9D8519CD}"/>
              </a:ext>
            </a:extLst>
          </p:cNvPr>
          <p:cNvSpPr>
            <a:spLocks noEditPoints="1"/>
          </p:cNvSpPr>
          <p:nvPr/>
        </p:nvSpPr>
        <p:spPr bwMode="auto">
          <a:xfrm>
            <a:off x="643858" y="3375825"/>
            <a:ext cx="327027" cy="403186"/>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 name="Freeform 29">
            <a:extLst>
              <a:ext uri="{FF2B5EF4-FFF2-40B4-BE49-F238E27FC236}">
                <a16:creationId xmlns:a16="http://schemas.microsoft.com/office/drawing/2014/main" id="{2790B347-6D67-7439-18ED-56919C987FF4}"/>
              </a:ext>
            </a:extLst>
          </p:cNvPr>
          <p:cNvSpPr>
            <a:spLocks noChangeAspect="1" noEditPoints="1"/>
          </p:cNvSpPr>
          <p:nvPr/>
        </p:nvSpPr>
        <p:spPr bwMode="auto">
          <a:xfrm>
            <a:off x="1166105" y="3323481"/>
            <a:ext cx="343720" cy="455530"/>
          </a:xfrm>
          <a:custGeom>
            <a:avLst/>
            <a:gdLst>
              <a:gd name="T0" fmla="*/ 64 w 1203"/>
              <a:gd name="T1" fmla="*/ 1645 h 1701"/>
              <a:gd name="T2" fmla="*/ 78 w 1203"/>
              <a:gd name="T3" fmla="*/ 1701 h 1701"/>
              <a:gd name="T4" fmla="*/ 662 w 1203"/>
              <a:gd name="T5" fmla="*/ 558 h 1701"/>
              <a:gd name="T6" fmla="*/ 561 w 1203"/>
              <a:gd name="T7" fmla="*/ 558 h 1701"/>
              <a:gd name="T8" fmla="*/ 1203 w 1203"/>
              <a:gd name="T9" fmla="*/ 718 h 1701"/>
              <a:gd name="T10" fmla="*/ 400 w 1203"/>
              <a:gd name="T11" fmla="*/ 1158 h 1701"/>
              <a:gd name="T12" fmla="*/ 774 w 1203"/>
              <a:gd name="T13" fmla="*/ 1158 h 1701"/>
              <a:gd name="T14" fmla="*/ 833 w 1203"/>
              <a:gd name="T15" fmla="*/ 1091 h 1701"/>
              <a:gd name="T16" fmla="*/ 842 w 1203"/>
              <a:gd name="T17" fmla="*/ 1230 h 1701"/>
              <a:gd name="T18" fmla="*/ 839 w 1203"/>
              <a:gd name="T19" fmla="*/ 1227 h 1701"/>
              <a:gd name="T20" fmla="*/ 934 w 1203"/>
              <a:gd name="T21" fmla="*/ 1164 h 1701"/>
              <a:gd name="T22" fmla="*/ 924 w 1203"/>
              <a:gd name="T23" fmla="*/ 1145 h 1701"/>
              <a:gd name="T24" fmla="*/ 910 w 1203"/>
              <a:gd name="T25" fmla="*/ 1136 h 1701"/>
              <a:gd name="T26" fmla="*/ 975 w 1203"/>
              <a:gd name="T27" fmla="*/ 1152 h 1701"/>
              <a:gd name="T28" fmla="*/ 1023 w 1203"/>
              <a:gd name="T29" fmla="*/ 1208 h 1701"/>
              <a:gd name="T30" fmla="*/ 1061 w 1203"/>
              <a:gd name="T31" fmla="*/ 1070 h 1701"/>
              <a:gd name="T32" fmla="*/ 990 w 1203"/>
              <a:gd name="T33" fmla="*/ 1160 h 1701"/>
              <a:gd name="T34" fmla="*/ 526 w 1203"/>
              <a:gd name="T35" fmla="*/ 1061 h 1701"/>
              <a:gd name="T36" fmla="*/ 515 w 1203"/>
              <a:gd name="T37" fmla="*/ 1164 h 1701"/>
              <a:gd name="T38" fmla="*/ 505 w 1203"/>
              <a:gd name="T39" fmla="*/ 1145 h 1701"/>
              <a:gd name="T40" fmla="*/ 596 w 1203"/>
              <a:gd name="T41" fmla="*/ 1133 h 1701"/>
              <a:gd name="T42" fmla="*/ 531 w 1203"/>
              <a:gd name="T43" fmla="*/ 1147 h 1701"/>
              <a:gd name="T44" fmla="*/ 723 w 1203"/>
              <a:gd name="T45" fmla="*/ 1066 h 1701"/>
              <a:gd name="T46" fmla="*/ 614 w 1203"/>
              <a:gd name="T47" fmla="*/ 1227 h 1701"/>
              <a:gd name="T48" fmla="*/ 628 w 1203"/>
              <a:gd name="T49" fmla="*/ 1083 h 1701"/>
              <a:gd name="T50" fmla="*/ 708 w 1203"/>
              <a:gd name="T51" fmla="*/ 1152 h 1701"/>
              <a:gd name="T52" fmla="*/ 723 w 1203"/>
              <a:gd name="T53" fmla="*/ 1133 h 1701"/>
              <a:gd name="T54" fmla="*/ 198 w 1203"/>
              <a:gd name="T55" fmla="*/ 1211 h 1701"/>
              <a:gd name="T56" fmla="*/ 168 w 1203"/>
              <a:gd name="T57" fmla="*/ 1133 h 1701"/>
              <a:gd name="T58" fmla="*/ 218 w 1203"/>
              <a:gd name="T59" fmla="*/ 1227 h 1701"/>
              <a:gd name="T60" fmla="*/ 217 w 1203"/>
              <a:gd name="T61" fmla="*/ 1089 h 1701"/>
              <a:gd name="T62" fmla="*/ 204 w 1203"/>
              <a:gd name="T63" fmla="*/ 1160 h 1701"/>
              <a:gd name="T64" fmla="*/ 334 w 1203"/>
              <a:gd name="T65" fmla="*/ 1230 h 1701"/>
              <a:gd name="T66" fmla="*/ 274 w 1203"/>
              <a:gd name="T67" fmla="*/ 1145 h 1701"/>
              <a:gd name="T68" fmla="*/ 355 w 1203"/>
              <a:gd name="T69" fmla="*/ 1133 h 1701"/>
              <a:gd name="T70" fmla="*/ 290 w 1203"/>
              <a:gd name="T71" fmla="*/ 1136 h 1701"/>
              <a:gd name="T72" fmla="*/ 322 w 1203"/>
              <a:gd name="T73" fmla="*/ 1298 h 1701"/>
              <a:gd name="T74" fmla="*/ 333 w 1203"/>
              <a:gd name="T75" fmla="*/ 1328 h 1701"/>
              <a:gd name="T76" fmla="*/ 291 w 1203"/>
              <a:gd name="T77" fmla="*/ 1579 h 1701"/>
              <a:gd name="T78" fmla="*/ 285 w 1203"/>
              <a:gd name="T79" fmla="*/ 1585 h 1701"/>
              <a:gd name="T80" fmla="*/ 179 w 1203"/>
              <a:gd name="T81" fmla="*/ 1444 h 1701"/>
              <a:gd name="T82" fmla="*/ 423 w 1203"/>
              <a:gd name="T83" fmla="*/ 1332 h 1701"/>
              <a:gd name="T84" fmla="*/ 500 w 1203"/>
              <a:gd name="T85" fmla="*/ 1439 h 1701"/>
              <a:gd name="T86" fmla="*/ 475 w 1203"/>
              <a:gd name="T87" fmla="*/ 1465 h 1701"/>
              <a:gd name="T88" fmla="*/ 379 w 1203"/>
              <a:gd name="T89" fmla="*/ 1594 h 1701"/>
              <a:gd name="T90" fmla="*/ 389 w 1203"/>
              <a:gd name="T91" fmla="*/ 1546 h 1701"/>
              <a:gd name="T92" fmla="*/ 375 w 1203"/>
              <a:gd name="T93" fmla="*/ 1328 h 1701"/>
              <a:gd name="T94" fmla="*/ 752 w 1203"/>
              <a:gd name="T95" fmla="*/ 1332 h 1701"/>
              <a:gd name="T96" fmla="*/ 847 w 1203"/>
              <a:gd name="T97" fmla="*/ 1465 h 1701"/>
              <a:gd name="T98" fmla="*/ 723 w 1203"/>
              <a:gd name="T99" fmla="*/ 1552 h 1701"/>
              <a:gd name="T100" fmla="*/ 674 w 1203"/>
              <a:gd name="T101" fmla="*/ 1555 h 1701"/>
              <a:gd name="T102" fmla="*/ 745 w 1203"/>
              <a:gd name="T103" fmla="*/ 1337 h 1701"/>
              <a:gd name="T104" fmla="*/ 951 w 1203"/>
              <a:gd name="T105" fmla="*/ 1289 h 1701"/>
              <a:gd name="T106" fmla="*/ 1024 w 1203"/>
              <a:gd name="T107" fmla="*/ 1337 h 1701"/>
              <a:gd name="T108" fmla="*/ 1049 w 1203"/>
              <a:gd name="T109" fmla="*/ 1465 h 1701"/>
              <a:gd name="T110" fmla="*/ 913 w 1203"/>
              <a:gd name="T111" fmla="*/ 1444 h 1701"/>
              <a:gd name="T112" fmla="*/ 913 w 1203"/>
              <a:gd name="T113" fmla="*/ 1439 h 1701"/>
              <a:gd name="T114" fmla="*/ 590 w 1203"/>
              <a:gd name="T115" fmla="*/ 1393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3" h="1701">
                <a:moveTo>
                  <a:pt x="1121" y="998"/>
                </a:moveTo>
                <a:cubicBezTo>
                  <a:pt x="1126" y="998"/>
                  <a:pt x="1129" y="1000"/>
                  <a:pt x="1131" y="1002"/>
                </a:cubicBezTo>
                <a:cubicBezTo>
                  <a:pt x="1132" y="1003"/>
                  <a:pt x="1135" y="1007"/>
                  <a:pt x="1135" y="1012"/>
                </a:cubicBezTo>
                <a:cubicBezTo>
                  <a:pt x="1131" y="1646"/>
                  <a:pt x="1131" y="1646"/>
                  <a:pt x="1131" y="1646"/>
                </a:cubicBezTo>
                <a:cubicBezTo>
                  <a:pt x="1131" y="1653"/>
                  <a:pt x="1124" y="1660"/>
                  <a:pt x="1116" y="1660"/>
                </a:cubicBezTo>
                <a:cubicBezTo>
                  <a:pt x="78" y="1660"/>
                  <a:pt x="78" y="1660"/>
                  <a:pt x="78" y="1660"/>
                </a:cubicBezTo>
                <a:cubicBezTo>
                  <a:pt x="73" y="1660"/>
                  <a:pt x="70" y="1657"/>
                  <a:pt x="68" y="1656"/>
                </a:cubicBezTo>
                <a:cubicBezTo>
                  <a:pt x="66" y="1654"/>
                  <a:pt x="64" y="1651"/>
                  <a:pt x="64" y="1645"/>
                </a:cubicBezTo>
                <a:cubicBezTo>
                  <a:pt x="68" y="1012"/>
                  <a:pt x="68" y="1012"/>
                  <a:pt x="68" y="1012"/>
                </a:cubicBezTo>
                <a:cubicBezTo>
                  <a:pt x="68" y="1004"/>
                  <a:pt x="74" y="998"/>
                  <a:pt x="82" y="998"/>
                </a:cubicBezTo>
                <a:cubicBezTo>
                  <a:pt x="1121" y="998"/>
                  <a:pt x="1121" y="998"/>
                  <a:pt x="1121" y="998"/>
                </a:cubicBezTo>
                <a:moveTo>
                  <a:pt x="1121" y="957"/>
                </a:moveTo>
                <a:cubicBezTo>
                  <a:pt x="82" y="957"/>
                  <a:pt x="82" y="957"/>
                  <a:pt x="82" y="957"/>
                </a:cubicBezTo>
                <a:cubicBezTo>
                  <a:pt x="52" y="957"/>
                  <a:pt x="27" y="981"/>
                  <a:pt x="27" y="1012"/>
                </a:cubicBezTo>
                <a:cubicBezTo>
                  <a:pt x="23" y="1645"/>
                  <a:pt x="23" y="1645"/>
                  <a:pt x="23" y="1645"/>
                </a:cubicBezTo>
                <a:cubicBezTo>
                  <a:pt x="23" y="1676"/>
                  <a:pt x="47" y="1701"/>
                  <a:pt x="78" y="1701"/>
                </a:cubicBezTo>
                <a:cubicBezTo>
                  <a:pt x="1116" y="1701"/>
                  <a:pt x="1116" y="1701"/>
                  <a:pt x="1116" y="1701"/>
                </a:cubicBezTo>
                <a:cubicBezTo>
                  <a:pt x="1147" y="1701"/>
                  <a:pt x="1171" y="1676"/>
                  <a:pt x="1172" y="1646"/>
                </a:cubicBezTo>
                <a:cubicBezTo>
                  <a:pt x="1176" y="1012"/>
                  <a:pt x="1176" y="1012"/>
                  <a:pt x="1176" y="1012"/>
                </a:cubicBezTo>
                <a:cubicBezTo>
                  <a:pt x="1176" y="982"/>
                  <a:pt x="1151" y="957"/>
                  <a:pt x="1121" y="957"/>
                </a:cubicBezTo>
                <a:close/>
                <a:moveTo>
                  <a:pt x="1083" y="598"/>
                </a:moveTo>
                <a:cubicBezTo>
                  <a:pt x="641" y="598"/>
                  <a:pt x="641" y="598"/>
                  <a:pt x="641" y="598"/>
                </a:cubicBezTo>
                <a:cubicBezTo>
                  <a:pt x="641" y="558"/>
                  <a:pt x="641" y="558"/>
                  <a:pt x="641" y="558"/>
                </a:cubicBezTo>
                <a:cubicBezTo>
                  <a:pt x="662" y="558"/>
                  <a:pt x="662" y="558"/>
                  <a:pt x="662" y="558"/>
                </a:cubicBezTo>
                <a:cubicBezTo>
                  <a:pt x="675" y="558"/>
                  <a:pt x="685" y="547"/>
                  <a:pt x="686" y="534"/>
                </a:cubicBezTo>
                <a:cubicBezTo>
                  <a:pt x="702" y="62"/>
                  <a:pt x="702" y="62"/>
                  <a:pt x="702" y="62"/>
                </a:cubicBezTo>
                <a:cubicBezTo>
                  <a:pt x="703" y="28"/>
                  <a:pt x="676" y="0"/>
                  <a:pt x="642" y="0"/>
                </a:cubicBezTo>
                <a:cubicBezTo>
                  <a:pt x="561" y="0"/>
                  <a:pt x="561" y="0"/>
                  <a:pt x="561" y="0"/>
                </a:cubicBezTo>
                <a:cubicBezTo>
                  <a:pt x="527" y="0"/>
                  <a:pt x="500" y="28"/>
                  <a:pt x="501" y="62"/>
                </a:cubicBezTo>
                <a:cubicBezTo>
                  <a:pt x="517" y="534"/>
                  <a:pt x="517" y="534"/>
                  <a:pt x="517" y="534"/>
                </a:cubicBezTo>
                <a:cubicBezTo>
                  <a:pt x="517" y="547"/>
                  <a:pt x="528" y="558"/>
                  <a:pt x="541" y="558"/>
                </a:cubicBezTo>
                <a:cubicBezTo>
                  <a:pt x="561" y="558"/>
                  <a:pt x="561" y="558"/>
                  <a:pt x="561" y="558"/>
                </a:cubicBezTo>
                <a:cubicBezTo>
                  <a:pt x="561" y="598"/>
                  <a:pt x="561" y="598"/>
                  <a:pt x="561" y="598"/>
                </a:cubicBezTo>
                <a:cubicBezTo>
                  <a:pt x="120" y="598"/>
                  <a:pt x="120" y="598"/>
                  <a:pt x="120" y="598"/>
                </a:cubicBezTo>
                <a:cubicBezTo>
                  <a:pt x="54" y="598"/>
                  <a:pt x="0" y="652"/>
                  <a:pt x="0" y="718"/>
                </a:cubicBezTo>
                <a:cubicBezTo>
                  <a:pt x="0" y="837"/>
                  <a:pt x="0" y="837"/>
                  <a:pt x="0" y="837"/>
                </a:cubicBezTo>
                <a:cubicBezTo>
                  <a:pt x="0" y="857"/>
                  <a:pt x="16" y="873"/>
                  <a:pt x="36" y="873"/>
                </a:cubicBezTo>
                <a:cubicBezTo>
                  <a:pt x="1167" y="873"/>
                  <a:pt x="1167" y="873"/>
                  <a:pt x="1167" y="873"/>
                </a:cubicBezTo>
                <a:cubicBezTo>
                  <a:pt x="1187" y="873"/>
                  <a:pt x="1203" y="857"/>
                  <a:pt x="1203" y="837"/>
                </a:cubicBezTo>
                <a:cubicBezTo>
                  <a:pt x="1203" y="718"/>
                  <a:pt x="1203" y="718"/>
                  <a:pt x="1203" y="718"/>
                </a:cubicBezTo>
                <a:cubicBezTo>
                  <a:pt x="1203" y="652"/>
                  <a:pt x="1149" y="598"/>
                  <a:pt x="1083" y="598"/>
                </a:cubicBezTo>
                <a:close/>
                <a:moveTo>
                  <a:pt x="400" y="1158"/>
                </a:moveTo>
                <a:cubicBezTo>
                  <a:pt x="380" y="1200"/>
                  <a:pt x="380" y="1200"/>
                  <a:pt x="380" y="1200"/>
                </a:cubicBezTo>
                <a:cubicBezTo>
                  <a:pt x="388" y="1224"/>
                  <a:pt x="388" y="1224"/>
                  <a:pt x="388" y="1224"/>
                </a:cubicBezTo>
                <a:cubicBezTo>
                  <a:pt x="392" y="1222"/>
                  <a:pt x="396" y="1218"/>
                  <a:pt x="399" y="1213"/>
                </a:cubicBezTo>
                <a:cubicBezTo>
                  <a:pt x="422" y="1167"/>
                  <a:pt x="422" y="1167"/>
                  <a:pt x="422" y="1167"/>
                </a:cubicBezTo>
                <a:cubicBezTo>
                  <a:pt x="416" y="1151"/>
                  <a:pt x="416" y="1151"/>
                  <a:pt x="416" y="1151"/>
                </a:cubicBezTo>
                <a:lnTo>
                  <a:pt x="400" y="1158"/>
                </a:lnTo>
                <a:close/>
                <a:moveTo>
                  <a:pt x="436" y="1138"/>
                </a:moveTo>
                <a:cubicBezTo>
                  <a:pt x="459" y="1091"/>
                  <a:pt x="459" y="1091"/>
                  <a:pt x="459" y="1091"/>
                </a:cubicBezTo>
                <a:cubicBezTo>
                  <a:pt x="462" y="1086"/>
                  <a:pt x="462" y="1081"/>
                  <a:pt x="461" y="1077"/>
                </a:cubicBezTo>
                <a:cubicBezTo>
                  <a:pt x="435" y="1088"/>
                  <a:pt x="435" y="1088"/>
                  <a:pt x="435" y="1088"/>
                </a:cubicBezTo>
                <a:cubicBezTo>
                  <a:pt x="414" y="1129"/>
                  <a:pt x="414" y="1129"/>
                  <a:pt x="414" y="1129"/>
                </a:cubicBezTo>
                <a:cubicBezTo>
                  <a:pt x="420" y="1145"/>
                  <a:pt x="420" y="1145"/>
                  <a:pt x="420" y="1145"/>
                </a:cubicBezTo>
                <a:lnTo>
                  <a:pt x="436" y="1138"/>
                </a:lnTo>
                <a:close/>
                <a:moveTo>
                  <a:pt x="774" y="1158"/>
                </a:moveTo>
                <a:cubicBezTo>
                  <a:pt x="754" y="1200"/>
                  <a:pt x="754" y="1200"/>
                  <a:pt x="754" y="1200"/>
                </a:cubicBezTo>
                <a:cubicBezTo>
                  <a:pt x="762" y="1224"/>
                  <a:pt x="762" y="1224"/>
                  <a:pt x="762" y="1224"/>
                </a:cubicBezTo>
                <a:cubicBezTo>
                  <a:pt x="766" y="1222"/>
                  <a:pt x="770" y="1218"/>
                  <a:pt x="773" y="1213"/>
                </a:cubicBezTo>
                <a:cubicBezTo>
                  <a:pt x="796" y="1167"/>
                  <a:pt x="796" y="1167"/>
                  <a:pt x="796" y="1167"/>
                </a:cubicBezTo>
                <a:cubicBezTo>
                  <a:pt x="791" y="1151"/>
                  <a:pt x="791" y="1151"/>
                  <a:pt x="791" y="1151"/>
                </a:cubicBezTo>
                <a:lnTo>
                  <a:pt x="774" y="1158"/>
                </a:lnTo>
                <a:close/>
                <a:moveTo>
                  <a:pt x="810" y="1138"/>
                </a:moveTo>
                <a:cubicBezTo>
                  <a:pt x="833" y="1091"/>
                  <a:pt x="833" y="1091"/>
                  <a:pt x="833" y="1091"/>
                </a:cubicBezTo>
                <a:cubicBezTo>
                  <a:pt x="836" y="1086"/>
                  <a:pt x="836" y="1081"/>
                  <a:pt x="835" y="1077"/>
                </a:cubicBezTo>
                <a:cubicBezTo>
                  <a:pt x="809" y="1088"/>
                  <a:pt x="809" y="1088"/>
                  <a:pt x="809" y="1088"/>
                </a:cubicBezTo>
                <a:cubicBezTo>
                  <a:pt x="789" y="1129"/>
                  <a:pt x="789" y="1129"/>
                  <a:pt x="789" y="1129"/>
                </a:cubicBezTo>
                <a:cubicBezTo>
                  <a:pt x="794" y="1145"/>
                  <a:pt x="794" y="1145"/>
                  <a:pt x="794" y="1145"/>
                </a:cubicBezTo>
                <a:lnTo>
                  <a:pt x="810" y="1138"/>
                </a:lnTo>
                <a:close/>
                <a:moveTo>
                  <a:pt x="900" y="1211"/>
                </a:moveTo>
                <a:cubicBezTo>
                  <a:pt x="863" y="1211"/>
                  <a:pt x="863" y="1211"/>
                  <a:pt x="863" y="1211"/>
                </a:cubicBezTo>
                <a:cubicBezTo>
                  <a:pt x="842" y="1230"/>
                  <a:pt x="842" y="1230"/>
                  <a:pt x="842" y="1230"/>
                </a:cubicBezTo>
                <a:cubicBezTo>
                  <a:pt x="845" y="1233"/>
                  <a:pt x="849" y="1235"/>
                  <a:pt x="855" y="1235"/>
                </a:cubicBezTo>
                <a:cubicBezTo>
                  <a:pt x="902" y="1235"/>
                  <a:pt x="902" y="1235"/>
                  <a:pt x="902" y="1235"/>
                </a:cubicBezTo>
                <a:cubicBezTo>
                  <a:pt x="907" y="1235"/>
                  <a:pt x="912" y="1233"/>
                  <a:pt x="916" y="1230"/>
                </a:cubicBezTo>
                <a:lnTo>
                  <a:pt x="900" y="1211"/>
                </a:lnTo>
                <a:close/>
                <a:moveTo>
                  <a:pt x="856" y="1152"/>
                </a:moveTo>
                <a:cubicBezTo>
                  <a:pt x="842" y="1164"/>
                  <a:pt x="842" y="1164"/>
                  <a:pt x="842" y="1164"/>
                </a:cubicBezTo>
                <a:cubicBezTo>
                  <a:pt x="836" y="1213"/>
                  <a:pt x="836" y="1213"/>
                  <a:pt x="836" y="1213"/>
                </a:cubicBezTo>
                <a:cubicBezTo>
                  <a:pt x="835" y="1218"/>
                  <a:pt x="836" y="1223"/>
                  <a:pt x="839" y="1227"/>
                </a:cubicBezTo>
                <a:cubicBezTo>
                  <a:pt x="860" y="1208"/>
                  <a:pt x="860" y="1208"/>
                  <a:pt x="860" y="1208"/>
                </a:cubicBezTo>
                <a:cubicBezTo>
                  <a:pt x="866" y="1164"/>
                  <a:pt x="866" y="1164"/>
                  <a:pt x="866" y="1164"/>
                </a:cubicBezTo>
                <a:lnTo>
                  <a:pt x="856" y="1152"/>
                </a:lnTo>
                <a:close/>
                <a:moveTo>
                  <a:pt x="909" y="1164"/>
                </a:moveTo>
                <a:cubicBezTo>
                  <a:pt x="904" y="1208"/>
                  <a:pt x="904" y="1208"/>
                  <a:pt x="904" y="1208"/>
                </a:cubicBezTo>
                <a:cubicBezTo>
                  <a:pt x="920" y="1227"/>
                  <a:pt x="920" y="1227"/>
                  <a:pt x="920" y="1227"/>
                </a:cubicBezTo>
                <a:cubicBezTo>
                  <a:pt x="924" y="1223"/>
                  <a:pt x="926" y="1218"/>
                  <a:pt x="927" y="1213"/>
                </a:cubicBezTo>
                <a:cubicBezTo>
                  <a:pt x="934" y="1164"/>
                  <a:pt x="934" y="1164"/>
                  <a:pt x="934" y="1164"/>
                </a:cubicBezTo>
                <a:cubicBezTo>
                  <a:pt x="923" y="1152"/>
                  <a:pt x="923" y="1152"/>
                  <a:pt x="923" y="1152"/>
                </a:cubicBezTo>
                <a:lnTo>
                  <a:pt x="909" y="1164"/>
                </a:lnTo>
                <a:close/>
                <a:moveTo>
                  <a:pt x="938" y="1133"/>
                </a:moveTo>
                <a:cubicBezTo>
                  <a:pt x="944" y="1083"/>
                  <a:pt x="944" y="1083"/>
                  <a:pt x="944" y="1083"/>
                </a:cubicBezTo>
                <a:cubicBezTo>
                  <a:pt x="945" y="1078"/>
                  <a:pt x="944" y="1073"/>
                  <a:pt x="941" y="1070"/>
                </a:cubicBezTo>
                <a:cubicBezTo>
                  <a:pt x="919" y="1089"/>
                  <a:pt x="919" y="1089"/>
                  <a:pt x="919" y="1089"/>
                </a:cubicBezTo>
                <a:cubicBezTo>
                  <a:pt x="914" y="1133"/>
                  <a:pt x="914" y="1133"/>
                  <a:pt x="914" y="1133"/>
                </a:cubicBezTo>
                <a:cubicBezTo>
                  <a:pt x="924" y="1145"/>
                  <a:pt x="924" y="1145"/>
                  <a:pt x="924" y="1145"/>
                </a:cubicBezTo>
                <a:lnTo>
                  <a:pt x="938" y="1133"/>
                </a:lnTo>
                <a:close/>
                <a:moveTo>
                  <a:pt x="910" y="1136"/>
                </a:moveTo>
                <a:cubicBezTo>
                  <a:pt x="873" y="1136"/>
                  <a:pt x="873" y="1136"/>
                  <a:pt x="873" y="1136"/>
                </a:cubicBezTo>
                <a:cubicBezTo>
                  <a:pt x="860" y="1148"/>
                  <a:pt x="860" y="1148"/>
                  <a:pt x="860" y="1148"/>
                </a:cubicBezTo>
                <a:cubicBezTo>
                  <a:pt x="870" y="1160"/>
                  <a:pt x="870" y="1160"/>
                  <a:pt x="870" y="1160"/>
                </a:cubicBezTo>
                <a:cubicBezTo>
                  <a:pt x="906" y="1160"/>
                  <a:pt x="906" y="1160"/>
                  <a:pt x="906" y="1160"/>
                </a:cubicBezTo>
                <a:cubicBezTo>
                  <a:pt x="920" y="1148"/>
                  <a:pt x="920" y="1148"/>
                  <a:pt x="920" y="1148"/>
                </a:cubicBezTo>
                <a:lnTo>
                  <a:pt x="910" y="1136"/>
                </a:lnTo>
                <a:close/>
                <a:moveTo>
                  <a:pt x="1020" y="1211"/>
                </a:moveTo>
                <a:cubicBezTo>
                  <a:pt x="983" y="1211"/>
                  <a:pt x="983" y="1211"/>
                  <a:pt x="983" y="1211"/>
                </a:cubicBezTo>
                <a:cubicBezTo>
                  <a:pt x="961" y="1230"/>
                  <a:pt x="961" y="1230"/>
                  <a:pt x="961" y="1230"/>
                </a:cubicBezTo>
                <a:cubicBezTo>
                  <a:pt x="965" y="1233"/>
                  <a:pt x="969" y="1235"/>
                  <a:pt x="974" y="1235"/>
                </a:cubicBezTo>
                <a:cubicBezTo>
                  <a:pt x="1022" y="1235"/>
                  <a:pt x="1022" y="1235"/>
                  <a:pt x="1022" y="1235"/>
                </a:cubicBezTo>
                <a:cubicBezTo>
                  <a:pt x="1027" y="1235"/>
                  <a:pt x="1032" y="1233"/>
                  <a:pt x="1036" y="1230"/>
                </a:cubicBezTo>
                <a:lnTo>
                  <a:pt x="1020" y="1211"/>
                </a:lnTo>
                <a:close/>
                <a:moveTo>
                  <a:pt x="975" y="1152"/>
                </a:moveTo>
                <a:cubicBezTo>
                  <a:pt x="962" y="1164"/>
                  <a:pt x="962" y="1164"/>
                  <a:pt x="962" y="1164"/>
                </a:cubicBezTo>
                <a:cubicBezTo>
                  <a:pt x="955" y="1213"/>
                  <a:pt x="955" y="1213"/>
                  <a:pt x="955" y="1213"/>
                </a:cubicBezTo>
                <a:cubicBezTo>
                  <a:pt x="955" y="1218"/>
                  <a:pt x="956" y="1223"/>
                  <a:pt x="958" y="1227"/>
                </a:cubicBezTo>
                <a:cubicBezTo>
                  <a:pt x="980" y="1208"/>
                  <a:pt x="980" y="1208"/>
                  <a:pt x="980" y="1208"/>
                </a:cubicBezTo>
                <a:cubicBezTo>
                  <a:pt x="986" y="1164"/>
                  <a:pt x="986" y="1164"/>
                  <a:pt x="986" y="1164"/>
                </a:cubicBezTo>
                <a:lnTo>
                  <a:pt x="975" y="1152"/>
                </a:lnTo>
                <a:close/>
                <a:moveTo>
                  <a:pt x="1029" y="1164"/>
                </a:moveTo>
                <a:cubicBezTo>
                  <a:pt x="1023" y="1208"/>
                  <a:pt x="1023" y="1208"/>
                  <a:pt x="1023" y="1208"/>
                </a:cubicBezTo>
                <a:cubicBezTo>
                  <a:pt x="1040" y="1227"/>
                  <a:pt x="1040" y="1227"/>
                  <a:pt x="1040" y="1227"/>
                </a:cubicBezTo>
                <a:cubicBezTo>
                  <a:pt x="1044" y="1223"/>
                  <a:pt x="1046" y="1218"/>
                  <a:pt x="1047" y="1213"/>
                </a:cubicBezTo>
                <a:cubicBezTo>
                  <a:pt x="1053" y="1164"/>
                  <a:pt x="1053" y="1164"/>
                  <a:pt x="1053" y="1164"/>
                </a:cubicBezTo>
                <a:cubicBezTo>
                  <a:pt x="1043" y="1152"/>
                  <a:pt x="1043" y="1152"/>
                  <a:pt x="1043" y="1152"/>
                </a:cubicBezTo>
                <a:lnTo>
                  <a:pt x="1029" y="1164"/>
                </a:lnTo>
                <a:close/>
                <a:moveTo>
                  <a:pt x="1057" y="1133"/>
                </a:moveTo>
                <a:cubicBezTo>
                  <a:pt x="1064" y="1083"/>
                  <a:pt x="1064" y="1083"/>
                  <a:pt x="1064" y="1083"/>
                </a:cubicBezTo>
                <a:cubicBezTo>
                  <a:pt x="1065" y="1078"/>
                  <a:pt x="1063" y="1073"/>
                  <a:pt x="1061" y="1070"/>
                </a:cubicBezTo>
                <a:cubicBezTo>
                  <a:pt x="1039" y="1089"/>
                  <a:pt x="1039" y="1089"/>
                  <a:pt x="1039" y="1089"/>
                </a:cubicBezTo>
                <a:cubicBezTo>
                  <a:pt x="1033" y="1133"/>
                  <a:pt x="1033" y="1133"/>
                  <a:pt x="1033" y="1133"/>
                </a:cubicBezTo>
                <a:cubicBezTo>
                  <a:pt x="1044" y="1145"/>
                  <a:pt x="1044" y="1145"/>
                  <a:pt x="1044" y="1145"/>
                </a:cubicBezTo>
                <a:lnTo>
                  <a:pt x="1057" y="1133"/>
                </a:lnTo>
                <a:close/>
                <a:moveTo>
                  <a:pt x="1030" y="1136"/>
                </a:moveTo>
                <a:cubicBezTo>
                  <a:pt x="993" y="1136"/>
                  <a:pt x="993" y="1136"/>
                  <a:pt x="993" y="1136"/>
                </a:cubicBezTo>
                <a:cubicBezTo>
                  <a:pt x="979" y="1148"/>
                  <a:pt x="979" y="1148"/>
                  <a:pt x="979" y="1148"/>
                </a:cubicBezTo>
                <a:cubicBezTo>
                  <a:pt x="990" y="1160"/>
                  <a:pt x="990" y="1160"/>
                  <a:pt x="990" y="1160"/>
                </a:cubicBezTo>
                <a:cubicBezTo>
                  <a:pt x="1026" y="1160"/>
                  <a:pt x="1026" y="1160"/>
                  <a:pt x="1026" y="1160"/>
                </a:cubicBezTo>
                <a:cubicBezTo>
                  <a:pt x="1040" y="1148"/>
                  <a:pt x="1040" y="1148"/>
                  <a:pt x="1040" y="1148"/>
                </a:cubicBezTo>
                <a:lnTo>
                  <a:pt x="1030" y="1136"/>
                </a:lnTo>
                <a:close/>
                <a:moveTo>
                  <a:pt x="528" y="1085"/>
                </a:moveTo>
                <a:cubicBezTo>
                  <a:pt x="574" y="1085"/>
                  <a:pt x="574" y="1085"/>
                  <a:pt x="574" y="1085"/>
                </a:cubicBezTo>
                <a:cubicBezTo>
                  <a:pt x="596" y="1066"/>
                  <a:pt x="596" y="1066"/>
                  <a:pt x="596" y="1066"/>
                </a:cubicBezTo>
                <a:cubicBezTo>
                  <a:pt x="593" y="1063"/>
                  <a:pt x="588" y="1061"/>
                  <a:pt x="583" y="1061"/>
                </a:cubicBezTo>
                <a:cubicBezTo>
                  <a:pt x="526" y="1061"/>
                  <a:pt x="526" y="1061"/>
                  <a:pt x="526" y="1061"/>
                </a:cubicBezTo>
                <a:cubicBezTo>
                  <a:pt x="521" y="1061"/>
                  <a:pt x="516" y="1063"/>
                  <a:pt x="512" y="1066"/>
                </a:cubicBezTo>
                <a:lnTo>
                  <a:pt x="528" y="1085"/>
                </a:lnTo>
                <a:close/>
                <a:moveTo>
                  <a:pt x="504" y="1152"/>
                </a:moveTo>
                <a:cubicBezTo>
                  <a:pt x="490" y="1164"/>
                  <a:pt x="490" y="1164"/>
                  <a:pt x="490" y="1164"/>
                </a:cubicBezTo>
                <a:cubicBezTo>
                  <a:pt x="484" y="1213"/>
                  <a:pt x="484" y="1213"/>
                  <a:pt x="484" y="1213"/>
                </a:cubicBezTo>
                <a:cubicBezTo>
                  <a:pt x="483" y="1218"/>
                  <a:pt x="484" y="1223"/>
                  <a:pt x="487" y="1227"/>
                </a:cubicBezTo>
                <a:cubicBezTo>
                  <a:pt x="509" y="1208"/>
                  <a:pt x="509" y="1208"/>
                  <a:pt x="509" y="1208"/>
                </a:cubicBezTo>
                <a:cubicBezTo>
                  <a:pt x="515" y="1164"/>
                  <a:pt x="515" y="1164"/>
                  <a:pt x="515" y="1164"/>
                </a:cubicBezTo>
                <a:lnTo>
                  <a:pt x="504" y="1152"/>
                </a:lnTo>
                <a:close/>
                <a:moveTo>
                  <a:pt x="505" y="1145"/>
                </a:moveTo>
                <a:cubicBezTo>
                  <a:pt x="519" y="1133"/>
                  <a:pt x="519" y="1133"/>
                  <a:pt x="519" y="1133"/>
                </a:cubicBezTo>
                <a:cubicBezTo>
                  <a:pt x="524" y="1089"/>
                  <a:pt x="524" y="1089"/>
                  <a:pt x="524" y="1089"/>
                </a:cubicBezTo>
                <a:cubicBezTo>
                  <a:pt x="508" y="1070"/>
                  <a:pt x="508" y="1070"/>
                  <a:pt x="508" y="1070"/>
                </a:cubicBezTo>
                <a:cubicBezTo>
                  <a:pt x="504" y="1073"/>
                  <a:pt x="502" y="1078"/>
                  <a:pt x="501" y="1083"/>
                </a:cubicBezTo>
                <a:cubicBezTo>
                  <a:pt x="494" y="1133"/>
                  <a:pt x="494" y="1133"/>
                  <a:pt x="494" y="1133"/>
                </a:cubicBezTo>
                <a:lnTo>
                  <a:pt x="505" y="1145"/>
                </a:lnTo>
                <a:close/>
                <a:moveTo>
                  <a:pt x="567" y="1164"/>
                </a:moveTo>
                <a:cubicBezTo>
                  <a:pt x="562" y="1208"/>
                  <a:pt x="562" y="1208"/>
                  <a:pt x="562" y="1208"/>
                </a:cubicBezTo>
                <a:cubicBezTo>
                  <a:pt x="578" y="1227"/>
                  <a:pt x="578" y="1227"/>
                  <a:pt x="578" y="1227"/>
                </a:cubicBezTo>
                <a:cubicBezTo>
                  <a:pt x="582" y="1223"/>
                  <a:pt x="584" y="1218"/>
                  <a:pt x="585" y="1213"/>
                </a:cubicBezTo>
                <a:cubicBezTo>
                  <a:pt x="592" y="1164"/>
                  <a:pt x="592" y="1164"/>
                  <a:pt x="592" y="1164"/>
                </a:cubicBezTo>
                <a:cubicBezTo>
                  <a:pt x="581" y="1152"/>
                  <a:pt x="581" y="1152"/>
                  <a:pt x="581" y="1152"/>
                </a:cubicBezTo>
                <a:lnTo>
                  <a:pt x="567" y="1164"/>
                </a:lnTo>
                <a:close/>
                <a:moveTo>
                  <a:pt x="596" y="1133"/>
                </a:moveTo>
                <a:cubicBezTo>
                  <a:pt x="602" y="1083"/>
                  <a:pt x="602" y="1083"/>
                  <a:pt x="602" y="1083"/>
                </a:cubicBezTo>
                <a:cubicBezTo>
                  <a:pt x="603" y="1078"/>
                  <a:pt x="602" y="1073"/>
                  <a:pt x="599" y="1070"/>
                </a:cubicBezTo>
                <a:cubicBezTo>
                  <a:pt x="577" y="1089"/>
                  <a:pt x="577" y="1089"/>
                  <a:pt x="577" y="1089"/>
                </a:cubicBezTo>
                <a:cubicBezTo>
                  <a:pt x="572" y="1133"/>
                  <a:pt x="572" y="1133"/>
                  <a:pt x="572" y="1133"/>
                </a:cubicBezTo>
                <a:cubicBezTo>
                  <a:pt x="582" y="1145"/>
                  <a:pt x="582" y="1145"/>
                  <a:pt x="582" y="1145"/>
                </a:cubicBezTo>
                <a:lnTo>
                  <a:pt x="596" y="1133"/>
                </a:lnTo>
                <a:close/>
                <a:moveTo>
                  <a:pt x="537" y="1101"/>
                </a:moveTo>
                <a:cubicBezTo>
                  <a:pt x="531" y="1147"/>
                  <a:pt x="531" y="1147"/>
                  <a:pt x="531" y="1147"/>
                </a:cubicBezTo>
                <a:cubicBezTo>
                  <a:pt x="541" y="1159"/>
                  <a:pt x="541" y="1159"/>
                  <a:pt x="541" y="1159"/>
                </a:cubicBezTo>
                <a:cubicBezTo>
                  <a:pt x="555" y="1147"/>
                  <a:pt x="555" y="1147"/>
                  <a:pt x="555" y="1147"/>
                </a:cubicBezTo>
                <a:cubicBezTo>
                  <a:pt x="561" y="1101"/>
                  <a:pt x="561" y="1101"/>
                  <a:pt x="561" y="1101"/>
                </a:cubicBezTo>
                <a:cubicBezTo>
                  <a:pt x="551" y="1089"/>
                  <a:pt x="551" y="1089"/>
                  <a:pt x="551" y="1089"/>
                </a:cubicBezTo>
                <a:lnTo>
                  <a:pt x="537" y="1101"/>
                </a:lnTo>
                <a:close/>
                <a:moveTo>
                  <a:pt x="655" y="1085"/>
                </a:moveTo>
                <a:cubicBezTo>
                  <a:pt x="702" y="1085"/>
                  <a:pt x="702" y="1085"/>
                  <a:pt x="702" y="1085"/>
                </a:cubicBezTo>
                <a:cubicBezTo>
                  <a:pt x="723" y="1066"/>
                  <a:pt x="723" y="1066"/>
                  <a:pt x="723" y="1066"/>
                </a:cubicBezTo>
                <a:cubicBezTo>
                  <a:pt x="720" y="1063"/>
                  <a:pt x="715" y="1061"/>
                  <a:pt x="710" y="1061"/>
                </a:cubicBezTo>
                <a:cubicBezTo>
                  <a:pt x="653" y="1061"/>
                  <a:pt x="653" y="1061"/>
                  <a:pt x="653" y="1061"/>
                </a:cubicBezTo>
                <a:cubicBezTo>
                  <a:pt x="648" y="1061"/>
                  <a:pt x="643" y="1063"/>
                  <a:pt x="639" y="1066"/>
                </a:cubicBezTo>
                <a:lnTo>
                  <a:pt x="655" y="1085"/>
                </a:lnTo>
                <a:close/>
                <a:moveTo>
                  <a:pt x="631" y="1152"/>
                </a:moveTo>
                <a:cubicBezTo>
                  <a:pt x="618" y="1164"/>
                  <a:pt x="618" y="1164"/>
                  <a:pt x="618" y="1164"/>
                </a:cubicBezTo>
                <a:cubicBezTo>
                  <a:pt x="611" y="1213"/>
                  <a:pt x="611" y="1213"/>
                  <a:pt x="611" y="1213"/>
                </a:cubicBezTo>
                <a:cubicBezTo>
                  <a:pt x="610" y="1218"/>
                  <a:pt x="612" y="1223"/>
                  <a:pt x="614" y="1227"/>
                </a:cubicBezTo>
                <a:cubicBezTo>
                  <a:pt x="636" y="1208"/>
                  <a:pt x="636" y="1208"/>
                  <a:pt x="636" y="1208"/>
                </a:cubicBezTo>
                <a:cubicBezTo>
                  <a:pt x="642" y="1164"/>
                  <a:pt x="642" y="1164"/>
                  <a:pt x="642" y="1164"/>
                </a:cubicBezTo>
                <a:lnTo>
                  <a:pt x="631" y="1152"/>
                </a:lnTo>
                <a:close/>
                <a:moveTo>
                  <a:pt x="632" y="1145"/>
                </a:moveTo>
                <a:cubicBezTo>
                  <a:pt x="646" y="1133"/>
                  <a:pt x="646" y="1133"/>
                  <a:pt x="646" y="1133"/>
                </a:cubicBezTo>
                <a:cubicBezTo>
                  <a:pt x="652" y="1089"/>
                  <a:pt x="652" y="1089"/>
                  <a:pt x="652" y="1089"/>
                </a:cubicBezTo>
                <a:cubicBezTo>
                  <a:pt x="635" y="1070"/>
                  <a:pt x="635" y="1070"/>
                  <a:pt x="635" y="1070"/>
                </a:cubicBezTo>
                <a:cubicBezTo>
                  <a:pt x="631" y="1073"/>
                  <a:pt x="629" y="1078"/>
                  <a:pt x="628" y="1083"/>
                </a:cubicBezTo>
                <a:cubicBezTo>
                  <a:pt x="622" y="1133"/>
                  <a:pt x="622" y="1133"/>
                  <a:pt x="622" y="1133"/>
                </a:cubicBezTo>
                <a:lnTo>
                  <a:pt x="632" y="1145"/>
                </a:lnTo>
                <a:close/>
                <a:moveTo>
                  <a:pt x="695" y="1164"/>
                </a:moveTo>
                <a:cubicBezTo>
                  <a:pt x="689" y="1208"/>
                  <a:pt x="689" y="1208"/>
                  <a:pt x="689" y="1208"/>
                </a:cubicBezTo>
                <a:cubicBezTo>
                  <a:pt x="706" y="1227"/>
                  <a:pt x="706" y="1227"/>
                  <a:pt x="706" y="1227"/>
                </a:cubicBezTo>
                <a:cubicBezTo>
                  <a:pt x="709" y="1223"/>
                  <a:pt x="712" y="1218"/>
                  <a:pt x="712" y="1213"/>
                </a:cubicBezTo>
                <a:cubicBezTo>
                  <a:pt x="719" y="1164"/>
                  <a:pt x="719" y="1164"/>
                  <a:pt x="719" y="1164"/>
                </a:cubicBezTo>
                <a:cubicBezTo>
                  <a:pt x="708" y="1152"/>
                  <a:pt x="708" y="1152"/>
                  <a:pt x="708" y="1152"/>
                </a:cubicBezTo>
                <a:lnTo>
                  <a:pt x="695" y="1164"/>
                </a:lnTo>
                <a:close/>
                <a:moveTo>
                  <a:pt x="723" y="1133"/>
                </a:moveTo>
                <a:cubicBezTo>
                  <a:pt x="729" y="1083"/>
                  <a:pt x="729" y="1083"/>
                  <a:pt x="729" y="1083"/>
                </a:cubicBezTo>
                <a:cubicBezTo>
                  <a:pt x="730" y="1078"/>
                  <a:pt x="729" y="1073"/>
                  <a:pt x="726" y="1070"/>
                </a:cubicBezTo>
                <a:cubicBezTo>
                  <a:pt x="705" y="1089"/>
                  <a:pt x="705" y="1089"/>
                  <a:pt x="705" y="1089"/>
                </a:cubicBezTo>
                <a:cubicBezTo>
                  <a:pt x="699" y="1133"/>
                  <a:pt x="699" y="1133"/>
                  <a:pt x="699" y="1133"/>
                </a:cubicBezTo>
                <a:cubicBezTo>
                  <a:pt x="709" y="1145"/>
                  <a:pt x="709" y="1145"/>
                  <a:pt x="709" y="1145"/>
                </a:cubicBezTo>
                <a:lnTo>
                  <a:pt x="723" y="1133"/>
                </a:lnTo>
                <a:close/>
                <a:moveTo>
                  <a:pt x="664" y="1101"/>
                </a:moveTo>
                <a:cubicBezTo>
                  <a:pt x="658" y="1147"/>
                  <a:pt x="658" y="1147"/>
                  <a:pt x="658" y="1147"/>
                </a:cubicBezTo>
                <a:cubicBezTo>
                  <a:pt x="669" y="1159"/>
                  <a:pt x="669" y="1159"/>
                  <a:pt x="669" y="1159"/>
                </a:cubicBezTo>
                <a:cubicBezTo>
                  <a:pt x="683" y="1147"/>
                  <a:pt x="683" y="1147"/>
                  <a:pt x="683" y="1147"/>
                </a:cubicBezTo>
                <a:cubicBezTo>
                  <a:pt x="689" y="1101"/>
                  <a:pt x="689" y="1101"/>
                  <a:pt x="689" y="1101"/>
                </a:cubicBezTo>
                <a:cubicBezTo>
                  <a:pt x="678" y="1089"/>
                  <a:pt x="678" y="1089"/>
                  <a:pt x="678" y="1089"/>
                </a:cubicBezTo>
                <a:lnTo>
                  <a:pt x="664" y="1101"/>
                </a:lnTo>
                <a:close/>
                <a:moveTo>
                  <a:pt x="198" y="1211"/>
                </a:moveTo>
                <a:cubicBezTo>
                  <a:pt x="161" y="1211"/>
                  <a:pt x="161" y="1211"/>
                  <a:pt x="161" y="1211"/>
                </a:cubicBezTo>
                <a:cubicBezTo>
                  <a:pt x="139" y="1230"/>
                  <a:pt x="139" y="1230"/>
                  <a:pt x="139" y="1230"/>
                </a:cubicBezTo>
                <a:cubicBezTo>
                  <a:pt x="143" y="1233"/>
                  <a:pt x="147" y="1235"/>
                  <a:pt x="152" y="1235"/>
                </a:cubicBezTo>
                <a:cubicBezTo>
                  <a:pt x="200" y="1235"/>
                  <a:pt x="200" y="1235"/>
                  <a:pt x="200" y="1235"/>
                </a:cubicBezTo>
                <a:cubicBezTo>
                  <a:pt x="205" y="1235"/>
                  <a:pt x="210" y="1233"/>
                  <a:pt x="214" y="1230"/>
                </a:cubicBezTo>
                <a:lnTo>
                  <a:pt x="198" y="1211"/>
                </a:lnTo>
                <a:close/>
                <a:moveTo>
                  <a:pt x="154" y="1145"/>
                </a:moveTo>
                <a:cubicBezTo>
                  <a:pt x="168" y="1133"/>
                  <a:pt x="168" y="1133"/>
                  <a:pt x="168" y="1133"/>
                </a:cubicBezTo>
                <a:cubicBezTo>
                  <a:pt x="174" y="1089"/>
                  <a:pt x="174" y="1089"/>
                  <a:pt x="174" y="1089"/>
                </a:cubicBezTo>
                <a:cubicBezTo>
                  <a:pt x="157" y="1070"/>
                  <a:pt x="157" y="1070"/>
                  <a:pt x="157" y="1070"/>
                </a:cubicBezTo>
                <a:cubicBezTo>
                  <a:pt x="154" y="1073"/>
                  <a:pt x="151" y="1078"/>
                  <a:pt x="150" y="1083"/>
                </a:cubicBezTo>
                <a:cubicBezTo>
                  <a:pt x="144" y="1133"/>
                  <a:pt x="144" y="1133"/>
                  <a:pt x="144" y="1133"/>
                </a:cubicBezTo>
                <a:lnTo>
                  <a:pt x="154" y="1145"/>
                </a:lnTo>
                <a:close/>
                <a:moveTo>
                  <a:pt x="207" y="1164"/>
                </a:moveTo>
                <a:cubicBezTo>
                  <a:pt x="201" y="1208"/>
                  <a:pt x="201" y="1208"/>
                  <a:pt x="201" y="1208"/>
                </a:cubicBezTo>
                <a:cubicBezTo>
                  <a:pt x="218" y="1227"/>
                  <a:pt x="218" y="1227"/>
                  <a:pt x="218" y="1227"/>
                </a:cubicBezTo>
                <a:cubicBezTo>
                  <a:pt x="222" y="1223"/>
                  <a:pt x="224" y="1218"/>
                  <a:pt x="225" y="1213"/>
                </a:cubicBezTo>
                <a:cubicBezTo>
                  <a:pt x="231" y="1164"/>
                  <a:pt x="231" y="1164"/>
                  <a:pt x="231" y="1164"/>
                </a:cubicBezTo>
                <a:cubicBezTo>
                  <a:pt x="221" y="1152"/>
                  <a:pt x="221" y="1152"/>
                  <a:pt x="221" y="1152"/>
                </a:cubicBezTo>
                <a:lnTo>
                  <a:pt x="207" y="1164"/>
                </a:lnTo>
                <a:close/>
                <a:moveTo>
                  <a:pt x="235" y="1133"/>
                </a:moveTo>
                <a:cubicBezTo>
                  <a:pt x="242" y="1083"/>
                  <a:pt x="242" y="1083"/>
                  <a:pt x="242" y="1083"/>
                </a:cubicBezTo>
                <a:cubicBezTo>
                  <a:pt x="243" y="1078"/>
                  <a:pt x="241" y="1073"/>
                  <a:pt x="239" y="1070"/>
                </a:cubicBezTo>
                <a:cubicBezTo>
                  <a:pt x="217" y="1089"/>
                  <a:pt x="217" y="1089"/>
                  <a:pt x="217" y="1089"/>
                </a:cubicBezTo>
                <a:cubicBezTo>
                  <a:pt x="211" y="1133"/>
                  <a:pt x="211" y="1133"/>
                  <a:pt x="211" y="1133"/>
                </a:cubicBezTo>
                <a:cubicBezTo>
                  <a:pt x="222" y="1145"/>
                  <a:pt x="222" y="1145"/>
                  <a:pt x="222" y="1145"/>
                </a:cubicBezTo>
                <a:lnTo>
                  <a:pt x="235" y="1133"/>
                </a:lnTo>
                <a:close/>
                <a:moveTo>
                  <a:pt x="208" y="1136"/>
                </a:moveTo>
                <a:cubicBezTo>
                  <a:pt x="171" y="1136"/>
                  <a:pt x="171" y="1136"/>
                  <a:pt x="171" y="1136"/>
                </a:cubicBezTo>
                <a:cubicBezTo>
                  <a:pt x="157" y="1148"/>
                  <a:pt x="157" y="1148"/>
                  <a:pt x="157" y="1148"/>
                </a:cubicBezTo>
                <a:cubicBezTo>
                  <a:pt x="168" y="1160"/>
                  <a:pt x="168" y="1160"/>
                  <a:pt x="168" y="1160"/>
                </a:cubicBezTo>
                <a:cubicBezTo>
                  <a:pt x="204" y="1160"/>
                  <a:pt x="204" y="1160"/>
                  <a:pt x="204" y="1160"/>
                </a:cubicBezTo>
                <a:cubicBezTo>
                  <a:pt x="218" y="1148"/>
                  <a:pt x="218" y="1148"/>
                  <a:pt x="218" y="1148"/>
                </a:cubicBezTo>
                <a:lnTo>
                  <a:pt x="208" y="1136"/>
                </a:lnTo>
                <a:close/>
                <a:moveTo>
                  <a:pt x="317" y="1211"/>
                </a:moveTo>
                <a:cubicBezTo>
                  <a:pt x="281" y="1211"/>
                  <a:pt x="281" y="1211"/>
                  <a:pt x="281" y="1211"/>
                </a:cubicBezTo>
                <a:cubicBezTo>
                  <a:pt x="259" y="1230"/>
                  <a:pt x="259" y="1230"/>
                  <a:pt x="259" y="1230"/>
                </a:cubicBezTo>
                <a:cubicBezTo>
                  <a:pt x="262" y="1233"/>
                  <a:pt x="267" y="1235"/>
                  <a:pt x="272" y="1235"/>
                </a:cubicBezTo>
                <a:cubicBezTo>
                  <a:pt x="320" y="1235"/>
                  <a:pt x="320" y="1235"/>
                  <a:pt x="320" y="1235"/>
                </a:cubicBezTo>
                <a:cubicBezTo>
                  <a:pt x="325" y="1235"/>
                  <a:pt x="330" y="1233"/>
                  <a:pt x="334" y="1230"/>
                </a:cubicBezTo>
                <a:lnTo>
                  <a:pt x="317" y="1211"/>
                </a:lnTo>
                <a:close/>
                <a:moveTo>
                  <a:pt x="274" y="1145"/>
                </a:moveTo>
                <a:cubicBezTo>
                  <a:pt x="288" y="1133"/>
                  <a:pt x="288" y="1133"/>
                  <a:pt x="288" y="1133"/>
                </a:cubicBezTo>
                <a:cubicBezTo>
                  <a:pt x="293" y="1089"/>
                  <a:pt x="293" y="1089"/>
                  <a:pt x="293" y="1089"/>
                </a:cubicBezTo>
                <a:cubicBezTo>
                  <a:pt x="277" y="1070"/>
                  <a:pt x="277" y="1070"/>
                  <a:pt x="277" y="1070"/>
                </a:cubicBezTo>
                <a:cubicBezTo>
                  <a:pt x="273" y="1073"/>
                  <a:pt x="271" y="1078"/>
                  <a:pt x="270" y="1083"/>
                </a:cubicBezTo>
                <a:cubicBezTo>
                  <a:pt x="264" y="1133"/>
                  <a:pt x="264" y="1133"/>
                  <a:pt x="264" y="1133"/>
                </a:cubicBezTo>
                <a:lnTo>
                  <a:pt x="274" y="1145"/>
                </a:lnTo>
                <a:close/>
                <a:moveTo>
                  <a:pt x="327" y="1164"/>
                </a:moveTo>
                <a:cubicBezTo>
                  <a:pt x="321" y="1208"/>
                  <a:pt x="321" y="1208"/>
                  <a:pt x="321" y="1208"/>
                </a:cubicBezTo>
                <a:cubicBezTo>
                  <a:pt x="338" y="1227"/>
                  <a:pt x="338" y="1227"/>
                  <a:pt x="338" y="1227"/>
                </a:cubicBezTo>
                <a:cubicBezTo>
                  <a:pt x="341" y="1223"/>
                  <a:pt x="344" y="1218"/>
                  <a:pt x="345" y="1213"/>
                </a:cubicBezTo>
                <a:cubicBezTo>
                  <a:pt x="351" y="1164"/>
                  <a:pt x="351" y="1164"/>
                  <a:pt x="351" y="1164"/>
                </a:cubicBezTo>
                <a:cubicBezTo>
                  <a:pt x="341" y="1152"/>
                  <a:pt x="341" y="1152"/>
                  <a:pt x="341" y="1152"/>
                </a:cubicBezTo>
                <a:lnTo>
                  <a:pt x="327" y="1164"/>
                </a:lnTo>
                <a:close/>
                <a:moveTo>
                  <a:pt x="355" y="1133"/>
                </a:moveTo>
                <a:cubicBezTo>
                  <a:pt x="362" y="1083"/>
                  <a:pt x="362" y="1083"/>
                  <a:pt x="362" y="1083"/>
                </a:cubicBezTo>
                <a:cubicBezTo>
                  <a:pt x="362" y="1078"/>
                  <a:pt x="361" y="1073"/>
                  <a:pt x="359" y="1070"/>
                </a:cubicBezTo>
                <a:cubicBezTo>
                  <a:pt x="337" y="1089"/>
                  <a:pt x="337" y="1089"/>
                  <a:pt x="337" y="1089"/>
                </a:cubicBezTo>
                <a:cubicBezTo>
                  <a:pt x="331" y="1133"/>
                  <a:pt x="331" y="1133"/>
                  <a:pt x="331" y="1133"/>
                </a:cubicBezTo>
                <a:cubicBezTo>
                  <a:pt x="341" y="1145"/>
                  <a:pt x="341" y="1145"/>
                  <a:pt x="341" y="1145"/>
                </a:cubicBezTo>
                <a:lnTo>
                  <a:pt x="355" y="1133"/>
                </a:lnTo>
                <a:close/>
                <a:moveTo>
                  <a:pt x="327" y="1136"/>
                </a:moveTo>
                <a:cubicBezTo>
                  <a:pt x="290" y="1136"/>
                  <a:pt x="290" y="1136"/>
                  <a:pt x="290" y="1136"/>
                </a:cubicBezTo>
                <a:cubicBezTo>
                  <a:pt x="277" y="1148"/>
                  <a:pt x="277" y="1148"/>
                  <a:pt x="277" y="1148"/>
                </a:cubicBezTo>
                <a:cubicBezTo>
                  <a:pt x="288" y="1160"/>
                  <a:pt x="288" y="1160"/>
                  <a:pt x="288" y="1160"/>
                </a:cubicBezTo>
                <a:cubicBezTo>
                  <a:pt x="324" y="1160"/>
                  <a:pt x="324" y="1160"/>
                  <a:pt x="324" y="1160"/>
                </a:cubicBezTo>
                <a:cubicBezTo>
                  <a:pt x="338" y="1148"/>
                  <a:pt x="338" y="1148"/>
                  <a:pt x="338" y="1148"/>
                </a:cubicBezTo>
                <a:lnTo>
                  <a:pt x="327" y="1136"/>
                </a:lnTo>
                <a:close/>
                <a:moveTo>
                  <a:pt x="221" y="1332"/>
                </a:moveTo>
                <a:cubicBezTo>
                  <a:pt x="284" y="1332"/>
                  <a:pt x="284" y="1332"/>
                  <a:pt x="284" y="1332"/>
                </a:cubicBezTo>
                <a:cubicBezTo>
                  <a:pt x="322" y="1298"/>
                  <a:pt x="322" y="1298"/>
                  <a:pt x="322" y="1298"/>
                </a:cubicBezTo>
                <a:cubicBezTo>
                  <a:pt x="317" y="1293"/>
                  <a:pt x="309" y="1289"/>
                  <a:pt x="300" y="1289"/>
                </a:cubicBezTo>
                <a:cubicBezTo>
                  <a:pt x="217" y="1289"/>
                  <a:pt x="217" y="1289"/>
                  <a:pt x="217" y="1289"/>
                </a:cubicBezTo>
                <a:cubicBezTo>
                  <a:pt x="207" y="1289"/>
                  <a:pt x="199" y="1293"/>
                  <a:pt x="191" y="1298"/>
                </a:cubicBezTo>
                <a:lnTo>
                  <a:pt x="221" y="1332"/>
                </a:lnTo>
                <a:close/>
                <a:moveTo>
                  <a:pt x="279" y="1418"/>
                </a:moveTo>
                <a:cubicBezTo>
                  <a:pt x="297" y="1439"/>
                  <a:pt x="297" y="1439"/>
                  <a:pt x="297" y="1439"/>
                </a:cubicBezTo>
                <a:cubicBezTo>
                  <a:pt x="321" y="1418"/>
                  <a:pt x="321" y="1418"/>
                  <a:pt x="321" y="1418"/>
                </a:cubicBezTo>
                <a:cubicBezTo>
                  <a:pt x="333" y="1328"/>
                  <a:pt x="333" y="1328"/>
                  <a:pt x="333" y="1328"/>
                </a:cubicBezTo>
                <a:cubicBezTo>
                  <a:pt x="334" y="1319"/>
                  <a:pt x="332" y="1310"/>
                  <a:pt x="328" y="1304"/>
                </a:cubicBezTo>
                <a:cubicBezTo>
                  <a:pt x="290" y="1337"/>
                  <a:pt x="290" y="1337"/>
                  <a:pt x="290" y="1337"/>
                </a:cubicBezTo>
                <a:lnTo>
                  <a:pt x="279" y="1418"/>
                </a:lnTo>
                <a:close/>
                <a:moveTo>
                  <a:pt x="315" y="1465"/>
                </a:moveTo>
                <a:cubicBezTo>
                  <a:pt x="297" y="1444"/>
                  <a:pt x="297" y="1444"/>
                  <a:pt x="297" y="1444"/>
                </a:cubicBezTo>
                <a:cubicBezTo>
                  <a:pt x="273" y="1465"/>
                  <a:pt x="273" y="1465"/>
                  <a:pt x="273" y="1465"/>
                </a:cubicBezTo>
                <a:cubicBezTo>
                  <a:pt x="262" y="1546"/>
                  <a:pt x="262" y="1546"/>
                  <a:pt x="262" y="1546"/>
                </a:cubicBezTo>
                <a:cubicBezTo>
                  <a:pt x="291" y="1579"/>
                  <a:pt x="291" y="1579"/>
                  <a:pt x="291" y="1579"/>
                </a:cubicBezTo>
                <a:cubicBezTo>
                  <a:pt x="298" y="1573"/>
                  <a:pt x="302" y="1564"/>
                  <a:pt x="303" y="1555"/>
                </a:cubicBezTo>
                <a:lnTo>
                  <a:pt x="315" y="1465"/>
                </a:lnTo>
                <a:close/>
                <a:moveTo>
                  <a:pt x="255" y="1552"/>
                </a:moveTo>
                <a:cubicBezTo>
                  <a:pt x="192" y="1552"/>
                  <a:pt x="192" y="1552"/>
                  <a:pt x="192" y="1552"/>
                </a:cubicBezTo>
                <a:cubicBezTo>
                  <a:pt x="154" y="1585"/>
                  <a:pt x="154" y="1585"/>
                  <a:pt x="154" y="1585"/>
                </a:cubicBezTo>
                <a:cubicBezTo>
                  <a:pt x="159" y="1590"/>
                  <a:pt x="167" y="1594"/>
                  <a:pt x="176" y="1594"/>
                </a:cubicBezTo>
                <a:cubicBezTo>
                  <a:pt x="259" y="1594"/>
                  <a:pt x="259" y="1594"/>
                  <a:pt x="259" y="1594"/>
                </a:cubicBezTo>
                <a:cubicBezTo>
                  <a:pt x="269" y="1594"/>
                  <a:pt x="277" y="1590"/>
                  <a:pt x="285" y="1585"/>
                </a:cubicBezTo>
                <a:lnTo>
                  <a:pt x="255" y="1552"/>
                </a:lnTo>
                <a:close/>
                <a:moveTo>
                  <a:pt x="179" y="1444"/>
                </a:moveTo>
                <a:cubicBezTo>
                  <a:pt x="155" y="1465"/>
                  <a:pt x="155" y="1465"/>
                  <a:pt x="155" y="1465"/>
                </a:cubicBezTo>
                <a:cubicBezTo>
                  <a:pt x="143" y="1555"/>
                  <a:pt x="143" y="1555"/>
                  <a:pt x="143" y="1555"/>
                </a:cubicBezTo>
                <a:cubicBezTo>
                  <a:pt x="142" y="1564"/>
                  <a:pt x="144" y="1573"/>
                  <a:pt x="148" y="1579"/>
                </a:cubicBezTo>
                <a:cubicBezTo>
                  <a:pt x="186" y="1546"/>
                  <a:pt x="186" y="1546"/>
                  <a:pt x="186" y="1546"/>
                </a:cubicBezTo>
                <a:cubicBezTo>
                  <a:pt x="197" y="1465"/>
                  <a:pt x="197" y="1465"/>
                  <a:pt x="197" y="1465"/>
                </a:cubicBezTo>
                <a:lnTo>
                  <a:pt x="179" y="1444"/>
                </a:lnTo>
                <a:close/>
                <a:moveTo>
                  <a:pt x="161" y="1418"/>
                </a:moveTo>
                <a:cubicBezTo>
                  <a:pt x="179" y="1439"/>
                  <a:pt x="179" y="1439"/>
                  <a:pt x="179" y="1439"/>
                </a:cubicBezTo>
                <a:cubicBezTo>
                  <a:pt x="203" y="1418"/>
                  <a:pt x="203" y="1418"/>
                  <a:pt x="203" y="1418"/>
                </a:cubicBezTo>
                <a:cubicBezTo>
                  <a:pt x="214" y="1337"/>
                  <a:pt x="214" y="1337"/>
                  <a:pt x="214" y="1337"/>
                </a:cubicBezTo>
                <a:cubicBezTo>
                  <a:pt x="185" y="1304"/>
                  <a:pt x="185" y="1304"/>
                  <a:pt x="185" y="1304"/>
                </a:cubicBezTo>
                <a:cubicBezTo>
                  <a:pt x="178" y="1310"/>
                  <a:pt x="174" y="1319"/>
                  <a:pt x="173" y="1328"/>
                </a:cubicBezTo>
                <a:lnTo>
                  <a:pt x="161" y="1418"/>
                </a:lnTo>
                <a:close/>
                <a:moveTo>
                  <a:pt x="423" y="1332"/>
                </a:moveTo>
                <a:cubicBezTo>
                  <a:pt x="487" y="1332"/>
                  <a:pt x="487" y="1332"/>
                  <a:pt x="487" y="1332"/>
                </a:cubicBezTo>
                <a:cubicBezTo>
                  <a:pt x="525" y="1298"/>
                  <a:pt x="525" y="1298"/>
                  <a:pt x="525" y="1298"/>
                </a:cubicBezTo>
                <a:cubicBezTo>
                  <a:pt x="519" y="1293"/>
                  <a:pt x="511" y="1289"/>
                  <a:pt x="502" y="1289"/>
                </a:cubicBezTo>
                <a:cubicBezTo>
                  <a:pt x="419" y="1289"/>
                  <a:pt x="419" y="1289"/>
                  <a:pt x="419" y="1289"/>
                </a:cubicBezTo>
                <a:cubicBezTo>
                  <a:pt x="410" y="1289"/>
                  <a:pt x="401" y="1293"/>
                  <a:pt x="394" y="1298"/>
                </a:cubicBezTo>
                <a:lnTo>
                  <a:pt x="423" y="1332"/>
                </a:lnTo>
                <a:close/>
                <a:moveTo>
                  <a:pt x="481" y="1418"/>
                </a:moveTo>
                <a:cubicBezTo>
                  <a:pt x="500" y="1439"/>
                  <a:pt x="500" y="1439"/>
                  <a:pt x="500" y="1439"/>
                </a:cubicBezTo>
                <a:cubicBezTo>
                  <a:pt x="524" y="1418"/>
                  <a:pt x="524" y="1418"/>
                  <a:pt x="524" y="1418"/>
                </a:cubicBezTo>
                <a:cubicBezTo>
                  <a:pt x="535" y="1328"/>
                  <a:pt x="535" y="1328"/>
                  <a:pt x="535" y="1328"/>
                </a:cubicBezTo>
                <a:cubicBezTo>
                  <a:pt x="537" y="1319"/>
                  <a:pt x="534" y="1310"/>
                  <a:pt x="530" y="1304"/>
                </a:cubicBezTo>
                <a:cubicBezTo>
                  <a:pt x="492" y="1337"/>
                  <a:pt x="492" y="1337"/>
                  <a:pt x="492" y="1337"/>
                </a:cubicBezTo>
                <a:lnTo>
                  <a:pt x="481" y="1418"/>
                </a:lnTo>
                <a:close/>
                <a:moveTo>
                  <a:pt x="517" y="1465"/>
                </a:moveTo>
                <a:cubicBezTo>
                  <a:pt x="499" y="1444"/>
                  <a:pt x="499" y="1444"/>
                  <a:pt x="499" y="1444"/>
                </a:cubicBezTo>
                <a:cubicBezTo>
                  <a:pt x="475" y="1465"/>
                  <a:pt x="475" y="1465"/>
                  <a:pt x="475" y="1465"/>
                </a:cubicBezTo>
                <a:cubicBezTo>
                  <a:pt x="465" y="1546"/>
                  <a:pt x="465" y="1546"/>
                  <a:pt x="465" y="1546"/>
                </a:cubicBezTo>
                <a:cubicBezTo>
                  <a:pt x="494" y="1579"/>
                  <a:pt x="494" y="1579"/>
                  <a:pt x="494" y="1579"/>
                </a:cubicBezTo>
                <a:cubicBezTo>
                  <a:pt x="500" y="1573"/>
                  <a:pt x="504" y="1564"/>
                  <a:pt x="506" y="1555"/>
                </a:cubicBezTo>
                <a:lnTo>
                  <a:pt x="517" y="1465"/>
                </a:lnTo>
                <a:close/>
                <a:moveTo>
                  <a:pt x="458" y="1552"/>
                </a:moveTo>
                <a:cubicBezTo>
                  <a:pt x="394" y="1552"/>
                  <a:pt x="394" y="1552"/>
                  <a:pt x="394" y="1552"/>
                </a:cubicBezTo>
                <a:cubicBezTo>
                  <a:pt x="356" y="1585"/>
                  <a:pt x="356" y="1585"/>
                  <a:pt x="356" y="1585"/>
                </a:cubicBezTo>
                <a:cubicBezTo>
                  <a:pt x="362" y="1590"/>
                  <a:pt x="370" y="1594"/>
                  <a:pt x="379" y="1594"/>
                </a:cubicBezTo>
                <a:cubicBezTo>
                  <a:pt x="462" y="1594"/>
                  <a:pt x="462" y="1594"/>
                  <a:pt x="462" y="1594"/>
                </a:cubicBezTo>
                <a:cubicBezTo>
                  <a:pt x="471" y="1594"/>
                  <a:pt x="480" y="1590"/>
                  <a:pt x="487" y="1585"/>
                </a:cubicBezTo>
                <a:lnTo>
                  <a:pt x="458" y="1552"/>
                </a:lnTo>
                <a:close/>
                <a:moveTo>
                  <a:pt x="381" y="1444"/>
                </a:moveTo>
                <a:cubicBezTo>
                  <a:pt x="357" y="1465"/>
                  <a:pt x="357" y="1465"/>
                  <a:pt x="357" y="1465"/>
                </a:cubicBezTo>
                <a:cubicBezTo>
                  <a:pt x="345" y="1555"/>
                  <a:pt x="345" y="1555"/>
                  <a:pt x="345" y="1555"/>
                </a:cubicBezTo>
                <a:cubicBezTo>
                  <a:pt x="344" y="1564"/>
                  <a:pt x="346" y="1573"/>
                  <a:pt x="351" y="1579"/>
                </a:cubicBezTo>
                <a:cubicBezTo>
                  <a:pt x="389" y="1546"/>
                  <a:pt x="389" y="1546"/>
                  <a:pt x="389" y="1546"/>
                </a:cubicBezTo>
                <a:cubicBezTo>
                  <a:pt x="399" y="1465"/>
                  <a:pt x="399" y="1465"/>
                  <a:pt x="399" y="1465"/>
                </a:cubicBezTo>
                <a:lnTo>
                  <a:pt x="381" y="1444"/>
                </a:lnTo>
                <a:close/>
                <a:moveTo>
                  <a:pt x="363" y="1418"/>
                </a:moveTo>
                <a:cubicBezTo>
                  <a:pt x="382" y="1439"/>
                  <a:pt x="382" y="1439"/>
                  <a:pt x="382" y="1439"/>
                </a:cubicBezTo>
                <a:cubicBezTo>
                  <a:pt x="406" y="1418"/>
                  <a:pt x="406" y="1418"/>
                  <a:pt x="406" y="1418"/>
                </a:cubicBezTo>
                <a:cubicBezTo>
                  <a:pt x="416" y="1337"/>
                  <a:pt x="416" y="1337"/>
                  <a:pt x="416" y="1337"/>
                </a:cubicBezTo>
                <a:cubicBezTo>
                  <a:pt x="387" y="1304"/>
                  <a:pt x="387" y="1304"/>
                  <a:pt x="387" y="1304"/>
                </a:cubicBezTo>
                <a:cubicBezTo>
                  <a:pt x="381" y="1310"/>
                  <a:pt x="376" y="1319"/>
                  <a:pt x="375" y="1328"/>
                </a:cubicBezTo>
                <a:lnTo>
                  <a:pt x="363" y="1418"/>
                </a:lnTo>
                <a:close/>
                <a:moveTo>
                  <a:pt x="752" y="1332"/>
                </a:moveTo>
                <a:cubicBezTo>
                  <a:pt x="816" y="1332"/>
                  <a:pt x="816" y="1332"/>
                  <a:pt x="816" y="1332"/>
                </a:cubicBezTo>
                <a:cubicBezTo>
                  <a:pt x="854" y="1298"/>
                  <a:pt x="854" y="1298"/>
                  <a:pt x="854" y="1298"/>
                </a:cubicBezTo>
                <a:cubicBezTo>
                  <a:pt x="848" y="1293"/>
                  <a:pt x="840" y="1289"/>
                  <a:pt x="831" y="1289"/>
                </a:cubicBezTo>
                <a:cubicBezTo>
                  <a:pt x="748" y="1289"/>
                  <a:pt x="748" y="1289"/>
                  <a:pt x="748" y="1289"/>
                </a:cubicBezTo>
                <a:cubicBezTo>
                  <a:pt x="739" y="1289"/>
                  <a:pt x="730" y="1293"/>
                  <a:pt x="723" y="1298"/>
                </a:cubicBezTo>
                <a:lnTo>
                  <a:pt x="752" y="1332"/>
                </a:lnTo>
                <a:close/>
                <a:moveTo>
                  <a:pt x="811" y="1418"/>
                </a:moveTo>
                <a:cubicBezTo>
                  <a:pt x="829" y="1439"/>
                  <a:pt x="829" y="1439"/>
                  <a:pt x="829" y="1439"/>
                </a:cubicBezTo>
                <a:cubicBezTo>
                  <a:pt x="853" y="1418"/>
                  <a:pt x="853" y="1418"/>
                  <a:pt x="853" y="1418"/>
                </a:cubicBezTo>
                <a:cubicBezTo>
                  <a:pt x="865" y="1328"/>
                  <a:pt x="865" y="1328"/>
                  <a:pt x="865" y="1328"/>
                </a:cubicBezTo>
                <a:cubicBezTo>
                  <a:pt x="866" y="1319"/>
                  <a:pt x="864" y="1310"/>
                  <a:pt x="859" y="1304"/>
                </a:cubicBezTo>
                <a:cubicBezTo>
                  <a:pt x="821" y="1337"/>
                  <a:pt x="821" y="1337"/>
                  <a:pt x="821" y="1337"/>
                </a:cubicBezTo>
                <a:lnTo>
                  <a:pt x="811" y="1418"/>
                </a:lnTo>
                <a:close/>
                <a:moveTo>
                  <a:pt x="847" y="1465"/>
                </a:moveTo>
                <a:cubicBezTo>
                  <a:pt x="828" y="1444"/>
                  <a:pt x="828" y="1444"/>
                  <a:pt x="828" y="1444"/>
                </a:cubicBezTo>
                <a:cubicBezTo>
                  <a:pt x="804" y="1465"/>
                  <a:pt x="804" y="1465"/>
                  <a:pt x="804" y="1465"/>
                </a:cubicBezTo>
                <a:cubicBezTo>
                  <a:pt x="794" y="1546"/>
                  <a:pt x="794" y="1546"/>
                  <a:pt x="794" y="1546"/>
                </a:cubicBezTo>
                <a:cubicBezTo>
                  <a:pt x="823" y="1579"/>
                  <a:pt x="823" y="1579"/>
                  <a:pt x="823" y="1579"/>
                </a:cubicBezTo>
                <a:cubicBezTo>
                  <a:pt x="829" y="1573"/>
                  <a:pt x="833" y="1564"/>
                  <a:pt x="835" y="1555"/>
                </a:cubicBezTo>
                <a:lnTo>
                  <a:pt x="847" y="1465"/>
                </a:lnTo>
                <a:close/>
                <a:moveTo>
                  <a:pt x="787" y="1552"/>
                </a:moveTo>
                <a:cubicBezTo>
                  <a:pt x="723" y="1552"/>
                  <a:pt x="723" y="1552"/>
                  <a:pt x="723" y="1552"/>
                </a:cubicBezTo>
                <a:cubicBezTo>
                  <a:pt x="685" y="1585"/>
                  <a:pt x="685" y="1585"/>
                  <a:pt x="685" y="1585"/>
                </a:cubicBezTo>
                <a:cubicBezTo>
                  <a:pt x="691" y="1590"/>
                  <a:pt x="699" y="1594"/>
                  <a:pt x="708" y="1594"/>
                </a:cubicBezTo>
                <a:cubicBezTo>
                  <a:pt x="791" y="1594"/>
                  <a:pt x="791" y="1594"/>
                  <a:pt x="791" y="1594"/>
                </a:cubicBezTo>
                <a:cubicBezTo>
                  <a:pt x="800" y="1594"/>
                  <a:pt x="809" y="1590"/>
                  <a:pt x="816" y="1585"/>
                </a:cubicBezTo>
                <a:lnTo>
                  <a:pt x="787" y="1552"/>
                </a:lnTo>
                <a:close/>
                <a:moveTo>
                  <a:pt x="710" y="1444"/>
                </a:moveTo>
                <a:cubicBezTo>
                  <a:pt x="686" y="1465"/>
                  <a:pt x="686" y="1465"/>
                  <a:pt x="686" y="1465"/>
                </a:cubicBezTo>
                <a:cubicBezTo>
                  <a:pt x="674" y="1555"/>
                  <a:pt x="674" y="1555"/>
                  <a:pt x="674" y="1555"/>
                </a:cubicBezTo>
                <a:cubicBezTo>
                  <a:pt x="673" y="1564"/>
                  <a:pt x="676" y="1573"/>
                  <a:pt x="680" y="1579"/>
                </a:cubicBezTo>
                <a:cubicBezTo>
                  <a:pt x="718" y="1546"/>
                  <a:pt x="718" y="1546"/>
                  <a:pt x="718" y="1546"/>
                </a:cubicBezTo>
                <a:cubicBezTo>
                  <a:pt x="729" y="1465"/>
                  <a:pt x="729" y="1465"/>
                  <a:pt x="729" y="1465"/>
                </a:cubicBezTo>
                <a:lnTo>
                  <a:pt x="710" y="1444"/>
                </a:lnTo>
                <a:close/>
                <a:moveTo>
                  <a:pt x="693" y="1418"/>
                </a:moveTo>
                <a:cubicBezTo>
                  <a:pt x="711" y="1439"/>
                  <a:pt x="711" y="1439"/>
                  <a:pt x="711" y="1439"/>
                </a:cubicBezTo>
                <a:cubicBezTo>
                  <a:pt x="735" y="1418"/>
                  <a:pt x="735" y="1418"/>
                  <a:pt x="735" y="1418"/>
                </a:cubicBezTo>
                <a:cubicBezTo>
                  <a:pt x="745" y="1337"/>
                  <a:pt x="745" y="1337"/>
                  <a:pt x="745" y="1337"/>
                </a:cubicBezTo>
                <a:cubicBezTo>
                  <a:pt x="716" y="1304"/>
                  <a:pt x="716" y="1304"/>
                  <a:pt x="716" y="1304"/>
                </a:cubicBezTo>
                <a:cubicBezTo>
                  <a:pt x="710" y="1310"/>
                  <a:pt x="706" y="1319"/>
                  <a:pt x="704" y="1328"/>
                </a:cubicBezTo>
                <a:lnTo>
                  <a:pt x="693" y="1418"/>
                </a:lnTo>
                <a:close/>
                <a:moveTo>
                  <a:pt x="955" y="1332"/>
                </a:moveTo>
                <a:cubicBezTo>
                  <a:pt x="1018" y="1332"/>
                  <a:pt x="1018" y="1332"/>
                  <a:pt x="1018" y="1332"/>
                </a:cubicBezTo>
                <a:cubicBezTo>
                  <a:pt x="1056" y="1298"/>
                  <a:pt x="1056" y="1298"/>
                  <a:pt x="1056" y="1298"/>
                </a:cubicBezTo>
                <a:cubicBezTo>
                  <a:pt x="1050" y="1293"/>
                  <a:pt x="1043" y="1289"/>
                  <a:pt x="1033" y="1289"/>
                </a:cubicBezTo>
                <a:cubicBezTo>
                  <a:pt x="951" y="1289"/>
                  <a:pt x="951" y="1289"/>
                  <a:pt x="951" y="1289"/>
                </a:cubicBezTo>
                <a:cubicBezTo>
                  <a:pt x="941" y="1289"/>
                  <a:pt x="933" y="1293"/>
                  <a:pt x="925" y="1298"/>
                </a:cubicBezTo>
                <a:lnTo>
                  <a:pt x="955" y="1332"/>
                </a:lnTo>
                <a:close/>
                <a:moveTo>
                  <a:pt x="1013" y="1418"/>
                </a:moveTo>
                <a:cubicBezTo>
                  <a:pt x="1031" y="1439"/>
                  <a:pt x="1031" y="1439"/>
                  <a:pt x="1031" y="1439"/>
                </a:cubicBezTo>
                <a:cubicBezTo>
                  <a:pt x="1055" y="1418"/>
                  <a:pt x="1055" y="1418"/>
                  <a:pt x="1055" y="1418"/>
                </a:cubicBezTo>
                <a:cubicBezTo>
                  <a:pt x="1067" y="1328"/>
                  <a:pt x="1067" y="1328"/>
                  <a:pt x="1067" y="1328"/>
                </a:cubicBezTo>
                <a:cubicBezTo>
                  <a:pt x="1068" y="1319"/>
                  <a:pt x="1066" y="1310"/>
                  <a:pt x="1062" y="1304"/>
                </a:cubicBezTo>
                <a:cubicBezTo>
                  <a:pt x="1024" y="1337"/>
                  <a:pt x="1024" y="1337"/>
                  <a:pt x="1024" y="1337"/>
                </a:cubicBezTo>
                <a:lnTo>
                  <a:pt x="1013" y="1418"/>
                </a:lnTo>
                <a:close/>
                <a:moveTo>
                  <a:pt x="1049" y="1465"/>
                </a:moveTo>
                <a:cubicBezTo>
                  <a:pt x="1031" y="1444"/>
                  <a:pt x="1031" y="1444"/>
                  <a:pt x="1031" y="1444"/>
                </a:cubicBezTo>
                <a:cubicBezTo>
                  <a:pt x="1007" y="1465"/>
                  <a:pt x="1007" y="1465"/>
                  <a:pt x="1007" y="1465"/>
                </a:cubicBezTo>
                <a:cubicBezTo>
                  <a:pt x="996" y="1546"/>
                  <a:pt x="996" y="1546"/>
                  <a:pt x="996" y="1546"/>
                </a:cubicBezTo>
                <a:cubicBezTo>
                  <a:pt x="1025" y="1579"/>
                  <a:pt x="1025" y="1579"/>
                  <a:pt x="1025" y="1579"/>
                </a:cubicBezTo>
                <a:cubicBezTo>
                  <a:pt x="1032" y="1573"/>
                  <a:pt x="1036" y="1564"/>
                  <a:pt x="1037" y="1555"/>
                </a:cubicBezTo>
                <a:lnTo>
                  <a:pt x="1049" y="1465"/>
                </a:lnTo>
                <a:close/>
                <a:moveTo>
                  <a:pt x="989" y="1552"/>
                </a:moveTo>
                <a:cubicBezTo>
                  <a:pt x="926" y="1552"/>
                  <a:pt x="926" y="1552"/>
                  <a:pt x="926" y="1552"/>
                </a:cubicBezTo>
                <a:cubicBezTo>
                  <a:pt x="888" y="1585"/>
                  <a:pt x="888" y="1585"/>
                  <a:pt x="888" y="1585"/>
                </a:cubicBezTo>
                <a:cubicBezTo>
                  <a:pt x="893" y="1590"/>
                  <a:pt x="901" y="1594"/>
                  <a:pt x="910" y="1594"/>
                </a:cubicBezTo>
                <a:cubicBezTo>
                  <a:pt x="993" y="1594"/>
                  <a:pt x="993" y="1594"/>
                  <a:pt x="993" y="1594"/>
                </a:cubicBezTo>
                <a:cubicBezTo>
                  <a:pt x="1003" y="1594"/>
                  <a:pt x="1011" y="1590"/>
                  <a:pt x="1019" y="1585"/>
                </a:cubicBezTo>
                <a:lnTo>
                  <a:pt x="989" y="1552"/>
                </a:lnTo>
                <a:close/>
                <a:moveTo>
                  <a:pt x="913" y="1444"/>
                </a:moveTo>
                <a:cubicBezTo>
                  <a:pt x="889" y="1465"/>
                  <a:pt x="889" y="1465"/>
                  <a:pt x="889" y="1465"/>
                </a:cubicBezTo>
                <a:cubicBezTo>
                  <a:pt x="877" y="1555"/>
                  <a:pt x="877" y="1555"/>
                  <a:pt x="877" y="1555"/>
                </a:cubicBezTo>
                <a:cubicBezTo>
                  <a:pt x="876" y="1564"/>
                  <a:pt x="878" y="1573"/>
                  <a:pt x="882" y="1579"/>
                </a:cubicBezTo>
                <a:cubicBezTo>
                  <a:pt x="920" y="1546"/>
                  <a:pt x="920" y="1546"/>
                  <a:pt x="920" y="1546"/>
                </a:cubicBezTo>
                <a:cubicBezTo>
                  <a:pt x="931" y="1465"/>
                  <a:pt x="931" y="1465"/>
                  <a:pt x="931" y="1465"/>
                </a:cubicBezTo>
                <a:lnTo>
                  <a:pt x="913" y="1444"/>
                </a:lnTo>
                <a:close/>
                <a:moveTo>
                  <a:pt x="895" y="1418"/>
                </a:moveTo>
                <a:cubicBezTo>
                  <a:pt x="913" y="1439"/>
                  <a:pt x="913" y="1439"/>
                  <a:pt x="913" y="1439"/>
                </a:cubicBezTo>
                <a:cubicBezTo>
                  <a:pt x="937" y="1418"/>
                  <a:pt x="937" y="1418"/>
                  <a:pt x="937" y="1418"/>
                </a:cubicBezTo>
                <a:cubicBezTo>
                  <a:pt x="948" y="1337"/>
                  <a:pt x="948" y="1337"/>
                  <a:pt x="948" y="1337"/>
                </a:cubicBezTo>
                <a:cubicBezTo>
                  <a:pt x="919" y="1304"/>
                  <a:pt x="919" y="1304"/>
                  <a:pt x="919" y="1304"/>
                </a:cubicBezTo>
                <a:cubicBezTo>
                  <a:pt x="912" y="1310"/>
                  <a:pt x="908" y="1319"/>
                  <a:pt x="907" y="1328"/>
                </a:cubicBezTo>
                <a:lnTo>
                  <a:pt x="895" y="1418"/>
                </a:lnTo>
                <a:close/>
                <a:moveTo>
                  <a:pt x="638" y="1350"/>
                </a:moveTo>
                <a:cubicBezTo>
                  <a:pt x="596" y="1350"/>
                  <a:pt x="596" y="1350"/>
                  <a:pt x="596" y="1350"/>
                </a:cubicBezTo>
                <a:cubicBezTo>
                  <a:pt x="590" y="1393"/>
                  <a:pt x="590" y="1393"/>
                  <a:pt x="590" y="1393"/>
                </a:cubicBezTo>
                <a:cubicBezTo>
                  <a:pt x="633" y="1393"/>
                  <a:pt x="633" y="1393"/>
                  <a:pt x="633" y="1393"/>
                </a:cubicBezTo>
                <a:lnTo>
                  <a:pt x="638" y="1350"/>
                </a:lnTo>
                <a:close/>
                <a:moveTo>
                  <a:pt x="620" y="1490"/>
                </a:moveTo>
                <a:cubicBezTo>
                  <a:pt x="577" y="1490"/>
                  <a:pt x="577" y="1490"/>
                  <a:pt x="577" y="1490"/>
                </a:cubicBezTo>
                <a:cubicBezTo>
                  <a:pt x="572" y="1533"/>
                  <a:pt x="572" y="1533"/>
                  <a:pt x="572" y="1533"/>
                </a:cubicBezTo>
                <a:cubicBezTo>
                  <a:pt x="614" y="1533"/>
                  <a:pt x="614" y="1533"/>
                  <a:pt x="614" y="1533"/>
                </a:cubicBezTo>
                <a:lnTo>
                  <a:pt x="620" y="1490"/>
                </a:ln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 name="テキスト ボックス 103">
            <a:extLst>
              <a:ext uri="{FF2B5EF4-FFF2-40B4-BE49-F238E27FC236}">
                <a16:creationId xmlns:a16="http://schemas.microsoft.com/office/drawing/2014/main" id="{E2AFD94F-0402-47EC-CB14-ABE7B73EB439}"/>
              </a:ext>
            </a:extLst>
          </p:cNvPr>
          <p:cNvSpPr txBox="1"/>
          <p:nvPr/>
        </p:nvSpPr>
        <p:spPr>
          <a:xfrm>
            <a:off x="6082072" y="3237158"/>
            <a:ext cx="2728953" cy="351394"/>
          </a:xfrm>
          <a:prstGeom prst="rect">
            <a:avLst/>
          </a:prstGeom>
          <a:noFill/>
        </p:spPr>
        <p:txBody>
          <a:bodyPr wrap="none" rtlCol="0">
            <a:noAutofit/>
          </a:bodyPr>
          <a:lstStyle/>
          <a:p>
            <a:pPr algn="ctr">
              <a:lnSpc>
                <a:spcPct val="120000"/>
              </a:lnSpc>
              <a:spcBef>
                <a:spcPts val="300"/>
              </a:spcBef>
              <a:buClr>
                <a:schemeClr val="tx2"/>
              </a:buClr>
            </a:pPr>
            <a:r>
              <a:rPr lang="ja-JP" altLang="en-US" sz="2000" b="1"/>
              <a:t>経費精算業務の効率化</a:t>
            </a:r>
            <a:endParaRPr lang="en-US" altLang="ja-JP" sz="2000" b="1"/>
          </a:p>
        </p:txBody>
      </p:sp>
      <p:sp>
        <p:nvSpPr>
          <p:cNvPr id="107" name="角丸四角形 13">
            <a:extLst>
              <a:ext uri="{FF2B5EF4-FFF2-40B4-BE49-F238E27FC236}">
                <a16:creationId xmlns:a16="http://schemas.microsoft.com/office/drawing/2014/main" id="{BE8EC1B5-8EC5-5E4A-2E34-43E8D8E5ADA8}"/>
              </a:ext>
            </a:extLst>
          </p:cNvPr>
          <p:cNvSpPr/>
          <p:nvPr/>
        </p:nvSpPr>
        <p:spPr>
          <a:xfrm>
            <a:off x="4830252" y="3851340"/>
            <a:ext cx="1137600" cy="471600"/>
          </a:xfrm>
          <a:prstGeom prst="roundRect">
            <a:avLst>
              <a:gd name="adj" fmla="val 0"/>
            </a:avLst>
          </a:prstGeom>
          <a:solidFill>
            <a:srgbClr val="008CCF"/>
          </a:solidFill>
          <a:ln w="25400" cap="flat" cmpd="sng" algn="ctr">
            <a:noFill/>
            <a:prstDash val="solid"/>
          </a:ln>
          <a:effectLst/>
        </p:spPr>
        <p:txBody>
          <a:bodyPr lIns="91436" tIns="45718" rIns="91436" bIns="45718" rtlCol="0" anchor="ctr"/>
          <a:lstStyle/>
          <a:p>
            <a:pPr algn="ctr" defTabSz="685766">
              <a:defRPr/>
            </a:pPr>
            <a:r>
              <a:rPr kumimoji="0" lang="ja-JP" altLang="en-US" sz="1400" kern="0">
                <a:solidFill>
                  <a:schemeClr val="bg1"/>
                </a:solidFill>
                <a:latin typeface="メイリオ"/>
                <a:ea typeface="メイリオ"/>
              </a:rPr>
              <a:t>従業員</a:t>
            </a:r>
            <a:endParaRPr kumimoji="0" lang="en-US" altLang="ja-JP" sz="1400" kern="0">
              <a:solidFill>
                <a:schemeClr val="bg1"/>
              </a:solidFill>
              <a:latin typeface="メイリオ"/>
              <a:ea typeface="メイリオ"/>
            </a:endParaRPr>
          </a:p>
          <a:p>
            <a:pPr algn="ctr" defTabSz="685766">
              <a:defRPr/>
            </a:pPr>
            <a:r>
              <a:rPr kumimoji="0" lang="ja-JP" altLang="en-US" sz="1400" kern="0">
                <a:solidFill>
                  <a:schemeClr val="bg1"/>
                </a:solidFill>
                <a:latin typeface="メイリオ"/>
                <a:ea typeface="メイリオ"/>
              </a:rPr>
              <a:t>モバイル</a:t>
            </a:r>
          </a:p>
        </p:txBody>
      </p:sp>
      <p:sp>
        <p:nvSpPr>
          <p:cNvPr id="108" name="Freeform 290">
            <a:extLst>
              <a:ext uri="{FF2B5EF4-FFF2-40B4-BE49-F238E27FC236}">
                <a16:creationId xmlns:a16="http://schemas.microsoft.com/office/drawing/2014/main" id="{0BFB56EB-B801-42F7-D204-08132DC8EA19}"/>
              </a:ext>
            </a:extLst>
          </p:cNvPr>
          <p:cNvSpPr>
            <a:spLocks noEditPoints="1"/>
          </p:cNvSpPr>
          <p:nvPr/>
        </p:nvSpPr>
        <p:spPr bwMode="auto">
          <a:xfrm>
            <a:off x="5034151" y="3381174"/>
            <a:ext cx="298061" cy="406677"/>
          </a:xfrm>
          <a:custGeom>
            <a:avLst/>
            <a:gdLst/>
            <a:ahLst/>
            <a:cxnLst>
              <a:cxn ang="0">
                <a:pos x="0" y="0"/>
              </a:cxn>
              <a:cxn ang="0">
                <a:pos x="0" y="240"/>
              </a:cxn>
              <a:cxn ang="0">
                <a:pos x="176" y="240"/>
              </a:cxn>
              <a:cxn ang="0">
                <a:pos x="176" y="0"/>
              </a:cxn>
              <a:cxn ang="0">
                <a:pos x="0" y="0"/>
              </a:cxn>
              <a:cxn ang="0">
                <a:pos x="100" y="228"/>
              </a:cxn>
              <a:cxn ang="0">
                <a:pos x="76" y="228"/>
              </a:cxn>
              <a:cxn ang="0">
                <a:pos x="76" y="212"/>
              </a:cxn>
              <a:cxn ang="0">
                <a:pos x="100" y="212"/>
              </a:cxn>
              <a:cxn ang="0">
                <a:pos x="100" y="228"/>
              </a:cxn>
              <a:cxn ang="0">
                <a:pos x="152" y="200"/>
              </a:cxn>
              <a:cxn ang="0">
                <a:pos x="24" y="200"/>
              </a:cxn>
              <a:cxn ang="0">
                <a:pos x="24" y="24"/>
              </a:cxn>
              <a:cxn ang="0">
                <a:pos x="152" y="24"/>
              </a:cxn>
              <a:cxn ang="0">
                <a:pos x="152" y="200"/>
              </a:cxn>
            </a:cxnLst>
            <a:rect l="0" t="0" r="r" b="b"/>
            <a:pathLst>
              <a:path w="176" h="240">
                <a:moveTo>
                  <a:pt x="0" y="0"/>
                </a:moveTo>
                <a:lnTo>
                  <a:pt x="0" y="240"/>
                </a:lnTo>
                <a:lnTo>
                  <a:pt x="176" y="240"/>
                </a:lnTo>
                <a:lnTo>
                  <a:pt x="176" y="0"/>
                </a:lnTo>
                <a:lnTo>
                  <a:pt x="0" y="0"/>
                </a:lnTo>
                <a:close/>
                <a:moveTo>
                  <a:pt x="100" y="228"/>
                </a:moveTo>
                <a:lnTo>
                  <a:pt x="76" y="228"/>
                </a:lnTo>
                <a:lnTo>
                  <a:pt x="76" y="212"/>
                </a:lnTo>
                <a:lnTo>
                  <a:pt x="100" y="212"/>
                </a:lnTo>
                <a:lnTo>
                  <a:pt x="100" y="228"/>
                </a:lnTo>
                <a:close/>
                <a:moveTo>
                  <a:pt x="152" y="200"/>
                </a:moveTo>
                <a:lnTo>
                  <a:pt x="24" y="200"/>
                </a:lnTo>
                <a:lnTo>
                  <a:pt x="24" y="24"/>
                </a:lnTo>
                <a:lnTo>
                  <a:pt x="152" y="24"/>
                </a:lnTo>
                <a:lnTo>
                  <a:pt x="152" y="20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0" name="Freeform 346">
            <a:extLst>
              <a:ext uri="{FF2B5EF4-FFF2-40B4-BE49-F238E27FC236}">
                <a16:creationId xmlns:a16="http://schemas.microsoft.com/office/drawing/2014/main" id="{972B3C6D-7089-F26B-78C7-1CF3922F1A79}"/>
              </a:ext>
            </a:extLst>
          </p:cNvPr>
          <p:cNvSpPr>
            <a:spLocks/>
          </p:cNvSpPr>
          <p:nvPr/>
        </p:nvSpPr>
        <p:spPr bwMode="auto">
          <a:xfrm>
            <a:off x="5399116" y="3626975"/>
            <a:ext cx="51632" cy="53090"/>
          </a:xfrm>
          <a:custGeom>
            <a:avLst/>
            <a:gdLst/>
            <a:ahLst/>
            <a:cxnLst>
              <a:cxn ang="0">
                <a:pos x="48" y="24"/>
              </a:cxn>
              <a:cxn ang="0">
                <a:pos x="48" y="24"/>
              </a:cxn>
              <a:cxn ang="0">
                <a:pos x="46" y="14"/>
              </a:cxn>
              <a:cxn ang="0">
                <a:pos x="40" y="8"/>
              </a:cxn>
              <a:cxn ang="0">
                <a:pos x="34" y="2"/>
              </a:cxn>
              <a:cxn ang="0">
                <a:pos x="24" y="0"/>
              </a:cxn>
              <a:cxn ang="0">
                <a:pos x="24" y="0"/>
              </a:cxn>
              <a:cxn ang="0">
                <a:pos x="14" y="2"/>
              </a:cxn>
              <a:cxn ang="0">
                <a:pos x="8" y="8"/>
              </a:cxn>
              <a:cxn ang="0">
                <a:pos x="2" y="14"/>
              </a:cxn>
              <a:cxn ang="0">
                <a:pos x="0" y="24"/>
              </a:cxn>
              <a:cxn ang="0">
                <a:pos x="0" y="24"/>
              </a:cxn>
              <a:cxn ang="0">
                <a:pos x="2" y="34"/>
              </a:cxn>
              <a:cxn ang="0">
                <a:pos x="8" y="40"/>
              </a:cxn>
              <a:cxn ang="0">
                <a:pos x="14" y="46"/>
              </a:cxn>
              <a:cxn ang="0">
                <a:pos x="24" y="48"/>
              </a:cxn>
              <a:cxn ang="0">
                <a:pos x="24" y="48"/>
              </a:cxn>
              <a:cxn ang="0">
                <a:pos x="34" y="46"/>
              </a:cxn>
              <a:cxn ang="0">
                <a:pos x="40" y="40"/>
              </a:cxn>
              <a:cxn ang="0">
                <a:pos x="46" y="34"/>
              </a:cxn>
              <a:cxn ang="0">
                <a:pos x="48" y="24"/>
              </a:cxn>
              <a:cxn ang="0">
                <a:pos x="48" y="24"/>
              </a:cxn>
            </a:cxnLst>
            <a:rect l="0" t="0" r="r" b="b"/>
            <a:pathLst>
              <a:path w="48" h="48">
                <a:moveTo>
                  <a:pt x="48" y="24"/>
                </a:moveTo>
                <a:lnTo>
                  <a:pt x="48" y="24"/>
                </a:lnTo>
                <a:lnTo>
                  <a:pt x="46" y="14"/>
                </a:lnTo>
                <a:lnTo>
                  <a:pt x="40" y="8"/>
                </a:lnTo>
                <a:lnTo>
                  <a:pt x="34" y="2"/>
                </a:lnTo>
                <a:lnTo>
                  <a:pt x="24" y="0"/>
                </a:lnTo>
                <a:lnTo>
                  <a:pt x="24" y="0"/>
                </a:lnTo>
                <a:lnTo>
                  <a:pt x="14" y="2"/>
                </a:lnTo>
                <a:lnTo>
                  <a:pt x="8" y="8"/>
                </a:lnTo>
                <a:lnTo>
                  <a:pt x="2" y="14"/>
                </a:lnTo>
                <a:lnTo>
                  <a:pt x="0" y="24"/>
                </a:lnTo>
                <a:lnTo>
                  <a:pt x="0" y="24"/>
                </a:lnTo>
                <a:lnTo>
                  <a:pt x="2" y="34"/>
                </a:lnTo>
                <a:lnTo>
                  <a:pt x="8" y="40"/>
                </a:lnTo>
                <a:lnTo>
                  <a:pt x="14" y="46"/>
                </a:lnTo>
                <a:lnTo>
                  <a:pt x="24" y="48"/>
                </a:lnTo>
                <a:lnTo>
                  <a:pt x="24" y="48"/>
                </a:lnTo>
                <a:lnTo>
                  <a:pt x="34" y="46"/>
                </a:lnTo>
                <a:lnTo>
                  <a:pt x="40" y="40"/>
                </a:lnTo>
                <a:lnTo>
                  <a:pt x="46" y="34"/>
                </a:lnTo>
                <a:lnTo>
                  <a:pt x="48" y="24"/>
                </a:lnTo>
                <a:lnTo>
                  <a:pt x="48" y="2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1" name="Freeform 347">
            <a:extLst>
              <a:ext uri="{FF2B5EF4-FFF2-40B4-BE49-F238E27FC236}">
                <a16:creationId xmlns:a16="http://schemas.microsoft.com/office/drawing/2014/main" id="{C16CC02C-CB60-F6DE-D98D-B347D2836153}"/>
              </a:ext>
            </a:extLst>
          </p:cNvPr>
          <p:cNvSpPr>
            <a:spLocks/>
          </p:cNvSpPr>
          <p:nvPr/>
        </p:nvSpPr>
        <p:spPr bwMode="auto">
          <a:xfrm>
            <a:off x="5399116" y="3414615"/>
            <a:ext cx="258158" cy="265450"/>
          </a:xfrm>
          <a:custGeom>
            <a:avLst/>
            <a:gdLst/>
            <a:ahLst/>
            <a:cxnLst>
              <a:cxn ang="0">
                <a:pos x="192" y="240"/>
              </a:cxn>
              <a:cxn ang="0">
                <a:pos x="240" y="240"/>
              </a:cxn>
              <a:cxn ang="0">
                <a:pos x="240" y="240"/>
              </a:cxn>
              <a:cxn ang="0">
                <a:pos x="238" y="216"/>
              </a:cxn>
              <a:cxn ang="0">
                <a:pos x="236" y="192"/>
              </a:cxn>
              <a:cxn ang="0">
                <a:pos x="230" y="168"/>
              </a:cxn>
              <a:cxn ang="0">
                <a:pos x="222" y="146"/>
              </a:cxn>
              <a:cxn ang="0">
                <a:pos x="210" y="126"/>
              </a:cxn>
              <a:cxn ang="0">
                <a:pos x="198" y="106"/>
              </a:cxn>
              <a:cxn ang="0">
                <a:pos x="186" y="88"/>
              </a:cxn>
              <a:cxn ang="0">
                <a:pos x="170" y="70"/>
              </a:cxn>
              <a:cxn ang="0">
                <a:pos x="152" y="54"/>
              </a:cxn>
              <a:cxn ang="0">
                <a:pos x="134" y="42"/>
              </a:cxn>
              <a:cxn ang="0">
                <a:pos x="114" y="30"/>
              </a:cxn>
              <a:cxn ang="0">
                <a:pos x="94" y="18"/>
              </a:cxn>
              <a:cxn ang="0">
                <a:pos x="72" y="10"/>
              </a:cxn>
              <a:cxn ang="0">
                <a:pos x="48" y="4"/>
              </a:cxn>
              <a:cxn ang="0">
                <a:pos x="24" y="2"/>
              </a:cxn>
              <a:cxn ang="0">
                <a:pos x="0" y="0"/>
              </a:cxn>
              <a:cxn ang="0">
                <a:pos x="0" y="48"/>
              </a:cxn>
              <a:cxn ang="0">
                <a:pos x="0" y="48"/>
              </a:cxn>
              <a:cxn ang="0">
                <a:pos x="20" y="48"/>
              </a:cxn>
              <a:cxn ang="0">
                <a:pos x="38" y="52"/>
              </a:cxn>
              <a:cxn ang="0">
                <a:pos x="56" y="56"/>
              </a:cxn>
              <a:cxn ang="0">
                <a:pos x="74" y="64"/>
              </a:cxn>
              <a:cxn ang="0">
                <a:pos x="92" y="72"/>
              </a:cxn>
              <a:cxn ang="0">
                <a:pos x="108" y="80"/>
              </a:cxn>
              <a:cxn ang="0">
                <a:pos x="122" y="92"/>
              </a:cxn>
              <a:cxn ang="0">
                <a:pos x="136" y="104"/>
              </a:cxn>
              <a:cxn ang="0">
                <a:pos x="148" y="118"/>
              </a:cxn>
              <a:cxn ang="0">
                <a:pos x="160" y="132"/>
              </a:cxn>
              <a:cxn ang="0">
                <a:pos x="168" y="148"/>
              </a:cxn>
              <a:cxn ang="0">
                <a:pos x="176" y="166"/>
              </a:cxn>
              <a:cxn ang="0">
                <a:pos x="184" y="184"/>
              </a:cxn>
              <a:cxn ang="0">
                <a:pos x="188" y="202"/>
              </a:cxn>
              <a:cxn ang="0">
                <a:pos x="192" y="220"/>
              </a:cxn>
              <a:cxn ang="0">
                <a:pos x="192" y="240"/>
              </a:cxn>
              <a:cxn ang="0">
                <a:pos x="192" y="240"/>
              </a:cxn>
            </a:cxnLst>
            <a:rect l="0" t="0" r="r" b="b"/>
            <a:pathLst>
              <a:path w="240" h="240">
                <a:moveTo>
                  <a:pt x="192" y="240"/>
                </a:moveTo>
                <a:lnTo>
                  <a:pt x="240" y="240"/>
                </a:lnTo>
                <a:lnTo>
                  <a:pt x="240" y="240"/>
                </a:lnTo>
                <a:lnTo>
                  <a:pt x="238" y="216"/>
                </a:lnTo>
                <a:lnTo>
                  <a:pt x="236" y="192"/>
                </a:lnTo>
                <a:lnTo>
                  <a:pt x="230" y="168"/>
                </a:lnTo>
                <a:lnTo>
                  <a:pt x="222" y="146"/>
                </a:lnTo>
                <a:lnTo>
                  <a:pt x="210" y="126"/>
                </a:lnTo>
                <a:lnTo>
                  <a:pt x="198" y="106"/>
                </a:lnTo>
                <a:lnTo>
                  <a:pt x="186" y="88"/>
                </a:lnTo>
                <a:lnTo>
                  <a:pt x="170" y="70"/>
                </a:lnTo>
                <a:lnTo>
                  <a:pt x="152" y="54"/>
                </a:lnTo>
                <a:lnTo>
                  <a:pt x="134" y="42"/>
                </a:lnTo>
                <a:lnTo>
                  <a:pt x="114" y="30"/>
                </a:lnTo>
                <a:lnTo>
                  <a:pt x="94" y="18"/>
                </a:lnTo>
                <a:lnTo>
                  <a:pt x="72" y="10"/>
                </a:lnTo>
                <a:lnTo>
                  <a:pt x="48" y="4"/>
                </a:lnTo>
                <a:lnTo>
                  <a:pt x="24" y="2"/>
                </a:lnTo>
                <a:lnTo>
                  <a:pt x="0" y="0"/>
                </a:lnTo>
                <a:lnTo>
                  <a:pt x="0" y="48"/>
                </a:lnTo>
                <a:lnTo>
                  <a:pt x="0" y="48"/>
                </a:lnTo>
                <a:lnTo>
                  <a:pt x="20" y="48"/>
                </a:lnTo>
                <a:lnTo>
                  <a:pt x="38" y="52"/>
                </a:lnTo>
                <a:lnTo>
                  <a:pt x="56" y="56"/>
                </a:lnTo>
                <a:lnTo>
                  <a:pt x="74" y="64"/>
                </a:lnTo>
                <a:lnTo>
                  <a:pt x="92" y="72"/>
                </a:lnTo>
                <a:lnTo>
                  <a:pt x="108" y="80"/>
                </a:lnTo>
                <a:lnTo>
                  <a:pt x="122" y="92"/>
                </a:lnTo>
                <a:lnTo>
                  <a:pt x="136" y="104"/>
                </a:lnTo>
                <a:lnTo>
                  <a:pt x="148" y="118"/>
                </a:lnTo>
                <a:lnTo>
                  <a:pt x="160" y="132"/>
                </a:lnTo>
                <a:lnTo>
                  <a:pt x="168" y="148"/>
                </a:lnTo>
                <a:lnTo>
                  <a:pt x="176" y="166"/>
                </a:lnTo>
                <a:lnTo>
                  <a:pt x="184" y="184"/>
                </a:lnTo>
                <a:lnTo>
                  <a:pt x="188" y="202"/>
                </a:lnTo>
                <a:lnTo>
                  <a:pt x="192" y="220"/>
                </a:lnTo>
                <a:lnTo>
                  <a:pt x="192" y="240"/>
                </a:lnTo>
                <a:lnTo>
                  <a:pt x="192" y="24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2" name="Freeform 348">
            <a:extLst>
              <a:ext uri="{FF2B5EF4-FFF2-40B4-BE49-F238E27FC236}">
                <a16:creationId xmlns:a16="http://schemas.microsoft.com/office/drawing/2014/main" id="{89E81D32-9DF0-53AD-6D63-6A5AA11AE319}"/>
              </a:ext>
            </a:extLst>
          </p:cNvPr>
          <p:cNvSpPr>
            <a:spLocks/>
          </p:cNvSpPr>
          <p:nvPr/>
        </p:nvSpPr>
        <p:spPr bwMode="auto">
          <a:xfrm>
            <a:off x="5399116" y="3520795"/>
            <a:ext cx="154895" cy="159270"/>
          </a:xfrm>
          <a:custGeom>
            <a:avLst/>
            <a:gdLst/>
            <a:ahLst/>
            <a:cxnLst>
              <a:cxn ang="0">
                <a:pos x="96" y="144"/>
              </a:cxn>
              <a:cxn ang="0">
                <a:pos x="144" y="144"/>
              </a:cxn>
              <a:cxn ang="0">
                <a:pos x="144" y="144"/>
              </a:cxn>
              <a:cxn ang="0">
                <a:pos x="144" y="130"/>
              </a:cxn>
              <a:cxn ang="0">
                <a:pos x="142" y="116"/>
              </a:cxn>
              <a:cxn ang="0">
                <a:pos x="138" y="102"/>
              </a:cxn>
              <a:cxn ang="0">
                <a:pos x="132" y="88"/>
              </a:cxn>
              <a:cxn ang="0">
                <a:pos x="126" y="76"/>
              </a:cxn>
              <a:cxn ang="0">
                <a:pos x="120" y="64"/>
              </a:cxn>
              <a:cxn ang="0">
                <a:pos x="112" y="52"/>
              </a:cxn>
              <a:cxn ang="0">
                <a:pos x="102" y="42"/>
              </a:cxn>
              <a:cxn ang="0">
                <a:pos x="92" y="32"/>
              </a:cxn>
              <a:cxn ang="0">
                <a:pos x="80" y="24"/>
              </a:cxn>
              <a:cxn ang="0">
                <a:pos x="68" y="18"/>
              </a:cxn>
              <a:cxn ang="0">
                <a:pos x="56" y="12"/>
              </a:cxn>
              <a:cxn ang="0">
                <a:pos x="42" y="6"/>
              </a:cxn>
              <a:cxn ang="0">
                <a:pos x="28" y="2"/>
              </a:cxn>
              <a:cxn ang="0">
                <a:pos x="14" y="0"/>
              </a:cxn>
              <a:cxn ang="0">
                <a:pos x="0" y="0"/>
              </a:cxn>
              <a:cxn ang="0">
                <a:pos x="0" y="48"/>
              </a:cxn>
              <a:cxn ang="0">
                <a:pos x="0" y="48"/>
              </a:cxn>
              <a:cxn ang="0">
                <a:pos x="20" y="50"/>
              </a:cxn>
              <a:cxn ang="0">
                <a:pos x="38" y="56"/>
              </a:cxn>
              <a:cxn ang="0">
                <a:pos x="54" y="64"/>
              </a:cxn>
              <a:cxn ang="0">
                <a:pos x="68" y="76"/>
              </a:cxn>
              <a:cxn ang="0">
                <a:pos x="80" y="90"/>
              </a:cxn>
              <a:cxn ang="0">
                <a:pos x="88" y="106"/>
              </a:cxn>
              <a:cxn ang="0">
                <a:pos x="94" y="124"/>
              </a:cxn>
              <a:cxn ang="0">
                <a:pos x="96" y="144"/>
              </a:cxn>
              <a:cxn ang="0">
                <a:pos x="96" y="144"/>
              </a:cxn>
            </a:cxnLst>
            <a:rect l="0" t="0" r="r" b="b"/>
            <a:pathLst>
              <a:path w="144" h="144">
                <a:moveTo>
                  <a:pt x="96" y="144"/>
                </a:moveTo>
                <a:lnTo>
                  <a:pt x="144" y="144"/>
                </a:lnTo>
                <a:lnTo>
                  <a:pt x="144" y="144"/>
                </a:lnTo>
                <a:lnTo>
                  <a:pt x="144" y="130"/>
                </a:lnTo>
                <a:lnTo>
                  <a:pt x="142" y="116"/>
                </a:lnTo>
                <a:lnTo>
                  <a:pt x="138" y="102"/>
                </a:lnTo>
                <a:lnTo>
                  <a:pt x="132" y="88"/>
                </a:lnTo>
                <a:lnTo>
                  <a:pt x="126" y="76"/>
                </a:lnTo>
                <a:lnTo>
                  <a:pt x="120" y="64"/>
                </a:lnTo>
                <a:lnTo>
                  <a:pt x="112" y="52"/>
                </a:lnTo>
                <a:lnTo>
                  <a:pt x="102" y="42"/>
                </a:lnTo>
                <a:lnTo>
                  <a:pt x="92" y="32"/>
                </a:lnTo>
                <a:lnTo>
                  <a:pt x="80" y="24"/>
                </a:lnTo>
                <a:lnTo>
                  <a:pt x="68" y="18"/>
                </a:lnTo>
                <a:lnTo>
                  <a:pt x="56" y="12"/>
                </a:lnTo>
                <a:lnTo>
                  <a:pt x="42" y="6"/>
                </a:lnTo>
                <a:lnTo>
                  <a:pt x="28" y="2"/>
                </a:lnTo>
                <a:lnTo>
                  <a:pt x="14" y="0"/>
                </a:lnTo>
                <a:lnTo>
                  <a:pt x="0" y="0"/>
                </a:lnTo>
                <a:lnTo>
                  <a:pt x="0" y="48"/>
                </a:lnTo>
                <a:lnTo>
                  <a:pt x="0" y="48"/>
                </a:lnTo>
                <a:lnTo>
                  <a:pt x="20" y="50"/>
                </a:lnTo>
                <a:lnTo>
                  <a:pt x="38" y="56"/>
                </a:lnTo>
                <a:lnTo>
                  <a:pt x="54" y="64"/>
                </a:lnTo>
                <a:lnTo>
                  <a:pt x="68" y="76"/>
                </a:lnTo>
                <a:lnTo>
                  <a:pt x="80" y="90"/>
                </a:lnTo>
                <a:lnTo>
                  <a:pt x="88" y="106"/>
                </a:lnTo>
                <a:lnTo>
                  <a:pt x="94" y="124"/>
                </a:lnTo>
                <a:lnTo>
                  <a:pt x="96" y="144"/>
                </a:lnTo>
                <a:lnTo>
                  <a:pt x="96" y="14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35709645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図 79"/>
          <p:cNvPicPr>
            <a:picLocks noChangeAspect="1"/>
          </p:cNvPicPr>
          <p:nvPr/>
        </p:nvPicPr>
        <p:blipFill>
          <a:blip r:embed="rId2"/>
          <a:stretch>
            <a:fillRect/>
          </a:stretch>
        </p:blipFill>
        <p:spPr>
          <a:xfrm>
            <a:off x="4483960" y="2001977"/>
            <a:ext cx="3128896" cy="1381445"/>
          </a:xfrm>
          <a:prstGeom prst="rect">
            <a:avLst/>
          </a:prstGeom>
          <a:ln>
            <a:solidFill>
              <a:schemeClr val="bg1">
                <a:lumMod val="8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46</a:t>
            </a:fld>
            <a:endParaRPr kumimoji="1" lang="ja-JP" altLang="en-US"/>
          </a:p>
        </p:txBody>
      </p:sp>
      <p:sp>
        <p:nvSpPr>
          <p:cNvPr id="3" name="タイトル 2"/>
          <p:cNvSpPr>
            <a:spLocks noGrp="1"/>
          </p:cNvSpPr>
          <p:nvPr>
            <p:ph type="title"/>
          </p:nvPr>
        </p:nvSpPr>
        <p:spPr/>
        <p:txBody>
          <a:bodyPr/>
          <a:lstStyle/>
          <a:p>
            <a:r>
              <a:rPr lang="ja-JP" altLang="en-US"/>
              <a:t>統合会計特長</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p:txBody>
          <a:bodyPr/>
          <a:lstStyle/>
          <a:p>
            <a:r>
              <a:rPr kumimoji="1" lang="en-US" altLang="ja-JP"/>
              <a:t>AI-OCR(</a:t>
            </a:r>
            <a:r>
              <a:rPr kumimoji="1" lang="ja-JP" altLang="en-US"/>
              <a:t>請求書明細）オプションで支払伝票自動起票</a:t>
            </a:r>
          </a:p>
        </p:txBody>
      </p:sp>
      <p:sp>
        <p:nvSpPr>
          <p:cNvPr id="50" name="右矢印 49"/>
          <p:cNvSpPr/>
          <p:nvPr/>
        </p:nvSpPr>
        <p:spPr>
          <a:xfrm>
            <a:off x="3419872" y="2767914"/>
            <a:ext cx="1071084" cy="581590"/>
          </a:xfrm>
          <a:prstGeom prst="rightArrow">
            <a:avLst/>
          </a:prstGeom>
          <a:solidFill>
            <a:sysClr val="window" lastClr="FFFFFF">
              <a:lumMod val="75000"/>
              <a:alpha val="50000"/>
            </a:sys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51" name="右矢印 50"/>
          <p:cNvSpPr/>
          <p:nvPr/>
        </p:nvSpPr>
        <p:spPr>
          <a:xfrm>
            <a:off x="1731119" y="2735569"/>
            <a:ext cx="582301" cy="581590"/>
          </a:xfrm>
          <a:prstGeom prst="rightArrow">
            <a:avLst/>
          </a:prstGeom>
          <a:solidFill>
            <a:sysClr val="window" lastClr="FFFFFF">
              <a:lumMod val="75000"/>
              <a:alpha val="50000"/>
            </a:sys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52" name="ホームベース 51"/>
          <p:cNvSpPr/>
          <p:nvPr/>
        </p:nvSpPr>
        <p:spPr>
          <a:xfrm>
            <a:off x="451427" y="960120"/>
            <a:ext cx="1629007" cy="655320"/>
          </a:xfrm>
          <a:prstGeom prst="homePlat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53" name="山形 52"/>
          <p:cNvSpPr/>
          <p:nvPr/>
        </p:nvSpPr>
        <p:spPr>
          <a:xfrm>
            <a:off x="1905233" y="965454"/>
            <a:ext cx="1492480" cy="644652"/>
          </a:xfrm>
          <a:prstGeom prst="chevr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54" name="山形 53"/>
          <p:cNvSpPr/>
          <p:nvPr/>
        </p:nvSpPr>
        <p:spPr>
          <a:xfrm>
            <a:off x="3271929" y="970788"/>
            <a:ext cx="1587614" cy="644652"/>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55" name="山形 54"/>
          <p:cNvSpPr/>
          <p:nvPr/>
        </p:nvSpPr>
        <p:spPr>
          <a:xfrm>
            <a:off x="4717761" y="970788"/>
            <a:ext cx="1525542" cy="644652"/>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56" name="山形 55"/>
          <p:cNvSpPr/>
          <p:nvPr/>
        </p:nvSpPr>
        <p:spPr>
          <a:xfrm>
            <a:off x="6035385" y="970788"/>
            <a:ext cx="1386840" cy="644652"/>
          </a:xfrm>
          <a:prstGeom prst="chevr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57" name="テキスト ボックス 56"/>
          <p:cNvSpPr txBox="1"/>
          <p:nvPr/>
        </p:nvSpPr>
        <p:spPr>
          <a:xfrm>
            <a:off x="429723" y="1103114"/>
            <a:ext cx="181356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prstClr val="black"/>
                </a:solidFill>
                <a:effectLst/>
                <a:uLnTx/>
                <a:uFillTx/>
              </a:rPr>
              <a:t>請求書</a:t>
            </a:r>
            <a:r>
              <a:rPr kumimoji="0" lang="en-US" altLang="ja-JP" sz="1800" b="0" i="0" u="none" strike="noStrike" kern="0" cap="none" spc="0" normalizeH="0" baseline="0" noProof="0">
                <a:ln>
                  <a:noFill/>
                </a:ln>
                <a:solidFill>
                  <a:prstClr val="black"/>
                </a:solidFill>
                <a:effectLst/>
                <a:uLnTx/>
                <a:uFillTx/>
              </a:rPr>
              <a:t>PDF</a:t>
            </a:r>
            <a:r>
              <a:rPr kumimoji="0" lang="ja-JP" altLang="en-US" sz="1800" b="0" i="0" u="none" strike="noStrike" kern="0" cap="none" spc="0" normalizeH="0" baseline="0" noProof="0">
                <a:ln>
                  <a:noFill/>
                </a:ln>
                <a:solidFill>
                  <a:prstClr val="black"/>
                </a:solidFill>
                <a:effectLst/>
                <a:uLnTx/>
                <a:uFillTx/>
              </a:rPr>
              <a:t>化</a:t>
            </a:r>
          </a:p>
        </p:txBody>
      </p:sp>
      <p:sp>
        <p:nvSpPr>
          <p:cNvPr id="58" name="テキスト ボックス 57"/>
          <p:cNvSpPr txBox="1"/>
          <p:nvPr/>
        </p:nvSpPr>
        <p:spPr>
          <a:xfrm>
            <a:off x="2303801" y="1050195"/>
            <a:ext cx="1482996" cy="5539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フォルダ</a:t>
            </a:r>
            <a:endParaRPr kumimoji="0" lang="en-US" altLang="ja-JP" sz="12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kern="0" noProof="0">
                <a:solidFill>
                  <a:prstClr val="black"/>
                </a:solidFill>
              </a:rPr>
              <a:t> </a:t>
            </a:r>
            <a:r>
              <a:rPr kumimoji="0" lang="ja-JP" altLang="en-US" sz="1800" b="0" i="0" u="none" strike="noStrike" kern="0" cap="none" spc="0" normalizeH="0" baseline="0" noProof="0">
                <a:ln>
                  <a:noFill/>
                </a:ln>
                <a:solidFill>
                  <a:prstClr val="black"/>
                </a:solidFill>
                <a:effectLst/>
                <a:uLnTx/>
                <a:uFillTx/>
              </a:rPr>
              <a:t>格納</a:t>
            </a:r>
          </a:p>
        </p:txBody>
      </p:sp>
      <p:sp>
        <p:nvSpPr>
          <p:cNvPr id="59" name="テキスト ボックス 58"/>
          <p:cNvSpPr txBox="1"/>
          <p:nvPr/>
        </p:nvSpPr>
        <p:spPr>
          <a:xfrm>
            <a:off x="3462213" y="1018981"/>
            <a:ext cx="1406006" cy="830997"/>
          </a:xfrm>
          <a:prstGeom prst="rect">
            <a:avLst/>
          </a:prstGeom>
          <a:noFill/>
        </p:spPr>
        <p:txBody>
          <a:bodyPr wrap="square" rtlCol="0">
            <a:spAutoFit/>
          </a:bodyPr>
          <a:lstStyle/>
          <a:p>
            <a:pPr lvl="0">
              <a:defRPr/>
            </a:pPr>
            <a:r>
              <a:rPr kumimoji="0" lang="en-US" altLang="ja-JP" kern="0">
                <a:solidFill>
                  <a:prstClr val="black"/>
                </a:solidFill>
              </a:rPr>
              <a:t>SS-NX</a:t>
            </a:r>
            <a:r>
              <a:rPr kumimoji="0" lang="ja-JP" altLang="en-US" kern="0">
                <a:solidFill>
                  <a:prstClr val="black"/>
                </a:solidFill>
              </a:rPr>
              <a:t>取込</a:t>
            </a:r>
          </a:p>
          <a:p>
            <a:pPr lvl="0">
              <a:defRPr/>
            </a:pPr>
            <a:r>
              <a:rPr kumimoji="0" lang="en-US" altLang="ja-JP" sz="1200" kern="0">
                <a:solidFill>
                  <a:prstClr val="black"/>
                </a:solidFill>
              </a:rPr>
              <a:t>(</a:t>
            </a:r>
            <a:r>
              <a:rPr kumimoji="0" lang="ja-JP" altLang="en-US" sz="1200" kern="0">
                <a:solidFill>
                  <a:prstClr val="black"/>
                </a:solidFill>
              </a:rPr>
              <a:t>バッチ・個別</a:t>
            </a:r>
            <a:r>
              <a:rPr kumimoji="0" lang="en-US" altLang="ja-JP" sz="1200" kern="0">
                <a:solidFill>
                  <a:prstClr val="black"/>
                </a:solidFill>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60" name="テキスト ボックス 59"/>
          <p:cNvSpPr txBox="1"/>
          <p:nvPr/>
        </p:nvSpPr>
        <p:spPr>
          <a:xfrm>
            <a:off x="6367087" y="1103114"/>
            <a:ext cx="98882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prstClr val="black"/>
                </a:solidFill>
                <a:effectLst/>
                <a:uLnTx/>
                <a:uFillTx/>
              </a:rPr>
              <a:t>本登録</a:t>
            </a:r>
          </a:p>
        </p:txBody>
      </p:sp>
      <p:sp>
        <p:nvSpPr>
          <p:cNvPr id="61" name="山形 60"/>
          <p:cNvSpPr/>
          <p:nvPr/>
        </p:nvSpPr>
        <p:spPr>
          <a:xfrm>
            <a:off x="7307113" y="962537"/>
            <a:ext cx="1386840" cy="644652"/>
          </a:xfrm>
          <a:prstGeom prst="chevron">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62" name="テキスト ボックス 61"/>
          <p:cNvSpPr txBox="1"/>
          <p:nvPr/>
        </p:nvSpPr>
        <p:spPr>
          <a:xfrm>
            <a:off x="7564185" y="1024825"/>
            <a:ext cx="1546682" cy="5539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ワークフロー</a:t>
            </a:r>
            <a:endParaRPr kumimoji="0" lang="en-US" altLang="ja-JP" sz="12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prstClr val="black"/>
                </a:solidFill>
                <a:effectLst/>
                <a:uLnTx/>
                <a:uFillTx/>
              </a:rPr>
              <a:t>承認</a:t>
            </a:r>
            <a:endParaRPr kumimoji="0" lang="en-US" altLang="ja-JP" sz="1800" b="0" i="0" u="none" strike="noStrike" kern="0" cap="none" spc="0" normalizeH="0" baseline="0" noProof="0">
              <a:ln>
                <a:noFill/>
              </a:ln>
              <a:solidFill>
                <a:prstClr val="black"/>
              </a:solidFill>
              <a:effectLst/>
              <a:uLnTx/>
              <a:uFillTx/>
            </a:endParaRPr>
          </a:p>
        </p:txBody>
      </p:sp>
      <p:sp>
        <p:nvSpPr>
          <p:cNvPr id="63" name="正方形/長方形 62"/>
          <p:cNvSpPr/>
          <p:nvPr/>
        </p:nvSpPr>
        <p:spPr>
          <a:xfrm>
            <a:off x="668084" y="2398718"/>
            <a:ext cx="1687720" cy="33309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white"/>
                </a:solidFill>
                <a:effectLst/>
                <a:uLnTx/>
                <a:uFillTx/>
              </a:rPr>
              <a:t>請求書（</a:t>
            </a:r>
            <a:r>
              <a:rPr kumimoji="0" lang="en-US" altLang="ja-JP" sz="1200" b="0" i="0" u="none" strike="noStrike" kern="0" cap="none" spc="0" normalizeH="0" baseline="0" noProof="0">
                <a:ln>
                  <a:noFill/>
                </a:ln>
                <a:solidFill>
                  <a:prstClr val="white"/>
                </a:solidFill>
                <a:effectLst/>
                <a:uLnTx/>
                <a:uFillTx/>
              </a:rPr>
              <a:t>PDF</a:t>
            </a:r>
            <a:r>
              <a:rPr kumimoji="0" lang="ja-JP" altLang="en-US" sz="1200" b="0" i="0" u="none" strike="noStrike" kern="0" cap="none" spc="0" normalizeH="0" baseline="0" noProof="0">
                <a:ln>
                  <a:noFill/>
                </a:ln>
                <a:solidFill>
                  <a:prstClr val="white"/>
                </a:solidFill>
                <a:effectLst/>
                <a:uLnTx/>
                <a:uFillTx/>
              </a:rPr>
              <a:t>）</a:t>
            </a:r>
          </a:p>
        </p:txBody>
      </p:sp>
      <p:pic>
        <p:nvPicPr>
          <p:cNvPr id="64" name="図 63"/>
          <p:cNvPicPr>
            <a:picLocks noChangeAspect="1"/>
          </p:cNvPicPr>
          <p:nvPr/>
        </p:nvPicPr>
        <p:blipFill>
          <a:blip r:embed="rId3"/>
          <a:stretch>
            <a:fillRect/>
          </a:stretch>
        </p:blipFill>
        <p:spPr>
          <a:xfrm>
            <a:off x="375227" y="2228310"/>
            <a:ext cx="1335679" cy="1888297"/>
          </a:xfrm>
          <a:prstGeom prst="rect">
            <a:avLst/>
          </a:prstGeom>
          <a:ln>
            <a:solidFill>
              <a:sysClr val="window" lastClr="FFFFFF">
                <a:lumMod val="50000"/>
              </a:sysClr>
            </a:solidFill>
          </a:ln>
        </p:spPr>
      </p:pic>
      <p:pic>
        <p:nvPicPr>
          <p:cNvPr id="65" name="図 64"/>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18670" y="3407616"/>
            <a:ext cx="933263" cy="859096"/>
          </a:xfrm>
          <a:prstGeom prst="rect">
            <a:avLst/>
          </a:prstGeom>
          <a:noFill/>
          <a:extLst>
            <a:ext uri="{909E8E84-426E-40DD-AFC4-6F175D3DCCD1}">
              <a14:hiddenFill xmlns:a14="http://schemas.microsoft.com/office/drawing/2010/main">
                <a:solidFill>
                  <a:srgbClr val="FFFFFF"/>
                </a:solidFill>
              </a14:hiddenFill>
            </a:ext>
          </a:extLst>
        </p:spPr>
      </p:pic>
      <p:sp>
        <p:nvSpPr>
          <p:cNvPr id="67" name="テキスト ボックス 66"/>
          <p:cNvSpPr txBox="1"/>
          <p:nvPr/>
        </p:nvSpPr>
        <p:spPr>
          <a:xfrm>
            <a:off x="4798220" y="1049320"/>
            <a:ext cx="1482996" cy="5539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　 </a:t>
            </a:r>
            <a:r>
              <a:rPr kumimoji="0" lang="en-US" altLang="ja-JP" sz="1200" b="0" i="0" u="none" strike="noStrike" kern="0" cap="none" spc="0" normalizeH="0" baseline="0" noProof="0">
                <a:ln>
                  <a:noFill/>
                </a:ln>
                <a:solidFill>
                  <a:prstClr val="black"/>
                </a:solidFill>
                <a:effectLst/>
                <a:uLnTx/>
                <a:uFillTx/>
              </a:rPr>
              <a:t>AI</a:t>
            </a:r>
            <a:r>
              <a:rPr kumimoji="0" lang="ja-JP" altLang="en-US" sz="1200" b="0" i="0" u="none" strike="noStrike" kern="0" cap="none" spc="0" normalizeH="0" baseline="0" noProof="0">
                <a:ln>
                  <a:noFill/>
                </a:ln>
                <a:solidFill>
                  <a:prstClr val="black"/>
                </a:solidFill>
                <a:effectLst/>
                <a:uLnTx/>
                <a:uFillTx/>
              </a:rPr>
              <a:t>が仕訳推論</a:t>
            </a:r>
            <a:endParaRPr kumimoji="0" lang="en-US" altLang="ja-JP" sz="12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prstClr val="black"/>
                </a:solidFill>
                <a:effectLst/>
                <a:uLnTx/>
                <a:uFillTx/>
              </a:rPr>
              <a:t>　仮作成</a:t>
            </a:r>
          </a:p>
        </p:txBody>
      </p:sp>
      <p:grpSp>
        <p:nvGrpSpPr>
          <p:cNvPr id="68" name="グループ化 67"/>
          <p:cNvGrpSpPr/>
          <p:nvPr/>
        </p:nvGrpSpPr>
        <p:grpSpPr>
          <a:xfrm>
            <a:off x="6696236" y="3572651"/>
            <a:ext cx="1717398" cy="1089565"/>
            <a:chOff x="279093" y="2895786"/>
            <a:chExt cx="1428192" cy="906085"/>
          </a:xfrm>
        </p:grpSpPr>
        <p:grpSp>
          <p:nvGrpSpPr>
            <p:cNvPr id="69" name="グループ化 525"/>
            <p:cNvGrpSpPr/>
            <p:nvPr/>
          </p:nvGrpSpPr>
          <p:grpSpPr>
            <a:xfrm>
              <a:off x="279093" y="2895786"/>
              <a:ext cx="1428192" cy="906085"/>
              <a:chOff x="3788267" y="1923678"/>
              <a:chExt cx="381000" cy="348597"/>
            </a:xfrm>
            <a:solidFill>
              <a:sysClr val="windowText" lastClr="000000">
                <a:lumMod val="50000"/>
                <a:lumOff val="50000"/>
              </a:sysClr>
            </a:solidFill>
          </p:grpSpPr>
          <p:sp>
            <p:nvSpPr>
              <p:cNvPr id="72" name="Freeform 560"/>
              <p:cNvSpPr>
                <a:spLocks/>
              </p:cNvSpPr>
              <p:nvPr/>
            </p:nvSpPr>
            <p:spPr bwMode="auto">
              <a:xfrm>
                <a:off x="3868495" y="2212976"/>
                <a:ext cx="203200" cy="59299"/>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3" name="Freeform 561"/>
              <p:cNvSpPr>
                <a:spLocks noEditPoints="1"/>
              </p:cNvSpPr>
              <p:nvPr/>
            </p:nvSpPr>
            <p:spPr bwMode="auto">
              <a:xfrm>
                <a:off x="3788267"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70" name="正方形/長方形 69"/>
            <p:cNvSpPr/>
            <p:nvPr/>
          </p:nvSpPr>
          <p:spPr>
            <a:xfrm>
              <a:off x="359532" y="2971182"/>
              <a:ext cx="1260140" cy="60868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pic>
          <p:nvPicPr>
            <p:cNvPr id="71" name="図 7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95052" y="3052789"/>
              <a:ext cx="528576" cy="396433"/>
            </a:xfrm>
            <a:prstGeom prst="rect">
              <a:avLst/>
            </a:prstGeom>
            <a:noFill/>
          </p:spPr>
        </p:pic>
      </p:grpSp>
      <p:grpSp>
        <p:nvGrpSpPr>
          <p:cNvPr id="74" name="グループ化 231"/>
          <p:cNvGrpSpPr/>
          <p:nvPr/>
        </p:nvGrpSpPr>
        <p:grpSpPr>
          <a:xfrm>
            <a:off x="2313292" y="2458258"/>
            <a:ext cx="1076315" cy="978351"/>
            <a:chOff x="1280716" y="682625"/>
            <a:chExt cx="381000" cy="381000"/>
          </a:xfrm>
          <a:solidFill>
            <a:srgbClr val="FFE28A"/>
          </a:solidFill>
        </p:grpSpPr>
        <p:sp>
          <p:nvSpPr>
            <p:cNvPr id="75" name="Freeform 188"/>
            <p:cNvSpPr>
              <a:spLocks/>
            </p:cNvSpPr>
            <p:nvPr/>
          </p:nvSpPr>
          <p:spPr bwMode="auto">
            <a:xfrm>
              <a:off x="1280716" y="758825"/>
              <a:ext cx="381000" cy="304800"/>
            </a:xfrm>
            <a:custGeom>
              <a:avLst/>
              <a:gdLst/>
              <a:ahLst/>
              <a:cxnLst>
                <a:cxn ang="0">
                  <a:pos x="232" y="0"/>
                </a:cxn>
                <a:cxn ang="0">
                  <a:pos x="8" y="0"/>
                </a:cxn>
                <a:cxn ang="0">
                  <a:pos x="0" y="0"/>
                </a:cxn>
                <a:cxn ang="0">
                  <a:pos x="0" y="8"/>
                </a:cxn>
                <a:cxn ang="0">
                  <a:pos x="0" y="128"/>
                </a:cxn>
                <a:cxn ang="0">
                  <a:pos x="0" y="184"/>
                </a:cxn>
                <a:cxn ang="0">
                  <a:pos x="0" y="184"/>
                </a:cxn>
                <a:cxn ang="0">
                  <a:pos x="0" y="188"/>
                </a:cxn>
                <a:cxn ang="0">
                  <a:pos x="2" y="190"/>
                </a:cxn>
                <a:cxn ang="0">
                  <a:pos x="4" y="192"/>
                </a:cxn>
                <a:cxn ang="0">
                  <a:pos x="8" y="192"/>
                </a:cxn>
                <a:cxn ang="0">
                  <a:pos x="232" y="192"/>
                </a:cxn>
                <a:cxn ang="0">
                  <a:pos x="232" y="192"/>
                </a:cxn>
                <a:cxn ang="0">
                  <a:pos x="236" y="192"/>
                </a:cxn>
                <a:cxn ang="0">
                  <a:pos x="238" y="190"/>
                </a:cxn>
                <a:cxn ang="0">
                  <a:pos x="240" y="188"/>
                </a:cxn>
                <a:cxn ang="0">
                  <a:pos x="240" y="184"/>
                </a:cxn>
                <a:cxn ang="0">
                  <a:pos x="240" y="128"/>
                </a:cxn>
                <a:cxn ang="0">
                  <a:pos x="240" y="8"/>
                </a:cxn>
                <a:cxn ang="0">
                  <a:pos x="240" y="0"/>
                </a:cxn>
                <a:cxn ang="0">
                  <a:pos x="232" y="0"/>
                </a:cxn>
              </a:cxnLst>
              <a:rect l="0" t="0" r="r" b="b"/>
              <a:pathLst>
                <a:path w="240" h="192">
                  <a:moveTo>
                    <a:pt x="232" y="0"/>
                  </a:moveTo>
                  <a:lnTo>
                    <a:pt x="8" y="0"/>
                  </a:lnTo>
                  <a:lnTo>
                    <a:pt x="0" y="0"/>
                  </a:lnTo>
                  <a:lnTo>
                    <a:pt x="0" y="8"/>
                  </a:lnTo>
                  <a:lnTo>
                    <a:pt x="0" y="128"/>
                  </a:lnTo>
                  <a:lnTo>
                    <a:pt x="0" y="184"/>
                  </a:lnTo>
                  <a:lnTo>
                    <a:pt x="0" y="184"/>
                  </a:lnTo>
                  <a:lnTo>
                    <a:pt x="0" y="188"/>
                  </a:lnTo>
                  <a:lnTo>
                    <a:pt x="2" y="190"/>
                  </a:lnTo>
                  <a:lnTo>
                    <a:pt x="4" y="192"/>
                  </a:lnTo>
                  <a:lnTo>
                    <a:pt x="8" y="192"/>
                  </a:lnTo>
                  <a:lnTo>
                    <a:pt x="232" y="192"/>
                  </a:lnTo>
                  <a:lnTo>
                    <a:pt x="232" y="192"/>
                  </a:lnTo>
                  <a:lnTo>
                    <a:pt x="236" y="192"/>
                  </a:lnTo>
                  <a:lnTo>
                    <a:pt x="238" y="190"/>
                  </a:lnTo>
                  <a:lnTo>
                    <a:pt x="240" y="188"/>
                  </a:lnTo>
                  <a:lnTo>
                    <a:pt x="240" y="184"/>
                  </a:lnTo>
                  <a:lnTo>
                    <a:pt x="240" y="128"/>
                  </a:lnTo>
                  <a:lnTo>
                    <a:pt x="240" y="8"/>
                  </a:lnTo>
                  <a:lnTo>
                    <a:pt x="240" y="0"/>
                  </a:lnTo>
                  <a:lnTo>
                    <a:pt x="232" y="0"/>
                  </a:lnTo>
                  <a:close/>
                </a:path>
              </a:pathLst>
            </a:custGeom>
            <a:grpFill/>
            <a:ln w="25400" cap="flat" cmpd="sng" algn="ctr">
              <a:solidFill>
                <a:srgbClr val="EE5500">
                  <a:lumMod val="60000"/>
                  <a:lumOff val="40000"/>
                </a:srgbClr>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6" name="Freeform 189"/>
            <p:cNvSpPr>
              <a:spLocks/>
            </p:cNvSpPr>
            <p:nvPr/>
          </p:nvSpPr>
          <p:spPr bwMode="auto">
            <a:xfrm>
              <a:off x="1280716" y="682625"/>
              <a:ext cx="190500" cy="38100"/>
            </a:xfrm>
            <a:custGeom>
              <a:avLst/>
              <a:gdLst/>
              <a:ahLst/>
              <a:cxnLst>
                <a:cxn ang="0">
                  <a:pos x="120" y="24"/>
                </a:cxn>
                <a:cxn ang="0">
                  <a:pos x="0" y="24"/>
                </a:cxn>
                <a:cxn ang="0">
                  <a:pos x="0" y="0"/>
                </a:cxn>
                <a:cxn ang="0">
                  <a:pos x="96" y="0"/>
                </a:cxn>
                <a:cxn ang="0">
                  <a:pos x="120" y="24"/>
                </a:cxn>
              </a:cxnLst>
              <a:rect l="0" t="0" r="r" b="b"/>
              <a:pathLst>
                <a:path w="120" h="24">
                  <a:moveTo>
                    <a:pt x="120" y="24"/>
                  </a:moveTo>
                  <a:lnTo>
                    <a:pt x="0" y="24"/>
                  </a:lnTo>
                  <a:lnTo>
                    <a:pt x="0" y="0"/>
                  </a:lnTo>
                  <a:lnTo>
                    <a:pt x="96" y="0"/>
                  </a:lnTo>
                  <a:lnTo>
                    <a:pt x="120" y="24"/>
                  </a:lnTo>
                  <a:close/>
                </a:path>
              </a:pathLst>
            </a:custGeom>
            <a:grpFill/>
            <a:ln w="25400" cap="flat" cmpd="sng" algn="ctr">
              <a:solidFill>
                <a:srgbClr val="EE5500">
                  <a:lumMod val="60000"/>
                  <a:lumOff val="40000"/>
                </a:srgbClr>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pic>
        <p:nvPicPr>
          <p:cNvPr id="77" name="図 76"/>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29964" y="2880397"/>
            <a:ext cx="509605" cy="469106"/>
          </a:xfrm>
          <a:prstGeom prst="rect">
            <a:avLst/>
          </a:prstGeom>
          <a:noFill/>
          <a:extLst>
            <a:ext uri="{909E8E84-426E-40DD-AFC4-6F175D3DCCD1}">
              <a14:hiddenFill xmlns:a14="http://schemas.microsoft.com/office/drawing/2010/main">
                <a:solidFill>
                  <a:srgbClr val="FFFFFF"/>
                </a:solidFill>
              </a14:hiddenFill>
            </a:ext>
          </a:extLst>
        </p:spPr>
      </p:pic>
      <p:pic>
        <p:nvPicPr>
          <p:cNvPr id="78" name="図 77"/>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83051" y="2796530"/>
            <a:ext cx="509605" cy="469106"/>
          </a:xfrm>
          <a:prstGeom prst="rect">
            <a:avLst/>
          </a:prstGeom>
          <a:noFill/>
          <a:extLst>
            <a:ext uri="{909E8E84-426E-40DD-AFC4-6F175D3DCCD1}">
              <a14:hiddenFill xmlns:a14="http://schemas.microsoft.com/office/drawing/2010/main">
                <a:solidFill>
                  <a:srgbClr val="FFFFFF"/>
                </a:solidFill>
              </a14:hiddenFill>
            </a:ext>
          </a:extLst>
        </p:spPr>
      </p:pic>
      <p:pic>
        <p:nvPicPr>
          <p:cNvPr id="79" name="図 78"/>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747578" y="2681636"/>
            <a:ext cx="509605" cy="469106"/>
          </a:xfrm>
          <a:prstGeom prst="rect">
            <a:avLst/>
          </a:prstGeom>
          <a:noFill/>
          <a:extLst>
            <a:ext uri="{909E8E84-426E-40DD-AFC4-6F175D3DCCD1}">
              <a14:hiddenFill xmlns:a14="http://schemas.microsoft.com/office/drawing/2010/main">
                <a:solidFill>
                  <a:srgbClr val="FFFFFF"/>
                </a:solidFill>
              </a14:hiddenFill>
            </a:ext>
          </a:extLst>
        </p:spPr>
      </p:pic>
      <p:grpSp>
        <p:nvGrpSpPr>
          <p:cNvPr id="81" name="グループ化 80"/>
          <p:cNvGrpSpPr/>
          <p:nvPr/>
        </p:nvGrpSpPr>
        <p:grpSpPr>
          <a:xfrm>
            <a:off x="4031940" y="3424233"/>
            <a:ext cx="2462785" cy="689358"/>
            <a:chOff x="746265" y="5503982"/>
            <a:chExt cx="2462785" cy="689358"/>
          </a:xfrm>
        </p:grpSpPr>
        <p:sp>
          <p:nvSpPr>
            <p:cNvPr id="82" name="角丸四角形 81"/>
            <p:cNvSpPr/>
            <p:nvPr/>
          </p:nvSpPr>
          <p:spPr>
            <a:xfrm>
              <a:off x="746265" y="5503982"/>
              <a:ext cx="2434430" cy="653498"/>
            </a:xfrm>
            <a:prstGeom prst="roundRect">
              <a:avLst/>
            </a:prstGeom>
            <a:solidFill>
              <a:srgbClr val="F9BE00">
                <a:lumMod val="20000"/>
                <a:lumOff val="80000"/>
              </a:srgbClr>
            </a:solid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83" name="テキスト ボックス 82"/>
            <p:cNvSpPr txBox="1"/>
            <p:nvPr/>
          </p:nvSpPr>
          <p:spPr>
            <a:xfrm>
              <a:off x="1345807" y="5545165"/>
              <a:ext cx="1476933" cy="40711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black"/>
                  </a:solidFill>
                  <a:effectLst/>
                  <a:uLnTx/>
                  <a:uFillTx/>
                </a:rPr>
                <a:t>画像解析</a:t>
              </a:r>
              <a:r>
                <a:rPr kumimoji="0" lang="en-US" altLang="ja-JP" sz="1600" b="0" i="0" u="none" strike="noStrike" kern="0" cap="none" spc="0" normalizeH="0" baseline="0" noProof="0">
                  <a:ln>
                    <a:noFill/>
                  </a:ln>
                  <a:solidFill>
                    <a:prstClr val="black"/>
                  </a:solidFill>
                  <a:effectLst/>
                  <a:uLnTx/>
                  <a:uFillTx/>
                </a:rPr>
                <a:t>AI</a:t>
              </a:r>
              <a:endParaRPr kumimoji="0" lang="ja-JP" altLang="en-US" sz="1600" b="0" i="0" u="none" strike="noStrike" kern="0" cap="none" spc="0" normalizeH="0" baseline="0" noProof="0">
                <a:ln>
                  <a:noFill/>
                </a:ln>
                <a:solidFill>
                  <a:prstClr val="black"/>
                </a:solidFill>
                <a:effectLst/>
                <a:uLnTx/>
                <a:uFillTx/>
              </a:endParaRPr>
            </a:p>
          </p:txBody>
        </p:sp>
        <p:sp>
          <p:nvSpPr>
            <p:cNvPr id="84" name="Freeform 328"/>
            <p:cNvSpPr>
              <a:spLocks noEditPoints="1"/>
            </p:cNvSpPr>
            <p:nvPr/>
          </p:nvSpPr>
          <p:spPr bwMode="auto">
            <a:xfrm>
              <a:off x="849476" y="5549451"/>
              <a:ext cx="496331" cy="597507"/>
            </a:xfrm>
            <a:custGeom>
              <a:avLst/>
              <a:gdLst>
                <a:gd name="T0" fmla="*/ 13 w 782"/>
                <a:gd name="T1" fmla="*/ 455 h 939"/>
                <a:gd name="T2" fmla="*/ 1 w 782"/>
                <a:gd name="T3" fmla="*/ 488 h 939"/>
                <a:gd name="T4" fmla="*/ 1 w 782"/>
                <a:gd name="T5" fmla="*/ 516 h 939"/>
                <a:gd name="T6" fmla="*/ 15 w 782"/>
                <a:gd name="T7" fmla="*/ 536 h 939"/>
                <a:gd name="T8" fmla="*/ 76 w 782"/>
                <a:gd name="T9" fmla="*/ 562 h 939"/>
                <a:gd name="T10" fmla="*/ 76 w 782"/>
                <a:gd name="T11" fmla="*/ 684 h 939"/>
                <a:gd name="T12" fmla="*/ 81 w 782"/>
                <a:gd name="T13" fmla="*/ 716 h 939"/>
                <a:gd name="T14" fmla="*/ 104 w 782"/>
                <a:gd name="T15" fmla="*/ 741 h 939"/>
                <a:gd name="T16" fmla="*/ 130 w 782"/>
                <a:gd name="T17" fmla="*/ 752 h 939"/>
                <a:gd name="T18" fmla="*/ 176 w 782"/>
                <a:gd name="T19" fmla="*/ 754 h 939"/>
                <a:gd name="T20" fmla="*/ 273 w 782"/>
                <a:gd name="T21" fmla="*/ 938 h 939"/>
                <a:gd name="T22" fmla="*/ 276 w 782"/>
                <a:gd name="T23" fmla="*/ 938 h 939"/>
                <a:gd name="T24" fmla="*/ 634 w 782"/>
                <a:gd name="T25" fmla="*/ 736 h 939"/>
                <a:gd name="T26" fmla="*/ 634 w 782"/>
                <a:gd name="T27" fmla="*/ 633 h 939"/>
                <a:gd name="T28" fmla="*/ 644 w 782"/>
                <a:gd name="T29" fmla="*/ 618 h 939"/>
                <a:gd name="T30" fmla="*/ 670 w 782"/>
                <a:gd name="T31" fmla="*/ 598 h 939"/>
                <a:gd name="T32" fmla="*/ 726 w 782"/>
                <a:gd name="T33" fmla="*/ 531 h 939"/>
                <a:gd name="T34" fmla="*/ 757 w 782"/>
                <a:gd name="T35" fmla="*/ 471 h 939"/>
                <a:gd name="T36" fmla="*/ 781 w 782"/>
                <a:gd name="T37" fmla="*/ 356 h 939"/>
                <a:gd name="T38" fmla="*/ 776 w 782"/>
                <a:gd name="T39" fmla="*/ 290 h 939"/>
                <a:gd name="T40" fmla="*/ 760 w 782"/>
                <a:gd name="T41" fmla="*/ 228 h 939"/>
                <a:gd name="T42" fmla="*/ 724 w 782"/>
                <a:gd name="T43" fmla="*/ 159 h 939"/>
                <a:gd name="T44" fmla="*/ 681 w 782"/>
                <a:gd name="T45" fmla="*/ 106 h 939"/>
                <a:gd name="T46" fmla="*/ 630 w 782"/>
                <a:gd name="T47" fmla="*/ 62 h 939"/>
                <a:gd name="T48" fmla="*/ 561 w 782"/>
                <a:gd name="T49" fmla="*/ 26 h 939"/>
                <a:gd name="T50" fmla="*/ 501 w 782"/>
                <a:gd name="T51" fmla="*/ 8 h 939"/>
                <a:gd name="T52" fmla="*/ 432 w 782"/>
                <a:gd name="T53" fmla="*/ 0 h 939"/>
                <a:gd name="T54" fmla="*/ 342 w 782"/>
                <a:gd name="T55" fmla="*/ 10 h 939"/>
                <a:gd name="T56" fmla="*/ 285 w 782"/>
                <a:gd name="T57" fmla="*/ 28 h 939"/>
                <a:gd name="T58" fmla="*/ 200 w 782"/>
                <a:gd name="T59" fmla="*/ 78 h 939"/>
                <a:gd name="T60" fmla="*/ 134 w 782"/>
                <a:gd name="T61" fmla="*/ 148 h 939"/>
                <a:gd name="T62" fmla="*/ 109 w 782"/>
                <a:gd name="T63" fmla="*/ 190 h 939"/>
                <a:gd name="T64" fmla="*/ 82 w 782"/>
                <a:gd name="T65" fmla="*/ 255 h 939"/>
                <a:gd name="T66" fmla="*/ 72 w 782"/>
                <a:gd name="T67" fmla="*/ 317 h 939"/>
                <a:gd name="T68" fmla="*/ 70 w 782"/>
                <a:gd name="T69" fmla="*/ 354 h 939"/>
                <a:gd name="T70" fmla="*/ 62 w 782"/>
                <a:gd name="T71" fmla="*/ 369 h 939"/>
                <a:gd name="T72" fmla="*/ 453 w 782"/>
                <a:gd name="T73" fmla="*/ 119 h 939"/>
                <a:gd name="T74" fmla="*/ 511 w 782"/>
                <a:gd name="T75" fmla="*/ 128 h 939"/>
                <a:gd name="T76" fmla="*/ 576 w 782"/>
                <a:gd name="T77" fmla="*/ 164 h 939"/>
                <a:gd name="T78" fmla="*/ 624 w 782"/>
                <a:gd name="T79" fmla="*/ 220 h 939"/>
                <a:gd name="T80" fmla="*/ 645 w 782"/>
                <a:gd name="T81" fmla="*/ 293 h 939"/>
                <a:gd name="T82" fmla="*/ 643 w 782"/>
                <a:gd name="T83" fmla="*/ 352 h 939"/>
                <a:gd name="T84" fmla="*/ 614 w 782"/>
                <a:gd name="T85" fmla="*/ 422 h 939"/>
                <a:gd name="T86" fmla="*/ 561 w 782"/>
                <a:gd name="T87" fmla="*/ 473 h 939"/>
                <a:gd name="T88" fmla="*/ 492 w 782"/>
                <a:gd name="T89" fmla="*/ 503 h 939"/>
                <a:gd name="T90" fmla="*/ 433 w 782"/>
                <a:gd name="T91" fmla="*/ 506 h 939"/>
                <a:gd name="T92" fmla="*/ 361 w 782"/>
                <a:gd name="T93" fmla="*/ 483 h 939"/>
                <a:gd name="T94" fmla="*/ 303 w 782"/>
                <a:gd name="T95" fmla="*/ 436 h 939"/>
                <a:gd name="T96" fmla="*/ 267 w 782"/>
                <a:gd name="T97" fmla="*/ 370 h 939"/>
                <a:gd name="T98" fmla="*/ 259 w 782"/>
                <a:gd name="T99" fmla="*/ 312 h 939"/>
                <a:gd name="T100" fmla="*/ 274 w 782"/>
                <a:gd name="T101" fmla="*/ 237 h 939"/>
                <a:gd name="T102" fmla="*/ 315 w 782"/>
                <a:gd name="T103" fmla="*/ 176 h 939"/>
                <a:gd name="T104" fmla="*/ 378 w 782"/>
                <a:gd name="T105" fmla="*/ 135 h 939"/>
                <a:gd name="T106" fmla="*/ 453 w 782"/>
                <a:gd name="T107" fmla="*/ 119 h 939"/>
                <a:gd name="T108" fmla="*/ 384 w 782"/>
                <a:gd name="T109" fmla="*/ 180 h 939"/>
                <a:gd name="T110" fmla="*/ 514 w 782"/>
                <a:gd name="T111" fmla="*/ 264 h 939"/>
                <a:gd name="T112" fmla="*/ 475 w 782"/>
                <a:gd name="T113" fmla="*/ 330 h 939"/>
                <a:gd name="T114" fmla="*/ 470 w 782"/>
                <a:gd name="T115" fmla="*/ 446 h 939"/>
                <a:gd name="T116" fmla="*/ 367 w 782"/>
                <a:gd name="T117" fmla="*/ 330 h 939"/>
                <a:gd name="T118" fmla="*/ 357 w 782"/>
                <a:gd name="T119" fmla="*/ 264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2" h="939">
                  <a:moveTo>
                    <a:pt x="37" y="411"/>
                  </a:moveTo>
                  <a:lnTo>
                    <a:pt x="37" y="411"/>
                  </a:lnTo>
                  <a:lnTo>
                    <a:pt x="21" y="440"/>
                  </a:lnTo>
                  <a:lnTo>
                    <a:pt x="13" y="455"/>
                  </a:lnTo>
                  <a:lnTo>
                    <a:pt x="7" y="470"/>
                  </a:lnTo>
                  <a:lnTo>
                    <a:pt x="7" y="470"/>
                  </a:lnTo>
                  <a:lnTo>
                    <a:pt x="3" y="478"/>
                  </a:lnTo>
                  <a:lnTo>
                    <a:pt x="1" y="488"/>
                  </a:lnTo>
                  <a:lnTo>
                    <a:pt x="0" y="497"/>
                  </a:lnTo>
                  <a:lnTo>
                    <a:pt x="0" y="507"/>
                  </a:lnTo>
                  <a:lnTo>
                    <a:pt x="0" y="507"/>
                  </a:lnTo>
                  <a:lnTo>
                    <a:pt x="1" y="516"/>
                  </a:lnTo>
                  <a:lnTo>
                    <a:pt x="4" y="524"/>
                  </a:lnTo>
                  <a:lnTo>
                    <a:pt x="9" y="530"/>
                  </a:lnTo>
                  <a:lnTo>
                    <a:pt x="15" y="536"/>
                  </a:lnTo>
                  <a:lnTo>
                    <a:pt x="15" y="536"/>
                  </a:lnTo>
                  <a:lnTo>
                    <a:pt x="22" y="539"/>
                  </a:lnTo>
                  <a:lnTo>
                    <a:pt x="31" y="543"/>
                  </a:lnTo>
                  <a:lnTo>
                    <a:pt x="31" y="543"/>
                  </a:lnTo>
                  <a:lnTo>
                    <a:pt x="76" y="562"/>
                  </a:lnTo>
                  <a:lnTo>
                    <a:pt x="76" y="562"/>
                  </a:lnTo>
                  <a:lnTo>
                    <a:pt x="76" y="659"/>
                  </a:lnTo>
                  <a:lnTo>
                    <a:pt x="76" y="659"/>
                  </a:lnTo>
                  <a:lnTo>
                    <a:pt x="76" y="684"/>
                  </a:lnTo>
                  <a:lnTo>
                    <a:pt x="76" y="696"/>
                  </a:lnTo>
                  <a:lnTo>
                    <a:pt x="79" y="706"/>
                  </a:lnTo>
                  <a:lnTo>
                    <a:pt x="79" y="706"/>
                  </a:lnTo>
                  <a:lnTo>
                    <a:pt x="81" y="716"/>
                  </a:lnTo>
                  <a:lnTo>
                    <a:pt x="86" y="723"/>
                  </a:lnTo>
                  <a:lnTo>
                    <a:pt x="91" y="730"/>
                  </a:lnTo>
                  <a:lnTo>
                    <a:pt x="97" y="736"/>
                  </a:lnTo>
                  <a:lnTo>
                    <a:pt x="104" y="741"/>
                  </a:lnTo>
                  <a:lnTo>
                    <a:pt x="112" y="746"/>
                  </a:lnTo>
                  <a:lnTo>
                    <a:pt x="121" y="749"/>
                  </a:lnTo>
                  <a:lnTo>
                    <a:pt x="130" y="752"/>
                  </a:lnTo>
                  <a:lnTo>
                    <a:pt x="130" y="752"/>
                  </a:lnTo>
                  <a:lnTo>
                    <a:pt x="141" y="753"/>
                  </a:lnTo>
                  <a:lnTo>
                    <a:pt x="152" y="754"/>
                  </a:lnTo>
                  <a:lnTo>
                    <a:pt x="176" y="754"/>
                  </a:lnTo>
                  <a:lnTo>
                    <a:pt x="176" y="754"/>
                  </a:lnTo>
                  <a:lnTo>
                    <a:pt x="273" y="754"/>
                  </a:lnTo>
                  <a:lnTo>
                    <a:pt x="273" y="754"/>
                  </a:lnTo>
                  <a:lnTo>
                    <a:pt x="273" y="938"/>
                  </a:lnTo>
                  <a:lnTo>
                    <a:pt x="273" y="938"/>
                  </a:lnTo>
                  <a:lnTo>
                    <a:pt x="274" y="939"/>
                  </a:lnTo>
                  <a:lnTo>
                    <a:pt x="274" y="939"/>
                  </a:lnTo>
                  <a:lnTo>
                    <a:pt x="276" y="938"/>
                  </a:lnTo>
                  <a:lnTo>
                    <a:pt x="276" y="938"/>
                  </a:lnTo>
                  <a:lnTo>
                    <a:pt x="285" y="933"/>
                  </a:lnTo>
                  <a:lnTo>
                    <a:pt x="285" y="933"/>
                  </a:lnTo>
                  <a:lnTo>
                    <a:pt x="459" y="834"/>
                  </a:lnTo>
                  <a:lnTo>
                    <a:pt x="634" y="736"/>
                  </a:lnTo>
                  <a:lnTo>
                    <a:pt x="634" y="736"/>
                  </a:lnTo>
                  <a:lnTo>
                    <a:pt x="634" y="640"/>
                  </a:lnTo>
                  <a:lnTo>
                    <a:pt x="634" y="640"/>
                  </a:lnTo>
                  <a:lnTo>
                    <a:pt x="634" y="633"/>
                  </a:lnTo>
                  <a:lnTo>
                    <a:pt x="634" y="627"/>
                  </a:lnTo>
                  <a:lnTo>
                    <a:pt x="634" y="627"/>
                  </a:lnTo>
                  <a:lnTo>
                    <a:pt x="638" y="623"/>
                  </a:lnTo>
                  <a:lnTo>
                    <a:pt x="644" y="618"/>
                  </a:lnTo>
                  <a:lnTo>
                    <a:pt x="644" y="618"/>
                  </a:lnTo>
                  <a:lnTo>
                    <a:pt x="654" y="611"/>
                  </a:lnTo>
                  <a:lnTo>
                    <a:pt x="654" y="611"/>
                  </a:lnTo>
                  <a:lnTo>
                    <a:pt x="670" y="598"/>
                  </a:lnTo>
                  <a:lnTo>
                    <a:pt x="686" y="582"/>
                  </a:lnTo>
                  <a:lnTo>
                    <a:pt x="700" y="567"/>
                  </a:lnTo>
                  <a:lnTo>
                    <a:pt x="714" y="549"/>
                  </a:lnTo>
                  <a:lnTo>
                    <a:pt x="726" y="531"/>
                  </a:lnTo>
                  <a:lnTo>
                    <a:pt x="738" y="512"/>
                  </a:lnTo>
                  <a:lnTo>
                    <a:pt x="748" y="491"/>
                  </a:lnTo>
                  <a:lnTo>
                    <a:pt x="757" y="471"/>
                  </a:lnTo>
                  <a:lnTo>
                    <a:pt x="757" y="471"/>
                  </a:lnTo>
                  <a:lnTo>
                    <a:pt x="766" y="444"/>
                  </a:lnTo>
                  <a:lnTo>
                    <a:pt x="774" y="417"/>
                  </a:lnTo>
                  <a:lnTo>
                    <a:pt x="778" y="387"/>
                  </a:lnTo>
                  <a:lnTo>
                    <a:pt x="781" y="356"/>
                  </a:lnTo>
                  <a:lnTo>
                    <a:pt x="781" y="356"/>
                  </a:lnTo>
                  <a:lnTo>
                    <a:pt x="782" y="338"/>
                  </a:lnTo>
                  <a:lnTo>
                    <a:pt x="781" y="322"/>
                  </a:lnTo>
                  <a:lnTo>
                    <a:pt x="776" y="290"/>
                  </a:lnTo>
                  <a:lnTo>
                    <a:pt x="776" y="290"/>
                  </a:lnTo>
                  <a:lnTo>
                    <a:pt x="772" y="268"/>
                  </a:lnTo>
                  <a:lnTo>
                    <a:pt x="766" y="248"/>
                  </a:lnTo>
                  <a:lnTo>
                    <a:pt x="760" y="228"/>
                  </a:lnTo>
                  <a:lnTo>
                    <a:pt x="753" y="209"/>
                  </a:lnTo>
                  <a:lnTo>
                    <a:pt x="745" y="192"/>
                  </a:lnTo>
                  <a:lnTo>
                    <a:pt x="735" y="176"/>
                  </a:lnTo>
                  <a:lnTo>
                    <a:pt x="724" y="159"/>
                  </a:lnTo>
                  <a:lnTo>
                    <a:pt x="714" y="143"/>
                  </a:lnTo>
                  <a:lnTo>
                    <a:pt x="714" y="143"/>
                  </a:lnTo>
                  <a:lnTo>
                    <a:pt x="698" y="124"/>
                  </a:lnTo>
                  <a:lnTo>
                    <a:pt x="681" y="106"/>
                  </a:lnTo>
                  <a:lnTo>
                    <a:pt x="663" y="89"/>
                  </a:lnTo>
                  <a:lnTo>
                    <a:pt x="645" y="74"/>
                  </a:lnTo>
                  <a:lnTo>
                    <a:pt x="645" y="74"/>
                  </a:lnTo>
                  <a:lnTo>
                    <a:pt x="630" y="62"/>
                  </a:lnTo>
                  <a:lnTo>
                    <a:pt x="614" y="52"/>
                  </a:lnTo>
                  <a:lnTo>
                    <a:pt x="597" y="42"/>
                  </a:lnTo>
                  <a:lnTo>
                    <a:pt x="579" y="34"/>
                  </a:lnTo>
                  <a:lnTo>
                    <a:pt x="561" y="26"/>
                  </a:lnTo>
                  <a:lnTo>
                    <a:pt x="542" y="18"/>
                  </a:lnTo>
                  <a:lnTo>
                    <a:pt x="522" y="12"/>
                  </a:lnTo>
                  <a:lnTo>
                    <a:pt x="501" y="8"/>
                  </a:lnTo>
                  <a:lnTo>
                    <a:pt x="501" y="8"/>
                  </a:lnTo>
                  <a:lnTo>
                    <a:pt x="478" y="4"/>
                  </a:lnTo>
                  <a:lnTo>
                    <a:pt x="456" y="2"/>
                  </a:lnTo>
                  <a:lnTo>
                    <a:pt x="456" y="2"/>
                  </a:lnTo>
                  <a:lnTo>
                    <a:pt x="432" y="0"/>
                  </a:lnTo>
                  <a:lnTo>
                    <a:pt x="408" y="0"/>
                  </a:lnTo>
                  <a:lnTo>
                    <a:pt x="385" y="3"/>
                  </a:lnTo>
                  <a:lnTo>
                    <a:pt x="363" y="5"/>
                  </a:lnTo>
                  <a:lnTo>
                    <a:pt x="342" y="10"/>
                  </a:lnTo>
                  <a:lnTo>
                    <a:pt x="321" y="15"/>
                  </a:lnTo>
                  <a:lnTo>
                    <a:pt x="302" y="21"/>
                  </a:lnTo>
                  <a:lnTo>
                    <a:pt x="285" y="28"/>
                  </a:lnTo>
                  <a:lnTo>
                    <a:pt x="285" y="28"/>
                  </a:lnTo>
                  <a:lnTo>
                    <a:pt x="262" y="39"/>
                  </a:lnTo>
                  <a:lnTo>
                    <a:pt x="240" y="51"/>
                  </a:lnTo>
                  <a:lnTo>
                    <a:pt x="219" y="64"/>
                  </a:lnTo>
                  <a:lnTo>
                    <a:pt x="200" y="78"/>
                  </a:lnTo>
                  <a:lnTo>
                    <a:pt x="182" y="94"/>
                  </a:lnTo>
                  <a:lnTo>
                    <a:pt x="165" y="111"/>
                  </a:lnTo>
                  <a:lnTo>
                    <a:pt x="150" y="129"/>
                  </a:lnTo>
                  <a:lnTo>
                    <a:pt x="134" y="148"/>
                  </a:lnTo>
                  <a:lnTo>
                    <a:pt x="134" y="148"/>
                  </a:lnTo>
                  <a:lnTo>
                    <a:pt x="126" y="161"/>
                  </a:lnTo>
                  <a:lnTo>
                    <a:pt x="116" y="176"/>
                  </a:lnTo>
                  <a:lnTo>
                    <a:pt x="109" y="190"/>
                  </a:lnTo>
                  <a:lnTo>
                    <a:pt x="100" y="204"/>
                  </a:lnTo>
                  <a:lnTo>
                    <a:pt x="94" y="220"/>
                  </a:lnTo>
                  <a:lnTo>
                    <a:pt x="88" y="237"/>
                  </a:lnTo>
                  <a:lnTo>
                    <a:pt x="82" y="255"/>
                  </a:lnTo>
                  <a:lnTo>
                    <a:pt x="79" y="273"/>
                  </a:lnTo>
                  <a:lnTo>
                    <a:pt x="79" y="273"/>
                  </a:lnTo>
                  <a:lnTo>
                    <a:pt x="73" y="302"/>
                  </a:lnTo>
                  <a:lnTo>
                    <a:pt x="72" y="317"/>
                  </a:lnTo>
                  <a:lnTo>
                    <a:pt x="70" y="333"/>
                  </a:lnTo>
                  <a:lnTo>
                    <a:pt x="70" y="333"/>
                  </a:lnTo>
                  <a:lnTo>
                    <a:pt x="70" y="344"/>
                  </a:lnTo>
                  <a:lnTo>
                    <a:pt x="70" y="354"/>
                  </a:lnTo>
                  <a:lnTo>
                    <a:pt x="70" y="354"/>
                  </a:lnTo>
                  <a:lnTo>
                    <a:pt x="70" y="358"/>
                  </a:lnTo>
                  <a:lnTo>
                    <a:pt x="68" y="362"/>
                  </a:lnTo>
                  <a:lnTo>
                    <a:pt x="62" y="369"/>
                  </a:lnTo>
                  <a:lnTo>
                    <a:pt x="62" y="369"/>
                  </a:lnTo>
                  <a:lnTo>
                    <a:pt x="37" y="411"/>
                  </a:lnTo>
                  <a:lnTo>
                    <a:pt x="37" y="411"/>
                  </a:lnTo>
                  <a:close/>
                  <a:moveTo>
                    <a:pt x="453" y="119"/>
                  </a:moveTo>
                  <a:lnTo>
                    <a:pt x="453" y="119"/>
                  </a:lnTo>
                  <a:lnTo>
                    <a:pt x="472" y="120"/>
                  </a:lnTo>
                  <a:lnTo>
                    <a:pt x="492" y="123"/>
                  </a:lnTo>
                  <a:lnTo>
                    <a:pt x="511" y="128"/>
                  </a:lnTo>
                  <a:lnTo>
                    <a:pt x="529" y="135"/>
                  </a:lnTo>
                  <a:lnTo>
                    <a:pt x="546" y="142"/>
                  </a:lnTo>
                  <a:lnTo>
                    <a:pt x="561" y="152"/>
                  </a:lnTo>
                  <a:lnTo>
                    <a:pt x="576" y="164"/>
                  </a:lnTo>
                  <a:lnTo>
                    <a:pt x="590" y="176"/>
                  </a:lnTo>
                  <a:lnTo>
                    <a:pt x="602" y="190"/>
                  </a:lnTo>
                  <a:lnTo>
                    <a:pt x="614" y="204"/>
                  </a:lnTo>
                  <a:lnTo>
                    <a:pt x="624" y="220"/>
                  </a:lnTo>
                  <a:lnTo>
                    <a:pt x="632" y="237"/>
                  </a:lnTo>
                  <a:lnTo>
                    <a:pt x="638" y="255"/>
                  </a:lnTo>
                  <a:lnTo>
                    <a:pt x="643" y="274"/>
                  </a:lnTo>
                  <a:lnTo>
                    <a:pt x="645" y="293"/>
                  </a:lnTo>
                  <a:lnTo>
                    <a:pt x="646" y="312"/>
                  </a:lnTo>
                  <a:lnTo>
                    <a:pt x="646" y="312"/>
                  </a:lnTo>
                  <a:lnTo>
                    <a:pt x="645" y="333"/>
                  </a:lnTo>
                  <a:lnTo>
                    <a:pt x="643" y="352"/>
                  </a:lnTo>
                  <a:lnTo>
                    <a:pt x="638" y="370"/>
                  </a:lnTo>
                  <a:lnTo>
                    <a:pt x="632" y="388"/>
                  </a:lnTo>
                  <a:lnTo>
                    <a:pt x="624" y="405"/>
                  </a:lnTo>
                  <a:lnTo>
                    <a:pt x="614" y="422"/>
                  </a:lnTo>
                  <a:lnTo>
                    <a:pt x="602" y="436"/>
                  </a:lnTo>
                  <a:lnTo>
                    <a:pt x="590" y="450"/>
                  </a:lnTo>
                  <a:lnTo>
                    <a:pt x="576" y="462"/>
                  </a:lnTo>
                  <a:lnTo>
                    <a:pt x="561" y="473"/>
                  </a:lnTo>
                  <a:lnTo>
                    <a:pt x="546" y="483"/>
                  </a:lnTo>
                  <a:lnTo>
                    <a:pt x="529" y="491"/>
                  </a:lnTo>
                  <a:lnTo>
                    <a:pt x="511" y="498"/>
                  </a:lnTo>
                  <a:lnTo>
                    <a:pt x="492" y="503"/>
                  </a:lnTo>
                  <a:lnTo>
                    <a:pt x="472" y="506"/>
                  </a:lnTo>
                  <a:lnTo>
                    <a:pt x="453" y="507"/>
                  </a:lnTo>
                  <a:lnTo>
                    <a:pt x="453" y="507"/>
                  </a:lnTo>
                  <a:lnTo>
                    <a:pt x="433" y="506"/>
                  </a:lnTo>
                  <a:lnTo>
                    <a:pt x="414" y="503"/>
                  </a:lnTo>
                  <a:lnTo>
                    <a:pt x="396" y="498"/>
                  </a:lnTo>
                  <a:lnTo>
                    <a:pt x="378" y="491"/>
                  </a:lnTo>
                  <a:lnTo>
                    <a:pt x="361" y="483"/>
                  </a:lnTo>
                  <a:lnTo>
                    <a:pt x="344" y="473"/>
                  </a:lnTo>
                  <a:lnTo>
                    <a:pt x="330" y="462"/>
                  </a:lnTo>
                  <a:lnTo>
                    <a:pt x="315" y="450"/>
                  </a:lnTo>
                  <a:lnTo>
                    <a:pt x="303" y="436"/>
                  </a:lnTo>
                  <a:lnTo>
                    <a:pt x="292" y="422"/>
                  </a:lnTo>
                  <a:lnTo>
                    <a:pt x="283" y="405"/>
                  </a:lnTo>
                  <a:lnTo>
                    <a:pt x="274" y="388"/>
                  </a:lnTo>
                  <a:lnTo>
                    <a:pt x="267" y="370"/>
                  </a:lnTo>
                  <a:lnTo>
                    <a:pt x="262" y="352"/>
                  </a:lnTo>
                  <a:lnTo>
                    <a:pt x="260" y="333"/>
                  </a:lnTo>
                  <a:lnTo>
                    <a:pt x="259" y="312"/>
                  </a:lnTo>
                  <a:lnTo>
                    <a:pt x="259" y="312"/>
                  </a:lnTo>
                  <a:lnTo>
                    <a:pt x="260" y="293"/>
                  </a:lnTo>
                  <a:lnTo>
                    <a:pt x="262" y="274"/>
                  </a:lnTo>
                  <a:lnTo>
                    <a:pt x="267" y="255"/>
                  </a:lnTo>
                  <a:lnTo>
                    <a:pt x="274" y="237"/>
                  </a:lnTo>
                  <a:lnTo>
                    <a:pt x="283" y="220"/>
                  </a:lnTo>
                  <a:lnTo>
                    <a:pt x="292" y="204"/>
                  </a:lnTo>
                  <a:lnTo>
                    <a:pt x="303" y="190"/>
                  </a:lnTo>
                  <a:lnTo>
                    <a:pt x="315" y="176"/>
                  </a:lnTo>
                  <a:lnTo>
                    <a:pt x="330" y="164"/>
                  </a:lnTo>
                  <a:lnTo>
                    <a:pt x="344" y="152"/>
                  </a:lnTo>
                  <a:lnTo>
                    <a:pt x="361" y="142"/>
                  </a:lnTo>
                  <a:lnTo>
                    <a:pt x="378" y="135"/>
                  </a:lnTo>
                  <a:lnTo>
                    <a:pt x="396" y="128"/>
                  </a:lnTo>
                  <a:lnTo>
                    <a:pt x="414" y="123"/>
                  </a:lnTo>
                  <a:lnTo>
                    <a:pt x="433" y="120"/>
                  </a:lnTo>
                  <a:lnTo>
                    <a:pt x="453" y="119"/>
                  </a:lnTo>
                  <a:lnTo>
                    <a:pt x="453" y="119"/>
                  </a:lnTo>
                  <a:close/>
                  <a:moveTo>
                    <a:pt x="391" y="264"/>
                  </a:moveTo>
                  <a:lnTo>
                    <a:pt x="342" y="180"/>
                  </a:lnTo>
                  <a:lnTo>
                    <a:pt x="384" y="180"/>
                  </a:lnTo>
                  <a:lnTo>
                    <a:pt x="453" y="308"/>
                  </a:lnTo>
                  <a:lnTo>
                    <a:pt x="522" y="180"/>
                  </a:lnTo>
                  <a:lnTo>
                    <a:pt x="564" y="180"/>
                  </a:lnTo>
                  <a:lnTo>
                    <a:pt x="514" y="264"/>
                  </a:lnTo>
                  <a:lnTo>
                    <a:pt x="547" y="264"/>
                  </a:lnTo>
                  <a:lnTo>
                    <a:pt x="547" y="290"/>
                  </a:lnTo>
                  <a:lnTo>
                    <a:pt x="499" y="290"/>
                  </a:lnTo>
                  <a:lnTo>
                    <a:pt x="475" y="330"/>
                  </a:lnTo>
                  <a:lnTo>
                    <a:pt x="541" y="330"/>
                  </a:lnTo>
                  <a:lnTo>
                    <a:pt x="541" y="357"/>
                  </a:lnTo>
                  <a:lnTo>
                    <a:pt x="470" y="357"/>
                  </a:lnTo>
                  <a:lnTo>
                    <a:pt x="470" y="446"/>
                  </a:lnTo>
                  <a:lnTo>
                    <a:pt x="435" y="446"/>
                  </a:lnTo>
                  <a:lnTo>
                    <a:pt x="435" y="357"/>
                  </a:lnTo>
                  <a:lnTo>
                    <a:pt x="367" y="357"/>
                  </a:lnTo>
                  <a:lnTo>
                    <a:pt x="367" y="330"/>
                  </a:lnTo>
                  <a:lnTo>
                    <a:pt x="430" y="330"/>
                  </a:lnTo>
                  <a:lnTo>
                    <a:pt x="406" y="290"/>
                  </a:lnTo>
                  <a:lnTo>
                    <a:pt x="357" y="290"/>
                  </a:lnTo>
                  <a:lnTo>
                    <a:pt x="357" y="264"/>
                  </a:lnTo>
                  <a:lnTo>
                    <a:pt x="391" y="264"/>
                  </a:lnTo>
                  <a:lnTo>
                    <a:pt x="391" y="264"/>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85" name="正方形/長方形 84"/>
            <p:cNvSpPr/>
            <p:nvPr/>
          </p:nvSpPr>
          <p:spPr>
            <a:xfrm>
              <a:off x="1350849" y="5824008"/>
              <a:ext cx="1858201"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a:ln>
                    <a:noFill/>
                  </a:ln>
                  <a:solidFill>
                    <a:prstClr val="black"/>
                  </a:solidFill>
                  <a:effectLst/>
                  <a:uLnTx/>
                  <a:uFillTx/>
                </a:rPr>
                <a:t>AI</a:t>
              </a:r>
              <a:r>
                <a:rPr kumimoji="0" lang="ja-JP" altLang="en-US" sz="1800" b="1" i="0" u="none" strike="noStrike" kern="0" cap="none" spc="0" normalizeH="0" baseline="0" noProof="0">
                  <a:ln>
                    <a:noFill/>
                  </a:ln>
                  <a:solidFill>
                    <a:prstClr val="black"/>
                  </a:solidFill>
                  <a:effectLst/>
                  <a:uLnTx/>
                  <a:uFillTx/>
                </a:rPr>
                <a:t>が画像を解析</a:t>
              </a:r>
              <a:endParaRPr kumimoji="0" lang="en-US" altLang="ja-JP" sz="1800" b="1" i="0" u="none" strike="noStrike" kern="0" cap="none" spc="0" normalizeH="0" baseline="0" noProof="0">
                <a:ln>
                  <a:noFill/>
                </a:ln>
                <a:solidFill>
                  <a:prstClr val="black"/>
                </a:solidFill>
                <a:effectLst/>
                <a:uLnTx/>
                <a:uFillTx/>
              </a:endParaRPr>
            </a:p>
          </p:txBody>
        </p:sp>
      </p:grpSp>
      <p:grpSp>
        <p:nvGrpSpPr>
          <p:cNvPr id="86" name="グループ化 85"/>
          <p:cNvGrpSpPr/>
          <p:nvPr/>
        </p:nvGrpSpPr>
        <p:grpSpPr>
          <a:xfrm>
            <a:off x="4031940" y="4134245"/>
            <a:ext cx="2513275" cy="646168"/>
            <a:chOff x="4788313" y="5526477"/>
            <a:chExt cx="2576299" cy="646168"/>
          </a:xfrm>
        </p:grpSpPr>
        <p:sp>
          <p:nvSpPr>
            <p:cNvPr id="87" name="角丸四角形 86"/>
            <p:cNvSpPr/>
            <p:nvPr/>
          </p:nvSpPr>
          <p:spPr>
            <a:xfrm>
              <a:off x="4788313" y="5526477"/>
              <a:ext cx="2518800" cy="640939"/>
            </a:xfrm>
            <a:prstGeom prst="roundRect">
              <a:avLst/>
            </a:prstGeom>
            <a:solidFill>
              <a:srgbClr val="54C2F0">
                <a:lumMod val="20000"/>
                <a:lumOff val="80000"/>
              </a:srgbClr>
            </a:solidFill>
            <a:ln w="25400" cap="flat" cmpd="sng" algn="ctr">
              <a:solidFill>
                <a:srgbClr val="008CC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88" name="Freeform 328"/>
            <p:cNvSpPr>
              <a:spLocks noEditPoints="1"/>
            </p:cNvSpPr>
            <p:nvPr/>
          </p:nvSpPr>
          <p:spPr bwMode="auto">
            <a:xfrm>
              <a:off x="4846277" y="5559972"/>
              <a:ext cx="496331" cy="597507"/>
            </a:xfrm>
            <a:custGeom>
              <a:avLst/>
              <a:gdLst>
                <a:gd name="T0" fmla="*/ 13 w 782"/>
                <a:gd name="T1" fmla="*/ 455 h 939"/>
                <a:gd name="T2" fmla="*/ 1 w 782"/>
                <a:gd name="T3" fmla="*/ 488 h 939"/>
                <a:gd name="T4" fmla="*/ 1 w 782"/>
                <a:gd name="T5" fmla="*/ 516 h 939"/>
                <a:gd name="T6" fmla="*/ 15 w 782"/>
                <a:gd name="T7" fmla="*/ 536 h 939"/>
                <a:gd name="T8" fmla="*/ 76 w 782"/>
                <a:gd name="T9" fmla="*/ 562 h 939"/>
                <a:gd name="T10" fmla="*/ 76 w 782"/>
                <a:gd name="T11" fmla="*/ 684 h 939"/>
                <a:gd name="T12" fmla="*/ 81 w 782"/>
                <a:gd name="T13" fmla="*/ 716 h 939"/>
                <a:gd name="T14" fmla="*/ 104 w 782"/>
                <a:gd name="T15" fmla="*/ 741 h 939"/>
                <a:gd name="T16" fmla="*/ 130 w 782"/>
                <a:gd name="T17" fmla="*/ 752 h 939"/>
                <a:gd name="T18" fmla="*/ 176 w 782"/>
                <a:gd name="T19" fmla="*/ 754 h 939"/>
                <a:gd name="T20" fmla="*/ 273 w 782"/>
                <a:gd name="T21" fmla="*/ 938 h 939"/>
                <a:gd name="T22" fmla="*/ 276 w 782"/>
                <a:gd name="T23" fmla="*/ 938 h 939"/>
                <a:gd name="T24" fmla="*/ 634 w 782"/>
                <a:gd name="T25" fmla="*/ 736 h 939"/>
                <a:gd name="T26" fmla="*/ 634 w 782"/>
                <a:gd name="T27" fmla="*/ 633 h 939"/>
                <a:gd name="T28" fmla="*/ 644 w 782"/>
                <a:gd name="T29" fmla="*/ 618 h 939"/>
                <a:gd name="T30" fmla="*/ 670 w 782"/>
                <a:gd name="T31" fmla="*/ 598 h 939"/>
                <a:gd name="T32" fmla="*/ 726 w 782"/>
                <a:gd name="T33" fmla="*/ 531 h 939"/>
                <a:gd name="T34" fmla="*/ 757 w 782"/>
                <a:gd name="T35" fmla="*/ 471 h 939"/>
                <a:gd name="T36" fmla="*/ 781 w 782"/>
                <a:gd name="T37" fmla="*/ 356 h 939"/>
                <a:gd name="T38" fmla="*/ 776 w 782"/>
                <a:gd name="T39" fmla="*/ 290 h 939"/>
                <a:gd name="T40" fmla="*/ 760 w 782"/>
                <a:gd name="T41" fmla="*/ 228 h 939"/>
                <a:gd name="T42" fmla="*/ 724 w 782"/>
                <a:gd name="T43" fmla="*/ 159 h 939"/>
                <a:gd name="T44" fmla="*/ 681 w 782"/>
                <a:gd name="T45" fmla="*/ 106 h 939"/>
                <a:gd name="T46" fmla="*/ 630 w 782"/>
                <a:gd name="T47" fmla="*/ 62 h 939"/>
                <a:gd name="T48" fmla="*/ 561 w 782"/>
                <a:gd name="T49" fmla="*/ 26 h 939"/>
                <a:gd name="T50" fmla="*/ 501 w 782"/>
                <a:gd name="T51" fmla="*/ 8 h 939"/>
                <a:gd name="T52" fmla="*/ 432 w 782"/>
                <a:gd name="T53" fmla="*/ 0 h 939"/>
                <a:gd name="T54" fmla="*/ 342 w 782"/>
                <a:gd name="T55" fmla="*/ 10 h 939"/>
                <a:gd name="T56" fmla="*/ 285 w 782"/>
                <a:gd name="T57" fmla="*/ 28 h 939"/>
                <a:gd name="T58" fmla="*/ 200 w 782"/>
                <a:gd name="T59" fmla="*/ 78 h 939"/>
                <a:gd name="T60" fmla="*/ 134 w 782"/>
                <a:gd name="T61" fmla="*/ 148 h 939"/>
                <a:gd name="T62" fmla="*/ 109 w 782"/>
                <a:gd name="T63" fmla="*/ 190 h 939"/>
                <a:gd name="T64" fmla="*/ 82 w 782"/>
                <a:gd name="T65" fmla="*/ 255 h 939"/>
                <a:gd name="T66" fmla="*/ 72 w 782"/>
                <a:gd name="T67" fmla="*/ 317 h 939"/>
                <a:gd name="T68" fmla="*/ 70 w 782"/>
                <a:gd name="T69" fmla="*/ 354 h 939"/>
                <a:gd name="T70" fmla="*/ 62 w 782"/>
                <a:gd name="T71" fmla="*/ 369 h 939"/>
                <a:gd name="T72" fmla="*/ 453 w 782"/>
                <a:gd name="T73" fmla="*/ 119 h 939"/>
                <a:gd name="T74" fmla="*/ 511 w 782"/>
                <a:gd name="T75" fmla="*/ 128 h 939"/>
                <a:gd name="T76" fmla="*/ 576 w 782"/>
                <a:gd name="T77" fmla="*/ 164 h 939"/>
                <a:gd name="T78" fmla="*/ 624 w 782"/>
                <a:gd name="T79" fmla="*/ 220 h 939"/>
                <a:gd name="T80" fmla="*/ 645 w 782"/>
                <a:gd name="T81" fmla="*/ 293 h 939"/>
                <a:gd name="T82" fmla="*/ 643 w 782"/>
                <a:gd name="T83" fmla="*/ 352 h 939"/>
                <a:gd name="T84" fmla="*/ 614 w 782"/>
                <a:gd name="T85" fmla="*/ 422 h 939"/>
                <a:gd name="T86" fmla="*/ 561 w 782"/>
                <a:gd name="T87" fmla="*/ 473 h 939"/>
                <a:gd name="T88" fmla="*/ 492 w 782"/>
                <a:gd name="T89" fmla="*/ 503 h 939"/>
                <a:gd name="T90" fmla="*/ 433 w 782"/>
                <a:gd name="T91" fmla="*/ 506 h 939"/>
                <a:gd name="T92" fmla="*/ 361 w 782"/>
                <a:gd name="T93" fmla="*/ 483 h 939"/>
                <a:gd name="T94" fmla="*/ 303 w 782"/>
                <a:gd name="T95" fmla="*/ 436 h 939"/>
                <a:gd name="T96" fmla="*/ 267 w 782"/>
                <a:gd name="T97" fmla="*/ 370 h 939"/>
                <a:gd name="T98" fmla="*/ 259 w 782"/>
                <a:gd name="T99" fmla="*/ 312 h 939"/>
                <a:gd name="T100" fmla="*/ 274 w 782"/>
                <a:gd name="T101" fmla="*/ 237 h 939"/>
                <a:gd name="T102" fmla="*/ 315 w 782"/>
                <a:gd name="T103" fmla="*/ 176 h 939"/>
                <a:gd name="T104" fmla="*/ 378 w 782"/>
                <a:gd name="T105" fmla="*/ 135 h 939"/>
                <a:gd name="T106" fmla="*/ 453 w 782"/>
                <a:gd name="T107" fmla="*/ 119 h 939"/>
                <a:gd name="T108" fmla="*/ 384 w 782"/>
                <a:gd name="T109" fmla="*/ 180 h 939"/>
                <a:gd name="T110" fmla="*/ 514 w 782"/>
                <a:gd name="T111" fmla="*/ 264 h 939"/>
                <a:gd name="T112" fmla="*/ 475 w 782"/>
                <a:gd name="T113" fmla="*/ 330 h 939"/>
                <a:gd name="T114" fmla="*/ 470 w 782"/>
                <a:gd name="T115" fmla="*/ 446 h 939"/>
                <a:gd name="T116" fmla="*/ 367 w 782"/>
                <a:gd name="T117" fmla="*/ 330 h 939"/>
                <a:gd name="T118" fmla="*/ 357 w 782"/>
                <a:gd name="T119" fmla="*/ 264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2" h="939">
                  <a:moveTo>
                    <a:pt x="37" y="411"/>
                  </a:moveTo>
                  <a:lnTo>
                    <a:pt x="37" y="411"/>
                  </a:lnTo>
                  <a:lnTo>
                    <a:pt x="21" y="440"/>
                  </a:lnTo>
                  <a:lnTo>
                    <a:pt x="13" y="455"/>
                  </a:lnTo>
                  <a:lnTo>
                    <a:pt x="7" y="470"/>
                  </a:lnTo>
                  <a:lnTo>
                    <a:pt x="7" y="470"/>
                  </a:lnTo>
                  <a:lnTo>
                    <a:pt x="3" y="478"/>
                  </a:lnTo>
                  <a:lnTo>
                    <a:pt x="1" y="488"/>
                  </a:lnTo>
                  <a:lnTo>
                    <a:pt x="0" y="497"/>
                  </a:lnTo>
                  <a:lnTo>
                    <a:pt x="0" y="507"/>
                  </a:lnTo>
                  <a:lnTo>
                    <a:pt x="0" y="507"/>
                  </a:lnTo>
                  <a:lnTo>
                    <a:pt x="1" y="516"/>
                  </a:lnTo>
                  <a:lnTo>
                    <a:pt x="4" y="524"/>
                  </a:lnTo>
                  <a:lnTo>
                    <a:pt x="9" y="530"/>
                  </a:lnTo>
                  <a:lnTo>
                    <a:pt x="15" y="536"/>
                  </a:lnTo>
                  <a:lnTo>
                    <a:pt x="15" y="536"/>
                  </a:lnTo>
                  <a:lnTo>
                    <a:pt x="22" y="539"/>
                  </a:lnTo>
                  <a:lnTo>
                    <a:pt x="31" y="543"/>
                  </a:lnTo>
                  <a:lnTo>
                    <a:pt x="31" y="543"/>
                  </a:lnTo>
                  <a:lnTo>
                    <a:pt x="76" y="562"/>
                  </a:lnTo>
                  <a:lnTo>
                    <a:pt x="76" y="562"/>
                  </a:lnTo>
                  <a:lnTo>
                    <a:pt x="76" y="659"/>
                  </a:lnTo>
                  <a:lnTo>
                    <a:pt x="76" y="659"/>
                  </a:lnTo>
                  <a:lnTo>
                    <a:pt x="76" y="684"/>
                  </a:lnTo>
                  <a:lnTo>
                    <a:pt x="76" y="696"/>
                  </a:lnTo>
                  <a:lnTo>
                    <a:pt x="79" y="706"/>
                  </a:lnTo>
                  <a:lnTo>
                    <a:pt x="79" y="706"/>
                  </a:lnTo>
                  <a:lnTo>
                    <a:pt x="81" y="716"/>
                  </a:lnTo>
                  <a:lnTo>
                    <a:pt x="86" y="723"/>
                  </a:lnTo>
                  <a:lnTo>
                    <a:pt x="91" y="730"/>
                  </a:lnTo>
                  <a:lnTo>
                    <a:pt x="97" y="736"/>
                  </a:lnTo>
                  <a:lnTo>
                    <a:pt x="104" y="741"/>
                  </a:lnTo>
                  <a:lnTo>
                    <a:pt x="112" y="746"/>
                  </a:lnTo>
                  <a:lnTo>
                    <a:pt x="121" y="749"/>
                  </a:lnTo>
                  <a:lnTo>
                    <a:pt x="130" y="752"/>
                  </a:lnTo>
                  <a:lnTo>
                    <a:pt x="130" y="752"/>
                  </a:lnTo>
                  <a:lnTo>
                    <a:pt x="141" y="753"/>
                  </a:lnTo>
                  <a:lnTo>
                    <a:pt x="152" y="754"/>
                  </a:lnTo>
                  <a:lnTo>
                    <a:pt x="176" y="754"/>
                  </a:lnTo>
                  <a:lnTo>
                    <a:pt x="176" y="754"/>
                  </a:lnTo>
                  <a:lnTo>
                    <a:pt x="273" y="754"/>
                  </a:lnTo>
                  <a:lnTo>
                    <a:pt x="273" y="754"/>
                  </a:lnTo>
                  <a:lnTo>
                    <a:pt x="273" y="938"/>
                  </a:lnTo>
                  <a:lnTo>
                    <a:pt x="273" y="938"/>
                  </a:lnTo>
                  <a:lnTo>
                    <a:pt x="274" y="939"/>
                  </a:lnTo>
                  <a:lnTo>
                    <a:pt x="274" y="939"/>
                  </a:lnTo>
                  <a:lnTo>
                    <a:pt x="276" y="938"/>
                  </a:lnTo>
                  <a:lnTo>
                    <a:pt x="276" y="938"/>
                  </a:lnTo>
                  <a:lnTo>
                    <a:pt x="285" y="933"/>
                  </a:lnTo>
                  <a:lnTo>
                    <a:pt x="285" y="933"/>
                  </a:lnTo>
                  <a:lnTo>
                    <a:pt x="459" y="834"/>
                  </a:lnTo>
                  <a:lnTo>
                    <a:pt x="634" y="736"/>
                  </a:lnTo>
                  <a:lnTo>
                    <a:pt x="634" y="736"/>
                  </a:lnTo>
                  <a:lnTo>
                    <a:pt x="634" y="640"/>
                  </a:lnTo>
                  <a:lnTo>
                    <a:pt x="634" y="640"/>
                  </a:lnTo>
                  <a:lnTo>
                    <a:pt x="634" y="633"/>
                  </a:lnTo>
                  <a:lnTo>
                    <a:pt x="634" y="627"/>
                  </a:lnTo>
                  <a:lnTo>
                    <a:pt x="634" y="627"/>
                  </a:lnTo>
                  <a:lnTo>
                    <a:pt x="638" y="623"/>
                  </a:lnTo>
                  <a:lnTo>
                    <a:pt x="644" y="618"/>
                  </a:lnTo>
                  <a:lnTo>
                    <a:pt x="644" y="618"/>
                  </a:lnTo>
                  <a:lnTo>
                    <a:pt x="654" y="611"/>
                  </a:lnTo>
                  <a:lnTo>
                    <a:pt x="654" y="611"/>
                  </a:lnTo>
                  <a:lnTo>
                    <a:pt x="670" y="598"/>
                  </a:lnTo>
                  <a:lnTo>
                    <a:pt x="686" y="582"/>
                  </a:lnTo>
                  <a:lnTo>
                    <a:pt x="700" y="567"/>
                  </a:lnTo>
                  <a:lnTo>
                    <a:pt x="714" y="549"/>
                  </a:lnTo>
                  <a:lnTo>
                    <a:pt x="726" y="531"/>
                  </a:lnTo>
                  <a:lnTo>
                    <a:pt x="738" y="512"/>
                  </a:lnTo>
                  <a:lnTo>
                    <a:pt x="748" y="491"/>
                  </a:lnTo>
                  <a:lnTo>
                    <a:pt x="757" y="471"/>
                  </a:lnTo>
                  <a:lnTo>
                    <a:pt x="757" y="471"/>
                  </a:lnTo>
                  <a:lnTo>
                    <a:pt x="766" y="444"/>
                  </a:lnTo>
                  <a:lnTo>
                    <a:pt x="774" y="417"/>
                  </a:lnTo>
                  <a:lnTo>
                    <a:pt x="778" y="387"/>
                  </a:lnTo>
                  <a:lnTo>
                    <a:pt x="781" y="356"/>
                  </a:lnTo>
                  <a:lnTo>
                    <a:pt x="781" y="356"/>
                  </a:lnTo>
                  <a:lnTo>
                    <a:pt x="782" y="338"/>
                  </a:lnTo>
                  <a:lnTo>
                    <a:pt x="781" y="322"/>
                  </a:lnTo>
                  <a:lnTo>
                    <a:pt x="776" y="290"/>
                  </a:lnTo>
                  <a:lnTo>
                    <a:pt x="776" y="290"/>
                  </a:lnTo>
                  <a:lnTo>
                    <a:pt x="772" y="268"/>
                  </a:lnTo>
                  <a:lnTo>
                    <a:pt x="766" y="248"/>
                  </a:lnTo>
                  <a:lnTo>
                    <a:pt x="760" y="228"/>
                  </a:lnTo>
                  <a:lnTo>
                    <a:pt x="753" y="209"/>
                  </a:lnTo>
                  <a:lnTo>
                    <a:pt x="745" y="192"/>
                  </a:lnTo>
                  <a:lnTo>
                    <a:pt x="735" y="176"/>
                  </a:lnTo>
                  <a:lnTo>
                    <a:pt x="724" y="159"/>
                  </a:lnTo>
                  <a:lnTo>
                    <a:pt x="714" y="143"/>
                  </a:lnTo>
                  <a:lnTo>
                    <a:pt x="714" y="143"/>
                  </a:lnTo>
                  <a:lnTo>
                    <a:pt x="698" y="124"/>
                  </a:lnTo>
                  <a:lnTo>
                    <a:pt x="681" y="106"/>
                  </a:lnTo>
                  <a:lnTo>
                    <a:pt x="663" y="89"/>
                  </a:lnTo>
                  <a:lnTo>
                    <a:pt x="645" y="74"/>
                  </a:lnTo>
                  <a:lnTo>
                    <a:pt x="645" y="74"/>
                  </a:lnTo>
                  <a:lnTo>
                    <a:pt x="630" y="62"/>
                  </a:lnTo>
                  <a:lnTo>
                    <a:pt x="614" y="52"/>
                  </a:lnTo>
                  <a:lnTo>
                    <a:pt x="597" y="42"/>
                  </a:lnTo>
                  <a:lnTo>
                    <a:pt x="579" y="34"/>
                  </a:lnTo>
                  <a:lnTo>
                    <a:pt x="561" y="26"/>
                  </a:lnTo>
                  <a:lnTo>
                    <a:pt x="542" y="18"/>
                  </a:lnTo>
                  <a:lnTo>
                    <a:pt x="522" y="12"/>
                  </a:lnTo>
                  <a:lnTo>
                    <a:pt x="501" y="8"/>
                  </a:lnTo>
                  <a:lnTo>
                    <a:pt x="501" y="8"/>
                  </a:lnTo>
                  <a:lnTo>
                    <a:pt x="478" y="4"/>
                  </a:lnTo>
                  <a:lnTo>
                    <a:pt x="456" y="2"/>
                  </a:lnTo>
                  <a:lnTo>
                    <a:pt x="456" y="2"/>
                  </a:lnTo>
                  <a:lnTo>
                    <a:pt x="432" y="0"/>
                  </a:lnTo>
                  <a:lnTo>
                    <a:pt x="408" y="0"/>
                  </a:lnTo>
                  <a:lnTo>
                    <a:pt x="385" y="3"/>
                  </a:lnTo>
                  <a:lnTo>
                    <a:pt x="363" y="5"/>
                  </a:lnTo>
                  <a:lnTo>
                    <a:pt x="342" y="10"/>
                  </a:lnTo>
                  <a:lnTo>
                    <a:pt x="321" y="15"/>
                  </a:lnTo>
                  <a:lnTo>
                    <a:pt x="302" y="21"/>
                  </a:lnTo>
                  <a:lnTo>
                    <a:pt x="285" y="28"/>
                  </a:lnTo>
                  <a:lnTo>
                    <a:pt x="285" y="28"/>
                  </a:lnTo>
                  <a:lnTo>
                    <a:pt x="262" y="39"/>
                  </a:lnTo>
                  <a:lnTo>
                    <a:pt x="240" y="51"/>
                  </a:lnTo>
                  <a:lnTo>
                    <a:pt x="219" y="64"/>
                  </a:lnTo>
                  <a:lnTo>
                    <a:pt x="200" y="78"/>
                  </a:lnTo>
                  <a:lnTo>
                    <a:pt x="182" y="94"/>
                  </a:lnTo>
                  <a:lnTo>
                    <a:pt x="165" y="111"/>
                  </a:lnTo>
                  <a:lnTo>
                    <a:pt x="150" y="129"/>
                  </a:lnTo>
                  <a:lnTo>
                    <a:pt x="134" y="148"/>
                  </a:lnTo>
                  <a:lnTo>
                    <a:pt x="134" y="148"/>
                  </a:lnTo>
                  <a:lnTo>
                    <a:pt x="126" y="161"/>
                  </a:lnTo>
                  <a:lnTo>
                    <a:pt x="116" y="176"/>
                  </a:lnTo>
                  <a:lnTo>
                    <a:pt x="109" y="190"/>
                  </a:lnTo>
                  <a:lnTo>
                    <a:pt x="100" y="204"/>
                  </a:lnTo>
                  <a:lnTo>
                    <a:pt x="94" y="220"/>
                  </a:lnTo>
                  <a:lnTo>
                    <a:pt x="88" y="237"/>
                  </a:lnTo>
                  <a:lnTo>
                    <a:pt x="82" y="255"/>
                  </a:lnTo>
                  <a:lnTo>
                    <a:pt x="79" y="273"/>
                  </a:lnTo>
                  <a:lnTo>
                    <a:pt x="79" y="273"/>
                  </a:lnTo>
                  <a:lnTo>
                    <a:pt x="73" y="302"/>
                  </a:lnTo>
                  <a:lnTo>
                    <a:pt x="72" y="317"/>
                  </a:lnTo>
                  <a:lnTo>
                    <a:pt x="70" y="333"/>
                  </a:lnTo>
                  <a:lnTo>
                    <a:pt x="70" y="333"/>
                  </a:lnTo>
                  <a:lnTo>
                    <a:pt x="70" y="344"/>
                  </a:lnTo>
                  <a:lnTo>
                    <a:pt x="70" y="354"/>
                  </a:lnTo>
                  <a:lnTo>
                    <a:pt x="70" y="354"/>
                  </a:lnTo>
                  <a:lnTo>
                    <a:pt x="70" y="358"/>
                  </a:lnTo>
                  <a:lnTo>
                    <a:pt x="68" y="362"/>
                  </a:lnTo>
                  <a:lnTo>
                    <a:pt x="62" y="369"/>
                  </a:lnTo>
                  <a:lnTo>
                    <a:pt x="62" y="369"/>
                  </a:lnTo>
                  <a:lnTo>
                    <a:pt x="37" y="411"/>
                  </a:lnTo>
                  <a:lnTo>
                    <a:pt x="37" y="411"/>
                  </a:lnTo>
                  <a:close/>
                  <a:moveTo>
                    <a:pt x="453" y="119"/>
                  </a:moveTo>
                  <a:lnTo>
                    <a:pt x="453" y="119"/>
                  </a:lnTo>
                  <a:lnTo>
                    <a:pt x="472" y="120"/>
                  </a:lnTo>
                  <a:lnTo>
                    <a:pt x="492" y="123"/>
                  </a:lnTo>
                  <a:lnTo>
                    <a:pt x="511" y="128"/>
                  </a:lnTo>
                  <a:lnTo>
                    <a:pt x="529" y="135"/>
                  </a:lnTo>
                  <a:lnTo>
                    <a:pt x="546" y="142"/>
                  </a:lnTo>
                  <a:lnTo>
                    <a:pt x="561" y="152"/>
                  </a:lnTo>
                  <a:lnTo>
                    <a:pt x="576" y="164"/>
                  </a:lnTo>
                  <a:lnTo>
                    <a:pt x="590" y="176"/>
                  </a:lnTo>
                  <a:lnTo>
                    <a:pt x="602" y="190"/>
                  </a:lnTo>
                  <a:lnTo>
                    <a:pt x="614" y="204"/>
                  </a:lnTo>
                  <a:lnTo>
                    <a:pt x="624" y="220"/>
                  </a:lnTo>
                  <a:lnTo>
                    <a:pt x="632" y="237"/>
                  </a:lnTo>
                  <a:lnTo>
                    <a:pt x="638" y="255"/>
                  </a:lnTo>
                  <a:lnTo>
                    <a:pt x="643" y="274"/>
                  </a:lnTo>
                  <a:lnTo>
                    <a:pt x="645" y="293"/>
                  </a:lnTo>
                  <a:lnTo>
                    <a:pt x="646" y="312"/>
                  </a:lnTo>
                  <a:lnTo>
                    <a:pt x="646" y="312"/>
                  </a:lnTo>
                  <a:lnTo>
                    <a:pt x="645" y="333"/>
                  </a:lnTo>
                  <a:lnTo>
                    <a:pt x="643" y="352"/>
                  </a:lnTo>
                  <a:lnTo>
                    <a:pt x="638" y="370"/>
                  </a:lnTo>
                  <a:lnTo>
                    <a:pt x="632" y="388"/>
                  </a:lnTo>
                  <a:lnTo>
                    <a:pt x="624" y="405"/>
                  </a:lnTo>
                  <a:lnTo>
                    <a:pt x="614" y="422"/>
                  </a:lnTo>
                  <a:lnTo>
                    <a:pt x="602" y="436"/>
                  </a:lnTo>
                  <a:lnTo>
                    <a:pt x="590" y="450"/>
                  </a:lnTo>
                  <a:lnTo>
                    <a:pt x="576" y="462"/>
                  </a:lnTo>
                  <a:lnTo>
                    <a:pt x="561" y="473"/>
                  </a:lnTo>
                  <a:lnTo>
                    <a:pt x="546" y="483"/>
                  </a:lnTo>
                  <a:lnTo>
                    <a:pt x="529" y="491"/>
                  </a:lnTo>
                  <a:lnTo>
                    <a:pt x="511" y="498"/>
                  </a:lnTo>
                  <a:lnTo>
                    <a:pt x="492" y="503"/>
                  </a:lnTo>
                  <a:lnTo>
                    <a:pt x="472" y="506"/>
                  </a:lnTo>
                  <a:lnTo>
                    <a:pt x="453" y="507"/>
                  </a:lnTo>
                  <a:lnTo>
                    <a:pt x="453" y="507"/>
                  </a:lnTo>
                  <a:lnTo>
                    <a:pt x="433" y="506"/>
                  </a:lnTo>
                  <a:lnTo>
                    <a:pt x="414" y="503"/>
                  </a:lnTo>
                  <a:lnTo>
                    <a:pt x="396" y="498"/>
                  </a:lnTo>
                  <a:lnTo>
                    <a:pt x="378" y="491"/>
                  </a:lnTo>
                  <a:lnTo>
                    <a:pt x="361" y="483"/>
                  </a:lnTo>
                  <a:lnTo>
                    <a:pt x="344" y="473"/>
                  </a:lnTo>
                  <a:lnTo>
                    <a:pt x="330" y="462"/>
                  </a:lnTo>
                  <a:lnTo>
                    <a:pt x="315" y="450"/>
                  </a:lnTo>
                  <a:lnTo>
                    <a:pt x="303" y="436"/>
                  </a:lnTo>
                  <a:lnTo>
                    <a:pt x="292" y="422"/>
                  </a:lnTo>
                  <a:lnTo>
                    <a:pt x="283" y="405"/>
                  </a:lnTo>
                  <a:lnTo>
                    <a:pt x="274" y="388"/>
                  </a:lnTo>
                  <a:lnTo>
                    <a:pt x="267" y="370"/>
                  </a:lnTo>
                  <a:lnTo>
                    <a:pt x="262" y="352"/>
                  </a:lnTo>
                  <a:lnTo>
                    <a:pt x="260" y="333"/>
                  </a:lnTo>
                  <a:lnTo>
                    <a:pt x="259" y="312"/>
                  </a:lnTo>
                  <a:lnTo>
                    <a:pt x="259" y="312"/>
                  </a:lnTo>
                  <a:lnTo>
                    <a:pt x="260" y="293"/>
                  </a:lnTo>
                  <a:lnTo>
                    <a:pt x="262" y="274"/>
                  </a:lnTo>
                  <a:lnTo>
                    <a:pt x="267" y="255"/>
                  </a:lnTo>
                  <a:lnTo>
                    <a:pt x="274" y="237"/>
                  </a:lnTo>
                  <a:lnTo>
                    <a:pt x="283" y="220"/>
                  </a:lnTo>
                  <a:lnTo>
                    <a:pt x="292" y="204"/>
                  </a:lnTo>
                  <a:lnTo>
                    <a:pt x="303" y="190"/>
                  </a:lnTo>
                  <a:lnTo>
                    <a:pt x="315" y="176"/>
                  </a:lnTo>
                  <a:lnTo>
                    <a:pt x="330" y="164"/>
                  </a:lnTo>
                  <a:lnTo>
                    <a:pt x="344" y="152"/>
                  </a:lnTo>
                  <a:lnTo>
                    <a:pt x="361" y="142"/>
                  </a:lnTo>
                  <a:lnTo>
                    <a:pt x="378" y="135"/>
                  </a:lnTo>
                  <a:lnTo>
                    <a:pt x="396" y="128"/>
                  </a:lnTo>
                  <a:lnTo>
                    <a:pt x="414" y="123"/>
                  </a:lnTo>
                  <a:lnTo>
                    <a:pt x="433" y="120"/>
                  </a:lnTo>
                  <a:lnTo>
                    <a:pt x="453" y="119"/>
                  </a:lnTo>
                  <a:lnTo>
                    <a:pt x="453" y="119"/>
                  </a:lnTo>
                  <a:close/>
                  <a:moveTo>
                    <a:pt x="391" y="264"/>
                  </a:moveTo>
                  <a:lnTo>
                    <a:pt x="342" y="180"/>
                  </a:lnTo>
                  <a:lnTo>
                    <a:pt x="384" y="180"/>
                  </a:lnTo>
                  <a:lnTo>
                    <a:pt x="453" y="308"/>
                  </a:lnTo>
                  <a:lnTo>
                    <a:pt x="522" y="180"/>
                  </a:lnTo>
                  <a:lnTo>
                    <a:pt x="564" y="180"/>
                  </a:lnTo>
                  <a:lnTo>
                    <a:pt x="514" y="264"/>
                  </a:lnTo>
                  <a:lnTo>
                    <a:pt x="547" y="264"/>
                  </a:lnTo>
                  <a:lnTo>
                    <a:pt x="547" y="290"/>
                  </a:lnTo>
                  <a:lnTo>
                    <a:pt x="499" y="290"/>
                  </a:lnTo>
                  <a:lnTo>
                    <a:pt x="475" y="330"/>
                  </a:lnTo>
                  <a:lnTo>
                    <a:pt x="541" y="330"/>
                  </a:lnTo>
                  <a:lnTo>
                    <a:pt x="541" y="357"/>
                  </a:lnTo>
                  <a:lnTo>
                    <a:pt x="470" y="357"/>
                  </a:lnTo>
                  <a:lnTo>
                    <a:pt x="470" y="446"/>
                  </a:lnTo>
                  <a:lnTo>
                    <a:pt x="435" y="446"/>
                  </a:lnTo>
                  <a:lnTo>
                    <a:pt x="435" y="357"/>
                  </a:lnTo>
                  <a:lnTo>
                    <a:pt x="367" y="357"/>
                  </a:lnTo>
                  <a:lnTo>
                    <a:pt x="367" y="330"/>
                  </a:lnTo>
                  <a:lnTo>
                    <a:pt x="430" y="330"/>
                  </a:lnTo>
                  <a:lnTo>
                    <a:pt x="406" y="290"/>
                  </a:lnTo>
                  <a:lnTo>
                    <a:pt x="357" y="290"/>
                  </a:lnTo>
                  <a:lnTo>
                    <a:pt x="357" y="264"/>
                  </a:lnTo>
                  <a:lnTo>
                    <a:pt x="391" y="264"/>
                  </a:lnTo>
                  <a:lnTo>
                    <a:pt x="391" y="264"/>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89" name="テキスト ボックス 88"/>
            <p:cNvSpPr txBox="1"/>
            <p:nvPr/>
          </p:nvSpPr>
          <p:spPr>
            <a:xfrm>
              <a:off x="5300115" y="5547660"/>
              <a:ext cx="1476933" cy="40711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black"/>
                  </a:solidFill>
                  <a:effectLst/>
                  <a:uLnTx/>
                  <a:uFillTx/>
                </a:rPr>
                <a:t>自動仕訳</a:t>
              </a:r>
              <a:r>
                <a:rPr kumimoji="0" lang="en-US" altLang="ja-JP" sz="1600" b="0" i="0" u="none" strike="noStrike" kern="0" cap="none" spc="0" normalizeH="0" baseline="0" noProof="0">
                  <a:ln>
                    <a:noFill/>
                  </a:ln>
                  <a:solidFill>
                    <a:prstClr val="black"/>
                  </a:solidFill>
                  <a:effectLst/>
                  <a:uLnTx/>
                  <a:uFillTx/>
                </a:rPr>
                <a:t>AI</a:t>
              </a:r>
              <a:endParaRPr kumimoji="0" lang="ja-JP" altLang="en-US" sz="1600" b="0" i="0" u="none" strike="noStrike" kern="0" cap="none" spc="0" normalizeH="0" baseline="0" noProof="0">
                <a:ln>
                  <a:noFill/>
                </a:ln>
                <a:solidFill>
                  <a:prstClr val="black"/>
                </a:solidFill>
                <a:effectLst/>
                <a:uLnTx/>
                <a:uFillTx/>
              </a:endParaRPr>
            </a:p>
          </p:txBody>
        </p:sp>
        <p:sp>
          <p:nvSpPr>
            <p:cNvPr id="90" name="正方形/長方形 89"/>
            <p:cNvSpPr/>
            <p:nvPr/>
          </p:nvSpPr>
          <p:spPr>
            <a:xfrm>
              <a:off x="5333287" y="5803313"/>
              <a:ext cx="2031325"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black"/>
                  </a:solidFill>
                  <a:effectLst/>
                  <a:uLnTx/>
                  <a:uFillTx/>
                </a:rPr>
                <a:t>仕訳データを作成</a:t>
              </a:r>
              <a:endParaRPr kumimoji="0" lang="en-US" altLang="ja-JP" sz="1800" b="1" i="0" u="none" strike="noStrike" kern="0" cap="none" spc="0" normalizeH="0" baseline="0" noProof="0">
                <a:ln>
                  <a:noFill/>
                </a:ln>
                <a:solidFill>
                  <a:prstClr val="black"/>
                </a:solidFill>
                <a:effectLst/>
                <a:uLnTx/>
                <a:uFillTx/>
              </a:endParaRPr>
            </a:p>
          </p:txBody>
        </p:sp>
      </p:grpSp>
      <p:sp>
        <p:nvSpPr>
          <p:cNvPr id="92" name="テキスト ボックス 91"/>
          <p:cNvSpPr txBox="1"/>
          <p:nvPr/>
        </p:nvSpPr>
        <p:spPr>
          <a:xfrm>
            <a:off x="590110" y="1923408"/>
            <a:ext cx="114100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prstClr val="black"/>
                </a:solidFill>
                <a:effectLst/>
                <a:uLnTx/>
                <a:uFillTx/>
              </a:rPr>
              <a:t>請求書</a:t>
            </a:r>
          </a:p>
        </p:txBody>
      </p:sp>
      <p:sp>
        <p:nvSpPr>
          <p:cNvPr id="93" name="フローチャート : 書類 14"/>
          <p:cNvSpPr/>
          <p:nvPr/>
        </p:nvSpPr>
        <p:spPr>
          <a:xfrm>
            <a:off x="7612856" y="3043746"/>
            <a:ext cx="945432" cy="504480"/>
          </a:xfrm>
          <a:prstGeom prst="flowChartDocument">
            <a:avLst/>
          </a:prstGeom>
          <a:noFill/>
          <a:ln w="25400" cap="flat" cmpd="sng" algn="ctr">
            <a:solidFill>
              <a:srgbClr val="7F7F7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7F7F7F"/>
                </a:solidFill>
                <a:effectLst/>
                <a:uLnTx/>
                <a:uFillTx/>
                <a:latin typeface="メイリオ"/>
                <a:ea typeface="メイリオ"/>
                <a:cs typeface="+mn-cs"/>
              </a:rPr>
              <a:t>支払伝票</a:t>
            </a:r>
          </a:p>
        </p:txBody>
      </p:sp>
      <p:pic>
        <p:nvPicPr>
          <p:cNvPr id="94" name="Picture 11"/>
          <p:cNvPicPr>
            <a:picLocks noChangeAspect="1" noChangeArrowheads="1"/>
          </p:cNvPicPr>
          <p:nvPr/>
        </p:nvPicPr>
        <p:blipFill>
          <a:blip r:embed="rId6" cstate="email"/>
          <a:srcRect/>
          <a:stretch>
            <a:fillRect/>
          </a:stretch>
        </p:blipFill>
        <p:spPr bwMode="auto">
          <a:xfrm>
            <a:off x="8393173" y="2721533"/>
            <a:ext cx="426864" cy="465300"/>
          </a:xfrm>
          <a:prstGeom prst="rect">
            <a:avLst/>
          </a:prstGeom>
          <a:noFill/>
          <a:ln w="9525">
            <a:noFill/>
            <a:miter lim="800000"/>
            <a:headEnd/>
            <a:tailEnd/>
          </a:ln>
          <a:effectLst/>
        </p:spPr>
      </p:pic>
      <p:sp>
        <p:nvSpPr>
          <p:cNvPr id="95" name="Freeform 376"/>
          <p:cNvSpPr>
            <a:spLocks/>
          </p:cNvSpPr>
          <p:nvPr/>
        </p:nvSpPr>
        <p:spPr bwMode="auto">
          <a:xfrm>
            <a:off x="7414263" y="2795311"/>
            <a:ext cx="397185" cy="405592"/>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7F7F7F"/>
          </a:solidFill>
          <a:ln>
            <a:solidFill>
              <a:srgbClr val="7F7F7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671523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71A2205-3BEE-2B38-0EC6-7E67A16D18AE}"/>
              </a:ext>
            </a:extLst>
          </p:cNvPr>
          <p:cNvSpPr>
            <a:spLocks noGrp="1"/>
          </p:cNvSpPr>
          <p:nvPr>
            <p:ph type="sldNum" sz="quarter" idx="12"/>
          </p:nvPr>
        </p:nvSpPr>
        <p:spPr>
          <a:prstGeom prst="rect">
            <a:avLst/>
          </a:prstGeom>
        </p:spPr>
        <p:txBody>
          <a:bodyPr vert="horz" lIns="0" tIns="0" rIns="0" bIns="0" rtlCol="0" anchor="b" anchorCtr="0"/>
          <a:lstStyle>
            <a:defPPr>
              <a:defRPr lang="ja-JP"/>
            </a:defPPr>
            <a:lvl1pPr marL="0" algn="r" defTabSz="685800" rtl="0" eaLnBrk="1" latinLnBrk="0" hangingPunct="1">
              <a:defRPr kumimoji="1" sz="900" kern="1200">
                <a:solidFill>
                  <a:schemeClr val="tx1">
                    <a:lumMod val="50000"/>
                    <a:lumOff val="50000"/>
                  </a:schemeClr>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lang="ja-JP" altLang="en-US" smtClean="0">
                <a:solidFill>
                  <a:prstClr val="black">
                    <a:lumMod val="50000"/>
                    <a:lumOff val="50000"/>
                  </a:prstClr>
                </a:solidFill>
                <a:latin typeface="メイリオ"/>
                <a:ea typeface="メイリオ"/>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6" name="タイトル 5">
            <a:extLst>
              <a:ext uri="{FF2B5EF4-FFF2-40B4-BE49-F238E27FC236}">
                <a16:creationId xmlns:a16="http://schemas.microsoft.com/office/drawing/2014/main" id="{67BA56AC-A32B-D4A8-ECCE-BC7BF7E77A6E}"/>
              </a:ext>
            </a:extLst>
          </p:cNvPr>
          <p:cNvSpPr>
            <a:spLocks noGrp="1"/>
          </p:cNvSpPr>
          <p:nvPr>
            <p:ph type="title"/>
          </p:nvPr>
        </p:nvSpPr>
        <p:spPr/>
        <p:txBody>
          <a:bodyPr/>
          <a:lstStyle/>
          <a:p>
            <a:r>
              <a:rPr lang="ja-JP" altLang="en-US"/>
              <a:t>統合会計特長</a:t>
            </a:r>
          </a:p>
        </p:txBody>
      </p:sp>
      <p:sp>
        <p:nvSpPr>
          <p:cNvPr id="5" name="フッター プレースホルダー 4">
            <a:extLst>
              <a:ext uri="{FF2B5EF4-FFF2-40B4-BE49-F238E27FC236}">
                <a16:creationId xmlns:a16="http://schemas.microsoft.com/office/drawing/2014/main" id="{E1C25489-1CA6-7508-A9F4-8FEC41D40D2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7" name="テキスト プレースホルダー 6">
            <a:extLst>
              <a:ext uri="{FF2B5EF4-FFF2-40B4-BE49-F238E27FC236}">
                <a16:creationId xmlns:a16="http://schemas.microsoft.com/office/drawing/2014/main" id="{1C6168D5-746D-0293-D63C-D0D7236F8E1E}"/>
              </a:ext>
            </a:extLst>
          </p:cNvPr>
          <p:cNvSpPr>
            <a:spLocks noGrp="1"/>
          </p:cNvSpPr>
          <p:nvPr>
            <p:ph type="body" sz="quarter" idx="16"/>
          </p:nvPr>
        </p:nvSpPr>
        <p:spPr/>
        <p:txBody>
          <a:bodyPr/>
          <a:lstStyle/>
          <a:p>
            <a:r>
              <a:rPr lang="ja-JP" altLang="en-US"/>
              <a:t>デジタルインボイスオプションで経理業務を革新</a:t>
            </a:r>
          </a:p>
        </p:txBody>
      </p:sp>
      <p:sp>
        <p:nvSpPr>
          <p:cNvPr id="2" name="正方形/長方形 1">
            <a:extLst>
              <a:ext uri="{FF2B5EF4-FFF2-40B4-BE49-F238E27FC236}">
                <a16:creationId xmlns:a16="http://schemas.microsoft.com/office/drawing/2014/main" id="{40884FEF-1E53-0F90-06FB-53A6062B1306}"/>
              </a:ext>
            </a:extLst>
          </p:cNvPr>
          <p:cNvSpPr/>
          <p:nvPr/>
        </p:nvSpPr>
        <p:spPr>
          <a:xfrm>
            <a:off x="340289" y="1547295"/>
            <a:ext cx="3101303" cy="1390379"/>
          </a:xfrm>
          <a:prstGeom prst="rect">
            <a:avLst/>
          </a:prstGeom>
          <a:noFill/>
          <a:ln w="3810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Rectangle 8">
            <a:extLst>
              <a:ext uri="{FF2B5EF4-FFF2-40B4-BE49-F238E27FC236}">
                <a16:creationId xmlns:a16="http://schemas.microsoft.com/office/drawing/2014/main" id="{B296B699-CAF3-D60B-03B6-0D75BF72BF1B}"/>
              </a:ext>
            </a:extLst>
          </p:cNvPr>
          <p:cNvSpPr>
            <a:spLocks noChangeArrowheads="1"/>
          </p:cNvSpPr>
          <p:nvPr/>
        </p:nvSpPr>
        <p:spPr bwMode="auto">
          <a:xfrm>
            <a:off x="443484" y="1926675"/>
            <a:ext cx="1104302" cy="38789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8" name="Freeform 9">
            <a:extLst>
              <a:ext uri="{FF2B5EF4-FFF2-40B4-BE49-F238E27FC236}">
                <a16:creationId xmlns:a16="http://schemas.microsoft.com/office/drawing/2014/main" id="{A6F880C1-2E6A-7F82-1733-9ED6BEC1E69D}"/>
              </a:ext>
            </a:extLst>
          </p:cNvPr>
          <p:cNvSpPr>
            <a:spLocks noEditPoints="1"/>
          </p:cNvSpPr>
          <p:nvPr/>
        </p:nvSpPr>
        <p:spPr bwMode="auto">
          <a:xfrm>
            <a:off x="601721" y="1997464"/>
            <a:ext cx="787828" cy="269520"/>
          </a:xfrm>
          <a:custGeom>
            <a:avLst/>
            <a:gdLst>
              <a:gd name="T0" fmla="*/ 49 w 1267"/>
              <a:gd name="T1" fmla="*/ 97 h 434"/>
              <a:gd name="T2" fmla="*/ 71 w 1267"/>
              <a:gd name="T3" fmla="*/ 7 h 434"/>
              <a:gd name="T4" fmla="*/ 62 w 1267"/>
              <a:gd name="T5" fmla="*/ 61 h 434"/>
              <a:gd name="T6" fmla="*/ 100 w 1267"/>
              <a:gd name="T7" fmla="*/ 109 h 434"/>
              <a:gd name="T8" fmla="*/ 149 w 1267"/>
              <a:gd name="T9" fmla="*/ 72 h 434"/>
              <a:gd name="T10" fmla="*/ 212 w 1267"/>
              <a:gd name="T11" fmla="*/ 118 h 434"/>
              <a:gd name="T12" fmla="*/ 263 w 1267"/>
              <a:gd name="T13" fmla="*/ 39 h 434"/>
              <a:gd name="T14" fmla="*/ 217 w 1267"/>
              <a:gd name="T15" fmla="*/ 95 h 434"/>
              <a:gd name="T16" fmla="*/ 288 w 1267"/>
              <a:gd name="T17" fmla="*/ 73 h 434"/>
              <a:gd name="T18" fmla="*/ 331 w 1267"/>
              <a:gd name="T19" fmla="*/ 102 h 434"/>
              <a:gd name="T20" fmla="*/ 307 w 1267"/>
              <a:gd name="T21" fmla="*/ 63 h 434"/>
              <a:gd name="T22" fmla="*/ 409 w 1267"/>
              <a:gd name="T23" fmla="*/ 52 h 434"/>
              <a:gd name="T24" fmla="*/ 413 w 1267"/>
              <a:gd name="T25" fmla="*/ 32 h 434"/>
              <a:gd name="T26" fmla="*/ 480 w 1267"/>
              <a:gd name="T27" fmla="*/ 101 h 434"/>
              <a:gd name="T28" fmla="*/ 486 w 1267"/>
              <a:gd name="T29" fmla="*/ 0 h 434"/>
              <a:gd name="T30" fmla="*/ 490 w 1267"/>
              <a:gd name="T31" fmla="*/ 51 h 434"/>
              <a:gd name="T32" fmla="*/ 567 w 1267"/>
              <a:gd name="T33" fmla="*/ 116 h 434"/>
              <a:gd name="T34" fmla="*/ 560 w 1267"/>
              <a:gd name="T35" fmla="*/ 29 h 434"/>
              <a:gd name="T36" fmla="*/ 655 w 1267"/>
              <a:gd name="T37" fmla="*/ 28 h 434"/>
              <a:gd name="T38" fmla="*/ 616 w 1267"/>
              <a:gd name="T39" fmla="*/ 29 h 434"/>
              <a:gd name="T40" fmla="*/ 676 w 1267"/>
              <a:gd name="T41" fmla="*/ 40 h 434"/>
              <a:gd name="T42" fmla="*/ 723 w 1267"/>
              <a:gd name="T43" fmla="*/ 101 h 434"/>
              <a:gd name="T44" fmla="*/ 724 w 1267"/>
              <a:gd name="T45" fmla="*/ 63 h 434"/>
              <a:gd name="T46" fmla="*/ 763 w 1267"/>
              <a:gd name="T47" fmla="*/ 110 h 434"/>
              <a:gd name="T48" fmla="*/ 782 w 1267"/>
              <a:gd name="T49" fmla="*/ 43 h 434"/>
              <a:gd name="T50" fmla="*/ 816 w 1267"/>
              <a:gd name="T51" fmla="*/ 115 h 434"/>
              <a:gd name="T52" fmla="*/ 778 w 1267"/>
              <a:gd name="T53" fmla="*/ 99 h 434"/>
              <a:gd name="T54" fmla="*/ 872 w 1267"/>
              <a:gd name="T55" fmla="*/ 72 h 434"/>
              <a:gd name="T56" fmla="*/ 897 w 1267"/>
              <a:gd name="T57" fmla="*/ 28 h 434"/>
              <a:gd name="T58" fmla="*/ 962 w 1267"/>
              <a:gd name="T59" fmla="*/ 115 h 434"/>
              <a:gd name="T60" fmla="*/ 999 w 1267"/>
              <a:gd name="T61" fmla="*/ 52 h 434"/>
              <a:gd name="T62" fmla="*/ 1075 w 1267"/>
              <a:gd name="T63" fmla="*/ 30 h 434"/>
              <a:gd name="T64" fmla="*/ 1137 w 1267"/>
              <a:gd name="T65" fmla="*/ 78 h 434"/>
              <a:gd name="T66" fmla="*/ 1188 w 1267"/>
              <a:gd name="T67" fmla="*/ 115 h 434"/>
              <a:gd name="T68" fmla="*/ 1229 w 1267"/>
              <a:gd name="T69" fmla="*/ 56 h 434"/>
              <a:gd name="T70" fmla="*/ 241 w 1267"/>
              <a:gd name="T71" fmla="*/ 434 h 434"/>
              <a:gd name="T72" fmla="*/ 196 w 1267"/>
              <a:gd name="T73" fmla="*/ 257 h 434"/>
              <a:gd name="T74" fmla="*/ 223 w 1267"/>
              <a:gd name="T75" fmla="*/ 320 h 434"/>
              <a:gd name="T76" fmla="*/ 255 w 1267"/>
              <a:gd name="T77" fmla="*/ 401 h 434"/>
              <a:gd name="T78" fmla="*/ 293 w 1267"/>
              <a:gd name="T79" fmla="*/ 336 h 434"/>
              <a:gd name="T80" fmla="*/ 314 w 1267"/>
              <a:gd name="T81" fmla="*/ 222 h 434"/>
              <a:gd name="T82" fmla="*/ 342 w 1267"/>
              <a:gd name="T83" fmla="*/ 286 h 434"/>
              <a:gd name="T84" fmla="*/ 376 w 1267"/>
              <a:gd name="T85" fmla="*/ 381 h 434"/>
              <a:gd name="T86" fmla="*/ 364 w 1267"/>
              <a:gd name="T87" fmla="*/ 409 h 434"/>
              <a:gd name="T88" fmla="*/ 460 w 1267"/>
              <a:gd name="T89" fmla="*/ 303 h 434"/>
              <a:gd name="T90" fmla="*/ 562 w 1267"/>
              <a:gd name="T91" fmla="*/ 434 h 434"/>
              <a:gd name="T92" fmla="*/ 471 w 1267"/>
              <a:gd name="T93" fmla="*/ 295 h 434"/>
              <a:gd name="T94" fmla="*/ 652 w 1267"/>
              <a:gd name="T95" fmla="*/ 321 h 434"/>
              <a:gd name="T96" fmla="*/ 690 w 1267"/>
              <a:gd name="T97" fmla="*/ 315 h 434"/>
              <a:gd name="T98" fmla="*/ 761 w 1267"/>
              <a:gd name="T99" fmla="*/ 373 h 434"/>
              <a:gd name="T100" fmla="*/ 703 w 1267"/>
              <a:gd name="T101" fmla="*/ 359 h 434"/>
              <a:gd name="T102" fmla="*/ 864 w 1267"/>
              <a:gd name="T103" fmla="*/ 281 h 434"/>
              <a:gd name="T104" fmla="*/ 874 w 1267"/>
              <a:gd name="T105" fmla="*/ 353 h 434"/>
              <a:gd name="T106" fmla="*/ 875 w 1267"/>
              <a:gd name="T107" fmla="*/ 322 h 434"/>
              <a:gd name="T108" fmla="*/ 948 w 1267"/>
              <a:gd name="T109" fmla="*/ 229 h 434"/>
              <a:gd name="T110" fmla="*/ 1031 w 1267"/>
              <a:gd name="T111" fmla="*/ 325 h 434"/>
              <a:gd name="T112" fmla="*/ 1031 w 1267"/>
              <a:gd name="T113" fmla="*/ 22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7" h="434">
                <a:moveTo>
                  <a:pt x="73" y="84"/>
                </a:moveTo>
                <a:cubicBezTo>
                  <a:pt x="73" y="94"/>
                  <a:pt x="69" y="102"/>
                  <a:pt x="62" y="108"/>
                </a:cubicBezTo>
                <a:cubicBezTo>
                  <a:pt x="55" y="114"/>
                  <a:pt x="45" y="116"/>
                  <a:pt x="32" y="116"/>
                </a:cubicBezTo>
                <a:cubicBezTo>
                  <a:pt x="19" y="116"/>
                  <a:pt x="9" y="114"/>
                  <a:pt x="0" y="110"/>
                </a:cubicBezTo>
                <a:cubicBezTo>
                  <a:pt x="0" y="93"/>
                  <a:pt x="0" y="93"/>
                  <a:pt x="0" y="93"/>
                </a:cubicBezTo>
                <a:cubicBezTo>
                  <a:pt x="6" y="95"/>
                  <a:pt x="11" y="97"/>
                  <a:pt x="17" y="99"/>
                </a:cubicBezTo>
                <a:cubicBezTo>
                  <a:pt x="23" y="100"/>
                  <a:pt x="28" y="101"/>
                  <a:pt x="33" y="101"/>
                </a:cubicBezTo>
                <a:cubicBezTo>
                  <a:pt x="40" y="101"/>
                  <a:pt x="46" y="99"/>
                  <a:pt x="49" y="97"/>
                </a:cubicBezTo>
                <a:cubicBezTo>
                  <a:pt x="53" y="94"/>
                  <a:pt x="55" y="90"/>
                  <a:pt x="55" y="85"/>
                </a:cubicBezTo>
                <a:cubicBezTo>
                  <a:pt x="55" y="81"/>
                  <a:pt x="53" y="78"/>
                  <a:pt x="50" y="75"/>
                </a:cubicBezTo>
                <a:cubicBezTo>
                  <a:pt x="47" y="72"/>
                  <a:pt x="40" y="68"/>
                  <a:pt x="30" y="64"/>
                </a:cubicBezTo>
                <a:cubicBezTo>
                  <a:pt x="20" y="60"/>
                  <a:pt x="12" y="55"/>
                  <a:pt x="8" y="50"/>
                </a:cubicBezTo>
                <a:cubicBezTo>
                  <a:pt x="4" y="44"/>
                  <a:pt x="2" y="38"/>
                  <a:pt x="2" y="30"/>
                </a:cubicBezTo>
                <a:cubicBezTo>
                  <a:pt x="2" y="21"/>
                  <a:pt x="5" y="14"/>
                  <a:pt x="12" y="8"/>
                </a:cubicBezTo>
                <a:cubicBezTo>
                  <a:pt x="19" y="3"/>
                  <a:pt x="28" y="0"/>
                  <a:pt x="39" y="0"/>
                </a:cubicBezTo>
                <a:cubicBezTo>
                  <a:pt x="50" y="0"/>
                  <a:pt x="61" y="2"/>
                  <a:pt x="71" y="7"/>
                </a:cubicBezTo>
                <a:cubicBezTo>
                  <a:pt x="65" y="22"/>
                  <a:pt x="65" y="22"/>
                  <a:pt x="65" y="22"/>
                </a:cubicBezTo>
                <a:cubicBezTo>
                  <a:pt x="55" y="18"/>
                  <a:pt x="46" y="16"/>
                  <a:pt x="38" y="16"/>
                </a:cubicBezTo>
                <a:cubicBezTo>
                  <a:pt x="32" y="16"/>
                  <a:pt x="28" y="17"/>
                  <a:pt x="25" y="20"/>
                </a:cubicBezTo>
                <a:cubicBezTo>
                  <a:pt x="22" y="22"/>
                  <a:pt x="20" y="26"/>
                  <a:pt x="20" y="30"/>
                </a:cubicBezTo>
                <a:cubicBezTo>
                  <a:pt x="20" y="33"/>
                  <a:pt x="21" y="36"/>
                  <a:pt x="22" y="38"/>
                </a:cubicBezTo>
                <a:cubicBezTo>
                  <a:pt x="23" y="40"/>
                  <a:pt x="25" y="42"/>
                  <a:pt x="28" y="44"/>
                </a:cubicBezTo>
                <a:cubicBezTo>
                  <a:pt x="31" y="45"/>
                  <a:pt x="36" y="48"/>
                  <a:pt x="43" y="51"/>
                </a:cubicBezTo>
                <a:cubicBezTo>
                  <a:pt x="52" y="54"/>
                  <a:pt x="58" y="58"/>
                  <a:pt x="62" y="61"/>
                </a:cubicBezTo>
                <a:cubicBezTo>
                  <a:pt x="66" y="64"/>
                  <a:pt x="68" y="67"/>
                  <a:pt x="70" y="71"/>
                </a:cubicBezTo>
                <a:cubicBezTo>
                  <a:pt x="72" y="75"/>
                  <a:pt x="73" y="79"/>
                  <a:pt x="73" y="84"/>
                </a:cubicBezTo>
                <a:close/>
                <a:moveTo>
                  <a:pt x="153" y="115"/>
                </a:moveTo>
                <a:cubicBezTo>
                  <a:pt x="151" y="104"/>
                  <a:pt x="151" y="104"/>
                  <a:pt x="151" y="104"/>
                </a:cubicBezTo>
                <a:cubicBezTo>
                  <a:pt x="150" y="104"/>
                  <a:pt x="150" y="104"/>
                  <a:pt x="150" y="104"/>
                </a:cubicBezTo>
                <a:cubicBezTo>
                  <a:pt x="147" y="108"/>
                  <a:pt x="144" y="111"/>
                  <a:pt x="139" y="113"/>
                </a:cubicBezTo>
                <a:cubicBezTo>
                  <a:pt x="134" y="115"/>
                  <a:pt x="129" y="116"/>
                  <a:pt x="123" y="116"/>
                </a:cubicBezTo>
                <a:cubicBezTo>
                  <a:pt x="113" y="116"/>
                  <a:pt x="105" y="114"/>
                  <a:pt x="100" y="109"/>
                </a:cubicBezTo>
                <a:cubicBezTo>
                  <a:pt x="95" y="104"/>
                  <a:pt x="92" y="96"/>
                  <a:pt x="92" y="85"/>
                </a:cubicBezTo>
                <a:cubicBezTo>
                  <a:pt x="92" y="29"/>
                  <a:pt x="92" y="29"/>
                  <a:pt x="92" y="29"/>
                </a:cubicBezTo>
                <a:cubicBezTo>
                  <a:pt x="111" y="29"/>
                  <a:pt x="111" y="29"/>
                  <a:pt x="111" y="29"/>
                </a:cubicBezTo>
                <a:cubicBezTo>
                  <a:pt x="111" y="82"/>
                  <a:pt x="111" y="82"/>
                  <a:pt x="111" y="82"/>
                </a:cubicBezTo>
                <a:cubicBezTo>
                  <a:pt x="111" y="89"/>
                  <a:pt x="112" y="93"/>
                  <a:pt x="115" y="97"/>
                </a:cubicBezTo>
                <a:cubicBezTo>
                  <a:pt x="117" y="100"/>
                  <a:pt x="122" y="102"/>
                  <a:pt x="127" y="102"/>
                </a:cubicBezTo>
                <a:cubicBezTo>
                  <a:pt x="135" y="102"/>
                  <a:pt x="141" y="99"/>
                  <a:pt x="144" y="95"/>
                </a:cubicBezTo>
                <a:cubicBezTo>
                  <a:pt x="148" y="90"/>
                  <a:pt x="149" y="83"/>
                  <a:pt x="149" y="72"/>
                </a:cubicBezTo>
                <a:cubicBezTo>
                  <a:pt x="149" y="29"/>
                  <a:pt x="149" y="29"/>
                  <a:pt x="149" y="29"/>
                </a:cubicBezTo>
                <a:cubicBezTo>
                  <a:pt x="168" y="29"/>
                  <a:pt x="168" y="29"/>
                  <a:pt x="168" y="29"/>
                </a:cubicBezTo>
                <a:cubicBezTo>
                  <a:pt x="168" y="115"/>
                  <a:pt x="168" y="115"/>
                  <a:pt x="168" y="115"/>
                </a:cubicBezTo>
                <a:lnTo>
                  <a:pt x="153" y="115"/>
                </a:lnTo>
                <a:close/>
                <a:moveTo>
                  <a:pt x="237" y="116"/>
                </a:moveTo>
                <a:cubicBezTo>
                  <a:pt x="226" y="116"/>
                  <a:pt x="218" y="113"/>
                  <a:pt x="212" y="105"/>
                </a:cubicBezTo>
                <a:cubicBezTo>
                  <a:pt x="211" y="105"/>
                  <a:pt x="211" y="105"/>
                  <a:pt x="211" y="105"/>
                </a:cubicBezTo>
                <a:cubicBezTo>
                  <a:pt x="212" y="112"/>
                  <a:pt x="212" y="116"/>
                  <a:pt x="212" y="118"/>
                </a:cubicBezTo>
                <a:cubicBezTo>
                  <a:pt x="212" y="153"/>
                  <a:pt x="212" y="153"/>
                  <a:pt x="212" y="153"/>
                </a:cubicBezTo>
                <a:cubicBezTo>
                  <a:pt x="194" y="153"/>
                  <a:pt x="194" y="153"/>
                  <a:pt x="194" y="153"/>
                </a:cubicBezTo>
                <a:cubicBezTo>
                  <a:pt x="194" y="29"/>
                  <a:pt x="194" y="29"/>
                  <a:pt x="194" y="29"/>
                </a:cubicBezTo>
                <a:cubicBezTo>
                  <a:pt x="208" y="29"/>
                  <a:pt x="208" y="29"/>
                  <a:pt x="208" y="29"/>
                </a:cubicBezTo>
                <a:cubicBezTo>
                  <a:pt x="209" y="31"/>
                  <a:pt x="210" y="35"/>
                  <a:pt x="211" y="41"/>
                </a:cubicBezTo>
                <a:cubicBezTo>
                  <a:pt x="212" y="41"/>
                  <a:pt x="212" y="41"/>
                  <a:pt x="212" y="41"/>
                </a:cubicBezTo>
                <a:cubicBezTo>
                  <a:pt x="218" y="32"/>
                  <a:pt x="226" y="28"/>
                  <a:pt x="238" y="28"/>
                </a:cubicBezTo>
                <a:cubicBezTo>
                  <a:pt x="248" y="28"/>
                  <a:pt x="257" y="31"/>
                  <a:pt x="263" y="39"/>
                </a:cubicBezTo>
                <a:cubicBezTo>
                  <a:pt x="268" y="47"/>
                  <a:pt x="271" y="58"/>
                  <a:pt x="271" y="72"/>
                </a:cubicBezTo>
                <a:cubicBezTo>
                  <a:pt x="271" y="86"/>
                  <a:pt x="268" y="97"/>
                  <a:pt x="262" y="105"/>
                </a:cubicBezTo>
                <a:cubicBezTo>
                  <a:pt x="256" y="112"/>
                  <a:pt x="248" y="116"/>
                  <a:pt x="237" y="116"/>
                </a:cubicBezTo>
                <a:close/>
                <a:moveTo>
                  <a:pt x="233" y="42"/>
                </a:moveTo>
                <a:cubicBezTo>
                  <a:pt x="226" y="42"/>
                  <a:pt x="220" y="45"/>
                  <a:pt x="217" y="49"/>
                </a:cubicBezTo>
                <a:cubicBezTo>
                  <a:pt x="214" y="53"/>
                  <a:pt x="212" y="60"/>
                  <a:pt x="212" y="69"/>
                </a:cubicBezTo>
                <a:cubicBezTo>
                  <a:pt x="212" y="72"/>
                  <a:pt x="212" y="72"/>
                  <a:pt x="212" y="72"/>
                </a:cubicBezTo>
                <a:cubicBezTo>
                  <a:pt x="212" y="82"/>
                  <a:pt x="214" y="90"/>
                  <a:pt x="217" y="95"/>
                </a:cubicBezTo>
                <a:cubicBezTo>
                  <a:pt x="220" y="99"/>
                  <a:pt x="226" y="102"/>
                  <a:pt x="233" y="102"/>
                </a:cubicBezTo>
                <a:cubicBezTo>
                  <a:pt x="239" y="102"/>
                  <a:pt x="244" y="99"/>
                  <a:pt x="248" y="94"/>
                </a:cubicBezTo>
                <a:cubicBezTo>
                  <a:pt x="251" y="89"/>
                  <a:pt x="253" y="81"/>
                  <a:pt x="253" y="72"/>
                </a:cubicBezTo>
                <a:cubicBezTo>
                  <a:pt x="253" y="62"/>
                  <a:pt x="251" y="55"/>
                  <a:pt x="248" y="50"/>
                </a:cubicBezTo>
                <a:cubicBezTo>
                  <a:pt x="244" y="45"/>
                  <a:pt x="239" y="42"/>
                  <a:pt x="233" y="42"/>
                </a:cubicBezTo>
                <a:close/>
                <a:moveTo>
                  <a:pt x="330" y="116"/>
                </a:moveTo>
                <a:cubicBezTo>
                  <a:pt x="317" y="116"/>
                  <a:pt x="306" y="113"/>
                  <a:pt x="299" y="105"/>
                </a:cubicBezTo>
                <a:cubicBezTo>
                  <a:pt x="291" y="97"/>
                  <a:pt x="288" y="86"/>
                  <a:pt x="288" y="73"/>
                </a:cubicBezTo>
                <a:cubicBezTo>
                  <a:pt x="288" y="59"/>
                  <a:pt x="291" y="48"/>
                  <a:pt x="298" y="40"/>
                </a:cubicBezTo>
                <a:cubicBezTo>
                  <a:pt x="305" y="32"/>
                  <a:pt x="315" y="28"/>
                  <a:pt x="327" y="28"/>
                </a:cubicBezTo>
                <a:cubicBezTo>
                  <a:pt x="338" y="28"/>
                  <a:pt x="347" y="31"/>
                  <a:pt x="354" y="38"/>
                </a:cubicBezTo>
                <a:cubicBezTo>
                  <a:pt x="360" y="45"/>
                  <a:pt x="363" y="54"/>
                  <a:pt x="363" y="66"/>
                </a:cubicBezTo>
                <a:cubicBezTo>
                  <a:pt x="363" y="76"/>
                  <a:pt x="363" y="76"/>
                  <a:pt x="363" y="76"/>
                </a:cubicBezTo>
                <a:cubicBezTo>
                  <a:pt x="306" y="76"/>
                  <a:pt x="306" y="76"/>
                  <a:pt x="306" y="76"/>
                </a:cubicBezTo>
                <a:cubicBezTo>
                  <a:pt x="307" y="84"/>
                  <a:pt x="309" y="91"/>
                  <a:pt x="313" y="95"/>
                </a:cubicBezTo>
                <a:cubicBezTo>
                  <a:pt x="317" y="100"/>
                  <a:pt x="323" y="102"/>
                  <a:pt x="331" y="102"/>
                </a:cubicBezTo>
                <a:cubicBezTo>
                  <a:pt x="336" y="102"/>
                  <a:pt x="341" y="102"/>
                  <a:pt x="345" y="101"/>
                </a:cubicBezTo>
                <a:cubicBezTo>
                  <a:pt x="349" y="100"/>
                  <a:pt x="354" y="98"/>
                  <a:pt x="359" y="96"/>
                </a:cubicBezTo>
                <a:cubicBezTo>
                  <a:pt x="359" y="111"/>
                  <a:pt x="359" y="111"/>
                  <a:pt x="359" y="111"/>
                </a:cubicBezTo>
                <a:cubicBezTo>
                  <a:pt x="355" y="113"/>
                  <a:pt x="350" y="114"/>
                  <a:pt x="346" y="115"/>
                </a:cubicBezTo>
                <a:cubicBezTo>
                  <a:pt x="341" y="116"/>
                  <a:pt x="336" y="116"/>
                  <a:pt x="330" y="116"/>
                </a:cubicBezTo>
                <a:close/>
                <a:moveTo>
                  <a:pt x="327" y="41"/>
                </a:moveTo>
                <a:cubicBezTo>
                  <a:pt x="321" y="41"/>
                  <a:pt x="316" y="43"/>
                  <a:pt x="313" y="47"/>
                </a:cubicBezTo>
                <a:cubicBezTo>
                  <a:pt x="309" y="51"/>
                  <a:pt x="307" y="56"/>
                  <a:pt x="307" y="63"/>
                </a:cubicBezTo>
                <a:cubicBezTo>
                  <a:pt x="346" y="63"/>
                  <a:pt x="346" y="63"/>
                  <a:pt x="346" y="63"/>
                </a:cubicBezTo>
                <a:cubicBezTo>
                  <a:pt x="345" y="56"/>
                  <a:pt x="344" y="51"/>
                  <a:pt x="340" y="47"/>
                </a:cubicBezTo>
                <a:cubicBezTo>
                  <a:pt x="337" y="43"/>
                  <a:pt x="333" y="41"/>
                  <a:pt x="327" y="41"/>
                </a:cubicBezTo>
                <a:close/>
                <a:moveTo>
                  <a:pt x="428" y="28"/>
                </a:moveTo>
                <a:cubicBezTo>
                  <a:pt x="431" y="28"/>
                  <a:pt x="434" y="28"/>
                  <a:pt x="437" y="28"/>
                </a:cubicBezTo>
                <a:cubicBezTo>
                  <a:pt x="435" y="45"/>
                  <a:pt x="435" y="45"/>
                  <a:pt x="435" y="45"/>
                </a:cubicBezTo>
                <a:cubicBezTo>
                  <a:pt x="432" y="45"/>
                  <a:pt x="430" y="44"/>
                  <a:pt x="427" y="44"/>
                </a:cubicBezTo>
                <a:cubicBezTo>
                  <a:pt x="420" y="44"/>
                  <a:pt x="414" y="47"/>
                  <a:pt x="409" y="52"/>
                </a:cubicBezTo>
                <a:cubicBezTo>
                  <a:pt x="405" y="56"/>
                  <a:pt x="402" y="62"/>
                  <a:pt x="402" y="70"/>
                </a:cubicBezTo>
                <a:cubicBezTo>
                  <a:pt x="402" y="115"/>
                  <a:pt x="402" y="115"/>
                  <a:pt x="402" y="115"/>
                </a:cubicBezTo>
                <a:cubicBezTo>
                  <a:pt x="384" y="115"/>
                  <a:pt x="384" y="115"/>
                  <a:pt x="384" y="115"/>
                </a:cubicBezTo>
                <a:cubicBezTo>
                  <a:pt x="384" y="29"/>
                  <a:pt x="384" y="29"/>
                  <a:pt x="384" y="29"/>
                </a:cubicBezTo>
                <a:cubicBezTo>
                  <a:pt x="398" y="29"/>
                  <a:pt x="398" y="29"/>
                  <a:pt x="398" y="29"/>
                </a:cubicBezTo>
                <a:cubicBezTo>
                  <a:pt x="401" y="44"/>
                  <a:pt x="401" y="44"/>
                  <a:pt x="401" y="44"/>
                </a:cubicBezTo>
                <a:cubicBezTo>
                  <a:pt x="402" y="44"/>
                  <a:pt x="402" y="44"/>
                  <a:pt x="402" y="44"/>
                </a:cubicBezTo>
                <a:cubicBezTo>
                  <a:pt x="405" y="39"/>
                  <a:pt x="408" y="35"/>
                  <a:pt x="413" y="32"/>
                </a:cubicBezTo>
                <a:cubicBezTo>
                  <a:pt x="417" y="29"/>
                  <a:pt x="422" y="28"/>
                  <a:pt x="428" y="28"/>
                </a:cubicBezTo>
                <a:close/>
                <a:moveTo>
                  <a:pt x="520" y="84"/>
                </a:moveTo>
                <a:cubicBezTo>
                  <a:pt x="520" y="94"/>
                  <a:pt x="516" y="102"/>
                  <a:pt x="509" y="108"/>
                </a:cubicBezTo>
                <a:cubicBezTo>
                  <a:pt x="502" y="114"/>
                  <a:pt x="492" y="116"/>
                  <a:pt x="479" y="116"/>
                </a:cubicBezTo>
                <a:cubicBezTo>
                  <a:pt x="466" y="116"/>
                  <a:pt x="455" y="114"/>
                  <a:pt x="447" y="110"/>
                </a:cubicBezTo>
                <a:cubicBezTo>
                  <a:pt x="447" y="93"/>
                  <a:pt x="447" y="93"/>
                  <a:pt x="447" y="93"/>
                </a:cubicBezTo>
                <a:cubicBezTo>
                  <a:pt x="452" y="95"/>
                  <a:pt x="458" y="97"/>
                  <a:pt x="464" y="99"/>
                </a:cubicBezTo>
                <a:cubicBezTo>
                  <a:pt x="470" y="100"/>
                  <a:pt x="475" y="101"/>
                  <a:pt x="480" y="101"/>
                </a:cubicBezTo>
                <a:cubicBezTo>
                  <a:pt x="487" y="101"/>
                  <a:pt x="493" y="99"/>
                  <a:pt x="496" y="97"/>
                </a:cubicBezTo>
                <a:cubicBezTo>
                  <a:pt x="500" y="94"/>
                  <a:pt x="501" y="90"/>
                  <a:pt x="501" y="85"/>
                </a:cubicBezTo>
                <a:cubicBezTo>
                  <a:pt x="501" y="81"/>
                  <a:pt x="500" y="78"/>
                  <a:pt x="497" y="75"/>
                </a:cubicBezTo>
                <a:cubicBezTo>
                  <a:pt x="493" y="72"/>
                  <a:pt x="487" y="68"/>
                  <a:pt x="477" y="64"/>
                </a:cubicBezTo>
                <a:cubicBezTo>
                  <a:pt x="466" y="60"/>
                  <a:pt x="459" y="55"/>
                  <a:pt x="455" y="50"/>
                </a:cubicBezTo>
                <a:cubicBezTo>
                  <a:pt x="451" y="44"/>
                  <a:pt x="449" y="38"/>
                  <a:pt x="449" y="30"/>
                </a:cubicBezTo>
                <a:cubicBezTo>
                  <a:pt x="449" y="21"/>
                  <a:pt x="452" y="14"/>
                  <a:pt x="459" y="8"/>
                </a:cubicBezTo>
                <a:cubicBezTo>
                  <a:pt x="465" y="3"/>
                  <a:pt x="474" y="0"/>
                  <a:pt x="486" y="0"/>
                </a:cubicBezTo>
                <a:cubicBezTo>
                  <a:pt x="497" y="0"/>
                  <a:pt x="507" y="2"/>
                  <a:pt x="518" y="7"/>
                </a:cubicBezTo>
                <a:cubicBezTo>
                  <a:pt x="512" y="22"/>
                  <a:pt x="512" y="22"/>
                  <a:pt x="512" y="22"/>
                </a:cubicBezTo>
                <a:cubicBezTo>
                  <a:pt x="502" y="18"/>
                  <a:pt x="493" y="16"/>
                  <a:pt x="485" y="16"/>
                </a:cubicBezTo>
                <a:cubicBezTo>
                  <a:pt x="479" y="16"/>
                  <a:pt x="475" y="17"/>
                  <a:pt x="472" y="20"/>
                </a:cubicBezTo>
                <a:cubicBezTo>
                  <a:pt x="469" y="22"/>
                  <a:pt x="467" y="26"/>
                  <a:pt x="467" y="30"/>
                </a:cubicBezTo>
                <a:cubicBezTo>
                  <a:pt x="467" y="33"/>
                  <a:pt x="468" y="36"/>
                  <a:pt x="469" y="38"/>
                </a:cubicBezTo>
                <a:cubicBezTo>
                  <a:pt x="470" y="40"/>
                  <a:pt x="472" y="42"/>
                  <a:pt x="475" y="44"/>
                </a:cubicBezTo>
                <a:cubicBezTo>
                  <a:pt x="478" y="45"/>
                  <a:pt x="483" y="48"/>
                  <a:pt x="490" y="51"/>
                </a:cubicBezTo>
                <a:cubicBezTo>
                  <a:pt x="499" y="54"/>
                  <a:pt x="505" y="58"/>
                  <a:pt x="509" y="61"/>
                </a:cubicBezTo>
                <a:cubicBezTo>
                  <a:pt x="512" y="64"/>
                  <a:pt x="515" y="67"/>
                  <a:pt x="517" y="71"/>
                </a:cubicBezTo>
                <a:cubicBezTo>
                  <a:pt x="519" y="75"/>
                  <a:pt x="520" y="79"/>
                  <a:pt x="520" y="84"/>
                </a:cubicBezTo>
                <a:close/>
                <a:moveTo>
                  <a:pt x="572" y="102"/>
                </a:moveTo>
                <a:cubicBezTo>
                  <a:pt x="576" y="102"/>
                  <a:pt x="581" y="101"/>
                  <a:pt x="585" y="100"/>
                </a:cubicBezTo>
                <a:cubicBezTo>
                  <a:pt x="585" y="113"/>
                  <a:pt x="585" y="113"/>
                  <a:pt x="585" y="113"/>
                </a:cubicBezTo>
                <a:cubicBezTo>
                  <a:pt x="583" y="114"/>
                  <a:pt x="580" y="115"/>
                  <a:pt x="577" y="116"/>
                </a:cubicBezTo>
                <a:cubicBezTo>
                  <a:pt x="574" y="116"/>
                  <a:pt x="571" y="116"/>
                  <a:pt x="567" y="116"/>
                </a:cubicBezTo>
                <a:cubicBezTo>
                  <a:pt x="550" y="116"/>
                  <a:pt x="542" y="107"/>
                  <a:pt x="542" y="89"/>
                </a:cubicBezTo>
                <a:cubicBezTo>
                  <a:pt x="542" y="43"/>
                  <a:pt x="542" y="43"/>
                  <a:pt x="542" y="43"/>
                </a:cubicBezTo>
                <a:cubicBezTo>
                  <a:pt x="530" y="43"/>
                  <a:pt x="530" y="43"/>
                  <a:pt x="530" y="43"/>
                </a:cubicBezTo>
                <a:cubicBezTo>
                  <a:pt x="530" y="35"/>
                  <a:pt x="530" y="35"/>
                  <a:pt x="530" y="35"/>
                </a:cubicBezTo>
                <a:cubicBezTo>
                  <a:pt x="542" y="28"/>
                  <a:pt x="542" y="28"/>
                  <a:pt x="542" y="28"/>
                </a:cubicBezTo>
                <a:cubicBezTo>
                  <a:pt x="549" y="10"/>
                  <a:pt x="549" y="10"/>
                  <a:pt x="549" y="10"/>
                </a:cubicBezTo>
                <a:cubicBezTo>
                  <a:pt x="560" y="10"/>
                  <a:pt x="560" y="10"/>
                  <a:pt x="560" y="10"/>
                </a:cubicBezTo>
                <a:cubicBezTo>
                  <a:pt x="560" y="29"/>
                  <a:pt x="560" y="29"/>
                  <a:pt x="560" y="29"/>
                </a:cubicBezTo>
                <a:cubicBezTo>
                  <a:pt x="584" y="29"/>
                  <a:pt x="584" y="29"/>
                  <a:pt x="584" y="29"/>
                </a:cubicBezTo>
                <a:cubicBezTo>
                  <a:pt x="584" y="43"/>
                  <a:pt x="584" y="43"/>
                  <a:pt x="584" y="43"/>
                </a:cubicBezTo>
                <a:cubicBezTo>
                  <a:pt x="560" y="43"/>
                  <a:pt x="560" y="43"/>
                  <a:pt x="560" y="43"/>
                </a:cubicBezTo>
                <a:cubicBezTo>
                  <a:pt x="560" y="89"/>
                  <a:pt x="560" y="89"/>
                  <a:pt x="560" y="89"/>
                </a:cubicBezTo>
                <a:cubicBezTo>
                  <a:pt x="560" y="93"/>
                  <a:pt x="561" y="96"/>
                  <a:pt x="563" y="99"/>
                </a:cubicBezTo>
                <a:cubicBezTo>
                  <a:pt x="565" y="101"/>
                  <a:pt x="568" y="102"/>
                  <a:pt x="572" y="102"/>
                </a:cubicBezTo>
                <a:close/>
                <a:moveTo>
                  <a:pt x="646" y="28"/>
                </a:moveTo>
                <a:cubicBezTo>
                  <a:pt x="649" y="28"/>
                  <a:pt x="652" y="28"/>
                  <a:pt x="655" y="28"/>
                </a:cubicBezTo>
                <a:cubicBezTo>
                  <a:pt x="653" y="45"/>
                  <a:pt x="653" y="45"/>
                  <a:pt x="653" y="45"/>
                </a:cubicBezTo>
                <a:cubicBezTo>
                  <a:pt x="650" y="45"/>
                  <a:pt x="648" y="44"/>
                  <a:pt x="645" y="44"/>
                </a:cubicBezTo>
                <a:cubicBezTo>
                  <a:pt x="638" y="44"/>
                  <a:pt x="632" y="47"/>
                  <a:pt x="627" y="52"/>
                </a:cubicBezTo>
                <a:cubicBezTo>
                  <a:pt x="623" y="56"/>
                  <a:pt x="620" y="62"/>
                  <a:pt x="620" y="70"/>
                </a:cubicBezTo>
                <a:cubicBezTo>
                  <a:pt x="620" y="115"/>
                  <a:pt x="620" y="115"/>
                  <a:pt x="620" y="115"/>
                </a:cubicBezTo>
                <a:cubicBezTo>
                  <a:pt x="602" y="115"/>
                  <a:pt x="602" y="115"/>
                  <a:pt x="602" y="115"/>
                </a:cubicBezTo>
                <a:cubicBezTo>
                  <a:pt x="602" y="29"/>
                  <a:pt x="602" y="29"/>
                  <a:pt x="602" y="29"/>
                </a:cubicBezTo>
                <a:cubicBezTo>
                  <a:pt x="616" y="29"/>
                  <a:pt x="616" y="29"/>
                  <a:pt x="616" y="29"/>
                </a:cubicBezTo>
                <a:cubicBezTo>
                  <a:pt x="619" y="44"/>
                  <a:pt x="619" y="44"/>
                  <a:pt x="619" y="44"/>
                </a:cubicBezTo>
                <a:cubicBezTo>
                  <a:pt x="620" y="44"/>
                  <a:pt x="620" y="44"/>
                  <a:pt x="620" y="44"/>
                </a:cubicBezTo>
                <a:cubicBezTo>
                  <a:pt x="623" y="39"/>
                  <a:pt x="626" y="35"/>
                  <a:pt x="631" y="32"/>
                </a:cubicBezTo>
                <a:cubicBezTo>
                  <a:pt x="636" y="29"/>
                  <a:pt x="640" y="28"/>
                  <a:pt x="646" y="28"/>
                </a:cubicBezTo>
                <a:close/>
                <a:moveTo>
                  <a:pt x="708" y="116"/>
                </a:moveTo>
                <a:cubicBezTo>
                  <a:pt x="695" y="116"/>
                  <a:pt x="684" y="113"/>
                  <a:pt x="677" y="105"/>
                </a:cubicBezTo>
                <a:cubicBezTo>
                  <a:pt x="669" y="97"/>
                  <a:pt x="666" y="86"/>
                  <a:pt x="666" y="73"/>
                </a:cubicBezTo>
                <a:cubicBezTo>
                  <a:pt x="666" y="59"/>
                  <a:pt x="669" y="48"/>
                  <a:pt x="676" y="40"/>
                </a:cubicBezTo>
                <a:cubicBezTo>
                  <a:pt x="683" y="32"/>
                  <a:pt x="693" y="28"/>
                  <a:pt x="705" y="28"/>
                </a:cubicBezTo>
                <a:cubicBezTo>
                  <a:pt x="716" y="28"/>
                  <a:pt x="725" y="31"/>
                  <a:pt x="732" y="38"/>
                </a:cubicBezTo>
                <a:cubicBezTo>
                  <a:pt x="738" y="45"/>
                  <a:pt x="741" y="54"/>
                  <a:pt x="741" y="66"/>
                </a:cubicBezTo>
                <a:cubicBezTo>
                  <a:pt x="741" y="76"/>
                  <a:pt x="741" y="76"/>
                  <a:pt x="741" y="76"/>
                </a:cubicBezTo>
                <a:cubicBezTo>
                  <a:pt x="684" y="76"/>
                  <a:pt x="684" y="76"/>
                  <a:pt x="684" y="76"/>
                </a:cubicBezTo>
                <a:cubicBezTo>
                  <a:pt x="685" y="84"/>
                  <a:pt x="687" y="91"/>
                  <a:pt x="691" y="95"/>
                </a:cubicBezTo>
                <a:cubicBezTo>
                  <a:pt x="695" y="100"/>
                  <a:pt x="701" y="102"/>
                  <a:pt x="709" y="102"/>
                </a:cubicBezTo>
                <a:cubicBezTo>
                  <a:pt x="714" y="102"/>
                  <a:pt x="719" y="102"/>
                  <a:pt x="723" y="101"/>
                </a:cubicBezTo>
                <a:cubicBezTo>
                  <a:pt x="727" y="100"/>
                  <a:pt x="732" y="98"/>
                  <a:pt x="737" y="96"/>
                </a:cubicBezTo>
                <a:cubicBezTo>
                  <a:pt x="737" y="111"/>
                  <a:pt x="737" y="111"/>
                  <a:pt x="737" y="111"/>
                </a:cubicBezTo>
                <a:cubicBezTo>
                  <a:pt x="733" y="113"/>
                  <a:pt x="728" y="114"/>
                  <a:pt x="724" y="115"/>
                </a:cubicBezTo>
                <a:cubicBezTo>
                  <a:pt x="719" y="116"/>
                  <a:pt x="714" y="116"/>
                  <a:pt x="708" y="116"/>
                </a:cubicBezTo>
                <a:close/>
                <a:moveTo>
                  <a:pt x="705" y="41"/>
                </a:moveTo>
                <a:cubicBezTo>
                  <a:pt x="699" y="41"/>
                  <a:pt x="694" y="43"/>
                  <a:pt x="691" y="47"/>
                </a:cubicBezTo>
                <a:cubicBezTo>
                  <a:pt x="687" y="51"/>
                  <a:pt x="685" y="56"/>
                  <a:pt x="685" y="63"/>
                </a:cubicBezTo>
                <a:cubicBezTo>
                  <a:pt x="724" y="63"/>
                  <a:pt x="724" y="63"/>
                  <a:pt x="724" y="63"/>
                </a:cubicBezTo>
                <a:cubicBezTo>
                  <a:pt x="723" y="56"/>
                  <a:pt x="722" y="51"/>
                  <a:pt x="718" y="47"/>
                </a:cubicBezTo>
                <a:cubicBezTo>
                  <a:pt x="715" y="43"/>
                  <a:pt x="711" y="41"/>
                  <a:pt x="705" y="41"/>
                </a:cubicBezTo>
                <a:close/>
                <a:moveTo>
                  <a:pt x="816" y="115"/>
                </a:moveTo>
                <a:cubicBezTo>
                  <a:pt x="812" y="103"/>
                  <a:pt x="812" y="103"/>
                  <a:pt x="812" y="103"/>
                </a:cubicBezTo>
                <a:cubicBezTo>
                  <a:pt x="811" y="103"/>
                  <a:pt x="811" y="103"/>
                  <a:pt x="811" y="103"/>
                </a:cubicBezTo>
                <a:cubicBezTo>
                  <a:pt x="807" y="108"/>
                  <a:pt x="803" y="112"/>
                  <a:pt x="799" y="114"/>
                </a:cubicBezTo>
                <a:cubicBezTo>
                  <a:pt x="795" y="115"/>
                  <a:pt x="789" y="116"/>
                  <a:pt x="783" y="116"/>
                </a:cubicBezTo>
                <a:cubicBezTo>
                  <a:pt x="774" y="116"/>
                  <a:pt x="768" y="114"/>
                  <a:pt x="763" y="110"/>
                </a:cubicBezTo>
                <a:cubicBezTo>
                  <a:pt x="758" y="105"/>
                  <a:pt x="756" y="99"/>
                  <a:pt x="756" y="90"/>
                </a:cubicBezTo>
                <a:cubicBezTo>
                  <a:pt x="756" y="81"/>
                  <a:pt x="759" y="75"/>
                  <a:pt x="766" y="70"/>
                </a:cubicBezTo>
                <a:cubicBezTo>
                  <a:pt x="772" y="66"/>
                  <a:pt x="782" y="63"/>
                  <a:pt x="796" y="63"/>
                </a:cubicBezTo>
                <a:cubicBezTo>
                  <a:pt x="811" y="62"/>
                  <a:pt x="811" y="62"/>
                  <a:pt x="811" y="62"/>
                </a:cubicBezTo>
                <a:cubicBezTo>
                  <a:pt x="811" y="58"/>
                  <a:pt x="811" y="58"/>
                  <a:pt x="811" y="58"/>
                </a:cubicBezTo>
                <a:cubicBezTo>
                  <a:pt x="811" y="52"/>
                  <a:pt x="809" y="48"/>
                  <a:pt x="807" y="46"/>
                </a:cubicBezTo>
                <a:cubicBezTo>
                  <a:pt x="804" y="43"/>
                  <a:pt x="800" y="42"/>
                  <a:pt x="795" y="42"/>
                </a:cubicBezTo>
                <a:cubicBezTo>
                  <a:pt x="791" y="42"/>
                  <a:pt x="786" y="42"/>
                  <a:pt x="782" y="43"/>
                </a:cubicBezTo>
                <a:cubicBezTo>
                  <a:pt x="778" y="45"/>
                  <a:pt x="774" y="46"/>
                  <a:pt x="771" y="48"/>
                </a:cubicBezTo>
                <a:cubicBezTo>
                  <a:pt x="765" y="35"/>
                  <a:pt x="765" y="35"/>
                  <a:pt x="765" y="35"/>
                </a:cubicBezTo>
                <a:cubicBezTo>
                  <a:pt x="769" y="33"/>
                  <a:pt x="775" y="31"/>
                  <a:pt x="780" y="30"/>
                </a:cubicBezTo>
                <a:cubicBezTo>
                  <a:pt x="786" y="28"/>
                  <a:pt x="791" y="28"/>
                  <a:pt x="796" y="28"/>
                </a:cubicBezTo>
                <a:cubicBezTo>
                  <a:pt x="807" y="28"/>
                  <a:pt x="815" y="30"/>
                  <a:pt x="820" y="35"/>
                </a:cubicBezTo>
                <a:cubicBezTo>
                  <a:pt x="826" y="39"/>
                  <a:pt x="829" y="47"/>
                  <a:pt x="829" y="57"/>
                </a:cubicBezTo>
                <a:cubicBezTo>
                  <a:pt x="829" y="115"/>
                  <a:pt x="829" y="115"/>
                  <a:pt x="829" y="115"/>
                </a:cubicBezTo>
                <a:lnTo>
                  <a:pt x="816" y="115"/>
                </a:lnTo>
                <a:close/>
                <a:moveTo>
                  <a:pt x="789" y="102"/>
                </a:moveTo>
                <a:cubicBezTo>
                  <a:pt x="795" y="102"/>
                  <a:pt x="801" y="101"/>
                  <a:pt x="805" y="97"/>
                </a:cubicBezTo>
                <a:cubicBezTo>
                  <a:pt x="809" y="93"/>
                  <a:pt x="811" y="88"/>
                  <a:pt x="811" y="81"/>
                </a:cubicBezTo>
                <a:cubicBezTo>
                  <a:pt x="811" y="74"/>
                  <a:pt x="811" y="74"/>
                  <a:pt x="811" y="74"/>
                </a:cubicBezTo>
                <a:cubicBezTo>
                  <a:pt x="800" y="74"/>
                  <a:pt x="800" y="74"/>
                  <a:pt x="800" y="74"/>
                </a:cubicBezTo>
                <a:cubicBezTo>
                  <a:pt x="791" y="75"/>
                  <a:pt x="785" y="76"/>
                  <a:pt x="781" y="79"/>
                </a:cubicBezTo>
                <a:cubicBezTo>
                  <a:pt x="777" y="81"/>
                  <a:pt x="775" y="85"/>
                  <a:pt x="775" y="90"/>
                </a:cubicBezTo>
                <a:cubicBezTo>
                  <a:pt x="775" y="94"/>
                  <a:pt x="776" y="97"/>
                  <a:pt x="778" y="99"/>
                </a:cubicBezTo>
                <a:cubicBezTo>
                  <a:pt x="781" y="101"/>
                  <a:pt x="784" y="102"/>
                  <a:pt x="789" y="102"/>
                </a:cubicBezTo>
                <a:close/>
                <a:moveTo>
                  <a:pt x="926" y="115"/>
                </a:moveTo>
                <a:cubicBezTo>
                  <a:pt x="908" y="115"/>
                  <a:pt x="908" y="115"/>
                  <a:pt x="908" y="115"/>
                </a:cubicBezTo>
                <a:cubicBezTo>
                  <a:pt x="908" y="62"/>
                  <a:pt x="908" y="62"/>
                  <a:pt x="908" y="62"/>
                </a:cubicBezTo>
                <a:cubicBezTo>
                  <a:pt x="908" y="55"/>
                  <a:pt x="907" y="51"/>
                  <a:pt x="904" y="47"/>
                </a:cubicBezTo>
                <a:cubicBezTo>
                  <a:pt x="902" y="44"/>
                  <a:pt x="898" y="42"/>
                  <a:pt x="893" y="42"/>
                </a:cubicBezTo>
                <a:cubicBezTo>
                  <a:pt x="886" y="42"/>
                  <a:pt x="881" y="45"/>
                  <a:pt x="877" y="49"/>
                </a:cubicBezTo>
                <a:cubicBezTo>
                  <a:pt x="874" y="54"/>
                  <a:pt x="872" y="62"/>
                  <a:pt x="872" y="72"/>
                </a:cubicBezTo>
                <a:cubicBezTo>
                  <a:pt x="872" y="115"/>
                  <a:pt x="872" y="115"/>
                  <a:pt x="872" y="115"/>
                </a:cubicBezTo>
                <a:cubicBezTo>
                  <a:pt x="854" y="115"/>
                  <a:pt x="854" y="115"/>
                  <a:pt x="854" y="115"/>
                </a:cubicBezTo>
                <a:cubicBezTo>
                  <a:pt x="854" y="29"/>
                  <a:pt x="854" y="29"/>
                  <a:pt x="854" y="29"/>
                </a:cubicBezTo>
                <a:cubicBezTo>
                  <a:pt x="868" y="29"/>
                  <a:pt x="868" y="29"/>
                  <a:pt x="868" y="29"/>
                </a:cubicBezTo>
                <a:cubicBezTo>
                  <a:pt x="871" y="40"/>
                  <a:pt x="871" y="40"/>
                  <a:pt x="871" y="40"/>
                </a:cubicBezTo>
                <a:cubicBezTo>
                  <a:pt x="872" y="40"/>
                  <a:pt x="872" y="40"/>
                  <a:pt x="872" y="40"/>
                </a:cubicBezTo>
                <a:cubicBezTo>
                  <a:pt x="874" y="36"/>
                  <a:pt x="878" y="33"/>
                  <a:pt x="882" y="31"/>
                </a:cubicBezTo>
                <a:cubicBezTo>
                  <a:pt x="887" y="29"/>
                  <a:pt x="892" y="28"/>
                  <a:pt x="897" y="28"/>
                </a:cubicBezTo>
                <a:cubicBezTo>
                  <a:pt x="910" y="28"/>
                  <a:pt x="919" y="32"/>
                  <a:pt x="923" y="41"/>
                </a:cubicBezTo>
                <a:cubicBezTo>
                  <a:pt x="925" y="41"/>
                  <a:pt x="925" y="41"/>
                  <a:pt x="925" y="41"/>
                </a:cubicBezTo>
                <a:cubicBezTo>
                  <a:pt x="927" y="37"/>
                  <a:pt x="931" y="34"/>
                  <a:pt x="935" y="31"/>
                </a:cubicBezTo>
                <a:cubicBezTo>
                  <a:pt x="940" y="29"/>
                  <a:pt x="945" y="28"/>
                  <a:pt x="951" y="28"/>
                </a:cubicBezTo>
                <a:cubicBezTo>
                  <a:pt x="961" y="28"/>
                  <a:pt x="969" y="30"/>
                  <a:pt x="973" y="35"/>
                </a:cubicBezTo>
                <a:cubicBezTo>
                  <a:pt x="978" y="41"/>
                  <a:pt x="981" y="48"/>
                  <a:pt x="981" y="59"/>
                </a:cubicBezTo>
                <a:cubicBezTo>
                  <a:pt x="981" y="115"/>
                  <a:pt x="981" y="115"/>
                  <a:pt x="981" y="115"/>
                </a:cubicBezTo>
                <a:cubicBezTo>
                  <a:pt x="962" y="115"/>
                  <a:pt x="962" y="115"/>
                  <a:pt x="962" y="115"/>
                </a:cubicBezTo>
                <a:cubicBezTo>
                  <a:pt x="962" y="62"/>
                  <a:pt x="962" y="62"/>
                  <a:pt x="962" y="62"/>
                </a:cubicBezTo>
                <a:cubicBezTo>
                  <a:pt x="962" y="55"/>
                  <a:pt x="961" y="51"/>
                  <a:pt x="959" y="47"/>
                </a:cubicBezTo>
                <a:cubicBezTo>
                  <a:pt x="956" y="44"/>
                  <a:pt x="952" y="42"/>
                  <a:pt x="947" y="42"/>
                </a:cubicBezTo>
                <a:cubicBezTo>
                  <a:pt x="940" y="42"/>
                  <a:pt x="935" y="45"/>
                  <a:pt x="931" y="49"/>
                </a:cubicBezTo>
                <a:cubicBezTo>
                  <a:pt x="928" y="54"/>
                  <a:pt x="926" y="60"/>
                  <a:pt x="926" y="69"/>
                </a:cubicBezTo>
                <a:lnTo>
                  <a:pt x="926" y="115"/>
                </a:lnTo>
                <a:close/>
                <a:moveTo>
                  <a:pt x="999" y="68"/>
                </a:moveTo>
                <a:cubicBezTo>
                  <a:pt x="999" y="52"/>
                  <a:pt x="999" y="52"/>
                  <a:pt x="999" y="52"/>
                </a:cubicBezTo>
                <a:cubicBezTo>
                  <a:pt x="1038" y="52"/>
                  <a:pt x="1038" y="52"/>
                  <a:pt x="1038" y="52"/>
                </a:cubicBezTo>
                <a:cubicBezTo>
                  <a:pt x="1038" y="68"/>
                  <a:pt x="1038" y="68"/>
                  <a:pt x="1038" y="68"/>
                </a:cubicBezTo>
                <a:lnTo>
                  <a:pt x="999" y="68"/>
                </a:lnTo>
                <a:close/>
                <a:moveTo>
                  <a:pt x="1153" y="115"/>
                </a:moveTo>
                <a:cubicBezTo>
                  <a:pt x="1131" y="115"/>
                  <a:pt x="1131" y="115"/>
                  <a:pt x="1131" y="115"/>
                </a:cubicBezTo>
                <a:cubicBezTo>
                  <a:pt x="1075" y="25"/>
                  <a:pt x="1075" y="25"/>
                  <a:pt x="1075" y="25"/>
                </a:cubicBezTo>
                <a:cubicBezTo>
                  <a:pt x="1074" y="25"/>
                  <a:pt x="1074" y="25"/>
                  <a:pt x="1074" y="25"/>
                </a:cubicBezTo>
                <a:cubicBezTo>
                  <a:pt x="1075" y="30"/>
                  <a:pt x="1075" y="30"/>
                  <a:pt x="1075" y="30"/>
                </a:cubicBezTo>
                <a:cubicBezTo>
                  <a:pt x="1075" y="39"/>
                  <a:pt x="1076" y="48"/>
                  <a:pt x="1076" y="56"/>
                </a:cubicBezTo>
                <a:cubicBezTo>
                  <a:pt x="1076" y="115"/>
                  <a:pt x="1076" y="115"/>
                  <a:pt x="1076" y="115"/>
                </a:cubicBezTo>
                <a:cubicBezTo>
                  <a:pt x="1059" y="115"/>
                  <a:pt x="1059" y="115"/>
                  <a:pt x="1059" y="115"/>
                </a:cubicBezTo>
                <a:cubicBezTo>
                  <a:pt x="1059" y="2"/>
                  <a:pt x="1059" y="2"/>
                  <a:pt x="1059" y="2"/>
                </a:cubicBezTo>
                <a:cubicBezTo>
                  <a:pt x="1081" y="2"/>
                  <a:pt x="1081" y="2"/>
                  <a:pt x="1081" y="2"/>
                </a:cubicBezTo>
                <a:cubicBezTo>
                  <a:pt x="1137" y="91"/>
                  <a:pt x="1137" y="91"/>
                  <a:pt x="1137" y="91"/>
                </a:cubicBezTo>
                <a:cubicBezTo>
                  <a:pt x="1137" y="91"/>
                  <a:pt x="1137" y="91"/>
                  <a:pt x="1137" y="91"/>
                </a:cubicBezTo>
                <a:cubicBezTo>
                  <a:pt x="1137" y="90"/>
                  <a:pt x="1137" y="86"/>
                  <a:pt x="1137" y="78"/>
                </a:cubicBezTo>
                <a:cubicBezTo>
                  <a:pt x="1137" y="71"/>
                  <a:pt x="1136" y="65"/>
                  <a:pt x="1136" y="61"/>
                </a:cubicBezTo>
                <a:cubicBezTo>
                  <a:pt x="1136" y="2"/>
                  <a:pt x="1136" y="2"/>
                  <a:pt x="1136" y="2"/>
                </a:cubicBezTo>
                <a:cubicBezTo>
                  <a:pt x="1153" y="2"/>
                  <a:pt x="1153" y="2"/>
                  <a:pt x="1153" y="2"/>
                </a:cubicBezTo>
                <a:lnTo>
                  <a:pt x="1153" y="115"/>
                </a:lnTo>
                <a:close/>
                <a:moveTo>
                  <a:pt x="1267" y="115"/>
                </a:moveTo>
                <a:cubicBezTo>
                  <a:pt x="1245" y="115"/>
                  <a:pt x="1245" y="115"/>
                  <a:pt x="1245" y="115"/>
                </a:cubicBezTo>
                <a:cubicBezTo>
                  <a:pt x="1217" y="69"/>
                  <a:pt x="1217" y="69"/>
                  <a:pt x="1217" y="69"/>
                </a:cubicBezTo>
                <a:cubicBezTo>
                  <a:pt x="1188" y="115"/>
                  <a:pt x="1188" y="115"/>
                  <a:pt x="1188" y="115"/>
                </a:cubicBezTo>
                <a:cubicBezTo>
                  <a:pt x="1169" y="115"/>
                  <a:pt x="1169" y="115"/>
                  <a:pt x="1169" y="115"/>
                </a:cubicBezTo>
                <a:cubicBezTo>
                  <a:pt x="1206" y="56"/>
                  <a:pt x="1206" y="56"/>
                  <a:pt x="1206" y="56"/>
                </a:cubicBezTo>
                <a:cubicBezTo>
                  <a:pt x="1171" y="2"/>
                  <a:pt x="1171" y="2"/>
                  <a:pt x="1171" y="2"/>
                </a:cubicBezTo>
                <a:cubicBezTo>
                  <a:pt x="1192" y="2"/>
                  <a:pt x="1192" y="2"/>
                  <a:pt x="1192" y="2"/>
                </a:cubicBezTo>
                <a:cubicBezTo>
                  <a:pt x="1218" y="44"/>
                  <a:pt x="1218" y="44"/>
                  <a:pt x="1218" y="44"/>
                </a:cubicBezTo>
                <a:cubicBezTo>
                  <a:pt x="1244" y="2"/>
                  <a:pt x="1244" y="2"/>
                  <a:pt x="1244" y="2"/>
                </a:cubicBezTo>
                <a:cubicBezTo>
                  <a:pt x="1264" y="2"/>
                  <a:pt x="1264" y="2"/>
                  <a:pt x="1264" y="2"/>
                </a:cubicBezTo>
                <a:cubicBezTo>
                  <a:pt x="1229" y="56"/>
                  <a:pt x="1229" y="56"/>
                  <a:pt x="1229" y="56"/>
                </a:cubicBezTo>
                <a:lnTo>
                  <a:pt x="1267" y="115"/>
                </a:lnTo>
                <a:close/>
                <a:moveTo>
                  <a:pt x="215" y="359"/>
                </a:moveTo>
                <a:cubicBezTo>
                  <a:pt x="212" y="380"/>
                  <a:pt x="208" y="403"/>
                  <a:pt x="201" y="417"/>
                </a:cubicBezTo>
                <a:cubicBezTo>
                  <a:pt x="196" y="414"/>
                  <a:pt x="186" y="409"/>
                  <a:pt x="180" y="407"/>
                </a:cubicBezTo>
                <a:cubicBezTo>
                  <a:pt x="187" y="394"/>
                  <a:pt x="191" y="374"/>
                  <a:pt x="192" y="355"/>
                </a:cubicBezTo>
                <a:lnTo>
                  <a:pt x="215" y="359"/>
                </a:lnTo>
                <a:close/>
                <a:moveTo>
                  <a:pt x="241" y="341"/>
                </a:moveTo>
                <a:cubicBezTo>
                  <a:pt x="241" y="434"/>
                  <a:pt x="241" y="434"/>
                  <a:pt x="241" y="434"/>
                </a:cubicBezTo>
                <a:cubicBezTo>
                  <a:pt x="218" y="434"/>
                  <a:pt x="218" y="434"/>
                  <a:pt x="218" y="434"/>
                </a:cubicBezTo>
                <a:cubicBezTo>
                  <a:pt x="218" y="343"/>
                  <a:pt x="218" y="343"/>
                  <a:pt x="218" y="343"/>
                </a:cubicBezTo>
                <a:cubicBezTo>
                  <a:pt x="185" y="345"/>
                  <a:pt x="185" y="345"/>
                  <a:pt x="185" y="345"/>
                </a:cubicBezTo>
                <a:cubicBezTo>
                  <a:pt x="183" y="322"/>
                  <a:pt x="183" y="322"/>
                  <a:pt x="183" y="322"/>
                </a:cubicBezTo>
                <a:cubicBezTo>
                  <a:pt x="199" y="321"/>
                  <a:pt x="199" y="321"/>
                  <a:pt x="199" y="321"/>
                </a:cubicBezTo>
                <a:cubicBezTo>
                  <a:pt x="202" y="317"/>
                  <a:pt x="206" y="312"/>
                  <a:pt x="210" y="306"/>
                </a:cubicBezTo>
                <a:cubicBezTo>
                  <a:pt x="203" y="297"/>
                  <a:pt x="192" y="285"/>
                  <a:pt x="183" y="276"/>
                </a:cubicBezTo>
                <a:cubicBezTo>
                  <a:pt x="196" y="257"/>
                  <a:pt x="196" y="257"/>
                  <a:pt x="196" y="257"/>
                </a:cubicBezTo>
                <a:cubicBezTo>
                  <a:pt x="197" y="259"/>
                  <a:pt x="199" y="260"/>
                  <a:pt x="201" y="262"/>
                </a:cubicBezTo>
                <a:cubicBezTo>
                  <a:pt x="207" y="249"/>
                  <a:pt x="214" y="234"/>
                  <a:pt x="218" y="222"/>
                </a:cubicBezTo>
                <a:cubicBezTo>
                  <a:pt x="241" y="231"/>
                  <a:pt x="241" y="231"/>
                  <a:pt x="241" y="231"/>
                </a:cubicBezTo>
                <a:cubicBezTo>
                  <a:pt x="233" y="246"/>
                  <a:pt x="224" y="264"/>
                  <a:pt x="216" y="277"/>
                </a:cubicBezTo>
                <a:cubicBezTo>
                  <a:pt x="218" y="280"/>
                  <a:pt x="221" y="283"/>
                  <a:pt x="223" y="286"/>
                </a:cubicBezTo>
                <a:cubicBezTo>
                  <a:pt x="231" y="273"/>
                  <a:pt x="238" y="260"/>
                  <a:pt x="243" y="249"/>
                </a:cubicBezTo>
                <a:cubicBezTo>
                  <a:pt x="265" y="259"/>
                  <a:pt x="265" y="259"/>
                  <a:pt x="265" y="259"/>
                </a:cubicBezTo>
                <a:cubicBezTo>
                  <a:pt x="253" y="279"/>
                  <a:pt x="237" y="302"/>
                  <a:pt x="223" y="320"/>
                </a:cubicBezTo>
                <a:cubicBezTo>
                  <a:pt x="245" y="319"/>
                  <a:pt x="245" y="319"/>
                  <a:pt x="245" y="319"/>
                </a:cubicBezTo>
                <a:cubicBezTo>
                  <a:pt x="242" y="314"/>
                  <a:pt x="240" y="308"/>
                  <a:pt x="237" y="303"/>
                </a:cubicBezTo>
                <a:cubicBezTo>
                  <a:pt x="255" y="295"/>
                  <a:pt x="255" y="295"/>
                  <a:pt x="255" y="295"/>
                </a:cubicBezTo>
                <a:cubicBezTo>
                  <a:pt x="263" y="311"/>
                  <a:pt x="272" y="331"/>
                  <a:pt x="275" y="343"/>
                </a:cubicBezTo>
                <a:cubicBezTo>
                  <a:pt x="256" y="352"/>
                  <a:pt x="256" y="352"/>
                  <a:pt x="256" y="352"/>
                </a:cubicBezTo>
                <a:cubicBezTo>
                  <a:pt x="255" y="349"/>
                  <a:pt x="254" y="345"/>
                  <a:pt x="253" y="341"/>
                </a:cubicBezTo>
                <a:lnTo>
                  <a:pt x="241" y="341"/>
                </a:lnTo>
                <a:close/>
                <a:moveTo>
                  <a:pt x="255" y="401"/>
                </a:moveTo>
                <a:cubicBezTo>
                  <a:pt x="253" y="390"/>
                  <a:pt x="247" y="372"/>
                  <a:pt x="242" y="359"/>
                </a:cubicBezTo>
                <a:cubicBezTo>
                  <a:pt x="261" y="353"/>
                  <a:pt x="261" y="353"/>
                  <a:pt x="261" y="353"/>
                </a:cubicBezTo>
                <a:cubicBezTo>
                  <a:pt x="266" y="366"/>
                  <a:pt x="272" y="382"/>
                  <a:pt x="275" y="394"/>
                </a:cubicBezTo>
                <a:lnTo>
                  <a:pt x="255" y="401"/>
                </a:lnTo>
                <a:close/>
                <a:moveTo>
                  <a:pt x="319" y="336"/>
                </a:moveTo>
                <a:cubicBezTo>
                  <a:pt x="317" y="384"/>
                  <a:pt x="311" y="416"/>
                  <a:pt x="270" y="434"/>
                </a:cubicBezTo>
                <a:cubicBezTo>
                  <a:pt x="267" y="428"/>
                  <a:pt x="260" y="419"/>
                  <a:pt x="255" y="414"/>
                </a:cubicBezTo>
                <a:cubicBezTo>
                  <a:pt x="289" y="400"/>
                  <a:pt x="292" y="376"/>
                  <a:pt x="293" y="336"/>
                </a:cubicBezTo>
                <a:lnTo>
                  <a:pt x="319" y="336"/>
                </a:lnTo>
                <a:close/>
                <a:moveTo>
                  <a:pt x="270" y="306"/>
                </a:moveTo>
                <a:cubicBezTo>
                  <a:pt x="275" y="306"/>
                  <a:pt x="281" y="305"/>
                  <a:pt x="287" y="305"/>
                </a:cubicBezTo>
                <a:cubicBezTo>
                  <a:pt x="292" y="295"/>
                  <a:pt x="296" y="283"/>
                  <a:pt x="299" y="272"/>
                </a:cubicBezTo>
                <a:cubicBezTo>
                  <a:pt x="268" y="272"/>
                  <a:pt x="268" y="272"/>
                  <a:pt x="268" y="272"/>
                </a:cubicBezTo>
                <a:cubicBezTo>
                  <a:pt x="268" y="248"/>
                  <a:pt x="268" y="248"/>
                  <a:pt x="268" y="248"/>
                </a:cubicBezTo>
                <a:cubicBezTo>
                  <a:pt x="314" y="248"/>
                  <a:pt x="314" y="248"/>
                  <a:pt x="314" y="248"/>
                </a:cubicBezTo>
                <a:cubicBezTo>
                  <a:pt x="314" y="222"/>
                  <a:pt x="314" y="222"/>
                  <a:pt x="314" y="222"/>
                </a:cubicBezTo>
                <a:cubicBezTo>
                  <a:pt x="342" y="222"/>
                  <a:pt x="342" y="222"/>
                  <a:pt x="342" y="222"/>
                </a:cubicBezTo>
                <a:cubicBezTo>
                  <a:pt x="342" y="248"/>
                  <a:pt x="342" y="248"/>
                  <a:pt x="342" y="248"/>
                </a:cubicBezTo>
                <a:cubicBezTo>
                  <a:pt x="392" y="248"/>
                  <a:pt x="392" y="248"/>
                  <a:pt x="392" y="248"/>
                </a:cubicBezTo>
                <a:cubicBezTo>
                  <a:pt x="392" y="272"/>
                  <a:pt x="392" y="272"/>
                  <a:pt x="392" y="272"/>
                </a:cubicBezTo>
                <a:cubicBezTo>
                  <a:pt x="329" y="272"/>
                  <a:pt x="329" y="272"/>
                  <a:pt x="329" y="272"/>
                </a:cubicBezTo>
                <a:cubicBezTo>
                  <a:pt x="324" y="283"/>
                  <a:pt x="319" y="294"/>
                  <a:pt x="315" y="303"/>
                </a:cubicBezTo>
                <a:cubicBezTo>
                  <a:pt x="327" y="302"/>
                  <a:pt x="340" y="301"/>
                  <a:pt x="353" y="300"/>
                </a:cubicBezTo>
                <a:cubicBezTo>
                  <a:pt x="349" y="295"/>
                  <a:pt x="346" y="291"/>
                  <a:pt x="342" y="286"/>
                </a:cubicBezTo>
                <a:cubicBezTo>
                  <a:pt x="363" y="275"/>
                  <a:pt x="363" y="275"/>
                  <a:pt x="363" y="275"/>
                </a:cubicBezTo>
                <a:cubicBezTo>
                  <a:pt x="376" y="291"/>
                  <a:pt x="391" y="312"/>
                  <a:pt x="397" y="327"/>
                </a:cubicBezTo>
                <a:cubicBezTo>
                  <a:pt x="375" y="339"/>
                  <a:pt x="375" y="339"/>
                  <a:pt x="375" y="339"/>
                </a:cubicBezTo>
                <a:cubicBezTo>
                  <a:pt x="373" y="334"/>
                  <a:pt x="370" y="328"/>
                  <a:pt x="367" y="323"/>
                </a:cubicBezTo>
                <a:cubicBezTo>
                  <a:pt x="333" y="325"/>
                  <a:pt x="297" y="328"/>
                  <a:pt x="272" y="330"/>
                </a:cubicBezTo>
                <a:lnTo>
                  <a:pt x="270" y="306"/>
                </a:lnTo>
                <a:close/>
                <a:moveTo>
                  <a:pt x="371" y="409"/>
                </a:moveTo>
                <a:cubicBezTo>
                  <a:pt x="375" y="409"/>
                  <a:pt x="376" y="405"/>
                  <a:pt x="376" y="381"/>
                </a:cubicBezTo>
                <a:cubicBezTo>
                  <a:pt x="381" y="385"/>
                  <a:pt x="392" y="389"/>
                  <a:pt x="399" y="391"/>
                </a:cubicBezTo>
                <a:cubicBezTo>
                  <a:pt x="397" y="424"/>
                  <a:pt x="390" y="432"/>
                  <a:pt x="374" y="432"/>
                </a:cubicBezTo>
                <a:cubicBezTo>
                  <a:pt x="359" y="432"/>
                  <a:pt x="359" y="432"/>
                  <a:pt x="359" y="432"/>
                </a:cubicBezTo>
                <a:cubicBezTo>
                  <a:pt x="339" y="432"/>
                  <a:pt x="335" y="425"/>
                  <a:pt x="335" y="402"/>
                </a:cubicBezTo>
                <a:cubicBezTo>
                  <a:pt x="335" y="336"/>
                  <a:pt x="335" y="336"/>
                  <a:pt x="335" y="336"/>
                </a:cubicBezTo>
                <a:cubicBezTo>
                  <a:pt x="360" y="336"/>
                  <a:pt x="360" y="336"/>
                  <a:pt x="360" y="336"/>
                </a:cubicBezTo>
                <a:cubicBezTo>
                  <a:pt x="360" y="402"/>
                  <a:pt x="360" y="402"/>
                  <a:pt x="360" y="402"/>
                </a:cubicBezTo>
                <a:cubicBezTo>
                  <a:pt x="360" y="408"/>
                  <a:pt x="361" y="409"/>
                  <a:pt x="364" y="409"/>
                </a:cubicBezTo>
                <a:lnTo>
                  <a:pt x="371" y="409"/>
                </a:lnTo>
                <a:close/>
                <a:moveTo>
                  <a:pt x="529" y="222"/>
                </a:moveTo>
                <a:cubicBezTo>
                  <a:pt x="553" y="257"/>
                  <a:pt x="590" y="286"/>
                  <a:pt x="626" y="300"/>
                </a:cubicBezTo>
                <a:cubicBezTo>
                  <a:pt x="619" y="307"/>
                  <a:pt x="613" y="316"/>
                  <a:pt x="608" y="325"/>
                </a:cubicBezTo>
                <a:cubicBezTo>
                  <a:pt x="597" y="319"/>
                  <a:pt x="585" y="311"/>
                  <a:pt x="573" y="303"/>
                </a:cubicBezTo>
                <a:cubicBezTo>
                  <a:pt x="573" y="319"/>
                  <a:pt x="573" y="319"/>
                  <a:pt x="573" y="319"/>
                </a:cubicBezTo>
                <a:cubicBezTo>
                  <a:pt x="460" y="319"/>
                  <a:pt x="460" y="319"/>
                  <a:pt x="460" y="319"/>
                </a:cubicBezTo>
                <a:cubicBezTo>
                  <a:pt x="460" y="303"/>
                  <a:pt x="460" y="303"/>
                  <a:pt x="460" y="303"/>
                </a:cubicBezTo>
                <a:cubicBezTo>
                  <a:pt x="449" y="311"/>
                  <a:pt x="437" y="318"/>
                  <a:pt x="425" y="325"/>
                </a:cubicBezTo>
                <a:cubicBezTo>
                  <a:pt x="422" y="318"/>
                  <a:pt x="414" y="309"/>
                  <a:pt x="408" y="303"/>
                </a:cubicBezTo>
                <a:cubicBezTo>
                  <a:pt x="447" y="284"/>
                  <a:pt x="484" y="250"/>
                  <a:pt x="501" y="222"/>
                </a:cubicBezTo>
                <a:lnTo>
                  <a:pt x="529" y="222"/>
                </a:lnTo>
                <a:close/>
                <a:moveTo>
                  <a:pt x="446" y="341"/>
                </a:moveTo>
                <a:cubicBezTo>
                  <a:pt x="589" y="341"/>
                  <a:pt x="589" y="341"/>
                  <a:pt x="589" y="341"/>
                </a:cubicBezTo>
                <a:cubicBezTo>
                  <a:pt x="589" y="434"/>
                  <a:pt x="589" y="434"/>
                  <a:pt x="589" y="434"/>
                </a:cubicBezTo>
                <a:cubicBezTo>
                  <a:pt x="562" y="434"/>
                  <a:pt x="562" y="434"/>
                  <a:pt x="562" y="434"/>
                </a:cubicBezTo>
                <a:cubicBezTo>
                  <a:pt x="562" y="426"/>
                  <a:pt x="562" y="426"/>
                  <a:pt x="562" y="426"/>
                </a:cubicBezTo>
                <a:cubicBezTo>
                  <a:pt x="472" y="426"/>
                  <a:pt x="472" y="426"/>
                  <a:pt x="472" y="426"/>
                </a:cubicBezTo>
                <a:cubicBezTo>
                  <a:pt x="472" y="434"/>
                  <a:pt x="472" y="434"/>
                  <a:pt x="472" y="434"/>
                </a:cubicBezTo>
                <a:cubicBezTo>
                  <a:pt x="446" y="434"/>
                  <a:pt x="446" y="434"/>
                  <a:pt x="446" y="434"/>
                </a:cubicBezTo>
                <a:lnTo>
                  <a:pt x="446" y="341"/>
                </a:lnTo>
                <a:close/>
                <a:moveTo>
                  <a:pt x="562" y="295"/>
                </a:moveTo>
                <a:cubicBezTo>
                  <a:pt x="543" y="280"/>
                  <a:pt x="527" y="264"/>
                  <a:pt x="516" y="249"/>
                </a:cubicBezTo>
                <a:cubicBezTo>
                  <a:pt x="505" y="264"/>
                  <a:pt x="489" y="280"/>
                  <a:pt x="471" y="295"/>
                </a:cubicBezTo>
                <a:lnTo>
                  <a:pt x="562" y="295"/>
                </a:lnTo>
                <a:close/>
                <a:moveTo>
                  <a:pt x="472" y="365"/>
                </a:moveTo>
                <a:cubicBezTo>
                  <a:pt x="472" y="402"/>
                  <a:pt x="472" y="402"/>
                  <a:pt x="472" y="402"/>
                </a:cubicBezTo>
                <a:cubicBezTo>
                  <a:pt x="562" y="402"/>
                  <a:pt x="562" y="402"/>
                  <a:pt x="562" y="402"/>
                </a:cubicBezTo>
                <a:cubicBezTo>
                  <a:pt x="562" y="365"/>
                  <a:pt x="562" y="365"/>
                  <a:pt x="562" y="365"/>
                </a:cubicBezTo>
                <a:lnTo>
                  <a:pt x="472" y="365"/>
                </a:lnTo>
                <a:close/>
                <a:moveTo>
                  <a:pt x="690" y="298"/>
                </a:moveTo>
                <a:cubicBezTo>
                  <a:pt x="678" y="307"/>
                  <a:pt x="665" y="315"/>
                  <a:pt x="652" y="321"/>
                </a:cubicBezTo>
                <a:cubicBezTo>
                  <a:pt x="649" y="314"/>
                  <a:pt x="642" y="304"/>
                  <a:pt x="636" y="298"/>
                </a:cubicBezTo>
                <a:cubicBezTo>
                  <a:pt x="675" y="281"/>
                  <a:pt x="711" y="249"/>
                  <a:pt x="728" y="222"/>
                </a:cubicBezTo>
                <a:cubicBezTo>
                  <a:pt x="756" y="222"/>
                  <a:pt x="756" y="222"/>
                  <a:pt x="756" y="222"/>
                </a:cubicBezTo>
                <a:cubicBezTo>
                  <a:pt x="780" y="256"/>
                  <a:pt x="816" y="282"/>
                  <a:pt x="852" y="294"/>
                </a:cubicBezTo>
                <a:cubicBezTo>
                  <a:pt x="845" y="301"/>
                  <a:pt x="839" y="311"/>
                  <a:pt x="834" y="319"/>
                </a:cubicBezTo>
                <a:cubicBezTo>
                  <a:pt x="822" y="313"/>
                  <a:pt x="809" y="306"/>
                  <a:pt x="796" y="297"/>
                </a:cubicBezTo>
                <a:cubicBezTo>
                  <a:pt x="796" y="315"/>
                  <a:pt x="796" y="315"/>
                  <a:pt x="796" y="315"/>
                </a:cubicBezTo>
                <a:cubicBezTo>
                  <a:pt x="690" y="315"/>
                  <a:pt x="690" y="315"/>
                  <a:pt x="690" y="315"/>
                </a:cubicBezTo>
                <a:lnTo>
                  <a:pt x="690" y="298"/>
                </a:lnTo>
                <a:close/>
                <a:moveTo>
                  <a:pt x="650" y="334"/>
                </a:moveTo>
                <a:cubicBezTo>
                  <a:pt x="838" y="334"/>
                  <a:pt x="838" y="334"/>
                  <a:pt x="838" y="334"/>
                </a:cubicBezTo>
                <a:cubicBezTo>
                  <a:pt x="838" y="359"/>
                  <a:pt x="838" y="359"/>
                  <a:pt x="838" y="359"/>
                </a:cubicBezTo>
                <a:cubicBezTo>
                  <a:pt x="736" y="359"/>
                  <a:pt x="736" y="359"/>
                  <a:pt x="736" y="359"/>
                </a:cubicBezTo>
                <a:cubicBezTo>
                  <a:pt x="730" y="372"/>
                  <a:pt x="722" y="386"/>
                  <a:pt x="715" y="399"/>
                </a:cubicBezTo>
                <a:cubicBezTo>
                  <a:pt x="737" y="398"/>
                  <a:pt x="761" y="397"/>
                  <a:pt x="784" y="396"/>
                </a:cubicBezTo>
                <a:cubicBezTo>
                  <a:pt x="777" y="388"/>
                  <a:pt x="769" y="380"/>
                  <a:pt x="761" y="373"/>
                </a:cubicBezTo>
                <a:cubicBezTo>
                  <a:pt x="785" y="361"/>
                  <a:pt x="785" y="361"/>
                  <a:pt x="785" y="361"/>
                </a:cubicBezTo>
                <a:cubicBezTo>
                  <a:pt x="805" y="378"/>
                  <a:pt x="827" y="402"/>
                  <a:pt x="837" y="419"/>
                </a:cubicBezTo>
                <a:cubicBezTo>
                  <a:pt x="812" y="434"/>
                  <a:pt x="812" y="434"/>
                  <a:pt x="812" y="434"/>
                </a:cubicBezTo>
                <a:cubicBezTo>
                  <a:pt x="810" y="430"/>
                  <a:pt x="807" y="425"/>
                  <a:pt x="803" y="420"/>
                </a:cubicBezTo>
                <a:cubicBezTo>
                  <a:pt x="750" y="423"/>
                  <a:pt x="694" y="425"/>
                  <a:pt x="655" y="427"/>
                </a:cubicBezTo>
                <a:cubicBezTo>
                  <a:pt x="651" y="401"/>
                  <a:pt x="651" y="401"/>
                  <a:pt x="651" y="401"/>
                </a:cubicBezTo>
                <a:cubicBezTo>
                  <a:pt x="686" y="400"/>
                  <a:pt x="686" y="400"/>
                  <a:pt x="686" y="400"/>
                </a:cubicBezTo>
                <a:cubicBezTo>
                  <a:pt x="692" y="387"/>
                  <a:pt x="698" y="372"/>
                  <a:pt x="703" y="359"/>
                </a:cubicBezTo>
                <a:cubicBezTo>
                  <a:pt x="650" y="359"/>
                  <a:pt x="650" y="359"/>
                  <a:pt x="650" y="359"/>
                </a:cubicBezTo>
                <a:lnTo>
                  <a:pt x="650" y="334"/>
                </a:lnTo>
                <a:close/>
                <a:moveTo>
                  <a:pt x="787" y="290"/>
                </a:moveTo>
                <a:cubicBezTo>
                  <a:pt x="769" y="277"/>
                  <a:pt x="753" y="262"/>
                  <a:pt x="743" y="248"/>
                </a:cubicBezTo>
                <a:cubicBezTo>
                  <a:pt x="733" y="262"/>
                  <a:pt x="719" y="277"/>
                  <a:pt x="702" y="290"/>
                </a:cubicBezTo>
                <a:lnTo>
                  <a:pt x="787" y="290"/>
                </a:lnTo>
                <a:close/>
                <a:moveTo>
                  <a:pt x="957" y="281"/>
                </a:moveTo>
                <a:cubicBezTo>
                  <a:pt x="864" y="281"/>
                  <a:pt x="864" y="281"/>
                  <a:pt x="864" y="281"/>
                </a:cubicBezTo>
                <a:cubicBezTo>
                  <a:pt x="864" y="260"/>
                  <a:pt x="864" y="260"/>
                  <a:pt x="864" y="260"/>
                </a:cubicBezTo>
                <a:cubicBezTo>
                  <a:pt x="957" y="260"/>
                  <a:pt x="957" y="260"/>
                  <a:pt x="957" y="260"/>
                </a:cubicBezTo>
                <a:lnTo>
                  <a:pt x="957" y="281"/>
                </a:lnTo>
                <a:close/>
                <a:moveTo>
                  <a:pt x="947" y="422"/>
                </a:moveTo>
                <a:cubicBezTo>
                  <a:pt x="898" y="422"/>
                  <a:pt x="898" y="422"/>
                  <a:pt x="898" y="422"/>
                </a:cubicBezTo>
                <a:cubicBezTo>
                  <a:pt x="898" y="431"/>
                  <a:pt x="898" y="431"/>
                  <a:pt x="898" y="431"/>
                </a:cubicBezTo>
                <a:cubicBezTo>
                  <a:pt x="874" y="431"/>
                  <a:pt x="874" y="431"/>
                  <a:pt x="874" y="431"/>
                </a:cubicBezTo>
                <a:cubicBezTo>
                  <a:pt x="874" y="353"/>
                  <a:pt x="874" y="353"/>
                  <a:pt x="874" y="353"/>
                </a:cubicBezTo>
                <a:cubicBezTo>
                  <a:pt x="947" y="353"/>
                  <a:pt x="947" y="353"/>
                  <a:pt x="947" y="353"/>
                </a:cubicBezTo>
                <a:lnTo>
                  <a:pt x="947" y="422"/>
                </a:lnTo>
                <a:close/>
                <a:moveTo>
                  <a:pt x="875" y="291"/>
                </a:moveTo>
                <a:cubicBezTo>
                  <a:pt x="948" y="291"/>
                  <a:pt x="948" y="291"/>
                  <a:pt x="948" y="291"/>
                </a:cubicBezTo>
                <a:cubicBezTo>
                  <a:pt x="948" y="312"/>
                  <a:pt x="948" y="312"/>
                  <a:pt x="948" y="312"/>
                </a:cubicBezTo>
                <a:cubicBezTo>
                  <a:pt x="875" y="312"/>
                  <a:pt x="875" y="312"/>
                  <a:pt x="875" y="312"/>
                </a:cubicBezTo>
                <a:lnTo>
                  <a:pt x="875" y="291"/>
                </a:lnTo>
                <a:close/>
                <a:moveTo>
                  <a:pt x="875" y="322"/>
                </a:moveTo>
                <a:cubicBezTo>
                  <a:pt x="948" y="322"/>
                  <a:pt x="948" y="322"/>
                  <a:pt x="948" y="322"/>
                </a:cubicBezTo>
                <a:cubicBezTo>
                  <a:pt x="948" y="342"/>
                  <a:pt x="948" y="342"/>
                  <a:pt x="948" y="342"/>
                </a:cubicBezTo>
                <a:cubicBezTo>
                  <a:pt x="875" y="342"/>
                  <a:pt x="875" y="342"/>
                  <a:pt x="875" y="342"/>
                </a:cubicBezTo>
                <a:lnTo>
                  <a:pt x="875" y="322"/>
                </a:lnTo>
                <a:close/>
                <a:moveTo>
                  <a:pt x="948" y="250"/>
                </a:moveTo>
                <a:cubicBezTo>
                  <a:pt x="876" y="250"/>
                  <a:pt x="876" y="250"/>
                  <a:pt x="876" y="250"/>
                </a:cubicBezTo>
                <a:cubicBezTo>
                  <a:pt x="876" y="229"/>
                  <a:pt x="876" y="229"/>
                  <a:pt x="876" y="229"/>
                </a:cubicBezTo>
                <a:cubicBezTo>
                  <a:pt x="948" y="229"/>
                  <a:pt x="948" y="229"/>
                  <a:pt x="948" y="229"/>
                </a:cubicBezTo>
                <a:lnTo>
                  <a:pt x="948" y="250"/>
                </a:lnTo>
                <a:close/>
                <a:moveTo>
                  <a:pt x="898" y="375"/>
                </a:moveTo>
                <a:cubicBezTo>
                  <a:pt x="898" y="401"/>
                  <a:pt x="898" y="401"/>
                  <a:pt x="898" y="401"/>
                </a:cubicBezTo>
                <a:cubicBezTo>
                  <a:pt x="924" y="401"/>
                  <a:pt x="924" y="401"/>
                  <a:pt x="924" y="401"/>
                </a:cubicBezTo>
                <a:cubicBezTo>
                  <a:pt x="924" y="375"/>
                  <a:pt x="924" y="375"/>
                  <a:pt x="924" y="375"/>
                </a:cubicBezTo>
                <a:lnTo>
                  <a:pt x="898" y="375"/>
                </a:lnTo>
                <a:close/>
                <a:moveTo>
                  <a:pt x="1078" y="325"/>
                </a:moveTo>
                <a:cubicBezTo>
                  <a:pt x="1031" y="325"/>
                  <a:pt x="1031" y="325"/>
                  <a:pt x="1031" y="325"/>
                </a:cubicBezTo>
                <a:cubicBezTo>
                  <a:pt x="1031" y="434"/>
                  <a:pt x="1031" y="434"/>
                  <a:pt x="1031" y="434"/>
                </a:cubicBezTo>
                <a:cubicBezTo>
                  <a:pt x="1003" y="434"/>
                  <a:pt x="1003" y="434"/>
                  <a:pt x="1003" y="434"/>
                </a:cubicBezTo>
                <a:cubicBezTo>
                  <a:pt x="1003" y="325"/>
                  <a:pt x="1003" y="325"/>
                  <a:pt x="1003" y="325"/>
                </a:cubicBezTo>
                <a:cubicBezTo>
                  <a:pt x="956" y="325"/>
                  <a:pt x="956" y="325"/>
                  <a:pt x="956" y="325"/>
                </a:cubicBezTo>
                <a:cubicBezTo>
                  <a:pt x="956" y="298"/>
                  <a:pt x="956" y="298"/>
                  <a:pt x="956" y="298"/>
                </a:cubicBezTo>
                <a:cubicBezTo>
                  <a:pt x="1003" y="298"/>
                  <a:pt x="1003" y="298"/>
                  <a:pt x="1003" y="298"/>
                </a:cubicBezTo>
                <a:cubicBezTo>
                  <a:pt x="1003" y="223"/>
                  <a:pt x="1003" y="223"/>
                  <a:pt x="1003" y="223"/>
                </a:cubicBezTo>
                <a:cubicBezTo>
                  <a:pt x="1031" y="223"/>
                  <a:pt x="1031" y="223"/>
                  <a:pt x="1031" y="223"/>
                </a:cubicBezTo>
                <a:cubicBezTo>
                  <a:pt x="1031" y="298"/>
                  <a:pt x="1031" y="298"/>
                  <a:pt x="1031" y="298"/>
                </a:cubicBezTo>
                <a:cubicBezTo>
                  <a:pt x="1078" y="298"/>
                  <a:pt x="1078" y="298"/>
                  <a:pt x="1078" y="298"/>
                </a:cubicBezTo>
                <a:lnTo>
                  <a:pt x="1078"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nvGrpSpPr>
          <p:cNvPr id="9" name="グループ化 8">
            <a:extLst>
              <a:ext uri="{FF2B5EF4-FFF2-40B4-BE49-F238E27FC236}">
                <a16:creationId xmlns:a16="http://schemas.microsoft.com/office/drawing/2014/main" id="{62FCDDF6-4DBA-B444-A090-EF30747DD666}"/>
              </a:ext>
            </a:extLst>
          </p:cNvPr>
          <p:cNvGrpSpPr/>
          <p:nvPr/>
        </p:nvGrpSpPr>
        <p:grpSpPr>
          <a:xfrm>
            <a:off x="495455" y="2418190"/>
            <a:ext cx="1000361" cy="364807"/>
            <a:chOff x="930561" y="1504111"/>
            <a:chExt cx="1000361" cy="364807"/>
          </a:xfrm>
        </p:grpSpPr>
        <p:sp>
          <p:nvSpPr>
            <p:cNvPr id="10" name="Freeform 61">
              <a:extLst>
                <a:ext uri="{FF2B5EF4-FFF2-40B4-BE49-F238E27FC236}">
                  <a16:creationId xmlns:a16="http://schemas.microsoft.com/office/drawing/2014/main" id="{39C9DFA6-5743-EC86-C4F6-2FF8C2B3C636}"/>
                </a:ext>
              </a:extLst>
            </p:cNvPr>
            <p:cNvSpPr>
              <a:spLocks noEditPoints="1"/>
            </p:cNvSpPr>
            <p:nvPr/>
          </p:nvSpPr>
          <p:spPr bwMode="auto">
            <a:xfrm>
              <a:off x="930561" y="1504111"/>
              <a:ext cx="515711" cy="364807"/>
            </a:xfrm>
            <a:custGeom>
              <a:avLst/>
              <a:gdLst>
                <a:gd name="T0" fmla="*/ 699 w 1172"/>
                <a:gd name="T1" fmla="*/ 832 h 832"/>
                <a:gd name="T2" fmla="*/ 845 w 1172"/>
                <a:gd name="T3" fmla="*/ 692 h 832"/>
                <a:gd name="T4" fmla="*/ 1026 w 1172"/>
                <a:gd name="T5" fmla="*/ 832 h 832"/>
                <a:gd name="T6" fmla="*/ 1172 w 1172"/>
                <a:gd name="T7" fmla="*/ 0 h 832"/>
                <a:gd name="T8" fmla="*/ 1022 w 1172"/>
                <a:gd name="T9" fmla="*/ 72 h 832"/>
                <a:gd name="T10" fmla="*/ 1106 w 1172"/>
                <a:gd name="T11" fmla="*/ 178 h 832"/>
                <a:gd name="T12" fmla="*/ 1022 w 1172"/>
                <a:gd name="T13" fmla="*/ 72 h 832"/>
                <a:gd name="T14" fmla="*/ 977 w 1172"/>
                <a:gd name="T15" fmla="*/ 72 h 832"/>
                <a:gd name="T16" fmla="*/ 894 w 1172"/>
                <a:gd name="T17" fmla="*/ 178 h 832"/>
                <a:gd name="T18" fmla="*/ 765 w 1172"/>
                <a:gd name="T19" fmla="*/ 72 h 832"/>
                <a:gd name="T20" fmla="*/ 849 w 1172"/>
                <a:gd name="T21" fmla="*/ 178 h 832"/>
                <a:gd name="T22" fmla="*/ 765 w 1172"/>
                <a:gd name="T23" fmla="*/ 72 h 832"/>
                <a:gd name="T24" fmla="*/ 1106 w 1172"/>
                <a:gd name="T25" fmla="*/ 223 h 832"/>
                <a:gd name="T26" fmla="*/ 1022 w 1172"/>
                <a:gd name="T27" fmla="*/ 329 h 832"/>
                <a:gd name="T28" fmla="*/ 894 w 1172"/>
                <a:gd name="T29" fmla="*/ 223 h 832"/>
                <a:gd name="T30" fmla="*/ 977 w 1172"/>
                <a:gd name="T31" fmla="*/ 329 h 832"/>
                <a:gd name="T32" fmla="*/ 894 w 1172"/>
                <a:gd name="T33" fmla="*/ 223 h 832"/>
                <a:gd name="T34" fmla="*/ 849 w 1172"/>
                <a:gd name="T35" fmla="*/ 223 h 832"/>
                <a:gd name="T36" fmla="*/ 765 w 1172"/>
                <a:gd name="T37" fmla="*/ 329 h 832"/>
                <a:gd name="T38" fmla="*/ 1022 w 1172"/>
                <a:gd name="T39" fmla="*/ 375 h 832"/>
                <a:gd name="T40" fmla="*/ 1106 w 1172"/>
                <a:gd name="T41" fmla="*/ 480 h 832"/>
                <a:gd name="T42" fmla="*/ 1022 w 1172"/>
                <a:gd name="T43" fmla="*/ 375 h 832"/>
                <a:gd name="T44" fmla="*/ 977 w 1172"/>
                <a:gd name="T45" fmla="*/ 375 h 832"/>
                <a:gd name="T46" fmla="*/ 894 w 1172"/>
                <a:gd name="T47" fmla="*/ 480 h 832"/>
                <a:gd name="T48" fmla="*/ 765 w 1172"/>
                <a:gd name="T49" fmla="*/ 375 h 832"/>
                <a:gd name="T50" fmla="*/ 849 w 1172"/>
                <a:gd name="T51" fmla="*/ 480 h 832"/>
                <a:gd name="T52" fmla="*/ 765 w 1172"/>
                <a:gd name="T53" fmla="*/ 375 h 832"/>
                <a:gd name="T54" fmla="*/ 1106 w 1172"/>
                <a:gd name="T55" fmla="*/ 526 h 832"/>
                <a:gd name="T56" fmla="*/ 1022 w 1172"/>
                <a:gd name="T57" fmla="*/ 632 h 832"/>
                <a:gd name="T58" fmla="*/ 894 w 1172"/>
                <a:gd name="T59" fmla="*/ 526 h 832"/>
                <a:gd name="T60" fmla="*/ 977 w 1172"/>
                <a:gd name="T61" fmla="*/ 632 h 832"/>
                <a:gd name="T62" fmla="*/ 894 w 1172"/>
                <a:gd name="T63" fmla="*/ 526 h 832"/>
                <a:gd name="T64" fmla="*/ 849 w 1172"/>
                <a:gd name="T65" fmla="*/ 526 h 832"/>
                <a:gd name="T66" fmla="*/ 765 w 1172"/>
                <a:gd name="T67" fmla="*/ 632 h 832"/>
                <a:gd name="T68" fmla="*/ 236 w 1172"/>
                <a:gd name="T69" fmla="*/ 232 h 832"/>
                <a:gd name="T70" fmla="*/ 236 w 1172"/>
                <a:gd name="T71" fmla="*/ 600 h 832"/>
                <a:gd name="T72" fmla="*/ 236 w 1172"/>
                <a:gd name="T73" fmla="*/ 232 h 832"/>
                <a:gd name="T74" fmla="*/ 320 w 1172"/>
                <a:gd name="T75" fmla="*/ 453 h 832"/>
                <a:gd name="T76" fmla="*/ 256 w 1172"/>
                <a:gd name="T77" fmla="*/ 477 h 832"/>
                <a:gd name="T78" fmla="*/ 320 w 1172"/>
                <a:gd name="T79" fmla="*/ 506 h 832"/>
                <a:gd name="T80" fmla="*/ 256 w 1172"/>
                <a:gd name="T81" fmla="*/ 540 h 832"/>
                <a:gd name="T82" fmla="*/ 217 w 1172"/>
                <a:gd name="T83" fmla="*/ 506 h 832"/>
                <a:gd name="T84" fmla="*/ 153 w 1172"/>
                <a:gd name="T85" fmla="*/ 477 h 832"/>
                <a:gd name="T86" fmla="*/ 217 w 1172"/>
                <a:gd name="T87" fmla="*/ 453 h 832"/>
                <a:gd name="T88" fmla="*/ 153 w 1172"/>
                <a:gd name="T89" fmla="*/ 423 h 832"/>
                <a:gd name="T90" fmla="*/ 130 w 1172"/>
                <a:gd name="T91" fmla="*/ 308 h 832"/>
                <a:gd name="T92" fmla="*/ 236 w 1172"/>
                <a:gd name="T93" fmla="*/ 405 h 832"/>
                <a:gd name="T94" fmla="*/ 344 w 1172"/>
                <a:gd name="T95" fmla="*/ 308 h 832"/>
                <a:gd name="T96" fmla="*/ 320 w 1172"/>
                <a:gd name="T97" fmla="*/ 423 h 832"/>
                <a:gd name="T98" fmla="*/ 540 w 1172"/>
                <a:gd name="T99" fmla="*/ 330 h 832"/>
                <a:gd name="T100" fmla="*/ 471 w 1172"/>
                <a:gd name="T101" fmla="*/ 396 h 832"/>
                <a:gd name="T102" fmla="*/ 0 w 1172"/>
                <a:gd name="T103" fmla="*/ 416 h 832"/>
                <a:gd name="T104" fmla="*/ 471 w 1172"/>
                <a:gd name="T105" fmla="*/ 436 h 832"/>
                <a:gd name="T106" fmla="*/ 540 w 1172"/>
                <a:gd name="T107" fmla="*/ 501 h 832"/>
                <a:gd name="T108" fmla="*/ 684 w 1172"/>
                <a:gd name="T109" fmla="*/ 416 h 832"/>
                <a:gd name="T110" fmla="*/ 236 w 1172"/>
                <a:gd name="T111" fmla="*/ 617 h 832"/>
                <a:gd name="T112" fmla="*/ 236 w 1172"/>
                <a:gd name="T113" fmla="*/ 215 h 832"/>
                <a:gd name="T114" fmla="*/ 236 w 1172"/>
                <a:gd name="T115" fmla="*/ 61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699" y="0"/>
                  </a:moveTo>
                  <a:cubicBezTo>
                    <a:pt x="699" y="832"/>
                    <a:pt x="699" y="832"/>
                    <a:pt x="699" y="832"/>
                  </a:cubicBezTo>
                  <a:cubicBezTo>
                    <a:pt x="845" y="832"/>
                    <a:pt x="845" y="832"/>
                    <a:pt x="845" y="832"/>
                  </a:cubicBezTo>
                  <a:cubicBezTo>
                    <a:pt x="845" y="692"/>
                    <a:pt x="845" y="692"/>
                    <a:pt x="845" y="692"/>
                  </a:cubicBezTo>
                  <a:cubicBezTo>
                    <a:pt x="1026" y="692"/>
                    <a:pt x="1026" y="692"/>
                    <a:pt x="1026" y="692"/>
                  </a:cubicBezTo>
                  <a:cubicBezTo>
                    <a:pt x="1026" y="832"/>
                    <a:pt x="1026" y="832"/>
                    <a:pt x="1026" y="832"/>
                  </a:cubicBezTo>
                  <a:cubicBezTo>
                    <a:pt x="1172" y="832"/>
                    <a:pt x="1172" y="832"/>
                    <a:pt x="1172" y="832"/>
                  </a:cubicBezTo>
                  <a:cubicBezTo>
                    <a:pt x="1172" y="0"/>
                    <a:pt x="1172" y="0"/>
                    <a:pt x="1172" y="0"/>
                  </a:cubicBezTo>
                  <a:lnTo>
                    <a:pt x="699" y="0"/>
                  </a:lnTo>
                  <a:close/>
                  <a:moveTo>
                    <a:pt x="1022" y="72"/>
                  </a:moveTo>
                  <a:cubicBezTo>
                    <a:pt x="1106" y="72"/>
                    <a:pt x="1106" y="72"/>
                    <a:pt x="1106" y="72"/>
                  </a:cubicBezTo>
                  <a:cubicBezTo>
                    <a:pt x="1106" y="178"/>
                    <a:pt x="1106" y="178"/>
                    <a:pt x="1106" y="178"/>
                  </a:cubicBezTo>
                  <a:cubicBezTo>
                    <a:pt x="1022" y="178"/>
                    <a:pt x="1022" y="178"/>
                    <a:pt x="1022" y="178"/>
                  </a:cubicBezTo>
                  <a:lnTo>
                    <a:pt x="1022" y="72"/>
                  </a:lnTo>
                  <a:close/>
                  <a:moveTo>
                    <a:pt x="894" y="72"/>
                  </a:moveTo>
                  <a:cubicBezTo>
                    <a:pt x="977" y="72"/>
                    <a:pt x="977" y="72"/>
                    <a:pt x="977" y="72"/>
                  </a:cubicBezTo>
                  <a:cubicBezTo>
                    <a:pt x="977" y="178"/>
                    <a:pt x="977" y="178"/>
                    <a:pt x="977" y="178"/>
                  </a:cubicBezTo>
                  <a:cubicBezTo>
                    <a:pt x="894" y="178"/>
                    <a:pt x="894" y="178"/>
                    <a:pt x="894" y="178"/>
                  </a:cubicBezTo>
                  <a:lnTo>
                    <a:pt x="894" y="72"/>
                  </a:lnTo>
                  <a:close/>
                  <a:moveTo>
                    <a:pt x="765" y="72"/>
                  </a:moveTo>
                  <a:cubicBezTo>
                    <a:pt x="849" y="72"/>
                    <a:pt x="849" y="72"/>
                    <a:pt x="849" y="72"/>
                  </a:cubicBezTo>
                  <a:cubicBezTo>
                    <a:pt x="849" y="178"/>
                    <a:pt x="849" y="178"/>
                    <a:pt x="849" y="178"/>
                  </a:cubicBezTo>
                  <a:cubicBezTo>
                    <a:pt x="765" y="178"/>
                    <a:pt x="765" y="178"/>
                    <a:pt x="765" y="178"/>
                  </a:cubicBezTo>
                  <a:lnTo>
                    <a:pt x="765" y="72"/>
                  </a:lnTo>
                  <a:close/>
                  <a:moveTo>
                    <a:pt x="1022" y="223"/>
                  </a:moveTo>
                  <a:cubicBezTo>
                    <a:pt x="1106" y="223"/>
                    <a:pt x="1106" y="223"/>
                    <a:pt x="1106" y="223"/>
                  </a:cubicBezTo>
                  <a:cubicBezTo>
                    <a:pt x="1106" y="329"/>
                    <a:pt x="1106" y="329"/>
                    <a:pt x="1106" y="329"/>
                  </a:cubicBezTo>
                  <a:cubicBezTo>
                    <a:pt x="1022" y="329"/>
                    <a:pt x="1022" y="329"/>
                    <a:pt x="1022" y="329"/>
                  </a:cubicBezTo>
                  <a:lnTo>
                    <a:pt x="1022" y="223"/>
                  </a:lnTo>
                  <a:close/>
                  <a:moveTo>
                    <a:pt x="894" y="223"/>
                  </a:moveTo>
                  <a:cubicBezTo>
                    <a:pt x="977" y="223"/>
                    <a:pt x="977" y="223"/>
                    <a:pt x="977" y="223"/>
                  </a:cubicBezTo>
                  <a:cubicBezTo>
                    <a:pt x="977" y="329"/>
                    <a:pt x="977" y="329"/>
                    <a:pt x="977" y="329"/>
                  </a:cubicBezTo>
                  <a:cubicBezTo>
                    <a:pt x="894" y="329"/>
                    <a:pt x="894" y="329"/>
                    <a:pt x="894" y="329"/>
                  </a:cubicBezTo>
                  <a:lnTo>
                    <a:pt x="894" y="223"/>
                  </a:lnTo>
                  <a:close/>
                  <a:moveTo>
                    <a:pt x="765" y="223"/>
                  </a:moveTo>
                  <a:cubicBezTo>
                    <a:pt x="849" y="223"/>
                    <a:pt x="849" y="223"/>
                    <a:pt x="849" y="223"/>
                  </a:cubicBezTo>
                  <a:cubicBezTo>
                    <a:pt x="849" y="329"/>
                    <a:pt x="849" y="329"/>
                    <a:pt x="849" y="329"/>
                  </a:cubicBezTo>
                  <a:cubicBezTo>
                    <a:pt x="765" y="329"/>
                    <a:pt x="765" y="329"/>
                    <a:pt x="765" y="329"/>
                  </a:cubicBezTo>
                  <a:lnTo>
                    <a:pt x="765" y="223"/>
                  </a:lnTo>
                  <a:close/>
                  <a:moveTo>
                    <a:pt x="1022" y="375"/>
                  </a:moveTo>
                  <a:cubicBezTo>
                    <a:pt x="1106" y="375"/>
                    <a:pt x="1106" y="375"/>
                    <a:pt x="1106" y="375"/>
                  </a:cubicBezTo>
                  <a:cubicBezTo>
                    <a:pt x="1106" y="480"/>
                    <a:pt x="1106" y="480"/>
                    <a:pt x="1106" y="480"/>
                  </a:cubicBezTo>
                  <a:cubicBezTo>
                    <a:pt x="1022" y="480"/>
                    <a:pt x="1022" y="480"/>
                    <a:pt x="1022" y="480"/>
                  </a:cubicBezTo>
                  <a:lnTo>
                    <a:pt x="1022" y="375"/>
                  </a:lnTo>
                  <a:close/>
                  <a:moveTo>
                    <a:pt x="894" y="375"/>
                  </a:moveTo>
                  <a:cubicBezTo>
                    <a:pt x="977" y="375"/>
                    <a:pt x="977" y="375"/>
                    <a:pt x="977" y="375"/>
                  </a:cubicBezTo>
                  <a:cubicBezTo>
                    <a:pt x="977" y="480"/>
                    <a:pt x="977" y="480"/>
                    <a:pt x="977" y="480"/>
                  </a:cubicBezTo>
                  <a:cubicBezTo>
                    <a:pt x="894" y="480"/>
                    <a:pt x="894" y="480"/>
                    <a:pt x="894" y="480"/>
                  </a:cubicBezTo>
                  <a:lnTo>
                    <a:pt x="894" y="375"/>
                  </a:lnTo>
                  <a:close/>
                  <a:moveTo>
                    <a:pt x="765" y="375"/>
                  </a:moveTo>
                  <a:cubicBezTo>
                    <a:pt x="849" y="375"/>
                    <a:pt x="849" y="375"/>
                    <a:pt x="849" y="375"/>
                  </a:cubicBezTo>
                  <a:cubicBezTo>
                    <a:pt x="849" y="480"/>
                    <a:pt x="849" y="480"/>
                    <a:pt x="849" y="480"/>
                  </a:cubicBezTo>
                  <a:cubicBezTo>
                    <a:pt x="765" y="480"/>
                    <a:pt x="765" y="480"/>
                    <a:pt x="765" y="480"/>
                  </a:cubicBezTo>
                  <a:lnTo>
                    <a:pt x="765" y="375"/>
                  </a:lnTo>
                  <a:close/>
                  <a:moveTo>
                    <a:pt x="1022" y="526"/>
                  </a:moveTo>
                  <a:cubicBezTo>
                    <a:pt x="1106" y="526"/>
                    <a:pt x="1106" y="526"/>
                    <a:pt x="1106" y="526"/>
                  </a:cubicBezTo>
                  <a:cubicBezTo>
                    <a:pt x="1106" y="632"/>
                    <a:pt x="1106" y="632"/>
                    <a:pt x="1106" y="632"/>
                  </a:cubicBezTo>
                  <a:cubicBezTo>
                    <a:pt x="1022" y="632"/>
                    <a:pt x="1022" y="632"/>
                    <a:pt x="1022" y="632"/>
                  </a:cubicBezTo>
                  <a:lnTo>
                    <a:pt x="1022" y="526"/>
                  </a:lnTo>
                  <a:close/>
                  <a:moveTo>
                    <a:pt x="894" y="526"/>
                  </a:moveTo>
                  <a:cubicBezTo>
                    <a:pt x="977" y="526"/>
                    <a:pt x="977" y="526"/>
                    <a:pt x="977" y="526"/>
                  </a:cubicBezTo>
                  <a:cubicBezTo>
                    <a:pt x="977" y="632"/>
                    <a:pt x="977" y="632"/>
                    <a:pt x="977" y="632"/>
                  </a:cubicBezTo>
                  <a:cubicBezTo>
                    <a:pt x="894" y="632"/>
                    <a:pt x="894" y="632"/>
                    <a:pt x="894" y="632"/>
                  </a:cubicBezTo>
                  <a:lnTo>
                    <a:pt x="894" y="526"/>
                  </a:lnTo>
                  <a:close/>
                  <a:moveTo>
                    <a:pt x="765" y="526"/>
                  </a:moveTo>
                  <a:cubicBezTo>
                    <a:pt x="849" y="526"/>
                    <a:pt x="849" y="526"/>
                    <a:pt x="849" y="526"/>
                  </a:cubicBezTo>
                  <a:cubicBezTo>
                    <a:pt x="849" y="632"/>
                    <a:pt x="849" y="632"/>
                    <a:pt x="849" y="632"/>
                  </a:cubicBezTo>
                  <a:cubicBezTo>
                    <a:pt x="765" y="632"/>
                    <a:pt x="765" y="632"/>
                    <a:pt x="765" y="632"/>
                  </a:cubicBezTo>
                  <a:lnTo>
                    <a:pt x="765" y="526"/>
                  </a:lnTo>
                  <a:close/>
                  <a:moveTo>
                    <a:pt x="236" y="232"/>
                  </a:moveTo>
                  <a:cubicBezTo>
                    <a:pt x="135" y="232"/>
                    <a:pt x="52" y="314"/>
                    <a:pt x="52" y="416"/>
                  </a:cubicBezTo>
                  <a:cubicBezTo>
                    <a:pt x="52" y="517"/>
                    <a:pt x="135" y="600"/>
                    <a:pt x="236" y="600"/>
                  </a:cubicBezTo>
                  <a:cubicBezTo>
                    <a:pt x="338" y="600"/>
                    <a:pt x="420" y="517"/>
                    <a:pt x="420" y="416"/>
                  </a:cubicBezTo>
                  <a:cubicBezTo>
                    <a:pt x="420" y="314"/>
                    <a:pt x="338" y="232"/>
                    <a:pt x="236"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3" y="506"/>
                    <a:pt x="153" y="506"/>
                    <a:pt x="153" y="506"/>
                  </a:cubicBezTo>
                  <a:cubicBezTo>
                    <a:pt x="153" y="477"/>
                    <a:pt x="153" y="477"/>
                    <a:pt x="153" y="477"/>
                  </a:cubicBezTo>
                  <a:cubicBezTo>
                    <a:pt x="217" y="477"/>
                    <a:pt x="217" y="477"/>
                    <a:pt x="217" y="477"/>
                  </a:cubicBezTo>
                  <a:cubicBezTo>
                    <a:pt x="217" y="453"/>
                    <a:pt x="217" y="453"/>
                    <a:pt x="217" y="453"/>
                  </a:cubicBezTo>
                  <a:cubicBezTo>
                    <a:pt x="153" y="453"/>
                    <a:pt x="153" y="453"/>
                    <a:pt x="153" y="453"/>
                  </a:cubicBezTo>
                  <a:cubicBezTo>
                    <a:pt x="153" y="423"/>
                    <a:pt x="153" y="423"/>
                    <a:pt x="153" y="423"/>
                  </a:cubicBezTo>
                  <a:cubicBezTo>
                    <a:pt x="206" y="423"/>
                    <a:pt x="206" y="423"/>
                    <a:pt x="206" y="423"/>
                  </a:cubicBezTo>
                  <a:cubicBezTo>
                    <a:pt x="130" y="308"/>
                    <a:pt x="130" y="308"/>
                    <a:pt x="130" y="308"/>
                  </a:cubicBezTo>
                  <a:cubicBezTo>
                    <a:pt x="175" y="308"/>
                    <a:pt x="175" y="308"/>
                    <a:pt x="175" y="308"/>
                  </a:cubicBezTo>
                  <a:cubicBezTo>
                    <a:pt x="236" y="405"/>
                    <a:pt x="236" y="405"/>
                    <a:pt x="236" y="405"/>
                  </a:cubicBezTo>
                  <a:cubicBezTo>
                    <a:pt x="296" y="308"/>
                    <a:pt x="296" y="308"/>
                    <a:pt x="296" y="308"/>
                  </a:cubicBezTo>
                  <a:cubicBezTo>
                    <a:pt x="344" y="308"/>
                    <a:pt x="344" y="308"/>
                    <a:pt x="344" y="308"/>
                  </a:cubicBezTo>
                  <a:cubicBezTo>
                    <a:pt x="268" y="423"/>
                    <a:pt x="268" y="423"/>
                    <a:pt x="268" y="423"/>
                  </a:cubicBezTo>
                  <a:lnTo>
                    <a:pt x="320" y="423"/>
                  </a:lnTo>
                  <a:close/>
                  <a:moveTo>
                    <a:pt x="599" y="330"/>
                  </a:moveTo>
                  <a:cubicBezTo>
                    <a:pt x="540" y="330"/>
                    <a:pt x="540" y="330"/>
                    <a:pt x="540" y="330"/>
                  </a:cubicBezTo>
                  <a:cubicBezTo>
                    <a:pt x="605" y="396"/>
                    <a:pt x="605" y="396"/>
                    <a:pt x="605" y="396"/>
                  </a:cubicBezTo>
                  <a:cubicBezTo>
                    <a:pt x="471" y="396"/>
                    <a:pt x="471" y="396"/>
                    <a:pt x="471" y="396"/>
                  </a:cubicBezTo>
                  <a:cubicBezTo>
                    <a:pt x="461" y="275"/>
                    <a:pt x="360" y="180"/>
                    <a:pt x="236" y="180"/>
                  </a:cubicBezTo>
                  <a:cubicBezTo>
                    <a:pt x="106" y="180"/>
                    <a:pt x="0" y="285"/>
                    <a:pt x="0" y="416"/>
                  </a:cubicBezTo>
                  <a:cubicBezTo>
                    <a:pt x="0" y="546"/>
                    <a:pt x="106" y="652"/>
                    <a:pt x="236" y="652"/>
                  </a:cubicBezTo>
                  <a:cubicBezTo>
                    <a:pt x="360" y="652"/>
                    <a:pt x="461" y="557"/>
                    <a:pt x="471"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236" y="617"/>
                  </a:moveTo>
                  <a:cubicBezTo>
                    <a:pt x="126" y="617"/>
                    <a:pt x="35" y="526"/>
                    <a:pt x="35" y="416"/>
                  </a:cubicBezTo>
                  <a:cubicBezTo>
                    <a:pt x="35" y="305"/>
                    <a:pt x="126" y="215"/>
                    <a:pt x="236" y="215"/>
                  </a:cubicBezTo>
                  <a:cubicBezTo>
                    <a:pt x="347" y="215"/>
                    <a:pt x="437" y="305"/>
                    <a:pt x="437" y="416"/>
                  </a:cubicBezTo>
                  <a:cubicBezTo>
                    <a:pt x="437" y="526"/>
                    <a:pt x="347" y="617"/>
                    <a:pt x="236" y="617"/>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nvGrpSpPr>
            <p:cNvPr id="11" name="グループ化 10">
              <a:extLst>
                <a:ext uri="{FF2B5EF4-FFF2-40B4-BE49-F238E27FC236}">
                  <a16:creationId xmlns:a16="http://schemas.microsoft.com/office/drawing/2014/main" id="{63E25D93-2DD6-3701-FA9B-01F82F885E21}"/>
                </a:ext>
              </a:extLst>
            </p:cNvPr>
            <p:cNvGrpSpPr/>
            <p:nvPr/>
          </p:nvGrpSpPr>
          <p:grpSpPr>
            <a:xfrm>
              <a:off x="1518172" y="1576183"/>
              <a:ext cx="412750" cy="220662"/>
              <a:chOff x="1518172" y="1536274"/>
              <a:chExt cx="412750" cy="220662"/>
            </a:xfrm>
          </p:grpSpPr>
          <p:sp>
            <p:nvSpPr>
              <p:cNvPr id="12" name="Freeform 59">
                <a:extLst>
                  <a:ext uri="{FF2B5EF4-FFF2-40B4-BE49-F238E27FC236}">
                    <a16:creationId xmlns:a16="http://schemas.microsoft.com/office/drawing/2014/main" id="{8C5EC0FE-907F-4A3A-5F4D-5F66992ADBC0}"/>
                  </a:ext>
                </a:extLst>
              </p:cNvPr>
              <p:cNvSpPr>
                <a:spLocks noEditPoints="1"/>
              </p:cNvSpPr>
              <p:nvPr/>
            </p:nvSpPr>
            <p:spPr bwMode="auto">
              <a:xfrm>
                <a:off x="1634059" y="1536274"/>
                <a:ext cx="177800" cy="107950"/>
              </a:xfrm>
              <a:custGeom>
                <a:avLst/>
                <a:gdLst>
                  <a:gd name="T0" fmla="*/ 142 w 372"/>
                  <a:gd name="T1" fmla="*/ 147 h 227"/>
                  <a:gd name="T2" fmla="*/ 49 w 372"/>
                  <a:gd name="T3" fmla="*/ 147 h 227"/>
                  <a:gd name="T4" fmla="*/ 18 w 372"/>
                  <a:gd name="T5" fmla="*/ 227 h 227"/>
                  <a:gd name="T6" fmla="*/ 0 w 372"/>
                  <a:gd name="T7" fmla="*/ 227 h 227"/>
                  <a:gd name="T8" fmla="*/ 91 w 372"/>
                  <a:gd name="T9" fmla="*/ 0 h 227"/>
                  <a:gd name="T10" fmla="*/ 102 w 372"/>
                  <a:gd name="T11" fmla="*/ 0 h 227"/>
                  <a:gd name="T12" fmla="*/ 191 w 372"/>
                  <a:gd name="T13" fmla="*/ 227 h 227"/>
                  <a:gd name="T14" fmla="*/ 173 w 372"/>
                  <a:gd name="T15" fmla="*/ 227 h 227"/>
                  <a:gd name="T16" fmla="*/ 142 w 372"/>
                  <a:gd name="T17" fmla="*/ 147 h 227"/>
                  <a:gd name="T18" fmla="*/ 55 w 372"/>
                  <a:gd name="T19" fmla="*/ 133 h 227"/>
                  <a:gd name="T20" fmla="*/ 136 w 372"/>
                  <a:gd name="T21" fmla="*/ 133 h 227"/>
                  <a:gd name="T22" fmla="*/ 105 w 372"/>
                  <a:gd name="T23" fmla="*/ 51 h 227"/>
                  <a:gd name="T24" fmla="*/ 96 w 372"/>
                  <a:gd name="T25" fmla="*/ 25 h 227"/>
                  <a:gd name="T26" fmla="*/ 87 w 372"/>
                  <a:gd name="T27" fmla="*/ 52 h 227"/>
                  <a:gd name="T28" fmla="*/ 55 w 372"/>
                  <a:gd name="T29" fmla="*/ 133 h 227"/>
                  <a:gd name="T30" fmla="*/ 239 w 372"/>
                  <a:gd name="T31" fmla="*/ 129 h 227"/>
                  <a:gd name="T32" fmla="*/ 239 w 372"/>
                  <a:gd name="T33" fmla="*/ 227 h 227"/>
                  <a:gd name="T34" fmla="*/ 223 w 372"/>
                  <a:gd name="T35" fmla="*/ 227 h 227"/>
                  <a:gd name="T36" fmla="*/ 223 w 372"/>
                  <a:gd name="T37" fmla="*/ 1 h 227"/>
                  <a:gd name="T38" fmla="*/ 277 w 372"/>
                  <a:gd name="T39" fmla="*/ 1 h 227"/>
                  <a:gd name="T40" fmla="*/ 339 w 372"/>
                  <a:gd name="T41" fmla="*/ 16 h 227"/>
                  <a:gd name="T42" fmla="*/ 359 w 372"/>
                  <a:gd name="T43" fmla="*/ 63 h 227"/>
                  <a:gd name="T44" fmla="*/ 347 w 372"/>
                  <a:gd name="T45" fmla="*/ 102 h 227"/>
                  <a:gd name="T46" fmla="*/ 311 w 372"/>
                  <a:gd name="T47" fmla="*/ 124 h 227"/>
                  <a:gd name="T48" fmla="*/ 372 w 372"/>
                  <a:gd name="T49" fmla="*/ 227 h 227"/>
                  <a:gd name="T50" fmla="*/ 353 w 372"/>
                  <a:gd name="T51" fmla="*/ 227 h 227"/>
                  <a:gd name="T52" fmla="*/ 295 w 372"/>
                  <a:gd name="T53" fmla="*/ 129 h 227"/>
                  <a:gd name="T54" fmla="*/ 239 w 372"/>
                  <a:gd name="T55" fmla="*/ 129 h 227"/>
                  <a:gd name="T56" fmla="*/ 239 w 372"/>
                  <a:gd name="T57" fmla="*/ 115 h 227"/>
                  <a:gd name="T58" fmla="*/ 282 w 372"/>
                  <a:gd name="T59" fmla="*/ 115 h 227"/>
                  <a:gd name="T60" fmla="*/ 326 w 372"/>
                  <a:gd name="T61" fmla="*/ 102 h 227"/>
                  <a:gd name="T62" fmla="*/ 342 w 372"/>
                  <a:gd name="T63" fmla="*/ 64 h 227"/>
                  <a:gd name="T64" fmla="*/ 327 w 372"/>
                  <a:gd name="T65" fmla="*/ 27 h 227"/>
                  <a:gd name="T66" fmla="*/ 276 w 372"/>
                  <a:gd name="T67" fmla="*/ 15 h 227"/>
                  <a:gd name="T68" fmla="*/ 239 w 372"/>
                  <a:gd name="T69" fmla="*/ 15 h 227"/>
                  <a:gd name="T70" fmla="*/ 239 w 372"/>
                  <a:gd name="T71" fmla="*/ 11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2" h="227">
                    <a:moveTo>
                      <a:pt x="142" y="147"/>
                    </a:moveTo>
                    <a:cubicBezTo>
                      <a:pt x="49" y="147"/>
                      <a:pt x="49" y="147"/>
                      <a:pt x="49" y="147"/>
                    </a:cubicBezTo>
                    <a:cubicBezTo>
                      <a:pt x="18" y="227"/>
                      <a:pt x="18" y="227"/>
                      <a:pt x="18" y="227"/>
                    </a:cubicBezTo>
                    <a:cubicBezTo>
                      <a:pt x="0" y="227"/>
                      <a:pt x="0" y="227"/>
                      <a:pt x="0" y="227"/>
                    </a:cubicBezTo>
                    <a:cubicBezTo>
                      <a:pt x="91" y="0"/>
                      <a:pt x="91" y="0"/>
                      <a:pt x="91" y="0"/>
                    </a:cubicBezTo>
                    <a:cubicBezTo>
                      <a:pt x="102" y="0"/>
                      <a:pt x="102" y="0"/>
                      <a:pt x="102" y="0"/>
                    </a:cubicBezTo>
                    <a:cubicBezTo>
                      <a:pt x="191" y="227"/>
                      <a:pt x="191" y="227"/>
                      <a:pt x="191" y="227"/>
                    </a:cubicBezTo>
                    <a:cubicBezTo>
                      <a:pt x="173" y="227"/>
                      <a:pt x="173" y="227"/>
                      <a:pt x="173" y="227"/>
                    </a:cubicBezTo>
                    <a:lnTo>
                      <a:pt x="142" y="147"/>
                    </a:lnTo>
                    <a:close/>
                    <a:moveTo>
                      <a:pt x="55" y="133"/>
                    </a:moveTo>
                    <a:cubicBezTo>
                      <a:pt x="136" y="133"/>
                      <a:pt x="136" y="133"/>
                      <a:pt x="136" y="133"/>
                    </a:cubicBezTo>
                    <a:cubicBezTo>
                      <a:pt x="105" y="51"/>
                      <a:pt x="105" y="51"/>
                      <a:pt x="105" y="51"/>
                    </a:cubicBezTo>
                    <a:cubicBezTo>
                      <a:pt x="103" y="45"/>
                      <a:pt x="100" y="36"/>
                      <a:pt x="96" y="25"/>
                    </a:cubicBezTo>
                    <a:cubicBezTo>
                      <a:pt x="93" y="35"/>
                      <a:pt x="90" y="44"/>
                      <a:pt x="87" y="52"/>
                    </a:cubicBezTo>
                    <a:lnTo>
                      <a:pt x="55" y="133"/>
                    </a:lnTo>
                    <a:close/>
                    <a:moveTo>
                      <a:pt x="239" y="129"/>
                    </a:moveTo>
                    <a:cubicBezTo>
                      <a:pt x="239" y="227"/>
                      <a:pt x="239" y="227"/>
                      <a:pt x="239" y="227"/>
                    </a:cubicBezTo>
                    <a:cubicBezTo>
                      <a:pt x="223" y="227"/>
                      <a:pt x="223" y="227"/>
                      <a:pt x="223" y="227"/>
                    </a:cubicBezTo>
                    <a:cubicBezTo>
                      <a:pt x="223" y="1"/>
                      <a:pt x="223" y="1"/>
                      <a:pt x="223" y="1"/>
                    </a:cubicBezTo>
                    <a:cubicBezTo>
                      <a:pt x="277" y="1"/>
                      <a:pt x="277" y="1"/>
                      <a:pt x="277" y="1"/>
                    </a:cubicBezTo>
                    <a:cubicBezTo>
                      <a:pt x="305" y="1"/>
                      <a:pt x="326" y="6"/>
                      <a:pt x="339" y="16"/>
                    </a:cubicBezTo>
                    <a:cubicBezTo>
                      <a:pt x="353" y="27"/>
                      <a:pt x="359" y="42"/>
                      <a:pt x="359" y="63"/>
                    </a:cubicBezTo>
                    <a:cubicBezTo>
                      <a:pt x="359" y="78"/>
                      <a:pt x="355" y="91"/>
                      <a:pt x="347" y="102"/>
                    </a:cubicBezTo>
                    <a:cubicBezTo>
                      <a:pt x="339" y="112"/>
                      <a:pt x="327" y="119"/>
                      <a:pt x="311" y="124"/>
                    </a:cubicBezTo>
                    <a:cubicBezTo>
                      <a:pt x="372" y="227"/>
                      <a:pt x="372" y="227"/>
                      <a:pt x="372" y="227"/>
                    </a:cubicBezTo>
                    <a:cubicBezTo>
                      <a:pt x="353" y="227"/>
                      <a:pt x="353" y="227"/>
                      <a:pt x="353" y="227"/>
                    </a:cubicBezTo>
                    <a:cubicBezTo>
                      <a:pt x="295" y="129"/>
                      <a:pt x="295" y="129"/>
                      <a:pt x="295" y="129"/>
                    </a:cubicBezTo>
                    <a:lnTo>
                      <a:pt x="239" y="129"/>
                    </a:lnTo>
                    <a:close/>
                    <a:moveTo>
                      <a:pt x="239" y="115"/>
                    </a:moveTo>
                    <a:cubicBezTo>
                      <a:pt x="282" y="115"/>
                      <a:pt x="282" y="115"/>
                      <a:pt x="282" y="115"/>
                    </a:cubicBezTo>
                    <a:cubicBezTo>
                      <a:pt x="301" y="115"/>
                      <a:pt x="316" y="111"/>
                      <a:pt x="326" y="102"/>
                    </a:cubicBezTo>
                    <a:cubicBezTo>
                      <a:pt x="337" y="94"/>
                      <a:pt x="342" y="81"/>
                      <a:pt x="342" y="64"/>
                    </a:cubicBezTo>
                    <a:cubicBezTo>
                      <a:pt x="342" y="47"/>
                      <a:pt x="337" y="35"/>
                      <a:pt x="327" y="27"/>
                    </a:cubicBezTo>
                    <a:cubicBezTo>
                      <a:pt x="316" y="19"/>
                      <a:pt x="300" y="15"/>
                      <a:pt x="276" y="15"/>
                    </a:cubicBezTo>
                    <a:cubicBezTo>
                      <a:pt x="239" y="15"/>
                      <a:pt x="239" y="15"/>
                      <a:pt x="239" y="15"/>
                    </a:cubicBezTo>
                    <a:lnTo>
                      <a:pt x="239" y="11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3" name="Freeform 60">
                <a:extLst>
                  <a:ext uri="{FF2B5EF4-FFF2-40B4-BE49-F238E27FC236}">
                    <a16:creationId xmlns:a16="http://schemas.microsoft.com/office/drawing/2014/main" id="{0F20F5AB-1E65-0BF7-B9FA-BD667EEB0174}"/>
                  </a:ext>
                </a:extLst>
              </p:cNvPr>
              <p:cNvSpPr>
                <a:spLocks noEditPoints="1"/>
              </p:cNvSpPr>
              <p:nvPr/>
            </p:nvSpPr>
            <p:spPr bwMode="auto">
              <a:xfrm>
                <a:off x="1518172" y="1680736"/>
                <a:ext cx="412750" cy="76200"/>
              </a:xfrm>
              <a:custGeom>
                <a:avLst/>
                <a:gdLst>
                  <a:gd name="T0" fmla="*/ 11 w 864"/>
                  <a:gd name="T1" fmla="*/ 151 h 161"/>
                  <a:gd name="T2" fmla="*/ 151 w 864"/>
                  <a:gd name="T3" fmla="*/ 7 h 161"/>
                  <a:gd name="T4" fmla="*/ 104 w 864"/>
                  <a:gd name="T5" fmla="*/ 84 h 161"/>
                  <a:gd name="T6" fmla="*/ 158 w 864"/>
                  <a:gd name="T7" fmla="*/ 160 h 161"/>
                  <a:gd name="T8" fmla="*/ 153 w 864"/>
                  <a:gd name="T9" fmla="*/ 22 h 161"/>
                  <a:gd name="T10" fmla="*/ 210 w 864"/>
                  <a:gd name="T11" fmla="*/ 9 h 161"/>
                  <a:gd name="T12" fmla="*/ 246 w 864"/>
                  <a:gd name="T13" fmla="*/ 27 h 161"/>
                  <a:gd name="T14" fmla="*/ 255 w 864"/>
                  <a:gd name="T15" fmla="*/ 58 h 161"/>
                  <a:gd name="T16" fmla="*/ 156 w 864"/>
                  <a:gd name="T17" fmla="*/ 39 h 161"/>
                  <a:gd name="T18" fmla="*/ 256 w 864"/>
                  <a:gd name="T19" fmla="*/ 151 h 161"/>
                  <a:gd name="T20" fmla="*/ 157 w 864"/>
                  <a:gd name="T21" fmla="*/ 64 h 161"/>
                  <a:gd name="T22" fmla="*/ 224 w 864"/>
                  <a:gd name="T23" fmla="*/ 83 h 161"/>
                  <a:gd name="T24" fmla="*/ 224 w 864"/>
                  <a:gd name="T25" fmla="*/ 100 h 161"/>
                  <a:gd name="T26" fmla="*/ 224 w 864"/>
                  <a:gd name="T27" fmla="*/ 117 h 161"/>
                  <a:gd name="T28" fmla="*/ 309 w 864"/>
                  <a:gd name="T29" fmla="*/ 79 h 161"/>
                  <a:gd name="T30" fmla="*/ 266 w 864"/>
                  <a:gd name="T31" fmla="*/ 112 h 161"/>
                  <a:gd name="T32" fmla="*/ 290 w 864"/>
                  <a:gd name="T33" fmla="*/ 1 h 161"/>
                  <a:gd name="T34" fmla="*/ 309 w 864"/>
                  <a:gd name="T35" fmla="*/ 55 h 161"/>
                  <a:gd name="T36" fmla="*/ 362 w 864"/>
                  <a:gd name="T37" fmla="*/ 154 h 161"/>
                  <a:gd name="T38" fmla="*/ 320 w 864"/>
                  <a:gd name="T39" fmla="*/ 98 h 161"/>
                  <a:gd name="T40" fmla="*/ 327 w 864"/>
                  <a:gd name="T41" fmla="*/ 38 h 161"/>
                  <a:gd name="T42" fmla="*/ 422 w 864"/>
                  <a:gd name="T43" fmla="*/ 34 h 161"/>
                  <a:gd name="T44" fmla="*/ 395 w 864"/>
                  <a:gd name="T45" fmla="*/ 63 h 161"/>
                  <a:gd name="T46" fmla="*/ 397 w 864"/>
                  <a:gd name="T47" fmla="*/ 89 h 161"/>
                  <a:gd name="T48" fmla="*/ 397 w 864"/>
                  <a:gd name="T49" fmla="*/ 118 h 161"/>
                  <a:gd name="T50" fmla="*/ 426 w 864"/>
                  <a:gd name="T51" fmla="*/ 140 h 161"/>
                  <a:gd name="T52" fmla="*/ 344 w 864"/>
                  <a:gd name="T53" fmla="*/ 46 h 161"/>
                  <a:gd name="T54" fmla="*/ 379 w 864"/>
                  <a:gd name="T55" fmla="*/ 97 h 161"/>
                  <a:gd name="T56" fmla="*/ 379 w 864"/>
                  <a:gd name="T57" fmla="*/ 118 h 161"/>
                  <a:gd name="T58" fmla="*/ 362 w 864"/>
                  <a:gd name="T59" fmla="*/ 131 h 161"/>
                  <a:gd name="T60" fmla="*/ 386 w 864"/>
                  <a:gd name="T61" fmla="*/ 63 h 161"/>
                  <a:gd name="T62" fmla="*/ 556 w 864"/>
                  <a:gd name="T63" fmla="*/ 45 h 161"/>
                  <a:gd name="T64" fmla="*/ 591 w 864"/>
                  <a:gd name="T65" fmla="*/ 48 h 161"/>
                  <a:gd name="T66" fmla="*/ 463 w 864"/>
                  <a:gd name="T67" fmla="*/ 82 h 161"/>
                  <a:gd name="T68" fmla="*/ 514 w 864"/>
                  <a:gd name="T69" fmla="*/ 36 h 161"/>
                  <a:gd name="T70" fmla="*/ 477 w 864"/>
                  <a:gd name="T71" fmla="*/ 45 h 161"/>
                  <a:gd name="T72" fmla="*/ 462 w 864"/>
                  <a:gd name="T73" fmla="*/ 0 h 161"/>
                  <a:gd name="T74" fmla="*/ 531 w 864"/>
                  <a:gd name="T75" fmla="*/ 0 h 161"/>
                  <a:gd name="T76" fmla="*/ 490 w 864"/>
                  <a:gd name="T77" fmla="*/ 116 h 161"/>
                  <a:gd name="T78" fmla="*/ 490 w 864"/>
                  <a:gd name="T79" fmla="*/ 155 h 161"/>
                  <a:gd name="T80" fmla="*/ 564 w 864"/>
                  <a:gd name="T81" fmla="*/ 108 h 161"/>
                  <a:gd name="T82" fmla="*/ 544 w 864"/>
                  <a:gd name="T83" fmla="*/ 94 h 161"/>
                  <a:gd name="T84" fmla="*/ 557 w 864"/>
                  <a:gd name="T85" fmla="*/ 140 h 161"/>
                  <a:gd name="T86" fmla="*/ 606 w 864"/>
                  <a:gd name="T87" fmla="*/ 124 h 161"/>
                  <a:gd name="T88" fmla="*/ 627 w 864"/>
                  <a:gd name="T89" fmla="*/ 59 h 161"/>
                  <a:gd name="T90" fmla="*/ 665 w 864"/>
                  <a:gd name="T91" fmla="*/ 29 h 161"/>
                  <a:gd name="T92" fmla="*/ 646 w 864"/>
                  <a:gd name="T93" fmla="*/ 78 h 161"/>
                  <a:gd name="T94" fmla="*/ 767 w 864"/>
                  <a:gd name="T95" fmla="*/ 154 h 161"/>
                  <a:gd name="T96" fmla="*/ 670 w 864"/>
                  <a:gd name="T97" fmla="*/ 120 h 161"/>
                  <a:gd name="T98" fmla="*/ 671 w 864"/>
                  <a:gd name="T99" fmla="*/ 8 h 161"/>
                  <a:gd name="T100" fmla="*/ 762 w 864"/>
                  <a:gd name="T101" fmla="*/ 102 h 161"/>
                  <a:gd name="T102" fmla="*/ 689 w 864"/>
                  <a:gd name="T103" fmla="*/ 39 h 161"/>
                  <a:gd name="T104" fmla="*/ 689 w 864"/>
                  <a:gd name="T105" fmla="*/ 70 h 161"/>
                  <a:gd name="T106" fmla="*/ 741 w 864"/>
                  <a:gd name="T107" fmla="*/ 25 h 161"/>
                  <a:gd name="T108" fmla="*/ 741 w 864"/>
                  <a:gd name="T109" fmla="*/ 55 h 161"/>
                  <a:gd name="T110" fmla="*/ 864 w 864"/>
                  <a:gd name="T111" fmla="*/ 160 h 161"/>
                  <a:gd name="T112" fmla="*/ 821 w 864"/>
                  <a:gd name="T113" fmla="*/ 1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4" h="161">
                    <a:moveTo>
                      <a:pt x="0" y="1"/>
                    </a:moveTo>
                    <a:cubicBezTo>
                      <a:pt x="43" y="1"/>
                      <a:pt x="43" y="1"/>
                      <a:pt x="43" y="1"/>
                    </a:cubicBezTo>
                    <a:cubicBezTo>
                      <a:pt x="43" y="10"/>
                      <a:pt x="43" y="10"/>
                      <a:pt x="43" y="10"/>
                    </a:cubicBezTo>
                    <a:cubicBezTo>
                      <a:pt x="11" y="10"/>
                      <a:pt x="11" y="10"/>
                      <a:pt x="11" y="10"/>
                    </a:cubicBezTo>
                    <a:cubicBezTo>
                      <a:pt x="11" y="151"/>
                      <a:pt x="11" y="151"/>
                      <a:pt x="11" y="151"/>
                    </a:cubicBezTo>
                    <a:cubicBezTo>
                      <a:pt x="43" y="151"/>
                      <a:pt x="43" y="151"/>
                      <a:pt x="43" y="151"/>
                    </a:cubicBezTo>
                    <a:cubicBezTo>
                      <a:pt x="43" y="160"/>
                      <a:pt x="43" y="160"/>
                      <a:pt x="43" y="160"/>
                    </a:cubicBezTo>
                    <a:cubicBezTo>
                      <a:pt x="0" y="160"/>
                      <a:pt x="0" y="160"/>
                      <a:pt x="0" y="160"/>
                    </a:cubicBezTo>
                    <a:lnTo>
                      <a:pt x="0" y="1"/>
                    </a:lnTo>
                    <a:close/>
                    <a:moveTo>
                      <a:pt x="151" y="7"/>
                    </a:moveTo>
                    <a:cubicBezTo>
                      <a:pt x="147" y="17"/>
                      <a:pt x="142" y="28"/>
                      <a:pt x="136" y="38"/>
                    </a:cubicBezTo>
                    <a:cubicBezTo>
                      <a:pt x="136" y="159"/>
                      <a:pt x="136" y="159"/>
                      <a:pt x="136" y="159"/>
                    </a:cubicBezTo>
                    <a:cubicBezTo>
                      <a:pt x="117" y="159"/>
                      <a:pt x="117" y="159"/>
                      <a:pt x="117" y="159"/>
                    </a:cubicBezTo>
                    <a:cubicBezTo>
                      <a:pt x="117" y="69"/>
                      <a:pt x="117" y="69"/>
                      <a:pt x="117" y="69"/>
                    </a:cubicBezTo>
                    <a:cubicBezTo>
                      <a:pt x="113" y="74"/>
                      <a:pt x="109" y="79"/>
                      <a:pt x="104" y="84"/>
                    </a:cubicBezTo>
                    <a:cubicBezTo>
                      <a:pt x="103" y="79"/>
                      <a:pt x="97" y="68"/>
                      <a:pt x="94" y="63"/>
                    </a:cubicBezTo>
                    <a:cubicBezTo>
                      <a:pt x="109" y="48"/>
                      <a:pt x="124" y="24"/>
                      <a:pt x="132" y="1"/>
                    </a:cubicBezTo>
                    <a:lnTo>
                      <a:pt x="151" y="7"/>
                    </a:lnTo>
                    <a:close/>
                    <a:moveTo>
                      <a:pt x="197" y="137"/>
                    </a:moveTo>
                    <a:cubicBezTo>
                      <a:pt x="187" y="146"/>
                      <a:pt x="171" y="155"/>
                      <a:pt x="158" y="160"/>
                    </a:cubicBezTo>
                    <a:cubicBezTo>
                      <a:pt x="154" y="156"/>
                      <a:pt x="147" y="149"/>
                      <a:pt x="142" y="146"/>
                    </a:cubicBezTo>
                    <a:cubicBezTo>
                      <a:pt x="155" y="142"/>
                      <a:pt x="169" y="136"/>
                      <a:pt x="177" y="130"/>
                    </a:cubicBezTo>
                    <a:lnTo>
                      <a:pt x="197" y="137"/>
                    </a:lnTo>
                    <a:close/>
                    <a:moveTo>
                      <a:pt x="190" y="22"/>
                    </a:moveTo>
                    <a:cubicBezTo>
                      <a:pt x="153" y="22"/>
                      <a:pt x="153" y="22"/>
                      <a:pt x="153" y="22"/>
                    </a:cubicBezTo>
                    <a:cubicBezTo>
                      <a:pt x="153" y="9"/>
                      <a:pt x="153" y="9"/>
                      <a:pt x="153" y="9"/>
                    </a:cubicBezTo>
                    <a:cubicBezTo>
                      <a:pt x="190" y="9"/>
                      <a:pt x="190" y="9"/>
                      <a:pt x="190" y="9"/>
                    </a:cubicBezTo>
                    <a:cubicBezTo>
                      <a:pt x="190" y="1"/>
                      <a:pt x="190" y="1"/>
                      <a:pt x="190" y="1"/>
                    </a:cubicBezTo>
                    <a:cubicBezTo>
                      <a:pt x="210" y="1"/>
                      <a:pt x="210" y="1"/>
                      <a:pt x="210" y="1"/>
                    </a:cubicBezTo>
                    <a:cubicBezTo>
                      <a:pt x="210" y="9"/>
                      <a:pt x="210" y="9"/>
                      <a:pt x="210" y="9"/>
                    </a:cubicBezTo>
                    <a:cubicBezTo>
                      <a:pt x="249" y="9"/>
                      <a:pt x="249" y="9"/>
                      <a:pt x="249" y="9"/>
                    </a:cubicBezTo>
                    <a:cubicBezTo>
                      <a:pt x="249" y="22"/>
                      <a:pt x="249" y="22"/>
                      <a:pt x="249" y="22"/>
                    </a:cubicBezTo>
                    <a:cubicBezTo>
                      <a:pt x="210" y="22"/>
                      <a:pt x="210" y="22"/>
                      <a:pt x="210" y="22"/>
                    </a:cubicBezTo>
                    <a:cubicBezTo>
                      <a:pt x="210" y="27"/>
                      <a:pt x="210" y="27"/>
                      <a:pt x="210" y="27"/>
                    </a:cubicBezTo>
                    <a:cubicBezTo>
                      <a:pt x="246" y="27"/>
                      <a:pt x="246" y="27"/>
                      <a:pt x="246" y="27"/>
                    </a:cubicBezTo>
                    <a:cubicBezTo>
                      <a:pt x="246" y="39"/>
                      <a:pt x="246" y="39"/>
                      <a:pt x="246" y="39"/>
                    </a:cubicBezTo>
                    <a:cubicBezTo>
                      <a:pt x="210" y="39"/>
                      <a:pt x="210" y="39"/>
                      <a:pt x="210" y="39"/>
                    </a:cubicBezTo>
                    <a:cubicBezTo>
                      <a:pt x="210" y="45"/>
                      <a:pt x="210" y="45"/>
                      <a:pt x="210" y="45"/>
                    </a:cubicBezTo>
                    <a:cubicBezTo>
                      <a:pt x="255" y="45"/>
                      <a:pt x="255" y="45"/>
                      <a:pt x="255" y="45"/>
                    </a:cubicBezTo>
                    <a:cubicBezTo>
                      <a:pt x="255" y="58"/>
                      <a:pt x="255" y="58"/>
                      <a:pt x="255" y="58"/>
                    </a:cubicBezTo>
                    <a:cubicBezTo>
                      <a:pt x="145" y="58"/>
                      <a:pt x="145" y="58"/>
                      <a:pt x="145" y="58"/>
                    </a:cubicBezTo>
                    <a:cubicBezTo>
                      <a:pt x="145" y="45"/>
                      <a:pt x="145" y="45"/>
                      <a:pt x="145" y="45"/>
                    </a:cubicBezTo>
                    <a:cubicBezTo>
                      <a:pt x="190" y="45"/>
                      <a:pt x="190" y="45"/>
                      <a:pt x="190" y="45"/>
                    </a:cubicBezTo>
                    <a:cubicBezTo>
                      <a:pt x="190" y="39"/>
                      <a:pt x="190" y="39"/>
                      <a:pt x="190" y="39"/>
                    </a:cubicBezTo>
                    <a:cubicBezTo>
                      <a:pt x="156" y="39"/>
                      <a:pt x="156" y="39"/>
                      <a:pt x="156" y="39"/>
                    </a:cubicBezTo>
                    <a:cubicBezTo>
                      <a:pt x="156" y="27"/>
                      <a:pt x="156" y="27"/>
                      <a:pt x="156" y="27"/>
                    </a:cubicBezTo>
                    <a:cubicBezTo>
                      <a:pt x="190" y="27"/>
                      <a:pt x="190" y="27"/>
                      <a:pt x="190" y="27"/>
                    </a:cubicBezTo>
                    <a:lnTo>
                      <a:pt x="190" y="22"/>
                    </a:lnTo>
                    <a:close/>
                    <a:moveTo>
                      <a:pt x="226" y="130"/>
                    </a:moveTo>
                    <a:cubicBezTo>
                      <a:pt x="237" y="136"/>
                      <a:pt x="249" y="144"/>
                      <a:pt x="256" y="151"/>
                    </a:cubicBezTo>
                    <a:cubicBezTo>
                      <a:pt x="238" y="161"/>
                      <a:pt x="238" y="161"/>
                      <a:pt x="238" y="161"/>
                    </a:cubicBezTo>
                    <a:cubicBezTo>
                      <a:pt x="232" y="154"/>
                      <a:pt x="218" y="144"/>
                      <a:pt x="207" y="137"/>
                    </a:cubicBezTo>
                    <a:cubicBezTo>
                      <a:pt x="224" y="130"/>
                      <a:pt x="224" y="130"/>
                      <a:pt x="224" y="130"/>
                    </a:cubicBezTo>
                    <a:cubicBezTo>
                      <a:pt x="157" y="130"/>
                      <a:pt x="157" y="130"/>
                      <a:pt x="157" y="130"/>
                    </a:cubicBezTo>
                    <a:cubicBezTo>
                      <a:pt x="157" y="64"/>
                      <a:pt x="157" y="64"/>
                      <a:pt x="157" y="64"/>
                    </a:cubicBezTo>
                    <a:cubicBezTo>
                      <a:pt x="245" y="64"/>
                      <a:pt x="245" y="64"/>
                      <a:pt x="245" y="64"/>
                    </a:cubicBezTo>
                    <a:cubicBezTo>
                      <a:pt x="245" y="130"/>
                      <a:pt x="245" y="130"/>
                      <a:pt x="245" y="130"/>
                    </a:cubicBezTo>
                    <a:lnTo>
                      <a:pt x="226" y="130"/>
                    </a:lnTo>
                    <a:close/>
                    <a:moveTo>
                      <a:pt x="177" y="83"/>
                    </a:moveTo>
                    <a:cubicBezTo>
                      <a:pt x="224" y="83"/>
                      <a:pt x="224" y="83"/>
                      <a:pt x="224" y="83"/>
                    </a:cubicBezTo>
                    <a:cubicBezTo>
                      <a:pt x="224" y="76"/>
                      <a:pt x="224" y="76"/>
                      <a:pt x="224" y="76"/>
                    </a:cubicBezTo>
                    <a:cubicBezTo>
                      <a:pt x="177" y="76"/>
                      <a:pt x="177" y="76"/>
                      <a:pt x="177" y="76"/>
                    </a:cubicBezTo>
                    <a:lnTo>
                      <a:pt x="177" y="83"/>
                    </a:lnTo>
                    <a:close/>
                    <a:moveTo>
                      <a:pt x="177" y="100"/>
                    </a:moveTo>
                    <a:cubicBezTo>
                      <a:pt x="224" y="100"/>
                      <a:pt x="224" y="100"/>
                      <a:pt x="224" y="100"/>
                    </a:cubicBezTo>
                    <a:cubicBezTo>
                      <a:pt x="224" y="93"/>
                      <a:pt x="224" y="93"/>
                      <a:pt x="224" y="93"/>
                    </a:cubicBezTo>
                    <a:cubicBezTo>
                      <a:pt x="177" y="93"/>
                      <a:pt x="177" y="93"/>
                      <a:pt x="177" y="93"/>
                    </a:cubicBezTo>
                    <a:lnTo>
                      <a:pt x="177" y="100"/>
                    </a:lnTo>
                    <a:close/>
                    <a:moveTo>
                      <a:pt x="177" y="117"/>
                    </a:moveTo>
                    <a:cubicBezTo>
                      <a:pt x="224" y="117"/>
                      <a:pt x="224" y="117"/>
                      <a:pt x="224" y="117"/>
                    </a:cubicBezTo>
                    <a:cubicBezTo>
                      <a:pt x="224" y="110"/>
                      <a:pt x="224" y="110"/>
                      <a:pt x="224" y="110"/>
                    </a:cubicBezTo>
                    <a:cubicBezTo>
                      <a:pt x="177" y="110"/>
                      <a:pt x="177" y="110"/>
                      <a:pt x="177" y="110"/>
                    </a:cubicBezTo>
                    <a:lnTo>
                      <a:pt x="177" y="117"/>
                    </a:lnTo>
                    <a:close/>
                    <a:moveTo>
                      <a:pt x="318" y="98"/>
                    </a:moveTo>
                    <a:cubicBezTo>
                      <a:pt x="316" y="93"/>
                      <a:pt x="312" y="86"/>
                      <a:pt x="309" y="79"/>
                    </a:cubicBezTo>
                    <a:cubicBezTo>
                      <a:pt x="309" y="160"/>
                      <a:pt x="309" y="160"/>
                      <a:pt x="309" y="160"/>
                    </a:cubicBezTo>
                    <a:cubicBezTo>
                      <a:pt x="290" y="160"/>
                      <a:pt x="290" y="160"/>
                      <a:pt x="290" y="160"/>
                    </a:cubicBezTo>
                    <a:cubicBezTo>
                      <a:pt x="290" y="96"/>
                      <a:pt x="290" y="96"/>
                      <a:pt x="290" y="96"/>
                    </a:cubicBezTo>
                    <a:cubicBezTo>
                      <a:pt x="286" y="109"/>
                      <a:pt x="281" y="121"/>
                      <a:pt x="275" y="129"/>
                    </a:cubicBezTo>
                    <a:cubicBezTo>
                      <a:pt x="273" y="124"/>
                      <a:pt x="269" y="116"/>
                      <a:pt x="266" y="112"/>
                    </a:cubicBezTo>
                    <a:cubicBezTo>
                      <a:pt x="276" y="98"/>
                      <a:pt x="285" y="75"/>
                      <a:pt x="289" y="55"/>
                    </a:cubicBezTo>
                    <a:cubicBezTo>
                      <a:pt x="270" y="55"/>
                      <a:pt x="270" y="55"/>
                      <a:pt x="270" y="55"/>
                    </a:cubicBezTo>
                    <a:cubicBezTo>
                      <a:pt x="270" y="36"/>
                      <a:pt x="270" y="36"/>
                      <a:pt x="270" y="36"/>
                    </a:cubicBezTo>
                    <a:cubicBezTo>
                      <a:pt x="290" y="36"/>
                      <a:pt x="290" y="36"/>
                      <a:pt x="290" y="36"/>
                    </a:cubicBezTo>
                    <a:cubicBezTo>
                      <a:pt x="290" y="1"/>
                      <a:pt x="290" y="1"/>
                      <a:pt x="290" y="1"/>
                    </a:cubicBezTo>
                    <a:cubicBezTo>
                      <a:pt x="309" y="1"/>
                      <a:pt x="309" y="1"/>
                      <a:pt x="309" y="1"/>
                    </a:cubicBezTo>
                    <a:cubicBezTo>
                      <a:pt x="309" y="36"/>
                      <a:pt x="309" y="36"/>
                      <a:pt x="309" y="36"/>
                    </a:cubicBezTo>
                    <a:cubicBezTo>
                      <a:pt x="326" y="36"/>
                      <a:pt x="326" y="36"/>
                      <a:pt x="326" y="36"/>
                    </a:cubicBezTo>
                    <a:cubicBezTo>
                      <a:pt x="326" y="55"/>
                      <a:pt x="326" y="55"/>
                      <a:pt x="326" y="55"/>
                    </a:cubicBezTo>
                    <a:cubicBezTo>
                      <a:pt x="309" y="55"/>
                      <a:pt x="309" y="55"/>
                      <a:pt x="309" y="55"/>
                    </a:cubicBezTo>
                    <a:cubicBezTo>
                      <a:pt x="309" y="56"/>
                      <a:pt x="309" y="56"/>
                      <a:pt x="309" y="56"/>
                    </a:cubicBezTo>
                    <a:cubicBezTo>
                      <a:pt x="314" y="63"/>
                      <a:pt x="326" y="79"/>
                      <a:pt x="328" y="83"/>
                    </a:cubicBezTo>
                    <a:lnTo>
                      <a:pt x="318" y="98"/>
                    </a:lnTo>
                    <a:close/>
                    <a:moveTo>
                      <a:pt x="426" y="154"/>
                    </a:moveTo>
                    <a:cubicBezTo>
                      <a:pt x="362" y="154"/>
                      <a:pt x="362" y="154"/>
                      <a:pt x="362" y="154"/>
                    </a:cubicBezTo>
                    <a:cubicBezTo>
                      <a:pt x="362" y="160"/>
                      <a:pt x="362" y="160"/>
                      <a:pt x="362" y="160"/>
                    </a:cubicBezTo>
                    <a:cubicBezTo>
                      <a:pt x="343" y="160"/>
                      <a:pt x="343" y="160"/>
                      <a:pt x="343" y="160"/>
                    </a:cubicBezTo>
                    <a:cubicBezTo>
                      <a:pt x="343" y="104"/>
                      <a:pt x="343" y="104"/>
                      <a:pt x="343" y="104"/>
                    </a:cubicBezTo>
                    <a:cubicBezTo>
                      <a:pt x="340" y="107"/>
                      <a:pt x="337" y="110"/>
                      <a:pt x="334" y="113"/>
                    </a:cubicBezTo>
                    <a:cubicBezTo>
                      <a:pt x="331" y="109"/>
                      <a:pt x="324" y="102"/>
                      <a:pt x="320" y="98"/>
                    </a:cubicBezTo>
                    <a:cubicBezTo>
                      <a:pt x="332" y="90"/>
                      <a:pt x="342" y="77"/>
                      <a:pt x="350" y="63"/>
                    </a:cubicBezTo>
                    <a:cubicBezTo>
                      <a:pt x="329" y="63"/>
                      <a:pt x="329" y="63"/>
                      <a:pt x="329" y="63"/>
                    </a:cubicBezTo>
                    <a:cubicBezTo>
                      <a:pt x="329" y="46"/>
                      <a:pt x="329" y="46"/>
                      <a:pt x="329" y="46"/>
                    </a:cubicBezTo>
                    <a:cubicBezTo>
                      <a:pt x="340" y="46"/>
                      <a:pt x="340" y="46"/>
                      <a:pt x="340" y="46"/>
                    </a:cubicBezTo>
                    <a:cubicBezTo>
                      <a:pt x="336" y="43"/>
                      <a:pt x="331" y="39"/>
                      <a:pt x="327" y="38"/>
                    </a:cubicBezTo>
                    <a:cubicBezTo>
                      <a:pt x="336" y="28"/>
                      <a:pt x="344" y="14"/>
                      <a:pt x="348" y="0"/>
                    </a:cubicBezTo>
                    <a:cubicBezTo>
                      <a:pt x="366" y="4"/>
                      <a:pt x="366" y="4"/>
                      <a:pt x="366" y="4"/>
                    </a:cubicBezTo>
                    <a:cubicBezTo>
                      <a:pt x="365" y="8"/>
                      <a:pt x="363" y="13"/>
                      <a:pt x="361" y="17"/>
                    </a:cubicBezTo>
                    <a:cubicBezTo>
                      <a:pt x="422" y="17"/>
                      <a:pt x="422" y="17"/>
                      <a:pt x="422" y="17"/>
                    </a:cubicBezTo>
                    <a:cubicBezTo>
                      <a:pt x="422" y="34"/>
                      <a:pt x="422" y="34"/>
                      <a:pt x="422" y="34"/>
                    </a:cubicBezTo>
                    <a:cubicBezTo>
                      <a:pt x="384" y="34"/>
                      <a:pt x="384" y="34"/>
                      <a:pt x="384" y="34"/>
                    </a:cubicBezTo>
                    <a:cubicBezTo>
                      <a:pt x="382" y="38"/>
                      <a:pt x="381" y="42"/>
                      <a:pt x="379" y="46"/>
                    </a:cubicBezTo>
                    <a:cubicBezTo>
                      <a:pt x="426" y="46"/>
                      <a:pt x="426" y="46"/>
                      <a:pt x="426" y="46"/>
                    </a:cubicBezTo>
                    <a:cubicBezTo>
                      <a:pt x="426" y="63"/>
                      <a:pt x="426" y="63"/>
                      <a:pt x="426" y="63"/>
                    </a:cubicBezTo>
                    <a:cubicBezTo>
                      <a:pt x="395" y="63"/>
                      <a:pt x="395" y="63"/>
                      <a:pt x="395" y="63"/>
                    </a:cubicBezTo>
                    <a:cubicBezTo>
                      <a:pt x="406" y="65"/>
                      <a:pt x="406" y="65"/>
                      <a:pt x="406" y="65"/>
                    </a:cubicBezTo>
                    <a:cubicBezTo>
                      <a:pt x="404" y="69"/>
                      <a:pt x="402" y="72"/>
                      <a:pt x="400" y="75"/>
                    </a:cubicBezTo>
                    <a:cubicBezTo>
                      <a:pt x="423" y="75"/>
                      <a:pt x="423" y="75"/>
                      <a:pt x="423" y="75"/>
                    </a:cubicBezTo>
                    <a:cubicBezTo>
                      <a:pt x="423" y="89"/>
                      <a:pt x="423" y="89"/>
                      <a:pt x="423" y="89"/>
                    </a:cubicBezTo>
                    <a:cubicBezTo>
                      <a:pt x="397" y="89"/>
                      <a:pt x="397" y="89"/>
                      <a:pt x="397" y="89"/>
                    </a:cubicBezTo>
                    <a:cubicBezTo>
                      <a:pt x="397" y="97"/>
                      <a:pt x="397" y="97"/>
                      <a:pt x="397" y="97"/>
                    </a:cubicBezTo>
                    <a:cubicBezTo>
                      <a:pt x="420" y="97"/>
                      <a:pt x="420" y="97"/>
                      <a:pt x="420" y="97"/>
                    </a:cubicBezTo>
                    <a:cubicBezTo>
                      <a:pt x="420" y="110"/>
                      <a:pt x="420" y="110"/>
                      <a:pt x="420" y="110"/>
                    </a:cubicBezTo>
                    <a:cubicBezTo>
                      <a:pt x="397" y="110"/>
                      <a:pt x="397" y="110"/>
                      <a:pt x="397" y="110"/>
                    </a:cubicBezTo>
                    <a:cubicBezTo>
                      <a:pt x="397" y="118"/>
                      <a:pt x="397" y="118"/>
                      <a:pt x="397" y="118"/>
                    </a:cubicBezTo>
                    <a:cubicBezTo>
                      <a:pt x="420" y="118"/>
                      <a:pt x="420" y="118"/>
                      <a:pt x="420" y="118"/>
                    </a:cubicBezTo>
                    <a:cubicBezTo>
                      <a:pt x="420" y="131"/>
                      <a:pt x="420" y="131"/>
                      <a:pt x="420" y="131"/>
                    </a:cubicBezTo>
                    <a:cubicBezTo>
                      <a:pt x="397" y="131"/>
                      <a:pt x="397" y="131"/>
                      <a:pt x="397" y="131"/>
                    </a:cubicBezTo>
                    <a:cubicBezTo>
                      <a:pt x="397" y="140"/>
                      <a:pt x="397" y="140"/>
                      <a:pt x="397" y="140"/>
                    </a:cubicBezTo>
                    <a:cubicBezTo>
                      <a:pt x="426" y="140"/>
                      <a:pt x="426" y="140"/>
                      <a:pt x="426" y="140"/>
                    </a:cubicBezTo>
                    <a:lnTo>
                      <a:pt x="426" y="154"/>
                    </a:lnTo>
                    <a:close/>
                    <a:moveTo>
                      <a:pt x="359" y="46"/>
                    </a:moveTo>
                    <a:cubicBezTo>
                      <a:pt x="360" y="42"/>
                      <a:pt x="362" y="38"/>
                      <a:pt x="364" y="34"/>
                    </a:cubicBezTo>
                    <a:cubicBezTo>
                      <a:pt x="353" y="34"/>
                      <a:pt x="353" y="34"/>
                      <a:pt x="353" y="34"/>
                    </a:cubicBezTo>
                    <a:cubicBezTo>
                      <a:pt x="350" y="38"/>
                      <a:pt x="347" y="42"/>
                      <a:pt x="344" y="46"/>
                    </a:cubicBezTo>
                    <a:lnTo>
                      <a:pt x="359" y="46"/>
                    </a:lnTo>
                    <a:close/>
                    <a:moveTo>
                      <a:pt x="379" y="89"/>
                    </a:moveTo>
                    <a:cubicBezTo>
                      <a:pt x="362" y="89"/>
                      <a:pt x="362" y="89"/>
                      <a:pt x="362" y="89"/>
                    </a:cubicBezTo>
                    <a:cubicBezTo>
                      <a:pt x="362" y="97"/>
                      <a:pt x="362" y="97"/>
                      <a:pt x="362" y="97"/>
                    </a:cubicBezTo>
                    <a:cubicBezTo>
                      <a:pt x="379" y="97"/>
                      <a:pt x="379" y="97"/>
                      <a:pt x="379" y="97"/>
                    </a:cubicBezTo>
                    <a:lnTo>
                      <a:pt x="379" y="89"/>
                    </a:lnTo>
                    <a:close/>
                    <a:moveTo>
                      <a:pt x="379" y="110"/>
                    </a:moveTo>
                    <a:cubicBezTo>
                      <a:pt x="362" y="110"/>
                      <a:pt x="362" y="110"/>
                      <a:pt x="362" y="110"/>
                    </a:cubicBezTo>
                    <a:cubicBezTo>
                      <a:pt x="362" y="118"/>
                      <a:pt x="362" y="118"/>
                      <a:pt x="362" y="118"/>
                    </a:cubicBezTo>
                    <a:cubicBezTo>
                      <a:pt x="379" y="118"/>
                      <a:pt x="379" y="118"/>
                      <a:pt x="379" y="118"/>
                    </a:cubicBezTo>
                    <a:lnTo>
                      <a:pt x="379" y="110"/>
                    </a:lnTo>
                    <a:close/>
                    <a:moveTo>
                      <a:pt x="362" y="140"/>
                    </a:moveTo>
                    <a:cubicBezTo>
                      <a:pt x="379" y="140"/>
                      <a:pt x="379" y="140"/>
                      <a:pt x="379" y="140"/>
                    </a:cubicBezTo>
                    <a:cubicBezTo>
                      <a:pt x="379" y="131"/>
                      <a:pt x="379" y="131"/>
                      <a:pt x="379" y="131"/>
                    </a:cubicBezTo>
                    <a:cubicBezTo>
                      <a:pt x="362" y="131"/>
                      <a:pt x="362" y="131"/>
                      <a:pt x="362" y="131"/>
                    </a:cubicBezTo>
                    <a:lnTo>
                      <a:pt x="362" y="140"/>
                    </a:lnTo>
                    <a:close/>
                    <a:moveTo>
                      <a:pt x="372" y="63"/>
                    </a:moveTo>
                    <a:cubicBezTo>
                      <a:pt x="370" y="67"/>
                      <a:pt x="367" y="71"/>
                      <a:pt x="365" y="75"/>
                    </a:cubicBezTo>
                    <a:cubicBezTo>
                      <a:pt x="381" y="75"/>
                      <a:pt x="381" y="75"/>
                      <a:pt x="381" y="75"/>
                    </a:cubicBezTo>
                    <a:cubicBezTo>
                      <a:pt x="383" y="71"/>
                      <a:pt x="385" y="67"/>
                      <a:pt x="386" y="63"/>
                    </a:cubicBezTo>
                    <a:lnTo>
                      <a:pt x="372" y="63"/>
                    </a:lnTo>
                    <a:close/>
                    <a:moveTo>
                      <a:pt x="595" y="29"/>
                    </a:moveTo>
                    <a:cubicBezTo>
                      <a:pt x="567" y="29"/>
                      <a:pt x="567" y="29"/>
                      <a:pt x="567" y="29"/>
                    </a:cubicBezTo>
                    <a:cubicBezTo>
                      <a:pt x="570" y="33"/>
                      <a:pt x="573" y="37"/>
                      <a:pt x="574" y="40"/>
                    </a:cubicBezTo>
                    <a:cubicBezTo>
                      <a:pt x="556" y="45"/>
                      <a:pt x="556" y="45"/>
                      <a:pt x="556" y="45"/>
                    </a:cubicBezTo>
                    <a:cubicBezTo>
                      <a:pt x="554" y="41"/>
                      <a:pt x="549" y="34"/>
                      <a:pt x="545" y="29"/>
                    </a:cubicBezTo>
                    <a:cubicBezTo>
                      <a:pt x="535" y="29"/>
                      <a:pt x="535" y="29"/>
                      <a:pt x="535" y="29"/>
                    </a:cubicBezTo>
                    <a:cubicBezTo>
                      <a:pt x="532" y="33"/>
                      <a:pt x="529" y="36"/>
                      <a:pt x="526" y="39"/>
                    </a:cubicBezTo>
                    <a:cubicBezTo>
                      <a:pt x="526" y="48"/>
                      <a:pt x="526" y="48"/>
                      <a:pt x="526" y="48"/>
                    </a:cubicBezTo>
                    <a:cubicBezTo>
                      <a:pt x="591" y="48"/>
                      <a:pt x="591" y="48"/>
                      <a:pt x="591" y="48"/>
                    </a:cubicBezTo>
                    <a:cubicBezTo>
                      <a:pt x="591" y="82"/>
                      <a:pt x="591" y="82"/>
                      <a:pt x="591" y="82"/>
                    </a:cubicBezTo>
                    <a:cubicBezTo>
                      <a:pt x="572" y="82"/>
                      <a:pt x="572" y="82"/>
                      <a:pt x="572" y="82"/>
                    </a:cubicBezTo>
                    <a:cubicBezTo>
                      <a:pt x="572" y="63"/>
                      <a:pt x="572" y="63"/>
                      <a:pt x="572" y="63"/>
                    </a:cubicBezTo>
                    <a:cubicBezTo>
                      <a:pt x="463" y="63"/>
                      <a:pt x="463" y="63"/>
                      <a:pt x="463" y="63"/>
                    </a:cubicBezTo>
                    <a:cubicBezTo>
                      <a:pt x="463" y="82"/>
                      <a:pt x="463" y="82"/>
                      <a:pt x="463" y="82"/>
                    </a:cubicBezTo>
                    <a:cubicBezTo>
                      <a:pt x="444" y="82"/>
                      <a:pt x="444" y="82"/>
                      <a:pt x="444" y="82"/>
                    </a:cubicBezTo>
                    <a:cubicBezTo>
                      <a:pt x="444" y="48"/>
                      <a:pt x="444" y="48"/>
                      <a:pt x="444" y="48"/>
                    </a:cubicBezTo>
                    <a:cubicBezTo>
                      <a:pt x="507" y="48"/>
                      <a:pt x="507" y="48"/>
                      <a:pt x="507" y="48"/>
                    </a:cubicBezTo>
                    <a:cubicBezTo>
                      <a:pt x="507" y="36"/>
                      <a:pt x="507" y="36"/>
                      <a:pt x="507" y="36"/>
                    </a:cubicBezTo>
                    <a:cubicBezTo>
                      <a:pt x="514" y="36"/>
                      <a:pt x="514" y="36"/>
                      <a:pt x="514" y="36"/>
                    </a:cubicBezTo>
                    <a:cubicBezTo>
                      <a:pt x="511" y="35"/>
                      <a:pt x="508" y="33"/>
                      <a:pt x="506" y="32"/>
                    </a:cubicBezTo>
                    <a:cubicBezTo>
                      <a:pt x="507" y="31"/>
                      <a:pt x="509" y="30"/>
                      <a:pt x="510" y="29"/>
                    </a:cubicBezTo>
                    <a:cubicBezTo>
                      <a:pt x="490" y="29"/>
                      <a:pt x="490" y="29"/>
                      <a:pt x="490" y="29"/>
                    </a:cubicBezTo>
                    <a:cubicBezTo>
                      <a:pt x="492" y="33"/>
                      <a:pt x="494" y="37"/>
                      <a:pt x="496" y="40"/>
                    </a:cubicBezTo>
                    <a:cubicBezTo>
                      <a:pt x="477" y="45"/>
                      <a:pt x="477" y="45"/>
                      <a:pt x="477" y="45"/>
                    </a:cubicBezTo>
                    <a:cubicBezTo>
                      <a:pt x="476" y="41"/>
                      <a:pt x="473" y="34"/>
                      <a:pt x="470" y="29"/>
                    </a:cubicBezTo>
                    <a:cubicBezTo>
                      <a:pt x="467" y="29"/>
                      <a:pt x="467" y="29"/>
                      <a:pt x="467" y="29"/>
                    </a:cubicBezTo>
                    <a:cubicBezTo>
                      <a:pt x="462" y="35"/>
                      <a:pt x="458" y="41"/>
                      <a:pt x="453" y="45"/>
                    </a:cubicBezTo>
                    <a:cubicBezTo>
                      <a:pt x="449" y="42"/>
                      <a:pt x="441" y="36"/>
                      <a:pt x="437" y="34"/>
                    </a:cubicBezTo>
                    <a:cubicBezTo>
                      <a:pt x="447" y="26"/>
                      <a:pt x="457" y="12"/>
                      <a:pt x="462" y="0"/>
                    </a:cubicBezTo>
                    <a:cubicBezTo>
                      <a:pt x="481" y="5"/>
                      <a:pt x="481" y="5"/>
                      <a:pt x="481" y="5"/>
                    </a:cubicBezTo>
                    <a:cubicBezTo>
                      <a:pt x="480" y="7"/>
                      <a:pt x="478" y="10"/>
                      <a:pt x="477" y="13"/>
                    </a:cubicBezTo>
                    <a:cubicBezTo>
                      <a:pt x="515" y="13"/>
                      <a:pt x="515" y="13"/>
                      <a:pt x="515" y="13"/>
                    </a:cubicBezTo>
                    <a:cubicBezTo>
                      <a:pt x="515" y="24"/>
                      <a:pt x="515" y="24"/>
                      <a:pt x="515" y="24"/>
                    </a:cubicBezTo>
                    <a:cubicBezTo>
                      <a:pt x="521" y="17"/>
                      <a:pt x="527" y="8"/>
                      <a:pt x="531" y="0"/>
                    </a:cubicBezTo>
                    <a:cubicBezTo>
                      <a:pt x="550" y="4"/>
                      <a:pt x="550" y="4"/>
                      <a:pt x="550" y="4"/>
                    </a:cubicBezTo>
                    <a:cubicBezTo>
                      <a:pt x="549" y="7"/>
                      <a:pt x="547" y="10"/>
                      <a:pt x="546" y="13"/>
                    </a:cubicBezTo>
                    <a:cubicBezTo>
                      <a:pt x="595" y="13"/>
                      <a:pt x="595" y="13"/>
                      <a:pt x="595" y="13"/>
                    </a:cubicBezTo>
                    <a:lnTo>
                      <a:pt x="595" y="29"/>
                    </a:lnTo>
                    <a:close/>
                    <a:moveTo>
                      <a:pt x="490" y="116"/>
                    </a:moveTo>
                    <a:cubicBezTo>
                      <a:pt x="577" y="116"/>
                      <a:pt x="577" y="116"/>
                      <a:pt x="577" y="116"/>
                    </a:cubicBezTo>
                    <a:cubicBezTo>
                      <a:pt x="577" y="160"/>
                      <a:pt x="577" y="160"/>
                      <a:pt x="577" y="160"/>
                    </a:cubicBezTo>
                    <a:cubicBezTo>
                      <a:pt x="557" y="160"/>
                      <a:pt x="557" y="160"/>
                      <a:pt x="557" y="160"/>
                    </a:cubicBezTo>
                    <a:cubicBezTo>
                      <a:pt x="557" y="155"/>
                      <a:pt x="557" y="155"/>
                      <a:pt x="557" y="155"/>
                    </a:cubicBezTo>
                    <a:cubicBezTo>
                      <a:pt x="490" y="155"/>
                      <a:pt x="490" y="155"/>
                      <a:pt x="490" y="155"/>
                    </a:cubicBezTo>
                    <a:cubicBezTo>
                      <a:pt x="490" y="160"/>
                      <a:pt x="490" y="160"/>
                      <a:pt x="490" y="160"/>
                    </a:cubicBezTo>
                    <a:cubicBezTo>
                      <a:pt x="470" y="160"/>
                      <a:pt x="470" y="160"/>
                      <a:pt x="470" y="160"/>
                    </a:cubicBezTo>
                    <a:cubicBezTo>
                      <a:pt x="470" y="70"/>
                      <a:pt x="470" y="70"/>
                      <a:pt x="470" y="70"/>
                    </a:cubicBezTo>
                    <a:cubicBezTo>
                      <a:pt x="564" y="70"/>
                      <a:pt x="564" y="70"/>
                      <a:pt x="564" y="70"/>
                    </a:cubicBezTo>
                    <a:cubicBezTo>
                      <a:pt x="564" y="108"/>
                      <a:pt x="564" y="108"/>
                      <a:pt x="564" y="108"/>
                    </a:cubicBezTo>
                    <a:cubicBezTo>
                      <a:pt x="490" y="108"/>
                      <a:pt x="490" y="108"/>
                      <a:pt x="490" y="108"/>
                    </a:cubicBezTo>
                    <a:lnTo>
                      <a:pt x="490" y="116"/>
                    </a:lnTo>
                    <a:close/>
                    <a:moveTo>
                      <a:pt x="490" y="85"/>
                    </a:moveTo>
                    <a:cubicBezTo>
                      <a:pt x="490" y="94"/>
                      <a:pt x="490" y="94"/>
                      <a:pt x="490" y="94"/>
                    </a:cubicBezTo>
                    <a:cubicBezTo>
                      <a:pt x="544" y="94"/>
                      <a:pt x="544" y="94"/>
                      <a:pt x="544" y="94"/>
                    </a:cubicBezTo>
                    <a:cubicBezTo>
                      <a:pt x="544" y="85"/>
                      <a:pt x="544" y="85"/>
                      <a:pt x="544" y="85"/>
                    </a:cubicBezTo>
                    <a:lnTo>
                      <a:pt x="490" y="85"/>
                    </a:lnTo>
                    <a:close/>
                    <a:moveTo>
                      <a:pt x="490" y="131"/>
                    </a:moveTo>
                    <a:cubicBezTo>
                      <a:pt x="490" y="140"/>
                      <a:pt x="490" y="140"/>
                      <a:pt x="490" y="140"/>
                    </a:cubicBezTo>
                    <a:cubicBezTo>
                      <a:pt x="557" y="140"/>
                      <a:pt x="557" y="140"/>
                      <a:pt x="557" y="140"/>
                    </a:cubicBezTo>
                    <a:cubicBezTo>
                      <a:pt x="557" y="131"/>
                      <a:pt x="557" y="131"/>
                      <a:pt x="557" y="131"/>
                    </a:cubicBezTo>
                    <a:lnTo>
                      <a:pt x="490" y="131"/>
                    </a:lnTo>
                    <a:close/>
                    <a:moveTo>
                      <a:pt x="666" y="126"/>
                    </a:moveTo>
                    <a:cubicBezTo>
                      <a:pt x="648" y="132"/>
                      <a:pt x="627" y="139"/>
                      <a:pt x="611" y="144"/>
                    </a:cubicBezTo>
                    <a:cubicBezTo>
                      <a:pt x="606" y="124"/>
                      <a:pt x="606" y="124"/>
                      <a:pt x="606" y="124"/>
                    </a:cubicBezTo>
                    <a:cubicBezTo>
                      <a:pt x="612" y="122"/>
                      <a:pt x="619" y="120"/>
                      <a:pt x="627" y="118"/>
                    </a:cubicBezTo>
                    <a:cubicBezTo>
                      <a:pt x="627" y="78"/>
                      <a:pt x="627" y="78"/>
                      <a:pt x="627" y="78"/>
                    </a:cubicBezTo>
                    <a:cubicBezTo>
                      <a:pt x="610" y="78"/>
                      <a:pt x="610" y="78"/>
                      <a:pt x="610" y="78"/>
                    </a:cubicBezTo>
                    <a:cubicBezTo>
                      <a:pt x="610" y="59"/>
                      <a:pt x="610" y="59"/>
                      <a:pt x="610" y="59"/>
                    </a:cubicBezTo>
                    <a:cubicBezTo>
                      <a:pt x="627" y="59"/>
                      <a:pt x="627" y="59"/>
                      <a:pt x="627" y="59"/>
                    </a:cubicBezTo>
                    <a:cubicBezTo>
                      <a:pt x="627" y="29"/>
                      <a:pt x="627" y="29"/>
                      <a:pt x="627" y="29"/>
                    </a:cubicBezTo>
                    <a:cubicBezTo>
                      <a:pt x="608" y="29"/>
                      <a:pt x="608" y="29"/>
                      <a:pt x="608" y="29"/>
                    </a:cubicBezTo>
                    <a:cubicBezTo>
                      <a:pt x="608" y="11"/>
                      <a:pt x="608" y="11"/>
                      <a:pt x="608" y="11"/>
                    </a:cubicBezTo>
                    <a:cubicBezTo>
                      <a:pt x="665" y="11"/>
                      <a:pt x="665" y="11"/>
                      <a:pt x="665" y="11"/>
                    </a:cubicBezTo>
                    <a:cubicBezTo>
                      <a:pt x="665" y="29"/>
                      <a:pt x="665" y="29"/>
                      <a:pt x="665" y="29"/>
                    </a:cubicBezTo>
                    <a:cubicBezTo>
                      <a:pt x="646" y="29"/>
                      <a:pt x="646" y="29"/>
                      <a:pt x="646" y="29"/>
                    </a:cubicBezTo>
                    <a:cubicBezTo>
                      <a:pt x="646" y="59"/>
                      <a:pt x="646" y="59"/>
                      <a:pt x="646" y="59"/>
                    </a:cubicBezTo>
                    <a:cubicBezTo>
                      <a:pt x="662" y="59"/>
                      <a:pt x="662" y="59"/>
                      <a:pt x="662" y="59"/>
                    </a:cubicBezTo>
                    <a:cubicBezTo>
                      <a:pt x="662" y="78"/>
                      <a:pt x="662" y="78"/>
                      <a:pt x="662" y="78"/>
                    </a:cubicBezTo>
                    <a:cubicBezTo>
                      <a:pt x="646" y="78"/>
                      <a:pt x="646" y="78"/>
                      <a:pt x="646" y="78"/>
                    </a:cubicBezTo>
                    <a:cubicBezTo>
                      <a:pt x="646" y="112"/>
                      <a:pt x="646" y="112"/>
                      <a:pt x="646" y="112"/>
                    </a:cubicBezTo>
                    <a:cubicBezTo>
                      <a:pt x="652" y="110"/>
                      <a:pt x="658" y="109"/>
                      <a:pt x="663" y="107"/>
                    </a:cubicBezTo>
                    <a:lnTo>
                      <a:pt x="666" y="126"/>
                    </a:lnTo>
                    <a:close/>
                    <a:moveTo>
                      <a:pt x="767" y="136"/>
                    </a:moveTo>
                    <a:cubicBezTo>
                      <a:pt x="767" y="154"/>
                      <a:pt x="767" y="154"/>
                      <a:pt x="767" y="154"/>
                    </a:cubicBezTo>
                    <a:cubicBezTo>
                      <a:pt x="658" y="154"/>
                      <a:pt x="658" y="154"/>
                      <a:pt x="658" y="154"/>
                    </a:cubicBezTo>
                    <a:cubicBezTo>
                      <a:pt x="658" y="136"/>
                      <a:pt x="658" y="136"/>
                      <a:pt x="658" y="136"/>
                    </a:cubicBezTo>
                    <a:cubicBezTo>
                      <a:pt x="705" y="136"/>
                      <a:pt x="705" y="136"/>
                      <a:pt x="705" y="136"/>
                    </a:cubicBezTo>
                    <a:cubicBezTo>
                      <a:pt x="705" y="120"/>
                      <a:pt x="705" y="120"/>
                      <a:pt x="705" y="120"/>
                    </a:cubicBezTo>
                    <a:cubicBezTo>
                      <a:pt x="670" y="120"/>
                      <a:pt x="670" y="120"/>
                      <a:pt x="670" y="120"/>
                    </a:cubicBezTo>
                    <a:cubicBezTo>
                      <a:pt x="670" y="102"/>
                      <a:pt x="670" y="102"/>
                      <a:pt x="670" y="102"/>
                    </a:cubicBezTo>
                    <a:cubicBezTo>
                      <a:pt x="705" y="102"/>
                      <a:pt x="705" y="102"/>
                      <a:pt x="705" y="102"/>
                    </a:cubicBezTo>
                    <a:cubicBezTo>
                      <a:pt x="705" y="87"/>
                      <a:pt x="705" y="87"/>
                      <a:pt x="705" y="87"/>
                    </a:cubicBezTo>
                    <a:cubicBezTo>
                      <a:pt x="671" y="87"/>
                      <a:pt x="671" y="87"/>
                      <a:pt x="671" y="87"/>
                    </a:cubicBezTo>
                    <a:cubicBezTo>
                      <a:pt x="671" y="8"/>
                      <a:pt x="671" y="8"/>
                      <a:pt x="671" y="8"/>
                    </a:cubicBezTo>
                    <a:cubicBezTo>
                      <a:pt x="760" y="8"/>
                      <a:pt x="760" y="8"/>
                      <a:pt x="760" y="8"/>
                    </a:cubicBezTo>
                    <a:cubicBezTo>
                      <a:pt x="760" y="87"/>
                      <a:pt x="760" y="87"/>
                      <a:pt x="760" y="87"/>
                    </a:cubicBezTo>
                    <a:cubicBezTo>
                      <a:pt x="726" y="87"/>
                      <a:pt x="726" y="87"/>
                      <a:pt x="726" y="87"/>
                    </a:cubicBezTo>
                    <a:cubicBezTo>
                      <a:pt x="726" y="102"/>
                      <a:pt x="726" y="102"/>
                      <a:pt x="726" y="102"/>
                    </a:cubicBezTo>
                    <a:cubicBezTo>
                      <a:pt x="762" y="102"/>
                      <a:pt x="762" y="102"/>
                      <a:pt x="762" y="102"/>
                    </a:cubicBezTo>
                    <a:cubicBezTo>
                      <a:pt x="762" y="120"/>
                      <a:pt x="762" y="120"/>
                      <a:pt x="762" y="120"/>
                    </a:cubicBezTo>
                    <a:cubicBezTo>
                      <a:pt x="726" y="120"/>
                      <a:pt x="726" y="120"/>
                      <a:pt x="726" y="120"/>
                    </a:cubicBezTo>
                    <a:cubicBezTo>
                      <a:pt x="726" y="136"/>
                      <a:pt x="726" y="136"/>
                      <a:pt x="726" y="136"/>
                    </a:cubicBezTo>
                    <a:lnTo>
                      <a:pt x="767" y="136"/>
                    </a:lnTo>
                    <a:close/>
                    <a:moveTo>
                      <a:pt x="689" y="39"/>
                    </a:moveTo>
                    <a:cubicBezTo>
                      <a:pt x="707" y="39"/>
                      <a:pt x="707" y="39"/>
                      <a:pt x="707" y="39"/>
                    </a:cubicBezTo>
                    <a:cubicBezTo>
                      <a:pt x="707" y="25"/>
                      <a:pt x="707" y="25"/>
                      <a:pt x="707" y="25"/>
                    </a:cubicBezTo>
                    <a:cubicBezTo>
                      <a:pt x="689" y="25"/>
                      <a:pt x="689" y="25"/>
                      <a:pt x="689" y="25"/>
                    </a:cubicBezTo>
                    <a:lnTo>
                      <a:pt x="689" y="39"/>
                    </a:lnTo>
                    <a:close/>
                    <a:moveTo>
                      <a:pt x="689" y="70"/>
                    </a:moveTo>
                    <a:cubicBezTo>
                      <a:pt x="707" y="70"/>
                      <a:pt x="707" y="70"/>
                      <a:pt x="707" y="70"/>
                    </a:cubicBezTo>
                    <a:cubicBezTo>
                      <a:pt x="707" y="55"/>
                      <a:pt x="707" y="55"/>
                      <a:pt x="707" y="55"/>
                    </a:cubicBezTo>
                    <a:cubicBezTo>
                      <a:pt x="689" y="55"/>
                      <a:pt x="689" y="55"/>
                      <a:pt x="689" y="55"/>
                    </a:cubicBezTo>
                    <a:lnTo>
                      <a:pt x="689" y="70"/>
                    </a:lnTo>
                    <a:close/>
                    <a:moveTo>
                      <a:pt x="741" y="25"/>
                    </a:moveTo>
                    <a:cubicBezTo>
                      <a:pt x="724" y="25"/>
                      <a:pt x="724" y="25"/>
                      <a:pt x="724" y="25"/>
                    </a:cubicBezTo>
                    <a:cubicBezTo>
                      <a:pt x="724" y="39"/>
                      <a:pt x="724" y="39"/>
                      <a:pt x="724" y="39"/>
                    </a:cubicBezTo>
                    <a:cubicBezTo>
                      <a:pt x="741" y="39"/>
                      <a:pt x="741" y="39"/>
                      <a:pt x="741" y="39"/>
                    </a:cubicBezTo>
                    <a:lnTo>
                      <a:pt x="741" y="25"/>
                    </a:lnTo>
                    <a:close/>
                    <a:moveTo>
                      <a:pt x="741" y="55"/>
                    </a:moveTo>
                    <a:cubicBezTo>
                      <a:pt x="724" y="55"/>
                      <a:pt x="724" y="55"/>
                      <a:pt x="724" y="55"/>
                    </a:cubicBezTo>
                    <a:cubicBezTo>
                      <a:pt x="724" y="70"/>
                      <a:pt x="724" y="70"/>
                      <a:pt x="724" y="70"/>
                    </a:cubicBezTo>
                    <a:cubicBezTo>
                      <a:pt x="741" y="70"/>
                      <a:pt x="741" y="70"/>
                      <a:pt x="741" y="70"/>
                    </a:cubicBezTo>
                    <a:lnTo>
                      <a:pt x="741" y="55"/>
                    </a:lnTo>
                    <a:close/>
                    <a:moveTo>
                      <a:pt x="864" y="160"/>
                    </a:moveTo>
                    <a:cubicBezTo>
                      <a:pt x="821" y="160"/>
                      <a:pt x="821" y="160"/>
                      <a:pt x="821" y="160"/>
                    </a:cubicBezTo>
                    <a:cubicBezTo>
                      <a:pt x="821" y="151"/>
                      <a:pt x="821" y="151"/>
                      <a:pt x="821" y="151"/>
                    </a:cubicBezTo>
                    <a:cubicBezTo>
                      <a:pt x="852" y="151"/>
                      <a:pt x="852" y="151"/>
                      <a:pt x="852" y="151"/>
                    </a:cubicBezTo>
                    <a:cubicBezTo>
                      <a:pt x="852" y="10"/>
                      <a:pt x="852" y="10"/>
                      <a:pt x="852" y="10"/>
                    </a:cubicBezTo>
                    <a:cubicBezTo>
                      <a:pt x="821" y="10"/>
                      <a:pt x="821" y="10"/>
                      <a:pt x="821" y="10"/>
                    </a:cubicBezTo>
                    <a:cubicBezTo>
                      <a:pt x="821" y="1"/>
                      <a:pt x="821" y="1"/>
                      <a:pt x="821" y="1"/>
                    </a:cubicBezTo>
                    <a:cubicBezTo>
                      <a:pt x="864" y="1"/>
                      <a:pt x="864" y="1"/>
                      <a:pt x="864" y="1"/>
                    </a:cubicBezTo>
                    <a:lnTo>
                      <a:pt x="864" y="16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sp>
        <p:nvSpPr>
          <p:cNvPr id="14" name="Rectangle 83">
            <a:extLst>
              <a:ext uri="{FF2B5EF4-FFF2-40B4-BE49-F238E27FC236}">
                <a16:creationId xmlns:a16="http://schemas.microsoft.com/office/drawing/2014/main" id="{CD1783F6-6812-A3AA-75FB-AB9370111B18}"/>
              </a:ext>
            </a:extLst>
          </p:cNvPr>
          <p:cNvSpPr>
            <a:spLocks noChangeArrowheads="1"/>
          </p:cNvSpPr>
          <p:nvPr/>
        </p:nvSpPr>
        <p:spPr bwMode="auto">
          <a:xfrm>
            <a:off x="1776086" y="1915115"/>
            <a:ext cx="1574947" cy="404707"/>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5" name="Freeform 87">
            <a:extLst>
              <a:ext uri="{FF2B5EF4-FFF2-40B4-BE49-F238E27FC236}">
                <a16:creationId xmlns:a16="http://schemas.microsoft.com/office/drawing/2014/main" id="{B857A02B-64D3-1E58-9CE9-96A019A970DC}"/>
              </a:ext>
            </a:extLst>
          </p:cNvPr>
          <p:cNvSpPr>
            <a:spLocks noEditPoints="1"/>
          </p:cNvSpPr>
          <p:nvPr/>
        </p:nvSpPr>
        <p:spPr bwMode="auto">
          <a:xfrm>
            <a:off x="1880430" y="1995957"/>
            <a:ext cx="1366259" cy="271594"/>
          </a:xfrm>
          <a:custGeom>
            <a:avLst/>
            <a:gdLst>
              <a:gd name="T0" fmla="*/ 348 w 1487"/>
              <a:gd name="T1" fmla="*/ 50 h 296"/>
              <a:gd name="T2" fmla="*/ 327 w 1487"/>
              <a:gd name="T3" fmla="*/ 20 h 296"/>
              <a:gd name="T4" fmla="*/ 408 w 1487"/>
              <a:gd name="T5" fmla="*/ 77 h 296"/>
              <a:gd name="T6" fmla="*/ 415 w 1487"/>
              <a:gd name="T7" fmla="*/ 49 h 296"/>
              <a:gd name="T8" fmla="*/ 445 w 1487"/>
              <a:gd name="T9" fmla="*/ 104 h 296"/>
              <a:gd name="T10" fmla="*/ 472 w 1487"/>
              <a:gd name="T11" fmla="*/ 29 h 296"/>
              <a:gd name="T12" fmla="*/ 538 w 1487"/>
              <a:gd name="T13" fmla="*/ 79 h 296"/>
              <a:gd name="T14" fmla="*/ 538 w 1487"/>
              <a:gd name="T15" fmla="*/ 69 h 296"/>
              <a:gd name="T16" fmla="*/ 545 w 1487"/>
              <a:gd name="T17" fmla="*/ 32 h 296"/>
              <a:gd name="T18" fmla="*/ 574 w 1487"/>
              <a:gd name="T19" fmla="*/ 20 h 296"/>
              <a:gd name="T20" fmla="*/ 617 w 1487"/>
              <a:gd name="T21" fmla="*/ 63 h 296"/>
              <a:gd name="T22" fmla="*/ 643 w 1487"/>
              <a:gd name="T23" fmla="*/ 0 h 296"/>
              <a:gd name="T24" fmla="*/ 665 w 1487"/>
              <a:gd name="T25" fmla="*/ 48 h 296"/>
              <a:gd name="T26" fmla="*/ 673 w 1487"/>
              <a:gd name="T27" fmla="*/ 24 h 296"/>
              <a:gd name="T28" fmla="*/ 702 w 1487"/>
              <a:gd name="T29" fmla="*/ 69 h 296"/>
              <a:gd name="T30" fmla="*/ 732 w 1487"/>
              <a:gd name="T31" fmla="*/ 20 h 296"/>
              <a:gd name="T32" fmla="*/ 810 w 1487"/>
              <a:gd name="T33" fmla="*/ 26 h 296"/>
              <a:gd name="T34" fmla="*/ 794 w 1487"/>
              <a:gd name="T35" fmla="*/ 79 h 296"/>
              <a:gd name="T36" fmla="*/ 856 w 1487"/>
              <a:gd name="T37" fmla="*/ 77 h 296"/>
              <a:gd name="T38" fmla="*/ 845 w 1487"/>
              <a:gd name="T39" fmla="*/ 29 h 296"/>
              <a:gd name="T40" fmla="*/ 860 w 1487"/>
              <a:gd name="T41" fmla="*/ 66 h 296"/>
              <a:gd name="T42" fmla="*/ 930 w 1487"/>
              <a:gd name="T43" fmla="*/ 42 h 296"/>
              <a:gd name="T44" fmla="*/ 905 w 1487"/>
              <a:gd name="T45" fmla="*/ 27 h 296"/>
              <a:gd name="T46" fmla="*/ 967 w 1487"/>
              <a:gd name="T47" fmla="*/ 78 h 296"/>
              <a:gd name="T48" fmla="*/ 1018 w 1487"/>
              <a:gd name="T49" fmla="*/ 46 h 296"/>
              <a:gd name="T50" fmla="*/ 1032 w 1487"/>
              <a:gd name="T51" fmla="*/ 1 h 296"/>
              <a:gd name="T52" fmla="*/ 1159 w 1487"/>
              <a:gd name="T53" fmla="*/ 78 h 296"/>
              <a:gd name="T54" fmla="*/ 1147 w 1487"/>
              <a:gd name="T55" fmla="*/ 38 h 296"/>
              <a:gd name="T56" fmla="*/ 48 w 1487"/>
              <a:gd name="T57" fmla="*/ 258 h 296"/>
              <a:gd name="T58" fmla="*/ 35 w 1487"/>
              <a:gd name="T59" fmla="*/ 166 h 296"/>
              <a:gd name="T60" fmla="*/ 111 w 1487"/>
              <a:gd name="T61" fmla="*/ 181 h 296"/>
              <a:gd name="T62" fmla="*/ 195 w 1487"/>
              <a:gd name="T63" fmla="*/ 217 h 296"/>
              <a:gd name="T64" fmla="*/ 173 w 1487"/>
              <a:gd name="T65" fmla="*/ 177 h 296"/>
              <a:gd name="T66" fmla="*/ 259 w 1487"/>
              <a:gd name="T67" fmla="*/ 161 h 296"/>
              <a:gd name="T68" fmla="*/ 306 w 1487"/>
              <a:gd name="T69" fmla="*/ 276 h 296"/>
              <a:gd name="T70" fmla="*/ 347 w 1487"/>
              <a:gd name="T71" fmla="*/ 152 h 296"/>
              <a:gd name="T72" fmla="*/ 460 w 1487"/>
              <a:gd name="T73" fmla="*/ 164 h 296"/>
              <a:gd name="T74" fmla="*/ 525 w 1487"/>
              <a:gd name="T75" fmla="*/ 163 h 296"/>
              <a:gd name="T76" fmla="*/ 645 w 1487"/>
              <a:gd name="T77" fmla="*/ 288 h 296"/>
              <a:gd name="T78" fmla="*/ 784 w 1487"/>
              <a:gd name="T79" fmla="*/ 246 h 296"/>
              <a:gd name="T80" fmla="*/ 744 w 1487"/>
              <a:gd name="T81" fmla="*/ 164 h 296"/>
              <a:gd name="T82" fmla="*/ 902 w 1487"/>
              <a:gd name="T83" fmla="*/ 288 h 296"/>
              <a:gd name="T84" fmla="*/ 923 w 1487"/>
              <a:gd name="T85" fmla="*/ 185 h 296"/>
              <a:gd name="T86" fmla="*/ 943 w 1487"/>
              <a:gd name="T87" fmla="*/ 204 h 296"/>
              <a:gd name="T88" fmla="*/ 973 w 1487"/>
              <a:gd name="T89" fmla="*/ 182 h 296"/>
              <a:gd name="T90" fmla="*/ 1076 w 1487"/>
              <a:gd name="T91" fmla="*/ 217 h 296"/>
              <a:gd name="T92" fmla="*/ 1232 w 1487"/>
              <a:gd name="T93" fmla="*/ 228 h 296"/>
              <a:gd name="T94" fmla="*/ 1161 w 1487"/>
              <a:gd name="T95" fmla="*/ 168 h 296"/>
              <a:gd name="T96" fmla="*/ 1337 w 1487"/>
              <a:gd name="T97" fmla="*/ 209 h 296"/>
              <a:gd name="T98" fmla="*/ 1301 w 1487"/>
              <a:gd name="T99" fmla="*/ 174 h 296"/>
              <a:gd name="T100" fmla="*/ 1345 w 1487"/>
              <a:gd name="T101" fmla="*/ 165 h 296"/>
              <a:gd name="T102" fmla="*/ 1377 w 1487"/>
              <a:gd name="T103" fmla="*/ 217 h 296"/>
              <a:gd name="T104" fmla="*/ 1422 w 1487"/>
              <a:gd name="T105" fmla="*/ 152 h 296"/>
              <a:gd name="T106" fmla="*/ 1349 w 1487"/>
              <a:gd name="T107" fmla="*/ 246 h 296"/>
              <a:gd name="T108" fmla="*/ 1325 w 1487"/>
              <a:gd name="T109" fmla="*/ 240 h 296"/>
              <a:gd name="T110" fmla="*/ 1400 w 1487"/>
              <a:gd name="T111" fmla="*/ 274 h 296"/>
              <a:gd name="T112" fmla="*/ 1375 w 1487"/>
              <a:gd name="T113" fmla="*/ 247 h 296"/>
              <a:gd name="T114" fmla="*/ 1424 w 1487"/>
              <a:gd name="T115" fmla="*/ 28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7" h="296">
                <a:moveTo>
                  <a:pt x="363" y="57"/>
                </a:moveTo>
                <a:cubicBezTo>
                  <a:pt x="363" y="64"/>
                  <a:pt x="361" y="69"/>
                  <a:pt x="356" y="73"/>
                </a:cubicBezTo>
                <a:cubicBezTo>
                  <a:pt x="351" y="77"/>
                  <a:pt x="344" y="79"/>
                  <a:pt x="335" y="79"/>
                </a:cubicBezTo>
                <a:cubicBezTo>
                  <a:pt x="327" y="79"/>
                  <a:pt x="320" y="78"/>
                  <a:pt x="314" y="75"/>
                </a:cubicBezTo>
                <a:cubicBezTo>
                  <a:pt x="314" y="63"/>
                  <a:pt x="314" y="63"/>
                  <a:pt x="314" y="63"/>
                </a:cubicBezTo>
                <a:cubicBezTo>
                  <a:pt x="318" y="65"/>
                  <a:pt x="321" y="66"/>
                  <a:pt x="325" y="67"/>
                </a:cubicBezTo>
                <a:cubicBezTo>
                  <a:pt x="329" y="68"/>
                  <a:pt x="333" y="68"/>
                  <a:pt x="336" y="68"/>
                </a:cubicBezTo>
                <a:cubicBezTo>
                  <a:pt x="341" y="68"/>
                  <a:pt x="345" y="67"/>
                  <a:pt x="347" y="65"/>
                </a:cubicBezTo>
                <a:cubicBezTo>
                  <a:pt x="350" y="64"/>
                  <a:pt x="351" y="61"/>
                  <a:pt x="351" y="58"/>
                </a:cubicBezTo>
                <a:cubicBezTo>
                  <a:pt x="351" y="55"/>
                  <a:pt x="350" y="52"/>
                  <a:pt x="348" y="50"/>
                </a:cubicBezTo>
                <a:cubicBezTo>
                  <a:pt x="345" y="48"/>
                  <a:pt x="341" y="46"/>
                  <a:pt x="334" y="43"/>
                </a:cubicBezTo>
                <a:cubicBezTo>
                  <a:pt x="327" y="41"/>
                  <a:pt x="322" y="37"/>
                  <a:pt x="319" y="34"/>
                </a:cubicBezTo>
                <a:cubicBezTo>
                  <a:pt x="316" y="30"/>
                  <a:pt x="315" y="26"/>
                  <a:pt x="315" y="21"/>
                </a:cubicBezTo>
                <a:cubicBezTo>
                  <a:pt x="315" y="14"/>
                  <a:pt x="317" y="9"/>
                  <a:pt x="322" y="5"/>
                </a:cubicBezTo>
                <a:cubicBezTo>
                  <a:pt x="326" y="2"/>
                  <a:pt x="332" y="0"/>
                  <a:pt x="340" y="0"/>
                </a:cubicBezTo>
                <a:cubicBezTo>
                  <a:pt x="348" y="0"/>
                  <a:pt x="355" y="1"/>
                  <a:pt x="362" y="5"/>
                </a:cubicBezTo>
                <a:cubicBezTo>
                  <a:pt x="358" y="15"/>
                  <a:pt x="358" y="15"/>
                  <a:pt x="358" y="15"/>
                </a:cubicBezTo>
                <a:cubicBezTo>
                  <a:pt x="351" y="12"/>
                  <a:pt x="345" y="11"/>
                  <a:pt x="340" y="11"/>
                </a:cubicBezTo>
                <a:cubicBezTo>
                  <a:pt x="336" y="11"/>
                  <a:pt x="333" y="12"/>
                  <a:pt x="331" y="13"/>
                </a:cubicBezTo>
                <a:cubicBezTo>
                  <a:pt x="328" y="15"/>
                  <a:pt x="327" y="17"/>
                  <a:pt x="327" y="20"/>
                </a:cubicBezTo>
                <a:cubicBezTo>
                  <a:pt x="327" y="22"/>
                  <a:pt x="328" y="24"/>
                  <a:pt x="329" y="25"/>
                </a:cubicBezTo>
                <a:cubicBezTo>
                  <a:pt x="330" y="27"/>
                  <a:pt x="331" y="28"/>
                  <a:pt x="333" y="29"/>
                </a:cubicBezTo>
                <a:cubicBezTo>
                  <a:pt x="335" y="31"/>
                  <a:pt x="338" y="32"/>
                  <a:pt x="343" y="34"/>
                </a:cubicBezTo>
                <a:cubicBezTo>
                  <a:pt x="349" y="37"/>
                  <a:pt x="353" y="39"/>
                  <a:pt x="356" y="41"/>
                </a:cubicBezTo>
                <a:cubicBezTo>
                  <a:pt x="358" y="43"/>
                  <a:pt x="360" y="45"/>
                  <a:pt x="361" y="48"/>
                </a:cubicBezTo>
                <a:cubicBezTo>
                  <a:pt x="363" y="50"/>
                  <a:pt x="363" y="53"/>
                  <a:pt x="363" y="57"/>
                </a:cubicBezTo>
                <a:close/>
                <a:moveTo>
                  <a:pt x="418" y="78"/>
                </a:moveTo>
                <a:cubicBezTo>
                  <a:pt x="416" y="70"/>
                  <a:pt x="416" y="70"/>
                  <a:pt x="416" y="70"/>
                </a:cubicBezTo>
                <a:cubicBezTo>
                  <a:pt x="416" y="70"/>
                  <a:pt x="416" y="70"/>
                  <a:pt x="416" y="70"/>
                </a:cubicBezTo>
                <a:cubicBezTo>
                  <a:pt x="414" y="73"/>
                  <a:pt x="411" y="75"/>
                  <a:pt x="408" y="77"/>
                </a:cubicBezTo>
                <a:cubicBezTo>
                  <a:pt x="405" y="78"/>
                  <a:pt x="401" y="79"/>
                  <a:pt x="397" y="79"/>
                </a:cubicBezTo>
                <a:cubicBezTo>
                  <a:pt x="390" y="79"/>
                  <a:pt x="385" y="77"/>
                  <a:pt x="382" y="74"/>
                </a:cubicBezTo>
                <a:cubicBezTo>
                  <a:pt x="378" y="70"/>
                  <a:pt x="376" y="65"/>
                  <a:pt x="376" y="58"/>
                </a:cubicBezTo>
                <a:cubicBezTo>
                  <a:pt x="376" y="20"/>
                  <a:pt x="376" y="20"/>
                  <a:pt x="376" y="20"/>
                </a:cubicBezTo>
                <a:cubicBezTo>
                  <a:pt x="389" y="20"/>
                  <a:pt x="389" y="20"/>
                  <a:pt x="389" y="20"/>
                </a:cubicBezTo>
                <a:cubicBezTo>
                  <a:pt x="389" y="56"/>
                  <a:pt x="389" y="56"/>
                  <a:pt x="389" y="56"/>
                </a:cubicBezTo>
                <a:cubicBezTo>
                  <a:pt x="389" y="60"/>
                  <a:pt x="390" y="63"/>
                  <a:pt x="392" y="66"/>
                </a:cubicBezTo>
                <a:cubicBezTo>
                  <a:pt x="393" y="68"/>
                  <a:pt x="396" y="69"/>
                  <a:pt x="400" y="69"/>
                </a:cubicBezTo>
                <a:cubicBezTo>
                  <a:pt x="405" y="69"/>
                  <a:pt x="409" y="67"/>
                  <a:pt x="412" y="64"/>
                </a:cubicBezTo>
                <a:cubicBezTo>
                  <a:pt x="414" y="61"/>
                  <a:pt x="415" y="56"/>
                  <a:pt x="415" y="49"/>
                </a:cubicBezTo>
                <a:cubicBezTo>
                  <a:pt x="415" y="20"/>
                  <a:pt x="415" y="20"/>
                  <a:pt x="415" y="20"/>
                </a:cubicBezTo>
                <a:cubicBezTo>
                  <a:pt x="428" y="20"/>
                  <a:pt x="428" y="20"/>
                  <a:pt x="428" y="20"/>
                </a:cubicBezTo>
                <a:cubicBezTo>
                  <a:pt x="428" y="78"/>
                  <a:pt x="428" y="78"/>
                  <a:pt x="428" y="78"/>
                </a:cubicBezTo>
                <a:lnTo>
                  <a:pt x="418" y="78"/>
                </a:lnTo>
                <a:close/>
                <a:moveTo>
                  <a:pt x="475" y="79"/>
                </a:moveTo>
                <a:cubicBezTo>
                  <a:pt x="467" y="79"/>
                  <a:pt x="462" y="76"/>
                  <a:pt x="458" y="71"/>
                </a:cubicBezTo>
                <a:cubicBezTo>
                  <a:pt x="457" y="71"/>
                  <a:pt x="457" y="71"/>
                  <a:pt x="457" y="71"/>
                </a:cubicBezTo>
                <a:cubicBezTo>
                  <a:pt x="457" y="76"/>
                  <a:pt x="458" y="79"/>
                  <a:pt x="458" y="80"/>
                </a:cubicBezTo>
                <a:cubicBezTo>
                  <a:pt x="458" y="104"/>
                  <a:pt x="458" y="104"/>
                  <a:pt x="458" y="104"/>
                </a:cubicBezTo>
                <a:cubicBezTo>
                  <a:pt x="445" y="104"/>
                  <a:pt x="445" y="104"/>
                  <a:pt x="445" y="104"/>
                </a:cubicBezTo>
                <a:cubicBezTo>
                  <a:pt x="445" y="20"/>
                  <a:pt x="445" y="20"/>
                  <a:pt x="445" y="20"/>
                </a:cubicBezTo>
                <a:cubicBezTo>
                  <a:pt x="455" y="20"/>
                  <a:pt x="455" y="20"/>
                  <a:pt x="455" y="20"/>
                </a:cubicBezTo>
                <a:cubicBezTo>
                  <a:pt x="455" y="21"/>
                  <a:pt x="456" y="23"/>
                  <a:pt x="457" y="27"/>
                </a:cubicBezTo>
                <a:cubicBezTo>
                  <a:pt x="458" y="27"/>
                  <a:pt x="458" y="27"/>
                  <a:pt x="458" y="27"/>
                </a:cubicBezTo>
                <a:cubicBezTo>
                  <a:pt x="461" y="22"/>
                  <a:pt x="467" y="19"/>
                  <a:pt x="475" y="19"/>
                </a:cubicBezTo>
                <a:cubicBezTo>
                  <a:pt x="482" y="19"/>
                  <a:pt x="488" y="21"/>
                  <a:pt x="492" y="27"/>
                </a:cubicBezTo>
                <a:cubicBezTo>
                  <a:pt x="496" y="32"/>
                  <a:pt x="498" y="39"/>
                  <a:pt x="498" y="49"/>
                </a:cubicBezTo>
                <a:cubicBezTo>
                  <a:pt x="498" y="58"/>
                  <a:pt x="496" y="66"/>
                  <a:pt x="492" y="71"/>
                </a:cubicBezTo>
                <a:cubicBezTo>
                  <a:pt x="488" y="76"/>
                  <a:pt x="482" y="79"/>
                  <a:pt x="475" y="79"/>
                </a:cubicBezTo>
                <a:close/>
                <a:moveTo>
                  <a:pt x="472" y="29"/>
                </a:moveTo>
                <a:cubicBezTo>
                  <a:pt x="467" y="29"/>
                  <a:pt x="463" y="30"/>
                  <a:pt x="461" y="33"/>
                </a:cubicBezTo>
                <a:cubicBezTo>
                  <a:pt x="459" y="36"/>
                  <a:pt x="458" y="40"/>
                  <a:pt x="458" y="47"/>
                </a:cubicBezTo>
                <a:cubicBezTo>
                  <a:pt x="458" y="49"/>
                  <a:pt x="458" y="49"/>
                  <a:pt x="458" y="49"/>
                </a:cubicBezTo>
                <a:cubicBezTo>
                  <a:pt x="458" y="56"/>
                  <a:pt x="459" y="61"/>
                  <a:pt x="461" y="64"/>
                </a:cubicBezTo>
                <a:cubicBezTo>
                  <a:pt x="463" y="67"/>
                  <a:pt x="467" y="69"/>
                  <a:pt x="472" y="69"/>
                </a:cubicBezTo>
                <a:cubicBezTo>
                  <a:pt x="476" y="69"/>
                  <a:pt x="480" y="67"/>
                  <a:pt x="482" y="64"/>
                </a:cubicBezTo>
                <a:cubicBezTo>
                  <a:pt x="484" y="60"/>
                  <a:pt x="485" y="55"/>
                  <a:pt x="485" y="49"/>
                </a:cubicBezTo>
                <a:cubicBezTo>
                  <a:pt x="485" y="42"/>
                  <a:pt x="484" y="37"/>
                  <a:pt x="482" y="34"/>
                </a:cubicBezTo>
                <a:cubicBezTo>
                  <a:pt x="480" y="30"/>
                  <a:pt x="476" y="29"/>
                  <a:pt x="472" y="29"/>
                </a:cubicBezTo>
                <a:close/>
                <a:moveTo>
                  <a:pt x="538" y="79"/>
                </a:moveTo>
                <a:cubicBezTo>
                  <a:pt x="529" y="79"/>
                  <a:pt x="522" y="76"/>
                  <a:pt x="516" y="71"/>
                </a:cubicBezTo>
                <a:cubicBezTo>
                  <a:pt x="511" y="66"/>
                  <a:pt x="509" y="58"/>
                  <a:pt x="509" y="49"/>
                </a:cubicBezTo>
                <a:cubicBezTo>
                  <a:pt x="509" y="40"/>
                  <a:pt x="511" y="32"/>
                  <a:pt x="516" y="27"/>
                </a:cubicBezTo>
                <a:cubicBezTo>
                  <a:pt x="521" y="21"/>
                  <a:pt x="527" y="19"/>
                  <a:pt x="535" y="19"/>
                </a:cubicBezTo>
                <a:cubicBezTo>
                  <a:pt x="543" y="19"/>
                  <a:pt x="549" y="21"/>
                  <a:pt x="554" y="26"/>
                </a:cubicBezTo>
                <a:cubicBezTo>
                  <a:pt x="558" y="30"/>
                  <a:pt x="560" y="37"/>
                  <a:pt x="560" y="45"/>
                </a:cubicBezTo>
                <a:cubicBezTo>
                  <a:pt x="560" y="52"/>
                  <a:pt x="560" y="52"/>
                  <a:pt x="560" y="52"/>
                </a:cubicBezTo>
                <a:cubicBezTo>
                  <a:pt x="522" y="52"/>
                  <a:pt x="522" y="52"/>
                  <a:pt x="522" y="52"/>
                </a:cubicBezTo>
                <a:cubicBezTo>
                  <a:pt x="522" y="57"/>
                  <a:pt x="523" y="62"/>
                  <a:pt x="526" y="65"/>
                </a:cubicBezTo>
                <a:cubicBezTo>
                  <a:pt x="529" y="68"/>
                  <a:pt x="533" y="69"/>
                  <a:pt x="538" y="69"/>
                </a:cubicBezTo>
                <a:cubicBezTo>
                  <a:pt x="542" y="69"/>
                  <a:pt x="545" y="69"/>
                  <a:pt x="548" y="68"/>
                </a:cubicBezTo>
                <a:cubicBezTo>
                  <a:pt x="551" y="67"/>
                  <a:pt x="554" y="66"/>
                  <a:pt x="557" y="65"/>
                </a:cubicBezTo>
                <a:cubicBezTo>
                  <a:pt x="557" y="75"/>
                  <a:pt x="557" y="75"/>
                  <a:pt x="557" y="75"/>
                </a:cubicBezTo>
                <a:cubicBezTo>
                  <a:pt x="554" y="76"/>
                  <a:pt x="551" y="77"/>
                  <a:pt x="548" y="78"/>
                </a:cubicBezTo>
                <a:cubicBezTo>
                  <a:pt x="545" y="79"/>
                  <a:pt x="542" y="79"/>
                  <a:pt x="538" y="79"/>
                </a:cubicBezTo>
                <a:close/>
                <a:moveTo>
                  <a:pt x="535" y="28"/>
                </a:moveTo>
                <a:cubicBezTo>
                  <a:pt x="532" y="28"/>
                  <a:pt x="528" y="29"/>
                  <a:pt x="526" y="32"/>
                </a:cubicBezTo>
                <a:cubicBezTo>
                  <a:pt x="524" y="34"/>
                  <a:pt x="522" y="38"/>
                  <a:pt x="522" y="43"/>
                </a:cubicBezTo>
                <a:cubicBezTo>
                  <a:pt x="548" y="43"/>
                  <a:pt x="548" y="43"/>
                  <a:pt x="548" y="43"/>
                </a:cubicBezTo>
                <a:cubicBezTo>
                  <a:pt x="548" y="38"/>
                  <a:pt x="547" y="34"/>
                  <a:pt x="545" y="32"/>
                </a:cubicBezTo>
                <a:cubicBezTo>
                  <a:pt x="542" y="29"/>
                  <a:pt x="539" y="28"/>
                  <a:pt x="535" y="28"/>
                </a:cubicBezTo>
                <a:close/>
                <a:moveTo>
                  <a:pt x="604" y="19"/>
                </a:moveTo>
                <a:cubicBezTo>
                  <a:pt x="606" y="19"/>
                  <a:pt x="608" y="19"/>
                  <a:pt x="610" y="19"/>
                </a:cubicBezTo>
                <a:cubicBezTo>
                  <a:pt x="609" y="31"/>
                  <a:pt x="609" y="31"/>
                  <a:pt x="609" y="31"/>
                </a:cubicBezTo>
                <a:cubicBezTo>
                  <a:pt x="607" y="30"/>
                  <a:pt x="605" y="30"/>
                  <a:pt x="603" y="30"/>
                </a:cubicBezTo>
                <a:cubicBezTo>
                  <a:pt x="598" y="30"/>
                  <a:pt x="594" y="32"/>
                  <a:pt x="591" y="35"/>
                </a:cubicBezTo>
                <a:cubicBezTo>
                  <a:pt x="588" y="38"/>
                  <a:pt x="587" y="42"/>
                  <a:pt x="587" y="47"/>
                </a:cubicBezTo>
                <a:cubicBezTo>
                  <a:pt x="587" y="78"/>
                  <a:pt x="587" y="78"/>
                  <a:pt x="587" y="78"/>
                </a:cubicBezTo>
                <a:cubicBezTo>
                  <a:pt x="574" y="78"/>
                  <a:pt x="574" y="78"/>
                  <a:pt x="574" y="78"/>
                </a:cubicBezTo>
                <a:cubicBezTo>
                  <a:pt x="574" y="20"/>
                  <a:pt x="574" y="20"/>
                  <a:pt x="574" y="20"/>
                </a:cubicBezTo>
                <a:cubicBezTo>
                  <a:pt x="584" y="20"/>
                  <a:pt x="584" y="20"/>
                  <a:pt x="584" y="20"/>
                </a:cubicBezTo>
                <a:cubicBezTo>
                  <a:pt x="586" y="30"/>
                  <a:pt x="586" y="30"/>
                  <a:pt x="586" y="30"/>
                </a:cubicBezTo>
                <a:cubicBezTo>
                  <a:pt x="586" y="30"/>
                  <a:pt x="586" y="30"/>
                  <a:pt x="586" y="30"/>
                </a:cubicBezTo>
                <a:cubicBezTo>
                  <a:pt x="588" y="26"/>
                  <a:pt x="591" y="24"/>
                  <a:pt x="594" y="22"/>
                </a:cubicBezTo>
                <a:cubicBezTo>
                  <a:pt x="597" y="20"/>
                  <a:pt x="600" y="19"/>
                  <a:pt x="604" y="19"/>
                </a:cubicBezTo>
                <a:close/>
                <a:moveTo>
                  <a:pt x="666" y="57"/>
                </a:moveTo>
                <a:cubicBezTo>
                  <a:pt x="666" y="64"/>
                  <a:pt x="664" y="69"/>
                  <a:pt x="659" y="73"/>
                </a:cubicBezTo>
                <a:cubicBezTo>
                  <a:pt x="654" y="77"/>
                  <a:pt x="647" y="79"/>
                  <a:pt x="639" y="79"/>
                </a:cubicBezTo>
                <a:cubicBezTo>
                  <a:pt x="630" y="79"/>
                  <a:pt x="623" y="78"/>
                  <a:pt x="617" y="75"/>
                </a:cubicBezTo>
                <a:cubicBezTo>
                  <a:pt x="617" y="63"/>
                  <a:pt x="617" y="63"/>
                  <a:pt x="617" y="63"/>
                </a:cubicBezTo>
                <a:cubicBezTo>
                  <a:pt x="621" y="65"/>
                  <a:pt x="624" y="66"/>
                  <a:pt x="628" y="67"/>
                </a:cubicBezTo>
                <a:cubicBezTo>
                  <a:pt x="632" y="68"/>
                  <a:pt x="636" y="68"/>
                  <a:pt x="639" y="68"/>
                </a:cubicBezTo>
                <a:cubicBezTo>
                  <a:pt x="644" y="68"/>
                  <a:pt x="648" y="67"/>
                  <a:pt x="650" y="65"/>
                </a:cubicBezTo>
                <a:cubicBezTo>
                  <a:pt x="653" y="64"/>
                  <a:pt x="654" y="61"/>
                  <a:pt x="654" y="58"/>
                </a:cubicBezTo>
                <a:cubicBezTo>
                  <a:pt x="654" y="55"/>
                  <a:pt x="653" y="52"/>
                  <a:pt x="651" y="50"/>
                </a:cubicBezTo>
                <a:cubicBezTo>
                  <a:pt x="649" y="48"/>
                  <a:pt x="644" y="46"/>
                  <a:pt x="637" y="43"/>
                </a:cubicBezTo>
                <a:cubicBezTo>
                  <a:pt x="630" y="41"/>
                  <a:pt x="625" y="37"/>
                  <a:pt x="622" y="34"/>
                </a:cubicBezTo>
                <a:cubicBezTo>
                  <a:pt x="620" y="30"/>
                  <a:pt x="618" y="26"/>
                  <a:pt x="618" y="21"/>
                </a:cubicBezTo>
                <a:cubicBezTo>
                  <a:pt x="618" y="14"/>
                  <a:pt x="620" y="9"/>
                  <a:pt x="625" y="5"/>
                </a:cubicBezTo>
                <a:cubicBezTo>
                  <a:pt x="630" y="2"/>
                  <a:pt x="636" y="0"/>
                  <a:pt x="643" y="0"/>
                </a:cubicBezTo>
                <a:cubicBezTo>
                  <a:pt x="651" y="0"/>
                  <a:pt x="658" y="1"/>
                  <a:pt x="665" y="5"/>
                </a:cubicBezTo>
                <a:cubicBezTo>
                  <a:pt x="661" y="15"/>
                  <a:pt x="661" y="15"/>
                  <a:pt x="661" y="15"/>
                </a:cubicBezTo>
                <a:cubicBezTo>
                  <a:pt x="654" y="12"/>
                  <a:pt x="648" y="11"/>
                  <a:pt x="643" y="11"/>
                </a:cubicBezTo>
                <a:cubicBezTo>
                  <a:pt x="639" y="11"/>
                  <a:pt x="636" y="12"/>
                  <a:pt x="634" y="13"/>
                </a:cubicBezTo>
                <a:cubicBezTo>
                  <a:pt x="632" y="15"/>
                  <a:pt x="631" y="17"/>
                  <a:pt x="631" y="20"/>
                </a:cubicBezTo>
                <a:cubicBezTo>
                  <a:pt x="631" y="22"/>
                  <a:pt x="631" y="24"/>
                  <a:pt x="632" y="25"/>
                </a:cubicBezTo>
                <a:cubicBezTo>
                  <a:pt x="633" y="27"/>
                  <a:pt x="634" y="28"/>
                  <a:pt x="636" y="29"/>
                </a:cubicBezTo>
                <a:cubicBezTo>
                  <a:pt x="638" y="31"/>
                  <a:pt x="641" y="32"/>
                  <a:pt x="646" y="34"/>
                </a:cubicBezTo>
                <a:cubicBezTo>
                  <a:pt x="652" y="37"/>
                  <a:pt x="656" y="39"/>
                  <a:pt x="659" y="41"/>
                </a:cubicBezTo>
                <a:cubicBezTo>
                  <a:pt x="661" y="43"/>
                  <a:pt x="663" y="45"/>
                  <a:pt x="665" y="48"/>
                </a:cubicBezTo>
                <a:cubicBezTo>
                  <a:pt x="666" y="50"/>
                  <a:pt x="666" y="53"/>
                  <a:pt x="666" y="57"/>
                </a:cubicBezTo>
                <a:close/>
                <a:moveTo>
                  <a:pt x="702" y="69"/>
                </a:moveTo>
                <a:cubicBezTo>
                  <a:pt x="705" y="69"/>
                  <a:pt x="708" y="68"/>
                  <a:pt x="711" y="67"/>
                </a:cubicBezTo>
                <a:cubicBezTo>
                  <a:pt x="711" y="77"/>
                  <a:pt x="711" y="77"/>
                  <a:pt x="711" y="77"/>
                </a:cubicBezTo>
                <a:cubicBezTo>
                  <a:pt x="709" y="77"/>
                  <a:pt x="708" y="78"/>
                  <a:pt x="705" y="78"/>
                </a:cubicBezTo>
                <a:cubicBezTo>
                  <a:pt x="703" y="79"/>
                  <a:pt x="701" y="79"/>
                  <a:pt x="699" y="79"/>
                </a:cubicBezTo>
                <a:cubicBezTo>
                  <a:pt x="687" y="79"/>
                  <a:pt x="681" y="73"/>
                  <a:pt x="681" y="60"/>
                </a:cubicBezTo>
                <a:cubicBezTo>
                  <a:pt x="681" y="29"/>
                  <a:pt x="681" y="29"/>
                  <a:pt x="681" y="29"/>
                </a:cubicBezTo>
                <a:cubicBezTo>
                  <a:pt x="673" y="29"/>
                  <a:pt x="673" y="29"/>
                  <a:pt x="673" y="29"/>
                </a:cubicBezTo>
                <a:cubicBezTo>
                  <a:pt x="673" y="24"/>
                  <a:pt x="673" y="24"/>
                  <a:pt x="673" y="24"/>
                </a:cubicBezTo>
                <a:cubicBezTo>
                  <a:pt x="682" y="19"/>
                  <a:pt x="682" y="19"/>
                  <a:pt x="682" y="19"/>
                </a:cubicBezTo>
                <a:cubicBezTo>
                  <a:pt x="686" y="7"/>
                  <a:pt x="686" y="7"/>
                  <a:pt x="686" y="7"/>
                </a:cubicBezTo>
                <a:cubicBezTo>
                  <a:pt x="694" y="7"/>
                  <a:pt x="694" y="7"/>
                  <a:pt x="694" y="7"/>
                </a:cubicBezTo>
                <a:cubicBezTo>
                  <a:pt x="694" y="20"/>
                  <a:pt x="694" y="20"/>
                  <a:pt x="694" y="20"/>
                </a:cubicBezTo>
                <a:cubicBezTo>
                  <a:pt x="710" y="20"/>
                  <a:pt x="710" y="20"/>
                  <a:pt x="710" y="20"/>
                </a:cubicBezTo>
                <a:cubicBezTo>
                  <a:pt x="710" y="29"/>
                  <a:pt x="710" y="29"/>
                  <a:pt x="710" y="29"/>
                </a:cubicBezTo>
                <a:cubicBezTo>
                  <a:pt x="694" y="29"/>
                  <a:pt x="694" y="29"/>
                  <a:pt x="694" y="29"/>
                </a:cubicBezTo>
                <a:cubicBezTo>
                  <a:pt x="694" y="60"/>
                  <a:pt x="694" y="60"/>
                  <a:pt x="694" y="60"/>
                </a:cubicBezTo>
                <a:cubicBezTo>
                  <a:pt x="694" y="63"/>
                  <a:pt x="694" y="65"/>
                  <a:pt x="696" y="67"/>
                </a:cubicBezTo>
                <a:cubicBezTo>
                  <a:pt x="697" y="68"/>
                  <a:pt x="699" y="69"/>
                  <a:pt x="702" y="69"/>
                </a:cubicBezTo>
                <a:close/>
                <a:moveTo>
                  <a:pt x="752" y="19"/>
                </a:moveTo>
                <a:cubicBezTo>
                  <a:pt x="754" y="19"/>
                  <a:pt x="756" y="19"/>
                  <a:pt x="758" y="19"/>
                </a:cubicBezTo>
                <a:cubicBezTo>
                  <a:pt x="757" y="31"/>
                  <a:pt x="757" y="31"/>
                  <a:pt x="757" y="31"/>
                </a:cubicBezTo>
                <a:cubicBezTo>
                  <a:pt x="755" y="30"/>
                  <a:pt x="753" y="30"/>
                  <a:pt x="751" y="30"/>
                </a:cubicBezTo>
                <a:cubicBezTo>
                  <a:pt x="746" y="30"/>
                  <a:pt x="742" y="32"/>
                  <a:pt x="739" y="35"/>
                </a:cubicBezTo>
                <a:cubicBezTo>
                  <a:pt x="736" y="38"/>
                  <a:pt x="735" y="42"/>
                  <a:pt x="735" y="47"/>
                </a:cubicBezTo>
                <a:cubicBezTo>
                  <a:pt x="735" y="78"/>
                  <a:pt x="735" y="78"/>
                  <a:pt x="735" y="78"/>
                </a:cubicBezTo>
                <a:cubicBezTo>
                  <a:pt x="722" y="78"/>
                  <a:pt x="722" y="78"/>
                  <a:pt x="722" y="78"/>
                </a:cubicBezTo>
                <a:cubicBezTo>
                  <a:pt x="722" y="20"/>
                  <a:pt x="722" y="20"/>
                  <a:pt x="722" y="20"/>
                </a:cubicBezTo>
                <a:cubicBezTo>
                  <a:pt x="732" y="20"/>
                  <a:pt x="732" y="20"/>
                  <a:pt x="732" y="20"/>
                </a:cubicBezTo>
                <a:cubicBezTo>
                  <a:pt x="734" y="30"/>
                  <a:pt x="734" y="30"/>
                  <a:pt x="734" y="30"/>
                </a:cubicBezTo>
                <a:cubicBezTo>
                  <a:pt x="734" y="30"/>
                  <a:pt x="734" y="30"/>
                  <a:pt x="734" y="30"/>
                </a:cubicBezTo>
                <a:cubicBezTo>
                  <a:pt x="736" y="26"/>
                  <a:pt x="739" y="24"/>
                  <a:pt x="742" y="22"/>
                </a:cubicBezTo>
                <a:cubicBezTo>
                  <a:pt x="745" y="20"/>
                  <a:pt x="748" y="19"/>
                  <a:pt x="752" y="19"/>
                </a:cubicBezTo>
                <a:close/>
                <a:moveTo>
                  <a:pt x="794" y="79"/>
                </a:moveTo>
                <a:cubicBezTo>
                  <a:pt x="785" y="79"/>
                  <a:pt x="778" y="76"/>
                  <a:pt x="773" y="71"/>
                </a:cubicBezTo>
                <a:cubicBezTo>
                  <a:pt x="768" y="66"/>
                  <a:pt x="765" y="58"/>
                  <a:pt x="765" y="49"/>
                </a:cubicBezTo>
                <a:cubicBezTo>
                  <a:pt x="765" y="40"/>
                  <a:pt x="768" y="32"/>
                  <a:pt x="772" y="27"/>
                </a:cubicBezTo>
                <a:cubicBezTo>
                  <a:pt x="777" y="21"/>
                  <a:pt x="784" y="19"/>
                  <a:pt x="792" y="19"/>
                </a:cubicBezTo>
                <a:cubicBezTo>
                  <a:pt x="800" y="19"/>
                  <a:pt x="806" y="21"/>
                  <a:pt x="810" y="26"/>
                </a:cubicBezTo>
                <a:cubicBezTo>
                  <a:pt x="815" y="30"/>
                  <a:pt x="817" y="37"/>
                  <a:pt x="817" y="45"/>
                </a:cubicBezTo>
                <a:cubicBezTo>
                  <a:pt x="817" y="52"/>
                  <a:pt x="817" y="52"/>
                  <a:pt x="817" y="52"/>
                </a:cubicBezTo>
                <a:cubicBezTo>
                  <a:pt x="778" y="52"/>
                  <a:pt x="778" y="52"/>
                  <a:pt x="778" y="52"/>
                </a:cubicBezTo>
                <a:cubicBezTo>
                  <a:pt x="778" y="57"/>
                  <a:pt x="780" y="62"/>
                  <a:pt x="783" y="65"/>
                </a:cubicBezTo>
                <a:cubicBezTo>
                  <a:pt x="785" y="68"/>
                  <a:pt x="790" y="69"/>
                  <a:pt x="795" y="69"/>
                </a:cubicBezTo>
                <a:cubicBezTo>
                  <a:pt x="798" y="69"/>
                  <a:pt x="801" y="69"/>
                  <a:pt x="804" y="68"/>
                </a:cubicBezTo>
                <a:cubicBezTo>
                  <a:pt x="807" y="67"/>
                  <a:pt x="810" y="66"/>
                  <a:pt x="814" y="65"/>
                </a:cubicBezTo>
                <a:cubicBezTo>
                  <a:pt x="814" y="75"/>
                  <a:pt x="814" y="75"/>
                  <a:pt x="814" y="75"/>
                </a:cubicBezTo>
                <a:cubicBezTo>
                  <a:pt x="811" y="76"/>
                  <a:pt x="808" y="77"/>
                  <a:pt x="805" y="78"/>
                </a:cubicBezTo>
                <a:cubicBezTo>
                  <a:pt x="802" y="79"/>
                  <a:pt x="798" y="79"/>
                  <a:pt x="794" y="79"/>
                </a:cubicBezTo>
                <a:close/>
                <a:moveTo>
                  <a:pt x="792" y="28"/>
                </a:moveTo>
                <a:cubicBezTo>
                  <a:pt x="788" y="28"/>
                  <a:pt x="785" y="29"/>
                  <a:pt x="782" y="32"/>
                </a:cubicBezTo>
                <a:cubicBezTo>
                  <a:pt x="780" y="34"/>
                  <a:pt x="779" y="38"/>
                  <a:pt x="778" y="43"/>
                </a:cubicBezTo>
                <a:cubicBezTo>
                  <a:pt x="805" y="43"/>
                  <a:pt x="805" y="43"/>
                  <a:pt x="805" y="43"/>
                </a:cubicBezTo>
                <a:cubicBezTo>
                  <a:pt x="805" y="38"/>
                  <a:pt x="803" y="34"/>
                  <a:pt x="801" y="32"/>
                </a:cubicBezTo>
                <a:cubicBezTo>
                  <a:pt x="799" y="29"/>
                  <a:pt x="796" y="28"/>
                  <a:pt x="792" y="28"/>
                </a:cubicBezTo>
                <a:close/>
                <a:moveTo>
                  <a:pt x="867" y="78"/>
                </a:moveTo>
                <a:cubicBezTo>
                  <a:pt x="865" y="70"/>
                  <a:pt x="865" y="70"/>
                  <a:pt x="865" y="70"/>
                </a:cubicBezTo>
                <a:cubicBezTo>
                  <a:pt x="864" y="70"/>
                  <a:pt x="864" y="70"/>
                  <a:pt x="864" y="70"/>
                </a:cubicBezTo>
                <a:cubicBezTo>
                  <a:pt x="861" y="73"/>
                  <a:pt x="859" y="76"/>
                  <a:pt x="856" y="77"/>
                </a:cubicBezTo>
                <a:cubicBezTo>
                  <a:pt x="853" y="78"/>
                  <a:pt x="849" y="79"/>
                  <a:pt x="845" y="79"/>
                </a:cubicBezTo>
                <a:cubicBezTo>
                  <a:pt x="839" y="79"/>
                  <a:pt x="835" y="77"/>
                  <a:pt x="832" y="74"/>
                </a:cubicBezTo>
                <a:cubicBezTo>
                  <a:pt x="828" y="71"/>
                  <a:pt x="827" y="67"/>
                  <a:pt x="827" y="61"/>
                </a:cubicBezTo>
                <a:cubicBezTo>
                  <a:pt x="827" y="55"/>
                  <a:pt x="829" y="51"/>
                  <a:pt x="833" y="48"/>
                </a:cubicBezTo>
                <a:cubicBezTo>
                  <a:pt x="838" y="45"/>
                  <a:pt x="845" y="43"/>
                  <a:pt x="854" y="43"/>
                </a:cubicBezTo>
                <a:cubicBezTo>
                  <a:pt x="864" y="42"/>
                  <a:pt x="864" y="42"/>
                  <a:pt x="864" y="42"/>
                </a:cubicBezTo>
                <a:cubicBezTo>
                  <a:pt x="864" y="39"/>
                  <a:pt x="864" y="39"/>
                  <a:pt x="864" y="39"/>
                </a:cubicBezTo>
                <a:cubicBezTo>
                  <a:pt x="864" y="35"/>
                  <a:pt x="863" y="33"/>
                  <a:pt x="861" y="31"/>
                </a:cubicBezTo>
                <a:cubicBezTo>
                  <a:pt x="859" y="29"/>
                  <a:pt x="857" y="28"/>
                  <a:pt x="853" y="28"/>
                </a:cubicBezTo>
                <a:cubicBezTo>
                  <a:pt x="850" y="28"/>
                  <a:pt x="847" y="29"/>
                  <a:pt x="845" y="29"/>
                </a:cubicBezTo>
                <a:cubicBezTo>
                  <a:pt x="842" y="30"/>
                  <a:pt x="839" y="31"/>
                  <a:pt x="837" y="33"/>
                </a:cubicBezTo>
                <a:cubicBezTo>
                  <a:pt x="833" y="24"/>
                  <a:pt x="833" y="24"/>
                  <a:pt x="833" y="24"/>
                </a:cubicBezTo>
                <a:cubicBezTo>
                  <a:pt x="836" y="22"/>
                  <a:pt x="839" y="21"/>
                  <a:pt x="843" y="20"/>
                </a:cubicBezTo>
                <a:cubicBezTo>
                  <a:pt x="847" y="19"/>
                  <a:pt x="850" y="19"/>
                  <a:pt x="854" y="19"/>
                </a:cubicBezTo>
                <a:cubicBezTo>
                  <a:pt x="861" y="19"/>
                  <a:pt x="867" y="20"/>
                  <a:pt x="870" y="23"/>
                </a:cubicBezTo>
                <a:cubicBezTo>
                  <a:pt x="874" y="27"/>
                  <a:pt x="876" y="32"/>
                  <a:pt x="876" y="39"/>
                </a:cubicBezTo>
                <a:cubicBezTo>
                  <a:pt x="876" y="78"/>
                  <a:pt x="876" y="78"/>
                  <a:pt x="876" y="78"/>
                </a:cubicBezTo>
                <a:lnTo>
                  <a:pt x="867" y="78"/>
                </a:lnTo>
                <a:close/>
                <a:moveTo>
                  <a:pt x="849" y="69"/>
                </a:moveTo>
                <a:cubicBezTo>
                  <a:pt x="853" y="69"/>
                  <a:pt x="857" y="68"/>
                  <a:pt x="860" y="66"/>
                </a:cubicBezTo>
                <a:cubicBezTo>
                  <a:pt x="862" y="63"/>
                  <a:pt x="864" y="60"/>
                  <a:pt x="864" y="55"/>
                </a:cubicBezTo>
                <a:cubicBezTo>
                  <a:pt x="864" y="50"/>
                  <a:pt x="864" y="50"/>
                  <a:pt x="864" y="50"/>
                </a:cubicBezTo>
                <a:cubicBezTo>
                  <a:pt x="856" y="50"/>
                  <a:pt x="856" y="50"/>
                  <a:pt x="856" y="50"/>
                </a:cubicBezTo>
                <a:cubicBezTo>
                  <a:pt x="850" y="51"/>
                  <a:pt x="846" y="52"/>
                  <a:pt x="844" y="53"/>
                </a:cubicBezTo>
                <a:cubicBezTo>
                  <a:pt x="841" y="55"/>
                  <a:pt x="840" y="58"/>
                  <a:pt x="840" y="61"/>
                </a:cubicBezTo>
                <a:cubicBezTo>
                  <a:pt x="840" y="64"/>
                  <a:pt x="840" y="66"/>
                  <a:pt x="842" y="67"/>
                </a:cubicBezTo>
                <a:cubicBezTo>
                  <a:pt x="843" y="69"/>
                  <a:pt x="846" y="69"/>
                  <a:pt x="849" y="69"/>
                </a:cubicBezTo>
                <a:close/>
                <a:moveTo>
                  <a:pt x="942" y="78"/>
                </a:moveTo>
                <a:cubicBezTo>
                  <a:pt x="930" y="78"/>
                  <a:pt x="930" y="78"/>
                  <a:pt x="930" y="78"/>
                </a:cubicBezTo>
                <a:cubicBezTo>
                  <a:pt x="930" y="42"/>
                  <a:pt x="930" y="42"/>
                  <a:pt x="930" y="42"/>
                </a:cubicBezTo>
                <a:cubicBezTo>
                  <a:pt x="930" y="38"/>
                  <a:pt x="929" y="34"/>
                  <a:pt x="927" y="32"/>
                </a:cubicBezTo>
                <a:cubicBezTo>
                  <a:pt x="926" y="30"/>
                  <a:pt x="923" y="29"/>
                  <a:pt x="919" y="29"/>
                </a:cubicBezTo>
                <a:cubicBezTo>
                  <a:pt x="915" y="29"/>
                  <a:pt x="911" y="30"/>
                  <a:pt x="909" y="33"/>
                </a:cubicBezTo>
                <a:cubicBezTo>
                  <a:pt x="907" y="36"/>
                  <a:pt x="906" y="42"/>
                  <a:pt x="906" y="49"/>
                </a:cubicBezTo>
                <a:cubicBezTo>
                  <a:pt x="906" y="78"/>
                  <a:pt x="906" y="78"/>
                  <a:pt x="906" y="78"/>
                </a:cubicBezTo>
                <a:cubicBezTo>
                  <a:pt x="893" y="78"/>
                  <a:pt x="893" y="78"/>
                  <a:pt x="893" y="78"/>
                </a:cubicBezTo>
                <a:cubicBezTo>
                  <a:pt x="893" y="20"/>
                  <a:pt x="893" y="20"/>
                  <a:pt x="893" y="20"/>
                </a:cubicBezTo>
                <a:cubicBezTo>
                  <a:pt x="903" y="20"/>
                  <a:pt x="903" y="20"/>
                  <a:pt x="903" y="20"/>
                </a:cubicBezTo>
                <a:cubicBezTo>
                  <a:pt x="905" y="27"/>
                  <a:pt x="905" y="27"/>
                  <a:pt x="905" y="27"/>
                </a:cubicBezTo>
                <a:cubicBezTo>
                  <a:pt x="905" y="27"/>
                  <a:pt x="905" y="27"/>
                  <a:pt x="905" y="27"/>
                </a:cubicBezTo>
                <a:cubicBezTo>
                  <a:pt x="907" y="25"/>
                  <a:pt x="909" y="22"/>
                  <a:pt x="912" y="21"/>
                </a:cubicBezTo>
                <a:cubicBezTo>
                  <a:pt x="915" y="19"/>
                  <a:pt x="919" y="19"/>
                  <a:pt x="922" y="19"/>
                </a:cubicBezTo>
                <a:cubicBezTo>
                  <a:pt x="931" y="19"/>
                  <a:pt x="937" y="22"/>
                  <a:pt x="940" y="28"/>
                </a:cubicBezTo>
                <a:cubicBezTo>
                  <a:pt x="941" y="28"/>
                  <a:pt x="941" y="28"/>
                  <a:pt x="941" y="28"/>
                </a:cubicBezTo>
                <a:cubicBezTo>
                  <a:pt x="943" y="25"/>
                  <a:pt x="945" y="23"/>
                  <a:pt x="948" y="21"/>
                </a:cubicBezTo>
                <a:cubicBezTo>
                  <a:pt x="951" y="19"/>
                  <a:pt x="955" y="19"/>
                  <a:pt x="959" y="19"/>
                </a:cubicBezTo>
                <a:cubicBezTo>
                  <a:pt x="966" y="19"/>
                  <a:pt x="971" y="20"/>
                  <a:pt x="974" y="24"/>
                </a:cubicBezTo>
                <a:cubicBezTo>
                  <a:pt x="977" y="27"/>
                  <a:pt x="979" y="33"/>
                  <a:pt x="979" y="40"/>
                </a:cubicBezTo>
                <a:cubicBezTo>
                  <a:pt x="979" y="78"/>
                  <a:pt x="979" y="78"/>
                  <a:pt x="979" y="78"/>
                </a:cubicBezTo>
                <a:cubicBezTo>
                  <a:pt x="967" y="78"/>
                  <a:pt x="967" y="78"/>
                  <a:pt x="967" y="78"/>
                </a:cubicBezTo>
                <a:cubicBezTo>
                  <a:pt x="967" y="42"/>
                  <a:pt x="967" y="42"/>
                  <a:pt x="967" y="42"/>
                </a:cubicBezTo>
                <a:cubicBezTo>
                  <a:pt x="967" y="38"/>
                  <a:pt x="966" y="34"/>
                  <a:pt x="964" y="32"/>
                </a:cubicBezTo>
                <a:cubicBezTo>
                  <a:pt x="962" y="30"/>
                  <a:pt x="960" y="29"/>
                  <a:pt x="956" y="29"/>
                </a:cubicBezTo>
                <a:cubicBezTo>
                  <a:pt x="951" y="29"/>
                  <a:pt x="948" y="30"/>
                  <a:pt x="946" y="33"/>
                </a:cubicBezTo>
                <a:cubicBezTo>
                  <a:pt x="943" y="36"/>
                  <a:pt x="942" y="41"/>
                  <a:pt x="942" y="47"/>
                </a:cubicBezTo>
                <a:lnTo>
                  <a:pt x="942" y="78"/>
                </a:lnTo>
                <a:close/>
                <a:moveTo>
                  <a:pt x="991" y="46"/>
                </a:moveTo>
                <a:cubicBezTo>
                  <a:pt x="991" y="35"/>
                  <a:pt x="991" y="35"/>
                  <a:pt x="991" y="35"/>
                </a:cubicBezTo>
                <a:cubicBezTo>
                  <a:pt x="1018" y="35"/>
                  <a:pt x="1018" y="35"/>
                  <a:pt x="1018" y="35"/>
                </a:cubicBezTo>
                <a:cubicBezTo>
                  <a:pt x="1018" y="46"/>
                  <a:pt x="1018" y="46"/>
                  <a:pt x="1018" y="46"/>
                </a:cubicBezTo>
                <a:lnTo>
                  <a:pt x="991" y="46"/>
                </a:lnTo>
                <a:close/>
                <a:moveTo>
                  <a:pt x="1096" y="78"/>
                </a:moveTo>
                <a:cubicBezTo>
                  <a:pt x="1081" y="78"/>
                  <a:pt x="1081" y="78"/>
                  <a:pt x="1081" y="78"/>
                </a:cubicBezTo>
                <a:cubicBezTo>
                  <a:pt x="1043" y="17"/>
                  <a:pt x="1043" y="17"/>
                  <a:pt x="1043" y="17"/>
                </a:cubicBezTo>
                <a:cubicBezTo>
                  <a:pt x="1043" y="17"/>
                  <a:pt x="1043" y="17"/>
                  <a:pt x="1043" y="17"/>
                </a:cubicBezTo>
                <a:cubicBezTo>
                  <a:pt x="1043" y="20"/>
                  <a:pt x="1043" y="20"/>
                  <a:pt x="1043" y="20"/>
                </a:cubicBezTo>
                <a:cubicBezTo>
                  <a:pt x="1043" y="27"/>
                  <a:pt x="1044" y="32"/>
                  <a:pt x="1044" y="38"/>
                </a:cubicBezTo>
                <a:cubicBezTo>
                  <a:pt x="1044" y="78"/>
                  <a:pt x="1044" y="78"/>
                  <a:pt x="1044" y="78"/>
                </a:cubicBezTo>
                <a:cubicBezTo>
                  <a:pt x="1032" y="78"/>
                  <a:pt x="1032" y="78"/>
                  <a:pt x="1032" y="78"/>
                </a:cubicBezTo>
                <a:cubicBezTo>
                  <a:pt x="1032" y="1"/>
                  <a:pt x="1032" y="1"/>
                  <a:pt x="1032" y="1"/>
                </a:cubicBezTo>
                <a:cubicBezTo>
                  <a:pt x="1047" y="1"/>
                  <a:pt x="1047" y="1"/>
                  <a:pt x="1047" y="1"/>
                </a:cubicBezTo>
                <a:cubicBezTo>
                  <a:pt x="1085" y="62"/>
                  <a:pt x="1085" y="62"/>
                  <a:pt x="1085" y="62"/>
                </a:cubicBezTo>
                <a:cubicBezTo>
                  <a:pt x="1085" y="62"/>
                  <a:pt x="1085" y="62"/>
                  <a:pt x="1085" y="62"/>
                </a:cubicBezTo>
                <a:cubicBezTo>
                  <a:pt x="1085" y="61"/>
                  <a:pt x="1085" y="58"/>
                  <a:pt x="1085" y="53"/>
                </a:cubicBezTo>
                <a:cubicBezTo>
                  <a:pt x="1085" y="48"/>
                  <a:pt x="1085" y="44"/>
                  <a:pt x="1085" y="41"/>
                </a:cubicBezTo>
                <a:cubicBezTo>
                  <a:pt x="1085" y="1"/>
                  <a:pt x="1085" y="1"/>
                  <a:pt x="1085" y="1"/>
                </a:cubicBezTo>
                <a:cubicBezTo>
                  <a:pt x="1096" y="1"/>
                  <a:pt x="1096" y="1"/>
                  <a:pt x="1096" y="1"/>
                </a:cubicBezTo>
                <a:lnTo>
                  <a:pt x="1096" y="78"/>
                </a:lnTo>
                <a:close/>
                <a:moveTo>
                  <a:pt x="1173" y="78"/>
                </a:moveTo>
                <a:cubicBezTo>
                  <a:pt x="1159" y="78"/>
                  <a:pt x="1159" y="78"/>
                  <a:pt x="1159" y="78"/>
                </a:cubicBezTo>
                <a:cubicBezTo>
                  <a:pt x="1139" y="46"/>
                  <a:pt x="1139" y="46"/>
                  <a:pt x="1139" y="46"/>
                </a:cubicBezTo>
                <a:cubicBezTo>
                  <a:pt x="1120" y="78"/>
                  <a:pt x="1120" y="78"/>
                  <a:pt x="1120" y="78"/>
                </a:cubicBezTo>
                <a:cubicBezTo>
                  <a:pt x="1107" y="78"/>
                  <a:pt x="1107" y="78"/>
                  <a:pt x="1107" y="78"/>
                </a:cubicBezTo>
                <a:cubicBezTo>
                  <a:pt x="1132" y="38"/>
                  <a:pt x="1132" y="38"/>
                  <a:pt x="1132" y="38"/>
                </a:cubicBezTo>
                <a:cubicBezTo>
                  <a:pt x="1108" y="1"/>
                  <a:pt x="1108" y="1"/>
                  <a:pt x="1108" y="1"/>
                </a:cubicBezTo>
                <a:cubicBezTo>
                  <a:pt x="1122" y="1"/>
                  <a:pt x="1122" y="1"/>
                  <a:pt x="1122" y="1"/>
                </a:cubicBezTo>
                <a:cubicBezTo>
                  <a:pt x="1140" y="30"/>
                  <a:pt x="1140" y="30"/>
                  <a:pt x="1140" y="30"/>
                </a:cubicBezTo>
                <a:cubicBezTo>
                  <a:pt x="1158" y="1"/>
                  <a:pt x="1158" y="1"/>
                  <a:pt x="1158" y="1"/>
                </a:cubicBezTo>
                <a:cubicBezTo>
                  <a:pt x="1171" y="1"/>
                  <a:pt x="1171" y="1"/>
                  <a:pt x="1171" y="1"/>
                </a:cubicBezTo>
                <a:cubicBezTo>
                  <a:pt x="1147" y="38"/>
                  <a:pt x="1147" y="38"/>
                  <a:pt x="1147" y="38"/>
                </a:cubicBezTo>
                <a:lnTo>
                  <a:pt x="1173" y="78"/>
                </a:lnTo>
                <a:close/>
                <a:moveTo>
                  <a:pt x="116" y="205"/>
                </a:moveTo>
                <a:cubicBezTo>
                  <a:pt x="119" y="205"/>
                  <a:pt x="126" y="205"/>
                  <a:pt x="130" y="204"/>
                </a:cubicBezTo>
                <a:cubicBezTo>
                  <a:pt x="130" y="224"/>
                  <a:pt x="130" y="224"/>
                  <a:pt x="130" y="224"/>
                </a:cubicBezTo>
                <a:cubicBezTo>
                  <a:pt x="126" y="224"/>
                  <a:pt x="120" y="224"/>
                  <a:pt x="116" y="224"/>
                </a:cubicBezTo>
                <a:cubicBezTo>
                  <a:pt x="79" y="224"/>
                  <a:pt x="79" y="224"/>
                  <a:pt x="79" y="224"/>
                </a:cubicBezTo>
                <a:cubicBezTo>
                  <a:pt x="78" y="240"/>
                  <a:pt x="75" y="252"/>
                  <a:pt x="69" y="263"/>
                </a:cubicBezTo>
                <a:cubicBezTo>
                  <a:pt x="64" y="274"/>
                  <a:pt x="52" y="286"/>
                  <a:pt x="38" y="293"/>
                </a:cubicBezTo>
                <a:cubicBezTo>
                  <a:pt x="20" y="280"/>
                  <a:pt x="20" y="280"/>
                  <a:pt x="20" y="280"/>
                </a:cubicBezTo>
                <a:cubicBezTo>
                  <a:pt x="31" y="276"/>
                  <a:pt x="42" y="267"/>
                  <a:pt x="48" y="258"/>
                </a:cubicBezTo>
                <a:cubicBezTo>
                  <a:pt x="54" y="248"/>
                  <a:pt x="57" y="237"/>
                  <a:pt x="58" y="224"/>
                </a:cubicBezTo>
                <a:cubicBezTo>
                  <a:pt x="15" y="224"/>
                  <a:pt x="15" y="224"/>
                  <a:pt x="15" y="224"/>
                </a:cubicBezTo>
                <a:cubicBezTo>
                  <a:pt x="11" y="224"/>
                  <a:pt x="5" y="224"/>
                  <a:pt x="0" y="224"/>
                </a:cubicBezTo>
                <a:cubicBezTo>
                  <a:pt x="0" y="204"/>
                  <a:pt x="0" y="204"/>
                  <a:pt x="0" y="204"/>
                </a:cubicBezTo>
                <a:cubicBezTo>
                  <a:pt x="5" y="205"/>
                  <a:pt x="10" y="205"/>
                  <a:pt x="15" y="205"/>
                </a:cubicBezTo>
                <a:lnTo>
                  <a:pt x="116" y="205"/>
                </a:lnTo>
                <a:close/>
                <a:moveTo>
                  <a:pt x="35" y="184"/>
                </a:moveTo>
                <a:cubicBezTo>
                  <a:pt x="30" y="184"/>
                  <a:pt x="23" y="184"/>
                  <a:pt x="18" y="185"/>
                </a:cubicBezTo>
                <a:cubicBezTo>
                  <a:pt x="18" y="165"/>
                  <a:pt x="18" y="165"/>
                  <a:pt x="18" y="165"/>
                </a:cubicBezTo>
                <a:cubicBezTo>
                  <a:pt x="23" y="166"/>
                  <a:pt x="30" y="166"/>
                  <a:pt x="35" y="166"/>
                </a:cubicBezTo>
                <a:cubicBezTo>
                  <a:pt x="85" y="166"/>
                  <a:pt x="85" y="166"/>
                  <a:pt x="85" y="166"/>
                </a:cubicBezTo>
                <a:cubicBezTo>
                  <a:pt x="90" y="166"/>
                  <a:pt x="96" y="166"/>
                  <a:pt x="102" y="165"/>
                </a:cubicBezTo>
                <a:cubicBezTo>
                  <a:pt x="102" y="185"/>
                  <a:pt x="102" y="185"/>
                  <a:pt x="102" y="185"/>
                </a:cubicBezTo>
                <a:cubicBezTo>
                  <a:pt x="96" y="184"/>
                  <a:pt x="90" y="184"/>
                  <a:pt x="85" y="184"/>
                </a:cubicBezTo>
                <a:lnTo>
                  <a:pt x="35" y="184"/>
                </a:lnTo>
                <a:close/>
                <a:moveTo>
                  <a:pt x="111" y="181"/>
                </a:moveTo>
                <a:cubicBezTo>
                  <a:pt x="108" y="174"/>
                  <a:pt x="103" y="165"/>
                  <a:pt x="99" y="159"/>
                </a:cubicBezTo>
                <a:cubicBezTo>
                  <a:pt x="111" y="154"/>
                  <a:pt x="111" y="154"/>
                  <a:pt x="111" y="154"/>
                </a:cubicBezTo>
                <a:cubicBezTo>
                  <a:pt x="115" y="160"/>
                  <a:pt x="120" y="170"/>
                  <a:pt x="123" y="175"/>
                </a:cubicBezTo>
                <a:lnTo>
                  <a:pt x="111" y="181"/>
                </a:lnTo>
                <a:close/>
                <a:moveTo>
                  <a:pt x="129" y="174"/>
                </a:moveTo>
                <a:cubicBezTo>
                  <a:pt x="126" y="167"/>
                  <a:pt x="121" y="158"/>
                  <a:pt x="117" y="152"/>
                </a:cubicBezTo>
                <a:cubicBezTo>
                  <a:pt x="129" y="147"/>
                  <a:pt x="129" y="147"/>
                  <a:pt x="129" y="147"/>
                </a:cubicBezTo>
                <a:cubicBezTo>
                  <a:pt x="133" y="153"/>
                  <a:pt x="139" y="163"/>
                  <a:pt x="141" y="168"/>
                </a:cubicBezTo>
                <a:lnTo>
                  <a:pt x="129" y="174"/>
                </a:lnTo>
                <a:close/>
                <a:moveTo>
                  <a:pt x="195" y="217"/>
                </a:moveTo>
                <a:cubicBezTo>
                  <a:pt x="184" y="234"/>
                  <a:pt x="184" y="234"/>
                  <a:pt x="184" y="234"/>
                </a:cubicBezTo>
                <a:cubicBezTo>
                  <a:pt x="175" y="228"/>
                  <a:pt x="159" y="217"/>
                  <a:pt x="149" y="212"/>
                </a:cubicBezTo>
                <a:cubicBezTo>
                  <a:pt x="160" y="195"/>
                  <a:pt x="160" y="195"/>
                  <a:pt x="160" y="195"/>
                </a:cubicBezTo>
                <a:cubicBezTo>
                  <a:pt x="170" y="200"/>
                  <a:pt x="187" y="211"/>
                  <a:pt x="195" y="217"/>
                </a:cubicBezTo>
                <a:close/>
                <a:moveTo>
                  <a:pt x="208" y="252"/>
                </a:moveTo>
                <a:cubicBezTo>
                  <a:pt x="234" y="237"/>
                  <a:pt x="255" y="216"/>
                  <a:pt x="267" y="194"/>
                </a:cubicBezTo>
                <a:cubicBezTo>
                  <a:pt x="279" y="215"/>
                  <a:pt x="279" y="215"/>
                  <a:pt x="279" y="215"/>
                </a:cubicBezTo>
                <a:cubicBezTo>
                  <a:pt x="265" y="236"/>
                  <a:pt x="243" y="256"/>
                  <a:pt x="218" y="270"/>
                </a:cubicBezTo>
                <a:cubicBezTo>
                  <a:pt x="202" y="279"/>
                  <a:pt x="180" y="287"/>
                  <a:pt x="167" y="289"/>
                </a:cubicBezTo>
                <a:cubicBezTo>
                  <a:pt x="155" y="269"/>
                  <a:pt x="155" y="269"/>
                  <a:pt x="155" y="269"/>
                </a:cubicBezTo>
                <a:cubicBezTo>
                  <a:pt x="172" y="266"/>
                  <a:pt x="191" y="261"/>
                  <a:pt x="208" y="252"/>
                </a:cubicBezTo>
                <a:close/>
                <a:moveTo>
                  <a:pt x="219" y="182"/>
                </a:moveTo>
                <a:cubicBezTo>
                  <a:pt x="207" y="199"/>
                  <a:pt x="207" y="199"/>
                  <a:pt x="207" y="199"/>
                </a:cubicBezTo>
                <a:cubicBezTo>
                  <a:pt x="199" y="193"/>
                  <a:pt x="183" y="182"/>
                  <a:pt x="173" y="177"/>
                </a:cubicBezTo>
                <a:cubicBezTo>
                  <a:pt x="184" y="160"/>
                  <a:pt x="184" y="160"/>
                  <a:pt x="184" y="160"/>
                </a:cubicBezTo>
                <a:cubicBezTo>
                  <a:pt x="194" y="165"/>
                  <a:pt x="211" y="176"/>
                  <a:pt x="219" y="182"/>
                </a:cubicBezTo>
                <a:close/>
                <a:moveTo>
                  <a:pt x="265" y="187"/>
                </a:moveTo>
                <a:cubicBezTo>
                  <a:pt x="251" y="192"/>
                  <a:pt x="251" y="192"/>
                  <a:pt x="251" y="192"/>
                </a:cubicBezTo>
                <a:cubicBezTo>
                  <a:pt x="247" y="183"/>
                  <a:pt x="243" y="176"/>
                  <a:pt x="238" y="168"/>
                </a:cubicBezTo>
                <a:cubicBezTo>
                  <a:pt x="250" y="163"/>
                  <a:pt x="250" y="163"/>
                  <a:pt x="250" y="163"/>
                </a:cubicBezTo>
                <a:cubicBezTo>
                  <a:pt x="255" y="169"/>
                  <a:pt x="261" y="180"/>
                  <a:pt x="265" y="187"/>
                </a:cubicBezTo>
                <a:close/>
                <a:moveTo>
                  <a:pt x="286" y="178"/>
                </a:moveTo>
                <a:cubicBezTo>
                  <a:pt x="273" y="184"/>
                  <a:pt x="273" y="184"/>
                  <a:pt x="273" y="184"/>
                </a:cubicBezTo>
                <a:cubicBezTo>
                  <a:pt x="268" y="174"/>
                  <a:pt x="264" y="168"/>
                  <a:pt x="259" y="161"/>
                </a:cubicBezTo>
                <a:cubicBezTo>
                  <a:pt x="272" y="155"/>
                  <a:pt x="272" y="155"/>
                  <a:pt x="272" y="155"/>
                </a:cubicBezTo>
                <a:cubicBezTo>
                  <a:pt x="276" y="162"/>
                  <a:pt x="282" y="172"/>
                  <a:pt x="286" y="178"/>
                </a:cubicBezTo>
                <a:close/>
                <a:moveTo>
                  <a:pt x="420" y="183"/>
                </a:moveTo>
                <a:cubicBezTo>
                  <a:pt x="418" y="186"/>
                  <a:pt x="416" y="190"/>
                  <a:pt x="415" y="194"/>
                </a:cubicBezTo>
                <a:cubicBezTo>
                  <a:pt x="411" y="206"/>
                  <a:pt x="404" y="221"/>
                  <a:pt x="394" y="236"/>
                </a:cubicBezTo>
                <a:cubicBezTo>
                  <a:pt x="400" y="239"/>
                  <a:pt x="405" y="243"/>
                  <a:pt x="409" y="246"/>
                </a:cubicBezTo>
                <a:cubicBezTo>
                  <a:pt x="395" y="264"/>
                  <a:pt x="395" y="264"/>
                  <a:pt x="395" y="264"/>
                </a:cubicBezTo>
                <a:cubicBezTo>
                  <a:pt x="391" y="260"/>
                  <a:pt x="386" y="257"/>
                  <a:pt x="380" y="253"/>
                </a:cubicBezTo>
                <a:cubicBezTo>
                  <a:pt x="367" y="268"/>
                  <a:pt x="348" y="282"/>
                  <a:pt x="324" y="291"/>
                </a:cubicBezTo>
                <a:cubicBezTo>
                  <a:pt x="306" y="276"/>
                  <a:pt x="306" y="276"/>
                  <a:pt x="306" y="276"/>
                </a:cubicBezTo>
                <a:cubicBezTo>
                  <a:pt x="333" y="267"/>
                  <a:pt x="350" y="254"/>
                  <a:pt x="363" y="241"/>
                </a:cubicBezTo>
                <a:cubicBezTo>
                  <a:pt x="353" y="234"/>
                  <a:pt x="342" y="228"/>
                  <a:pt x="334" y="224"/>
                </a:cubicBezTo>
                <a:cubicBezTo>
                  <a:pt x="347" y="209"/>
                  <a:pt x="347" y="209"/>
                  <a:pt x="347" y="209"/>
                </a:cubicBezTo>
                <a:cubicBezTo>
                  <a:pt x="355" y="213"/>
                  <a:pt x="366" y="219"/>
                  <a:pt x="376" y="225"/>
                </a:cubicBezTo>
                <a:cubicBezTo>
                  <a:pt x="384" y="214"/>
                  <a:pt x="390" y="202"/>
                  <a:pt x="392" y="192"/>
                </a:cubicBezTo>
                <a:cubicBezTo>
                  <a:pt x="348" y="192"/>
                  <a:pt x="348" y="192"/>
                  <a:pt x="348" y="192"/>
                </a:cubicBezTo>
                <a:cubicBezTo>
                  <a:pt x="337" y="207"/>
                  <a:pt x="323" y="221"/>
                  <a:pt x="307" y="232"/>
                </a:cubicBezTo>
                <a:cubicBezTo>
                  <a:pt x="291" y="219"/>
                  <a:pt x="291" y="219"/>
                  <a:pt x="291" y="219"/>
                </a:cubicBezTo>
                <a:cubicBezTo>
                  <a:pt x="318" y="203"/>
                  <a:pt x="332" y="182"/>
                  <a:pt x="340" y="168"/>
                </a:cubicBezTo>
                <a:cubicBezTo>
                  <a:pt x="342" y="164"/>
                  <a:pt x="345" y="157"/>
                  <a:pt x="347" y="152"/>
                </a:cubicBezTo>
                <a:cubicBezTo>
                  <a:pt x="369" y="159"/>
                  <a:pt x="369" y="159"/>
                  <a:pt x="369" y="159"/>
                </a:cubicBezTo>
                <a:cubicBezTo>
                  <a:pt x="365" y="164"/>
                  <a:pt x="362" y="171"/>
                  <a:pt x="360" y="175"/>
                </a:cubicBezTo>
                <a:cubicBezTo>
                  <a:pt x="360" y="175"/>
                  <a:pt x="360" y="175"/>
                  <a:pt x="360" y="175"/>
                </a:cubicBezTo>
                <a:cubicBezTo>
                  <a:pt x="391" y="175"/>
                  <a:pt x="391" y="175"/>
                  <a:pt x="391" y="175"/>
                </a:cubicBezTo>
                <a:cubicBezTo>
                  <a:pt x="396" y="175"/>
                  <a:pt x="401" y="174"/>
                  <a:pt x="404" y="173"/>
                </a:cubicBezTo>
                <a:lnTo>
                  <a:pt x="420" y="183"/>
                </a:lnTo>
                <a:close/>
                <a:moveTo>
                  <a:pt x="431" y="275"/>
                </a:moveTo>
                <a:cubicBezTo>
                  <a:pt x="444" y="266"/>
                  <a:pt x="452" y="252"/>
                  <a:pt x="457" y="238"/>
                </a:cubicBezTo>
                <a:cubicBezTo>
                  <a:pt x="461" y="225"/>
                  <a:pt x="461" y="196"/>
                  <a:pt x="461" y="178"/>
                </a:cubicBezTo>
                <a:cubicBezTo>
                  <a:pt x="461" y="171"/>
                  <a:pt x="461" y="167"/>
                  <a:pt x="460" y="164"/>
                </a:cubicBezTo>
                <a:cubicBezTo>
                  <a:pt x="482" y="164"/>
                  <a:pt x="482" y="164"/>
                  <a:pt x="482" y="164"/>
                </a:cubicBezTo>
                <a:cubicBezTo>
                  <a:pt x="482" y="164"/>
                  <a:pt x="481" y="171"/>
                  <a:pt x="481" y="177"/>
                </a:cubicBezTo>
                <a:cubicBezTo>
                  <a:pt x="481" y="196"/>
                  <a:pt x="481" y="228"/>
                  <a:pt x="477" y="244"/>
                </a:cubicBezTo>
                <a:cubicBezTo>
                  <a:pt x="472" y="261"/>
                  <a:pt x="463" y="276"/>
                  <a:pt x="449" y="288"/>
                </a:cubicBezTo>
                <a:lnTo>
                  <a:pt x="431" y="275"/>
                </a:lnTo>
                <a:close/>
                <a:moveTo>
                  <a:pt x="502" y="278"/>
                </a:moveTo>
                <a:cubicBezTo>
                  <a:pt x="502" y="275"/>
                  <a:pt x="503" y="270"/>
                  <a:pt x="503" y="266"/>
                </a:cubicBezTo>
                <a:cubicBezTo>
                  <a:pt x="503" y="176"/>
                  <a:pt x="503" y="176"/>
                  <a:pt x="503" y="176"/>
                </a:cubicBezTo>
                <a:cubicBezTo>
                  <a:pt x="503" y="170"/>
                  <a:pt x="502" y="164"/>
                  <a:pt x="502" y="163"/>
                </a:cubicBezTo>
                <a:cubicBezTo>
                  <a:pt x="525" y="163"/>
                  <a:pt x="525" y="163"/>
                  <a:pt x="525" y="163"/>
                </a:cubicBezTo>
                <a:cubicBezTo>
                  <a:pt x="525" y="164"/>
                  <a:pt x="524" y="170"/>
                  <a:pt x="524" y="177"/>
                </a:cubicBezTo>
                <a:cubicBezTo>
                  <a:pt x="524" y="257"/>
                  <a:pt x="524" y="257"/>
                  <a:pt x="524" y="257"/>
                </a:cubicBezTo>
                <a:cubicBezTo>
                  <a:pt x="536" y="252"/>
                  <a:pt x="551" y="240"/>
                  <a:pt x="562" y="225"/>
                </a:cubicBezTo>
                <a:cubicBezTo>
                  <a:pt x="573" y="242"/>
                  <a:pt x="573" y="242"/>
                  <a:pt x="573" y="242"/>
                </a:cubicBezTo>
                <a:cubicBezTo>
                  <a:pt x="561" y="258"/>
                  <a:pt x="539" y="275"/>
                  <a:pt x="521" y="284"/>
                </a:cubicBezTo>
                <a:cubicBezTo>
                  <a:pt x="518" y="285"/>
                  <a:pt x="517" y="287"/>
                  <a:pt x="515" y="288"/>
                </a:cubicBezTo>
                <a:lnTo>
                  <a:pt x="502" y="278"/>
                </a:lnTo>
                <a:close/>
                <a:moveTo>
                  <a:pt x="667" y="268"/>
                </a:moveTo>
                <a:cubicBezTo>
                  <a:pt x="667" y="274"/>
                  <a:pt x="668" y="284"/>
                  <a:pt x="669" y="288"/>
                </a:cubicBezTo>
                <a:cubicBezTo>
                  <a:pt x="645" y="288"/>
                  <a:pt x="645" y="288"/>
                  <a:pt x="645" y="288"/>
                </a:cubicBezTo>
                <a:cubicBezTo>
                  <a:pt x="645" y="284"/>
                  <a:pt x="646" y="274"/>
                  <a:pt x="646" y="268"/>
                </a:cubicBezTo>
                <a:cubicBezTo>
                  <a:pt x="646" y="217"/>
                  <a:pt x="646" y="217"/>
                  <a:pt x="646" y="217"/>
                </a:cubicBezTo>
                <a:cubicBezTo>
                  <a:pt x="630" y="225"/>
                  <a:pt x="611" y="233"/>
                  <a:pt x="593" y="238"/>
                </a:cubicBezTo>
                <a:cubicBezTo>
                  <a:pt x="582" y="219"/>
                  <a:pt x="582" y="219"/>
                  <a:pt x="582" y="219"/>
                </a:cubicBezTo>
                <a:cubicBezTo>
                  <a:pt x="609" y="213"/>
                  <a:pt x="634" y="202"/>
                  <a:pt x="652" y="191"/>
                </a:cubicBezTo>
                <a:cubicBezTo>
                  <a:pt x="667" y="182"/>
                  <a:pt x="683" y="168"/>
                  <a:pt x="692" y="157"/>
                </a:cubicBezTo>
                <a:cubicBezTo>
                  <a:pt x="708" y="172"/>
                  <a:pt x="708" y="172"/>
                  <a:pt x="708" y="172"/>
                </a:cubicBezTo>
                <a:cubicBezTo>
                  <a:pt x="697" y="183"/>
                  <a:pt x="683" y="195"/>
                  <a:pt x="667" y="205"/>
                </a:cubicBezTo>
                <a:lnTo>
                  <a:pt x="667" y="268"/>
                </a:lnTo>
                <a:close/>
                <a:moveTo>
                  <a:pt x="784" y="246"/>
                </a:moveTo>
                <a:cubicBezTo>
                  <a:pt x="810" y="231"/>
                  <a:pt x="830" y="207"/>
                  <a:pt x="840" y="186"/>
                </a:cubicBezTo>
                <a:cubicBezTo>
                  <a:pt x="852" y="208"/>
                  <a:pt x="852" y="208"/>
                  <a:pt x="852" y="208"/>
                </a:cubicBezTo>
                <a:cubicBezTo>
                  <a:pt x="840" y="229"/>
                  <a:pt x="820" y="250"/>
                  <a:pt x="795" y="265"/>
                </a:cubicBezTo>
                <a:cubicBezTo>
                  <a:pt x="780" y="274"/>
                  <a:pt x="760" y="283"/>
                  <a:pt x="738" y="287"/>
                </a:cubicBezTo>
                <a:cubicBezTo>
                  <a:pt x="725" y="266"/>
                  <a:pt x="725" y="266"/>
                  <a:pt x="725" y="266"/>
                </a:cubicBezTo>
                <a:cubicBezTo>
                  <a:pt x="749" y="263"/>
                  <a:pt x="769" y="255"/>
                  <a:pt x="784" y="246"/>
                </a:cubicBezTo>
                <a:close/>
                <a:moveTo>
                  <a:pt x="784" y="196"/>
                </a:moveTo>
                <a:cubicBezTo>
                  <a:pt x="768" y="213"/>
                  <a:pt x="768" y="213"/>
                  <a:pt x="768" y="213"/>
                </a:cubicBezTo>
                <a:cubicBezTo>
                  <a:pt x="760" y="204"/>
                  <a:pt x="741" y="187"/>
                  <a:pt x="730" y="179"/>
                </a:cubicBezTo>
                <a:cubicBezTo>
                  <a:pt x="744" y="164"/>
                  <a:pt x="744" y="164"/>
                  <a:pt x="744" y="164"/>
                </a:cubicBezTo>
                <a:cubicBezTo>
                  <a:pt x="755" y="171"/>
                  <a:pt x="775" y="187"/>
                  <a:pt x="784" y="196"/>
                </a:cubicBezTo>
                <a:close/>
                <a:moveTo>
                  <a:pt x="909" y="226"/>
                </a:moveTo>
                <a:cubicBezTo>
                  <a:pt x="901" y="239"/>
                  <a:pt x="887" y="260"/>
                  <a:pt x="879" y="269"/>
                </a:cubicBezTo>
                <a:cubicBezTo>
                  <a:pt x="862" y="257"/>
                  <a:pt x="862" y="257"/>
                  <a:pt x="862" y="257"/>
                </a:cubicBezTo>
                <a:cubicBezTo>
                  <a:pt x="873" y="247"/>
                  <a:pt x="885" y="230"/>
                  <a:pt x="891" y="218"/>
                </a:cubicBezTo>
                <a:lnTo>
                  <a:pt x="909" y="226"/>
                </a:lnTo>
                <a:close/>
                <a:moveTo>
                  <a:pt x="943" y="204"/>
                </a:moveTo>
                <a:cubicBezTo>
                  <a:pt x="943" y="275"/>
                  <a:pt x="943" y="275"/>
                  <a:pt x="943" y="275"/>
                </a:cubicBezTo>
                <a:cubicBezTo>
                  <a:pt x="943" y="284"/>
                  <a:pt x="938" y="290"/>
                  <a:pt x="927" y="290"/>
                </a:cubicBezTo>
                <a:cubicBezTo>
                  <a:pt x="919" y="290"/>
                  <a:pt x="910" y="289"/>
                  <a:pt x="902" y="288"/>
                </a:cubicBezTo>
                <a:cubicBezTo>
                  <a:pt x="900" y="269"/>
                  <a:pt x="900" y="269"/>
                  <a:pt x="900" y="269"/>
                </a:cubicBezTo>
                <a:cubicBezTo>
                  <a:pt x="907" y="271"/>
                  <a:pt x="914" y="271"/>
                  <a:pt x="917" y="271"/>
                </a:cubicBezTo>
                <a:cubicBezTo>
                  <a:pt x="921" y="271"/>
                  <a:pt x="923" y="270"/>
                  <a:pt x="923" y="266"/>
                </a:cubicBezTo>
                <a:cubicBezTo>
                  <a:pt x="923" y="260"/>
                  <a:pt x="923" y="211"/>
                  <a:pt x="923" y="204"/>
                </a:cubicBezTo>
                <a:cubicBezTo>
                  <a:pt x="923" y="204"/>
                  <a:pt x="923" y="204"/>
                  <a:pt x="923" y="204"/>
                </a:cubicBezTo>
                <a:cubicBezTo>
                  <a:pt x="884" y="204"/>
                  <a:pt x="884" y="204"/>
                  <a:pt x="884" y="204"/>
                </a:cubicBezTo>
                <a:cubicBezTo>
                  <a:pt x="880" y="204"/>
                  <a:pt x="874" y="204"/>
                  <a:pt x="869" y="204"/>
                </a:cubicBezTo>
                <a:cubicBezTo>
                  <a:pt x="869" y="184"/>
                  <a:pt x="869" y="184"/>
                  <a:pt x="869" y="184"/>
                </a:cubicBezTo>
                <a:cubicBezTo>
                  <a:pt x="874" y="185"/>
                  <a:pt x="879" y="185"/>
                  <a:pt x="884" y="185"/>
                </a:cubicBezTo>
                <a:cubicBezTo>
                  <a:pt x="923" y="185"/>
                  <a:pt x="923" y="185"/>
                  <a:pt x="923" y="185"/>
                </a:cubicBezTo>
                <a:cubicBezTo>
                  <a:pt x="923" y="173"/>
                  <a:pt x="923" y="173"/>
                  <a:pt x="923" y="173"/>
                </a:cubicBezTo>
                <a:cubicBezTo>
                  <a:pt x="923" y="169"/>
                  <a:pt x="923" y="162"/>
                  <a:pt x="922" y="160"/>
                </a:cubicBezTo>
                <a:cubicBezTo>
                  <a:pt x="945" y="160"/>
                  <a:pt x="945" y="160"/>
                  <a:pt x="945" y="160"/>
                </a:cubicBezTo>
                <a:cubicBezTo>
                  <a:pt x="944" y="162"/>
                  <a:pt x="943" y="169"/>
                  <a:pt x="943" y="173"/>
                </a:cubicBezTo>
                <a:cubicBezTo>
                  <a:pt x="943" y="185"/>
                  <a:pt x="943" y="185"/>
                  <a:pt x="943" y="185"/>
                </a:cubicBezTo>
                <a:cubicBezTo>
                  <a:pt x="979" y="185"/>
                  <a:pt x="979" y="185"/>
                  <a:pt x="979" y="185"/>
                </a:cubicBezTo>
                <a:cubicBezTo>
                  <a:pt x="984" y="185"/>
                  <a:pt x="990" y="185"/>
                  <a:pt x="994" y="184"/>
                </a:cubicBezTo>
                <a:cubicBezTo>
                  <a:pt x="994" y="204"/>
                  <a:pt x="994" y="204"/>
                  <a:pt x="994" y="204"/>
                </a:cubicBezTo>
                <a:cubicBezTo>
                  <a:pt x="989" y="204"/>
                  <a:pt x="984" y="204"/>
                  <a:pt x="979" y="204"/>
                </a:cubicBezTo>
                <a:lnTo>
                  <a:pt x="943" y="204"/>
                </a:lnTo>
                <a:close/>
                <a:moveTo>
                  <a:pt x="975" y="217"/>
                </a:moveTo>
                <a:cubicBezTo>
                  <a:pt x="983" y="227"/>
                  <a:pt x="995" y="246"/>
                  <a:pt x="1001" y="258"/>
                </a:cubicBezTo>
                <a:cubicBezTo>
                  <a:pt x="983" y="267"/>
                  <a:pt x="983" y="267"/>
                  <a:pt x="983" y="267"/>
                </a:cubicBezTo>
                <a:cubicBezTo>
                  <a:pt x="976" y="254"/>
                  <a:pt x="965" y="236"/>
                  <a:pt x="958" y="226"/>
                </a:cubicBezTo>
                <a:lnTo>
                  <a:pt x="975" y="217"/>
                </a:lnTo>
                <a:close/>
                <a:moveTo>
                  <a:pt x="973" y="182"/>
                </a:moveTo>
                <a:cubicBezTo>
                  <a:pt x="970" y="176"/>
                  <a:pt x="966" y="167"/>
                  <a:pt x="962" y="162"/>
                </a:cubicBezTo>
                <a:cubicBezTo>
                  <a:pt x="974" y="156"/>
                  <a:pt x="974" y="156"/>
                  <a:pt x="974" y="156"/>
                </a:cubicBezTo>
                <a:cubicBezTo>
                  <a:pt x="978" y="162"/>
                  <a:pt x="983" y="171"/>
                  <a:pt x="985" y="177"/>
                </a:cubicBezTo>
                <a:lnTo>
                  <a:pt x="973" y="182"/>
                </a:lnTo>
                <a:close/>
                <a:moveTo>
                  <a:pt x="994" y="177"/>
                </a:moveTo>
                <a:cubicBezTo>
                  <a:pt x="990" y="171"/>
                  <a:pt x="986" y="163"/>
                  <a:pt x="982" y="157"/>
                </a:cubicBezTo>
                <a:cubicBezTo>
                  <a:pt x="994" y="152"/>
                  <a:pt x="994" y="152"/>
                  <a:pt x="994" y="152"/>
                </a:cubicBezTo>
                <a:cubicBezTo>
                  <a:pt x="998" y="158"/>
                  <a:pt x="1003" y="167"/>
                  <a:pt x="1006" y="172"/>
                </a:cubicBezTo>
                <a:lnTo>
                  <a:pt x="994" y="177"/>
                </a:lnTo>
                <a:close/>
                <a:moveTo>
                  <a:pt x="1097" y="268"/>
                </a:moveTo>
                <a:cubicBezTo>
                  <a:pt x="1097" y="274"/>
                  <a:pt x="1098" y="284"/>
                  <a:pt x="1099" y="288"/>
                </a:cubicBezTo>
                <a:cubicBezTo>
                  <a:pt x="1075" y="288"/>
                  <a:pt x="1075" y="288"/>
                  <a:pt x="1075" y="288"/>
                </a:cubicBezTo>
                <a:cubicBezTo>
                  <a:pt x="1075" y="284"/>
                  <a:pt x="1076" y="274"/>
                  <a:pt x="1076" y="268"/>
                </a:cubicBezTo>
                <a:cubicBezTo>
                  <a:pt x="1076" y="217"/>
                  <a:pt x="1076" y="217"/>
                  <a:pt x="1076" y="217"/>
                </a:cubicBezTo>
                <a:cubicBezTo>
                  <a:pt x="1060" y="225"/>
                  <a:pt x="1041" y="233"/>
                  <a:pt x="1023" y="238"/>
                </a:cubicBezTo>
                <a:cubicBezTo>
                  <a:pt x="1012" y="219"/>
                  <a:pt x="1012" y="219"/>
                  <a:pt x="1012" y="219"/>
                </a:cubicBezTo>
                <a:cubicBezTo>
                  <a:pt x="1039" y="213"/>
                  <a:pt x="1064" y="202"/>
                  <a:pt x="1082" y="191"/>
                </a:cubicBezTo>
                <a:cubicBezTo>
                  <a:pt x="1097" y="182"/>
                  <a:pt x="1113" y="168"/>
                  <a:pt x="1122" y="157"/>
                </a:cubicBezTo>
                <a:cubicBezTo>
                  <a:pt x="1138" y="172"/>
                  <a:pt x="1138" y="172"/>
                  <a:pt x="1138" y="172"/>
                </a:cubicBezTo>
                <a:cubicBezTo>
                  <a:pt x="1127" y="183"/>
                  <a:pt x="1113" y="195"/>
                  <a:pt x="1097" y="205"/>
                </a:cubicBezTo>
                <a:lnTo>
                  <a:pt x="1097" y="268"/>
                </a:lnTo>
                <a:close/>
                <a:moveTo>
                  <a:pt x="1261" y="177"/>
                </a:moveTo>
                <a:cubicBezTo>
                  <a:pt x="1260" y="178"/>
                  <a:pt x="1257" y="183"/>
                  <a:pt x="1256" y="186"/>
                </a:cubicBezTo>
                <a:cubicBezTo>
                  <a:pt x="1251" y="198"/>
                  <a:pt x="1242" y="215"/>
                  <a:pt x="1232" y="228"/>
                </a:cubicBezTo>
                <a:cubicBezTo>
                  <a:pt x="1247" y="242"/>
                  <a:pt x="1266" y="261"/>
                  <a:pt x="1275" y="272"/>
                </a:cubicBezTo>
                <a:cubicBezTo>
                  <a:pt x="1257" y="288"/>
                  <a:pt x="1257" y="288"/>
                  <a:pt x="1257" y="288"/>
                </a:cubicBezTo>
                <a:cubicBezTo>
                  <a:pt x="1247" y="274"/>
                  <a:pt x="1233" y="258"/>
                  <a:pt x="1219" y="244"/>
                </a:cubicBezTo>
                <a:cubicBezTo>
                  <a:pt x="1202" y="261"/>
                  <a:pt x="1182" y="277"/>
                  <a:pt x="1161" y="287"/>
                </a:cubicBezTo>
                <a:cubicBezTo>
                  <a:pt x="1145" y="271"/>
                  <a:pt x="1145" y="271"/>
                  <a:pt x="1145" y="271"/>
                </a:cubicBezTo>
                <a:cubicBezTo>
                  <a:pt x="1170" y="261"/>
                  <a:pt x="1193" y="243"/>
                  <a:pt x="1208" y="227"/>
                </a:cubicBezTo>
                <a:cubicBezTo>
                  <a:pt x="1218" y="215"/>
                  <a:pt x="1227" y="200"/>
                  <a:pt x="1231" y="189"/>
                </a:cubicBezTo>
                <a:cubicBezTo>
                  <a:pt x="1179" y="189"/>
                  <a:pt x="1179" y="189"/>
                  <a:pt x="1179" y="189"/>
                </a:cubicBezTo>
                <a:cubicBezTo>
                  <a:pt x="1172" y="189"/>
                  <a:pt x="1164" y="190"/>
                  <a:pt x="1161" y="190"/>
                </a:cubicBezTo>
                <a:cubicBezTo>
                  <a:pt x="1161" y="168"/>
                  <a:pt x="1161" y="168"/>
                  <a:pt x="1161" y="168"/>
                </a:cubicBezTo>
                <a:cubicBezTo>
                  <a:pt x="1165" y="169"/>
                  <a:pt x="1174" y="169"/>
                  <a:pt x="1179" y="169"/>
                </a:cubicBezTo>
                <a:cubicBezTo>
                  <a:pt x="1233" y="169"/>
                  <a:pt x="1233" y="169"/>
                  <a:pt x="1233" y="169"/>
                </a:cubicBezTo>
                <a:cubicBezTo>
                  <a:pt x="1240" y="169"/>
                  <a:pt x="1246" y="168"/>
                  <a:pt x="1249" y="167"/>
                </a:cubicBezTo>
                <a:lnTo>
                  <a:pt x="1261" y="177"/>
                </a:lnTo>
                <a:close/>
                <a:moveTo>
                  <a:pt x="1345" y="165"/>
                </a:moveTo>
                <a:cubicBezTo>
                  <a:pt x="1348" y="165"/>
                  <a:pt x="1352" y="165"/>
                  <a:pt x="1353" y="164"/>
                </a:cubicBezTo>
                <a:cubicBezTo>
                  <a:pt x="1353" y="175"/>
                  <a:pt x="1353" y="175"/>
                  <a:pt x="1353" y="175"/>
                </a:cubicBezTo>
                <a:cubicBezTo>
                  <a:pt x="1351" y="174"/>
                  <a:pt x="1348" y="174"/>
                  <a:pt x="1346" y="174"/>
                </a:cubicBezTo>
                <a:cubicBezTo>
                  <a:pt x="1336" y="174"/>
                  <a:pt x="1336" y="174"/>
                  <a:pt x="1336" y="174"/>
                </a:cubicBezTo>
                <a:cubicBezTo>
                  <a:pt x="1336" y="186"/>
                  <a:pt x="1337" y="198"/>
                  <a:pt x="1337" y="209"/>
                </a:cubicBezTo>
                <a:cubicBezTo>
                  <a:pt x="1337" y="214"/>
                  <a:pt x="1334" y="217"/>
                  <a:pt x="1328" y="217"/>
                </a:cubicBezTo>
                <a:cubicBezTo>
                  <a:pt x="1323" y="217"/>
                  <a:pt x="1319" y="216"/>
                  <a:pt x="1315" y="216"/>
                </a:cubicBezTo>
                <a:cubicBezTo>
                  <a:pt x="1314" y="206"/>
                  <a:pt x="1314" y="206"/>
                  <a:pt x="1314" y="206"/>
                </a:cubicBezTo>
                <a:cubicBezTo>
                  <a:pt x="1317" y="207"/>
                  <a:pt x="1322" y="207"/>
                  <a:pt x="1324" y="207"/>
                </a:cubicBezTo>
                <a:cubicBezTo>
                  <a:pt x="1326" y="207"/>
                  <a:pt x="1327" y="206"/>
                  <a:pt x="1327" y="204"/>
                </a:cubicBezTo>
                <a:cubicBezTo>
                  <a:pt x="1327" y="199"/>
                  <a:pt x="1327" y="191"/>
                  <a:pt x="1327" y="183"/>
                </a:cubicBezTo>
                <a:cubicBezTo>
                  <a:pt x="1320" y="192"/>
                  <a:pt x="1307" y="203"/>
                  <a:pt x="1295" y="209"/>
                </a:cubicBezTo>
                <a:cubicBezTo>
                  <a:pt x="1288" y="201"/>
                  <a:pt x="1288" y="201"/>
                  <a:pt x="1288" y="201"/>
                </a:cubicBezTo>
                <a:cubicBezTo>
                  <a:pt x="1303" y="194"/>
                  <a:pt x="1316" y="183"/>
                  <a:pt x="1322" y="174"/>
                </a:cubicBezTo>
                <a:cubicBezTo>
                  <a:pt x="1301" y="174"/>
                  <a:pt x="1301" y="174"/>
                  <a:pt x="1301" y="174"/>
                </a:cubicBezTo>
                <a:cubicBezTo>
                  <a:pt x="1298" y="174"/>
                  <a:pt x="1295" y="174"/>
                  <a:pt x="1292" y="175"/>
                </a:cubicBezTo>
                <a:cubicBezTo>
                  <a:pt x="1292" y="164"/>
                  <a:pt x="1292" y="164"/>
                  <a:pt x="1292" y="164"/>
                </a:cubicBezTo>
                <a:cubicBezTo>
                  <a:pt x="1294" y="165"/>
                  <a:pt x="1298" y="165"/>
                  <a:pt x="1301" y="165"/>
                </a:cubicBezTo>
                <a:cubicBezTo>
                  <a:pt x="1326" y="165"/>
                  <a:pt x="1326" y="165"/>
                  <a:pt x="1326" y="165"/>
                </a:cubicBezTo>
                <a:cubicBezTo>
                  <a:pt x="1326" y="163"/>
                  <a:pt x="1326" y="161"/>
                  <a:pt x="1326" y="159"/>
                </a:cubicBezTo>
                <a:cubicBezTo>
                  <a:pt x="1326" y="157"/>
                  <a:pt x="1326" y="154"/>
                  <a:pt x="1325" y="152"/>
                </a:cubicBezTo>
                <a:cubicBezTo>
                  <a:pt x="1336" y="152"/>
                  <a:pt x="1336" y="152"/>
                  <a:pt x="1336" y="152"/>
                </a:cubicBezTo>
                <a:cubicBezTo>
                  <a:pt x="1336" y="154"/>
                  <a:pt x="1336" y="157"/>
                  <a:pt x="1336" y="159"/>
                </a:cubicBezTo>
                <a:cubicBezTo>
                  <a:pt x="1336" y="165"/>
                  <a:pt x="1336" y="165"/>
                  <a:pt x="1336" y="165"/>
                </a:cubicBezTo>
                <a:lnTo>
                  <a:pt x="1345" y="165"/>
                </a:lnTo>
                <a:close/>
                <a:moveTo>
                  <a:pt x="1408" y="159"/>
                </a:moveTo>
                <a:cubicBezTo>
                  <a:pt x="1409" y="159"/>
                  <a:pt x="1411" y="158"/>
                  <a:pt x="1412" y="158"/>
                </a:cubicBezTo>
                <a:cubicBezTo>
                  <a:pt x="1412" y="158"/>
                  <a:pt x="1412" y="157"/>
                  <a:pt x="1412" y="157"/>
                </a:cubicBezTo>
                <a:cubicBezTo>
                  <a:pt x="1412" y="152"/>
                  <a:pt x="1416" y="148"/>
                  <a:pt x="1422" y="148"/>
                </a:cubicBezTo>
                <a:cubicBezTo>
                  <a:pt x="1427" y="148"/>
                  <a:pt x="1431" y="152"/>
                  <a:pt x="1431" y="157"/>
                </a:cubicBezTo>
                <a:cubicBezTo>
                  <a:pt x="1431" y="162"/>
                  <a:pt x="1427" y="166"/>
                  <a:pt x="1422" y="166"/>
                </a:cubicBezTo>
                <a:cubicBezTo>
                  <a:pt x="1421" y="166"/>
                  <a:pt x="1421" y="166"/>
                  <a:pt x="1421" y="166"/>
                </a:cubicBezTo>
                <a:cubicBezTo>
                  <a:pt x="1420" y="168"/>
                  <a:pt x="1420" y="168"/>
                  <a:pt x="1420" y="168"/>
                </a:cubicBezTo>
                <a:cubicBezTo>
                  <a:pt x="1418" y="176"/>
                  <a:pt x="1415" y="188"/>
                  <a:pt x="1408" y="196"/>
                </a:cubicBezTo>
                <a:cubicBezTo>
                  <a:pt x="1401" y="205"/>
                  <a:pt x="1391" y="213"/>
                  <a:pt x="1377" y="217"/>
                </a:cubicBezTo>
                <a:cubicBezTo>
                  <a:pt x="1369" y="208"/>
                  <a:pt x="1369" y="208"/>
                  <a:pt x="1369" y="208"/>
                </a:cubicBezTo>
                <a:cubicBezTo>
                  <a:pt x="1384" y="205"/>
                  <a:pt x="1393" y="198"/>
                  <a:pt x="1399" y="190"/>
                </a:cubicBezTo>
                <a:cubicBezTo>
                  <a:pt x="1404" y="184"/>
                  <a:pt x="1407" y="175"/>
                  <a:pt x="1408" y="169"/>
                </a:cubicBezTo>
                <a:cubicBezTo>
                  <a:pt x="1372" y="169"/>
                  <a:pt x="1372" y="169"/>
                  <a:pt x="1372" y="169"/>
                </a:cubicBezTo>
                <a:cubicBezTo>
                  <a:pt x="1369" y="169"/>
                  <a:pt x="1365" y="169"/>
                  <a:pt x="1363" y="169"/>
                </a:cubicBezTo>
                <a:cubicBezTo>
                  <a:pt x="1363" y="158"/>
                  <a:pt x="1363" y="158"/>
                  <a:pt x="1363" y="158"/>
                </a:cubicBezTo>
                <a:cubicBezTo>
                  <a:pt x="1366" y="158"/>
                  <a:pt x="1370" y="159"/>
                  <a:pt x="1372" y="159"/>
                </a:cubicBezTo>
                <a:lnTo>
                  <a:pt x="1408" y="159"/>
                </a:lnTo>
                <a:close/>
                <a:moveTo>
                  <a:pt x="1426" y="157"/>
                </a:moveTo>
                <a:cubicBezTo>
                  <a:pt x="1426" y="154"/>
                  <a:pt x="1424" y="152"/>
                  <a:pt x="1422" y="152"/>
                </a:cubicBezTo>
                <a:cubicBezTo>
                  <a:pt x="1419" y="152"/>
                  <a:pt x="1417" y="154"/>
                  <a:pt x="1417" y="157"/>
                </a:cubicBezTo>
                <a:cubicBezTo>
                  <a:pt x="1417" y="159"/>
                  <a:pt x="1419" y="161"/>
                  <a:pt x="1422" y="161"/>
                </a:cubicBezTo>
                <a:cubicBezTo>
                  <a:pt x="1424" y="161"/>
                  <a:pt x="1426" y="159"/>
                  <a:pt x="1426" y="157"/>
                </a:cubicBezTo>
                <a:close/>
                <a:moveTo>
                  <a:pt x="1313" y="258"/>
                </a:moveTo>
                <a:cubicBezTo>
                  <a:pt x="1307" y="266"/>
                  <a:pt x="1307" y="266"/>
                  <a:pt x="1307" y="266"/>
                </a:cubicBezTo>
                <a:cubicBezTo>
                  <a:pt x="1303" y="263"/>
                  <a:pt x="1295" y="258"/>
                  <a:pt x="1290" y="255"/>
                </a:cubicBezTo>
                <a:cubicBezTo>
                  <a:pt x="1295" y="247"/>
                  <a:pt x="1295" y="247"/>
                  <a:pt x="1295" y="247"/>
                </a:cubicBezTo>
                <a:cubicBezTo>
                  <a:pt x="1300" y="250"/>
                  <a:pt x="1309" y="255"/>
                  <a:pt x="1313" y="258"/>
                </a:cubicBezTo>
                <a:close/>
                <a:moveTo>
                  <a:pt x="1319" y="275"/>
                </a:moveTo>
                <a:cubicBezTo>
                  <a:pt x="1332" y="268"/>
                  <a:pt x="1343" y="257"/>
                  <a:pt x="1349" y="246"/>
                </a:cubicBezTo>
                <a:cubicBezTo>
                  <a:pt x="1355" y="257"/>
                  <a:pt x="1355" y="257"/>
                  <a:pt x="1355" y="257"/>
                </a:cubicBezTo>
                <a:cubicBezTo>
                  <a:pt x="1348" y="267"/>
                  <a:pt x="1337" y="277"/>
                  <a:pt x="1324" y="284"/>
                </a:cubicBezTo>
                <a:cubicBezTo>
                  <a:pt x="1316" y="289"/>
                  <a:pt x="1305" y="293"/>
                  <a:pt x="1298" y="294"/>
                </a:cubicBezTo>
                <a:cubicBezTo>
                  <a:pt x="1293" y="284"/>
                  <a:pt x="1293" y="284"/>
                  <a:pt x="1293" y="284"/>
                </a:cubicBezTo>
                <a:cubicBezTo>
                  <a:pt x="1301" y="282"/>
                  <a:pt x="1311" y="280"/>
                  <a:pt x="1319" y="275"/>
                </a:cubicBezTo>
                <a:close/>
                <a:moveTo>
                  <a:pt x="1325" y="240"/>
                </a:moveTo>
                <a:cubicBezTo>
                  <a:pt x="1319" y="249"/>
                  <a:pt x="1319" y="249"/>
                  <a:pt x="1319" y="249"/>
                </a:cubicBezTo>
                <a:cubicBezTo>
                  <a:pt x="1314" y="246"/>
                  <a:pt x="1306" y="241"/>
                  <a:pt x="1301" y="238"/>
                </a:cubicBezTo>
                <a:cubicBezTo>
                  <a:pt x="1307" y="229"/>
                  <a:pt x="1307" y="229"/>
                  <a:pt x="1307" y="229"/>
                </a:cubicBezTo>
                <a:cubicBezTo>
                  <a:pt x="1312" y="232"/>
                  <a:pt x="1321" y="237"/>
                  <a:pt x="1325" y="240"/>
                </a:cubicBezTo>
                <a:close/>
                <a:moveTo>
                  <a:pt x="1409" y="291"/>
                </a:moveTo>
                <a:cubicBezTo>
                  <a:pt x="1409" y="292"/>
                  <a:pt x="1410" y="295"/>
                  <a:pt x="1410" y="296"/>
                </a:cubicBezTo>
                <a:cubicBezTo>
                  <a:pt x="1400" y="296"/>
                  <a:pt x="1400" y="296"/>
                  <a:pt x="1400" y="296"/>
                </a:cubicBezTo>
                <a:cubicBezTo>
                  <a:pt x="1400" y="295"/>
                  <a:pt x="1400" y="294"/>
                  <a:pt x="1400" y="293"/>
                </a:cubicBezTo>
                <a:cubicBezTo>
                  <a:pt x="1371" y="293"/>
                  <a:pt x="1371" y="293"/>
                  <a:pt x="1371" y="293"/>
                </a:cubicBezTo>
                <a:cubicBezTo>
                  <a:pt x="1369" y="293"/>
                  <a:pt x="1365" y="293"/>
                  <a:pt x="1364" y="293"/>
                </a:cubicBezTo>
                <a:cubicBezTo>
                  <a:pt x="1364" y="284"/>
                  <a:pt x="1364" y="284"/>
                  <a:pt x="1364" y="284"/>
                </a:cubicBezTo>
                <a:cubicBezTo>
                  <a:pt x="1365" y="284"/>
                  <a:pt x="1368" y="284"/>
                  <a:pt x="1371" y="284"/>
                </a:cubicBezTo>
                <a:cubicBezTo>
                  <a:pt x="1400" y="284"/>
                  <a:pt x="1400" y="284"/>
                  <a:pt x="1400" y="284"/>
                </a:cubicBezTo>
                <a:cubicBezTo>
                  <a:pt x="1400" y="274"/>
                  <a:pt x="1400" y="274"/>
                  <a:pt x="1400" y="274"/>
                </a:cubicBezTo>
                <a:cubicBezTo>
                  <a:pt x="1375" y="274"/>
                  <a:pt x="1375" y="274"/>
                  <a:pt x="1375" y="274"/>
                </a:cubicBezTo>
                <a:cubicBezTo>
                  <a:pt x="1372" y="274"/>
                  <a:pt x="1369" y="274"/>
                  <a:pt x="1367" y="274"/>
                </a:cubicBezTo>
                <a:cubicBezTo>
                  <a:pt x="1367" y="265"/>
                  <a:pt x="1367" y="265"/>
                  <a:pt x="1367" y="265"/>
                </a:cubicBezTo>
                <a:cubicBezTo>
                  <a:pt x="1369" y="265"/>
                  <a:pt x="1372" y="265"/>
                  <a:pt x="1375" y="265"/>
                </a:cubicBezTo>
                <a:cubicBezTo>
                  <a:pt x="1400" y="265"/>
                  <a:pt x="1400" y="265"/>
                  <a:pt x="1400" y="265"/>
                </a:cubicBezTo>
                <a:cubicBezTo>
                  <a:pt x="1400" y="256"/>
                  <a:pt x="1400" y="256"/>
                  <a:pt x="1400" y="256"/>
                </a:cubicBezTo>
                <a:cubicBezTo>
                  <a:pt x="1375" y="256"/>
                  <a:pt x="1375" y="256"/>
                  <a:pt x="1375" y="256"/>
                </a:cubicBezTo>
                <a:cubicBezTo>
                  <a:pt x="1372" y="256"/>
                  <a:pt x="1367" y="256"/>
                  <a:pt x="1365" y="256"/>
                </a:cubicBezTo>
                <a:cubicBezTo>
                  <a:pt x="1365" y="247"/>
                  <a:pt x="1365" y="247"/>
                  <a:pt x="1365" y="247"/>
                </a:cubicBezTo>
                <a:cubicBezTo>
                  <a:pt x="1367" y="247"/>
                  <a:pt x="1372" y="247"/>
                  <a:pt x="1375" y="247"/>
                </a:cubicBezTo>
                <a:cubicBezTo>
                  <a:pt x="1404" y="247"/>
                  <a:pt x="1404" y="247"/>
                  <a:pt x="1404" y="247"/>
                </a:cubicBezTo>
                <a:cubicBezTo>
                  <a:pt x="1405" y="247"/>
                  <a:pt x="1408" y="247"/>
                  <a:pt x="1410" y="247"/>
                </a:cubicBezTo>
                <a:cubicBezTo>
                  <a:pt x="1409" y="248"/>
                  <a:pt x="1409" y="250"/>
                  <a:pt x="1409" y="252"/>
                </a:cubicBezTo>
                <a:lnTo>
                  <a:pt x="1409" y="291"/>
                </a:lnTo>
                <a:close/>
                <a:moveTo>
                  <a:pt x="1453" y="273"/>
                </a:moveTo>
                <a:cubicBezTo>
                  <a:pt x="1466" y="265"/>
                  <a:pt x="1476" y="253"/>
                  <a:pt x="1481" y="243"/>
                </a:cubicBezTo>
                <a:cubicBezTo>
                  <a:pt x="1487" y="254"/>
                  <a:pt x="1487" y="254"/>
                  <a:pt x="1487" y="254"/>
                </a:cubicBezTo>
                <a:cubicBezTo>
                  <a:pt x="1481" y="264"/>
                  <a:pt x="1471" y="275"/>
                  <a:pt x="1459" y="282"/>
                </a:cubicBezTo>
                <a:cubicBezTo>
                  <a:pt x="1451" y="287"/>
                  <a:pt x="1441" y="291"/>
                  <a:pt x="1430" y="293"/>
                </a:cubicBezTo>
                <a:cubicBezTo>
                  <a:pt x="1424" y="283"/>
                  <a:pt x="1424" y="283"/>
                  <a:pt x="1424" y="283"/>
                </a:cubicBezTo>
                <a:cubicBezTo>
                  <a:pt x="1436" y="281"/>
                  <a:pt x="1446" y="277"/>
                  <a:pt x="1453" y="273"/>
                </a:cubicBezTo>
                <a:close/>
                <a:moveTo>
                  <a:pt x="1453" y="248"/>
                </a:moveTo>
                <a:cubicBezTo>
                  <a:pt x="1445" y="256"/>
                  <a:pt x="1445" y="256"/>
                  <a:pt x="1445" y="256"/>
                </a:cubicBezTo>
                <a:cubicBezTo>
                  <a:pt x="1441" y="252"/>
                  <a:pt x="1432" y="243"/>
                  <a:pt x="1426" y="239"/>
                </a:cubicBezTo>
                <a:cubicBezTo>
                  <a:pt x="1433" y="232"/>
                  <a:pt x="1433" y="232"/>
                  <a:pt x="1433" y="232"/>
                </a:cubicBezTo>
                <a:cubicBezTo>
                  <a:pt x="1439" y="235"/>
                  <a:pt x="1449" y="243"/>
                  <a:pt x="1453" y="2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nvGrpSpPr>
          <p:cNvPr id="16" name="グループ化 15">
            <a:extLst>
              <a:ext uri="{FF2B5EF4-FFF2-40B4-BE49-F238E27FC236}">
                <a16:creationId xmlns:a16="http://schemas.microsoft.com/office/drawing/2014/main" id="{7F93F460-CD11-8027-26E2-31B8069DEEF5}"/>
              </a:ext>
            </a:extLst>
          </p:cNvPr>
          <p:cNvGrpSpPr/>
          <p:nvPr/>
        </p:nvGrpSpPr>
        <p:grpSpPr>
          <a:xfrm>
            <a:off x="2063379" y="2427285"/>
            <a:ext cx="1000361" cy="349103"/>
            <a:chOff x="2467463" y="1484723"/>
            <a:chExt cx="1082664" cy="377825"/>
          </a:xfrm>
        </p:grpSpPr>
        <p:grpSp>
          <p:nvGrpSpPr>
            <p:cNvPr id="17" name="グループ化 16">
              <a:extLst>
                <a:ext uri="{FF2B5EF4-FFF2-40B4-BE49-F238E27FC236}">
                  <a16:creationId xmlns:a16="http://schemas.microsoft.com/office/drawing/2014/main" id="{64F5601C-6437-A990-E0AD-7B761406D6D7}"/>
                </a:ext>
              </a:extLst>
            </p:cNvPr>
            <p:cNvGrpSpPr/>
            <p:nvPr/>
          </p:nvGrpSpPr>
          <p:grpSpPr>
            <a:xfrm>
              <a:off x="2467463" y="1484723"/>
              <a:ext cx="288926" cy="377825"/>
              <a:chOff x="757238" y="4846638"/>
              <a:chExt cx="288926" cy="377825"/>
            </a:xfrm>
          </p:grpSpPr>
          <p:sp>
            <p:nvSpPr>
              <p:cNvPr id="42" name="Freeform 33">
                <a:extLst>
                  <a:ext uri="{FF2B5EF4-FFF2-40B4-BE49-F238E27FC236}">
                    <a16:creationId xmlns:a16="http://schemas.microsoft.com/office/drawing/2014/main" id="{30776470-DC94-7109-3AAD-CF57265E99E2}"/>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3" name="Freeform 34">
                <a:extLst>
                  <a:ext uri="{FF2B5EF4-FFF2-40B4-BE49-F238E27FC236}">
                    <a16:creationId xmlns:a16="http://schemas.microsoft.com/office/drawing/2014/main" id="{9D3FAC67-4372-2703-34DD-32D8BC17FC44}"/>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4" name="Rectangle 35">
                <a:extLst>
                  <a:ext uri="{FF2B5EF4-FFF2-40B4-BE49-F238E27FC236}">
                    <a16:creationId xmlns:a16="http://schemas.microsoft.com/office/drawing/2014/main" id="{DBCD3CBB-1BAA-595F-D019-1A382FD59281}"/>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5" name="Rectangle 36">
                <a:extLst>
                  <a:ext uri="{FF2B5EF4-FFF2-40B4-BE49-F238E27FC236}">
                    <a16:creationId xmlns:a16="http://schemas.microsoft.com/office/drawing/2014/main" id="{42220755-F225-ADF2-6000-BC2981F8EA91}"/>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6" name="Rectangle 37">
                <a:extLst>
                  <a:ext uri="{FF2B5EF4-FFF2-40B4-BE49-F238E27FC236}">
                    <a16:creationId xmlns:a16="http://schemas.microsoft.com/office/drawing/2014/main" id="{A2EF27E5-BD66-EBA6-B490-2FFBD7D383D1}"/>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7" name="Freeform 38">
                <a:extLst>
                  <a:ext uri="{FF2B5EF4-FFF2-40B4-BE49-F238E27FC236}">
                    <a16:creationId xmlns:a16="http://schemas.microsoft.com/office/drawing/2014/main" id="{3E57D18A-B1AD-CD0E-3DDD-9AD1DE4CB84C}"/>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8" name="Freeform 39">
                <a:extLst>
                  <a:ext uri="{FF2B5EF4-FFF2-40B4-BE49-F238E27FC236}">
                    <a16:creationId xmlns:a16="http://schemas.microsoft.com/office/drawing/2014/main" id="{D1EBCC8D-FBC6-CF92-064D-6619305154EB}"/>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9" name="Freeform 40">
                <a:extLst>
                  <a:ext uri="{FF2B5EF4-FFF2-40B4-BE49-F238E27FC236}">
                    <a16:creationId xmlns:a16="http://schemas.microsoft.com/office/drawing/2014/main" id="{57BE6991-9606-63C5-807A-307237E11FAD}"/>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50" name="Freeform 41">
                <a:extLst>
                  <a:ext uri="{FF2B5EF4-FFF2-40B4-BE49-F238E27FC236}">
                    <a16:creationId xmlns:a16="http://schemas.microsoft.com/office/drawing/2014/main" id="{67A1EBB9-7C26-D093-E6FC-13C4FC601E14}"/>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51" name="Rectangle 42">
                <a:extLst>
                  <a:ext uri="{FF2B5EF4-FFF2-40B4-BE49-F238E27FC236}">
                    <a16:creationId xmlns:a16="http://schemas.microsoft.com/office/drawing/2014/main" id="{1F094FE0-8948-52A0-CF91-58D6F094D504}"/>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52" name="Freeform 43">
                <a:extLst>
                  <a:ext uri="{FF2B5EF4-FFF2-40B4-BE49-F238E27FC236}">
                    <a16:creationId xmlns:a16="http://schemas.microsoft.com/office/drawing/2014/main" id="{11902882-C7CA-F741-F73B-C7D7DBFF59F7}"/>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nvGrpSpPr>
            <p:cNvPr id="18" name="グループ化 17">
              <a:extLst>
                <a:ext uri="{FF2B5EF4-FFF2-40B4-BE49-F238E27FC236}">
                  <a16:creationId xmlns:a16="http://schemas.microsoft.com/office/drawing/2014/main" id="{E7C803DE-F90C-0D71-EFEB-27B5C840AFCC}"/>
                </a:ext>
              </a:extLst>
            </p:cNvPr>
            <p:cNvGrpSpPr/>
            <p:nvPr/>
          </p:nvGrpSpPr>
          <p:grpSpPr>
            <a:xfrm>
              <a:off x="2864332" y="1484723"/>
              <a:ext cx="288926" cy="377825"/>
              <a:chOff x="757238" y="4846638"/>
              <a:chExt cx="288926" cy="377825"/>
            </a:xfrm>
          </p:grpSpPr>
          <p:sp>
            <p:nvSpPr>
              <p:cNvPr id="31" name="Freeform 33">
                <a:extLst>
                  <a:ext uri="{FF2B5EF4-FFF2-40B4-BE49-F238E27FC236}">
                    <a16:creationId xmlns:a16="http://schemas.microsoft.com/office/drawing/2014/main" id="{A98062EB-8F36-981B-5730-F104A63C3020}"/>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2" name="Freeform 34">
                <a:extLst>
                  <a:ext uri="{FF2B5EF4-FFF2-40B4-BE49-F238E27FC236}">
                    <a16:creationId xmlns:a16="http://schemas.microsoft.com/office/drawing/2014/main" id="{3B3CF13A-3E86-DA01-F2CC-9D516E60E2DD}"/>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3" name="Rectangle 35">
                <a:extLst>
                  <a:ext uri="{FF2B5EF4-FFF2-40B4-BE49-F238E27FC236}">
                    <a16:creationId xmlns:a16="http://schemas.microsoft.com/office/drawing/2014/main" id="{5F297F75-C2A5-A454-6D2B-D8F90BA02FBC}"/>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4" name="Rectangle 36">
                <a:extLst>
                  <a:ext uri="{FF2B5EF4-FFF2-40B4-BE49-F238E27FC236}">
                    <a16:creationId xmlns:a16="http://schemas.microsoft.com/office/drawing/2014/main" id="{D121928F-4D6D-0314-BD62-94E583612FC8}"/>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 name="Rectangle 37">
                <a:extLst>
                  <a:ext uri="{FF2B5EF4-FFF2-40B4-BE49-F238E27FC236}">
                    <a16:creationId xmlns:a16="http://schemas.microsoft.com/office/drawing/2014/main" id="{AC180505-A299-127B-852D-182324A25BAE}"/>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6" name="Freeform 38">
                <a:extLst>
                  <a:ext uri="{FF2B5EF4-FFF2-40B4-BE49-F238E27FC236}">
                    <a16:creationId xmlns:a16="http://schemas.microsoft.com/office/drawing/2014/main" id="{A3AA3490-09E2-4F4B-EE1A-9AD94250609C}"/>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7" name="Freeform 39">
                <a:extLst>
                  <a:ext uri="{FF2B5EF4-FFF2-40B4-BE49-F238E27FC236}">
                    <a16:creationId xmlns:a16="http://schemas.microsoft.com/office/drawing/2014/main" id="{1F67645A-572A-DE06-41CF-CB612B61631E}"/>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8" name="Freeform 40">
                <a:extLst>
                  <a:ext uri="{FF2B5EF4-FFF2-40B4-BE49-F238E27FC236}">
                    <a16:creationId xmlns:a16="http://schemas.microsoft.com/office/drawing/2014/main" id="{19AB80B9-A733-9260-9CBC-B711AA5A6561}"/>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9" name="Freeform 41">
                <a:extLst>
                  <a:ext uri="{FF2B5EF4-FFF2-40B4-BE49-F238E27FC236}">
                    <a16:creationId xmlns:a16="http://schemas.microsoft.com/office/drawing/2014/main" id="{9E8ACB01-556A-50C6-BFD2-9E4914CFB6B0}"/>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0" name="Rectangle 42">
                <a:extLst>
                  <a:ext uri="{FF2B5EF4-FFF2-40B4-BE49-F238E27FC236}">
                    <a16:creationId xmlns:a16="http://schemas.microsoft.com/office/drawing/2014/main" id="{0CC6201B-66AF-12A9-CEF0-646A0B0E19C2}"/>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1" name="Freeform 43">
                <a:extLst>
                  <a:ext uri="{FF2B5EF4-FFF2-40B4-BE49-F238E27FC236}">
                    <a16:creationId xmlns:a16="http://schemas.microsoft.com/office/drawing/2014/main" id="{AF48116D-3E3B-7693-CA2C-E2A074AE402D}"/>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nvGrpSpPr>
            <p:cNvPr id="19" name="グループ化 18">
              <a:extLst>
                <a:ext uri="{FF2B5EF4-FFF2-40B4-BE49-F238E27FC236}">
                  <a16:creationId xmlns:a16="http://schemas.microsoft.com/office/drawing/2014/main" id="{21946658-E199-9DE9-8C65-1A2C6653D70E}"/>
                </a:ext>
              </a:extLst>
            </p:cNvPr>
            <p:cNvGrpSpPr/>
            <p:nvPr/>
          </p:nvGrpSpPr>
          <p:grpSpPr>
            <a:xfrm>
              <a:off x="3261201" y="1484723"/>
              <a:ext cx="288926" cy="377825"/>
              <a:chOff x="757238" y="4846638"/>
              <a:chExt cx="288926" cy="377825"/>
            </a:xfrm>
          </p:grpSpPr>
          <p:sp>
            <p:nvSpPr>
              <p:cNvPr id="20" name="Freeform 33">
                <a:extLst>
                  <a:ext uri="{FF2B5EF4-FFF2-40B4-BE49-F238E27FC236}">
                    <a16:creationId xmlns:a16="http://schemas.microsoft.com/office/drawing/2014/main" id="{52542292-C986-B436-81E6-493303133A75}"/>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1" name="Freeform 34">
                <a:extLst>
                  <a:ext uri="{FF2B5EF4-FFF2-40B4-BE49-F238E27FC236}">
                    <a16:creationId xmlns:a16="http://schemas.microsoft.com/office/drawing/2014/main" id="{5AA598EC-0153-69B4-39B2-3BEF66785A75}"/>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 name="Rectangle 35">
                <a:extLst>
                  <a:ext uri="{FF2B5EF4-FFF2-40B4-BE49-F238E27FC236}">
                    <a16:creationId xmlns:a16="http://schemas.microsoft.com/office/drawing/2014/main" id="{5CCD84E7-FF5D-7F42-8F10-E1B91B97A344}"/>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3" name="Rectangle 36">
                <a:extLst>
                  <a:ext uri="{FF2B5EF4-FFF2-40B4-BE49-F238E27FC236}">
                    <a16:creationId xmlns:a16="http://schemas.microsoft.com/office/drawing/2014/main" id="{2EE3D914-3FDC-30A3-84D8-1B731855B8B3}"/>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4" name="Rectangle 37">
                <a:extLst>
                  <a:ext uri="{FF2B5EF4-FFF2-40B4-BE49-F238E27FC236}">
                    <a16:creationId xmlns:a16="http://schemas.microsoft.com/office/drawing/2014/main" id="{C7059EC0-3509-76D5-792B-6563A40EED8A}"/>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5" name="Freeform 38">
                <a:extLst>
                  <a:ext uri="{FF2B5EF4-FFF2-40B4-BE49-F238E27FC236}">
                    <a16:creationId xmlns:a16="http://schemas.microsoft.com/office/drawing/2014/main" id="{00E1BC77-4A5F-A211-5E13-F3D7267F6D91}"/>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6" name="Freeform 39">
                <a:extLst>
                  <a:ext uri="{FF2B5EF4-FFF2-40B4-BE49-F238E27FC236}">
                    <a16:creationId xmlns:a16="http://schemas.microsoft.com/office/drawing/2014/main" id="{EDBA57D4-46D1-17D7-E077-8A1E9959F2BD}"/>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7" name="Freeform 40">
                <a:extLst>
                  <a:ext uri="{FF2B5EF4-FFF2-40B4-BE49-F238E27FC236}">
                    <a16:creationId xmlns:a16="http://schemas.microsoft.com/office/drawing/2014/main" id="{BBFA1BAE-D617-D274-DEED-9E2874FE5047}"/>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8" name="Freeform 41">
                <a:extLst>
                  <a:ext uri="{FF2B5EF4-FFF2-40B4-BE49-F238E27FC236}">
                    <a16:creationId xmlns:a16="http://schemas.microsoft.com/office/drawing/2014/main" id="{52E20B13-398D-AB30-C602-003EF8341CBD}"/>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9" name="Rectangle 42">
                <a:extLst>
                  <a:ext uri="{FF2B5EF4-FFF2-40B4-BE49-F238E27FC236}">
                    <a16:creationId xmlns:a16="http://schemas.microsoft.com/office/drawing/2014/main" id="{3A7E8BC3-8C7D-41CF-39EF-C520C5F0CB36}"/>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0" name="Freeform 43">
                <a:extLst>
                  <a:ext uri="{FF2B5EF4-FFF2-40B4-BE49-F238E27FC236}">
                    <a16:creationId xmlns:a16="http://schemas.microsoft.com/office/drawing/2014/main" id="{DC6F1C76-2035-0575-459E-D2D0D39406BC}"/>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sp>
        <p:nvSpPr>
          <p:cNvPr id="53" name="正方形/長方形 52">
            <a:extLst>
              <a:ext uri="{FF2B5EF4-FFF2-40B4-BE49-F238E27FC236}">
                <a16:creationId xmlns:a16="http://schemas.microsoft.com/office/drawing/2014/main" id="{D014B6EB-3EA2-FDE4-8BEB-C9745A0F9A70}"/>
              </a:ext>
            </a:extLst>
          </p:cNvPr>
          <p:cNvSpPr/>
          <p:nvPr/>
        </p:nvSpPr>
        <p:spPr>
          <a:xfrm>
            <a:off x="340289" y="1547295"/>
            <a:ext cx="3101303" cy="266660"/>
          </a:xfrm>
          <a:prstGeom prst="rect">
            <a:avLst/>
          </a:prstGeom>
          <a:solidFill>
            <a:srgbClr val="008CCF"/>
          </a:solidFill>
          <a:ln w="1905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ja-JP" altLang="en-US" sz="1300" b="1">
                <a:solidFill>
                  <a:schemeClr val="bg1"/>
                </a:solidFill>
                <a:latin typeface="BIZ UDPゴシック" panose="020B0400000000000000" pitchFamily="50" charset="-128"/>
                <a:ea typeface="BIZ UDPゴシック" panose="020B0400000000000000" pitchFamily="50" charset="-128"/>
              </a:rPr>
              <a:t>請求書発行（売り手）</a:t>
            </a:r>
            <a:endParaRPr kumimoji="1" lang="ja-JP" altLang="en-US" sz="1300" b="1">
              <a:solidFill>
                <a:schemeClr val="bg1"/>
              </a:solidFill>
              <a:latin typeface="BIZ UDPゴシック" panose="020B0400000000000000" pitchFamily="50" charset="-128"/>
              <a:ea typeface="BIZ UDPゴシック" panose="020B0400000000000000" pitchFamily="50" charset="-128"/>
            </a:endParaRPr>
          </a:p>
        </p:txBody>
      </p:sp>
      <p:sp>
        <p:nvSpPr>
          <p:cNvPr id="54" name="正方形/長方形 53">
            <a:extLst>
              <a:ext uri="{FF2B5EF4-FFF2-40B4-BE49-F238E27FC236}">
                <a16:creationId xmlns:a16="http://schemas.microsoft.com/office/drawing/2014/main" id="{A74DB1B3-B171-BD14-65DB-499D28A161F3}"/>
              </a:ext>
            </a:extLst>
          </p:cNvPr>
          <p:cNvSpPr/>
          <p:nvPr/>
        </p:nvSpPr>
        <p:spPr>
          <a:xfrm>
            <a:off x="5686671" y="3125587"/>
            <a:ext cx="3101303" cy="1390379"/>
          </a:xfrm>
          <a:prstGeom prst="rect">
            <a:avLst/>
          </a:prstGeom>
          <a:noFill/>
          <a:ln w="3810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Rectangle 8">
            <a:extLst>
              <a:ext uri="{FF2B5EF4-FFF2-40B4-BE49-F238E27FC236}">
                <a16:creationId xmlns:a16="http://schemas.microsoft.com/office/drawing/2014/main" id="{9852FFEF-4250-C8FE-29CE-498D5E755A59}"/>
              </a:ext>
            </a:extLst>
          </p:cNvPr>
          <p:cNvSpPr>
            <a:spLocks noChangeArrowheads="1"/>
          </p:cNvSpPr>
          <p:nvPr/>
        </p:nvSpPr>
        <p:spPr bwMode="auto">
          <a:xfrm>
            <a:off x="7593113" y="3504967"/>
            <a:ext cx="1104302" cy="38789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56" name="Freeform 9">
            <a:extLst>
              <a:ext uri="{FF2B5EF4-FFF2-40B4-BE49-F238E27FC236}">
                <a16:creationId xmlns:a16="http://schemas.microsoft.com/office/drawing/2014/main" id="{4C5144A9-C02D-71F5-7BB6-1DD0897ED34A}"/>
              </a:ext>
            </a:extLst>
          </p:cNvPr>
          <p:cNvSpPr>
            <a:spLocks noEditPoints="1"/>
          </p:cNvSpPr>
          <p:nvPr/>
        </p:nvSpPr>
        <p:spPr bwMode="auto">
          <a:xfrm>
            <a:off x="7751350" y="3575756"/>
            <a:ext cx="787828" cy="269520"/>
          </a:xfrm>
          <a:custGeom>
            <a:avLst/>
            <a:gdLst>
              <a:gd name="T0" fmla="*/ 49 w 1267"/>
              <a:gd name="T1" fmla="*/ 97 h 434"/>
              <a:gd name="T2" fmla="*/ 71 w 1267"/>
              <a:gd name="T3" fmla="*/ 7 h 434"/>
              <a:gd name="T4" fmla="*/ 62 w 1267"/>
              <a:gd name="T5" fmla="*/ 61 h 434"/>
              <a:gd name="T6" fmla="*/ 100 w 1267"/>
              <a:gd name="T7" fmla="*/ 109 h 434"/>
              <a:gd name="T8" fmla="*/ 149 w 1267"/>
              <a:gd name="T9" fmla="*/ 72 h 434"/>
              <a:gd name="T10" fmla="*/ 212 w 1267"/>
              <a:gd name="T11" fmla="*/ 118 h 434"/>
              <a:gd name="T12" fmla="*/ 263 w 1267"/>
              <a:gd name="T13" fmla="*/ 39 h 434"/>
              <a:gd name="T14" fmla="*/ 217 w 1267"/>
              <a:gd name="T15" fmla="*/ 95 h 434"/>
              <a:gd name="T16" fmla="*/ 288 w 1267"/>
              <a:gd name="T17" fmla="*/ 73 h 434"/>
              <a:gd name="T18" fmla="*/ 331 w 1267"/>
              <a:gd name="T19" fmla="*/ 102 h 434"/>
              <a:gd name="T20" fmla="*/ 307 w 1267"/>
              <a:gd name="T21" fmla="*/ 63 h 434"/>
              <a:gd name="T22" fmla="*/ 409 w 1267"/>
              <a:gd name="T23" fmla="*/ 52 h 434"/>
              <a:gd name="T24" fmla="*/ 413 w 1267"/>
              <a:gd name="T25" fmla="*/ 32 h 434"/>
              <a:gd name="T26" fmla="*/ 480 w 1267"/>
              <a:gd name="T27" fmla="*/ 101 h 434"/>
              <a:gd name="T28" fmla="*/ 486 w 1267"/>
              <a:gd name="T29" fmla="*/ 0 h 434"/>
              <a:gd name="T30" fmla="*/ 490 w 1267"/>
              <a:gd name="T31" fmla="*/ 51 h 434"/>
              <a:gd name="T32" fmla="*/ 567 w 1267"/>
              <a:gd name="T33" fmla="*/ 116 h 434"/>
              <a:gd name="T34" fmla="*/ 560 w 1267"/>
              <a:gd name="T35" fmla="*/ 29 h 434"/>
              <a:gd name="T36" fmla="*/ 655 w 1267"/>
              <a:gd name="T37" fmla="*/ 28 h 434"/>
              <a:gd name="T38" fmla="*/ 616 w 1267"/>
              <a:gd name="T39" fmla="*/ 29 h 434"/>
              <a:gd name="T40" fmla="*/ 676 w 1267"/>
              <a:gd name="T41" fmla="*/ 40 h 434"/>
              <a:gd name="T42" fmla="*/ 723 w 1267"/>
              <a:gd name="T43" fmla="*/ 101 h 434"/>
              <a:gd name="T44" fmla="*/ 724 w 1267"/>
              <a:gd name="T45" fmla="*/ 63 h 434"/>
              <a:gd name="T46" fmla="*/ 763 w 1267"/>
              <a:gd name="T47" fmla="*/ 110 h 434"/>
              <a:gd name="T48" fmla="*/ 782 w 1267"/>
              <a:gd name="T49" fmla="*/ 43 h 434"/>
              <a:gd name="T50" fmla="*/ 816 w 1267"/>
              <a:gd name="T51" fmla="*/ 115 h 434"/>
              <a:gd name="T52" fmla="*/ 778 w 1267"/>
              <a:gd name="T53" fmla="*/ 99 h 434"/>
              <a:gd name="T54" fmla="*/ 872 w 1267"/>
              <a:gd name="T55" fmla="*/ 72 h 434"/>
              <a:gd name="T56" fmla="*/ 897 w 1267"/>
              <a:gd name="T57" fmla="*/ 28 h 434"/>
              <a:gd name="T58" fmla="*/ 962 w 1267"/>
              <a:gd name="T59" fmla="*/ 115 h 434"/>
              <a:gd name="T60" fmla="*/ 999 w 1267"/>
              <a:gd name="T61" fmla="*/ 52 h 434"/>
              <a:gd name="T62" fmla="*/ 1075 w 1267"/>
              <a:gd name="T63" fmla="*/ 30 h 434"/>
              <a:gd name="T64" fmla="*/ 1137 w 1267"/>
              <a:gd name="T65" fmla="*/ 78 h 434"/>
              <a:gd name="T66" fmla="*/ 1188 w 1267"/>
              <a:gd name="T67" fmla="*/ 115 h 434"/>
              <a:gd name="T68" fmla="*/ 1229 w 1267"/>
              <a:gd name="T69" fmla="*/ 56 h 434"/>
              <a:gd name="T70" fmla="*/ 241 w 1267"/>
              <a:gd name="T71" fmla="*/ 434 h 434"/>
              <a:gd name="T72" fmla="*/ 196 w 1267"/>
              <a:gd name="T73" fmla="*/ 257 h 434"/>
              <a:gd name="T74" fmla="*/ 223 w 1267"/>
              <a:gd name="T75" fmla="*/ 320 h 434"/>
              <a:gd name="T76" fmla="*/ 255 w 1267"/>
              <a:gd name="T77" fmla="*/ 401 h 434"/>
              <a:gd name="T78" fmla="*/ 293 w 1267"/>
              <a:gd name="T79" fmla="*/ 336 h 434"/>
              <a:gd name="T80" fmla="*/ 314 w 1267"/>
              <a:gd name="T81" fmla="*/ 222 h 434"/>
              <a:gd name="T82" fmla="*/ 342 w 1267"/>
              <a:gd name="T83" fmla="*/ 286 h 434"/>
              <a:gd name="T84" fmla="*/ 376 w 1267"/>
              <a:gd name="T85" fmla="*/ 381 h 434"/>
              <a:gd name="T86" fmla="*/ 364 w 1267"/>
              <a:gd name="T87" fmla="*/ 409 h 434"/>
              <a:gd name="T88" fmla="*/ 460 w 1267"/>
              <a:gd name="T89" fmla="*/ 303 h 434"/>
              <a:gd name="T90" fmla="*/ 562 w 1267"/>
              <a:gd name="T91" fmla="*/ 434 h 434"/>
              <a:gd name="T92" fmla="*/ 471 w 1267"/>
              <a:gd name="T93" fmla="*/ 295 h 434"/>
              <a:gd name="T94" fmla="*/ 652 w 1267"/>
              <a:gd name="T95" fmla="*/ 321 h 434"/>
              <a:gd name="T96" fmla="*/ 690 w 1267"/>
              <a:gd name="T97" fmla="*/ 315 h 434"/>
              <a:gd name="T98" fmla="*/ 761 w 1267"/>
              <a:gd name="T99" fmla="*/ 373 h 434"/>
              <a:gd name="T100" fmla="*/ 703 w 1267"/>
              <a:gd name="T101" fmla="*/ 359 h 434"/>
              <a:gd name="T102" fmla="*/ 864 w 1267"/>
              <a:gd name="T103" fmla="*/ 281 h 434"/>
              <a:gd name="T104" fmla="*/ 874 w 1267"/>
              <a:gd name="T105" fmla="*/ 353 h 434"/>
              <a:gd name="T106" fmla="*/ 875 w 1267"/>
              <a:gd name="T107" fmla="*/ 322 h 434"/>
              <a:gd name="T108" fmla="*/ 948 w 1267"/>
              <a:gd name="T109" fmla="*/ 229 h 434"/>
              <a:gd name="T110" fmla="*/ 1031 w 1267"/>
              <a:gd name="T111" fmla="*/ 325 h 434"/>
              <a:gd name="T112" fmla="*/ 1031 w 1267"/>
              <a:gd name="T113" fmla="*/ 22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7" h="434">
                <a:moveTo>
                  <a:pt x="73" y="84"/>
                </a:moveTo>
                <a:cubicBezTo>
                  <a:pt x="73" y="94"/>
                  <a:pt x="69" y="102"/>
                  <a:pt x="62" y="108"/>
                </a:cubicBezTo>
                <a:cubicBezTo>
                  <a:pt x="55" y="114"/>
                  <a:pt x="45" y="116"/>
                  <a:pt x="32" y="116"/>
                </a:cubicBezTo>
                <a:cubicBezTo>
                  <a:pt x="19" y="116"/>
                  <a:pt x="9" y="114"/>
                  <a:pt x="0" y="110"/>
                </a:cubicBezTo>
                <a:cubicBezTo>
                  <a:pt x="0" y="93"/>
                  <a:pt x="0" y="93"/>
                  <a:pt x="0" y="93"/>
                </a:cubicBezTo>
                <a:cubicBezTo>
                  <a:pt x="6" y="95"/>
                  <a:pt x="11" y="97"/>
                  <a:pt x="17" y="99"/>
                </a:cubicBezTo>
                <a:cubicBezTo>
                  <a:pt x="23" y="100"/>
                  <a:pt x="28" y="101"/>
                  <a:pt x="33" y="101"/>
                </a:cubicBezTo>
                <a:cubicBezTo>
                  <a:pt x="40" y="101"/>
                  <a:pt x="46" y="99"/>
                  <a:pt x="49" y="97"/>
                </a:cubicBezTo>
                <a:cubicBezTo>
                  <a:pt x="53" y="94"/>
                  <a:pt x="55" y="90"/>
                  <a:pt x="55" y="85"/>
                </a:cubicBezTo>
                <a:cubicBezTo>
                  <a:pt x="55" y="81"/>
                  <a:pt x="53" y="78"/>
                  <a:pt x="50" y="75"/>
                </a:cubicBezTo>
                <a:cubicBezTo>
                  <a:pt x="47" y="72"/>
                  <a:pt x="40" y="68"/>
                  <a:pt x="30" y="64"/>
                </a:cubicBezTo>
                <a:cubicBezTo>
                  <a:pt x="20" y="60"/>
                  <a:pt x="12" y="55"/>
                  <a:pt x="8" y="50"/>
                </a:cubicBezTo>
                <a:cubicBezTo>
                  <a:pt x="4" y="44"/>
                  <a:pt x="2" y="38"/>
                  <a:pt x="2" y="30"/>
                </a:cubicBezTo>
                <a:cubicBezTo>
                  <a:pt x="2" y="21"/>
                  <a:pt x="5" y="14"/>
                  <a:pt x="12" y="8"/>
                </a:cubicBezTo>
                <a:cubicBezTo>
                  <a:pt x="19" y="3"/>
                  <a:pt x="28" y="0"/>
                  <a:pt x="39" y="0"/>
                </a:cubicBezTo>
                <a:cubicBezTo>
                  <a:pt x="50" y="0"/>
                  <a:pt x="61" y="2"/>
                  <a:pt x="71" y="7"/>
                </a:cubicBezTo>
                <a:cubicBezTo>
                  <a:pt x="65" y="22"/>
                  <a:pt x="65" y="22"/>
                  <a:pt x="65" y="22"/>
                </a:cubicBezTo>
                <a:cubicBezTo>
                  <a:pt x="55" y="18"/>
                  <a:pt x="46" y="16"/>
                  <a:pt x="38" y="16"/>
                </a:cubicBezTo>
                <a:cubicBezTo>
                  <a:pt x="32" y="16"/>
                  <a:pt x="28" y="17"/>
                  <a:pt x="25" y="20"/>
                </a:cubicBezTo>
                <a:cubicBezTo>
                  <a:pt x="22" y="22"/>
                  <a:pt x="20" y="26"/>
                  <a:pt x="20" y="30"/>
                </a:cubicBezTo>
                <a:cubicBezTo>
                  <a:pt x="20" y="33"/>
                  <a:pt x="21" y="36"/>
                  <a:pt x="22" y="38"/>
                </a:cubicBezTo>
                <a:cubicBezTo>
                  <a:pt x="23" y="40"/>
                  <a:pt x="25" y="42"/>
                  <a:pt x="28" y="44"/>
                </a:cubicBezTo>
                <a:cubicBezTo>
                  <a:pt x="31" y="45"/>
                  <a:pt x="36" y="48"/>
                  <a:pt x="43" y="51"/>
                </a:cubicBezTo>
                <a:cubicBezTo>
                  <a:pt x="52" y="54"/>
                  <a:pt x="58" y="58"/>
                  <a:pt x="62" y="61"/>
                </a:cubicBezTo>
                <a:cubicBezTo>
                  <a:pt x="66" y="64"/>
                  <a:pt x="68" y="67"/>
                  <a:pt x="70" y="71"/>
                </a:cubicBezTo>
                <a:cubicBezTo>
                  <a:pt x="72" y="75"/>
                  <a:pt x="73" y="79"/>
                  <a:pt x="73" y="84"/>
                </a:cubicBezTo>
                <a:close/>
                <a:moveTo>
                  <a:pt x="153" y="115"/>
                </a:moveTo>
                <a:cubicBezTo>
                  <a:pt x="151" y="104"/>
                  <a:pt x="151" y="104"/>
                  <a:pt x="151" y="104"/>
                </a:cubicBezTo>
                <a:cubicBezTo>
                  <a:pt x="150" y="104"/>
                  <a:pt x="150" y="104"/>
                  <a:pt x="150" y="104"/>
                </a:cubicBezTo>
                <a:cubicBezTo>
                  <a:pt x="147" y="108"/>
                  <a:pt x="144" y="111"/>
                  <a:pt x="139" y="113"/>
                </a:cubicBezTo>
                <a:cubicBezTo>
                  <a:pt x="134" y="115"/>
                  <a:pt x="129" y="116"/>
                  <a:pt x="123" y="116"/>
                </a:cubicBezTo>
                <a:cubicBezTo>
                  <a:pt x="113" y="116"/>
                  <a:pt x="105" y="114"/>
                  <a:pt x="100" y="109"/>
                </a:cubicBezTo>
                <a:cubicBezTo>
                  <a:pt x="95" y="104"/>
                  <a:pt x="92" y="96"/>
                  <a:pt x="92" y="85"/>
                </a:cubicBezTo>
                <a:cubicBezTo>
                  <a:pt x="92" y="29"/>
                  <a:pt x="92" y="29"/>
                  <a:pt x="92" y="29"/>
                </a:cubicBezTo>
                <a:cubicBezTo>
                  <a:pt x="111" y="29"/>
                  <a:pt x="111" y="29"/>
                  <a:pt x="111" y="29"/>
                </a:cubicBezTo>
                <a:cubicBezTo>
                  <a:pt x="111" y="82"/>
                  <a:pt x="111" y="82"/>
                  <a:pt x="111" y="82"/>
                </a:cubicBezTo>
                <a:cubicBezTo>
                  <a:pt x="111" y="89"/>
                  <a:pt x="112" y="93"/>
                  <a:pt x="115" y="97"/>
                </a:cubicBezTo>
                <a:cubicBezTo>
                  <a:pt x="117" y="100"/>
                  <a:pt x="122" y="102"/>
                  <a:pt x="127" y="102"/>
                </a:cubicBezTo>
                <a:cubicBezTo>
                  <a:pt x="135" y="102"/>
                  <a:pt x="141" y="99"/>
                  <a:pt x="144" y="95"/>
                </a:cubicBezTo>
                <a:cubicBezTo>
                  <a:pt x="148" y="90"/>
                  <a:pt x="149" y="83"/>
                  <a:pt x="149" y="72"/>
                </a:cubicBezTo>
                <a:cubicBezTo>
                  <a:pt x="149" y="29"/>
                  <a:pt x="149" y="29"/>
                  <a:pt x="149" y="29"/>
                </a:cubicBezTo>
                <a:cubicBezTo>
                  <a:pt x="168" y="29"/>
                  <a:pt x="168" y="29"/>
                  <a:pt x="168" y="29"/>
                </a:cubicBezTo>
                <a:cubicBezTo>
                  <a:pt x="168" y="115"/>
                  <a:pt x="168" y="115"/>
                  <a:pt x="168" y="115"/>
                </a:cubicBezTo>
                <a:lnTo>
                  <a:pt x="153" y="115"/>
                </a:lnTo>
                <a:close/>
                <a:moveTo>
                  <a:pt x="237" y="116"/>
                </a:moveTo>
                <a:cubicBezTo>
                  <a:pt x="226" y="116"/>
                  <a:pt x="218" y="113"/>
                  <a:pt x="212" y="105"/>
                </a:cubicBezTo>
                <a:cubicBezTo>
                  <a:pt x="211" y="105"/>
                  <a:pt x="211" y="105"/>
                  <a:pt x="211" y="105"/>
                </a:cubicBezTo>
                <a:cubicBezTo>
                  <a:pt x="212" y="112"/>
                  <a:pt x="212" y="116"/>
                  <a:pt x="212" y="118"/>
                </a:cubicBezTo>
                <a:cubicBezTo>
                  <a:pt x="212" y="153"/>
                  <a:pt x="212" y="153"/>
                  <a:pt x="212" y="153"/>
                </a:cubicBezTo>
                <a:cubicBezTo>
                  <a:pt x="194" y="153"/>
                  <a:pt x="194" y="153"/>
                  <a:pt x="194" y="153"/>
                </a:cubicBezTo>
                <a:cubicBezTo>
                  <a:pt x="194" y="29"/>
                  <a:pt x="194" y="29"/>
                  <a:pt x="194" y="29"/>
                </a:cubicBezTo>
                <a:cubicBezTo>
                  <a:pt x="208" y="29"/>
                  <a:pt x="208" y="29"/>
                  <a:pt x="208" y="29"/>
                </a:cubicBezTo>
                <a:cubicBezTo>
                  <a:pt x="209" y="31"/>
                  <a:pt x="210" y="35"/>
                  <a:pt x="211" y="41"/>
                </a:cubicBezTo>
                <a:cubicBezTo>
                  <a:pt x="212" y="41"/>
                  <a:pt x="212" y="41"/>
                  <a:pt x="212" y="41"/>
                </a:cubicBezTo>
                <a:cubicBezTo>
                  <a:pt x="218" y="32"/>
                  <a:pt x="226" y="28"/>
                  <a:pt x="238" y="28"/>
                </a:cubicBezTo>
                <a:cubicBezTo>
                  <a:pt x="248" y="28"/>
                  <a:pt x="257" y="31"/>
                  <a:pt x="263" y="39"/>
                </a:cubicBezTo>
                <a:cubicBezTo>
                  <a:pt x="268" y="47"/>
                  <a:pt x="271" y="58"/>
                  <a:pt x="271" y="72"/>
                </a:cubicBezTo>
                <a:cubicBezTo>
                  <a:pt x="271" y="86"/>
                  <a:pt x="268" y="97"/>
                  <a:pt x="262" y="105"/>
                </a:cubicBezTo>
                <a:cubicBezTo>
                  <a:pt x="256" y="112"/>
                  <a:pt x="248" y="116"/>
                  <a:pt x="237" y="116"/>
                </a:cubicBezTo>
                <a:close/>
                <a:moveTo>
                  <a:pt x="233" y="42"/>
                </a:moveTo>
                <a:cubicBezTo>
                  <a:pt x="226" y="42"/>
                  <a:pt x="220" y="45"/>
                  <a:pt x="217" y="49"/>
                </a:cubicBezTo>
                <a:cubicBezTo>
                  <a:pt x="214" y="53"/>
                  <a:pt x="212" y="60"/>
                  <a:pt x="212" y="69"/>
                </a:cubicBezTo>
                <a:cubicBezTo>
                  <a:pt x="212" y="72"/>
                  <a:pt x="212" y="72"/>
                  <a:pt x="212" y="72"/>
                </a:cubicBezTo>
                <a:cubicBezTo>
                  <a:pt x="212" y="82"/>
                  <a:pt x="214" y="90"/>
                  <a:pt x="217" y="95"/>
                </a:cubicBezTo>
                <a:cubicBezTo>
                  <a:pt x="220" y="99"/>
                  <a:pt x="226" y="102"/>
                  <a:pt x="233" y="102"/>
                </a:cubicBezTo>
                <a:cubicBezTo>
                  <a:pt x="239" y="102"/>
                  <a:pt x="244" y="99"/>
                  <a:pt x="248" y="94"/>
                </a:cubicBezTo>
                <a:cubicBezTo>
                  <a:pt x="251" y="89"/>
                  <a:pt x="253" y="81"/>
                  <a:pt x="253" y="72"/>
                </a:cubicBezTo>
                <a:cubicBezTo>
                  <a:pt x="253" y="62"/>
                  <a:pt x="251" y="55"/>
                  <a:pt x="248" y="50"/>
                </a:cubicBezTo>
                <a:cubicBezTo>
                  <a:pt x="244" y="45"/>
                  <a:pt x="239" y="42"/>
                  <a:pt x="233" y="42"/>
                </a:cubicBezTo>
                <a:close/>
                <a:moveTo>
                  <a:pt x="330" y="116"/>
                </a:moveTo>
                <a:cubicBezTo>
                  <a:pt x="317" y="116"/>
                  <a:pt x="306" y="113"/>
                  <a:pt x="299" y="105"/>
                </a:cubicBezTo>
                <a:cubicBezTo>
                  <a:pt x="291" y="97"/>
                  <a:pt x="288" y="86"/>
                  <a:pt x="288" y="73"/>
                </a:cubicBezTo>
                <a:cubicBezTo>
                  <a:pt x="288" y="59"/>
                  <a:pt x="291" y="48"/>
                  <a:pt x="298" y="40"/>
                </a:cubicBezTo>
                <a:cubicBezTo>
                  <a:pt x="305" y="32"/>
                  <a:pt x="315" y="28"/>
                  <a:pt x="327" y="28"/>
                </a:cubicBezTo>
                <a:cubicBezTo>
                  <a:pt x="338" y="28"/>
                  <a:pt x="347" y="31"/>
                  <a:pt x="354" y="38"/>
                </a:cubicBezTo>
                <a:cubicBezTo>
                  <a:pt x="360" y="45"/>
                  <a:pt x="363" y="54"/>
                  <a:pt x="363" y="66"/>
                </a:cubicBezTo>
                <a:cubicBezTo>
                  <a:pt x="363" y="76"/>
                  <a:pt x="363" y="76"/>
                  <a:pt x="363" y="76"/>
                </a:cubicBezTo>
                <a:cubicBezTo>
                  <a:pt x="306" y="76"/>
                  <a:pt x="306" y="76"/>
                  <a:pt x="306" y="76"/>
                </a:cubicBezTo>
                <a:cubicBezTo>
                  <a:pt x="307" y="84"/>
                  <a:pt x="309" y="91"/>
                  <a:pt x="313" y="95"/>
                </a:cubicBezTo>
                <a:cubicBezTo>
                  <a:pt x="317" y="100"/>
                  <a:pt x="323" y="102"/>
                  <a:pt x="331" y="102"/>
                </a:cubicBezTo>
                <a:cubicBezTo>
                  <a:pt x="336" y="102"/>
                  <a:pt x="341" y="102"/>
                  <a:pt x="345" y="101"/>
                </a:cubicBezTo>
                <a:cubicBezTo>
                  <a:pt x="349" y="100"/>
                  <a:pt x="354" y="98"/>
                  <a:pt x="359" y="96"/>
                </a:cubicBezTo>
                <a:cubicBezTo>
                  <a:pt x="359" y="111"/>
                  <a:pt x="359" y="111"/>
                  <a:pt x="359" y="111"/>
                </a:cubicBezTo>
                <a:cubicBezTo>
                  <a:pt x="355" y="113"/>
                  <a:pt x="350" y="114"/>
                  <a:pt x="346" y="115"/>
                </a:cubicBezTo>
                <a:cubicBezTo>
                  <a:pt x="341" y="116"/>
                  <a:pt x="336" y="116"/>
                  <a:pt x="330" y="116"/>
                </a:cubicBezTo>
                <a:close/>
                <a:moveTo>
                  <a:pt x="327" y="41"/>
                </a:moveTo>
                <a:cubicBezTo>
                  <a:pt x="321" y="41"/>
                  <a:pt x="316" y="43"/>
                  <a:pt x="313" y="47"/>
                </a:cubicBezTo>
                <a:cubicBezTo>
                  <a:pt x="309" y="51"/>
                  <a:pt x="307" y="56"/>
                  <a:pt x="307" y="63"/>
                </a:cubicBezTo>
                <a:cubicBezTo>
                  <a:pt x="346" y="63"/>
                  <a:pt x="346" y="63"/>
                  <a:pt x="346" y="63"/>
                </a:cubicBezTo>
                <a:cubicBezTo>
                  <a:pt x="345" y="56"/>
                  <a:pt x="344" y="51"/>
                  <a:pt x="340" y="47"/>
                </a:cubicBezTo>
                <a:cubicBezTo>
                  <a:pt x="337" y="43"/>
                  <a:pt x="333" y="41"/>
                  <a:pt x="327" y="41"/>
                </a:cubicBezTo>
                <a:close/>
                <a:moveTo>
                  <a:pt x="428" y="28"/>
                </a:moveTo>
                <a:cubicBezTo>
                  <a:pt x="431" y="28"/>
                  <a:pt x="434" y="28"/>
                  <a:pt x="437" y="28"/>
                </a:cubicBezTo>
                <a:cubicBezTo>
                  <a:pt x="435" y="45"/>
                  <a:pt x="435" y="45"/>
                  <a:pt x="435" y="45"/>
                </a:cubicBezTo>
                <a:cubicBezTo>
                  <a:pt x="432" y="45"/>
                  <a:pt x="430" y="44"/>
                  <a:pt x="427" y="44"/>
                </a:cubicBezTo>
                <a:cubicBezTo>
                  <a:pt x="420" y="44"/>
                  <a:pt x="414" y="47"/>
                  <a:pt x="409" y="52"/>
                </a:cubicBezTo>
                <a:cubicBezTo>
                  <a:pt x="405" y="56"/>
                  <a:pt x="402" y="62"/>
                  <a:pt x="402" y="70"/>
                </a:cubicBezTo>
                <a:cubicBezTo>
                  <a:pt x="402" y="115"/>
                  <a:pt x="402" y="115"/>
                  <a:pt x="402" y="115"/>
                </a:cubicBezTo>
                <a:cubicBezTo>
                  <a:pt x="384" y="115"/>
                  <a:pt x="384" y="115"/>
                  <a:pt x="384" y="115"/>
                </a:cubicBezTo>
                <a:cubicBezTo>
                  <a:pt x="384" y="29"/>
                  <a:pt x="384" y="29"/>
                  <a:pt x="384" y="29"/>
                </a:cubicBezTo>
                <a:cubicBezTo>
                  <a:pt x="398" y="29"/>
                  <a:pt x="398" y="29"/>
                  <a:pt x="398" y="29"/>
                </a:cubicBezTo>
                <a:cubicBezTo>
                  <a:pt x="401" y="44"/>
                  <a:pt x="401" y="44"/>
                  <a:pt x="401" y="44"/>
                </a:cubicBezTo>
                <a:cubicBezTo>
                  <a:pt x="402" y="44"/>
                  <a:pt x="402" y="44"/>
                  <a:pt x="402" y="44"/>
                </a:cubicBezTo>
                <a:cubicBezTo>
                  <a:pt x="405" y="39"/>
                  <a:pt x="408" y="35"/>
                  <a:pt x="413" y="32"/>
                </a:cubicBezTo>
                <a:cubicBezTo>
                  <a:pt x="417" y="29"/>
                  <a:pt x="422" y="28"/>
                  <a:pt x="428" y="28"/>
                </a:cubicBezTo>
                <a:close/>
                <a:moveTo>
                  <a:pt x="520" y="84"/>
                </a:moveTo>
                <a:cubicBezTo>
                  <a:pt x="520" y="94"/>
                  <a:pt x="516" y="102"/>
                  <a:pt x="509" y="108"/>
                </a:cubicBezTo>
                <a:cubicBezTo>
                  <a:pt x="502" y="114"/>
                  <a:pt x="492" y="116"/>
                  <a:pt x="479" y="116"/>
                </a:cubicBezTo>
                <a:cubicBezTo>
                  <a:pt x="466" y="116"/>
                  <a:pt x="455" y="114"/>
                  <a:pt x="447" y="110"/>
                </a:cubicBezTo>
                <a:cubicBezTo>
                  <a:pt x="447" y="93"/>
                  <a:pt x="447" y="93"/>
                  <a:pt x="447" y="93"/>
                </a:cubicBezTo>
                <a:cubicBezTo>
                  <a:pt x="452" y="95"/>
                  <a:pt x="458" y="97"/>
                  <a:pt x="464" y="99"/>
                </a:cubicBezTo>
                <a:cubicBezTo>
                  <a:pt x="470" y="100"/>
                  <a:pt x="475" y="101"/>
                  <a:pt x="480" y="101"/>
                </a:cubicBezTo>
                <a:cubicBezTo>
                  <a:pt x="487" y="101"/>
                  <a:pt x="493" y="99"/>
                  <a:pt x="496" y="97"/>
                </a:cubicBezTo>
                <a:cubicBezTo>
                  <a:pt x="500" y="94"/>
                  <a:pt x="501" y="90"/>
                  <a:pt x="501" y="85"/>
                </a:cubicBezTo>
                <a:cubicBezTo>
                  <a:pt x="501" y="81"/>
                  <a:pt x="500" y="78"/>
                  <a:pt x="497" y="75"/>
                </a:cubicBezTo>
                <a:cubicBezTo>
                  <a:pt x="493" y="72"/>
                  <a:pt x="487" y="68"/>
                  <a:pt x="477" y="64"/>
                </a:cubicBezTo>
                <a:cubicBezTo>
                  <a:pt x="466" y="60"/>
                  <a:pt x="459" y="55"/>
                  <a:pt x="455" y="50"/>
                </a:cubicBezTo>
                <a:cubicBezTo>
                  <a:pt x="451" y="44"/>
                  <a:pt x="449" y="38"/>
                  <a:pt x="449" y="30"/>
                </a:cubicBezTo>
                <a:cubicBezTo>
                  <a:pt x="449" y="21"/>
                  <a:pt x="452" y="14"/>
                  <a:pt x="459" y="8"/>
                </a:cubicBezTo>
                <a:cubicBezTo>
                  <a:pt x="465" y="3"/>
                  <a:pt x="474" y="0"/>
                  <a:pt x="486" y="0"/>
                </a:cubicBezTo>
                <a:cubicBezTo>
                  <a:pt x="497" y="0"/>
                  <a:pt x="507" y="2"/>
                  <a:pt x="518" y="7"/>
                </a:cubicBezTo>
                <a:cubicBezTo>
                  <a:pt x="512" y="22"/>
                  <a:pt x="512" y="22"/>
                  <a:pt x="512" y="22"/>
                </a:cubicBezTo>
                <a:cubicBezTo>
                  <a:pt x="502" y="18"/>
                  <a:pt x="493" y="16"/>
                  <a:pt x="485" y="16"/>
                </a:cubicBezTo>
                <a:cubicBezTo>
                  <a:pt x="479" y="16"/>
                  <a:pt x="475" y="17"/>
                  <a:pt x="472" y="20"/>
                </a:cubicBezTo>
                <a:cubicBezTo>
                  <a:pt x="469" y="22"/>
                  <a:pt x="467" y="26"/>
                  <a:pt x="467" y="30"/>
                </a:cubicBezTo>
                <a:cubicBezTo>
                  <a:pt x="467" y="33"/>
                  <a:pt x="468" y="36"/>
                  <a:pt x="469" y="38"/>
                </a:cubicBezTo>
                <a:cubicBezTo>
                  <a:pt x="470" y="40"/>
                  <a:pt x="472" y="42"/>
                  <a:pt x="475" y="44"/>
                </a:cubicBezTo>
                <a:cubicBezTo>
                  <a:pt x="478" y="45"/>
                  <a:pt x="483" y="48"/>
                  <a:pt x="490" y="51"/>
                </a:cubicBezTo>
                <a:cubicBezTo>
                  <a:pt x="499" y="54"/>
                  <a:pt x="505" y="58"/>
                  <a:pt x="509" y="61"/>
                </a:cubicBezTo>
                <a:cubicBezTo>
                  <a:pt x="512" y="64"/>
                  <a:pt x="515" y="67"/>
                  <a:pt x="517" y="71"/>
                </a:cubicBezTo>
                <a:cubicBezTo>
                  <a:pt x="519" y="75"/>
                  <a:pt x="520" y="79"/>
                  <a:pt x="520" y="84"/>
                </a:cubicBezTo>
                <a:close/>
                <a:moveTo>
                  <a:pt x="572" y="102"/>
                </a:moveTo>
                <a:cubicBezTo>
                  <a:pt x="576" y="102"/>
                  <a:pt x="581" y="101"/>
                  <a:pt x="585" y="100"/>
                </a:cubicBezTo>
                <a:cubicBezTo>
                  <a:pt x="585" y="113"/>
                  <a:pt x="585" y="113"/>
                  <a:pt x="585" y="113"/>
                </a:cubicBezTo>
                <a:cubicBezTo>
                  <a:pt x="583" y="114"/>
                  <a:pt x="580" y="115"/>
                  <a:pt x="577" y="116"/>
                </a:cubicBezTo>
                <a:cubicBezTo>
                  <a:pt x="574" y="116"/>
                  <a:pt x="571" y="116"/>
                  <a:pt x="567" y="116"/>
                </a:cubicBezTo>
                <a:cubicBezTo>
                  <a:pt x="550" y="116"/>
                  <a:pt x="542" y="107"/>
                  <a:pt x="542" y="89"/>
                </a:cubicBezTo>
                <a:cubicBezTo>
                  <a:pt x="542" y="43"/>
                  <a:pt x="542" y="43"/>
                  <a:pt x="542" y="43"/>
                </a:cubicBezTo>
                <a:cubicBezTo>
                  <a:pt x="530" y="43"/>
                  <a:pt x="530" y="43"/>
                  <a:pt x="530" y="43"/>
                </a:cubicBezTo>
                <a:cubicBezTo>
                  <a:pt x="530" y="35"/>
                  <a:pt x="530" y="35"/>
                  <a:pt x="530" y="35"/>
                </a:cubicBezTo>
                <a:cubicBezTo>
                  <a:pt x="542" y="28"/>
                  <a:pt x="542" y="28"/>
                  <a:pt x="542" y="28"/>
                </a:cubicBezTo>
                <a:cubicBezTo>
                  <a:pt x="549" y="10"/>
                  <a:pt x="549" y="10"/>
                  <a:pt x="549" y="10"/>
                </a:cubicBezTo>
                <a:cubicBezTo>
                  <a:pt x="560" y="10"/>
                  <a:pt x="560" y="10"/>
                  <a:pt x="560" y="10"/>
                </a:cubicBezTo>
                <a:cubicBezTo>
                  <a:pt x="560" y="29"/>
                  <a:pt x="560" y="29"/>
                  <a:pt x="560" y="29"/>
                </a:cubicBezTo>
                <a:cubicBezTo>
                  <a:pt x="584" y="29"/>
                  <a:pt x="584" y="29"/>
                  <a:pt x="584" y="29"/>
                </a:cubicBezTo>
                <a:cubicBezTo>
                  <a:pt x="584" y="43"/>
                  <a:pt x="584" y="43"/>
                  <a:pt x="584" y="43"/>
                </a:cubicBezTo>
                <a:cubicBezTo>
                  <a:pt x="560" y="43"/>
                  <a:pt x="560" y="43"/>
                  <a:pt x="560" y="43"/>
                </a:cubicBezTo>
                <a:cubicBezTo>
                  <a:pt x="560" y="89"/>
                  <a:pt x="560" y="89"/>
                  <a:pt x="560" y="89"/>
                </a:cubicBezTo>
                <a:cubicBezTo>
                  <a:pt x="560" y="93"/>
                  <a:pt x="561" y="96"/>
                  <a:pt x="563" y="99"/>
                </a:cubicBezTo>
                <a:cubicBezTo>
                  <a:pt x="565" y="101"/>
                  <a:pt x="568" y="102"/>
                  <a:pt x="572" y="102"/>
                </a:cubicBezTo>
                <a:close/>
                <a:moveTo>
                  <a:pt x="646" y="28"/>
                </a:moveTo>
                <a:cubicBezTo>
                  <a:pt x="649" y="28"/>
                  <a:pt x="652" y="28"/>
                  <a:pt x="655" y="28"/>
                </a:cubicBezTo>
                <a:cubicBezTo>
                  <a:pt x="653" y="45"/>
                  <a:pt x="653" y="45"/>
                  <a:pt x="653" y="45"/>
                </a:cubicBezTo>
                <a:cubicBezTo>
                  <a:pt x="650" y="45"/>
                  <a:pt x="648" y="44"/>
                  <a:pt x="645" y="44"/>
                </a:cubicBezTo>
                <a:cubicBezTo>
                  <a:pt x="638" y="44"/>
                  <a:pt x="632" y="47"/>
                  <a:pt x="627" y="52"/>
                </a:cubicBezTo>
                <a:cubicBezTo>
                  <a:pt x="623" y="56"/>
                  <a:pt x="620" y="62"/>
                  <a:pt x="620" y="70"/>
                </a:cubicBezTo>
                <a:cubicBezTo>
                  <a:pt x="620" y="115"/>
                  <a:pt x="620" y="115"/>
                  <a:pt x="620" y="115"/>
                </a:cubicBezTo>
                <a:cubicBezTo>
                  <a:pt x="602" y="115"/>
                  <a:pt x="602" y="115"/>
                  <a:pt x="602" y="115"/>
                </a:cubicBezTo>
                <a:cubicBezTo>
                  <a:pt x="602" y="29"/>
                  <a:pt x="602" y="29"/>
                  <a:pt x="602" y="29"/>
                </a:cubicBezTo>
                <a:cubicBezTo>
                  <a:pt x="616" y="29"/>
                  <a:pt x="616" y="29"/>
                  <a:pt x="616" y="29"/>
                </a:cubicBezTo>
                <a:cubicBezTo>
                  <a:pt x="619" y="44"/>
                  <a:pt x="619" y="44"/>
                  <a:pt x="619" y="44"/>
                </a:cubicBezTo>
                <a:cubicBezTo>
                  <a:pt x="620" y="44"/>
                  <a:pt x="620" y="44"/>
                  <a:pt x="620" y="44"/>
                </a:cubicBezTo>
                <a:cubicBezTo>
                  <a:pt x="623" y="39"/>
                  <a:pt x="626" y="35"/>
                  <a:pt x="631" y="32"/>
                </a:cubicBezTo>
                <a:cubicBezTo>
                  <a:pt x="636" y="29"/>
                  <a:pt x="640" y="28"/>
                  <a:pt x="646" y="28"/>
                </a:cubicBezTo>
                <a:close/>
                <a:moveTo>
                  <a:pt x="708" y="116"/>
                </a:moveTo>
                <a:cubicBezTo>
                  <a:pt x="695" y="116"/>
                  <a:pt x="684" y="113"/>
                  <a:pt x="677" y="105"/>
                </a:cubicBezTo>
                <a:cubicBezTo>
                  <a:pt x="669" y="97"/>
                  <a:pt x="666" y="86"/>
                  <a:pt x="666" y="73"/>
                </a:cubicBezTo>
                <a:cubicBezTo>
                  <a:pt x="666" y="59"/>
                  <a:pt x="669" y="48"/>
                  <a:pt x="676" y="40"/>
                </a:cubicBezTo>
                <a:cubicBezTo>
                  <a:pt x="683" y="32"/>
                  <a:pt x="693" y="28"/>
                  <a:pt x="705" y="28"/>
                </a:cubicBezTo>
                <a:cubicBezTo>
                  <a:pt x="716" y="28"/>
                  <a:pt x="725" y="31"/>
                  <a:pt x="732" y="38"/>
                </a:cubicBezTo>
                <a:cubicBezTo>
                  <a:pt x="738" y="45"/>
                  <a:pt x="741" y="54"/>
                  <a:pt x="741" y="66"/>
                </a:cubicBezTo>
                <a:cubicBezTo>
                  <a:pt x="741" y="76"/>
                  <a:pt x="741" y="76"/>
                  <a:pt x="741" y="76"/>
                </a:cubicBezTo>
                <a:cubicBezTo>
                  <a:pt x="684" y="76"/>
                  <a:pt x="684" y="76"/>
                  <a:pt x="684" y="76"/>
                </a:cubicBezTo>
                <a:cubicBezTo>
                  <a:pt x="685" y="84"/>
                  <a:pt x="687" y="91"/>
                  <a:pt x="691" y="95"/>
                </a:cubicBezTo>
                <a:cubicBezTo>
                  <a:pt x="695" y="100"/>
                  <a:pt x="701" y="102"/>
                  <a:pt x="709" y="102"/>
                </a:cubicBezTo>
                <a:cubicBezTo>
                  <a:pt x="714" y="102"/>
                  <a:pt x="719" y="102"/>
                  <a:pt x="723" y="101"/>
                </a:cubicBezTo>
                <a:cubicBezTo>
                  <a:pt x="727" y="100"/>
                  <a:pt x="732" y="98"/>
                  <a:pt x="737" y="96"/>
                </a:cubicBezTo>
                <a:cubicBezTo>
                  <a:pt x="737" y="111"/>
                  <a:pt x="737" y="111"/>
                  <a:pt x="737" y="111"/>
                </a:cubicBezTo>
                <a:cubicBezTo>
                  <a:pt x="733" y="113"/>
                  <a:pt x="728" y="114"/>
                  <a:pt x="724" y="115"/>
                </a:cubicBezTo>
                <a:cubicBezTo>
                  <a:pt x="719" y="116"/>
                  <a:pt x="714" y="116"/>
                  <a:pt x="708" y="116"/>
                </a:cubicBezTo>
                <a:close/>
                <a:moveTo>
                  <a:pt x="705" y="41"/>
                </a:moveTo>
                <a:cubicBezTo>
                  <a:pt x="699" y="41"/>
                  <a:pt x="694" y="43"/>
                  <a:pt x="691" y="47"/>
                </a:cubicBezTo>
                <a:cubicBezTo>
                  <a:pt x="687" y="51"/>
                  <a:pt x="685" y="56"/>
                  <a:pt x="685" y="63"/>
                </a:cubicBezTo>
                <a:cubicBezTo>
                  <a:pt x="724" y="63"/>
                  <a:pt x="724" y="63"/>
                  <a:pt x="724" y="63"/>
                </a:cubicBezTo>
                <a:cubicBezTo>
                  <a:pt x="723" y="56"/>
                  <a:pt x="722" y="51"/>
                  <a:pt x="718" y="47"/>
                </a:cubicBezTo>
                <a:cubicBezTo>
                  <a:pt x="715" y="43"/>
                  <a:pt x="711" y="41"/>
                  <a:pt x="705" y="41"/>
                </a:cubicBezTo>
                <a:close/>
                <a:moveTo>
                  <a:pt x="816" y="115"/>
                </a:moveTo>
                <a:cubicBezTo>
                  <a:pt x="812" y="103"/>
                  <a:pt x="812" y="103"/>
                  <a:pt x="812" y="103"/>
                </a:cubicBezTo>
                <a:cubicBezTo>
                  <a:pt x="811" y="103"/>
                  <a:pt x="811" y="103"/>
                  <a:pt x="811" y="103"/>
                </a:cubicBezTo>
                <a:cubicBezTo>
                  <a:pt x="807" y="108"/>
                  <a:pt x="803" y="112"/>
                  <a:pt x="799" y="114"/>
                </a:cubicBezTo>
                <a:cubicBezTo>
                  <a:pt x="795" y="115"/>
                  <a:pt x="789" y="116"/>
                  <a:pt x="783" y="116"/>
                </a:cubicBezTo>
                <a:cubicBezTo>
                  <a:pt x="774" y="116"/>
                  <a:pt x="768" y="114"/>
                  <a:pt x="763" y="110"/>
                </a:cubicBezTo>
                <a:cubicBezTo>
                  <a:pt x="758" y="105"/>
                  <a:pt x="756" y="99"/>
                  <a:pt x="756" y="90"/>
                </a:cubicBezTo>
                <a:cubicBezTo>
                  <a:pt x="756" y="81"/>
                  <a:pt x="759" y="75"/>
                  <a:pt x="766" y="70"/>
                </a:cubicBezTo>
                <a:cubicBezTo>
                  <a:pt x="772" y="66"/>
                  <a:pt x="782" y="63"/>
                  <a:pt x="796" y="63"/>
                </a:cubicBezTo>
                <a:cubicBezTo>
                  <a:pt x="811" y="62"/>
                  <a:pt x="811" y="62"/>
                  <a:pt x="811" y="62"/>
                </a:cubicBezTo>
                <a:cubicBezTo>
                  <a:pt x="811" y="58"/>
                  <a:pt x="811" y="58"/>
                  <a:pt x="811" y="58"/>
                </a:cubicBezTo>
                <a:cubicBezTo>
                  <a:pt x="811" y="52"/>
                  <a:pt x="809" y="48"/>
                  <a:pt x="807" y="46"/>
                </a:cubicBezTo>
                <a:cubicBezTo>
                  <a:pt x="804" y="43"/>
                  <a:pt x="800" y="42"/>
                  <a:pt x="795" y="42"/>
                </a:cubicBezTo>
                <a:cubicBezTo>
                  <a:pt x="791" y="42"/>
                  <a:pt x="786" y="42"/>
                  <a:pt x="782" y="43"/>
                </a:cubicBezTo>
                <a:cubicBezTo>
                  <a:pt x="778" y="45"/>
                  <a:pt x="774" y="46"/>
                  <a:pt x="771" y="48"/>
                </a:cubicBezTo>
                <a:cubicBezTo>
                  <a:pt x="765" y="35"/>
                  <a:pt x="765" y="35"/>
                  <a:pt x="765" y="35"/>
                </a:cubicBezTo>
                <a:cubicBezTo>
                  <a:pt x="769" y="33"/>
                  <a:pt x="775" y="31"/>
                  <a:pt x="780" y="30"/>
                </a:cubicBezTo>
                <a:cubicBezTo>
                  <a:pt x="786" y="28"/>
                  <a:pt x="791" y="28"/>
                  <a:pt x="796" y="28"/>
                </a:cubicBezTo>
                <a:cubicBezTo>
                  <a:pt x="807" y="28"/>
                  <a:pt x="815" y="30"/>
                  <a:pt x="820" y="35"/>
                </a:cubicBezTo>
                <a:cubicBezTo>
                  <a:pt x="826" y="39"/>
                  <a:pt x="829" y="47"/>
                  <a:pt x="829" y="57"/>
                </a:cubicBezTo>
                <a:cubicBezTo>
                  <a:pt x="829" y="115"/>
                  <a:pt x="829" y="115"/>
                  <a:pt x="829" y="115"/>
                </a:cubicBezTo>
                <a:lnTo>
                  <a:pt x="816" y="115"/>
                </a:lnTo>
                <a:close/>
                <a:moveTo>
                  <a:pt x="789" y="102"/>
                </a:moveTo>
                <a:cubicBezTo>
                  <a:pt x="795" y="102"/>
                  <a:pt x="801" y="101"/>
                  <a:pt x="805" y="97"/>
                </a:cubicBezTo>
                <a:cubicBezTo>
                  <a:pt x="809" y="93"/>
                  <a:pt x="811" y="88"/>
                  <a:pt x="811" y="81"/>
                </a:cubicBezTo>
                <a:cubicBezTo>
                  <a:pt x="811" y="74"/>
                  <a:pt x="811" y="74"/>
                  <a:pt x="811" y="74"/>
                </a:cubicBezTo>
                <a:cubicBezTo>
                  <a:pt x="800" y="74"/>
                  <a:pt x="800" y="74"/>
                  <a:pt x="800" y="74"/>
                </a:cubicBezTo>
                <a:cubicBezTo>
                  <a:pt x="791" y="75"/>
                  <a:pt x="785" y="76"/>
                  <a:pt x="781" y="79"/>
                </a:cubicBezTo>
                <a:cubicBezTo>
                  <a:pt x="777" y="81"/>
                  <a:pt x="775" y="85"/>
                  <a:pt x="775" y="90"/>
                </a:cubicBezTo>
                <a:cubicBezTo>
                  <a:pt x="775" y="94"/>
                  <a:pt x="776" y="97"/>
                  <a:pt x="778" y="99"/>
                </a:cubicBezTo>
                <a:cubicBezTo>
                  <a:pt x="781" y="101"/>
                  <a:pt x="784" y="102"/>
                  <a:pt x="789" y="102"/>
                </a:cubicBezTo>
                <a:close/>
                <a:moveTo>
                  <a:pt x="926" y="115"/>
                </a:moveTo>
                <a:cubicBezTo>
                  <a:pt x="908" y="115"/>
                  <a:pt x="908" y="115"/>
                  <a:pt x="908" y="115"/>
                </a:cubicBezTo>
                <a:cubicBezTo>
                  <a:pt x="908" y="62"/>
                  <a:pt x="908" y="62"/>
                  <a:pt x="908" y="62"/>
                </a:cubicBezTo>
                <a:cubicBezTo>
                  <a:pt x="908" y="55"/>
                  <a:pt x="907" y="51"/>
                  <a:pt x="904" y="47"/>
                </a:cubicBezTo>
                <a:cubicBezTo>
                  <a:pt x="902" y="44"/>
                  <a:pt x="898" y="42"/>
                  <a:pt x="893" y="42"/>
                </a:cubicBezTo>
                <a:cubicBezTo>
                  <a:pt x="886" y="42"/>
                  <a:pt x="881" y="45"/>
                  <a:pt x="877" y="49"/>
                </a:cubicBezTo>
                <a:cubicBezTo>
                  <a:pt x="874" y="54"/>
                  <a:pt x="872" y="62"/>
                  <a:pt x="872" y="72"/>
                </a:cubicBezTo>
                <a:cubicBezTo>
                  <a:pt x="872" y="115"/>
                  <a:pt x="872" y="115"/>
                  <a:pt x="872" y="115"/>
                </a:cubicBezTo>
                <a:cubicBezTo>
                  <a:pt x="854" y="115"/>
                  <a:pt x="854" y="115"/>
                  <a:pt x="854" y="115"/>
                </a:cubicBezTo>
                <a:cubicBezTo>
                  <a:pt x="854" y="29"/>
                  <a:pt x="854" y="29"/>
                  <a:pt x="854" y="29"/>
                </a:cubicBezTo>
                <a:cubicBezTo>
                  <a:pt x="868" y="29"/>
                  <a:pt x="868" y="29"/>
                  <a:pt x="868" y="29"/>
                </a:cubicBezTo>
                <a:cubicBezTo>
                  <a:pt x="871" y="40"/>
                  <a:pt x="871" y="40"/>
                  <a:pt x="871" y="40"/>
                </a:cubicBezTo>
                <a:cubicBezTo>
                  <a:pt x="872" y="40"/>
                  <a:pt x="872" y="40"/>
                  <a:pt x="872" y="40"/>
                </a:cubicBezTo>
                <a:cubicBezTo>
                  <a:pt x="874" y="36"/>
                  <a:pt x="878" y="33"/>
                  <a:pt x="882" y="31"/>
                </a:cubicBezTo>
                <a:cubicBezTo>
                  <a:pt x="887" y="29"/>
                  <a:pt x="892" y="28"/>
                  <a:pt x="897" y="28"/>
                </a:cubicBezTo>
                <a:cubicBezTo>
                  <a:pt x="910" y="28"/>
                  <a:pt x="919" y="32"/>
                  <a:pt x="923" y="41"/>
                </a:cubicBezTo>
                <a:cubicBezTo>
                  <a:pt x="925" y="41"/>
                  <a:pt x="925" y="41"/>
                  <a:pt x="925" y="41"/>
                </a:cubicBezTo>
                <a:cubicBezTo>
                  <a:pt x="927" y="37"/>
                  <a:pt x="931" y="34"/>
                  <a:pt x="935" y="31"/>
                </a:cubicBezTo>
                <a:cubicBezTo>
                  <a:pt x="940" y="29"/>
                  <a:pt x="945" y="28"/>
                  <a:pt x="951" y="28"/>
                </a:cubicBezTo>
                <a:cubicBezTo>
                  <a:pt x="961" y="28"/>
                  <a:pt x="969" y="30"/>
                  <a:pt x="973" y="35"/>
                </a:cubicBezTo>
                <a:cubicBezTo>
                  <a:pt x="978" y="41"/>
                  <a:pt x="981" y="48"/>
                  <a:pt x="981" y="59"/>
                </a:cubicBezTo>
                <a:cubicBezTo>
                  <a:pt x="981" y="115"/>
                  <a:pt x="981" y="115"/>
                  <a:pt x="981" y="115"/>
                </a:cubicBezTo>
                <a:cubicBezTo>
                  <a:pt x="962" y="115"/>
                  <a:pt x="962" y="115"/>
                  <a:pt x="962" y="115"/>
                </a:cubicBezTo>
                <a:cubicBezTo>
                  <a:pt x="962" y="62"/>
                  <a:pt x="962" y="62"/>
                  <a:pt x="962" y="62"/>
                </a:cubicBezTo>
                <a:cubicBezTo>
                  <a:pt x="962" y="55"/>
                  <a:pt x="961" y="51"/>
                  <a:pt x="959" y="47"/>
                </a:cubicBezTo>
                <a:cubicBezTo>
                  <a:pt x="956" y="44"/>
                  <a:pt x="952" y="42"/>
                  <a:pt x="947" y="42"/>
                </a:cubicBezTo>
                <a:cubicBezTo>
                  <a:pt x="940" y="42"/>
                  <a:pt x="935" y="45"/>
                  <a:pt x="931" y="49"/>
                </a:cubicBezTo>
                <a:cubicBezTo>
                  <a:pt x="928" y="54"/>
                  <a:pt x="926" y="60"/>
                  <a:pt x="926" y="69"/>
                </a:cubicBezTo>
                <a:lnTo>
                  <a:pt x="926" y="115"/>
                </a:lnTo>
                <a:close/>
                <a:moveTo>
                  <a:pt x="999" y="68"/>
                </a:moveTo>
                <a:cubicBezTo>
                  <a:pt x="999" y="52"/>
                  <a:pt x="999" y="52"/>
                  <a:pt x="999" y="52"/>
                </a:cubicBezTo>
                <a:cubicBezTo>
                  <a:pt x="1038" y="52"/>
                  <a:pt x="1038" y="52"/>
                  <a:pt x="1038" y="52"/>
                </a:cubicBezTo>
                <a:cubicBezTo>
                  <a:pt x="1038" y="68"/>
                  <a:pt x="1038" y="68"/>
                  <a:pt x="1038" y="68"/>
                </a:cubicBezTo>
                <a:lnTo>
                  <a:pt x="999" y="68"/>
                </a:lnTo>
                <a:close/>
                <a:moveTo>
                  <a:pt x="1153" y="115"/>
                </a:moveTo>
                <a:cubicBezTo>
                  <a:pt x="1131" y="115"/>
                  <a:pt x="1131" y="115"/>
                  <a:pt x="1131" y="115"/>
                </a:cubicBezTo>
                <a:cubicBezTo>
                  <a:pt x="1075" y="25"/>
                  <a:pt x="1075" y="25"/>
                  <a:pt x="1075" y="25"/>
                </a:cubicBezTo>
                <a:cubicBezTo>
                  <a:pt x="1074" y="25"/>
                  <a:pt x="1074" y="25"/>
                  <a:pt x="1074" y="25"/>
                </a:cubicBezTo>
                <a:cubicBezTo>
                  <a:pt x="1075" y="30"/>
                  <a:pt x="1075" y="30"/>
                  <a:pt x="1075" y="30"/>
                </a:cubicBezTo>
                <a:cubicBezTo>
                  <a:pt x="1075" y="39"/>
                  <a:pt x="1076" y="48"/>
                  <a:pt x="1076" y="56"/>
                </a:cubicBezTo>
                <a:cubicBezTo>
                  <a:pt x="1076" y="115"/>
                  <a:pt x="1076" y="115"/>
                  <a:pt x="1076" y="115"/>
                </a:cubicBezTo>
                <a:cubicBezTo>
                  <a:pt x="1059" y="115"/>
                  <a:pt x="1059" y="115"/>
                  <a:pt x="1059" y="115"/>
                </a:cubicBezTo>
                <a:cubicBezTo>
                  <a:pt x="1059" y="2"/>
                  <a:pt x="1059" y="2"/>
                  <a:pt x="1059" y="2"/>
                </a:cubicBezTo>
                <a:cubicBezTo>
                  <a:pt x="1081" y="2"/>
                  <a:pt x="1081" y="2"/>
                  <a:pt x="1081" y="2"/>
                </a:cubicBezTo>
                <a:cubicBezTo>
                  <a:pt x="1137" y="91"/>
                  <a:pt x="1137" y="91"/>
                  <a:pt x="1137" y="91"/>
                </a:cubicBezTo>
                <a:cubicBezTo>
                  <a:pt x="1137" y="91"/>
                  <a:pt x="1137" y="91"/>
                  <a:pt x="1137" y="91"/>
                </a:cubicBezTo>
                <a:cubicBezTo>
                  <a:pt x="1137" y="90"/>
                  <a:pt x="1137" y="86"/>
                  <a:pt x="1137" y="78"/>
                </a:cubicBezTo>
                <a:cubicBezTo>
                  <a:pt x="1137" y="71"/>
                  <a:pt x="1136" y="65"/>
                  <a:pt x="1136" y="61"/>
                </a:cubicBezTo>
                <a:cubicBezTo>
                  <a:pt x="1136" y="2"/>
                  <a:pt x="1136" y="2"/>
                  <a:pt x="1136" y="2"/>
                </a:cubicBezTo>
                <a:cubicBezTo>
                  <a:pt x="1153" y="2"/>
                  <a:pt x="1153" y="2"/>
                  <a:pt x="1153" y="2"/>
                </a:cubicBezTo>
                <a:lnTo>
                  <a:pt x="1153" y="115"/>
                </a:lnTo>
                <a:close/>
                <a:moveTo>
                  <a:pt x="1267" y="115"/>
                </a:moveTo>
                <a:cubicBezTo>
                  <a:pt x="1245" y="115"/>
                  <a:pt x="1245" y="115"/>
                  <a:pt x="1245" y="115"/>
                </a:cubicBezTo>
                <a:cubicBezTo>
                  <a:pt x="1217" y="69"/>
                  <a:pt x="1217" y="69"/>
                  <a:pt x="1217" y="69"/>
                </a:cubicBezTo>
                <a:cubicBezTo>
                  <a:pt x="1188" y="115"/>
                  <a:pt x="1188" y="115"/>
                  <a:pt x="1188" y="115"/>
                </a:cubicBezTo>
                <a:cubicBezTo>
                  <a:pt x="1169" y="115"/>
                  <a:pt x="1169" y="115"/>
                  <a:pt x="1169" y="115"/>
                </a:cubicBezTo>
                <a:cubicBezTo>
                  <a:pt x="1206" y="56"/>
                  <a:pt x="1206" y="56"/>
                  <a:pt x="1206" y="56"/>
                </a:cubicBezTo>
                <a:cubicBezTo>
                  <a:pt x="1171" y="2"/>
                  <a:pt x="1171" y="2"/>
                  <a:pt x="1171" y="2"/>
                </a:cubicBezTo>
                <a:cubicBezTo>
                  <a:pt x="1192" y="2"/>
                  <a:pt x="1192" y="2"/>
                  <a:pt x="1192" y="2"/>
                </a:cubicBezTo>
                <a:cubicBezTo>
                  <a:pt x="1218" y="44"/>
                  <a:pt x="1218" y="44"/>
                  <a:pt x="1218" y="44"/>
                </a:cubicBezTo>
                <a:cubicBezTo>
                  <a:pt x="1244" y="2"/>
                  <a:pt x="1244" y="2"/>
                  <a:pt x="1244" y="2"/>
                </a:cubicBezTo>
                <a:cubicBezTo>
                  <a:pt x="1264" y="2"/>
                  <a:pt x="1264" y="2"/>
                  <a:pt x="1264" y="2"/>
                </a:cubicBezTo>
                <a:cubicBezTo>
                  <a:pt x="1229" y="56"/>
                  <a:pt x="1229" y="56"/>
                  <a:pt x="1229" y="56"/>
                </a:cubicBezTo>
                <a:lnTo>
                  <a:pt x="1267" y="115"/>
                </a:lnTo>
                <a:close/>
                <a:moveTo>
                  <a:pt x="215" y="359"/>
                </a:moveTo>
                <a:cubicBezTo>
                  <a:pt x="212" y="380"/>
                  <a:pt x="208" y="403"/>
                  <a:pt x="201" y="417"/>
                </a:cubicBezTo>
                <a:cubicBezTo>
                  <a:pt x="196" y="414"/>
                  <a:pt x="186" y="409"/>
                  <a:pt x="180" y="407"/>
                </a:cubicBezTo>
                <a:cubicBezTo>
                  <a:pt x="187" y="394"/>
                  <a:pt x="191" y="374"/>
                  <a:pt x="192" y="355"/>
                </a:cubicBezTo>
                <a:lnTo>
                  <a:pt x="215" y="359"/>
                </a:lnTo>
                <a:close/>
                <a:moveTo>
                  <a:pt x="241" y="341"/>
                </a:moveTo>
                <a:cubicBezTo>
                  <a:pt x="241" y="434"/>
                  <a:pt x="241" y="434"/>
                  <a:pt x="241" y="434"/>
                </a:cubicBezTo>
                <a:cubicBezTo>
                  <a:pt x="218" y="434"/>
                  <a:pt x="218" y="434"/>
                  <a:pt x="218" y="434"/>
                </a:cubicBezTo>
                <a:cubicBezTo>
                  <a:pt x="218" y="343"/>
                  <a:pt x="218" y="343"/>
                  <a:pt x="218" y="343"/>
                </a:cubicBezTo>
                <a:cubicBezTo>
                  <a:pt x="185" y="345"/>
                  <a:pt x="185" y="345"/>
                  <a:pt x="185" y="345"/>
                </a:cubicBezTo>
                <a:cubicBezTo>
                  <a:pt x="183" y="322"/>
                  <a:pt x="183" y="322"/>
                  <a:pt x="183" y="322"/>
                </a:cubicBezTo>
                <a:cubicBezTo>
                  <a:pt x="199" y="321"/>
                  <a:pt x="199" y="321"/>
                  <a:pt x="199" y="321"/>
                </a:cubicBezTo>
                <a:cubicBezTo>
                  <a:pt x="202" y="317"/>
                  <a:pt x="206" y="312"/>
                  <a:pt x="210" y="306"/>
                </a:cubicBezTo>
                <a:cubicBezTo>
                  <a:pt x="203" y="297"/>
                  <a:pt x="192" y="285"/>
                  <a:pt x="183" y="276"/>
                </a:cubicBezTo>
                <a:cubicBezTo>
                  <a:pt x="196" y="257"/>
                  <a:pt x="196" y="257"/>
                  <a:pt x="196" y="257"/>
                </a:cubicBezTo>
                <a:cubicBezTo>
                  <a:pt x="197" y="259"/>
                  <a:pt x="199" y="260"/>
                  <a:pt x="201" y="262"/>
                </a:cubicBezTo>
                <a:cubicBezTo>
                  <a:pt x="207" y="249"/>
                  <a:pt x="214" y="234"/>
                  <a:pt x="218" y="222"/>
                </a:cubicBezTo>
                <a:cubicBezTo>
                  <a:pt x="241" y="231"/>
                  <a:pt x="241" y="231"/>
                  <a:pt x="241" y="231"/>
                </a:cubicBezTo>
                <a:cubicBezTo>
                  <a:pt x="233" y="246"/>
                  <a:pt x="224" y="264"/>
                  <a:pt x="216" y="277"/>
                </a:cubicBezTo>
                <a:cubicBezTo>
                  <a:pt x="218" y="280"/>
                  <a:pt x="221" y="283"/>
                  <a:pt x="223" y="286"/>
                </a:cubicBezTo>
                <a:cubicBezTo>
                  <a:pt x="231" y="273"/>
                  <a:pt x="238" y="260"/>
                  <a:pt x="243" y="249"/>
                </a:cubicBezTo>
                <a:cubicBezTo>
                  <a:pt x="265" y="259"/>
                  <a:pt x="265" y="259"/>
                  <a:pt x="265" y="259"/>
                </a:cubicBezTo>
                <a:cubicBezTo>
                  <a:pt x="253" y="279"/>
                  <a:pt x="237" y="302"/>
                  <a:pt x="223" y="320"/>
                </a:cubicBezTo>
                <a:cubicBezTo>
                  <a:pt x="245" y="319"/>
                  <a:pt x="245" y="319"/>
                  <a:pt x="245" y="319"/>
                </a:cubicBezTo>
                <a:cubicBezTo>
                  <a:pt x="242" y="314"/>
                  <a:pt x="240" y="308"/>
                  <a:pt x="237" y="303"/>
                </a:cubicBezTo>
                <a:cubicBezTo>
                  <a:pt x="255" y="295"/>
                  <a:pt x="255" y="295"/>
                  <a:pt x="255" y="295"/>
                </a:cubicBezTo>
                <a:cubicBezTo>
                  <a:pt x="263" y="311"/>
                  <a:pt x="272" y="331"/>
                  <a:pt x="275" y="343"/>
                </a:cubicBezTo>
                <a:cubicBezTo>
                  <a:pt x="256" y="352"/>
                  <a:pt x="256" y="352"/>
                  <a:pt x="256" y="352"/>
                </a:cubicBezTo>
                <a:cubicBezTo>
                  <a:pt x="255" y="349"/>
                  <a:pt x="254" y="345"/>
                  <a:pt x="253" y="341"/>
                </a:cubicBezTo>
                <a:lnTo>
                  <a:pt x="241" y="341"/>
                </a:lnTo>
                <a:close/>
                <a:moveTo>
                  <a:pt x="255" y="401"/>
                </a:moveTo>
                <a:cubicBezTo>
                  <a:pt x="253" y="390"/>
                  <a:pt x="247" y="372"/>
                  <a:pt x="242" y="359"/>
                </a:cubicBezTo>
                <a:cubicBezTo>
                  <a:pt x="261" y="353"/>
                  <a:pt x="261" y="353"/>
                  <a:pt x="261" y="353"/>
                </a:cubicBezTo>
                <a:cubicBezTo>
                  <a:pt x="266" y="366"/>
                  <a:pt x="272" y="382"/>
                  <a:pt x="275" y="394"/>
                </a:cubicBezTo>
                <a:lnTo>
                  <a:pt x="255" y="401"/>
                </a:lnTo>
                <a:close/>
                <a:moveTo>
                  <a:pt x="319" y="336"/>
                </a:moveTo>
                <a:cubicBezTo>
                  <a:pt x="317" y="384"/>
                  <a:pt x="311" y="416"/>
                  <a:pt x="270" y="434"/>
                </a:cubicBezTo>
                <a:cubicBezTo>
                  <a:pt x="267" y="428"/>
                  <a:pt x="260" y="419"/>
                  <a:pt x="255" y="414"/>
                </a:cubicBezTo>
                <a:cubicBezTo>
                  <a:pt x="289" y="400"/>
                  <a:pt x="292" y="376"/>
                  <a:pt x="293" y="336"/>
                </a:cubicBezTo>
                <a:lnTo>
                  <a:pt x="319" y="336"/>
                </a:lnTo>
                <a:close/>
                <a:moveTo>
                  <a:pt x="270" y="306"/>
                </a:moveTo>
                <a:cubicBezTo>
                  <a:pt x="275" y="306"/>
                  <a:pt x="281" y="305"/>
                  <a:pt x="287" y="305"/>
                </a:cubicBezTo>
                <a:cubicBezTo>
                  <a:pt x="292" y="295"/>
                  <a:pt x="296" y="283"/>
                  <a:pt x="299" y="272"/>
                </a:cubicBezTo>
                <a:cubicBezTo>
                  <a:pt x="268" y="272"/>
                  <a:pt x="268" y="272"/>
                  <a:pt x="268" y="272"/>
                </a:cubicBezTo>
                <a:cubicBezTo>
                  <a:pt x="268" y="248"/>
                  <a:pt x="268" y="248"/>
                  <a:pt x="268" y="248"/>
                </a:cubicBezTo>
                <a:cubicBezTo>
                  <a:pt x="314" y="248"/>
                  <a:pt x="314" y="248"/>
                  <a:pt x="314" y="248"/>
                </a:cubicBezTo>
                <a:cubicBezTo>
                  <a:pt x="314" y="222"/>
                  <a:pt x="314" y="222"/>
                  <a:pt x="314" y="222"/>
                </a:cubicBezTo>
                <a:cubicBezTo>
                  <a:pt x="342" y="222"/>
                  <a:pt x="342" y="222"/>
                  <a:pt x="342" y="222"/>
                </a:cubicBezTo>
                <a:cubicBezTo>
                  <a:pt x="342" y="248"/>
                  <a:pt x="342" y="248"/>
                  <a:pt x="342" y="248"/>
                </a:cubicBezTo>
                <a:cubicBezTo>
                  <a:pt x="392" y="248"/>
                  <a:pt x="392" y="248"/>
                  <a:pt x="392" y="248"/>
                </a:cubicBezTo>
                <a:cubicBezTo>
                  <a:pt x="392" y="272"/>
                  <a:pt x="392" y="272"/>
                  <a:pt x="392" y="272"/>
                </a:cubicBezTo>
                <a:cubicBezTo>
                  <a:pt x="329" y="272"/>
                  <a:pt x="329" y="272"/>
                  <a:pt x="329" y="272"/>
                </a:cubicBezTo>
                <a:cubicBezTo>
                  <a:pt x="324" y="283"/>
                  <a:pt x="319" y="294"/>
                  <a:pt x="315" y="303"/>
                </a:cubicBezTo>
                <a:cubicBezTo>
                  <a:pt x="327" y="302"/>
                  <a:pt x="340" y="301"/>
                  <a:pt x="353" y="300"/>
                </a:cubicBezTo>
                <a:cubicBezTo>
                  <a:pt x="349" y="295"/>
                  <a:pt x="346" y="291"/>
                  <a:pt x="342" y="286"/>
                </a:cubicBezTo>
                <a:cubicBezTo>
                  <a:pt x="363" y="275"/>
                  <a:pt x="363" y="275"/>
                  <a:pt x="363" y="275"/>
                </a:cubicBezTo>
                <a:cubicBezTo>
                  <a:pt x="376" y="291"/>
                  <a:pt x="391" y="312"/>
                  <a:pt x="397" y="327"/>
                </a:cubicBezTo>
                <a:cubicBezTo>
                  <a:pt x="375" y="339"/>
                  <a:pt x="375" y="339"/>
                  <a:pt x="375" y="339"/>
                </a:cubicBezTo>
                <a:cubicBezTo>
                  <a:pt x="373" y="334"/>
                  <a:pt x="370" y="328"/>
                  <a:pt x="367" y="323"/>
                </a:cubicBezTo>
                <a:cubicBezTo>
                  <a:pt x="333" y="325"/>
                  <a:pt x="297" y="328"/>
                  <a:pt x="272" y="330"/>
                </a:cubicBezTo>
                <a:lnTo>
                  <a:pt x="270" y="306"/>
                </a:lnTo>
                <a:close/>
                <a:moveTo>
                  <a:pt x="371" y="409"/>
                </a:moveTo>
                <a:cubicBezTo>
                  <a:pt x="375" y="409"/>
                  <a:pt x="376" y="405"/>
                  <a:pt x="376" y="381"/>
                </a:cubicBezTo>
                <a:cubicBezTo>
                  <a:pt x="381" y="385"/>
                  <a:pt x="392" y="389"/>
                  <a:pt x="399" y="391"/>
                </a:cubicBezTo>
                <a:cubicBezTo>
                  <a:pt x="397" y="424"/>
                  <a:pt x="390" y="432"/>
                  <a:pt x="374" y="432"/>
                </a:cubicBezTo>
                <a:cubicBezTo>
                  <a:pt x="359" y="432"/>
                  <a:pt x="359" y="432"/>
                  <a:pt x="359" y="432"/>
                </a:cubicBezTo>
                <a:cubicBezTo>
                  <a:pt x="339" y="432"/>
                  <a:pt x="335" y="425"/>
                  <a:pt x="335" y="402"/>
                </a:cubicBezTo>
                <a:cubicBezTo>
                  <a:pt x="335" y="336"/>
                  <a:pt x="335" y="336"/>
                  <a:pt x="335" y="336"/>
                </a:cubicBezTo>
                <a:cubicBezTo>
                  <a:pt x="360" y="336"/>
                  <a:pt x="360" y="336"/>
                  <a:pt x="360" y="336"/>
                </a:cubicBezTo>
                <a:cubicBezTo>
                  <a:pt x="360" y="402"/>
                  <a:pt x="360" y="402"/>
                  <a:pt x="360" y="402"/>
                </a:cubicBezTo>
                <a:cubicBezTo>
                  <a:pt x="360" y="408"/>
                  <a:pt x="361" y="409"/>
                  <a:pt x="364" y="409"/>
                </a:cubicBezTo>
                <a:lnTo>
                  <a:pt x="371" y="409"/>
                </a:lnTo>
                <a:close/>
                <a:moveTo>
                  <a:pt x="529" y="222"/>
                </a:moveTo>
                <a:cubicBezTo>
                  <a:pt x="553" y="257"/>
                  <a:pt x="590" y="286"/>
                  <a:pt x="626" y="300"/>
                </a:cubicBezTo>
                <a:cubicBezTo>
                  <a:pt x="619" y="307"/>
                  <a:pt x="613" y="316"/>
                  <a:pt x="608" y="325"/>
                </a:cubicBezTo>
                <a:cubicBezTo>
                  <a:pt x="597" y="319"/>
                  <a:pt x="585" y="311"/>
                  <a:pt x="573" y="303"/>
                </a:cubicBezTo>
                <a:cubicBezTo>
                  <a:pt x="573" y="319"/>
                  <a:pt x="573" y="319"/>
                  <a:pt x="573" y="319"/>
                </a:cubicBezTo>
                <a:cubicBezTo>
                  <a:pt x="460" y="319"/>
                  <a:pt x="460" y="319"/>
                  <a:pt x="460" y="319"/>
                </a:cubicBezTo>
                <a:cubicBezTo>
                  <a:pt x="460" y="303"/>
                  <a:pt x="460" y="303"/>
                  <a:pt x="460" y="303"/>
                </a:cubicBezTo>
                <a:cubicBezTo>
                  <a:pt x="449" y="311"/>
                  <a:pt x="437" y="318"/>
                  <a:pt x="425" y="325"/>
                </a:cubicBezTo>
                <a:cubicBezTo>
                  <a:pt x="422" y="318"/>
                  <a:pt x="414" y="309"/>
                  <a:pt x="408" y="303"/>
                </a:cubicBezTo>
                <a:cubicBezTo>
                  <a:pt x="447" y="284"/>
                  <a:pt x="484" y="250"/>
                  <a:pt x="501" y="222"/>
                </a:cubicBezTo>
                <a:lnTo>
                  <a:pt x="529" y="222"/>
                </a:lnTo>
                <a:close/>
                <a:moveTo>
                  <a:pt x="446" y="341"/>
                </a:moveTo>
                <a:cubicBezTo>
                  <a:pt x="589" y="341"/>
                  <a:pt x="589" y="341"/>
                  <a:pt x="589" y="341"/>
                </a:cubicBezTo>
                <a:cubicBezTo>
                  <a:pt x="589" y="434"/>
                  <a:pt x="589" y="434"/>
                  <a:pt x="589" y="434"/>
                </a:cubicBezTo>
                <a:cubicBezTo>
                  <a:pt x="562" y="434"/>
                  <a:pt x="562" y="434"/>
                  <a:pt x="562" y="434"/>
                </a:cubicBezTo>
                <a:cubicBezTo>
                  <a:pt x="562" y="426"/>
                  <a:pt x="562" y="426"/>
                  <a:pt x="562" y="426"/>
                </a:cubicBezTo>
                <a:cubicBezTo>
                  <a:pt x="472" y="426"/>
                  <a:pt x="472" y="426"/>
                  <a:pt x="472" y="426"/>
                </a:cubicBezTo>
                <a:cubicBezTo>
                  <a:pt x="472" y="434"/>
                  <a:pt x="472" y="434"/>
                  <a:pt x="472" y="434"/>
                </a:cubicBezTo>
                <a:cubicBezTo>
                  <a:pt x="446" y="434"/>
                  <a:pt x="446" y="434"/>
                  <a:pt x="446" y="434"/>
                </a:cubicBezTo>
                <a:lnTo>
                  <a:pt x="446" y="341"/>
                </a:lnTo>
                <a:close/>
                <a:moveTo>
                  <a:pt x="562" y="295"/>
                </a:moveTo>
                <a:cubicBezTo>
                  <a:pt x="543" y="280"/>
                  <a:pt x="527" y="264"/>
                  <a:pt x="516" y="249"/>
                </a:cubicBezTo>
                <a:cubicBezTo>
                  <a:pt x="505" y="264"/>
                  <a:pt x="489" y="280"/>
                  <a:pt x="471" y="295"/>
                </a:cubicBezTo>
                <a:lnTo>
                  <a:pt x="562" y="295"/>
                </a:lnTo>
                <a:close/>
                <a:moveTo>
                  <a:pt x="472" y="365"/>
                </a:moveTo>
                <a:cubicBezTo>
                  <a:pt x="472" y="402"/>
                  <a:pt x="472" y="402"/>
                  <a:pt x="472" y="402"/>
                </a:cubicBezTo>
                <a:cubicBezTo>
                  <a:pt x="562" y="402"/>
                  <a:pt x="562" y="402"/>
                  <a:pt x="562" y="402"/>
                </a:cubicBezTo>
                <a:cubicBezTo>
                  <a:pt x="562" y="365"/>
                  <a:pt x="562" y="365"/>
                  <a:pt x="562" y="365"/>
                </a:cubicBezTo>
                <a:lnTo>
                  <a:pt x="472" y="365"/>
                </a:lnTo>
                <a:close/>
                <a:moveTo>
                  <a:pt x="690" y="298"/>
                </a:moveTo>
                <a:cubicBezTo>
                  <a:pt x="678" y="307"/>
                  <a:pt x="665" y="315"/>
                  <a:pt x="652" y="321"/>
                </a:cubicBezTo>
                <a:cubicBezTo>
                  <a:pt x="649" y="314"/>
                  <a:pt x="642" y="304"/>
                  <a:pt x="636" y="298"/>
                </a:cubicBezTo>
                <a:cubicBezTo>
                  <a:pt x="675" y="281"/>
                  <a:pt x="711" y="249"/>
                  <a:pt x="728" y="222"/>
                </a:cubicBezTo>
                <a:cubicBezTo>
                  <a:pt x="756" y="222"/>
                  <a:pt x="756" y="222"/>
                  <a:pt x="756" y="222"/>
                </a:cubicBezTo>
                <a:cubicBezTo>
                  <a:pt x="780" y="256"/>
                  <a:pt x="816" y="282"/>
                  <a:pt x="852" y="294"/>
                </a:cubicBezTo>
                <a:cubicBezTo>
                  <a:pt x="845" y="301"/>
                  <a:pt x="839" y="311"/>
                  <a:pt x="834" y="319"/>
                </a:cubicBezTo>
                <a:cubicBezTo>
                  <a:pt x="822" y="313"/>
                  <a:pt x="809" y="306"/>
                  <a:pt x="796" y="297"/>
                </a:cubicBezTo>
                <a:cubicBezTo>
                  <a:pt x="796" y="315"/>
                  <a:pt x="796" y="315"/>
                  <a:pt x="796" y="315"/>
                </a:cubicBezTo>
                <a:cubicBezTo>
                  <a:pt x="690" y="315"/>
                  <a:pt x="690" y="315"/>
                  <a:pt x="690" y="315"/>
                </a:cubicBezTo>
                <a:lnTo>
                  <a:pt x="690" y="298"/>
                </a:lnTo>
                <a:close/>
                <a:moveTo>
                  <a:pt x="650" y="334"/>
                </a:moveTo>
                <a:cubicBezTo>
                  <a:pt x="838" y="334"/>
                  <a:pt x="838" y="334"/>
                  <a:pt x="838" y="334"/>
                </a:cubicBezTo>
                <a:cubicBezTo>
                  <a:pt x="838" y="359"/>
                  <a:pt x="838" y="359"/>
                  <a:pt x="838" y="359"/>
                </a:cubicBezTo>
                <a:cubicBezTo>
                  <a:pt x="736" y="359"/>
                  <a:pt x="736" y="359"/>
                  <a:pt x="736" y="359"/>
                </a:cubicBezTo>
                <a:cubicBezTo>
                  <a:pt x="730" y="372"/>
                  <a:pt x="722" y="386"/>
                  <a:pt x="715" y="399"/>
                </a:cubicBezTo>
                <a:cubicBezTo>
                  <a:pt x="737" y="398"/>
                  <a:pt x="761" y="397"/>
                  <a:pt x="784" y="396"/>
                </a:cubicBezTo>
                <a:cubicBezTo>
                  <a:pt x="777" y="388"/>
                  <a:pt x="769" y="380"/>
                  <a:pt x="761" y="373"/>
                </a:cubicBezTo>
                <a:cubicBezTo>
                  <a:pt x="785" y="361"/>
                  <a:pt x="785" y="361"/>
                  <a:pt x="785" y="361"/>
                </a:cubicBezTo>
                <a:cubicBezTo>
                  <a:pt x="805" y="378"/>
                  <a:pt x="827" y="402"/>
                  <a:pt x="837" y="419"/>
                </a:cubicBezTo>
                <a:cubicBezTo>
                  <a:pt x="812" y="434"/>
                  <a:pt x="812" y="434"/>
                  <a:pt x="812" y="434"/>
                </a:cubicBezTo>
                <a:cubicBezTo>
                  <a:pt x="810" y="430"/>
                  <a:pt x="807" y="425"/>
                  <a:pt x="803" y="420"/>
                </a:cubicBezTo>
                <a:cubicBezTo>
                  <a:pt x="750" y="423"/>
                  <a:pt x="694" y="425"/>
                  <a:pt x="655" y="427"/>
                </a:cubicBezTo>
                <a:cubicBezTo>
                  <a:pt x="651" y="401"/>
                  <a:pt x="651" y="401"/>
                  <a:pt x="651" y="401"/>
                </a:cubicBezTo>
                <a:cubicBezTo>
                  <a:pt x="686" y="400"/>
                  <a:pt x="686" y="400"/>
                  <a:pt x="686" y="400"/>
                </a:cubicBezTo>
                <a:cubicBezTo>
                  <a:pt x="692" y="387"/>
                  <a:pt x="698" y="372"/>
                  <a:pt x="703" y="359"/>
                </a:cubicBezTo>
                <a:cubicBezTo>
                  <a:pt x="650" y="359"/>
                  <a:pt x="650" y="359"/>
                  <a:pt x="650" y="359"/>
                </a:cubicBezTo>
                <a:lnTo>
                  <a:pt x="650" y="334"/>
                </a:lnTo>
                <a:close/>
                <a:moveTo>
                  <a:pt x="787" y="290"/>
                </a:moveTo>
                <a:cubicBezTo>
                  <a:pt x="769" y="277"/>
                  <a:pt x="753" y="262"/>
                  <a:pt x="743" y="248"/>
                </a:cubicBezTo>
                <a:cubicBezTo>
                  <a:pt x="733" y="262"/>
                  <a:pt x="719" y="277"/>
                  <a:pt x="702" y="290"/>
                </a:cubicBezTo>
                <a:lnTo>
                  <a:pt x="787" y="290"/>
                </a:lnTo>
                <a:close/>
                <a:moveTo>
                  <a:pt x="957" y="281"/>
                </a:moveTo>
                <a:cubicBezTo>
                  <a:pt x="864" y="281"/>
                  <a:pt x="864" y="281"/>
                  <a:pt x="864" y="281"/>
                </a:cubicBezTo>
                <a:cubicBezTo>
                  <a:pt x="864" y="260"/>
                  <a:pt x="864" y="260"/>
                  <a:pt x="864" y="260"/>
                </a:cubicBezTo>
                <a:cubicBezTo>
                  <a:pt x="957" y="260"/>
                  <a:pt x="957" y="260"/>
                  <a:pt x="957" y="260"/>
                </a:cubicBezTo>
                <a:lnTo>
                  <a:pt x="957" y="281"/>
                </a:lnTo>
                <a:close/>
                <a:moveTo>
                  <a:pt x="947" y="422"/>
                </a:moveTo>
                <a:cubicBezTo>
                  <a:pt x="898" y="422"/>
                  <a:pt x="898" y="422"/>
                  <a:pt x="898" y="422"/>
                </a:cubicBezTo>
                <a:cubicBezTo>
                  <a:pt x="898" y="431"/>
                  <a:pt x="898" y="431"/>
                  <a:pt x="898" y="431"/>
                </a:cubicBezTo>
                <a:cubicBezTo>
                  <a:pt x="874" y="431"/>
                  <a:pt x="874" y="431"/>
                  <a:pt x="874" y="431"/>
                </a:cubicBezTo>
                <a:cubicBezTo>
                  <a:pt x="874" y="353"/>
                  <a:pt x="874" y="353"/>
                  <a:pt x="874" y="353"/>
                </a:cubicBezTo>
                <a:cubicBezTo>
                  <a:pt x="947" y="353"/>
                  <a:pt x="947" y="353"/>
                  <a:pt x="947" y="353"/>
                </a:cubicBezTo>
                <a:lnTo>
                  <a:pt x="947" y="422"/>
                </a:lnTo>
                <a:close/>
                <a:moveTo>
                  <a:pt x="875" y="291"/>
                </a:moveTo>
                <a:cubicBezTo>
                  <a:pt x="948" y="291"/>
                  <a:pt x="948" y="291"/>
                  <a:pt x="948" y="291"/>
                </a:cubicBezTo>
                <a:cubicBezTo>
                  <a:pt x="948" y="312"/>
                  <a:pt x="948" y="312"/>
                  <a:pt x="948" y="312"/>
                </a:cubicBezTo>
                <a:cubicBezTo>
                  <a:pt x="875" y="312"/>
                  <a:pt x="875" y="312"/>
                  <a:pt x="875" y="312"/>
                </a:cubicBezTo>
                <a:lnTo>
                  <a:pt x="875" y="291"/>
                </a:lnTo>
                <a:close/>
                <a:moveTo>
                  <a:pt x="875" y="322"/>
                </a:moveTo>
                <a:cubicBezTo>
                  <a:pt x="948" y="322"/>
                  <a:pt x="948" y="322"/>
                  <a:pt x="948" y="322"/>
                </a:cubicBezTo>
                <a:cubicBezTo>
                  <a:pt x="948" y="342"/>
                  <a:pt x="948" y="342"/>
                  <a:pt x="948" y="342"/>
                </a:cubicBezTo>
                <a:cubicBezTo>
                  <a:pt x="875" y="342"/>
                  <a:pt x="875" y="342"/>
                  <a:pt x="875" y="342"/>
                </a:cubicBezTo>
                <a:lnTo>
                  <a:pt x="875" y="322"/>
                </a:lnTo>
                <a:close/>
                <a:moveTo>
                  <a:pt x="948" y="250"/>
                </a:moveTo>
                <a:cubicBezTo>
                  <a:pt x="876" y="250"/>
                  <a:pt x="876" y="250"/>
                  <a:pt x="876" y="250"/>
                </a:cubicBezTo>
                <a:cubicBezTo>
                  <a:pt x="876" y="229"/>
                  <a:pt x="876" y="229"/>
                  <a:pt x="876" y="229"/>
                </a:cubicBezTo>
                <a:cubicBezTo>
                  <a:pt x="948" y="229"/>
                  <a:pt x="948" y="229"/>
                  <a:pt x="948" y="229"/>
                </a:cubicBezTo>
                <a:lnTo>
                  <a:pt x="948" y="250"/>
                </a:lnTo>
                <a:close/>
                <a:moveTo>
                  <a:pt x="898" y="375"/>
                </a:moveTo>
                <a:cubicBezTo>
                  <a:pt x="898" y="401"/>
                  <a:pt x="898" y="401"/>
                  <a:pt x="898" y="401"/>
                </a:cubicBezTo>
                <a:cubicBezTo>
                  <a:pt x="924" y="401"/>
                  <a:pt x="924" y="401"/>
                  <a:pt x="924" y="401"/>
                </a:cubicBezTo>
                <a:cubicBezTo>
                  <a:pt x="924" y="375"/>
                  <a:pt x="924" y="375"/>
                  <a:pt x="924" y="375"/>
                </a:cubicBezTo>
                <a:lnTo>
                  <a:pt x="898" y="375"/>
                </a:lnTo>
                <a:close/>
                <a:moveTo>
                  <a:pt x="1078" y="325"/>
                </a:moveTo>
                <a:cubicBezTo>
                  <a:pt x="1031" y="325"/>
                  <a:pt x="1031" y="325"/>
                  <a:pt x="1031" y="325"/>
                </a:cubicBezTo>
                <a:cubicBezTo>
                  <a:pt x="1031" y="434"/>
                  <a:pt x="1031" y="434"/>
                  <a:pt x="1031" y="434"/>
                </a:cubicBezTo>
                <a:cubicBezTo>
                  <a:pt x="1003" y="434"/>
                  <a:pt x="1003" y="434"/>
                  <a:pt x="1003" y="434"/>
                </a:cubicBezTo>
                <a:cubicBezTo>
                  <a:pt x="1003" y="325"/>
                  <a:pt x="1003" y="325"/>
                  <a:pt x="1003" y="325"/>
                </a:cubicBezTo>
                <a:cubicBezTo>
                  <a:pt x="956" y="325"/>
                  <a:pt x="956" y="325"/>
                  <a:pt x="956" y="325"/>
                </a:cubicBezTo>
                <a:cubicBezTo>
                  <a:pt x="956" y="298"/>
                  <a:pt x="956" y="298"/>
                  <a:pt x="956" y="298"/>
                </a:cubicBezTo>
                <a:cubicBezTo>
                  <a:pt x="1003" y="298"/>
                  <a:pt x="1003" y="298"/>
                  <a:pt x="1003" y="298"/>
                </a:cubicBezTo>
                <a:cubicBezTo>
                  <a:pt x="1003" y="223"/>
                  <a:pt x="1003" y="223"/>
                  <a:pt x="1003" y="223"/>
                </a:cubicBezTo>
                <a:cubicBezTo>
                  <a:pt x="1031" y="223"/>
                  <a:pt x="1031" y="223"/>
                  <a:pt x="1031" y="223"/>
                </a:cubicBezTo>
                <a:cubicBezTo>
                  <a:pt x="1031" y="298"/>
                  <a:pt x="1031" y="298"/>
                  <a:pt x="1031" y="298"/>
                </a:cubicBezTo>
                <a:cubicBezTo>
                  <a:pt x="1078" y="298"/>
                  <a:pt x="1078" y="298"/>
                  <a:pt x="1078" y="298"/>
                </a:cubicBezTo>
                <a:lnTo>
                  <a:pt x="1078"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57" name="Rectangle 83">
            <a:extLst>
              <a:ext uri="{FF2B5EF4-FFF2-40B4-BE49-F238E27FC236}">
                <a16:creationId xmlns:a16="http://schemas.microsoft.com/office/drawing/2014/main" id="{AA1B4BD6-8FC8-DF6B-BAB8-8845D05D243D}"/>
              </a:ext>
            </a:extLst>
          </p:cNvPr>
          <p:cNvSpPr>
            <a:spLocks noChangeArrowheads="1"/>
          </p:cNvSpPr>
          <p:nvPr/>
        </p:nvSpPr>
        <p:spPr bwMode="auto">
          <a:xfrm>
            <a:off x="5789866" y="3493407"/>
            <a:ext cx="1574947" cy="404707"/>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58" name="Freeform 87">
            <a:extLst>
              <a:ext uri="{FF2B5EF4-FFF2-40B4-BE49-F238E27FC236}">
                <a16:creationId xmlns:a16="http://schemas.microsoft.com/office/drawing/2014/main" id="{2368DD15-D1C0-C37D-A8E4-B7C7A9766121}"/>
              </a:ext>
            </a:extLst>
          </p:cNvPr>
          <p:cNvSpPr>
            <a:spLocks noEditPoints="1"/>
          </p:cNvSpPr>
          <p:nvPr/>
        </p:nvSpPr>
        <p:spPr bwMode="auto">
          <a:xfrm>
            <a:off x="5894210" y="3574249"/>
            <a:ext cx="1366259" cy="271594"/>
          </a:xfrm>
          <a:custGeom>
            <a:avLst/>
            <a:gdLst>
              <a:gd name="T0" fmla="*/ 348 w 1487"/>
              <a:gd name="T1" fmla="*/ 50 h 296"/>
              <a:gd name="T2" fmla="*/ 327 w 1487"/>
              <a:gd name="T3" fmla="*/ 20 h 296"/>
              <a:gd name="T4" fmla="*/ 408 w 1487"/>
              <a:gd name="T5" fmla="*/ 77 h 296"/>
              <a:gd name="T6" fmla="*/ 415 w 1487"/>
              <a:gd name="T7" fmla="*/ 49 h 296"/>
              <a:gd name="T8" fmla="*/ 445 w 1487"/>
              <a:gd name="T9" fmla="*/ 104 h 296"/>
              <a:gd name="T10" fmla="*/ 472 w 1487"/>
              <a:gd name="T11" fmla="*/ 29 h 296"/>
              <a:gd name="T12" fmla="*/ 538 w 1487"/>
              <a:gd name="T13" fmla="*/ 79 h 296"/>
              <a:gd name="T14" fmla="*/ 538 w 1487"/>
              <a:gd name="T15" fmla="*/ 69 h 296"/>
              <a:gd name="T16" fmla="*/ 545 w 1487"/>
              <a:gd name="T17" fmla="*/ 32 h 296"/>
              <a:gd name="T18" fmla="*/ 574 w 1487"/>
              <a:gd name="T19" fmla="*/ 20 h 296"/>
              <a:gd name="T20" fmla="*/ 617 w 1487"/>
              <a:gd name="T21" fmla="*/ 63 h 296"/>
              <a:gd name="T22" fmla="*/ 643 w 1487"/>
              <a:gd name="T23" fmla="*/ 0 h 296"/>
              <a:gd name="T24" fmla="*/ 665 w 1487"/>
              <a:gd name="T25" fmla="*/ 48 h 296"/>
              <a:gd name="T26" fmla="*/ 673 w 1487"/>
              <a:gd name="T27" fmla="*/ 24 h 296"/>
              <a:gd name="T28" fmla="*/ 702 w 1487"/>
              <a:gd name="T29" fmla="*/ 69 h 296"/>
              <a:gd name="T30" fmla="*/ 732 w 1487"/>
              <a:gd name="T31" fmla="*/ 20 h 296"/>
              <a:gd name="T32" fmla="*/ 810 w 1487"/>
              <a:gd name="T33" fmla="*/ 26 h 296"/>
              <a:gd name="T34" fmla="*/ 794 w 1487"/>
              <a:gd name="T35" fmla="*/ 79 h 296"/>
              <a:gd name="T36" fmla="*/ 856 w 1487"/>
              <a:gd name="T37" fmla="*/ 77 h 296"/>
              <a:gd name="T38" fmla="*/ 845 w 1487"/>
              <a:gd name="T39" fmla="*/ 29 h 296"/>
              <a:gd name="T40" fmla="*/ 860 w 1487"/>
              <a:gd name="T41" fmla="*/ 66 h 296"/>
              <a:gd name="T42" fmla="*/ 930 w 1487"/>
              <a:gd name="T43" fmla="*/ 42 h 296"/>
              <a:gd name="T44" fmla="*/ 905 w 1487"/>
              <a:gd name="T45" fmla="*/ 27 h 296"/>
              <a:gd name="T46" fmla="*/ 967 w 1487"/>
              <a:gd name="T47" fmla="*/ 78 h 296"/>
              <a:gd name="T48" fmla="*/ 1018 w 1487"/>
              <a:gd name="T49" fmla="*/ 46 h 296"/>
              <a:gd name="T50" fmla="*/ 1032 w 1487"/>
              <a:gd name="T51" fmla="*/ 1 h 296"/>
              <a:gd name="T52" fmla="*/ 1159 w 1487"/>
              <a:gd name="T53" fmla="*/ 78 h 296"/>
              <a:gd name="T54" fmla="*/ 1147 w 1487"/>
              <a:gd name="T55" fmla="*/ 38 h 296"/>
              <a:gd name="T56" fmla="*/ 48 w 1487"/>
              <a:gd name="T57" fmla="*/ 258 h 296"/>
              <a:gd name="T58" fmla="*/ 35 w 1487"/>
              <a:gd name="T59" fmla="*/ 166 h 296"/>
              <a:gd name="T60" fmla="*/ 111 w 1487"/>
              <a:gd name="T61" fmla="*/ 181 h 296"/>
              <a:gd name="T62" fmla="*/ 195 w 1487"/>
              <a:gd name="T63" fmla="*/ 217 h 296"/>
              <a:gd name="T64" fmla="*/ 173 w 1487"/>
              <a:gd name="T65" fmla="*/ 177 h 296"/>
              <a:gd name="T66" fmla="*/ 259 w 1487"/>
              <a:gd name="T67" fmla="*/ 161 h 296"/>
              <a:gd name="T68" fmla="*/ 306 w 1487"/>
              <a:gd name="T69" fmla="*/ 276 h 296"/>
              <a:gd name="T70" fmla="*/ 347 w 1487"/>
              <a:gd name="T71" fmla="*/ 152 h 296"/>
              <a:gd name="T72" fmla="*/ 460 w 1487"/>
              <a:gd name="T73" fmla="*/ 164 h 296"/>
              <a:gd name="T74" fmla="*/ 525 w 1487"/>
              <a:gd name="T75" fmla="*/ 163 h 296"/>
              <a:gd name="T76" fmla="*/ 645 w 1487"/>
              <a:gd name="T77" fmla="*/ 288 h 296"/>
              <a:gd name="T78" fmla="*/ 784 w 1487"/>
              <a:gd name="T79" fmla="*/ 246 h 296"/>
              <a:gd name="T80" fmla="*/ 744 w 1487"/>
              <a:gd name="T81" fmla="*/ 164 h 296"/>
              <a:gd name="T82" fmla="*/ 902 w 1487"/>
              <a:gd name="T83" fmla="*/ 288 h 296"/>
              <a:gd name="T84" fmla="*/ 923 w 1487"/>
              <a:gd name="T85" fmla="*/ 185 h 296"/>
              <a:gd name="T86" fmla="*/ 943 w 1487"/>
              <a:gd name="T87" fmla="*/ 204 h 296"/>
              <a:gd name="T88" fmla="*/ 973 w 1487"/>
              <a:gd name="T89" fmla="*/ 182 h 296"/>
              <a:gd name="T90" fmla="*/ 1076 w 1487"/>
              <a:gd name="T91" fmla="*/ 217 h 296"/>
              <a:gd name="T92" fmla="*/ 1232 w 1487"/>
              <a:gd name="T93" fmla="*/ 228 h 296"/>
              <a:gd name="T94" fmla="*/ 1161 w 1487"/>
              <a:gd name="T95" fmla="*/ 168 h 296"/>
              <a:gd name="T96" fmla="*/ 1337 w 1487"/>
              <a:gd name="T97" fmla="*/ 209 h 296"/>
              <a:gd name="T98" fmla="*/ 1301 w 1487"/>
              <a:gd name="T99" fmla="*/ 174 h 296"/>
              <a:gd name="T100" fmla="*/ 1345 w 1487"/>
              <a:gd name="T101" fmla="*/ 165 h 296"/>
              <a:gd name="T102" fmla="*/ 1377 w 1487"/>
              <a:gd name="T103" fmla="*/ 217 h 296"/>
              <a:gd name="T104" fmla="*/ 1422 w 1487"/>
              <a:gd name="T105" fmla="*/ 152 h 296"/>
              <a:gd name="T106" fmla="*/ 1349 w 1487"/>
              <a:gd name="T107" fmla="*/ 246 h 296"/>
              <a:gd name="T108" fmla="*/ 1325 w 1487"/>
              <a:gd name="T109" fmla="*/ 240 h 296"/>
              <a:gd name="T110" fmla="*/ 1400 w 1487"/>
              <a:gd name="T111" fmla="*/ 274 h 296"/>
              <a:gd name="T112" fmla="*/ 1375 w 1487"/>
              <a:gd name="T113" fmla="*/ 247 h 296"/>
              <a:gd name="T114" fmla="*/ 1424 w 1487"/>
              <a:gd name="T115" fmla="*/ 28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7" h="296">
                <a:moveTo>
                  <a:pt x="363" y="57"/>
                </a:moveTo>
                <a:cubicBezTo>
                  <a:pt x="363" y="64"/>
                  <a:pt x="361" y="69"/>
                  <a:pt x="356" y="73"/>
                </a:cubicBezTo>
                <a:cubicBezTo>
                  <a:pt x="351" y="77"/>
                  <a:pt x="344" y="79"/>
                  <a:pt x="335" y="79"/>
                </a:cubicBezTo>
                <a:cubicBezTo>
                  <a:pt x="327" y="79"/>
                  <a:pt x="320" y="78"/>
                  <a:pt x="314" y="75"/>
                </a:cubicBezTo>
                <a:cubicBezTo>
                  <a:pt x="314" y="63"/>
                  <a:pt x="314" y="63"/>
                  <a:pt x="314" y="63"/>
                </a:cubicBezTo>
                <a:cubicBezTo>
                  <a:pt x="318" y="65"/>
                  <a:pt x="321" y="66"/>
                  <a:pt x="325" y="67"/>
                </a:cubicBezTo>
                <a:cubicBezTo>
                  <a:pt x="329" y="68"/>
                  <a:pt x="333" y="68"/>
                  <a:pt x="336" y="68"/>
                </a:cubicBezTo>
                <a:cubicBezTo>
                  <a:pt x="341" y="68"/>
                  <a:pt x="345" y="67"/>
                  <a:pt x="347" y="65"/>
                </a:cubicBezTo>
                <a:cubicBezTo>
                  <a:pt x="350" y="64"/>
                  <a:pt x="351" y="61"/>
                  <a:pt x="351" y="58"/>
                </a:cubicBezTo>
                <a:cubicBezTo>
                  <a:pt x="351" y="55"/>
                  <a:pt x="350" y="52"/>
                  <a:pt x="348" y="50"/>
                </a:cubicBezTo>
                <a:cubicBezTo>
                  <a:pt x="345" y="48"/>
                  <a:pt x="341" y="46"/>
                  <a:pt x="334" y="43"/>
                </a:cubicBezTo>
                <a:cubicBezTo>
                  <a:pt x="327" y="41"/>
                  <a:pt x="322" y="37"/>
                  <a:pt x="319" y="34"/>
                </a:cubicBezTo>
                <a:cubicBezTo>
                  <a:pt x="316" y="30"/>
                  <a:pt x="315" y="26"/>
                  <a:pt x="315" y="21"/>
                </a:cubicBezTo>
                <a:cubicBezTo>
                  <a:pt x="315" y="14"/>
                  <a:pt x="317" y="9"/>
                  <a:pt x="322" y="5"/>
                </a:cubicBezTo>
                <a:cubicBezTo>
                  <a:pt x="326" y="2"/>
                  <a:pt x="332" y="0"/>
                  <a:pt x="340" y="0"/>
                </a:cubicBezTo>
                <a:cubicBezTo>
                  <a:pt x="348" y="0"/>
                  <a:pt x="355" y="1"/>
                  <a:pt x="362" y="5"/>
                </a:cubicBezTo>
                <a:cubicBezTo>
                  <a:pt x="358" y="15"/>
                  <a:pt x="358" y="15"/>
                  <a:pt x="358" y="15"/>
                </a:cubicBezTo>
                <a:cubicBezTo>
                  <a:pt x="351" y="12"/>
                  <a:pt x="345" y="11"/>
                  <a:pt x="340" y="11"/>
                </a:cubicBezTo>
                <a:cubicBezTo>
                  <a:pt x="336" y="11"/>
                  <a:pt x="333" y="12"/>
                  <a:pt x="331" y="13"/>
                </a:cubicBezTo>
                <a:cubicBezTo>
                  <a:pt x="328" y="15"/>
                  <a:pt x="327" y="17"/>
                  <a:pt x="327" y="20"/>
                </a:cubicBezTo>
                <a:cubicBezTo>
                  <a:pt x="327" y="22"/>
                  <a:pt x="328" y="24"/>
                  <a:pt x="329" y="25"/>
                </a:cubicBezTo>
                <a:cubicBezTo>
                  <a:pt x="330" y="27"/>
                  <a:pt x="331" y="28"/>
                  <a:pt x="333" y="29"/>
                </a:cubicBezTo>
                <a:cubicBezTo>
                  <a:pt x="335" y="31"/>
                  <a:pt x="338" y="32"/>
                  <a:pt x="343" y="34"/>
                </a:cubicBezTo>
                <a:cubicBezTo>
                  <a:pt x="349" y="37"/>
                  <a:pt x="353" y="39"/>
                  <a:pt x="356" y="41"/>
                </a:cubicBezTo>
                <a:cubicBezTo>
                  <a:pt x="358" y="43"/>
                  <a:pt x="360" y="45"/>
                  <a:pt x="361" y="48"/>
                </a:cubicBezTo>
                <a:cubicBezTo>
                  <a:pt x="363" y="50"/>
                  <a:pt x="363" y="53"/>
                  <a:pt x="363" y="57"/>
                </a:cubicBezTo>
                <a:close/>
                <a:moveTo>
                  <a:pt x="418" y="78"/>
                </a:moveTo>
                <a:cubicBezTo>
                  <a:pt x="416" y="70"/>
                  <a:pt x="416" y="70"/>
                  <a:pt x="416" y="70"/>
                </a:cubicBezTo>
                <a:cubicBezTo>
                  <a:pt x="416" y="70"/>
                  <a:pt x="416" y="70"/>
                  <a:pt x="416" y="70"/>
                </a:cubicBezTo>
                <a:cubicBezTo>
                  <a:pt x="414" y="73"/>
                  <a:pt x="411" y="75"/>
                  <a:pt x="408" y="77"/>
                </a:cubicBezTo>
                <a:cubicBezTo>
                  <a:pt x="405" y="78"/>
                  <a:pt x="401" y="79"/>
                  <a:pt x="397" y="79"/>
                </a:cubicBezTo>
                <a:cubicBezTo>
                  <a:pt x="390" y="79"/>
                  <a:pt x="385" y="77"/>
                  <a:pt x="382" y="74"/>
                </a:cubicBezTo>
                <a:cubicBezTo>
                  <a:pt x="378" y="70"/>
                  <a:pt x="376" y="65"/>
                  <a:pt x="376" y="58"/>
                </a:cubicBezTo>
                <a:cubicBezTo>
                  <a:pt x="376" y="20"/>
                  <a:pt x="376" y="20"/>
                  <a:pt x="376" y="20"/>
                </a:cubicBezTo>
                <a:cubicBezTo>
                  <a:pt x="389" y="20"/>
                  <a:pt x="389" y="20"/>
                  <a:pt x="389" y="20"/>
                </a:cubicBezTo>
                <a:cubicBezTo>
                  <a:pt x="389" y="56"/>
                  <a:pt x="389" y="56"/>
                  <a:pt x="389" y="56"/>
                </a:cubicBezTo>
                <a:cubicBezTo>
                  <a:pt x="389" y="60"/>
                  <a:pt x="390" y="63"/>
                  <a:pt x="392" y="66"/>
                </a:cubicBezTo>
                <a:cubicBezTo>
                  <a:pt x="393" y="68"/>
                  <a:pt x="396" y="69"/>
                  <a:pt x="400" y="69"/>
                </a:cubicBezTo>
                <a:cubicBezTo>
                  <a:pt x="405" y="69"/>
                  <a:pt x="409" y="67"/>
                  <a:pt x="412" y="64"/>
                </a:cubicBezTo>
                <a:cubicBezTo>
                  <a:pt x="414" y="61"/>
                  <a:pt x="415" y="56"/>
                  <a:pt x="415" y="49"/>
                </a:cubicBezTo>
                <a:cubicBezTo>
                  <a:pt x="415" y="20"/>
                  <a:pt x="415" y="20"/>
                  <a:pt x="415" y="20"/>
                </a:cubicBezTo>
                <a:cubicBezTo>
                  <a:pt x="428" y="20"/>
                  <a:pt x="428" y="20"/>
                  <a:pt x="428" y="20"/>
                </a:cubicBezTo>
                <a:cubicBezTo>
                  <a:pt x="428" y="78"/>
                  <a:pt x="428" y="78"/>
                  <a:pt x="428" y="78"/>
                </a:cubicBezTo>
                <a:lnTo>
                  <a:pt x="418" y="78"/>
                </a:lnTo>
                <a:close/>
                <a:moveTo>
                  <a:pt x="475" y="79"/>
                </a:moveTo>
                <a:cubicBezTo>
                  <a:pt x="467" y="79"/>
                  <a:pt x="462" y="76"/>
                  <a:pt x="458" y="71"/>
                </a:cubicBezTo>
                <a:cubicBezTo>
                  <a:pt x="457" y="71"/>
                  <a:pt x="457" y="71"/>
                  <a:pt x="457" y="71"/>
                </a:cubicBezTo>
                <a:cubicBezTo>
                  <a:pt x="457" y="76"/>
                  <a:pt x="458" y="79"/>
                  <a:pt x="458" y="80"/>
                </a:cubicBezTo>
                <a:cubicBezTo>
                  <a:pt x="458" y="104"/>
                  <a:pt x="458" y="104"/>
                  <a:pt x="458" y="104"/>
                </a:cubicBezTo>
                <a:cubicBezTo>
                  <a:pt x="445" y="104"/>
                  <a:pt x="445" y="104"/>
                  <a:pt x="445" y="104"/>
                </a:cubicBezTo>
                <a:cubicBezTo>
                  <a:pt x="445" y="20"/>
                  <a:pt x="445" y="20"/>
                  <a:pt x="445" y="20"/>
                </a:cubicBezTo>
                <a:cubicBezTo>
                  <a:pt x="455" y="20"/>
                  <a:pt x="455" y="20"/>
                  <a:pt x="455" y="20"/>
                </a:cubicBezTo>
                <a:cubicBezTo>
                  <a:pt x="455" y="21"/>
                  <a:pt x="456" y="23"/>
                  <a:pt x="457" y="27"/>
                </a:cubicBezTo>
                <a:cubicBezTo>
                  <a:pt x="458" y="27"/>
                  <a:pt x="458" y="27"/>
                  <a:pt x="458" y="27"/>
                </a:cubicBezTo>
                <a:cubicBezTo>
                  <a:pt x="461" y="22"/>
                  <a:pt x="467" y="19"/>
                  <a:pt x="475" y="19"/>
                </a:cubicBezTo>
                <a:cubicBezTo>
                  <a:pt x="482" y="19"/>
                  <a:pt x="488" y="21"/>
                  <a:pt x="492" y="27"/>
                </a:cubicBezTo>
                <a:cubicBezTo>
                  <a:pt x="496" y="32"/>
                  <a:pt x="498" y="39"/>
                  <a:pt x="498" y="49"/>
                </a:cubicBezTo>
                <a:cubicBezTo>
                  <a:pt x="498" y="58"/>
                  <a:pt x="496" y="66"/>
                  <a:pt x="492" y="71"/>
                </a:cubicBezTo>
                <a:cubicBezTo>
                  <a:pt x="488" y="76"/>
                  <a:pt x="482" y="79"/>
                  <a:pt x="475" y="79"/>
                </a:cubicBezTo>
                <a:close/>
                <a:moveTo>
                  <a:pt x="472" y="29"/>
                </a:moveTo>
                <a:cubicBezTo>
                  <a:pt x="467" y="29"/>
                  <a:pt x="463" y="30"/>
                  <a:pt x="461" y="33"/>
                </a:cubicBezTo>
                <a:cubicBezTo>
                  <a:pt x="459" y="36"/>
                  <a:pt x="458" y="40"/>
                  <a:pt x="458" y="47"/>
                </a:cubicBezTo>
                <a:cubicBezTo>
                  <a:pt x="458" y="49"/>
                  <a:pt x="458" y="49"/>
                  <a:pt x="458" y="49"/>
                </a:cubicBezTo>
                <a:cubicBezTo>
                  <a:pt x="458" y="56"/>
                  <a:pt x="459" y="61"/>
                  <a:pt x="461" y="64"/>
                </a:cubicBezTo>
                <a:cubicBezTo>
                  <a:pt x="463" y="67"/>
                  <a:pt x="467" y="69"/>
                  <a:pt x="472" y="69"/>
                </a:cubicBezTo>
                <a:cubicBezTo>
                  <a:pt x="476" y="69"/>
                  <a:pt x="480" y="67"/>
                  <a:pt x="482" y="64"/>
                </a:cubicBezTo>
                <a:cubicBezTo>
                  <a:pt x="484" y="60"/>
                  <a:pt x="485" y="55"/>
                  <a:pt x="485" y="49"/>
                </a:cubicBezTo>
                <a:cubicBezTo>
                  <a:pt x="485" y="42"/>
                  <a:pt x="484" y="37"/>
                  <a:pt x="482" y="34"/>
                </a:cubicBezTo>
                <a:cubicBezTo>
                  <a:pt x="480" y="30"/>
                  <a:pt x="476" y="29"/>
                  <a:pt x="472" y="29"/>
                </a:cubicBezTo>
                <a:close/>
                <a:moveTo>
                  <a:pt x="538" y="79"/>
                </a:moveTo>
                <a:cubicBezTo>
                  <a:pt x="529" y="79"/>
                  <a:pt x="522" y="76"/>
                  <a:pt x="516" y="71"/>
                </a:cubicBezTo>
                <a:cubicBezTo>
                  <a:pt x="511" y="66"/>
                  <a:pt x="509" y="58"/>
                  <a:pt x="509" y="49"/>
                </a:cubicBezTo>
                <a:cubicBezTo>
                  <a:pt x="509" y="40"/>
                  <a:pt x="511" y="32"/>
                  <a:pt x="516" y="27"/>
                </a:cubicBezTo>
                <a:cubicBezTo>
                  <a:pt x="521" y="21"/>
                  <a:pt x="527" y="19"/>
                  <a:pt x="535" y="19"/>
                </a:cubicBezTo>
                <a:cubicBezTo>
                  <a:pt x="543" y="19"/>
                  <a:pt x="549" y="21"/>
                  <a:pt x="554" y="26"/>
                </a:cubicBezTo>
                <a:cubicBezTo>
                  <a:pt x="558" y="30"/>
                  <a:pt x="560" y="37"/>
                  <a:pt x="560" y="45"/>
                </a:cubicBezTo>
                <a:cubicBezTo>
                  <a:pt x="560" y="52"/>
                  <a:pt x="560" y="52"/>
                  <a:pt x="560" y="52"/>
                </a:cubicBezTo>
                <a:cubicBezTo>
                  <a:pt x="522" y="52"/>
                  <a:pt x="522" y="52"/>
                  <a:pt x="522" y="52"/>
                </a:cubicBezTo>
                <a:cubicBezTo>
                  <a:pt x="522" y="57"/>
                  <a:pt x="523" y="62"/>
                  <a:pt x="526" y="65"/>
                </a:cubicBezTo>
                <a:cubicBezTo>
                  <a:pt x="529" y="68"/>
                  <a:pt x="533" y="69"/>
                  <a:pt x="538" y="69"/>
                </a:cubicBezTo>
                <a:cubicBezTo>
                  <a:pt x="542" y="69"/>
                  <a:pt x="545" y="69"/>
                  <a:pt x="548" y="68"/>
                </a:cubicBezTo>
                <a:cubicBezTo>
                  <a:pt x="551" y="67"/>
                  <a:pt x="554" y="66"/>
                  <a:pt x="557" y="65"/>
                </a:cubicBezTo>
                <a:cubicBezTo>
                  <a:pt x="557" y="75"/>
                  <a:pt x="557" y="75"/>
                  <a:pt x="557" y="75"/>
                </a:cubicBezTo>
                <a:cubicBezTo>
                  <a:pt x="554" y="76"/>
                  <a:pt x="551" y="77"/>
                  <a:pt x="548" y="78"/>
                </a:cubicBezTo>
                <a:cubicBezTo>
                  <a:pt x="545" y="79"/>
                  <a:pt x="542" y="79"/>
                  <a:pt x="538" y="79"/>
                </a:cubicBezTo>
                <a:close/>
                <a:moveTo>
                  <a:pt x="535" y="28"/>
                </a:moveTo>
                <a:cubicBezTo>
                  <a:pt x="532" y="28"/>
                  <a:pt x="528" y="29"/>
                  <a:pt x="526" y="32"/>
                </a:cubicBezTo>
                <a:cubicBezTo>
                  <a:pt x="524" y="34"/>
                  <a:pt x="522" y="38"/>
                  <a:pt x="522" y="43"/>
                </a:cubicBezTo>
                <a:cubicBezTo>
                  <a:pt x="548" y="43"/>
                  <a:pt x="548" y="43"/>
                  <a:pt x="548" y="43"/>
                </a:cubicBezTo>
                <a:cubicBezTo>
                  <a:pt x="548" y="38"/>
                  <a:pt x="547" y="34"/>
                  <a:pt x="545" y="32"/>
                </a:cubicBezTo>
                <a:cubicBezTo>
                  <a:pt x="542" y="29"/>
                  <a:pt x="539" y="28"/>
                  <a:pt x="535" y="28"/>
                </a:cubicBezTo>
                <a:close/>
                <a:moveTo>
                  <a:pt x="604" y="19"/>
                </a:moveTo>
                <a:cubicBezTo>
                  <a:pt x="606" y="19"/>
                  <a:pt x="608" y="19"/>
                  <a:pt x="610" y="19"/>
                </a:cubicBezTo>
                <a:cubicBezTo>
                  <a:pt x="609" y="31"/>
                  <a:pt x="609" y="31"/>
                  <a:pt x="609" y="31"/>
                </a:cubicBezTo>
                <a:cubicBezTo>
                  <a:pt x="607" y="30"/>
                  <a:pt x="605" y="30"/>
                  <a:pt x="603" y="30"/>
                </a:cubicBezTo>
                <a:cubicBezTo>
                  <a:pt x="598" y="30"/>
                  <a:pt x="594" y="32"/>
                  <a:pt x="591" y="35"/>
                </a:cubicBezTo>
                <a:cubicBezTo>
                  <a:pt x="588" y="38"/>
                  <a:pt x="587" y="42"/>
                  <a:pt x="587" y="47"/>
                </a:cubicBezTo>
                <a:cubicBezTo>
                  <a:pt x="587" y="78"/>
                  <a:pt x="587" y="78"/>
                  <a:pt x="587" y="78"/>
                </a:cubicBezTo>
                <a:cubicBezTo>
                  <a:pt x="574" y="78"/>
                  <a:pt x="574" y="78"/>
                  <a:pt x="574" y="78"/>
                </a:cubicBezTo>
                <a:cubicBezTo>
                  <a:pt x="574" y="20"/>
                  <a:pt x="574" y="20"/>
                  <a:pt x="574" y="20"/>
                </a:cubicBezTo>
                <a:cubicBezTo>
                  <a:pt x="584" y="20"/>
                  <a:pt x="584" y="20"/>
                  <a:pt x="584" y="20"/>
                </a:cubicBezTo>
                <a:cubicBezTo>
                  <a:pt x="586" y="30"/>
                  <a:pt x="586" y="30"/>
                  <a:pt x="586" y="30"/>
                </a:cubicBezTo>
                <a:cubicBezTo>
                  <a:pt x="586" y="30"/>
                  <a:pt x="586" y="30"/>
                  <a:pt x="586" y="30"/>
                </a:cubicBezTo>
                <a:cubicBezTo>
                  <a:pt x="588" y="26"/>
                  <a:pt x="591" y="24"/>
                  <a:pt x="594" y="22"/>
                </a:cubicBezTo>
                <a:cubicBezTo>
                  <a:pt x="597" y="20"/>
                  <a:pt x="600" y="19"/>
                  <a:pt x="604" y="19"/>
                </a:cubicBezTo>
                <a:close/>
                <a:moveTo>
                  <a:pt x="666" y="57"/>
                </a:moveTo>
                <a:cubicBezTo>
                  <a:pt x="666" y="64"/>
                  <a:pt x="664" y="69"/>
                  <a:pt x="659" y="73"/>
                </a:cubicBezTo>
                <a:cubicBezTo>
                  <a:pt x="654" y="77"/>
                  <a:pt x="647" y="79"/>
                  <a:pt x="639" y="79"/>
                </a:cubicBezTo>
                <a:cubicBezTo>
                  <a:pt x="630" y="79"/>
                  <a:pt x="623" y="78"/>
                  <a:pt x="617" y="75"/>
                </a:cubicBezTo>
                <a:cubicBezTo>
                  <a:pt x="617" y="63"/>
                  <a:pt x="617" y="63"/>
                  <a:pt x="617" y="63"/>
                </a:cubicBezTo>
                <a:cubicBezTo>
                  <a:pt x="621" y="65"/>
                  <a:pt x="624" y="66"/>
                  <a:pt x="628" y="67"/>
                </a:cubicBezTo>
                <a:cubicBezTo>
                  <a:pt x="632" y="68"/>
                  <a:pt x="636" y="68"/>
                  <a:pt x="639" y="68"/>
                </a:cubicBezTo>
                <a:cubicBezTo>
                  <a:pt x="644" y="68"/>
                  <a:pt x="648" y="67"/>
                  <a:pt x="650" y="65"/>
                </a:cubicBezTo>
                <a:cubicBezTo>
                  <a:pt x="653" y="64"/>
                  <a:pt x="654" y="61"/>
                  <a:pt x="654" y="58"/>
                </a:cubicBezTo>
                <a:cubicBezTo>
                  <a:pt x="654" y="55"/>
                  <a:pt x="653" y="52"/>
                  <a:pt x="651" y="50"/>
                </a:cubicBezTo>
                <a:cubicBezTo>
                  <a:pt x="649" y="48"/>
                  <a:pt x="644" y="46"/>
                  <a:pt x="637" y="43"/>
                </a:cubicBezTo>
                <a:cubicBezTo>
                  <a:pt x="630" y="41"/>
                  <a:pt x="625" y="37"/>
                  <a:pt x="622" y="34"/>
                </a:cubicBezTo>
                <a:cubicBezTo>
                  <a:pt x="620" y="30"/>
                  <a:pt x="618" y="26"/>
                  <a:pt x="618" y="21"/>
                </a:cubicBezTo>
                <a:cubicBezTo>
                  <a:pt x="618" y="14"/>
                  <a:pt x="620" y="9"/>
                  <a:pt x="625" y="5"/>
                </a:cubicBezTo>
                <a:cubicBezTo>
                  <a:pt x="630" y="2"/>
                  <a:pt x="636" y="0"/>
                  <a:pt x="643" y="0"/>
                </a:cubicBezTo>
                <a:cubicBezTo>
                  <a:pt x="651" y="0"/>
                  <a:pt x="658" y="1"/>
                  <a:pt x="665" y="5"/>
                </a:cubicBezTo>
                <a:cubicBezTo>
                  <a:pt x="661" y="15"/>
                  <a:pt x="661" y="15"/>
                  <a:pt x="661" y="15"/>
                </a:cubicBezTo>
                <a:cubicBezTo>
                  <a:pt x="654" y="12"/>
                  <a:pt x="648" y="11"/>
                  <a:pt x="643" y="11"/>
                </a:cubicBezTo>
                <a:cubicBezTo>
                  <a:pt x="639" y="11"/>
                  <a:pt x="636" y="12"/>
                  <a:pt x="634" y="13"/>
                </a:cubicBezTo>
                <a:cubicBezTo>
                  <a:pt x="632" y="15"/>
                  <a:pt x="631" y="17"/>
                  <a:pt x="631" y="20"/>
                </a:cubicBezTo>
                <a:cubicBezTo>
                  <a:pt x="631" y="22"/>
                  <a:pt x="631" y="24"/>
                  <a:pt x="632" y="25"/>
                </a:cubicBezTo>
                <a:cubicBezTo>
                  <a:pt x="633" y="27"/>
                  <a:pt x="634" y="28"/>
                  <a:pt x="636" y="29"/>
                </a:cubicBezTo>
                <a:cubicBezTo>
                  <a:pt x="638" y="31"/>
                  <a:pt x="641" y="32"/>
                  <a:pt x="646" y="34"/>
                </a:cubicBezTo>
                <a:cubicBezTo>
                  <a:pt x="652" y="37"/>
                  <a:pt x="656" y="39"/>
                  <a:pt x="659" y="41"/>
                </a:cubicBezTo>
                <a:cubicBezTo>
                  <a:pt x="661" y="43"/>
                  <a:pt x="663" y="45"/>
                  <a:pt x="665" y="48"/>
                </a:cubicBezTo>
                <a:cubicBezTo>
                  <a:pt x="666" y="50"/>
                  <a:pt x="666" y="53"/>
                  <a:pt x="666" y="57"/>
                </a:cubicBezTo>
                <a:close/>
                <a:moveTo>
                  <a:pt x="702" y="69"/>
                </a:moveTo>
                <a:cubicBezTo>
                  <a:pt x="705" y="69"/>
                  <a:pt x="708" y="68"/>
                  <a:pt x="711" y="67"/>
                </a:cubicBezTo>
                <a:cubicBezTo>
                  <a:pt x="711" y="77"/>
                  <a:pt x="711" y="77"/>
                  <a:pt x="711" y="77"/>
                </a:cubicBezTo>
                <a:cubicBezTo>
                  <a:pt x="709" y="77"/>
                  <a:pt x="708" y="78"/>
                  <a:pt x="705" y="78"/>
                </a:cubicBezTo>
                <a:cubicBezTo>
                  <a:pt x="703" y="79"/>
                  <a:pt x="701" y="79"/>
                  <a:pt x="699" y="79"/>
                </a:cubicBezTo>
                <a:cubicBezTo>
                  <a:pt x="687" y="79"/>
                  <a:pt x="681" y="73"/>
                  <a:pt x="681" y="60"/>
                </a:cubicBezTo>
                <a:cubicBezTo>
                  <a:pt x="681" y="29"/>
                  <a:pt x="681" y="29"/>
                  <a:pt x="681" y="29"/>
                </a:cubicBezTo>
                <a:cubicBezTo>
                  <a:pt x="673" y="29"/>
                  <a:pt x="673" y="29"/>
                  <a:pt x="673" y="29"/>
                </a:cubicBezTo>
                <a:cubicBezTo>
                  <a:pt x="673" y="24"/>
                  <a:pt x="673" y="24"/>
                  <a:pt x="673" y="24"/>
                </a:cubicBezTo>
                <a:cubicBezTo>
                  <a:pt x="682" y="19"/>
                  <a:pt x="682" y="19"/>
                  <a:pt x="682" y="19"/>
                </a:cubicBezTo>
                <a:cubicBezTo>
                  <a:pt x="686" y="7"/>
                  <a:pt x="686" y="7"/>
                  <a:pt x="686" y="7"/>
                </a:cubicBezTo>
                <a:cubicBezTo>
                  <a:pt x="694" y="7"/>
                  <a:pt x="694" y="7"/>
                  <a:pt x="694" y="7"/>
                </a:cubicBezTo>
                <a:cubicBezTo>
                  <a:pt x="694" y="20"/>
                  <a:pt x="694" y="20"/>
                  <a:pt x="694" y="20"/>
                </a:cubicBezTo>
                <a:cubicBezTo>
                  <a:pt x="710" y="20"/>
                  <a:pt x="710" y="20"/>
                  <a:pt x="710" y="20"/>
                </a:cubicBezTo>
                <a:cubicBezTo>
                  <a:pt x="710" y="29"/>
                  <a:pt x="710" y="29"/>
                  <a:pt x="710" y="29"/>
                </a:cubicBezTo>
                <a:cubicBezTo>
                  <a:pt x="694" y="29"/>
                  <a:pt x="694" y="29"/>
                  <a:pt x="694" y="29"/>
                </a:cubicBezTo>
                <a:cubicBezTo>
                  <a:pt x="694" y="60"/>
                  <a:pt x="694" y="60"/>
                  <a:pt x="694" y="60"/>
                </a:cubicBezTo>
                <a:cubicBezTo>
                  <a:pt x="694" y="63"/>
                  <a:pt x="694" y="65"/>
                  <a:pt x="696" y="67"/>
                </a:cubicBezTo>
                <a:cubicBezTo>
                  <a:pt x="697" y="68"/>
                  <a:pt x="699" y="69"/>
                  <a:pt x="702" y="69"/>
                </a:cubicBezTo>
                <a:close/>
                <a:moveTo>
                  <a:pt x="752" y="19"/>
                </a:moveTo>
                <a:cubicBezTo>
                  <a:pt x="754" y="19"/>
                  <a:pt x="756" y="19"/>
                  <a:pt x="758" y="19"/>
                </a:cubicBezTo>
                <a:cubicBezTo>
                  <a:pt x="757" y="31"/>
                  <a:pt x="757" y="31"/>
                  <a:pt x="757" y="31"/>
                </a:cubicBezTo>
                <a:cubicBezTo>
                  <a:pt x="755" y="30"/>
                  <a:pt x="753" y="30"/>
                  <a:pt x="751" y="30"/>
                </a:cubicBezTo>
                <a:cubicBezTo>
                  <a:pt x="746" y="30"/>
                  <a:pt x="742" y="32"/>
                  <a:pt x="739" y="35"/>
                </a:cubicBezTo>
                <a:cubicBezTo>
                  <a:pt x="736" y="38"/>
                  <a:pt x="735" y="42"/>
                  <a:pt x="735" y="47"/>
                </a:cubicBezTo>
                <a:cubicBezTo>
                  <a:pt x="735" y="78"/>
                  <a:pt x="735" y="78"/>
                  <a:pt x="735" y="78"/>
                </a:cubicBezTo>
                <a:cubicBezTo>
                  <a:pt x="722" y="78"/>
                  <a:pt x="722" y="78"/>
                  <a:pt x="722" y="78"/>
                </a:cubicBezTo>
                <a:cubicBezTo>
                  <a:pt x="722" y="20"/>
                  <a:pt x="722" y="20"/>
                  <a:pt x="722" y="20"/>
                </a:cubicBezTo>
                <a:cubicBezTo>
                  <a:pt x="732" y="20"/>
                  <a:pt x="732" y="20"/>
                  <a:pt x="732" y="20"/>
                </a:cubicBezTo>
                <a:cubicBezTo>
                  <a:pt x="734" y="30"/>
                  <a:pt x="734" y="30"/>
                  <a:pt x="734" y="30"/>
                </a:cubicBezTo>
                <a:cubicBezTo>
                  <a:pt x="734" y="30"/>
                  <a:pt x="734" y="30"/>
                  <a:pt x="734" y="30"/>
                </a:cubicBezTo>
                <a:cubicBezTo>
                  <a:pt x="736" y="26"/>
                  <a:pt x="739" y="24"/>
                  <a:pt x="742" y="22"/>
                </a:cubicBezTo>
                <a:cubicBezTo>
                  <a:pt x="745" y="20"/>
                  <a:pt x="748" y="19"/>
                  <a:pt x="752" y="19"/>
                </a:cubicBezTo>
                <a:close/>
                <a:moveTo>
                  <a:pt x="794" y="79"/>
                </a:moveTo>
                <a:cubicBezTo>
                  <a:pt x="785" y="79"/>
                  <a:pt x="778" y="76"/>
                  <a:pt x="773" y="71"/>
                </a:cubicBezTo>
                <a:cubicBezTo>
                  <a:pt x="768" y="66"/>
                  <a:pt x="765" y="58"/>
                  <a:pt x="765" y="49"/>
                </a:cubicBezTo>
                <a:cubicBezTo>
                  <a:pt x="765" y="40"/>
                  <a:pt x="768" y="32"/>
                  <a:pt x="772" y="27"/>
                </a:cubicBezTo>
                <a:cubicBezTo>
                  <a:pt x="777" y="21"/>
                  <a:pt x="784" y="19"/>
                  <a:pt x="792" y="19"/>
                </a:cubicBezTo>
                <a:cubicBezTo>
                  <a:pt x="800" y="19"/>
                  <a:pt x="806" y="21"/>
                  <a:pt x="810" y="26"/>
                </a:cubicBezTo>
                <a:cubicBezTo>
                  <a:pt x="815" y="30"/>
                  <a:pt x="817" y="37"/>
                  <a:pt x="817" y="45"/>
                </a:cubicBezTo>
                <a:cubicBezTo>
                  <a:pt x="817" y="52"/>
                  <a:pt x="817" y="52"/>
                  <a:pt x="817" y="52"/>
                </a:cubicBezTo>
                <a:cubicBezTo>
                  <a:pt x="778" y="52"/>
                  <a:pt x="778" y="52"/>
                  <a:pt x="778" y="52"/>
                </a:cubicBezTo>
                <a:cubicBezTo>
                  <a:pt x="778" y="57"/>
                  <a:pt x="780" y="62"/>
                  <a:pt x="783" y="65"/>
                </a:cubicBezTo>
                <a:cubicBezTo>
                  <a:pt x="785" y="68"/>
                  <a:pt x="790" y="69"/>
                  <a:pt x="795" y="69"/>
                </a:cubicBezTo>
                <a:cubicBezTo>
                  <a:pt x="798" y="69"/>
                  <a:pt x="801" y="69"/>
                  <a:pt x="804" y="68"/>
                </a:cubicBezTo>
                <a:cubicBezTo>
                  <a:pt x="807" y="67"/>
                  <a:pt x="810" y="66"/>
                  <a:pt x="814" y="65"/>
                </a:cubicBezTo>
                <a:cubicBezTo>
                  <a:pt x="814" y="75"/>
                  <a:pt x="814" y="75"/>
                  <a:pt x="814" y="75"/>
                </a:cubicBezTo>
                <a:cubicBezTo>
                  <a:pt x="811" y="76"/>
                  <a:pt x="808" y="77"/>
                  <a:pt x="805" y="78"/>
                </a:cubicBezTo>
                <a:cubicBezTo>
                  <a:pt x="802" y="79"/>
                  <a:pt x="798" y="79"/>
                  <a:pt x="794" y="79"/>
                </a:cubicBezTo>
                <a:close/>
                <a:moveTo>
                  <a:pt x="792" y="28"/>
                </a:moveTo>
                <a:cubicBezTo>
                  <a:pt x="788" y="28"/>
                  <a:pt x="785" y="29"/>
                  <a:pt x="782" y="32"/>
                </a:cubicBezTo>
                <a:cubicBezTo>
                  <a:pt x="780" y="34"/>
                  <a:pt x="779" y="38"/>
                  <a:pt x="778" y="43"/>
                </a:cubicBezTo>
                <a:cubicBezTo>
                  <a:pt x="805" y="43"/>
                  <a:pt x="805" y="43"/>
                  <a:pt x="805" y="43"/>
                </a:cubicBezTo>
                <a:cubicBezTo>
                  <a:pt x="805" y="38"/>
                  <a:pt x="803" y="34"/>
                  <a:pt x="801" y="32"/>
                </a:cubicBezTo>
                <a:cubicBezTo>
                  <a:pt x="799" y="29"/>
                  <a:pt x="796" y="28"/>
                  <a:pt x="792" y="28"/>
                </a:cubicBezTo>
                <a:close/>
                <a:moveTo>
                  <a:pt x="867" y="78"/>
                </a:moveTo>
                <a:cubicBezTo>
                  <a:pt x="865" y="70"/>
                  <a:pt x="865" y="70"/>
                  <a:pt x="865" y="70"/>
                </a:cubicBezTo>
                <a:cubicBezTo>
                  <a:pt x="864" y="70"/>
                  <a:pt x="864" y="70"/>
                  <a:pt x="864" y="70"/>
                </a:cubicBezTo>
                <a:cubicBezTo>
                  <a:pt x="861" y="73"/>
                  <a:pt x="859" y="76"/>
                  <a:pt x="856" y="77"/>
                </a:cubicBezTo>
                <a:cubicBezTo>
                  <a:pt x="853" y="78"/>
                  <a:pt x="849" y="79"/>
                  <a:pt x="845" y="79"/>
                </a:cubicBezTo>
                <a:cubicBezTo>
                  <a:pt x="839" y="79"/>
                  <a:pt x="835" y="77"/>
                  <a:pt x="832" y="74"/>
                </a:cubicBezTo>
                <a:cubicBezTo>
                  <a:pt x="828" y="71"/>
                  <a:pt x="827" y="67"/>
                  <a:pt x="827" y="61"/>
                </a:cubicBezTo>
                <a:cubicBezTo>
                  <a:pt x="827" y="55"/>
                  <a:pt x="829" y="51"/>
                  <a:pt x="833" y="48"/>
                </a:cubicBezTo>
                <a:cubicBezTo>
                  <a:pt x="838" y="45"/>
                  <a:pt x="845" y="43"/>
                  <a:pt x="854" y="43"/>
                </a:cubicBezTo>
                <a:cubicBezTo>
                  <a:pt x="864" y="42"/>
                  <a:pt x="864" y="42"/>
                  <a:pt x="864" y="42"/>
                </a:cubicBezTo>
                <a:cubicBezTo>
                  <a:pt x="864" y="39"/>
                  <a:pt x="864" y="39"/>
                  <a:pt x="864" y="39"/>
                </a:cubicBezTo>
                <a:cubicBezTo>
                  <a:pt x="864" y="35"/>
                  <a:pt x="863" y="33"/>
                  <a:pt x="861" y="31"/>
                </a:cubicBezTo>
                <a:cubicBezTo>
                  <a:pt x="859" y="29"/>
                  <a:pt x="857" y="28"/>
                  <a:pt x="853" y="28"/>
                </a:cubicBezTo>
                <a:cubicBezTo>
                  <a:pt x="850" y="28"/>
                  <a:pt x="847" y="29"/>
                  <a:pt x="845" y="29"/>
                </a:cubicBezTo>
                <a:cubicBezTo>
                  <a:pt x="842" y="30"/>
                  <a:pt x="839" y="31"/>
                  <a:pt x="837" y="33"/>
                </a:cubicBezTo>
                <a:cubicBezTo>
                  <a:pt x="833" y="24"/>
                  <a:pt x="833" y="24"/>
                  <a:pt x="833" y="24"/>
                </a:cubicBezTo>
                <a:cubicBezTo>
                  <a:pt x="836" y="22"/>
                  <a:pt x="839" y="21"/>
                  <a:pt x="843" y="20"/>
                </a:cubicBezTo>
                <a:cubicBezTo>
                  <a:pt x="847" y="19"/>
                  <a:pt x="850" y="19"/>
                  <a:pt x="854" y="19"/>
                </a:cubicBezTo>
                <a:cubicBezTo>
                  <a:pt x="861" y="19"/>
                  <a:pt x="867" y="20"/>
                  <a:pt x="870" y="23"/>
                </a:cubicBezTo>
                <a:cubicBezTo>
                  <a:pt x="874" y="27"/>
                  <a:pt x="876" y="32"/>
                  <a:pt x="876" y="39"/>
                </a:cubicBezTo>
                <a:cubicBezTo>
                  <a:pt x="876" y="78"/>
                  <a:pt x="876" y="78"/>
                  <a:pt x="876" y="78"/>
                </a:cubicBezTo>
                <a:lnTo>
                  <a:pt x="867" y="78"/>
                </a:lnTo>
                <a:close/>
                <a:moveTo>
                  <a:pt x="849" y="69"/>
                </a:moveTo>
                <a:cubicBezTo>
                  <a:pt x="853" y="69"/>
                  <a:pt x="857" y="68"/>
                  <a:pt x="860" y="66"/>
                </a:cubicBezTo>
                <a:cubicBezTo>
                  <a:pt x="862" y="63"/>
                  <a:pt x="864" y="60"/>
                  <a:pt x="864" y="55"/>
                </a:cubicBezTo>
                <a:cubicBezTo>
                  <a:pt x="864" y="50"/>
                  <a:pt x="864" y="50"/>
                  <a:pt x="864" y="50"/>
                </a:cubicBezTo>
                <a:cubicBezTo>
                  <a:pt x="856" y="50"/>
                  <a:pt x="856" y="50"/>
                  <a:pt x="856" y="50"/>
                </a:cubicBezTo>
                <a:cubicBezTo>
                  <a:pt x="850" y="51"/>
                  <a:pt x="846" y="52"/>
                  <a:pt x="844" y="53"/>
                </a:cubicBezTo>
                <a:cubicBezTo>
                  <a:pt x="841" y="55"/>
                  <a:pt x="840" y="58"/>
                  <a:pt x="840" y="61"/>
                </a:cubicBezTo>
                <a:cubicBezTo>
                  <a:pt x="840" y="64"/>
                  <a:pt x="840" y="66"/>
                  <a:pt x="842" y="67"/>
                </a:cubicBezTo>
                <a:cubicBezTo>
                  <a:pt x="843" y="69"/>
                  <a:pt x="846" y="69"/>
                  <a:pt x="849" y="69"/>
                </a:cubicBezTo>
                <a:close/>
                <a:moveTo>
                  <a:pt x="942" y="78"/>
                </a:moveTo>
                <a:cubicBezTo>
                  <a:pt x="930" y="78"/>
                  <a:pt x="930" y="78"/>
                  <a:pt x="930" y="78"/>
                </a:cubicBezTo>
                <a:cubicBezTo>
                  <a:pt x="930" y="42"/>
                  <a:pt x="930" y="42"/>
                  <a:pt x="930" y="42"/>
                </a:cubicBezTo>
                <a:cubicBezTo>
                  <a:pt x="930" y="38"/>
                  <a:pt x="929" y="34"/>
                  <a:pt x="927" y="32"/>
                </a:cubicBezTo>
                <a:cubicBezTo>
                  <a:pt x="926" y="30"/>
                  <a:pt x="923" y="29"/>
                  <a:pt x="919" y="29"/>
                </a:cubicBezTo>
                <a:cubicBezTo>
                  <a:pt x="915" y="29"/>
                  <a:pt x="911" y="30"/>
                  <a:pt x="909" y="33"/>
                </a:cubicBezTo>
                <a:cubicBezTo>
                  <a:pt x="907" y="36"/>
                  <a:pt x="906" y="42"/>
                  <a:pt x="906" y="49"/>
                </a:cubicBezTo>
                <a:cubicBezTo>
                  <a:pt x="906" y="78"/>
                  <a:pt x="906" y="78"/>
                  <a:pt x="906" y="78"/>
                </a:cubicBezTo>
                <a:cubicBezTo>
                  <a:pt x="893" y="78"/>
                  <a:pt x="893" y="78"/>
                  <a:pt x="893" y="78"/>
                </a:cubicBezTo>
                <a:cubicBezTo>
                  <a:pt x="893" y="20"/>
                  <a:pt x="893" y="20"/>
                  <a:pt x="893" y="20"/>
                </a:cubicBezTo>
                <a:cubicBezTo>
                  <a:pt x="903" y="20"/>
                  <a:pt x="903" y="20"/>
                  <a:pt x="903" y="20"/>
                </a:cubicBezTo>
                <a:cubicBezTo>
                  <a:pt x="905" y="27"/>
                  <a:pt x="905" y="27"/>
                  <a:pt x="905" y="27"/>
                </a:cubicBezTo>
                <a:cubicBezTo>
                  <a:pt x="905" y="27"/>
                  <a:pt x="905" y="27"/>
                  <a:pt x="905" y="27"/>
                </a:cubicBezTo>
                <a:cubicBezTo>
                  <a:pt x="907" y="25"/>
                  <a:pt x="909" y="22"/>
                  <a:pt x="912" y="21"/>
                </a:cubicBezTo>
                <a:cubicBezTo>
                  <a:pt x="915" y="19"/>
                  <a:pt x="919" y="19"/>
                  <a:pt x="922" y="19"/>
                </a:cubicBezTo>
                <a:cubicBezTo>
                  <a:pt x="931" y="19"/>
                  <a:pt x="937" y="22"/>
                  <a:pt x="940" y="28"/>
                </a:cubicBezTo>
                <a:cubicBezTo>
                  <a:pt x="941" y="28"/>
                  <a:pt x="941" y="28"/>
                  <a:pt x="941" y="28"/>
                </a:cubicBezTo>
                <a:cubicBezTo>
                  <a:pt x="943" y="25"/>
                  <a:pt x="945" y="23"/>
                  <a:pt x="948" y="21"/>
                </a:cubicBezTo>
                <a:cubicBezTo>
                  <a:pt x="951" y="19"/>
                  <a:pt x="955" y="19"/>
                  <a:pt x="959" y="19"/>
                </a:cubicBezTo>
                <a:cubicBezTo>
                  <a:pt x="966" y="19"/>
                  <a:pt x="971" y="20"/>
                  <a:pt x="974" y="24"/>
                </a:cubicBezTo>
                <a:cubicBezTo>
                  <a:pt x="977" y="27"/>
                  <a:pt x="979" y="33"/>
                  <a:pt x="979" y="40"/>
                </a:cubicBezTo>
                <a:cubicBezTo>
                  <a:pt x="979" y="78"/>
                  <a:pt x="979" y="78"/>
                  <a:pt x="979" y="78"/>
                </a:cubicBezTo>
                <a:cubicBezTo>
                  <a:pt x="967" y="78"/>
                  <a:pt x="967" y="78"/>
                  <a:pt x="967" y="78"/>
                </a:cubicBezTo>
                <a:cubicBezTo>
                  <a:pt x="967" y="42"/>
                  <a:pt x="967" y="42"/>
                  <a:pt x="967" y="42"/>
                </a:cubicBezTo>
                <a:cubicBezTo>
                  <a:pt x="967" y="38"/>
                  <a:pt x="966" y="34"/>
                  <a:pt x="964" y="32"/>
                </a:cubicBezTo>
                <a:cubicBezTo>
                  <a:pt x="962" y="30"/>
                  <a:pt x="960" y="29"/>
                  <a:pt x="956" y="29"/>
                </a:cubicBezTo>
                <a:cubicBezTo>
                  <a:pt x="951" y="29"/>
                  <a:pt x="948" y="30"/>
                  <a:pt x="946" y="33"/>
                </a:cubicBezTo>
                <a:cubicBezTo>
                  <a:pt x="943" y="36"/>
                  <a:pt x="942" y="41"/>
                  <a:pt x="942" y="47"/>
                </a:cubicBezTo>
                <a:lnTo>
                  <a:pt x="942" y="78"/>
                </a:lnTo>
                <a:close/>
                <a:moveTo>
                  <a:pt x="991" y="46"/>
                </a:moveTo>
                <a:cubicBezTo>
                  <a:pt x="991" y="35"/>
                  <a:pt x="991" y="35"/>
                  <a:pt x="991" y="35"/>
                </a:cubicBezTo>
                <a:cubicBezTo>
                  <a:pt x="1018" y="35"/>
                  <a:pt x="1018" y="35"/>
                  <a:pt x="1018" y="35"/>
                </a:cubicBezTo>
                <a:cubicBezTo>
                  <a:pt x="1018" y="46"/>
                  <a:pt x="1018" y="46"/>
                  <a:pt x="1018" y="46"/>
                </a:cubicBezTo>
                <a:lnTo>
                  <a:pt x="991" y="46"/>
                </a:lnTo>
                <a:close/>
                <a:moveTo>
                  <a:pt x="1096" y="78"/>
                </a:moveTo>
                <a:cubicBezTo>
                  <a:pt x="1081" y="78"/>
                  <a:pt x="1081" y="78"/>
                  <a:pt x="1081" y="78"/>
                </a:cubicBezTo>
                <a:cubicBezTo>
                  <a:pt x="1043" y="17"/>
                  <a:pt x="1043" y="17"/>
                  <a:pt x="1043" y="17"/>
                </a:cubicBezTo>
                <a:cubicBezTo>
                  <a:pt x="1043" y="17"/>
                  <a:pt x="1043" y="17"/>
                  <a:pt x="1043" y="17"/>
                </a:cubicBezTo>
                <a:cubicBezTo>
                  <a:pt x="1043" y="20"/>
                  <a:pt x="1043" y="20"/>
                  <a:pt x="1043" y="20"/>
                </a:cubicBezTo>
                <a:cubicBezTo>
                  <a:pt x="1043" y="27"/>
                  <a:pt x="1044" y="32"/>
                  <a:pt x="1044" y="38"/>
                </a:cubicBezTo>
                <a:cubicBezTo>
                  <a:pt x="1044" y="78"/>
                  <a:pt x="1044" y="78"/>
                  <a:pt x="1044" y="78"/>
                </a:cubicBezTo>
                <a:cubicBezTo>
                  <a:pt x="1032" y="78"/>
                  <a:pt x="1032" y="78"/>
                  <a:pt x="1032" y="78"/>
                </a:cubicBezTo>
                <a:cubicBezTo>
                  <a:pt x="1032" y="1"/>
                  <a:pt x="1032" y="1"/>
                  <a:pt x="1032" y="1"/>
                </a:cubicBezTo>
                <a:cubicBezTo>
                  <a:pt x="1047" y="1"/>
                  <a:pt x="1047" y="1"/>
                  <a:pt x="1047" y="1"/>
                </a:cubicBezTo>
                <a:cubicBezTo>
                  <a:pt x="1085" y="62"/>
                  <a:pt x="1085" y="62"/>
                  <a:pt x="1085" y="62"/>
                </a:cubicBezTo>
                <a:cubicBezTo>
                  <a:pt x="1085" y="62"/>
                  <a:pt x="1085" y="62"/>
                  <a:pt x="1085" y="62"/>
                </a:cubicBezTo>
                <a:cubicBezTo>
                  <a:pt x="1085" y="61"/>
                  <a:pt x="1085" y="58"/>
                  <a:pt x="1085" y="53"/>
                </a:cubicBezTo>
                <a:cubicBezTo>
                  <a:pt x="1085" y="48"/>
                  <a:pt x="1085" y="44"/>
                  <a:pt x="1085" y="41"/>
                </a:cubicBezTo>
                <a:cubicBezTo>
                  <a:pt x="1085" y="1"/>
                  <a:pt x="1085" y="1"/>
                  <a:pt x="1085" y="1"/>
                </a:cubicBezTo>
                <a:cubicBezTo>
                  <a:pt x="1096" y="1"/>
                  <a:pt x="1096" y="1"/>
                  <a:pt x="1096" y="1"/>
                </a:cubicBezTo>
                <a:lnTo>
                  <a:pt x="1096" y="78"/>
                </a:lnTo>
                <a:close/>
                <a:moveTo>
                  <a:pt x="1173" y="78"/>
                </a:moveTo>
                <a:cubicBezTo>
                  <a:pt x="1159" y="78"/>
                  <a:pt x="1159" y="78"/>
                  <a:pt x="1159" y="78"/>
                </a:cubicBezTo>
                <a:cubicBezTo>
                  <a:pt x="1139" y="46"/>
                  <a:pt x="1139" y="46"/>
                  <a:pt x="1139" y="46"/>
                </a:cubicBezTo>
                <a:cubicBezTo>
                  <a:pt x="1120" y="78"/>
                  <a:pt x="1120" y="78"/>
                  <a:pt x="1120" y="78"/>
                </a:cubicBezTo>
                <a:cubicBezTo>
                  <a:pt x="1107" y="78"/>
                  <a:pt x="1107" y="78"/>
                  <a:pt x="1107" y="78"/>
                </a:cubicBezTo>
                <a:cubicBezTo>
                  <a:pt x="1132" y="38"/>
                  <a:pt x="1132" y="38"/>
                  <a:pt x="1132" y="38"/>
                </a:cubicBezTo>
                <a:cubicBezTo>
                  <a:pt x="1108" y="1"/>
                  <a:pt x="1108" y="1"/>
                  <a:pt x="1108" y="1"/>
                </a:cubicBezTo>
                <a:cubicBezTo>
                  <a:pt x="1122" y="1"/>
                  <a:pt x="1122" y="1"/>
                  <a:pt x="1122" y="1"/>
                </a:cubicBezTo>
                <a:cubicBezTo>
                  <a:pt x="1140" y="30"/>
                  <a:pt x="1140" y="30"/>
                  <a:pt x="1140" y="30"/>
                </a:cubicBezTo>
                <a:cubicBezTo>
                  <a:pt x="1158" y="1"/>
                  <a:pt x="1158" y="1"/>
                  <a:pt x="1158" y="1"/>
                </a:cubicBezTo>
                <a:cubicBezTo>
                  <a:pt x="1171" y="1"/>
                  <a:pt x="1171" y="1"/>
                  <a:pt x="1171" y="1"/>
                </a:cubicBezTo>
                <a:cubicBezTo>
                  <a:pt x="1147" y="38"/>
                  <a:pt x="1147" y="38"/>
                  <a:pt x="1147" y="38"/>
                </a:cubicBezTo>
                <a:lnTo>
                  <a:pt x="1173" y="78"/>
                </a:lnTo>
                <a:close/>
                <a:moveTo>
                  <a:pt x="116" y="205"/>
                </a:moveTo>
                <a:cubicBezTo>
                  <a:pt x="119" y="205"/>
                  <a:pt x="126" y="205"/>
                  <a:pt x="130" y="204"/>
                </a:cubicBezTo>
                <a:cubicBezTo>
                  <a:pt x="130" y="224"/>
                  <a:pt x="130" y="224"/>
                  <a:pt x="130" y="224"/>
                </a:cubicBezTo>
                <a:cubicBezTo>
                  <a:pt x="126" y="224"/>
                  <a:pt x="120" y="224"/>
                  <a:pt x="116" y="224"/>
                </a:cubicBezTo>
                <a:cubicBezTo>
                  <a:pt x="79" y="224"/>
                  <a:pt x="79" y="224"/>
                  <a:pt x="79" y="224"/>
                </a:cubicBezTo>
                <a:cubicBezTo>
                  <a:pt x="78" y="240"/>
                  <a:pt x="75" y="252"/>
                  <a:pt x="69" y="263"/>
                </a:cubicBezTo>
                <a:cubicBezTo>
                  <a:pt x="64" y="274"/>
                  <a:pt x="52" y="286"/>
                  <a:pt x="38" y="293"/>
                </a:cubicBezTo>
                <a:cubicBezTo>
                  <a:pt x="20" y="280"/>
                  <a:pt x="20" y="280"/>
                  <a:pt x="20" y="280"/>
                </a:cubicBezTo>
                <a:cubicBezTo>
                  <a:pt x="31" y="276"/>
                  <a:pt x="42" y="267"/>
                  <a:pt x="48" y="258"/>
                </a:cubicBezTo>
                <a:cubicBezTo>
                  <a:pt x="54" y="248"/>
                  <a:pt x="57" y="237"/>
                  <a:pt x="58" y="224"/>
                </a:cubicBezTo>
                <a:cubicBezTo>
                  <a:pt x="15" y="224"/>
                  <a:pt x="15" y="224"/>
                  <a:pt x="15" y="224"/>
                </a:cubicBezTo>
                <a:cubicBezTo>
                  <a:pt x="11" y="224"/>
                  <a:pt x="5" y="224"/>
                  <a:pt x="0" y="224"/>
                </a:cubicBezTo>
                <a:cubicBezTo>
                  <a:pt x="0" y="204"/>
                  <a:pt x="0" y="204"/>
                  <a:pt x="0" y="204"/>
                </a:cubicBezTo>
                <a:cubicBezTo>
                  <a:pt x="5" y="205"/>
                  <a:pt x="10" y="205"/>
                  <a:pt x="15" y="205"/>
                </a:cubicBezTo>
                <a:lnTo>
                  <a:pt x="116" y="205"/>
                </a:lnTo>
                <a:close/>
                <a:moveTo>
                  <a:pt x="35" y="184"/>
                </a:moveTo>
                <a:cubicBezTo>
                  <a:pt x="30" y="184"/>
                  <a:pt x="23" y="184"/>
                  <a:pt x="18" y="185"/>
                </a:cubicBezTo>
                <a:cubicBezTo>
                  <a:pt x="18" y="165"/>
                  <a:pt x="18" y="165"/>
                  <a:pt x="18" y="165"/>
                </a:cubicBezTo>
                <a:cubicBezTo>
                  <a:pt x="23" y="166"/>
                  <a:pt x="30" y="166"/>
                  <a:pt x="35" y="166"/>
                </a:cubicBezTo>
                <a:cubicBezTo>
                  <a:pt x="85" y="166"/>
                  <a:pt x="85" y="166"/>
                  <a:pt x="85" y="166"/>
                </a:cubicBezTo>
                <a:cubicBezTo>
                  <a:pt x="90" y="166"/>
                  <a:pt x="96" y="166"/>
                  <a:pt x="102" y="165"/>
                </a:cubicBezTo>
                <a:cubicBezTo>
                  <a:pt x="102" y="185"/>
                  <a:pt x="102" y="185"/>
                  <a:pt x="102" y="185"/>
                </a:cubicBezTo>
                <a:cubicBezTo>
                  <a:pt x="96" y="184"/>
                  <a:pt x="90" y="184"/>
                  <a:pt x="85" y="184"/>
                </a:cubicBezTo>
                <a:lnTo>
                  <a:pt x="35" y="184"/>
                </a:lnTo>
                <a:close/>
                <a:moveTo>
                  <a:pt x="111" y="181"/>
                </a:moveTo>
                <a:cubicBezTo>
                  <a:pt x="108" y="174"/>
                  <a:pt x="103" y="165"/>
                  <a:pt x="99" y="159"/>
                </a:cubicBezTo>
                <a:cubicBezTo>
                  <a:pt x="111" y="154"/>
                  <a:pt x="111" y="154"/>
                  <a:pt x="111" y="154"/>
                </a:cubicBezTo>
                <a:cubicBezTo>
                  <a:pt x="115" y="160"/>
                  <a:pt x="120" y="170"/>
                  <a:pt x="123" y="175"/>
                </a:cubicBezTo>
                <a:lnTo>
                  <a:pt x="111" y="181"/>
                </a:lnTo>
                <a:close/>
                <a:moveTo>
                  <a:pt x="129" y="174"/>
                </a:moveTo>
                <a:cubicBezTo>
                  <a:pt x="126" y="167"/>
                  <a:pt x="121" y="158"/>
                  <a:pt x="117" y="152"/>
                </a:cubicBezTo>
                <a:cubicBezTo>
                  <a:pt x="129" y="147"/>
                  <a:pt x="129" y="147"/>
                  <a:pt x="129" y="147"/>
                </a:cubicBezTo>
                <a:cubicBezTo>
                  <a:pt x="133" y="153"/>
                  <a:pt x="139" y="163"/>
                  <a:pt x="141" y="168"/>
                </a:cubicBezTo>
                <a:lnTo>
                  <a:pt x="129" y="174"/>
                </a:lnTo>
                <a:close/>
                <a:moveTo>
                  <a:pt x="195" y="217"/>
                </a:moveTo>
                <a:cubicBezTo>
                  <a:pt x="184" y="234"/>
                  <a:pt x="184" y="234"/>
                  <a:pt x="184" y="234"/>
                </a:cubicBezTo>
                <a:cubicBezTo>
                  <a:pt x="175" y="228"/>
                  <a:pt x="159" y="217"/>
                  <a:pt x="149" y="212"/>
                </a:cubicBezTo>
                <a:cubicBezTo>
                  <a:pt x="160" y="195"/>
                  <a:pt x="160" y="195"/>
                  <a:pt x="160" y="195"/>
                </a:cubicBezTo>
                <a:cubicBezTo>
                  <a:pt x="170" y="200"/>
                  <a:pt x="187" y="211"/>
                  <a:pt x="195" y="217"/>
                </a:cubicBezTo>
                <a:close/>
                <a:moveTo>
                  <a:pt x="208" y="252"/>
                </a:moveTo>
                <a:cubicBezTo>
                  <a:pt x="234" y="237"/>
                  <a:pt x="255" y="216"/>
                  <a:pt x="267" y="194"/>
                </a:cubicBezTo>
                <a:cubicBezTo>
                  <a:pt x="279" y="215"/>
                  <a:pt x="279" y="215"/>
                  <a:pt x="279" y="215"/>
                </a:cubicBezTo>
                <a:cubicBezTo>
                  <a:pt x="265" y="236"/>
                  <a:pt x="243" y="256"/>
                  <a:pt x="218" y="270"/>
                </a:cubicBezTo>
                <a:cubicBezTo>
                  <a:pt x="202" y="279"/>
                  <a:pt x="180" y="287"/>
                  <a:pt x="167" y="289"/>
                </a:cubicBezTo>
                <a:cubicBezTo>
                  <a:pt x="155" y="269"/>
                  <a:pt x="155" y="269"/>
                  <a:pt x="155" y="269"/>
                </a:cubicBezTo>
                <a:cubicBezTo>
                  <a:pt x="172" y="266"/>
                  <a:pt x="191" y="261"/>
                  <a:pt x="208" y="252"/>
                </a:cubicBezTo>
                <a:close/>
                <a:moveTo>
                  <a:pt x="219" y="182"/>
                </a:moveTo>
                <a:cubicBezTo>
                  <a:pt x="207" y="199"/>
                  <a:pt x="207" y="199"/>
                  <a:pt x="207" y="199"/>
                </a:cubicBezTo>
                <a:cubicBezTo>
                  <a:pt x="199" y="193"/>
                  <a:pt x="183" y="182"/>
                  <a:pt x="173" y="177"/>
                </a:cubicBezTo>
                <a:cubicBezTo>
                  <a:pt x="184" y="160"/>
                  <a:pt x="184" y="160"/>
                  <a:pt x="184" y="160"/>
                </a:cubicBezTo>
                <a:cubicBezTo>
                  <a:pt x="194" y="165"/>
                  <a:pt x="211" y="176"/>
                  <a:pt x="219" y="182"/>
                </a:cubicBezTo>
                <a:close/>
                <a:moveTo>
                  <a:pt x="265" y="187"/>
                </a:moveTo>
                <a:cubicBezTo>
                  <a:pt x="251" y="192"/>
                  <a:pt x="251" y="192"/>
                  <a:pt x="251" y="192"/>
                </a:cubicBezTo>
                <a:cubicBezTo>
                  <a:pt x="247" y="183"/>
                  <a:pt x="243" y="176"/>
                  <a:pt x="238" y="168"/>
                </a:cubicBezTo>
                <a:cubicBezTo>
                  <a:pt x="250" y="163"/>
                  <a:pt x="250" y="163"/>
                  <a:pt x="250" y="163"/>
                </a:cubicBezTo>
                <a:cubicBezTo>
                  <a:pt x="255" y="169"/>
                  <a:pt x="261" y="180"/>
                  <a:pt x="265" y="187"/>
                </a:cubicBezTo>
                <a:close/>
                <a:moveTo>
                  <a:pt x="286" y="178"/>
                </a:moveTo>
                <a:cubicBezTo>
                  <a:pt x="273" y="184"/>
                  <a:pt x="273" y="184"/>
                  <a:pt x="273" y="184"/>
                </a:cubicBezTo>
                <a:cubicBezTo>
                  <a:pt x="268" y="174"/>
                  <a:pt x="264" y="168"/>
                  <a:pt x="259" y="161"/>
                </a:cubicBezTo>
                <a:cubicBezTo>
                  <a:pt x="272" y="155"/>
                  <a:pt x="272" y="155"/>
                  <a:pt x="272" y="155"/>
                </a:cubicBezTo>
                <a:cubicBezTo>
                  <a:pt x="276" y="162"/>
                  <a:pt x="282" y="172"/>
                  <a:pt x="286" y="178"/>
                </a:cubicBezTo>
                <a:close/>
                <a:moveTo>
                  <a:pt x="420" y="183"/>
                </a:moveTo>
                <a:cubicBezTo>
                  <a:pt x="418" y="186"/>
                  <a:pt x="416" y="190"/>
                  <a:pt x="415" y="194"/>
                </a:cubicBezTo>
                <a:cubicBezTo>
                  <a:pt x="411" y="206"/>
                  <a:pt x="404" y="221"/>
                  <a:pt x="394" y="236"/>
                </a:cubicBezTo>
                <a:cubicBezTo>
                  <a:pt x="400" y="239"/>
                  <a:pt x="405" y="243"/>
                  <a:pt x="409" y="246"/>
                </a:cubicBezTo>
                <a:cubicBezTo>
                  <a:pt x="395" y="264"/>
                  <a:pt x="395" y="264"/>
                  <a:pt x="395" y="264"/>
                </a:cubicBezTo>
                <a:cubicBezTo>
                  <a:pt x="391" y="260"/>
                  <a:pt x="386" y="257"/>
                  <a:pt x="380" y="253"/>
                </a:cubicBezTo>
                <a:cubicBezTo>
                  <a:pt x="367" y="268"/>
                  <a:pt x="348" y="282"/>
                  <a:pt x="324" y="291"/>
                </a:cubicBezTo>
                <a:cubicBezTo>
                  <a:pt x="306" y="276"/>
                  <a:pt x="306" y="276"/>
                  <a:pt x="306" y="276"/>
                </a:cubicBezTo>
                <a:cubicBezTo>
                  <a:pt x="333" y="267"/>
                  <a:pt x="350" y="254"/>
                  <a:pt x="363" y="241"/>
                </a:cubicBezTo>
                <a:cubicBezTo>
                  <a:pt x="353" y="234"/>
                  <a:pt x="342" y="228"/>
                  <a:pt x="334" y="224"/>
                </a:cubicBezTo>
                <a:cubicBezTo>
                  <a:pt x="347" y="209"/>
                  <a:pt x="347" y="209"/>
                  <a:pt x="347" y="209"/>
                </a:cubicBezTo>
                <a:cubicBezTo>
                  <a:pt x="355" y="213"/>
                  <a:pt x="366" y="219"/>
                  <a:pt x="376" y="225"/>
                </a:cubicBezTo>
                <a:cubicBezTo>
                  <a:pt x="384" y="214"/>
                  <a:pt x="390" y="202"/>
                  <a:pt x="392" y="192"/>
                </a:cubicBezTo>
                <a:cubicBezTo>
                  <a:pt x="348" y="192"/>
                  <a:pt x="348" y="192"/>
                  <a:pt x="348" y="192"/>
                </a:cubicBezTo>
                <a:cubicBezTo>
                  <a:pt x="337" y="207"/>
                  <a:pt x="323" y="221"/>
                  <a:pt x="307" y="232"/>
                </a:cubicBezTo>
                <a:cubicBezTo>
                  <a:pt x="291" y="219"/>
                  <a:pt x="291" y="219"/>
                  <a:pt x="291" y="219"/>
                </a:cubicBezTo>
                <a:cubicBezTo>
                  <a:pt x="318" y="203"/>
                  <a:pt x="332" y="182"/>
                  <a:pt x="340" y="168"/>
                </a:cubicBezTo>
                <a:cubicBezTo>
                  <a:pt x="342" y="164"/>
                  <a:pt x="345" y="157"/>
                  <a:pt x="347" y="152"/>
                </a:cubicBezTo>
                <a:cubicBezTo>
                  <a:pt x="369" y="159"/>
                  <a:pt x="369" y="159"/>
                  <a:pt x="369" y="159"/>
                </a:cubicBezTo>
                <a:cubicBezTo>
                  <a:pt x="365" y="164"/>
                  <a:pt x="362" y="171"/>
                  <a:pt x="360" y="175"/>
                </a:cubicBezTo>
                <a:cubicBezTo>
                  <a:pt x="360" y="175"/>
                  <a:pt x="360" y="175"/>
                  <a:pt x="360" y="175"/>
                </a:cubicBezTo>
                <a:cubicBezTo>
                  <a:pt x="391" y="175"/>
                  <a:pt x="391" y="175"/>
                  <a:pt x="391" y="175"/>
                </a:cubicBezTo>
                <a:cubicBezTo>
                  <a:pt x="396" y="175"/>
                  <a:pt x="401" y="174"/>
                  <a:pt x="404" y="173"/>
                </a:cubicBezTo>
                <a:lnTo>
                  <a:pt x="420" y="183"/>
                </a:lnTo>
                <a:close/>
                <a:moveTo>
                  <a:pt x="431" y="275"/>
                </a:moveTo>
                <a:cubicBezTo>
                  <a:pt x="444" y="266"/>
                  <a:pt x="452" y="252"/>
                  <a:pt x="457" y="238"/>
                </a:cubicBezTo>
                <a:cubicBezTo>
                  <a:pt x="461" y="225"/>
                  <a:pt x="461" y="196"/>
                  <a:pt x="461" y="178"/>
                </a:cubicBezTo>
                <a:cubicBezTo>
                  <a:pt x="461" y="171"/>
                  <a:pt x="461" y="167"/>
                  <a:pt x="460" y="164"/>
                </a:cubicBezTo>
                <a:cubicBezTo>
                  <a:pt x="482" y="164"/>
                  <a:pt x="482" y="164"/>
                  <a:pt x="482" y="164"/>
                </a:cubicBezTo>
                <a:cubicBezTo>
                  <a:pt x="482" y="164"/>
                  <a:pt x="481" y="171"/>
                  <a:pt x="481" y="177"/>
                </a:cubicBezTo>
                <a:cubicBezTo>
                  <a:pt x="481" y="196"/>
                  <a:pt x="481" y="228"/>
                  <a:pt x="477" y="244"/>
                </a:cubicBezTo>
                <a:cubicBezTo>
                  <a:pt x="472" y="261"/>
                  <a:pt x="463" y="276"/>
                  <a:pt x="449" y="288"/>
                </a:cubicBezTo>
                <a:lnTo>
                  <a:pt x="431" y="275"/>
                </a:lnTo>
                <a:close/>
                <a:moveTo>
                  <a:pt x="502" y="278"/>
                </a:moveTo>
                <a:cubicBezTo>
                  <a:pt x="502" y="275"/>
                  <a:pt x="503" y="270"/>
                  <a:pt x="503" y="266"/>
                </a:cubicBezTo>
                <a:cubicBezTo>
                  <a:pt x="503" y="176"/>
                  <a:pt x="503" y="176"/>
                  <a:pt x="503" y="176"/>
                </a:cubicBezTo>
                <a:cubicBezTo>
                  <a:pt x="503" y="170"/>
                  <a:pt x="502" y="164"/>
                  <a:pt x="502" y="163"/>
                </a:cubicBezTo>
                <a:cubicBezTo>
                  <a:pt x="525" y="163"/>
                  <a:pt x="525" y="163"/>
                  <a:pt x="525" y="163"/>
                </a:cubicBezTo>
                <a:cubicBezTo>
                  <a:pt x="525" y="164"/>
                  <a:pt x="524" y="170"/>
                  <a:pt x="524" y="177"/>
                </a:cubicBezTo>
                <a:cubicBezTo>
                  <a:pt x="524" y="257"/>
                  <a:pt x="524" y="257"/>
                  <a:pt x="524" y="257"/>
                </a:cubicBezTo>
                <a:cubicBezTo>
                  <a:pt x="536" y="252"/>
                  <a:pt x="551" y="240"/>
                  <a:pt x="562" y="225"/>
                </a:cubicBezTo>
                <a:cubicBezTo>
                  <a:pt x="573" y="242"/>
                  <a:pt x="573" y="242"/>
                  <a:pt x="573" y="242"/>
                </a:cubicBezTo>
                <a:cubicBezTo>
                  <a:pt x="561" y="258"/>
                  <a:pt x="539" y="275"/>
                  <a:pt x="521" y="284"/>
                </a:cubicBezTo>
                <a:cubicBezTo>
                  <a:pt x="518" y="285"/>
                  <a:pt x="517" y="287"/>
                  <a:pt x="515" y="288"/>
                </a:cubicBezTo>
                <a:lnTo>
                  <a:pt x="502" y="278"/>
                </a:lnTo>
                <a:close/>
                <a:moveTo>
                  <a:pt x="667" y="268"/>
                </a:moveTo>
                <a:cubicBezTo>
                  <a:pt x="667" y="274"/>
                  <a:pt x="668" y="284"/>
                  <a:pt x="669" y="288"/>
                </a:cubicBezTo>
                <a:cubicBezTo>
                  <a:pt x="645" y="288"/>
                  <a:pt x="645" y="288"/>
                  <a:pt x="645" y="288"/>
                </a:cubicBezTo>
                <a:cubicBezTo>
                  <a:pt x="645" y="284"/>
                  <a:pt x="646" y="274"/>
                  <a:pt x="646" y="268"/>
                </a:cubicBezTo>
                <a:cubicBezTo>
                  <a:pt x="646" y="217"/>
                  <a:pt x="646" y="217"/>
                  <a:pt x="646" y="217"/>
                </a:cubicBezTo>
                <a:cubicBezTo>
                  <a:pt x="630" y="225"/>
                  <a:pt x="611" y="233"/>
                  <a:pt x="593" y="238"/>
                </a:cubicBezTo>
                <a:cubicBezTo>
                  <a:pt x="582" y="219"/>
                  <a:pt x="582" y="219"/>
                  <a:pt x="582" y="219"/>
                </a:cubicBezTo>
                <a:cubicBezTo>
                  <a:pt x="609" y="213"/>
                  <a:pt x="634" y="202"/>
                  <a:pt x="652" y="191"/>
                </a:cubicBezTo>
                <a:cubicBezTo>
                  <a:pt x="667" y="182"/>
                  <a:pt x="683" y="168"/>
                  <a:pt x="692" y="157"/>
                </a:cubicBezTo>
                <a:cubicBezTo>
                  <a:pt x="708" y="172"/>
                  <a:pt x="708" y="172"/>
                  <a:pt x="708" y="172"/>
                </a:cubicBezTo>
                <a:cubicBezTo>
                  <a:pt x="697" y="183"/>
                  <a:pt x="683" y="195"/>
                  <a:pt x="667" y="205"/>
                </a:cubicBezTo>
                <a:lnTo>
                  <a:pt x="667" y="268"/>
                </a:lnTo>
                <a:close/>
                <a:moveTo>
                  <a:pt x="784" y="246"/>
                </a:moveTo>
                <a:cubicBezTo>
                  <a:pt x="810" y="231"/>
                  <a:pt x="830" y="207"/>
                  <a:pt x="840" y="186"/>
                </a:cubicBezTo>
                <a:cubicBezTo>
                  <a:pt x="852" y="208"/>
                  <a:pt x="852" y="208"/>
                  <a:pt x="852" y="208"/>
                </a:cubicBezTo>
                <a:cubicBezTo>
                  <a:pt x="840" y="229"/>
                  <a:pt x="820" y="250"/>
                  <a:pt x="795" y="265"/>
                </a:cubicBezTo>
                <a:cubicBezTo>
                  <a:pt x="780" y="274"/>
                  <a:pt x="760" y="283"/>
                  <a:pt x="738" y="287"/>
                </a:cubicBezTo>
                <a:cubicBezTo>
                  <a:pt x="725" y="266"/>
                  <a:pt x="725" y="266"/>
                  <a:pt x="725" y="266"/>
                </a:cubicBezTo>
                <a:cubicBezTo>
                  <a:pt x="749" y="263"/>
                  <a:pt x="769" y="255"/>
                  <a:pt x="784" y="246"/>
                </a:cubicBezTo>
                <a:close/>
                <a:moveTo>
                  <a:pt x="784" y="196"/>
                </a:moveTo>
                <a:cubicBezTo>
                  <a:pt x="768" y="213"/>
                  <a:pt x="768" y="213"/>
                  <a:pt x="768" y="213"/>
                </a:cubicBezTo>
                <a:cubicBezTo>
                  <a:pt x="760" y="204"/>
                  <a:pt x="741" y="187"/>
                  <a:pt x="730" y="179"/>
                </a:cubicBezTo>
                <a:cubicBezTo>
                  <a:pt x="744" y="164"/>
                  <a:pt x="744" y="164"/>
                  <a:pt x="744" y="164"/>
                </a:cubicBezTo>
                <a:cubicBezTo>
                  <a:pt x="755" y="171"/>
                  <a:pt x="775" y="187"/>
                  <a:pt x="784" y="196"/>
                </a:cubicBezTo>
                <a:close/>
                <a:moveTo>
                  <a:pt x="909" y="226"/>
                </a:moveTo>
                <a:cubicBezTo>
                  <a:pt x="901" y="239"/>
                  <a:pt x="887" y="260"/>
                  <a:pt x="879" y="269"/>
                </a:cubicBezTo>
                <a:cubicBezTo>
                  <a:pt x="862" y="257"/>
                  <a:pt x="862" y="257"/>
                  <a:pt x="862" y="257"/>
                </a:cubicBezTo>
                <a:cubicBezTo>
                  <a:pt x="873" y="247"/>
                  <a:pt x="885" y="230"/>
                  <a:pt x="891" y="218"/>
                </a:cubicBezTo>
                <a:lnTo>
                  <a:pt x="909" y="226"/>
                </a:lnTo>
                <a:close/>
                <a:moveTo>
                  <a:pt x="943" y="204"/>
                </a:moveTo>
                <a:cubicBezTo>
                  <a:pt x="943" y="275"/>
                  <a:pt x="943" y="275"/>
                  <a:pt x="943" y="275"/>
                </a:cubicBezTo>
                <a:cubicBezTo>
                  <a:pt x="943" y="284"/>
                  <a:pt x="938" y="290"/>
                  <a:pt x="927" y="290"/>
                </a:cubicBezTo>
                <a:cubicBezTo>
                  <a:pt x="919" y="290"/>
                  <a:pt x="910" y="289"/>
                  <a:pt x="902" y="288"/>
                </a:cubicBezTo>
                <a:cubicBezTo>
                  <a:pt x="900" y="269"/>
                  <a:pt x="900" y="269"/>
                  <a:pt x="900" y="269"/>
                </a:cubicBezTo>
                <a:cubicBezTo>
                  <a:pt x="907" y="271"/>
                  <a:pt x="914" y="271"/>
                  <a:pt x="917" y="271"/>
                </a:cubicBezTo>
                <a:cubicBezTo>
                  <a:pt x="921" y="271"/>
                  <a:pt x="923" y="270"/>
                  <a:pt x="923" y="266"/>
                </a:cubicBezTo>
                <a:cubicBezTo>
                  <a:pt x="923" y="260"/>
                  <a:pt x="923" y="211"/>
                  <a:pt x="923" y="204"/>
                </a:cubicBezTo>
                <a:cubicBezTo>
                  <a:pt x="923" y="204"/>
                  <a:pt x="923" y="204"/>
                  <a:pt x="923" y="204"/>
                </a:cubicBezTo>
                <a:cubicBezTo>
                  <a:pt x="884" y="204"/>
                  <a:pt x="884" y="204"/>
                  <a:pt x="884" y="204"/>
                </a:cubicBezTo>
                <a:cubicBezTo>
                  <a:pt x="880" y="204"/>
                  <a:pt x="874" y="204"/>
                  <a:pt x="869" y="204"/>
                </a:cubicBezTo>
                <a:cubicBezTo>
                  <a:pt x="869" y="184"/>
                  <a:pt x="869" y="184"/>
                  <a:pt x="869" y="184"/>
                </a:cubicBezTo>
                <a:cubicBezTo>
                  <a:pt x="874" y="185"/>
                  <a:pt x="879" y="185"/>
                  <a:pt x="884" y="185"/>
                </a:cubicBezTo>
                <a:cubicBezTo>
                  <a:pt x="923" y="185"/>
                  <a:pt x="923" y="185"/>
                  <a:pt x="923" y="185"/>
                </a:cubicBezTo>
                <a:cubicBezTo>
                  <a:pt x="923" y="173"/>
                  <a:pt x="923" y="173"/>
                  <a:pt x="923" y="173"/>
                </a:cubicBezTo>
                <a:cubicBezTo>
                  <a:pt x="923" y="169"/>
                  <a:pt x="923" y="162"/>
                  <a:pt x="922" y="160"/>
                </a:cubicBezTo>
                <a:cubicBezTo>
                  <a:pt x="945" y="160"/>
                  <a:pt x="945" y="160"/>
                  <a:pt x="945" y="160"/>
                </a:cubicBezTo>
                <a:cubicBezTo>
                  <a:pt x="944" y="162"/>
                  <a:pt x="943" y="169"/>
                  <a:pt x="943" y="173"/>
                </a:cubicBezTo>
                <a:cubicBezTo>
                  <a:pt x="943" y="185"/>
                  <a:pt x="943" y="185"/>
                  <a:pt x="943" y="185"/>
                </a:cubicBezTo>
                <a:cubicBezTo>
                  <a:pt x="979" y="185"/>
                  <a:pt x="979" y="185"/>
                  <a:pt x="979" y="185"/>
                </a:cubicBezTo>
                <a:cubicBezTo>
                  <a:pt x="984" y="185"/>
                  <a:pt x="990" y="185"/>
                  <a:pt x="994" y="184"/>
                </a:cubicBezTo>
                <a:cubicBezTo>
                  <a:pt x="994" y="204"/>
                  <a:pt x="994" y="204"/>
                  <a:pt x="994" y="204"/>
                </a:cubicBezTo>
                <a:cubicBezTo>
                  <a:pt x="989" y="204"/>
                  <a:pt x="984" y="204"/>
                  <a:pt x="979" y="204"/>
                </a:cubicBezTo>
                <a:lnTo>
                  <a:pt x="943" y="204"/>
                </a:lnTo>
                <a:close/>
                <a:moveTo>
                  <a:pt x="975" y="217"/>
                </a:moveTo>
                <a:cubicBezTo>
                  <a:pt x="983" y="227"/>
                  <a:pt x="995" y="246"/>
                  <a:pt x="1001" y="258"/>
                </a:cubicBezTo>
                <a:cubicBezTo>
                  <a:pt x="983" y="267"/>
                  <a:pt x="983" y="267"/>
                  <a:pt x="983" y="267"/>
                </a:cubicBezTo>
                <a:cubicBezTo>
                  <a:pt x="976" y="254"/>
                  <a:pt x="965" y="236"/>
                  <a:pt x="958" y="226"/>
                </a:cubicBezTo>
                <a:lnTo>
                  <a:pt x="975" y="217"/>
                </a:lnTo>
                <a:close/>
                <a:moveTo>
                  <a:pt x="973" y="182"/>
                </a:moveTo>
                <a:cubicBezTo>
                  <a:pt x="970" y="176"/>
                  <a:pt x="966" y="167"/>
                  <a:pt x="962" y="162"/>
                </a:cubicBezTo>
                <a:cubicBezTo>
                  <a:pt x="974" y="156"/>
                  <a:pt x="974" y="156"/>
                  <a:pt x="974" y="156"/>
                </a:cubicBezTo>
                <a:cubicBezTo>
                  <a:pt x="978" y="162"/>
                  <a:pt x="983" y="171"/>
                  <a:pt x="985" y="177"/>
                </a:cubicBezTo>
                <a:lnTo>
                  <a:pt x="973" y="182"/>
                </a:lnTo>
                <a:close/>
                <a:moveTo>
                  <a:pt x="994" y="177"/>
                </a:moveTo>
                <a:cubicBezTo>
                  <a:pt x="990" y="171"/>
                  <a:pt x="986" y="163"/>
                  <a:pt x="982" y="157"/>
                </a:cubicBezTo>
                <a:cubicBezTo>
                  <a:pt x="994" y="152"/>
                  <a:pt x="994" y="152"/>
                  <a:pt x="994" y="152"/>
                </a:cubicBezTo>
                <a:cubicBezTo>
                  <a:pt x="998" y="158"/>
                  <a:pt x="1003" y="167"/>
                  <a:pt x="1006" y="172"/>
                </a:cubicBezTo>
                <a:lnTo>
                  <a:pt x="994" y="177"/>
                </a:lnTo>
                <a:close/>
                <a:moveTo>
                  <a:pt x="1097" y="268"/>
                </a:moveTo>
                <a:cubicBezTo>
                  <a:pt x="1097" y="274"/>
                  <a:pt x="1098" y="284"/>
                  <a:pt x="1099" y="288"/>
                </a:cubicBezTo>
                <a:cubicBezTo>
                  <a:pt x="1075" y="288"/>
                  <a:pt x="1075" y="288"/>
                  <a:pt x="1075" y="288"/>
                </a:cubicBezTo>
                <a:cubicBezTo>
                  <a:pt x="1075" y="284"/>
                  <a:pt x="1076" y="274"/>
                  <a:pt x="1076" y="268"/>
                </a:cubicBezTo>
                <a:cubicBezTo>
                  <a:pt x="1076" y="217"/>
                  <a:pt x="1076" y="217"/>
                  <a:pt x="1076" y="217"/>
                </a:cubicBezTo>
                <a:cubicBezTo>
                  <a:pt x="1060" y="225"/>
                  <a:pt x="1041" y="233"/>
                  <a:pt x="1023" y="238"/>
                </a:cubicBezTo>
                <a:cubicBezTo>
                  <a:pt x="1012" y="219"/>
                  <a:pt x="1012" y="219"/>
                  <a:pt x="1012" y="219"/>
                </a:cubicBezTo>
                <a:cubicBezTo>
                  <a:pt x="1039" y="213"/>
                  <a:pt x="1064" y="202"/>
                  <a:pt x="1082" y="191"/>
                </a:cubicBezTo>
                <a:cubicBezTo>
                  <a:pt x="1097" y="182"/>
                  <a:pt x="1113" y="168"/>
                  <a:pt x="1122" y="157"/>
                </a:cubicBezTo>
                <a:cubicBezTo>
                  <a:pt x="1138" y="172"/>
                  <a:pt x="1138" y="172"/>
                  <a:pt x="1138" y="172"/>
                </a:cubicBezTo>
                <a:cubicBezTo>
                  <a:pt x="1127" y="183"/>
                  <a:pt x="1113" y="195"/>
                  <a:pt x="1097" y="205"/>
                </a:cubicBezTo>
                <a:lnTo>
                  <a:pt x="1097" y="268"/>
                </a:lnTo>
                <a:close/>
                <a:moveTo>
                  <a:pt x="1261" y="177"/>
                </a:moveTo>
                <a:cubicBezTo>
                  <a:pt x="1260" y="178"/>
                  <a:pt x="1257" y="183"/>
                  <a:pt x="1256" y="186"/>
                </a:cubicBezTo>
                <a:cubicBezTo>
                  <a:pt x="1251" y="198"/>
                  <a:pt x="1242" y="215"/>
                  <a:pt x="1232" y="228"/>
                </a:cubicBezTo>
                <a:cubicBezTo>
                  <a:pt x="1247" y="242"/>
                  <a:pt x="1266" y="261"/>
                  <a:pt x="1275" y="272"/>
                </a:cubicBezTo>
                <a:cubicBezTo>
                  <a:pt x="1257" y="288"/>
                  <a:pt x="1257" y="288"/>
                  <a:pt x="1257" y="288"/>
                </a:cubicBezTo>
                <a:cubicBezTo>
                  <a:pt x="1247" y="274"/>
                  <a:pt x="1233" y="258"/>
                  <a:pt x="1219" y="244"/>
                </a:cubicBezTo>
                <a:cubicBezTo>
                  <a:pt x="1202" y="261"/>
                  <a:pt x="1182" y="277"/>
                  <a:pt x="1161" y="287"/>
                </a:cubicBezTo>
                <a:cubicBezTo>
                  <a:pt x="1145" y="271"/>
                  <a:pt x="1145" y="271"/>
                  <a:pt x="1145" y="271"/>
                </a:cubicBezTo>
                <a:cubicBezTo>
                  <a:pt x="1170" y="261"/>
                  <a:pt x="1193" y="243"/>
                  <a:pt x="1208" y="227"/>
                </a:cubicBezTo>
                <a:cubicBezTo>
                  <a:pt x="1218" y="215"/>
                  <a:pt x="1227" y="200"/>
                  <a:pt x="1231" y="189"/>
                </a:cubicBezTo>
                <a:cubicBezTo>
                  <a:pt x="1179" y="189"/>
                  <a:pt x="1179" y="189"/>
                  <a:pt x="1179" y="189"/>
                </a:cubicBezTo>
                <a:cubicBezTo>
                  <a:pt x="1172" y="189"/>
                  <a:pt x="1164" y="190"/>
                  <a:pt x="1161" y="190"/>
                </a:cubicBezTo>
                <a:cubicBezTo>
                  <a:pt x="1161" y="168"/>
                  <a:pt x="1161" y="168"/>
                  <a:pt x="1161" y="168"/>
                </a:cubicBezTo>
                <a:cubicBezTo>
                  <a:pt x="1165" y="169"/>
                  <a:pt x="1174" y="169"/>
                  <a:pt x="1179" y="169"/>
                </a:cubicBezTo>
                <a:cubicBezTo>
                  <a:pt x="1233" y="169"/>
                  <a:pt x="1233" y="169"/>
                  <a:pt x="1233" y="169"/>
                </a:cubicBezTo>
                <a:cubicBezTo>
                  <a:pt x="1240" y="169"/>
                  <a:pt x="1246" y="168"/>
                  <a:pt x="1249" y="167"/>
                </a:cubicBezTo>
                <a:lnTo>
                  <a:pt x="1261" y="177"/>
                </a:lnTo>
                <a:close/>
                <a:moveTo>
                  <a:pt x="1345" y="165"/>
                </a:moveTo>
                <a:cubicBezTo>
                  <a:pt x="1348" y="165"/>
                  <a:pt x="1352" y="165"/>
                  <a:pt x="1353" y="164"/>
                </a:cubicBezTo>
                <a:cubicBezTo>
                  <a:pt x="1353" y="175"/>
                  <a:pt x="1353" y="175"/>
                  <a:pt x="1353" y="175"/>
                </a:cubicBezTo>
                <a:cubicBezTo>
                  <a:pt x="1351" y="174"/>
                  <a:pt x="1348" y="174"/>
                  <a:pt x="1346" y="174"/>
                </a:cubicBezTo>
                <a:cubicBezTo>
                  <a:pt x="1336" y="174"/>
                  <a:pt x="1336" y="174"/>
                  <a:pt x="1336" y="174"/>
                </a:cubicBezTo>
                <a:cubicBezTo>
                  <a:pt x="1336" y="186"/>
                  <a:pt x="1337" y="198"/>
                  <a:pt x="1337" y="209"/>
                </a:cubicBezTo>
                <a:cubicBezTo>
                  <a:pt x="1337" y="214"/>
                  <a:pt x="1334" y="217"/>
                  <a:pt x="1328" y="217"/>
                </a:cubicBezTo>
                <a:cubicBezTo>
                  <a:pt x="1323" y="217"/>
                  <a:pt x="1319" y="216"/>
                  <a:pt x="1315" y="216"/>
                </a:cubicBezTo>
                <a:cubicBezTo>
                  <a:pt x="1314" y="206"/>
                  <a:pt x="1314" y="206"/>
                  <a:pt x="1314" y="206"/>
                </a:cubicBezTo>
                <a:cubicBezTo>
                  <a:pt x="1317" y="207"/>
                  <a:pt x="1322" y="207"/>
                  <a:pt x="1324" y="207"/>
                </a:cubicBezTo>
                <a:cubicBezTo>
                  <a:pt x="1326" y="207"/>
                  <a:pt x="1327" y="206"/>
                  <a:pt x="1327" y="204"/>
                </a:cubicBezTo>
                <a:cubicBezTo>
                  <a:pt x="1327" y="199"/>
                  <a:pt x="1327" y="191"/>
                  <a:pt x="1327" y="183"/>
                </a:cubicBezTo>
                <a:cubicBezTo>
                  <a:pt x="1320" y="192"/>
                  <a:pt x="1307" y="203"/>
                  <a:pt x="1295" y="209"/>
                </a:cubicBezTo>
                <a:cubicBezTo>
                  <a:pt x="1288" y="201"/>
                  <a:pt x="1288" y="201"/>
                  <a:pt x="1288" y="201"/>
                </a:cubicBezTo>
                <a:cubicBezTo>
                  <a:pt x="1303" y="194"/>
                  <a:pt x="1316" y="183"/>
                  <a:pt x="1322" y="174"/>
                </a:cubicBezTo>
                <a:cubicBezTo>
                  <a:pt x="1301" y="174"/>
                  <a:pt x="1301" y="174"/>
                  <a:pt x="1301" y="174"/>
                </a:cubicBezTo>
                <a:cubicBezTo>
                  <a:pt x="1298" y="174"/>
                  <a:pt x="1295" y="174"/>
                  <a:pt x="1292" y="175"/>
                </a:cubicBezTo>
                <a:cubicBezTo>
                  <a:pt x="1292" y="164"/>
                  <a:pt x="1292" y="164"/>
                  <a:pt x="1292" y="164"/>
                </a:cubicBezTo>
                <a:cubicBezTo>
                  <a:pt x="1294" y="165"/>
                  <a:pt x="1298" y="165"/>
                  <a:pt x="1301" y="165"/>
                </a:cubicBezTo>
                <a:cubicBezTo>
                  <a:pt x="1326" y="165"/>
                  <a:pt x="1326" y="165"/>
                  <a:pt x="1326" y="165"/>
                </a:cubicBezTo>
                <a:cubicBezTo>
                  <a:pt x="1326" y="163"/>
                  <a:pt x="1326" y="161"/>
                  <a:pt x="1326" y="159"/>
                </a:cubicBezTo>
                <a:cubicBezTo>
                  <a:pt x="1326" y="157"/>
                  <a:pt x="1326" y="154"/>
                  <a:pt x="1325" y="152"/>
                </a:cubicBezTo>
                <a:cubicBezTo>
                  <a:pt x="1336" y="152"/>
                  <a:pt x="1336" y="152"/>
                  <a:pt x="1336" y="152"/>
                </a:cubicBezTo>
                <a:cubicBezTo>
                  <a:pt x="1336" y="154"/>
                  <a:pt x="1336" y="157"/>
                  <a:pt x="1336" y="159"/>
                </a:cubicBezTo>
                <a:cubicBezTo>
                  <a:pt x="1336" y="165"/>
                  <a:pt x="1336" y="165"/>
                  <a:pt x="1336" y="165"/>
                </a:cubicBezTo>
                <a:lnTo>
                  <a:pt x="1345" y="165"/>
                </a:lnTo>
                <a:close/>
                <a:moveTo>
                  <a:pt x="1408" y="159"/>
                </a:moveTo>
                <a:cubicBezTo>
                  <a:pt x="1409" y="159"/>
                  <a:pt x="1411" y="158"/>
                  <a:pt x="1412" y="158"/>
                </a:cubicBezTo>
                <a:cubicBezTo>
                  <a:pt x="1412" y="158"/>
                  <a:pt x="1412" y="157"/>
                  <a:pt x="1412" y="157"/>
                </a:cubicBezTo>
                <a:cubicBezTo>
                  <a:pt x="1412" y="152"/>
                  <a:pt x="1416" y="148"/>
                  <a:pt x="1422" y="148"/>
                </a:cubicBezTo>
                <a:cubicBezTo>
                  <a:pt x="1427" y="148"/>
                  <a:pt x="1431" y="152"/>
                  <a:pt x="1431" y="157"/>
                </a:cubicBezTo>
                <a:cubicBezTo>
                  <a:pt x="1431" y="162"/>
                  <a:pt x="1427" y="166"/>
                  <a:pt x="1422" y="166"/>
                </a:cubicBezTo>
                <a:cubicBezTo>
                  <a:pt x="1421" y="166"/>
                  <a:pt x="1421" y="166"/>
                  <a:pt x="1421" y="166"/>
                </a:cubicBezTo>
                <a:cubicBezTo>
                  <a:pt x="1420" y="168"/>
                  <a:pt x="1420" y="168"/>
                  <a:pt x="1420" y="168"/>
                </a:cubicBezTo>
                <a:cubicBezTo>
                  <a:pt x="1418" y="176"/>
                  <a:pt x="1415" y="188"/>
                  <a:pt x="1408" y="196"/>
                </a:cubicBezTo>
                <a:cubicBezTo>
                  <a:pt x="1401" y="205"/>
                  <a:pt x="1391" y="213"/>
                  <a:pt x="1377" y="217"/>
                </a:cubicBezTo>
                <a:cubicBezTo>
                  <a:pt x="1369" y="208"/>
                  <a:pt x="1369" y="208"/>
                  <a:pt x="1369" y="208"/>
                </a:cubicBezTo>
                <a:cubicBezTo>
                  <a:pt x="1384" y="205"/>
                  <a:pt x="1393" y="198"/>
                  <a:pt x="1399" y="190"/>
                </a:cubicBezTo>
                <a:cubicBezTo>
                  <a:pt x="1404" y="184"/>
                  <a:pt x="1407" y="175"/>
                  <a:pt x="1408" y="169"/>
                </a:cubicBezTo>
                <a:cubicBezTo>
                  <a:pt x="1372" y="169"/>
                  <a:pt x="1372" y="169"/>
                  <a:pt x="1372" y="169"/>
                </a:cubicBezTo>
                <a:cubicBezTo>
                  <a:pt x="1369" y="169"/>
                  <a:pt x="1365" y="169"/>
                  <a:pt x="1363" y="169"/>
                </a:cubicBezTo>
                <a:cubicBezTo>
                  <a:pt x="1363" y="158"/>
                  <a:pt x="1363" y="158"/>
                  <a:pt x="1363" y="158"/>
                </a:cubicBezTo>
                <a:cubicBezTo>
                  <a:pt x="1366" y="158"/>
                  <a:pt x="1370" y="159"/>
                  <a:pt x="1372" y="159"/>
                </a:cubicBezTo>
                <a:lnTo>
                  <a:pt x="1408" y="159"/>
                </a:lnTo>
                <a:close/>
                <a:moveTo>
                  <a:pt x="1426" y="157"/>
                </a:moveTo>
                <a:cubicBezTo>
                  <a:pt x="1426" y="154"/>
                  <a:pt x="1424" y="152"/>
                  <a:pt x="1422" y="152"/>
                </a:cubicBezTo>
                <a:cubicBezTo>
                  <a:pt x="1419" y="152"/>
                  <a:pt x="1417" y="154"/>
                  <a:pt x="1417" y="157"/>
                </a:cubicBezTo>
                <a:cubicBezTo>
                  <a:pt x="1417" y="159"/>
                  <a:pt x="1419" y="161"/>
                  <a:pt x="1422" y="161"/>
                </a:cubicBezTo>
                <a:cubicBezTo>
                  <a:pt x="1424" y="161"/>
                  <a:pt x="1426" y="159"/>
                  <a:pt x="1426" y="157"/>
                </a:cubicBezTo>
                <a:close/>
                <a:moveTo>
                  <a:pt x="1313" y="258"/>
                </a:moveTo>
                <a:cubicBezTo>
                  <a:pt x="1307" y="266"/>
                  <a:pt x="1307" y="266"/>
                  <a:pt x="1307" y="266"/>
                </a:cubicBezTo>
                <a:cubicBezTo>
                  <a:pt x="1303" y="263"/>
                  <a:pt x="1295" y="258"/>
                  <a:pt x="1290" y="255"/>
                </a:cubicBezTo>
                <a:cubicBezTo>
                  <a:pt x="1295" y="247"/>
                  <a:pt x="1295" y="247"/>
                  <a:pt x="1295" y="247"/>
                </a:cubicBezTo>
                <a:cubicBezTo>
                  <a:pt x="1300" y="250"/>
                  <a:pt x="1309" y="255"/>
                  <a:pt x="1313" y="258"/>
                </a:cubicBezTo>
                <a:close/>
                <a:moveTo>
                  <a:pt x="1319" y="275"/>
                </a:moveTo>
                <a:cubicBezTo>
                  <a:pt x="1332" y="268"/>
                  <a:pt x="1343" y="257"/>
                  <a:pt x="1349" y="246"/>
                </a:cubicBezTo>
                <a:cubicBezTo>
                  <a:pt x="1355" y="257"/>
                  <a:pt x="1355" y="257"/>
                  <a:pt x="1355" y="257"/>
                </a:cubicBezTo>
                <a:cubicBezTo>
                  <a:pt x="1348" y="267"/>
                  <a:pt x="1337" y="277"/>
                  <a:pt x="1324" y="284"/>
                </a:cubicBezTo>
                <a:cubicBezTo>
                  <a:pt x="1316" y="289"/>
                  <a:pt x="1305" y="293"/>
                  <a:pt x="1298" y="294"/>
                </a:cubicBezTo>
                <a:cubicBezTo>
                  <a:pt x="1293" y="284"/>
                  <a:pt x="1293" y="284"/>
                  <a:pt x="1293" y="284"/>
                </a:cubicBezTo>
                <a:cubicBezTo>
                  <a:pt x="1301" y="282"/>
                  <a:pt x="1311" y="280"/>
                  <a:pt x="1319" y="275"/>
                </a:cubicBezTo>
                <a:close/>
                <a:moveTo>
                  <a:pt x="1325" y="240"/>
                </a:moveTo>
                <a:cubicBezTo>
                  <a:pt x="1319" y="249"/>
                  <a:pt x="1319" y="249"/>
                  <a:pt x="1319" y="249"/>
                </a:cubicBezTo>
                <a:cubicBezTo>
                  <a:pt x="1314" y="246"/>
                  <a:pt x="1306" y="241"/>
                  <a:pt x="1301" y="238"/>
                </a:cubicBezTo>
                <a:cubicBezTo>
                  <a:pt x="1307" y="229"/>
                  <a:pt x="1307" y="229"/>
                  <a:pt x="1307" y="229"/>
                </a:cubicBezTo>
                <a:cubicBezTo>
                  <a:pt x="1312" y="232"/>
                  <a:pt x="1321" y="237"/>
                  <a:pt x="1325" y="240"/>
                </a:cubicBezTo>
                <a:close/>
                <a:moveTo>
                  <a:pt x="1409" y="291"/>
                </a:moveTo>
                <a:cubicBezTo>
                  <a:pt x="1409" y="292"/>
                  <a:pt x="1410" y="295"/>
                  <a:pt x="1410" y="296"/>
                </a:cubicBezTo>
                <a:cubicBezTo>
                  <a:pt x="1400" y="296"/>
                  <a:pt x="1400" y="296"/>
                  <a:pt x="1400" y="296"/>
                </a:cubicBezTo>
                <a:cubicBezTo>
                  <a:pt x="1400" y="295"/>
                  <a:pt x="1400" y="294"/>
                  <a:pt x="1400" y="293"/>
                </a:cubicBezTo>
                <a:cubicBezTo>
                  <a:pt x="1371" y="293"/>
                  <a:pt x="1371" y="293"/>
                  <a:pt x="1371" y="293"/>
                </a:cubicBezTo>
                <a:cubicBezTo>
                  <a:pt x="1369" y="293"/>
                  <a:pt x="1365" y="293"/>
                  <a:pt x="1364" y="293"/>
                </a:cubicBezTo>
                <a:cubicBezTo>
                  <a:pt x="1364" y="284"/>
                  <a:pt x="1364" y="284"/>
                  <a:pt x="1364" y="284"/>
                </a:cubicBezTo>
                <a:cubicBezTo>
                  <a:pt x="1365" y="284"/>
                  <a:pt x="1368" y="284"/>
                  <a:pt x="1371" y="284"/>
                </a:cubicBezTo>
                <a:cubicBezTo>
                  <a:pt x="1400" y="284"/>
                  <a:pt x="1400" y="284"/>
                  <a:pt x="1400" y="284"/>
                </a:cubicBezTo>
                <a:cubicBezTo>
                  <a:pt x="1400" y="274"/>
                  <a:pt x="1400" y="274"/>
                  <a:pt x="1400" y="274"/>
                </a:cubicBezTo>
                <a:cubicBezTo>
                  <a:pt x="1375" y="274"/>
                  <a:pt x="1375" y="274"/>
                  <a:pt x="1375" y="274"/>
                </a:cubicBezTo>
                <a:cubicBezTo>
                  <a:pt x="1372" y="274"/>
                  <a:pt x="1369" y="274"/>
                  <a:pt x="1367" y="274"/>
                </a:cubicBezTo>
                <a:cubicBezTo>
                  <a:pt x="1367" y="265"/>
                  <a:pt x="1367" y="265"/>
                  <a:pt x="1367" y="265"/>
                </a:cubicBezTo>
                <a:cubicBezTo>
                  <a:pt x="1369" y="265"/>
                  <a:pt x="1372" y="265"/>
                  <a:pt x="1375" y="265"/>
                </a:cubicBezTo>
                <a:cubicBezTo>
                  <a:pt x="1400" y="265"/>
                  <a:pt x="1400" y="265"/>
                  <a:pt x="1400" y="265"/>
                </a:cubicBezTo>
                <a:cubicBezTo>
                  <a:pt x="1400" y="256"/>
                  <a:pt x="1400" y="256"/>
                  <a:pt x="1400" y="256"/>
                </a:cubicBezTo>
                <a:cubicBezTo>
                  <a:pt x="1375" y="256"/>
                  <a:pt x="1375" y="256"/>
                  <a:pt x="1375" y="256"/>
                </a:cubicBezTo>
                <a:cubicBezTo>
                  <a:pt x="1372" y="256"/>
                  <a:pt x="1367" y="256"/>
                  <a:pt x="1365" y="256"/>
                </a:cubicBezTo>
                <a:cubicBezTo>
                  <a:pt x="1365" y="247"/>
                  <a:pt x="1365" y="247"/>
                  <a:pt x="1365" y="247"/>
                </a:cubicBezTo>
                <a:cubicBezTo>
                  <a:pt x="1367" y="247"/>
                  <a:pt x="1372" y="247"/>
                  <a:pt x="1375" y="247"/>
                </a:cubicBezTo>
                <a:cubicBezTo>
                  <a:pt x="1404" y="247"/>
                  <a:pt x="1404" y="247"/>
                  <a:pt x="1404" y="247"/>
                </a:cubicBezTo>
                <a:cubicBezTo>
                  <a:pt x="1405" y="247"/>
                  <a:pt x="1408" y="247"/>
                  <a:pt x="1410" y="247"/>
                </a:cubicBezTo>
                <a:cubicBezTo>
                  <a:pt x="1409" y="248"/>
                  <a:pt x="1409" y="250"/>
                  <a:pt x="1409" y="252"/>
                </a:cubicBezTo>
                <a:lnTo>
                  <a:pt x="1409" y="291"/>
                </a:lnTo>
                <a:close/>
                <a:moveTo>
                  <a:pt x="1453" y="273"/>
                </a:moveTo>
                <a:cubicBezTo>
                  <a:pt x="1466" y="265"/>
                  <a:pt x="1476" y="253"/>
                  <a:pt x="1481" y="243"/>
                </a:cubicBezTo>
                <a:cubicBezTo>
                  <a:pt x="1487" y="254"/>
                  <a:pt x="1487" y="254"/>
                  <a:pt x="1487" y="254"/>
                </a:cubicBezTo>
                <a:cubicBezTo>
                  <a:pt x="1481" y="264"/>
                  <a:pt x="1471" y="275"/>
                  <a:pt x="1459" y="282"/>
                </a:cubicBezTo>
                <a:cubicBezTo>
                  <a:pt x="1451" y="287"/>
                  <a:pt x="1441" y="291"/>
                  <a:pt x="1430" y="293"/>
                </a:cubicBezTo>
                <a:cubicBezTo>
                  <a:pt x="1424" y="283"/>
                  <a:pt x="1424" y="283"/>
                  <a:pt x="1424" y="283"/>
                </a:cubicBezTo>
                <a:cubicBezTo>
                  <a:pt x="1436" y="281"/>
                  <a:pt x="1446" y="277"/>
                  <a:pt x="1453" y="273"/>
                </a:cubicBezTo>
                <a:close/>
                <a:moveTo>
                  <a:pt x="1453" y="248"/>
                </a:moveTo>
                <a:cubicBezTo>
                  <a:pt x="1445" y="256"/>
                  <a:pt x="1445" y="256"/>
                  <a:pt x="1445" y="256"/>
                </a:cubicBezTo>
                <a:cubicBezTo>
                  <a:pt x="1441" y="252"/>
                  <a:pt x="1432" y="243"/>
                  <a:pt x="1426" y="239"/>
                </a:cubicBezTo>
                <a:cubicBezTo>
                  <a:pt x="1433" y="232"/>
                  <a:pt x="1433" y="232"/>
                  <a:pt x="1433" y="232"/>
                </a:cubicBezTo>
                <a:cubicBezTo>
                  <a:pt x="1439" y="235"/>
                  <a:pt x="1449" y="243"/>
                  <a:pt x="1453" y="2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nvGrpSpPr>
          <p:cNvPr id="59" name="グループ化 58">
            <a:extLst>
              <a:ext uri="{FF2B5EF4-FFF2-40B4-BE49-F238E27FC236}">
                <a16:creationId xmlns:a16="http://schemas.microsoft.com/office/drawing/2014/main" id="{3D9AA21E-5D2A-B754-B22A-9BE5F2A96745}"/>
              </a:ext>
            </a:extLst>
          </p:cNvPr>
          <p:cNvGrpSpPr/>
          <p:nvPr/>
        </p:nvGrpSpPr>
        <p:grpSpPr>
          <a:xfrm>
            <a:off x="6077159" y="4005577"/>
            <a:ext cx="1000361" cy="349103"/>
            <a:chOff x="2467463" y="1484723"/>
            <a:chExt cx="1082664" cy="377825"/>
          </a:xfrm>
        </p:grpSpPr>
        <p:grpSp>
          <p:nvGrpSpPr>
            <p:cNvPr id="60" name="グループ化 59">
              <a:extLst>
                <a:ext uri="{FF2B5EF4-FFF2-40B4-BE49-F238E27FC236}">
                  <a16:creationId xmlns:a16="http://schemas.microsoft.com/office/drawing/2014/main" id="{F32B401C-1D8A-BD80-C390-B7AADAA9D8EC}"/>
                </a:ext>
              </a:extLst>
            </p:cNvPr>
            <p:cNvGrpSpPr/>
            <p:nvPr/>
          </p:nvGrpSpPr>
          <p:grpSpPr>
            <a:xfrm>
              <a:off x="2467463" y="1484723"/>
              <a:ext cx="288926" cy="377825"/>
              <a:chOff x="757238" y="4846638"/>
              <a:chExt cx="288926" cy="377825"/>
            </a:xfrm>
          </p:grpSpPr>
          <p:sp>
            <p:nvSpPr>
              <p:cNvPr id="149" name="Freeform 33">
                <a:extLst>
                  <a:ext uri="{FF2B5EF4-FFF2-40B4-BE49-F238E27FC236}">
                    <a16:creationId xmlns:a16="http://schemas.microsoft.com/office/drawing/2014/main" id="{FF5AABD6-0256-AAE4-46A9-B7C484DD066C}"/>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50" name="Freeform 34">
                <a:extLst>
                  <a:ext uri="{FF2B5EF4-FFF2-40B4-BE49-F238E27FC236}">
                    <a16:creationId xmlns:a16="http://schemas.microsoft.com/office/drawing/2014/main" id="{D329FE03-C2E4-062F-49A3-4BAE07CEE4D9}"/>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51" name="Rectangle 35">
                <a:extLst>
                  <a:ext uri="{FF2B5EF4-FFF2-40B4-BE49-F238E27FC236}">
                    <a16:creationId xmlns:a16="http://schemas.microsoft.com/office/drawing/2014/main" id="{4E80BB66-3CCC-69D7-2733-E64E17AE45F9}"/>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52" name="Rectangle 36">
                <a:extLst>
                  <a:ext uri="{FF2B5EF4-FFF2-40B4-BE49-F238E27FC236}">
                    <a16:creationId xmlns:a16="http://schemas.microsoft.com/office/drawing/2014/main" id="{9F24C5FD-96DA-FA6B-BA25-D7A6360EEC18}"/>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53" name="Rectangle 37">
                <a:extLst>
                  <a:ext uri="{FF2B5EF4-FFF2-40B4-BE49-F238E27FC236}">
                    <a16:creationId xmlns:a16="http://schemas.microsoft.com/office/drawing/2014/main" id="{42B2061A-AAD5-0522-9665-2F4C3761E899}"/>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54" name="Freeform 38">
                <a:extLst>
                  <a:ext uri="{FF2B5EF4-FFF2-40B4-BE49-F238E27FC236}">
                    <a16:creationId xmlns:a16="http://schemas.microsoft.com/office/drawing/2014/main" id="{8441340F-4492-FC95-7ED6-4B0EDAAD3DA3}"/>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55" name="Freeform 39">
                <a:extLst>
                  <a:ext uri="{FF2B5EF4-FFF2-40B4-BE49-F238E27FC236}">
                    <a16:creationId xmlns:a16="http://schemas.microsoft.com/office/drawing/2014/main" id="{4ADBCB15-3B1A-5518-AA87-CAC086720600}"/>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56" name="Freeform 40">
                <a:extLst>
                  <a:ext uri="{FF2B5EF4-FFF2-40B4-BE49-F238E27FC236}">
                    <a16:creationId xmlns:a16="http://schemas.microsoft.com/office/drawing/2014/main" id="{2874DF40-8D3C-2F38-8979-23F1FA30F077}"/>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57" name="Freeform 41">
                <a:extLst>
                  <a:ext uri="{FF2B5EF4-FFF2-40B4-BE49-F238E27FC236}">
                    <a16:creationId xmlns:a16="http://schemas.microsoft.com/office/drawing/2014/main" id="{6B5B1EDF-594F-29D6-7D3D-338772FD6E05}"/>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58" name="Rectangle 42">
                <a:extLst>
                  <a:ext uri="{FF2B5EF4-FFF2-40B4-BE49-F238E27FC236}">
                    <a16:creationId xmlns:a16="http://schemas.microsoft.com/office/drawing/2014/main" id="{CE749D86-DFCB-8938-0001-96E3DBB66788}"/>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59" name="Freeform 43">
                <a:extLst>
                  <a:ext uri="{FF2B5EF4-FFF2-40B4-BE49-F238E27FC236}">
                    <a16:creationId xmlns:a16="http://schemas.microsoft.com/office/drawing/2014/main" id="{AE2BEB72-57EE-D04C-04D6-55A871082AF2}"/>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nvGrpSpPr>
            <p:cNvPr id="61" name="グループ化 60">
              <a:extLst>
                <a:ext uri="{FF2B5EF4-FFF2-40B4-BE49-F238E27FC236}">
                  <a16:creationId xmlns:a16="http://schemas.microsoft.com/office/drawing/2014/main" id="{24C47F65-FFC5-1ECC-CFF1-94DA5F74325F}"/>
                </a:ext>
              </a:extLst>
            </p:cNvPr>
            <p:cNvGrpSpPr/>
            <p:nvPr/>
          </p:nvGrpSpPr>
          <p:grpSpPr>
            <a:xfrm>
              <a:off x="2864332" y="1484723"/>
              <a:ext cx="288926" cy="377825"/>
              <a:chOff x="757238" y="4846638"/>
              <a:chExt cx="288926" cy="377825"/>
            </a:xfrm>
          </p:grpSpPr>
          <p:sp>
            <p:nvSpPr>
              <p:cNvPr id="138" name="Freeform 33">
                <a:extLst>
                  <a:ext uri="{FF2B5EF4-FFF2-40B4-BE49-F238E27FC236}">
                    <a16:creationId xmlns:a16="http://schemas.microsoft.com/office/drawing/2014/main" id="{4B0BE8DA-31EB-3D19-D38E-38F0455A8275}"/>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39" name="Freeform 34">
                <a:extLst>
                  <a:ext uri="{FF2B5EF4-FFF2-40B4-BE49-F238E27FC236}">
                    <a16:creationId xmlns:a16="http://schemas.microsoft.com/office/drawing/2014/main" id="{DC05A169-93D6-6980-574C-9099CCBF10F4}"/>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40" name="Rectangle 35">
                <a:extLst>
                  <a:ext uri="{FF2B5EF4-FFF2-40B4-BE49-F238E27FC236}">
                    <a16:creationId xmlns:a16="http://schemas.microsoft.com/office/drawing/2014/main" id="{04E70F38-90B3-4E0F-D180-30477A6484F3}"/>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41" name="Rectangle 36">
                <a:extLst>
                  <a:ext uri="{FF2B5EF4-FFF2-40B4-BE49-F238E27FC236}">
                    <a16:creationId xmlns:a16="http://schemas.microsoft.com/office/drawing/2014/main" id="{FCDE8DD6-D6E8-FF64-11CC-05B03048B4E1}"/>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42" name="Rectangle 37">
                <a:extLst>
                  <a:ext uri="{FF2B5EF4-FFF2-40B4-BE49-F238E27FC236}">
                    <a16:creationId xmlns:a16="http://schemas.microsoft.com/office/drawing/2014/main" id="{C8F1C9E4-2178-3A51-A00F-ABDDEBA0349B}"/>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43" name="Freeform 38">
                <a:extLst>
                  <a:ext uri="{FF2B5EF4-FFF2-40B4-BE49-F238E27FC236}">
                    <a16:creationId xmlns:a16="http://schemas.microsoft.com/office/drawing/2014/main" id="{3132C764-A7A3-F123-E327-B5A91F4F5FAE}"/>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44" name="Freeform 39">
                <a:extLst>
                  <a:ext uri="{FF2B5EF4-FFF2-40B4-BE49-F238E27FC236}">
                    <a16:creationId xmlns:a16="http://schemas.microsoft.com/office/drawing/2014/main" id="{1D9B4C54-3145-8687-5F16-AF4465EB839A}"/>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45" name="Freeform 40">
                <a:extLst>
                  <a:ext uri="{FF2B5EF4-FFF2-40B4-BE49-F238E27FC236}">
                    <a16:creationId xmlns:a16="http://schemas.microsoft.com/office/drawing/2014/main" id="{EB4487ED-2D88-32C5-2BDF-2B53D31B6B67}"/>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46" name="Freeform 41">
                <a:extLst>
                  <a:ext uri="{FF2B5EF4-FFF2-40B4-BE49-F238E27FC236}">
                    <a16:creationId xmlns:a16="http://schemas.microsoft.com/office/drawing/2014/main" id="{BBF8B631-88D4-4AC9-EB6E-E1AED0736C53}"/>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47" name="Rectangle 42">
                <a:extLst>
                  <a:ext uri="{FF2B5EF4-FFF2-40B4-BE49-F238E27FC236}">
                    <a16:creationId xmlns:a16="http://schemas.microsoft.com/office/drawing/2014/main" id="{E37116AA-B1FF-4470-2F26-A869E6338E0B}"/>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48" name="Freeform 43">
                <a:extLst>
                  <a:ext uri="{FF2B5EF4-FFF2-40B4-BE49-F238E27FC236}">
                    <a16:creationId xmlns:a16="http://schemas.microsoft.com/office/drawing/2014/main" id="{482C373A-13A2-9C73-A88E-2078FF9E0FFB}"/>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nvGrpSpPr>
            <p:cNvPr id="62" name="グループ化 61">
              <a:extLst>
                <a:ext uri="{FF2B5EF4-FFF2-40B4-BE49-F238E27FC236}">
                  <a16:creationId xmlns:a16="http://schemas.microsoft.com/office/drawing/2014/main" id="{CAE2C4C5-F539-626B-909E-CB7A6C86F14C}"/>
                </a:ext>
              </a:extLst>
            </p:cNvPr>
            <p:cNvGrpSpPr/>
            <p:nvPr/>
          </p:nvGrpSpPr>
          <p:grpSpPr>
            <a:xfrm>
              <a:off x="3261201" y="1484723"/>
              <a:ext cx="288926" cy="377825"/>
              <a:chOff x="757238" y="4846638"/>
              <a:chExt cx="288926" cy="377825"/>
            </a:xfrm>
          </p:grpSpPr>
          <p:sp>
            <p:nvSpPr>
              <p:cNvPr id="63" name="Freeform 33">
                <a:extLst>
                  <a:ext uri="{FF2B5EF4-FFF2-40B4-BE49-F238E27FC236}">
                    <a16:creationId xmlns:a16="http://schemas.microsoft.com/office/drawing/2014/main" id="{BF5B3191-419C-BC87-8DA8-6A49409FCBDC}"/>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28" name="Freeform 34">
                <a:extLst>
                  <a:ext uri="{FF2B5EF4-FFF2-40B4-BE49-F238E27FC236}">
                    <a16:creationId xmlns:a16="http://schemas.microsoft.com/office/drawing/2014/main" id="{1583D44A-52E6-46FC-099A-FB9AF6A7933A}"/>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29" name="Rectangle 35">
                <a:extLst>
                  <a:ext uri="{FF2B5EF4-FFF2-40B4-BE49-F238E27FC236}">
                    <a16:creationId xmlns:a16="http://schemas.microsoft.com/office/drawing/2014/main" id="{52A845AA-8E15-CD82-C49C-023B46079D70}"/>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30" name="Rectangle 36">
                <a:extLst>
                  <a:ext uri="{FF2B5EF4-FFF2-40B4-BE49-F238E27FC236}">
                    <a16:creationId xmlns:a16="http://schemas.microsoft.com/office/drawing/2014/main" id="{BFA28936-32DA-8717-A300-F8BB71D92A8C}"/>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31" name="Rectangle 37">
                <a:extLst>
                  <a:ext uri="{FF2B5EF4-FFF2-40B4-BE49-F238E27FC236}">
                    <a16:creationId xmlns:a16="http://schemas.microsoft.com/office/drawing/2014/main" id="{6815D6B0-7E46-3EBD-0D60-372366900B04}"/>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32" name="Freeform 38">
                <a:extLst>
                  <a:ext uri="{FF2B5EF4-FFF2-40B4-BE49-F238E27FC236}">
                    <a16:creationId xmlns:a16="http://schemas.microsoft.com/office/drawing/2014/main" id="{BCAAA2C8-CE3B-91C3-8A72-E00868CF9F58}"/>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33" name="Freeform 39">
                <a:extLst>
                  <a:ext uri="{FF2B5EF4-FFF2-40B4-BE49-F238E27FC236}">
                    <a16:creationId xmlns:a16="http://schemas.microsoft.com/office/drawing/2014/main" id="{F848C282-19E0-D96E-7D25-DDEB21B156D9}"/>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34" name="Freeform 40">
                <a:extLst>
                  <a:ext uri="{FF2B5EF4-FFF2-40B4-BE49-F238E27FC236}">
                    <a16:creationId xmlns:a16="http://schemas.microsoft.com/office/drawing/2014/main" id="{9C76D97A-6C43-BD84-21D5-1F97F442C2B1}"/>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35" name="Freeform 41">
                <a:extLst>
                  <a:ext uri="{FF2B5EF4-FFF2-40B4-BE49-F238E27FC236}">
                    <a16:creationId xmlns:a16="http://schemas.microsoft.com/office/drawing/2014/main" id="{84E794C4-DA37-AAB9-BFE7-F98562D11CC1}"/>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36" name="Rectangle 42">
                <a:extLst>
                  <a:ext uri="{FF2B5EF4-FFF2-40B4-BE49-F238E27FC236}">
                    <a16:creationId xmlns:a16="http://schemas.microsoft.com/office/drawing/2014/main" id="{D8B0E6AA-B428-BE55-4455-AEDDF1B17790}"/>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37" name="Freeform 43">
                <a:extLst>
                  <a:ext uri="{FF2B5EF4-FFF2-40B4-BE49-F238E27FC236}">
                    <a16:creationId xmlns:a16="http://schemas.microsoft.com/office/drawing/2014/main" id="{FC9E787C-469F-BBB4-7750-9AACE90A8770}"/>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sp>
        <p:nvSpPr>
          <p:cNvPr id="160" name="正方形/長方形 159">
            <a:extLst>
              <a:ext uri="{FF2B5EF4-FFF2-40B4-BE49-F238E27FC236}">
                <a16:creationId xmlns:a16="http://schemas.microsoft.com/office/drawing/2014/main" id="{0BD47980-DC6C-9A46-8FFF-C34848F8895C}"/>
              </a:ext>
            </a:extLst>
          </p:cNvPr>
          <p:cNvSpPr/>
          <p:nvPr/>
        </p:nvSpPr>
        <p:spPr>
          <a:xfrm>
            <a:off x="5686671" y="3125587"/>
            <a:ext cx="3101303" cy="266660"/>
          </a:xfrm>
          <a:prstGeom prst="rect">
            <a:avLst/>
          </a:prstGeom>
          <a:solidFill>
            <a:srgbClr val="008CCF"/>
          </a:solidFill>
          <a:ln w="1905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ja-JP" altLang="en-US" sz="1300" b="1">
                <a:solidFill>
                  <a:schemeClr val="bg1"/>
                </a:solidFill>
                <a:latin typeface="BIZ UDPゴシック" panose="020B0400000000000000" pitchFamily="50" charset="-128"/>
                <a:ea typeface="BIZ UDPゴシック" panose="020B0400000000000000" pitchFamily="50" charset="-128"/>
              </a:rPr>
              <a:t>請求書受取（買い手）</a:t>
            </a:r>
            <a:endParaRPr kumimoji="1" lang="ja-JP" altLang="en-US" sz="1300" b="1">
              <a:solidFill>
                <a:schemeClr val="bg1"/>
              </a:solidFill>
              <a:latin typeface="BIZ UDPゴシック" panose="020B0400000000000000" pitchFamily="50" charset="-128"/>
              <a:ea typeface="BIZ UDPゴシック" panose="020B0400000000000000" pitchFamily="50" charset="-128"/>
            </a:endParaRPr>
          </a:p>
        </p:txBody>
      </p:sp>
      <p:grpSp>
        <p:nvGrpSpPr>
          <p:cNvPr id="161" name="グループ化 160">
            <a:extLst>
              <a:ext uri="{FF2B5EF4-FFF2-40B4-BE49-F238E27FC236}">
                <a16:creationId xmlns:a16="http://schemas.microsoft.com/office/drawing/2014/main" id="{5E9435A5-900F-09A7-46C8-330286648985}"/>
              </a:ext>
            </a:extLst>
          </p:cNvPr>
          <p:cNvGrpSpPr/>
          <p:nvPr/>
        </p:nvGrpSpPr>
        <p:grpSpPr>
          <a:xfrm>
            <a:off x="7648769" y="3996482"/>
            <a:ext cx="992990" cy="358198"/>
            <a:chOff x="7801233" y="1971196"/>
            <a:chExt cx="992990" cy="358198"/>
          </a:xfrm>
        </p:grpSpPr>
        <p:grpSp>
          <p:nvGrpSpPr>
            <p:cNvPr id="162" name="グループ化 161">
              <a:extLst>
                <a:ext uri="{FF2B5EF4-FFF2-40B4-BE49-F238E27FC236}">
                  <a16:creationId xmlns:a16="http://schemas.microsoft.com/office/drawing/2014/main" id="{5366B984-7BC8-012D-E83C-8B6141CDE0CD}"/>
                </a:ext>
              </a:extLst>
            </p:cNvPr>
            <p:cNvGrpSpPr/>
            <p:nvPr/>
          </p:nvGrpSpPr>
          <p:grpSpPr>
            <a:xfrm>
              <a:off x="8376710" y="2043268"/>
              <a:ext cx="417513" cy="220662"/>
              <a:chOff x="2952747" y="5937614"/>
              <a:chExt cx="417513" cy="220662"/>
            </a:xfrm>
          </p:grpSpPr>
          <p:sp>
            <p:nvSpPr>
              <p:cNvPr id="328" name="Freeform 52">
                <a:extLst>
                  <a:ext uri="{FF2B5EF4-FFF2-40B4-BE49-F238E27FC236}">
                    <a16:creationId xmlns:a16="http://schemas.microsoft.com/office/drawing/2014/main" id="{D47A35AC-F40E-A25C-DAB5-B5EAE24624C0}"/>
                  </a:ext>
                </a:extLst>
              </p:cNvPr>
              <p:cNvSpPr>
                <a:spLocks noEditPoints="1"/>
              </p:cNvSpPr>
              <p:nvPr/>
            </p:nvSpPr>
            <p:spPr bwMode="auto">
              <a:xfrm>
                <a:off x="3071810" y="5937614"/>
                <a:ext cx="171450" cy="107950"/>
              </a:xfrm>
              <a:custGeom>
                <a:avLst/>
                <a:gdLst>
                  <a:gd name="T0" fmla="*/ 141 w 359"/>
                  <a:gd name="T1" fmla="*/ 147 h 227"/>
                  <a:gd name="T2" fmla="*/ 49 w 359"/>
                  <a:gd name="T3" fmla="*/ 147 h 227"/>
                  <a:gd name="T4" fmla="*/ 17 w 359"/>
                  <a:gd name="T5" fmla="*/ 227 h 227"/>
                  <a:gd name="T6" fmla="*/ 0 w 359"/>
                  <a:gd name="T7" fmla="*/ 227 h 227"/>
                  <a:gd name="T8" fmla="*/ 91 w 359"/>
                  <a:gd name="T9" fmla="*/ 0 h 227"/>
                  <a:gd name="T10" fmla="*/ 101 w 359"/>
                  <a:gd name="T11" fmla="*/ 0 h 227"/>
                  <a:gd name="T12" fmla="*/ 190 w 359"/>
                  <a:gd name="T13" fmla="*/ 227 h 227"/>
                  <a:gd name="T14" fmla="*/ 172 w 359"/>
                  <a:gd name="T15" fmla="*/ 227 h 227"/>
                  <a:gd name="T16" fmla="*/ 141 w 359"/>
                  <a:gd name="T17" fmla="*/ 147 h 227"/>
                  <a:gd name="T18" fmla="*/ 54 w 359"/>
                  <a:gd name="T19" fmla="*/ 133 h 227"/>
                  <a:gd name="T20" fmla="*/ 135 w 359"/>
                  <a:gd name="T21" fmla="*/ 133 h 227"/>
                  <a:gd name="T22" fmla="*/ 105 w 359"/>
                  <a:gd name="T23" fmla="*/ 51 h 227"/>
                  <a:gd name="T24" fmla="*/ 95 w 359"/>
                  <a:gd name="T25" fmla="*/ 25 h 227"/>
                  <a:gd name="T26" fmla="*/ 86 w 359"/>
                  <a:gd name="T27" fmla="*/ 52 h 227"/>
                  <a:gd name="T28" fmla="*/ 54 w 359"/>
                  <a:gd name="T29" fmla="*/ 133 h 227"/>
                  <a:gd name="T30" fmla="*/ 359 w 359"/>
                  <a:gd name="T31" fmla="*/ 66 h 227"/>
                  <a:gd name="T32" fmla="*/ 336 w 359"/>
                  <a:gd name="T33" fmla="*/ 116 h 227"/>
                  <a:gd name="T34" fmla="*/ 273 w 359"/>
                  <a:gd name="T35" fmla="*/ 134 h 227"/>
                  <a:gd name="T36" fmla="*/ 238 w 359"/>
                  <a:gd name="T37" fmla="*/ 134 h 227"/>
                  <a:gd name="T38" fmla="*/ 238 w 359"/>
                  <a:gd name="T39" fmla="*/ 227 h 227"/>
                  <a:gd name="T40" fmla="*/ 222 w 359"/>
                  <a:gd name="T41" fmla="*/ 227 h 227"/>
                  <a:gd name="T42" fmla="*/ 222 w 359"/>
                  <a:gd name="T43" fmla="*/ 1 h 227"/>
                  <a:gd name="T44" fmla="*/ 278 w 359"/>
                  <a:gd name="T45" fmla="*/ 1 h 227"/>
                  <a:gd name="T46" fmla="*/ 359 w 359"/>
                  <a:gd name="T47" fmla="*/ 66 h 227"/>
                  <a:gd name="T48" fmla="*/ 238 w 359"/>
                  <a:gd name="T49" fmla="*/ 120 h 227"/>
                  <a:gd name="T50" fmla="*/ 269 w 359"/>
                  <a:gd name="T51" fmla="*/ 120 h 227"/>
                  <a:gd name="T52" fmla="*/ 324 w 359"/>
                  <a:gd name="T53" fmla="*/ 107 h 227"/>
                  <a:gd name="T54" fmla="*/ 342 w 359"/>
                  <a:gd name="T55" fmla="*/ 66 h 227"/>
                  <a:gd name="T56" fmla="*/ 325 w 359"/>
                  <a:gd name="T57" fmla="*/ 28 h 227"/>
                  <a:gd name="T58" fmla="*/ 275 w 359"/>
                  <a:gd name="T59" fmla="*/ 15 h 227"/>
                  <a:gd name="T60" fmla="*/ 238 w 359"/>
                  <a:gd name="T61" fmla="*/ 15 h 227"/>
                  <a:gd name="T62" fmla="*/ 238 w 359"/>
                  <a:gd name="T63" fmla="*/ 1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9" h="227">
                    <a:moveTo>
                      <a:pt x="141" y="147"/>
                    </a:moveTo>
                    <a:cubicBezTo>
                      <a:pt x="49" y="147"/>
                      <a:pt x="49" y="147"/>
                      <a:pt x="49" y="147"/>
                    </a:cubicBezTo>
                    <a:cubicBezTo>
                      <a:pt x="17" y="227"/>
                      <a:pt x="17" y="227"/>
                      <a:pt x="17" y="227"/>
                    </a:cubicBezTo>
                    <a:cubicBezTo>
                      <a:pt x="0" y="227"/>
                      <a:pt x="0" y="227"/>
                      <a:pt x="0" y="227"/>
                    </a:cubicBezTo>
                    <a:cubicBezTo>
                      <a:pt x="91" y="0"/>
                      <a:pt x="91" y="0"/>
                      <a:pt x="91" y="0"/>
                    </a:cubicBezTo>
                    <a:cubicBezTo>
                      <a:pt x="101" y="0"/>
                      <a:pt x="101" y="0"/>
                      <a:pt x="101" y="0"/>
                    </a:cubicBezTo>
                    <a:cubicBezTo>
                      <a:pt x="190" y="227"/>
                      <a:pt x="190" y="227"/>
                      <a:pt x="190" y="227"/>
                    </a:cubicBezTo>
                    <a:cubicBezTo>
                      <a:pt x="172" y="227"/>
                      <a:pt x="172" y="227"/>
                      <a:pt x="172" y="227"/>
                    </a:cubicBezTo>
                    <a:lnTo>
                      <a:pt x="141" y="147"/>
                    </a:lnTo>
                    <a:close/>
                    <a:moveTo>
                      <a:pt x="54" y="133"/>
                    </a:moveTo>
                    <a:cubicBezTo>
                      <a:pt x="135" y="133"/>
                      <a:pt x="135" y="133"/>
                      <a:pt x="135" y="133"/>
                    </a:cubicBezTo>
                    <a:cubicBezTo>
                      <a:pt x="105" y="51"/>
                      <a:pt x="105" y="51"/>
                      <a:pt x="105" y="51"/>
                    </a:cubicBezTo>
                    <a:cubicBezTo>
                      <a:pt x="102" y="45"/>
                      <a:pt x="99" y="36"/>
                      <a:pt x="95" y="25"/>
                    </a:cubicBezTo>
                    <a:cubicBezTo>
                      <a:pt x="93" y="35"/>
                      <a:pt x="90" y="44"/>
                      <a:pt x="86" y="52"/>
                    </a:cubicBezTo>
                    <a:lnTo>
                      <a:pt x="54" y="133"/>
                    </a:lnTo>
                    <a:close/>
                    <a:moveTo>
                      <a:pt x="359" y="66"/>
                    </a:moveTo>
                    <a:cubicBezTo>
                      <a:pt x="359" y="88"/>
                      <a:pt x="351" y="104"/>
                      <a:pt x="336" y="116"/>
                    </a:cubicBezTo>
                    <a:cubicBezTo>
                      <a:pt x="321" y="128"/>
                      <a:pt x="300" y="134"/>
                      <a:pt x="273" y="134"/>
                    </a:cubicBezTo>
                    <a:cubicBezTo>
                      <a:pt x="238" y="134"/>
                      <a:pt x="238" y="134"/>
                      <a:pt x="238" y="134"/>
                    </a:cubicBezTo>
                    <a:cubicBezTo>
                      <a:pt x="238" y="227"/>
                      <a:pt x="238" y="227"/>
                      <a:pt x="238" y="227"/>
                    </a:cubicBezTo>
                    <a:cubicBezTo>
                      <a:pt x="222" y="227"/>
                      <a:pt x="222" y="227"/>
                      <a:pt x="222" y="227"/>
                    </a:cubicBezTo>
                    <a:cubicBezTo>
                      <a:pt x="222" y="1"/>
                      <a:pt x="222" y="1"/>
                      <a:pt x="222" y="1"/>
                    </a:cubicBezTo>
                    <a:cubicBezTo>
                      <a:pt x="278" y="1"/>
                      <a:pt x="278" y="1"/>
                      <a:pt x="278" y="1"/>
                    </a:cubicBezTo>
                    <a:cubicBezTo>
                      <a:pt x="332" y="1"/>
                      <a:pt x="359" y="22"/>
                      <a:pt x="359" y="66"/>
                    </a:cubicBezTo>
                    <a:close/>
                    <a:moveTo>
                      <a:pt x="238" y="120"/>
                    </a:moveTo>
                    <a:cubicBezTo>
                      <a:pt x="269" y="120"/>
                      <a:pt x="269" y="120"/>
                      <a:pt x="269" y="120"/>
                    </a:cubicBezTo>
                    <a:cubicBezTo>
                      <a:pt x="295" y="120"/>
                      <a:pt x="313" y="116"/>
                      <a:pt x="324" y="107"/>
                    </a:cubicBezTo>
                    <a:cubicBezTo>
                      <a:pt x="336" y="99"/>
                      <a:pt x="342" y="85"/>
                      <a:pt x="342" y="66"/>
                    </a:cubicBezTo>
                    <a:cubicBezTo>
                      <a:pt x="342" y="49"/>
                      <a:pt x="336" y="36"/>
                      <a:pt x="325" y="28"/>
                    </a:cubicBezTo>
                    <a:cubicBezTo>
                      <a:pt x="315" y="19"/>
                      <a:pt x="298" y="15"/>
                      <a:pt x="275" y="15"/>
                    </a:cubicBezTo>
                    <a:cubicBezTo>
                      <a:pt x="238" y="15"/>
                      <a:pt x="238" y="15"/>
                      <a:pt x="238" y="15"/>
                    </a:cubicBezTo>
                    <a:lnTo>
                      <a:pt x="238" y="12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b="1">
                  <a:solidFill>
                    <a:prstClr val="black"/>
                  </a:solidFill>
                  <a:latin typeface="メイリオ"/>
                  <a:ea typeface="メイリオ"/>
                </a:endParaRPr>
              </a:p>
            </p:txBody>
          </p:sp>
          <p:sp>
            <p:nvSpPr>
              <p:cNvPr id="330" name="Freeform 53">
                <a:extLst>
                  <a:ext uri="{FF2B5EF4-FFF2-40B4-BE49-F238E27FC236}">
                    <a16:creationId xmlns:a16="http://schemas.microsoft.com/office/drawing/2014/main" id="{F2B0578A-8ACF-29DC-407A-72754EE0A5C9}"/>
                  </a:ext>
                </a:extLst>
              </p:cNvPr>
              <p:cNvSpPr>
                <a:spLocks noEditPoints="1"/>
              </p:cNvSpPr>
              <p:nvPr/>
            </p:nvSpPr>
            <p:spPr bwMode="auto">
              <a:xfrm>
                <a:off x="2952747" y="6082076"/>
                <a:ext cx="417513" cy="76200"/>
              </a:xfrm>
              <a:custGeom>
                <a:avLst/>
                <a:gdLst>
                  <a:gd name="T0" fmla="*/ 11 w 878"/>
                  <a:gd name="T1" fmla="*/ 10 h 160"/>
                  <a:gd name="T2" fmla="*/ 0 w 878"/>
                  <a:gd name="T3" fmla="*/ 160 h 160"/>
                  <a:gd name="T4" fmla="*/ 257 w 878"/>
                  <a:gd name="T5" fmla="*/ 140 h 160"/>
                  <a:gd name="T6" fmla="*/ 97 w 878"/>
                  <a:gd name="T7" fmla="*/ 140 h 160"/>
                  <a:gd name="T8" fmla="*/ 112 w 878"/>
                  <a:gd name="T9" fmla="*/ 83 h 160"/>
                  <a:gd name="T10" fmla="*/ 104 w 878"/>
                  <a:gd name="T11" fmla="*/ 43 h 160"/>
                  <a:gd name="T12" fmla="*/ 187 w 878"/>
                  <a:gd name="T13" fmla="*/ 1 h 160"/>
                  <a:gd name="T14" fmla="*/ 187 w 878"/>
                  <a:gd name="T15" fmla="*/ 43 h 160"/>
                  <a:gd name="T16" fmla="*/ 236 w 878"/>
                  <a:gd name="T17" fmla="*/ 70 h 160"/>
                  <a:gd name="T18" fmla="*/ 149 w 878"/>
                  <a:gd name="T19" fmla="*/ 83 h 160"/>
                  <a:gd name="T20" fmla="*/ 277 w 878"/>
                  <a:gd name="T21" fmla="*/ 160 h 160"/>
                  <a:gd name="T22" fmla="*/ 293 w 878"/>
                  <a:gd name="T23" fmla="*/ 101 h 160"/>
                  <a:gd name="T24" fmla="*/ 293 w 878"/>
                  <a:gd name="T25" fmla="*/ 52 h 160"/>
                  <a:gd name="T26" fmla="*/ 293 w 878"/>
                  <a:gd name="T27" fmla="*/ 1 h 160"/>
                  <a:gd name="T28" fmla="*/ 335 w 878"/>
                  <a:gd name="T29" fmla="*/ 52 h 160"/>
                  <a:gd name="T30" fmla="*/ 337 w 878"/>
                  <a:gd name="T31" fmla="*/ 91 h 160"/>
                  <a:gd name="T32" fmla="*/ 322 w 878"/>
                  <a:gd name="T33" fmla="*/ 156 h 160"/>
                  <a:gd name="T34" fmla="*/ 382 w 878"/>
                  <a:gd name="T35" fmla="*/ 9 h 160"/>
                  <a:gd name="T36" fmla="*/ 397 w 878"/>
                  <a:gd name="T37" fmla="*/ 77 h 160"/>
                  <a:gd name="T38" fmla="*/ 567 w 878"/>
                  <a:gd name="T39" fmla="*/ 29 h 160"/>
                  <a:gd name="T40" fmla="*/ 535 w 878"/>
                  <a:gd name="T41" fmla="*/ 29 h 160"/>
                  <a:gd name="T42" fmla="*/ 591 w 878"/>
                  <a:gd name="T43" fmla="*/ 82 h 160"/>
                  <a:gd name="T44" fmla="*/ 463 w 878"/>
                  <a:gd name="T45" fmla="*/ 82 h 160"/>
                  <a:gd name="T46" fmla="*/ 507 w 878"/>
                  <a:gd name="T47" fmla="*/ 36 h 160"/>
                  <a:gd name="T48" fmla="*/ 490 w 878"/>
                  <a:gd name="T49" fmla="*/ 29 h 160"/>
                  <a:gd name="T50" fmla="*/ 467 w 878"/>
                  <a:gd name="T51" fmla="*/ 29 h 160"/>
                  <a:gd name="T52" fmla="*/ 481 w 878"/>
                  <a:gd name="T53" fmla="*/ 5 h 160"/>
                  <a:gd name="T54" fmla="*/ 531 w 878"/>
                  <a:gd name="T55" fmla="*/ 0 h 160"/>
                  <a:gd name="T56" fmla="*/ 595 w 878"/>
                  <a:gd name="T57" fmla="*/ 29 h 160"/>
                  <a:gd name="T58" fmla="*/ 557 w 878"/>
                  <a:gd name="T59" fmla="*/ 160 h 160"/>
                  <a:gd name="T60" fmla="*/ 470 w 878"/>
                  <a:gd name="T61" fmla="*/ 160 h 160"/>
                  <a:gd name="T62" fmla="*/ 490 w 878"/>
                  <a:gd name="T63" fmla="*/ 108 h 160"/>
                  <a:gd name="T64" fmla="*/ 544 w 878"/>
                  <a:gd name="T65" fmla="*/ 94 h 160"/>
                  <a:gd name="T66" fmla="*/ 490 w 878"/>
                  <a:gd name="T67" fmla="*/ 140 h 160"/>
                  <a:gd name="T68" fmla="*/ 666 w 878"/>
                  <a:gd name="T69" fmla="*/ 126 h 160"/>
                  <a:gd name="T70" fmla="*/ 627 w 878"/>
                  <a:gd name="T71" fmla="*/ 78 h 160"/>
                  <a:gd name="T72" fmla="*/ 627 w 878"/>
                  <a:gd name="T73" fmla="*/ 29 h 160"/>
                  <a:gd name="T74" fmla="*/ 665 w 878"/>
                  <a:gd name="T75" fmla="*/ 29 h 160"/>
                  <a:gd name="T76" fmla="*/ 662 w 878"/>
                  <a:gd name="T77" fmla="*/ 78 h 160"/>
                  <a:gd name="T78" fmla="*/ 666 w 878"/>
                  <a:gd name="T79" fmla="*/ 126 h 160"/>
                  <a:gd name="T80" fmla="*/ 658 w 878"/>
                  <a:gd name="T81" fmla="*/ 136 h 160"/>
                  <a:gd name="T82" fmla="*/ 670 w 878"/>
                  <a:gd name="T83" fmla="*/ 102 h 160"/>
                  <a:gd name="T84" fmla="*/ 671 w 878"/>
                  <a:gd name="T85" fmla="*/ 8 h 160"/>
                  <a:gd name="T86" fmla="*/ 726 w 878"/>
                  <a:gd name="T87" fmla="*/ 102 h 160"/>
                  <a:gd name="T88" fmla="*/ 726 w 878"/>
                  <a:gd name="T89" fmla="*/ 136 h 160"/>
                  <a:gd name="T90" fmla="*/ 707 w 878"/>
                  <a:gd name="T91" fmla="*/ 25 h 160"/>
                  <a:gd name="T92" fmla="*/ 707 w 878"/>
                  <a:gd name="T93" fmla="*/ 70 h 160"/>
                  <a:gd name="T94" fmla="*/ 741 w 878"/>
                  <a:gd name="T95" fmla="*/ 25 h 160"/>
                  <a:gd name="T96" fmla="*/ 741 w 878"/>
                  <a:gd name="T97" fmla="*/ 25 h 160"/>
                  <a:gd name="T98" fmla="*/ 741 w 878"/>
                  <a:gd name="T99" fmla="*/ 70 h 160"/>
                  <a:gd name="T100" fmla="*/ 835 w 878"/>
                  <a:gd name="T101" fmla="*/ 151 h 160"/>
                  <a:gd name="T102" fmla="*/ 835 w 878"/>
                  <a:gd name="T103"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78" h="160">
                    <a:moveTo>
                      <a:pt x="0" y="1"/>
                    </a:moveTo>
                    <a:cubicBezTo>
                      <a:pt x="43" y="1"/>
                      <a:pt x="43" y="1"/>
                      <a:pt x="43" y="1"/>
                    </a:cubicBezTo>
                    <a:cubicBezTo>
                      <a:pt x="43" y="10"/>
                      <a:pt x="43" y="10"/>
                      <a:pt x="43" y="10"/>
                    </a:cubicBezTo>
                    <a:cubicBezTo>
                      <a:pt x="11" y="10"/>
                      <a:pt x="11" y="10"/>
                      <a:pt x="11" y="10"/>
                    </a:cubicBezTo>
                    <a:cubicBezTo>
                      <a:pt x="11" y="151"/>
                      <a:pt x="11" y="151"/>
                      <a:pt x="11" y="151"/>
                    </a:cubicBezTo>
                    <a:cubicBezTo>
                      <a:pt x="43" y="151"/>
                      <a:pt x="43" y="151"/>
                      <a:pt x="43" y="151"/>
                    </a:cubicBezTo>
                    <a:cubicBezTo>
                      <a:pt x="43" y="160"/>
                      <a:pt x="43" y="160"/>
                      <a:pt x="43" y="160"/>
                    </a:cubicBezTo>
                    <a:cubicBezTo>
                      <a:pt x="0" y="160"/>
                      <a:pt x="0" y="160"/>
                      <a:pt x="0" y="160"/>
                    </a:cubicBezTo>
                    <a:lnTo>
                      <a:pt x="0" y="1"/>
                    </a:lnTo>
                    <a:close/>
                    <a:moveTo>
                      <a:pt x="236" y="70"/>
                    </a:moveTo>
                    <a:cubicBezTo>
                      <a:pt x="228" y="94"/>
                      <a:pt x="214" y="111"/>
                      <a:pt x="196" y="125"/>
                    </a:cubicBezTo>
                    <a:cubicBezTo>
                      <a:pt x="213" y="133"/>
                      <a:pt x="233" y="138"/>
                      <a:pt x="257" y="140"/>
                    </a:cubicBezTo>
                    <a:cubicBezTo>
                      <a:pt x="252" y="145"/>
                      <a:pt x="246" y="154"/>
                      <a:pt x="244" y="160"/>
                    </a:cubicBezTo>
                    <a:cubicBezTo>
                      <a:pt x="217" y="156"/>
                      <a:pt x="194" y="149"/>
                      <a:pt x="176" y="138"/>
                    </a:cubicBezTo>
                    <a:cubicBezTo>
                      <a:pt x="156" y="149"/>
                      <a:pt x="133" y="155"/>
                      <a:pt x="108" y="160"/>
                    </a:cubicBezTo>
                    <a:cubicBezTo>
                      <a:pt x="106" y="154"/>
                      <a:pt x="101" y="145"/>
                      <a:pt x="97" y="140"/>
                    </a:cubicBezTo>
                    <a:cubicBezTo>
                      <a:pt x="119" y="137"/>
                      <a:pt x="140" y="132"/>
                      <a:pt x="157" y="125"/>
                    </a:cubicBezTo>
                    <a:cubicBezTo>
                      <a:pt x="146" y="115"/>
                      <a:pt x="137" y="102"/>
                      <a:pt x="129" y="88"/>
                    </a:cubicBezTo>
                    <a:cubicBezTo>
                      <a:pt x="144" y="83"/>
                      <a:pt x="144" y="83"/>
                      <a:pt x="144" y="83"/>
                    </a:cubicBezTo>
                    <a:cubicBezTo>
                      <a:pt x="112" y="83"/>
                      <a:pt x="112" y="83"/>
                      <a:pt x="112" y="83"/>
                    </a:cubicBezTo>
                    <a:cubicBezTo>
                      <a:pt x="112" y="63"/>
                      <a:pt x="112" y="63"/>
                      <a:pt x="112" y="63"/>
                    </a:cubicBezTo>
                    <a:cubicBezTo>
                      <a:pt x="166" y="63"/>
                      <a:pt x="166" y="63"/>
                      <a:pt x="166" y="63"/>
                    </a:cubicBezTo>
                    <a:cubicBezTo>
                      <a:pt x="166" y="43"/>
                      <a:pt x="166" y="43"/>
                      <a:pt x="166" y="43"/>
                    </a:cubicBezTo>
                    <a:cubicBezTo>
                      <a:pt x="104" y="43"/>
                      <a:pt x="104" y="43"/>
                      <a:pt x="104" y="43"/>
                    </a:cubicBezTo>
                    <a:cubicBezTo>
                      <a:pt x="104" y="23"/>
                      <a:pt x="104" y="23"/>
                      <a:pt x="104" y="23"/>
                    </a:cubicBezTo>
                    <a:cubicBezTo>
                      <a:pt x="166" y="23"/>
                      <a:pt x="166" y="23"/>
                      <a:pt x="166" y="23"/>
                    </a:cubicBezTo>
                    <a:cubicBezTo>
                      <a:pt x="166" y="1"/>
                      <a:pt x="166" y="1"/>
                      <a:pt x="166" y="1"/>
                    </a:cubicBezTo>
                    <a:cubicBezTo>
                      <a:pt x="187" y="1"/>
                      <a:pt x="187" y="1"/>
                      <a:pt x="187" y="1"/>
                    </a:cubicBezTo>
                    <a:cubicBezTo>
                      <a:pt x="187" y="23"/>
                      <a:pt x="187" y="23"/>
                      <a:pt x="187" y="23"/>
                    </a:cubicBezTo>
                    <a:cubicBezTo>
                      <a:pt x="249" y="23"/>
                      <a:pt x="249" y="23"/>
                      <a:pt x="249" y="23"/>
                    </a:cubicBezTo>
                    <a:cubicBezTo>
                      <a:pt x="249" y="43"/>
                      <a:pt x="249" y="43"/>
                      <a:pt x="249" y="43"/>
                    </a:cubicBezTo>
                    <a:cubicBezTo>
                      <a:pt x="187" y="43"/>
                      <a:pt x="187" y="43"/>
                      <a:pt x="187" y="43"/>
                    </a:cubicBezTo>
                    <a:cubicBezTo>
                      <a:pt x="187" y="63"/>
                      <a:pt x="187" y="63"/>
                      <a:pt x="187" y="63"/>
                    </a:cubicBezTo>
                    <a:cubicBezTo>
                      <a:pt x="218" y="63"/>
                      <a:pt x="218" y="63"/>
                      <a:pt x="218" y="63"/>
                    </a:cubicBezTo>
                    <a:cubicBezTo>
                      <a:pt x="222" y="62"/>
                      <a:pt x="222" y="62"/>
                      <a:pt x="222" y="62"/>
                    </a:cubicBezTo>
                    <a:lnTo>
                      <a:pt x="236" y="70"/>
                    </a:lnTo>
                    <a:close/>
                    <a:moveTo>
                      <a:pt x="149" y="83"/>
                    </a:moveTo>
                    <a:cubicBezTo>
                      <a:pt x="155" y="95"/>
                      <a:pt x="165" y="106"/>
                      <a:pt x="177" y="114"/>
                    </a:cubicBezTo>
                    <a:cubicBezTo>
                      <a:pt x="190" y="106"/>
                      <a:pt x="200" y="96"/>
                      <a:pt x="207" y="83"/>
                    </a:cubicBezTo>
                    <a:lnTo>
                      <a:pt x="149" y="83"/>
                    </a:lnTo>
                    <a:close/>
                    <a:moveTo>
                      <a:pt x="313" y="97"/>
                    </a:moveTo>
                    <a:cubicBezTo>
                      <a:pt x="313" y="137"/>
                      <a:pt x="313" y="137"/>
                      <a:pt x="313" y="137"/>
                    </a:cubicBezTo>
                    <a:cubicBezTo>
                      <a:pt x="313" y="148"/>
                      <a:pt x="311" y="153"/>
                      <a:pt x="305" y="156"/>
                    </a:cubicBezTo>
                    <a:cubicBezTo>
                      <a:pt x="299" y="159"/>
                      <a:pt x="290" y="160"/>
                      <a:pt x="277" y="160"/>
                    </a:cubicBezTo>
                    <a:cubicBezTo>
                      <a:pt x="276" y="154"/>
                      <a:pt x="274" y="146"/>
                      <a:pt x="271" y="141"/>
                    </a:cubicBezTo>
                    <a:cubicBezTo>
                      <a:pt x="279" y="141"/>
                      <a:pt x="287" y="141"/>
                      <a:pt x="290" y="141"/>
                    </a:cubicBezTo>
                    <a:cubicBezTo>
                      <a:pt x="292" y="141"/>
                      <a:pt x="293" y="140"/>
                      <a:pt x="293" y="137"/>
                    </a:cubicBezTo>
                    <a:cubicBezTo>
                      <a:pt x="293" y="101"/>
                      <a:pt x="293" y="101"/>
                      <a:pt x="293" y="101"/>
                    </a:cubicBezTo>
                    <a:cubicBezTo>
                      <a:pt x="285" y="103"/>
                      <a:pt x="278" y="105"/>
                      <a:pt x="271" y="106"/>
                    </a:cubicBezTo>
                    <a:cubicBezTo>
                      <a:pt x="267" y="86"/>
                      <a:pt x="267" y="86"/>
                      <a:pt x="267" y="86"/>
                    </a:cubicBezTo>
                    <a:cubicBezTo>
                      <a:pt x="274" y="85"/>
                      <a:pt x="283" y="83"/>
                      <a:pt x="293" y="82"/>
                    </a:cubicBezTo>
                    <a:cubicBezTo>
                      <a:pt x="293" y="52"/>
                      <a:pt x="293" y="52"/>
                      <a:pt x="293" y="52"/>
                    </a:cubicBezTo>
                    <a:cubicBezTo>
                      <a:pt x="269" y="52"/>
                      <a:pt x="269" y="52"/>
                      <a:pt x="269" y="52"/>
                    </a:cubicBezTo>
                    <a:cubicBezTo>
                      <a:pt x="269" y="33"/>
                      <a:pt x="269" y="33"/>
                      <a:pt x="269" y="33"/>
                    </a:cubicBezTo>
                    <a:cubicBezTo>
                      <a:pt x="293" y="33"/>
                      <a:pt x="293" y="33"/>
                      <a:pt x="293" y="33"/>
                    </a:cubicBezTo>
                    <a:cubicBezTo>
                      <a:pt x="293" y="1"/>
                      <a:pt x="293" y="1"/>
                      <a:pt x="293" y="1"/>
                    </a:cubicBezTo>
                    <a:cubicBezTo>
                      <a:pt x="313" y="1"/>
                      <a:pt x="313" y="1"/>
                      <a:pt x="313" y="1"/>
                    </a:cubicBezTo>
                    <a:cubicBezTo>
                      <a:pt x="313" y="33"/>
                      <a:pt x="313" y="33"/>
                      <a:pt x="313" y="33"/>
                    </a:cubicBezTo>
                    <a:cubicBezTo>
                      <a:pt x="335" y="33"/>
                      <a:pt x="335" y="33"/>
                      <a:pt x="335" y="33"/>
                    </a:cubicBezTo>
                    <a:cubicBezTo>
                      <a:pt x="335" y="52"/>
                      <a:pt x="335" y="52"/>
                      <a:pt x="335" y="52"/>
                    </a:cubicBezTo>
                    <a:cubicBezTo>
                      <a:pt x="313" y="52"/>
                      <a:pt x="313" y="52"/>
                      <a:pt x="313" y="52"/>
                    </a:cubicBezTo>
                    <a:cubicBezTo>
                      <a:pt x="313" y="78"/>
                      <a:pt x="313" y="78"/>
                      <a:pt x="313" y="78"/>
                    </a:cubicBezTo>
                    <a:cubicBezTo>
                      <a:pt x="320" y="76"/>
                      <a:pt x="328" y="75"/>
                      <a:pt x="335" y="74"/>
                    </a:cubicBezTo>
                    <a:cubicBezTo>
                      <a:pt x="337" y="91"/>
                      <a:pt x="337" y="91"/>
                      <a:pt x="337" y="91"/>
                    </a:cubicBezTo>
                    <a:lnTo>
                      <a:pt x="313" y="97"/>
                    </a:lnTo>
                    <a:close/>
                    <a:moveTo>
                      <a:pt x="408" y="160"/>
                    </a:moveTo>
                    <a:cubicBezTo>
                      <a:pt x="407" y="155"/>
                      <a:pt x="406" y="150"/>
                      <a:pt x="404" y="145"/>
                    </a:cubicBezTo>
                    <a:cubicBezTo>
                      <a:pt x="375" y="149"/>
                      <a:pt x="344" y="153"/>
                      <a:pt x="322" y="156"/>
                    </a:cubicBezTo>
                    <a:cubicBezTo>
                      <a:pt x="317" y="135"/>
                      <a:pt x="317" y="135"/>
                      <a:pt x="317" y="135"/>
                    </a:cubicBezTo>
                    <a:cubicBezTo>
                      <a:pt x="323" y="135"/>
                      <a:pt x="329" y="134"/>
                      <a:pt x="335" y="133"/>
                    </a:cubicBezTo>
                    <a:cubicBezTo>
                      <a:pt x="345" y="98"/>
                      <a:pt x="356" y="46"/>
                      <a:pt x="360" y="5"/>
                    </a:cubicBezTo>
                    <a:cubicBezTo>
                      <a:pt x="382" y="9"/>
                      <a:pt x="382" y="9"/>
                      <a:pt x="382" y="9"/>
                    </a:cubicBezTo>
                    <a:cubicBezTo>
                      <a:pt x="376" y="50"/>
                      <a:pt x="366" y="97"/>
                      <a:pt x="356" y="131"/>
                    </a:cubicBezTo>
                    <a:cubicBezTo>
                      <a:pt x="369" y="130"/>
                      <a:pt x="384" y="128"/>
                      <a:pt x="398" y="126"/>
                    </a:cubicBezTo>
                    <a:cubicBezTo>
                      <a:pt x="393" y="112"/>
                      <a:pt x="386" y="97"/>
                      <a:pt x="379" y="84"/>
                    </a:cubicBezTo>
                    <a:cubicBezTo>
                      <a:pt x="397" y="77"/>
                      <a:pt x="397" y="77"/>
                      <a:pt x="397" y="77"/>
                    </a:cubicBezTo>
                    <a:cubicBezTo>
                      <a:pt x="410" y="101"/>
                      <a:pt x="423" y="132"/>
                      <a:pt x="428" y="152"/>
                    </a:cubicBezTo>
                    <a:lnTo>
                      <a:pt x="408" y="160"/>
                    </a:lnTo>
                    <a:close/>
                    <a:moveTo>
                      <a:pt x="595" y="29"/>
                    </a:moveTo>
                    <a:cubicBezTo>
                      <a:pt x="567" y="29"/>
                      <a:pt x="567" y="29"/>
                      <a:pt x="567" y="29"/>
                    </a:cubicBezTo>
                    <a:cubicBezTo>
                      <a:pt x="570" y="33"/>
                      <a:pt x="573" y="37"/>
                      <a:pt x="574" y="40"/>
                    </a:cubicBezTo>
                    <a:cubicBezTo>
                      <a:pt x="556" y="45"/>
                      <a:pt x="556" y="45"/>
                      <a:pt x="556" y="45"/>
                    </a:cubicBezTo>
                    <a:cubicBezTo>
                      <a:pt x="554" y="41"/>
                      <a:pt x="549" y="34"/>
                      <a:pt x="545" y="29"/>
                    </a:cubicBezTo>
                    <a:cubicBezTo>
                      <a:pt x="535" y="29"/>
                      <a:pt x="535" y="29"/>
                      <a:pt x="535" y="29"/>
                    </a:cubicBezTo>
                    <a:cubicBezTo>
                      <a:pt x="532" y="33"/>
                      <a:pt x="529" y="36"/>
                      <a:pt x="526" y="39"/>
                    </a:cubicBezTo>
                    <a:cubicBezTo>
                      <a:pt x="526" y="48"/>
                      <a:pt x="526" y="48"/>
                      <a:pt x="526" y="48"/>
                    </a:cubicBezTo>
                    <a:cubicBezTo>
                      <a:pt x="591" y="48"/>
                      <a:pt x="591" y="48"/>
                      <a:pt x="591" y="48"/>
                    </a:cubicBezTo>
                    <a:cubicBezTo>
                      <a:pt x="591" y="82"/>
                      <a:pt x="591" y="82"/>
                      <a:pt x="591" y="82"/>
                    </a:cubicBezTo>
                    <a:cubicBezTo>
                      <a:pt x="572" y="82"/>
                      <a:pt x="572" y="82"/>
                      <a:pt x="572" y="82"/>
                    </a:cubicBezTo>
                    <a:cubicBezTo>
                      <a:pt x="572" y="63"/>
                      <a:pt x="572" y="63"/>
                      <a:pt x="572" y="63"/>
                    </a:cubicBezTo>
                    <a:cubicBezTo>
                      <a:pt x="463" y="63"/>
                      <a:pt x="463" y="63"/>
                      <a:pt x="463" y="63"/>
                    </a:cubicBezTo>
                    <a:cubicBezTo>
                      <a:pt x="463" y="82"/>
                      <a:pt x="463" y="82"/>
                      <a:pt x="463" y="82"/>
                    </a:cubicBezTo>
                    <a:cubicBezTo>
                      <a:pt x="444" y="82"/>
                      <a:pt x="444" y="82"/>
                      <a:pt x="444" y="82"/>
                    </a:cubicBezTo>
                    <a:cubicBezTo>
                      <a:pt x="444" y="48"/>
                      <a:pt x="444" y="48"/>
                      <a:pt x="444" y="48"/>
                    </a:cubicBezTo>
                    <a:cubicBezTo>
                      <a:pt x="507" y="48"/>
                      <a:pt x="507" y="48"/>
                      <a:pt x="507" y="48"/>
                    </a:cubicBezTo>
                    <a:cubicBezTo>
                      <a:pt x="507" y="36"/>
                      <a:pt x="507" y="36"/>
                      <a:pt x="507" y="36"/>
                    </a:cubicBezTo>
                    <a:cubicBezTo>
                      <a:pt x="514" y="36"/>
                      <a:pt x="514" y="36"/>
                      <a:pt x="514" y="36"/>
                    </a:cubicBezTo>
                    <a:cubicBezTo>
                      <a:pt x="511" y="35"/>
                      <a:pt x="508" y="33"/>
                      <a:pt x="506" y="32"/>
                    </a:cubicBezTo>
                    <a:cubicBezTo>
                      <a:pt x="507" y="31"/>
                      <a:pt x="509" y="30"/>
                      <a:pt x="510" y="29"/>
                    </a:cubicBezTo>
                    <a:cubicBezTo>
                      <a:pt x="490" y="29"/>
                      <a:pt x="490" y="29"/>
                      <a:pt x="490" y="29"/>
                    </a:cubicBezTo>
                    <a:cubicBezTo>
                      <a:pt x="492" y="33"/>
                      <a:pt x="494" y="37"/>
                      <a:pt x="496" y="40"/>
                    </a:cubicBezTo>
                    <a:cubicBezTo>
                      <a:pt x="477" y="45"/>
                      <a:pt x="477" y="45"/>
                      <a:pt x="477" y="45"/>
                    </a:cubicBezTo>
                    <a:cubicBezTo>
                      <a:pt x="476" y="41"/>
                      <a:pt x="473" y="34"/>
                      <a:pt x="470" y="29"/>
                    </a:cubicBezTo>
                    <a:cubicBezTo>
                      <a:pt x="467" y="29"/>
                      <a:pt x="467" y="29"/>
                      <a:pt x="467" y="29"/>
                    </a:cubicBezTo>
                    <a:cubicBezTo>
                      <a:pt x="462" y="35"/>
                      <a:pt x="458" y="41"/>
                      <a:pt x="453" y="45"/>
                    </a:cubicBezTo>
                    <a:cubicBezTo>
                      <a:pt x="449" y="42"/>
                      <a:pt x="441" y="36"/>
                      <a:pt x="437" y="34"/>
                    </a:cubicBezTo>
                    <a:cubicBezTo>
                      <a:pt x="447" y="26"/>
                      <a:pt x="457" y="12"/>
                      <a:pt x="462" y="0"/>
                    </a:cubicBezTo>
                    <a:cubicBezTo>
                      <a:pt x="481" y="5"/>
                      <a:pt x="481" y="5"/>
                      <a:pt x="481" y="5"/>
                    </a:cubicBezTo>
                    <a:cubicBezTo>
                      <a:pt x="480" y="7"/>
                      <a:pt x="478" y="10"/>
                      <a:pt x="477" y="13"/>
                    </a:cubicBezTo>
                    <a:cubicBezTo>
                      <a:pt x="515" y="13"/>
                      <a:pt x="515" y="13"/>
                      <a:pt x="515" y="13"/>
                    </a:cubicBezTo>
                    <a:cubicBezTo>
                      <a:pt x="515" y="24"/>
                      <a:pt x="515" y="24"/>
                      <a:pt x="515" y="24"/>
                    </a:cubicBezTo>
                    <a:cubicBezTo>
                      <a:pt x="521" y="17"/>
                      <a:pt x="527" y="8"/>
                      <a:pt x="531" y="0"/>
                    </a:cubicBezTo>
                    <a:cubicBezTo>
                      <a:pt x="550" y="4"/>
                      <a:pt x="550" y="4"/>
                      <a:pt x="550" y="4"/>
                    </a:cubicBezTo>
                    <a:cubicBezTo>
                      <a:pt x="549" y="7"/>
                      <a:pt x="547" y="10"/>
                      <a:pt x="546" y="13"/>
                    </a:cubicBezTo>
                    <a:cubicBezTo>
                      <a:pt x="595" y="13"/>
                      <a:pt x="595" y="13"/>
                      <a:pt x="595" y="13"/>
                    </a:cubicBezTo>
                    <a:lnTo>
                      <a:pt x="595" y="29"/>
                    </a:lnTo>
                    <a:close/>
                    <a:moveTo>
                      <a:pt x="490" y="116"/>
                    </a:moveTo>
                    <a:cubicBezTo>
                      <a:pt x="577" y="116"/>
                      <a:pt x="577" y="116"/>
                      <a:pt x="577" y="116"/>
                    </a:cubicBezTo>
                    <a:cubicBezTo>
                      <a:pt x="577" y="160"/>
                      <a:pt x="577" y="160"/>
                      <a:pt x="577" y="160"/>
                    </a:cubicBezTo>
                    <a:cubicBezTo>
                      <a:pt x="557" y="160"/>
                      <a:pt x="557" y="160"/>
                      <a:pt x="557" y="160"/>
                    </a:cubicBezTo>
                    <a:cubicBezTo>
                      <a:pt x="557" y="155"/>
                      <a:pt x="557" y="155"/>
                      <a:pt x="557" y="155"/>
                    </a:cubicBezTo>
                    <a:cubicBezTo>
                      <a:pt x="490" y="155"/>
                      <a:pt x="490" y="155"/>
                      <a:pt x="490" y="155"/>
                    </a:cubicBezTo>
                    <a:cubicBezTo>
                      <a:pt x="490" y="160"/>
                      <a:pt x="490" y="160"/>
                      <a:pt x="490" y="160"/>
                    </a:cubicBezTo>
                    <a:cubicBezTo>
                      <a:pt x="470" y="160"/>
                      <a:pt x="470" y="160"/>
                      <a:pt x="470" y="160"/>
                    </a:cubicBezTo>
                    <a:cubicBezTo>
                      <a:pt x="470" y="70"/>
                      <a:pt x="470" y="70"/>
                      <a:pt x="470" y="70"/>
                    </a:cubicBezTo>
                    <a:cubicBezTo>
                      <a:pt x="564" y="70"/>
                      <a:pt x="564" y="70"/>
                      <a:pt x="564" y="70"/>
                    </a:cubicBezTo>
                    <a:cubicBezTo>
                      <a:pt x="564" y="108"/>
                      <a:pt x="564" y="108"/>
                      <a:pt x="564" y="108"/>
                    </a:cubicBezTo>
                    <a:cubicBezTo>
                      <a:pt x="490" y="108"/>
                      <a:pt x="490" y="108"/>
                      <a:pt x="490" y="108"/>
                    </a:cubicBezTo>
                    <a:lnTo>
                      <a:pt x="490" y="116"/>
                    </a:lnTo>
                    <a:close/>
                    <a:moveTo>
                      <a:pt x="490" y="85"/>
                    </a:moveTo>
                    <a:cubicBezTo>
                      <a:pt x="490" y="94"/>
                      <a:pt x="490" y="94"/>
                      <a:pt x="490" y="94"/>
                    </a:cubicBezTo>
                    <a:cubicBezTo>
                      <a:pt x="544" y="94"/>
                      <a:pt x="544" y="94"/>
                      <a:pt x="544" y="94"/>
                    </a:cubicBezTo>
                    <a:cubicBezTo>
                      <a:pt x="544" y="85"/>
                      <a:pt x="544" y="85"/>
                      <a:pt x="544" y="85"/>
                    </a:cubicBezTo>
                    <a:lnTo>
                      <a:pt x="490" y="85"/>
                    </a:lnTo>
                    <a:close/>
                    <a:moveTo>
                      <a:pt x="490" y="131"/>
                    </a:moveTo>
                    <a:cubicBezTo>
                      <a:pt x="490" y="140"/>
                      <a:pt x="490" y="140"/>
                      <a:pt x="490" y="140"/>
                    </a:cubicBezTo>
                    <a:cubicBezTo>
                      <a:pt x="557" y="140"/>
                      <a:pt x="557" y="140"/>
                      <a:pt x="557" y="140"/>
                    </a:cubicBezTo>
                    <a:cubicBezTo>
                      <a:pt x="557" y="131"/>
                      <a:pt x="557" y="131"/>
                      <a:pt x="557" y="131"/>
                    </a:cubicBezTo>
                    <a:lnTo>
                      <a:pt x="490" y="131"/>
                    </a:lnTo>
                    <a:close/>
                    <a:moveTo>
                      <a:pt x="666" y="126"/>
                    </a:moveTo>
                    <a:cubicBezTo>
                      <a:pt x="648" y="132"/>
                      <a:pt x="627" y="139"/>
                      <a:pt x="611" y="144"/>
                    </a:cubicBezTo>
                    <a:cubicBezTo>
                      <a:pt x="606" y="124"/>
                      <a:pt x="606" y="124"/>
                      <a:pt x="606" y="124"/>
                    </a:cubicBezTo>
                    <a:cubicBezTo>
                      <a:pt x="612" y="122"/>
                      <a:pt x="619" y="120"/>
                      <a:pt x="627" y="118"/>
                    </a:cubicBezTo>
                    <a:cubicBezTo>
                      <a:pt x="627" y="78"/>
                      <a:pt x="627" y="78"/>
                      <a:pt x="627" y="78"/>
                    </a:cubicBezTo>
                    <a:cubicBezTo>
                      <a:pt x="610" y="78"/>
                      <a:pt x="610" y="78"/>
                      <a:pt x="610" y="78"/>
                    </a:cubicBezTo>
                    <a:cubicBezTo>
                      <a:pt x="610" y="59"/>
                      <a:pt x="610" y="59"/>
                      <a:pt x="610" y="59"/>
                    </a:cubicBezTo>
                    <a:cubicBezTo>
                      <a:pt x="627" y="59"/>
                      <a:pt x="627" y="59"/>
                      <a:pt x="627" y="59"/>
                    </a:cubicBezTo>
                    <a:cubicBezTo>
                      <a:pt x="627" y="29"/>
                      <a:pt x="627" y="29"/>
                      <a:pt x="627" y="29"/>
                    </a:cubicBezTo>
                    <a:cubicBezTo>
                      <a:pt x="608" y="29"/>
                      <a:pt x="608" y="29"/>
                      <a:pt x="608" y="29"/>
                    </a:cubicBezTo>
                    <a:cubicBezTo>
                      <a:pt x="608" y="11"/>
                      <a:pt x="608" y="11"/>
                      <a:pt x="608" y="11"/>
                    </a:cubicBezTo>
                    <a:cubicBezTo>
                      <a:pt x="665" y="11"/>
                      <a:pt x="665" y="11"/>
                      <a:pt x="665" y="11"/>
                    </a:cubicBezTo>
                    <a:cubicBezTo>
                      <a:pt x="665" y="29"/>
                      <a:pt x="665" y="29"/>
                      <a:pt x="665" y="29"/>
                    </a:cubicBezTo>
                    <a:cubicBezTo>
                      <a:pt x="646" y="29"/>
                      <a:pt x="646" y="29"/>
                      <a:pt x="646" y="29"/>
                    </a:cubicBezTo>
                    <a:cubicBezTo>
                      <a:pt x="646" y="59"/>
                      <a:pt x="646" y="59"/>
                      <a:pt x="646" y="59"/>
                    </a:cubicBezTo>
                    <a:cubicBezTo>
                      <a:pt x="662" y="59"/>
                      <a:pt x="662" y="59"/>
                      <a:pt x="662" y="59"/>
                    </a:cubicBezTo>
                    <a:cubicBezTo>
                      <a:pt x="662" y="78"/>
                      <a:pt x="662" y="78"/>
                      <a:pt x="662" y="78"/>
                    </a:cubicBezTo>
                    <a:cubicBezTo>
                      <a:pt x="646" y="78"/>
                      <a:pt x="646" y="78"/>
                      <a:pt x="646" y="78"/>
                    </a:cubicBezTo>
                    <a:cubicBezTo>
                      <a:pt x="646" y="112"/>
                      <a:pt x="646" y="112"/>
                      <a:pt x="646" y="112"/>
                    </a:cubicBezTo>
                    <a:cubicBezTo>
                      <a:pt x="652" y="110"/>
                      <a:pt x="658" y="109"/>
                      <a:pt x="663" y="107"/>
                    </a:cubicBezTo>
                    <a:lnTo>
                      <a:pt x="666" y="126"/>
                    </a:lnTo>
                    <a:close/>
                    <a:moveTo>
                      <a:pt x="767" y="136"/>
                    </a:moveTo>
                    <a:cubicBezTo>
                      <a:pt x="767" y="154"/>
                      <a:pt x="767" y="154"/>
                      <a:pt x="767" y="154"/>
                    </a:cubicBezTo>
                    <a:cubicBezTo>
                      <a:pt x="658" y="154"/>
                      <a:pt x="658" y="154"/>
                      <a:pt x="658" y="154"/>
                    </a:cubicBezTo>
                    <a:cubicBezTo>
                      <a:pt x="658" y="136"/>
                      <a:pt x="658" y="136"/>
                      <a:pt x="658" y="136"/>
                    </a:cubicBezTo>
                    <a:cubicBezTo>
                      <a:pt x="705" y="136"/>
                      <a:pt x="705" y="136"/>
                      <a:pt x="705" y="136"/>
                    </a:cubicBezTo>
                    <a:cubicBezTo>
                      <a:pt x="705" y="120"/>
                      <a:pt x="705" y="120"/>
                      <a:pt x="705" y="120"/>
                    </a:cubicBezTo>
                    <a:cubicBezTo>
                      <a:pt x="670" y="120"/>
                      <a:pt x="670" y="120"/>
                      <a:pt x="670" y="120"/>
                    </a:cubicBezTo>
                    <a:cubicBezTo>
                      <a:pt x="670" y="102"/>
                      <a:pt x="670" y="102"/>
                      <a:pt x="670" y="102"/>
                    </a:cubicBezTo>
                    <a:cubicBezTo>
                      <a:pt x="705" y="102"/>
                      <a:pt x="705" y="102"/>
                      <a:pt x="705" y="102"/>
                    </a:cubicBezTo>
                    <a:cubicBezTo>
                      <a:pt x="705" y="87"/>
                      <a:pt x="705" y="87"/>
                      <a:pt x="705" y="87"/>
                    </a:cubicBezTo>
                    <a:cubicBezTo>
                      <a:pt x="671" y="87"/>
                      <a:pt x="671" y="87"/>
                      <a:pt x="671" y="87"/>
                    </a:cubicBezTo>
                    <a:cubicBezTo>
                      <a:pt x="671" y="8"/>
                      <a:pt x="671" y="8"/>
                      <a:pt x="671" y="8"/>
                    </a:cubicBezTo>
                    <a:cubicBezTo>
                      <a:pt x="760" y="8"/>
                      <a:pt x="760" y="8"/>
                      <a:pt x="760" y="8"/>
                    </a:cubicBezTo>
                    <a:cubicBezTo>
                      <a:pt x="760" y="87"/>
                      <a:pt x="760" y="87"/>
                      <a:pt x="760" y="87"/>
                    </a:cubicBezTo>
                    <a:cubicBezTo>
                      <a:pt x="726" y="87"/>
                      <a:pt x="726" y="87"/>
                      <a:pt x="726" y="87"/>
                    </a:cubicBezTo>
                    <a:cubicBezTo>
                      <a:pt x="726" y="102"/>
                      <a:pt x="726" y="102"/>
                      <a:pt x="726" y="102"/>
                    </a:cubicBezTo>
                    <a:cubicBezTo>
                      <a:pt x="762" y="102"/>
                      <a:pt x="762" y="102"/>
                      <a:pt x="762" y="102"/>
                    </a:cubicBezTo>
                    <a:cubicBezTo>
                      <a:pt x="762" y="120"/>
                      <a:pt x="762" y="120"/>
                      <a:pt x="762" y="120"/>
                    </a:cubicBezTo>
                    <a:cubicBezTo>
                      <a:pt x="726" y="120"/>
                      <a:pt x="726" y="120"/>
                      <a:pt x="726" y="120"/>
                    </a:cubicBezTo>
                    <a:cubicBezTo>
                      <a:pt x="726" y="136"/>
                      <a:pt x="726" y="136"/>
                      <a:pt x="726" y="136"/>
                    </a:cubicBezTo>
                    <a:lnTo>
                      <a:pt x="767" y="136"/>
                    </a:lnTo>
                    <a:close/>
                    <a:moveTo>
                      <a:pt x="689" y="39"/>
                    </a:moveTo>
                    <a:cubicBezTo>
                      <a:pt x="707" y="39"/>
                      <a:pt x="707" y="39"/>
                      <a:pt x="707" y="39"/>
                    </a:cubicBezTo>
                    <a:cubicBezTo>
                      <a:pt x="707" y="25"/>
                      <a:pt x="707" y="25"/>
                      <a:pt x="707" y="25"/>
                    </a:cubicBezTo>
                    <a:cubicBezTo>
                      <a:pt x="689" y="25"/>
                      <a:pt x="689" y="25"/>
                      <a:pt x="689" y="25"/>
                    </a:cubicBezTo>
                    <a:lnTo>
                      <a:pt x="689" y="39"/>
                    </a:lnTo>
                    <a:close/>
                    <a:moveTo>
                      <a:pt x="689" y="70"/>
                    </a:moveTo>
                    <a:cubicBezTo>
                      <a:pt x="707" y="70"/>
                      <a:pt x="707" y="70"/>
                      <a:pt x="707" y="70"/>
                    </a:cubicBezTo>
                    <a:cubicBezTo>
                      <a:pt x="707" y="55"/>
                      <a:pt x="707" y="55"/>
                      <a:pt x="707" y="55"/>
                    </a:cubicBezTo>
                    <a:cubicBezTo>
                      <a:pt x="689" y="55"/>
                      <a:pt x="689" y="55"/>
                      <a:pt x="689" y="55"/>
                    </a:cubicBezTo>
                    <a:lnTo>
                      <a:pt x="689" y="70"/>
                    </a:lnTo>
                    <a:close/>
                    <a:moveTo>
                      <a:pt x="741" y="25"/>
                    </a:moveTo>
                    <a:cubicBezTo>
                      <a:pt x="724" y="25"/>
                      <a:pt x="724" y="25"/>
                      <a:pt x="724" y="25"/>
                    </a:cubicBezTo>
                    <a:cubicBezTo>
                      <a:pt x="724" y="39"/>
                      <a:pt x="724" y="39"/>
                      <a:pt x="724" y="39"/>
                    </a:cubicBezTo>
                    <a:cubicBezTo>
                      <a:pt x="741" y="39"/>
                      <a:pt x="741" y="39"/>
                      <a:pt x="741" y="39"/>
                    </a:cubicBezTo>
                    <a:lnTo>
                      <a:pt x="741" y="25"/>
                    </a:lnTo>
                    <a:close/>
                    <a:moveTo>
                      <a:pt x="741" y="55"/>
                    </a:moveTo>
                    <a:cubicBezTo>
                      <a:pt x="724" y="55"/>
                      <a:pt x="724" y="55"/>
                      <a:pt x="724" y="55"/>
                    </a:cubicBezTo>
                    <a:cubicBezTo>
                      <a:pt x="724" y="70"/>
                      <a:pt x="724" y="70"/>
                      <a:pt x="724" y="70"/>
                    </a:cubicBezTo>
                    <a:cubicBezTo>
                      <a:pt x="741" y="70"/>
                      <a:pt x="741" y="70"/>
                      <a:pt x="741" y="70"/>
                    </a:cubicBezTo>
                    <a:lnTo>
                      <a:pt x="741" y="55"/>
                    </a:lnTo>
                    <a:close/>
                    <a:moveTo>
                      <a:pt x="878" y="160"/>
                    </a:moveTo>
                    <a:cubicBezTo>
                      <a:pt x="835" y="160"/>
                      <a:pt x="835" y="160"/>
                      <a:pt x="835" y="160"/>
                    </a:cubicBezTo>
                    <a:cubicBezTo>
                      <a:pt x="835" y="151"/>
                      <a:pt x="835" y="151"/>
                      <a:pt x="835" y="151"/>
                    </a:cubicBezTo>
                    <a:cubicBezTo>
                      <a:pt x="866" y="151"/>
                      <a:pt x="866" y="151"/>
                      <a:pt x="866" y="151"/>
                    </a:cubicBezTo>
                    <a:cubicBezTo>
                      <a:pt x="866" y="10"/>
                      <a:pt x="866" y="10"/>
                      <a:pt x="866" y="10"/>
                    </a:cubicBezTo>
                    <a:cubicBezTo>
                      <a:pt x="835" y="10"/>
                      <a:pt x="835" y="10"/>
                      <a:pt x="835" y="10"/>
                    </a:cubicBezTo>
                    <a:cubicBezTo>
                      <a:pt x="835" y="1"/>
                      <a:pt x="835" y="1"/>
                      <a:pt x="835" y="1"/>
                    </a:cubicBezTo>
                    <a:cubicBezTo>
                      <a:pt x="878" y="1"/>
                      <a:pt x="878" y="1"/>
                      <a:pt x="878" y="1"/>
                    </a:cubicBezTo>
                    <a:lnTo>
                      <a:pt x="878" y="16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327" name="Freeform 54">
              <a:extLst>
                <a:ext uri="{FF2B5EF4-FFF2-40B4-BE49-F238E27FC236}">
                  <a16:creationId xmlns:a16="http://schemas.microsoft.com/office/drawing/2014/main" id="{37CA600B-B8E3-4452-C224-D449356D6776}"/>
                </a:ext>
              </a:extLst>
            </p:cNvPr>
            <p:cNvSpPr>
              <a:spLocks noEditPoints="1"/>
            </p:cNvSpPr>
            <p:nvPr/>
          </p:nvSpPr>
          <p:spPr bwMode="auto">
            <a:xfrm>
              <a:off x="7801233" y="1971196"/>
              <a:ext cx="506368" cy="358198"/>
            </a:xfrm>
            <a:custGeom>
              <a:avLst/>
              <a:gdLst>
                <a:gd name="T0" fmla="*/ 904 w 1172"/>
                <a:gd name="T1" fmla="*/ 423 h 832"/>
                <a:gd name="T2" fmla="*/ 875 w 1172"/>
                <a:gd name="T3" fmla="*/ 308 h 832"/>
                <a:gd name="T4" fmla="*/ 996 w 1172"/>
                <a:gd name="T5" fmla="*/ 308 h 832"/>
                <a:gd name="T6" fmla="*/ 965 w 1172"/>
                <a:gd name="T7" fmla="*/ 423 h 832"/>
                <a:gd name="T8" fmla="*/ 1018 w 1172"/>
                <a:gd name="T9" fmla="*/ 453 h 832"/>
                <a:gd name="T10" fmla="*/ 954 w 1172"/>
                <a:gd name="T11" fmla="*/ 477 h 832"/>
                <a:gd name="T12" fmla="*/ 1018 w 1172"/>
                <a:gd name="T13" fmla="*/ 506 h 832"/>
                <a:gd name="T14" fmla="*/ 954 w 1172"/>
                <a:gd name="T15" fmla="*/ 540 h 832"/>
                <a:gd name="T16" fmla="*/ 915 w 1172"/>
                <a:gd name="T17" fmla="*/ 506 h 832"/>
                <a:gd name="T18" fmla="*/ 852 w 1172"/>
                <a:gd name="T19" fmla="*/ 477 h 832"/>
                <a:gd name="T20" fmla="*/ 915 w 1172"/>
                <a:gd name="T21" fmla="*/ 453 h 832"/>
                <a:gd name="T22" fmla="*/ 852 w 1172"/>
                <a:gd name="T23" fmla="*/ 423 h 832"/>
                <a:gd name="T24" fmla="*/ 751 w 1172"/>
                <a:gd name="T25" fmla="*/ 416 h 832"/>
                <a:gd name="T26" fmla="*/ 1119 w 1172"/>
                <a:gd name="T27" fmla="*/ 416 h 832"/>
                <a:gd name="T28" fmla="*/ 935 w 1172"/>
                <a:gd name="T29" fmla="*/ 617 h 832"/>
                <a:gd name="T30" fmla="*/ 935 w 1172"/>
                <a:gd name="T31" fmla="*/ 215 h 832"/>
                <a:gd name="T32" fmla="*/ 935 w 1172"/>
                <a:gd name="T33" fmla="*/ 617 h 832"/>
                <a:gd name="T34" fmla="*/ 699 w 1172"/>
                <a:gd name="T35" fmla="*/ 416 h 832"/>
                <a:gd name="T36" fmla="*/ 1172 w 1172"/>
                <a:gd name="T37" fmla="*/ 416 h 832"/>
                <a:gd name="T38" fmla="*/ 599 w 1172"/>
                <a:gd name="T39" fmla="*/ 330 h 832"/>
                <a:gd name="T40" fmla="*/ 605 w 1172"/>
                <a:gd name="T41" fmla="*/ 396 h 832"/>
                <a:gd name="T42" fmla="*/ 472 w 1172"/>
                <a:gd name="T43" fmla="*/ 0 h 832"/>
                <a:gd name="T44" fmla="*/ 0 w 1172"/>
                <a:gd name="T45" fmla="*/ 832 h 832"/>
                <a:gd name="T46" fmla="*/ 145 w 1172"/>
                <a:gd name="T47" fmla="*/ 692 h 832"/>
                <a:gd name="T48" fmla="*/ 327 w 1172"/>
                <a:gd name="T49" fmla="*/ 832 h 832"/>
                <a:gd name="T50" fmla="*/ 472 w 1172"/>
                <a:gd name="T51" fmla="*/ 436 h 832"/>
                <a:gd name="T52" fmla="*/ 540 w 1172"/>
                <a:gd name="T53" fmla="*/ 501 h 832"/>
                <a:gd name="T54" fmla="*/ 684 w 1172"/>
                <a:gd name="T55" fmla="*/ 416 h 832"/>
                <a:gd name="T56" fmla="*/ 149 w 1172"/>
                <a:gd name="T57" fmla="*/ 632 h 832"/>
                <a:gd name="T58" fmla="*/ 66 w 1172"/>
                <a:gd name="T59" fmla="*/ 526 h 832"/>
                <a:gd name="T60" fmla="*/ 149 w 1172"/>
                <a:gd name="T61" fmla="*/ 632 h 832"/>
                <a:gd name="T62" fmla="*/ 66 w 1172"/>
                <a:gd name="T63" fmla="*/ 480 h 832"/>
                <a:gd name="T64" fmla="*/ 149 w 1172"/>
                <a:gd name="T65" fmla="*/ 375 h 832"/>
                <a:gd name="T66" fmla="*/ 149 w 1172"/>
                <a:gd name="T67" fmla="*/ 329 h 832"/>
                <a:gd name="T68" fmla="*/ 66 w 1172"/>
                <a:gd name="T69" fmla="*/ 223 h 832"/>
                <a:gd name="T70" fmla="*/ 149 w 1172"/>
                <a:gd name="T71" fmla="*/ 329 h 832"/>
                <a:gd name="T72" fmla="*/ 66 w 1172"/>
                <a:gd name="T73" fmla="*/ 178 h 832"/>
                <a:gd name="T74" fmla="*/ 149 w 1172"/>
                <a:gd name="T75" fmla="*/ 72 h 832"/>
                <a:gd name="T76" fmla="*/ 278 w 1172"/>
                <a:gd name="T77" fmla="*/ 632 h 832"/>
                <a:gd name="T78" fmla="*/ 194 w 1172"/>
                <a:gd name="T79" fmla="*/ 526 h 832"/>
                <a:gd name="T80" fmla="*/ 278 w 1172"/>
                <a:gd name="T81" fmla="*/ 632 h 832"/>
                <a:gd name="T82" fmla="*/ 194 w 1172"/>
                <a:gd name="T83" fmla="*/ 480 h 832"/>
                <a:gd name="T84" fmla="*/ 278 w 1172"/>
                <a:gd name="T85" fmla="*/ 375 h 832"/>
                <a:gd name="T86" fmla="*/ 278 w 1172"/>
                <a:gd name="T87" fmla="*/ 329 h 832"/>
                <a:gd name="T88" fmla="*/ 194 w 1172"/>
                <a:gd name="T89" fmla="*/ 223 h 832"/>
                <a:gd name="T90" fmla="*/ 278 w 1172"/>
                <a:gd name="T91" fmla="*/ 329 h 832"/>
                <a:gd name="T92" fmla="*/ 194 w 1172"/>
                <a:gd name="T93" fmla="*/ 178 h 832"/>
                <a:gd name="T94" fmla="*/ 278 w 1172"/>
                <a:gd name="T95" fmla="*/ 72 h 832"/>
                <a:gd name="T96" fmla="*/ 406 w 1172"/>
                <a:gd name="T97" fmla="*/ 632 h 832"/>
                <a:gd name="T98" fmla="*/ 323 w 1172"/>
                <a:gd name="T99" fmla="*/ 526 h 832"/>
                <a:gd name="T100" fmla="*/ 406 w 1172"/>
                <a:gd name="T101" fmla="*/ 632 h 832"/>
                <a:gd name="T102" fmla="*/ 323 w 1172"/>
                <a:gd name="T103" fmla="*/ 480 h 832"/>
                <a:gd name="T104" fmla="*/ 406 w 1172"/>
                <a:gd name="T105" fmla="*/ 375 h 832"/>
                <a:gd name="T106" fmla="*/ 406 w 1172"/>
                <a:gd name="T107" fmla="*/ 329 h 832"/>
                <a:gd name="T108" fmla="*/ 323 w 1172"/>
                <a:gd name="T109" fmla="*/ 223 h 832"/>
                <a:gd name="T110" fmla="*/ 406 w 1172"/>
                <a:gd name="T111" fmla="*/ 329 h 832"/>
                <a:gd name="T112" fmla="*/ 323 w 1172"/>
                <a:gd name="T113" fmla="*/ 178 h 832"/>
                <a:gd name="T114" fmla="*/ 406 w 1172"/>
                <a:gd name="T115" fmla="*/ 7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852" y="423"/>
                  </a:moveTo>
                  <a:cubicBezTo>
                    <a:pt x="904" y="423"/>
                    <a:pt x="904" y="423"/>
                    <a:pt x="904" y="423"/>
                  </a:cubicBezTo>
                  <a:cubicBezTo>
                    <a:pt x="828" y="308"/>
                    <a:pt x="828" y="308"/>
                    <a:pt x="828" y="308"/>
                  </a:cubicBezTo>
                  <a:cubicBezTo>
                    <a:pt x="875" y="308"/>
                    <a:pt x="875" y="308"/>
                    <a:pt x="875" y="308"/>
                  </a:cubicBezTo>
                  <a:cubicBezTo>
                    <a:pt x="935" y="405"/>
                    <a:pt x="935" y="405"/>
                    <a:pt x="935" y="405"/>
                  </a:cubicBezTo>
                  <a:cubicBezTo>
                    <a:pt x="996" y="308"/>
                    <a:pt x="996" y="308"/>
                    <a:pt x="996" y="308"/>
                  </a:cubicBezTo>
                  <a:cubicBezTo>
                    <a:pt x="1042" y="308"/>
                    <a:pt x="1042" y="308"/>
                    <a:pt x="1042" y="308"/>
                  </a:cubicBezTo>
                  <a:cubicBezTo>
                    <a:pt x="965" y="423"/>
                    <a:pt x="965" y="423"/>
                    <a:pt x="965" y="423"/>
                  </a:cubicBezTo>
                  <a:cubicBezTo>
                    <a:pt x="1018" y="423"/>
                    <a:pt x="1018" y="423"/>
                    <a:pt x="1018" y="423"/>
                  </a:cubicBezTo>
                  <a:cubicBezTo>
                    <a:pt x="1018" y="453"/>
                    <a:pt x="1018" y="453"/>
                    <a:pt x="1018" y="453"/>
                  </a:cubicBezTo>
                  <a:cubicBezTo>
                    <a:pt x="954" y="453"/>
                    <a:pt x="954" y="453"/>
                    <a:pt x="954" y="453"/>
                  </a:cubicBezTo>
                  <a:cubicBezTo>
                    <a:pt x="954" y="477"/>
                    <a:pt x="954" y="477"/>
                    <a:pt x="954" y="477"/>
                  </a:cubicBezTo>
                  <a:cubicBezTo>
                    <a:pt x="1018" y="477"/>
                    <a:pt x="1018" y="477"/>
                    <a:pt x="1018" y="477"/>
                  </a:cubicBezTo>
                  <a:cubicBezTo>
                    <a:pt x="1018" y="506"/>
                    <a:pt x="1018" y="506"/>
                    <a:pt x="1018" y="506"/>
                  </a:cubicBezTo>
                  <a:cubicBezTo>
                    <a:pt x="954" y="506"/>
                    <a:pt x="954" y="506"/>
                    <a:pt x="954" y="506"/>
                  </a:cubicBezTo>
                  <a:cubicBezTo>
                    <a:pt x="954" y="540"/>
                    <a:pt x="954" y="540"/>
                    <a:pt x="954" y="540"/>
                  </a:cubicBezTo>
                  <a:cubicBezTo>
                    <a:pt x="915" y="540"/>
                    <a:pt x="915" y="540"/>
                    <a:pt x="915" y="540"/>
                  </a:cubicBezTo>
                  <a:cubicBezTo>
                    <a:pt x="915" y="506"/>
                    <a:pt x="915" y="506"/>
                    <a:pt x="915" y="506"/>
                  </a:cubicBezTo>
                  <a:cubicBezTo>
                    <a:pt x="852" y="506"/>
                    <a:pt x="852" y="506"/>
                    <a:pt x="852" y="506"/>
                  </a:cubicBezTo>
                  <a:cubicBezTo>
                    <a:pt x="852" y="477"/>
                    <a:pt x="852" y="477"/>
                    <a:pt x="852" y="477"/>
                  </a:cubicBezTo>
                  <a:cubicBezTo>
                    <a:pt x="915" y="477"/>
                    <a:pt x="915" y="477"/>
                    <a:pt x="915" y="477"/>
                  </a:cubicBezTo>
                  <a:cubicBezTo>
                    <a:pt x="915" y="453"/>
                    <a:pt x="915" y="453"/>
                    <a:pt x="915" y="453"/>
                  </a:cubicBezTo>
                  <a:cubicBezTo>
                    <a:pt x="852" y="453"/>
                    <a:pt x="852" y="453"/>
                    <a:pt x="852" y="453"/>
                  </a:cubicBezTo>
                  <a:lnTo>
                    <a:pt x="852" y="423"/>
                  </a:lnTo>
                  <a:close/>
                  <a:moveTo>
                    <a:pt x="935" y="232"/>
                  </a:moveTo>
                  <a:cubicBezTo>
                    <a:pt x="834" y="232"/>
                    <a:pt x="751" y="314"/>
                    <a:pt x="751" y="416"/>
                  </a:cubicBezTo>
                  <a:cubicBezTo>
                    <a:pt x="751" y="517"/>
                    <a:pt x="834" y="600"/>
                    <a:pt x="935" y="600"/>
                  </a:cubicBezTo>
                  <a:cubicBezTo>
                    <a:pt x="1037" y="600"/>
                    <a:pt x="1119" y="517"/>
                    <a:pt x="1119" y="416"/>
                  </a:cubicBezTo>
                  <a:cubicBezTo>
                    <a:pt x="1119" y="314"/>
                    <a:pt x="1037" y="232"/>
                    <a:pt x="935" y="232"/>
                  </a:cubicBezTo>
                  <a:moveTo>
                    <a:pt x="935" y="617"/>
                  </a:moveTo>
                  <a:cubicBezTo>
                    <a:pt x="825" y="617"/>
                    <a:pt x="734" y="526"/>
                    <a:pt x="734" y="416"/>
                  </a:cubicBezTo>
                  <a:cubicBezTo>
                    <a:pt x="734" y="305"/>
                    <a:pt x="825" y="215"/>
                    <a:pt x="935" y="215"/>
                  </a:cubicBezTo>
                  <a:cubicBezTo>
                    <a:pt x="1046" y="215"/>
                    <a:pt x="1136" y="305"/>
                    <a:pt x="1136" y="416"/>
                  </a:cubicBezTo>
                  <a:cubicBezTo>
                    <a:pt x="1136" y="526"/>
                    <a:pt x="1046" y="617"/>
                    <a:pt x="935" y="617"/>
                  </a:cubicBezTo>
                  <a:moveTo>
                    <a:pt x="935" y="180"/>
                  </a:moveTo>
                  <a:cubicBezTo>
                    <a:pt x="805" y="180"/>
                    <a:pt x="699" y="285"/>
                    <a:pt x="699" y="416"/>
                  </a:cubicBezTo>
                  <a:cubicBezTo>
                    <a:pt x="699" y="546"/>
                    <a:pt x="805" y="652"/>
                    <a:pt x="935" y="652"/>
                  </a:cubicBezTo>
                  <a:cubicBezTo>
                    <a:pt x="1066" y="652"/>
                    <a:pt x="1172" y="546"/>
                    <a:pt x="1172" y="416"/>
                  </a:cubicBezTo>
                  <a:cubicBezTo>
                    <a:pt x="1172" y="285"/>
                    <a:pt x="1066" y="180"/>
                    <a:pt x="935" y="180"/>
                  </a:cubicBezTo>
                  <a:moveTo>
                    <a:pt x="599" y="330"/>
                  </a:moveTo>
                  <a:cubicBezTo>
                    <a:pt x="540" y="330"/>
                    <a:pt x="540" y="330"/>
                    <a:pt x="540" y="330"/>
                  </a:cubicBezTo>
                  <a:cubicBezTo>
                    <a:pt x="605" y="396"/>
                    <a:pt x="605" y="396"/>
                    <a:pt x="605" y="396"/>
                  </a:cubicBezTo>
                  <a:cubicBezTo>
                    <a:pt x="472" y="396"/>
                    <a:pt x="472" y="396"/>
                    <a:pt x="472" y="396"/>
                  </a:cubicBezTo>
                  <a:cubicBezTo>
                    <a:pt x="472" y="0"/>
                    <a:pt x="472" y="0"/>
                    <a:pt x="472" y="0"/>
                  </a:cubicBezTo>
                  <a:cubicBezTo>
                    <a:pt x="0" y="0"/>
                    <a:pt x="0" y="0"/>
                    <a:pt x="0" y="0"/>
                  </a:cubicBezTo>
                  <a:cubicBezTo>
                    <a:pt x="0" y="832"/>
                    <a:pt x="0" y="832"/>
                    <a:pt x="0" y="832"/>
                  </a:cubicBezTo>
                  <a:cubicBezTo>
                    <a:pt x="145" y="832"/>
                    <a:pt x="145" y="832"/>
                    <a:pt x="145" y="832"/>
                  </a:cubicBezTo>
                  <a:cubicBezTo>
                    <a:pt x="145" y="692"/>
                    <a:pt x="145" y="692"/>
                    <a:pt x="145" y="692"/>
                  </a:cubicBezTo>
                  <a:cubicBezTo>
                    <a:pt x="327" y="692"/>
                    <a:pt x="327" y="692"/>
                    <a:pt x="327" y="692"/>
                  </a:cubicBezTo>
                  <a:cubicBezTo>
                    <a:pt x="327" y="832"/>
                    <a:pt x="327" y="832"/>
                    <a:pt x="327" y="832"/>
                  </a:cubicBezTo>
                  <a:cubicBezTo>
                    <a:pt x="472" y="832"/>
                    <a:pt x="472" y="832"/>
                    <a:pt x="472" y="832"/>
                  </a:cubicBezTo>
                  <a:cubicBezTo>
                    <a:pt x="472" y="436"/>
                    <a:pt x="472" y="436"/>
                    <a:pt x="472"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149" y="480"/>
                  </a:moveTo>
                  <a:cubicBezTo>
                    <a:pt x="66" y="480"/>
                    <a:pt x="66" y="480"/>
                    <a:pt x="66" y="480"/>
                  </a:cubicBezTo>
                  <a:cubicBezTo>
                    <a:pt x="66" y="375"/>
                    <a:pt x="66" y="375"/>
                    <a:pt x="66" y="375"/>
                  </a:cubicBezTo>
                  <a:cubicBezTo>
                    <a:pt x="149" y="375"/>
                    <a:pt x="149" y="375"/>
                    <a:pt x="149" y="375"/>
                  </a:cubicBezTo>
                  <a:lnTo>
                    <a:pt x="149" y="480"/>
                  </a:lnTo>
                  <a:close/>
                  <a:moveTo>
                    <a:pt x="149" y="329"/>
                  </a:moveTo>
                  <a:cubicBezTo>
                    <a:pt x="66" y="329"/>
                    <a:pt x="66" y="329"/>
                    <a:pt x="66" y="329"/>
                  </a:cubicBezTo>
                  <a:cubicBezTo>
                    <a:pt x="66" y="223"/>
                    <a:pt x="66" y="223"/>
                    <a:pt x="66" y="223"/>
                  </a:cubicBezTo>
                  <a:cubicBezTo>
                    <a:pt x="149" y="223"/>
                    <a:pt x="149" y="223"/>
                    <a:pt x="149" y="223"/>
                  </a:cubicBezTo>
                  <a:lnTo>
                    <a:pt x="149" y="329"/>
                  </a:lnTo>
                  <a:close/>
                  <a:moveTo>
                    <a:pt x="149" y="178"/>
                  </a:moveTo>
                  <a:cubicBezTo>
                    <a:pt x="66" y="178"/>
                    <a:pt x="66" y="178"/>
                    <a:pt x="66" y="178"/>
                  </a:cubicBezTo>
                  <a:cubicBezTo>
                    <a:pt x="66" y="72"/>
                    <a:pt x="66" y="72"/>
                    <a:pt x="66" y="72"/>
                  </a:cubicBezTo>
                  <a:cubicBezTo>
                    <a:pt x="149" y="72"/>
                    <a:pt x="149" y="72"/>
                    <a:pt x="149" y="72"/>
                  </a:cubicBezTo>
                  <a:lnTo>
                    <a:pt x="149" y="178"/>
                  </a:lnTo>
                  <a:close/>
                  <a:moveTo>
                    <a:pt x="278" y="632"/>
                  </a:moveTo>
                  <a:cubicBezTo>
                    <a:pt x="194" y="632"/>
                    <a:pt x="194" y="632"/>
                    <a:pt x="194" y="632"/>
                  </a:cubicBezTo>
                  <a:cubicBezTo>
                    <a:pt x="194" y="526"/>
                    <a:pt x="194" y="526"/>
                    <a:pt x="194" y="526"/>
                  </a:cubicBezTo>
                  <a:cubicBezTo>
                    <a:pt x="278" y="526"/>
                    <a:pt x="278" y="526"/>
                    <a:pt x="278" y="526"/>
                  </a:cubicBezTo>
                  <a:lnTo>
                    <a:pt x="278" y="632"/>
                  </a:lnTo>
                  <a:close/>
                  <a:moveTo>
                    <a:pt x="278" y="480"/>
                  </a:moveTo>
                  <a:cubicBezTo>
                    <a:pt x="194" y="480"/>
                    <a:pt x="194" y="480"/>
                    <a:pt x="194" y="480"/>
                  </a:cubicBezTo>
                  <a:cubicBezTo>
                    <a:pt x="194" y="375"/>
                    <a:pt x="194" y="375"/>
                    <a:pt x="194" y="375"/>
                  </a:cubicBezTo>
                  <a:cubicBezTo>
                    <a:pt x="278" y="375"/>
                    <a:pt x="278" y="375"/>
                    <a:pt x="278" y="375"/>
                  </a:cubicBezTo>
                  <a:lnTo>
                    <a:pt x="278" y="480"/>
                  </a:lnTo>
                  <a:close/>
                  <a:moveTo>
                    <a:pt x="278" y="329"/>
                  </a:moveTo>
                  <a:cubicBezTo>
                    <a:pt x="194" y="329"/>
                    <a:pt x="194" y="329"/>
                    <a:pt x="194" y="329"/>
                  </a:cubicBezTo>
                  <a:cubicBezTo>
                    <a:pt x="194" y="223"/>
                    <a:pt x="194" y="223"/>
                    <a:pt x="194" y="223"/>
                  </a:cubicBezTo>
                  <a:cubicBezTo>
                    <a:pt x="278" y="223"/>
                    <a:pt x="278" y="223"/>
                    <a:pt x="278" y="223"/>
                  </a:cubicBezTo>
                  <a:lnTo>
                    <a:pt x="278" y="329"/>
                  </a:lnTo>
                  <a:close/>
                  <a:moveTo>
                    <a:pt x="278" y="178"/>
                  </a:moveTo>
                  <a:cubicBezTo>
                    <a:pt x="194" y="178"/>
                    <a:pt x="194" y="178"/>
                    <a:pt x="194" y="178"/>
                  </a:cubicBezTo>
                  <a:cubicBezTo>
                    <a:pt x="194" y="72"/>
                    <a:pt x="194" y="72"/>
                    <a:pt x="194" y="72"/>
                  </a:cubicBezTo>
                  <a:cubicBezTo>
                    <a:pt x="278" y="72"/>
                    <a:pt x="278" y="72"/>
                    <a:pt x="278" y="72"/>
                  </a:cubicBezTo>
                  <a:lnTo>
                    <a:pt x="278" y="178"/>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406" y="480"/>
                  </a:moveTo>
                  <a:cubicBezTo>
                    <a:pt x="323" y="480"/>
                    <a:pt x="323" y="480"/>
                    <a:pt x="323" y="480"/>
                  </a:cubicBezTo>
                  <a:cubicBezTo>
                    <a:pt x="323" y="375"/>
                    <a:pt x="323" y="375"/>
                    <a:pt x="323" y="375"/>
                  </a:cubicBezTo>
                  <a:cubicBezTo>
                    <a:pt x="406" y="375"/>
                    <a:pt x="406" y="375"/>
                    <a:pt x="406" y="375"/>
                  </a:cubicBezTo>
                  <a:lnTo>
                    <a:pt x="406" y="480"/>
                  </a:lnTo>
                  <a:close/>
                  <a:moveTo>
                    <a:pt x="406" y="329"/>
                  </a:moveTo>
                  <a:cubicBezTo>
                    <a:pt x="323" y="329"/>
                    <a:pt x="323" y="329"/>
                    <a:pt x="323" y="329"/>
                  </a:cubicBezTo>
                  <a:cubicBezTo>
                    <a:pt x="323" y="223"/>
                    <a:pt x="323" y="223"/>
                    <a:pt x="323" y="223"/>
                  </a:cubicBezTo>
                  <a:cubicBezTo>
                    <a:pt x="406" y="223"/>
                    <a:pt x="406" y="223"/>
                    <a:pt x="406" y="223"/>
                  </a:cubicBezTo>
                  <a:lnTo>
                    <a:pt x="406" y="329"/>
                  </a:lnTo>
                  <a:close/>
                  <a:moveTo>
                    <a:pt x="406" y="178"/>
                  </a:moveTo>
                  <a:cubicBezTo>
                    <a:pt x="323" y="178"/>
                    <a:pt x="323" y="178"/>
                    <a:pt x="323" y="178"/>
                  </a:cubicBezTo>
                  <a:cubicBezTo>
                    <a:pt x="323" y="72"/>
                    <a:pt x="323" y="72"/>
                    <a:pt x="323" y="72"/>
                  </a:cubicBezTo>
                  <a:cubicBezTo>
                    <a:pt x="406" y="72"/>
                    <a:pt x="406" y="72"/>
                    <a:pt x="406" y="72"/>
                  </a:cubicBezTo>
                  <a:lnTo>
                    <a:pt x="406" y="178"/>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331" name="正方形/長方形 330">
            <a:extLst>
              <a:ext uri="{FF2B5EF4-FFF2-40B4-BE49-F238E27FC236}">
                <a16:creationId xmlns:a16="http://schemas.microsoft.com/office/drawing/2014/main" id="{4137F420-5288-D24A-DE87-B9850C048F5F}"/>
              </a:ext>
            </a:extLst>
          </p:cNvPr>
          <p:cNvSpPr/>
          <p:nvPr/>
        </p:nvSpPr>
        <p:spPr>
          <a:xfrm>
            <a:off x="340289" y="3125587"/>
            <a:ext cx="3101303" cy="1390379"/>
          </a:xfrm>
          <a:prstGeom prst="rect">
            <a:avLst/>
          </a:prstGeom>
          <a:noFill/>
          <a:ln w="9525">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2" name="正方形/長方形 331">
            <a:extLst>
              <a:ext uri="{FF2B5EF4-FFF2-40B4-BE49-F238E27FC236}">
                <a16:creationId xmlns:a16="http://schemas.microsoft.com/office/drawing/2014/main" id="{781A66DC-9A67-C64B-08C0-CFFBE0D45A01}"/>
              </a:ext>
            </a:extLst>
          </p:cNvPr>
          <p:cNvSpPr/>
          <p:nvPr/>
        </p:nvSpPr>
        <p:spPr>
          <a:xfrm>
            <a:off x="340289" y="3125587"/>
            <a:ext cx="3101303" cy="266660"/>
          </a:xfrm>
          <a:prstGeom prst="rect">
            <a:avLst/>
          </a:prstGeom>
          <a:solidFill>
            <a:schemeClr val="bg1">
              <a:lumMod val="65000"/>
            </a:schemeClr>
          </a:solidFill>
          <a:ln w="1905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ja-JP" altLang="en-US" sz="1300" b="1">
                <a:solidFill>
                  <a:schemeClr val="bg1"/>
                </a:solidFill>
                <a:latin typeface="BIZ UDPゴシック" panose="020B0400000000000000" pitchFamily="50" charset="-128"/>
                <a:ea typeface="BIZ UDPゴシック" panose="020B0400000000000000" pitchFamily="50" charset="-128"/>
              </a:rPr>
              <a:t>請求書発行（売り手）</a:t>
            </a:r>
            <a:endParaRPr kumimoji="1" lang="ja-JP" altLang="en-US" sz="1300" b="1">
              <a:solidFill>
                <a:schemeClr val="bg1"/>
              </a:solidFill>
              <a:latin typeface="BIZ UDPゴシック" panose="020B0400000000000000" pitchFamily="50" charset="-128"/>
              <a:ea typeface="BIZ UDPゴシック" panose="020B0400000000000000" pitchFamily="50" charset="-128"/>
            </a:endParaRPr>
          </a:p>
        </p:txBody>
      </p:sp>
      <p:sp>
        <p:nvSpPr>
          <p:cNvPr id="333" name="テキスト ボックス 332">
            <a:extLst>
              <a:ext uri="{FF2B5EF4-FFF2-40B4-BE49-F238E27FC236}">
                <a16:creationId xmlns:a16="http://schemas.microsoft.com/office/drawing/2014/main" id="{F4A7BF10-4C4D-80B5-C799-04968B6061C8}"/>
              </a:ext>
            </a:extLst>
          </p:cNvPr>
          <p:cNvSpPr txBox="1"/>
          <p:nvPr/>
        </p:nvSpPr>
        <p:spPr>
          <a:xfrm>
            <a:off x="863255" y="3409585"/>
            <a:ext cx="2055371" cy="292388"/>
          </a:xfrm>
          <a:prstGeom prst="rect">
            <a:avLst/>
          </a:prstGeom>
          <a:noFill/>
        </p:spPr>
        <p:txBody>
          <a:bodyPr wrap="none" rtlCol="0">
            <a:spAutoFit/>
          </a:bodyPr>
          <a:lstStyle/>
          <a:p>
            <a:pPr algn="ctr"/>
            <a:r>
              <a:rPr kumimoji="1" lang="ja-JP" altLang="en-US" sz="1300">
                <a:latin typeface="BIZ UDPゴシック" panose="020B0400000000000000" pitchFamily="50" charset="-128"/>
                <a:ea typeface="BIZ UDPゴシック" panose="020B0400000000000000" pitchFamily="50" charset="-128"/>
              </a:rPr>
              <a:t>デジタルインボイスの発行</a:t>
            </a:r>
          </a:p>
        </p:txBody>
      </p:sp>
      <p:sp>
        <p:nvSpPr>
          <p:cNvPr id="334" name="テキスト ボックス 333">
            <a:extLst>
              <a:ext uri="{FF2B5EF4-FFF2-40B4-BE49-F238E27FC236}">
                <a16:creationId xmlns:a16="http://schemas.microsoft.com/office/drawing/2014/main" id="{7ABFDDFF-D48A-4930-522A-6282B9D99876}"/>
              </a:ext>
            </a:extLst>
          </p:cNvPr>
          <p:cNvSpPr txBox="1"/>
          <p:nvPr/>
        </p:nvSpPr>
        <p:spPr>
          <a:xfrm>
            <a:off x="443484" y="3741508"/>
            <a:ext cx="1515158" cy="699404"/>
          </a:xfrm>
          <a:prstGeom prst="rect">
            <a:avLst/>
          </a:prstGeom>
          <a:solidFill>
            <a:schemeClr val="bg1">
              <a:lumMod val="95000"/>
            </a:schemeClr>
          </a:solidFill>
        </p:spPr>
        <p:txBody>
          <a:bodyPr wrap="none" tIns="72000" bIns="72000" rtlCol="0" anchor="ctr">
            <a:noAutofit/>
          </a:bodyPr>
          <a:lstStyle/>
          <a:p>
            <a:pPr algn="ctr"/>
            <a:r>
              <a:rPr kumimoji="1" lang="ja-JP" altLang="en-US" sz="1200">
                <a:latin typeface="BIZ UDPゴシック" panose="020B0400000000000000" pitchFamily="50" charset="-128"/>
                <a:ea typeface="BIZ UDPゴシック" panose="020B0400000000000000" pitchFamily="50" charset="-128"/>
              </a:rPr>
              <a:t>販売管理システム</a:t>
            </a:r>
            <a:endParaRPr kumimoji="1" lang="en-US" altLang="ja-JP" sz="1200">
              <a:latin typeface="BIZ UDPゴシック" panose="020B0400000000000000" pitchFamily="50" charset="-128"/>
              <a:ea typeface="BIZ UDPゴシック" panose="020B0400000000000000" pitchFamily="50" charset="-128"/>
            </a:endParaRPr>
          </a:p>
          <a:p>
            <a:pPr algn="ctr"/>
            <a:r>
              <a:rPr lang="ja-JP" altLang="en-US" sz="1200">
                <a:latin typeface="BIZ UDPゴシック" panose="020B0400000000000000" pitchFamily="50" charset="-128"/>
                <a:ea typeface="BIZ UDPゴシック" panose="020B0400000000000000" pitchFamily="50" charset="-128"/>
              </a:rPr>
              <a:t>債権管理システム</a:t>
            </a:r>
            <a:endParaRPr lang="en-US" altLang="ja-JP" sz="1200">
              <a:latin typeface="BIZ UDPゴシック" panose="020B0400000000000000" pitchFamily="50" charset="-128"/>
              <a:ea typeface="BIZ UDPゴシック" panose="020B0400000000000000" pitchFamily="50" charset="-128"/>
            </a:endParaRPr>
          </a:p>
          <a:p>
            <a:pPr algn="ctr"/>
            <a:r>
              <a:rPr kumimoji="1" lang="ja-JP" altLang="en-US" sz="1200">
                <a:latin typeface="BIZ UDPゴシック" panose="020B0400000000000000" pitchFamily="50" charset="-128"/>
                <a:ea typeface="BIZ UDPゴシック" panose="020B0400000000000000" pitchFamily="50" charset="-128"/>
              </a:rPr>
              <a:t>請求書発行システム</a:t>
            </a:r>
          </a:p>
        </p:txBody>
      </p:sp>
      <p:sp>
        <p:nvSpPr>
          <p:cNvPr id="335" name="Rectangle 35">
            <a:extLst>
              <a:ext uri="{FF2B5EF4-FFF2-40B4-BE49-F238E27FC236}">
                <a16:creationId xmlns:a16="http://schemas.microsoft.com/office/drawing/2014/main" id="{606F987D-6FB3-CC89-238C-B35B862F3E2F}"/>
              </a:ext>
            </a:extLst>
          </p:cNvPr>
          <p:cNvSpPr>
            <a:spLocks noChangeArrowheads="1"/>
          </p:cNvSpPr>
          <p:nvPr/>
        </p:nvSpPr>
        <p:spPr bwMode="auto">
          <a:xfrm>
            <a:off x="2181890" y="4011178"/>
            <a:ext cx="208288" cy="44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36" name="Rectangle 36">
            <a:extLst>
              <a:ext uri="{FF2B5EF4-FFF2-40B4-BE49-F238E27FC236}">
                <a16:creationId xmlns:a16="http://schemas.microsoft.com/office/drawing/2014/main" id="{DEF17D14-B6D6-7695-7DF2-D3318E91E007}"/>
              </a:ext>
            </a:extLst>
          </p:cNvPr>
          <p:cNvSpPr>
            <a:spLocks noChangeArrowheads="1"/>
          </p:cNvSpPr>
          <p:nvPr/>
        </p:nvSpPr>
        <p:spPr bwMode="auto">
          <a:xfrm>
            <a:off x="2181890" y="4129991"/>
            <a:ext cx="208288" cy="58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37" name="Rectangle 37">
            <a:extLst>
              <a:ext uri="{FF2B5EF4-FFF2-40B4-BE49-F238E27FC236}">
                <a16:creationId xmlns:a16="http://schemas.microsoft.com/office/drawing/2014/main" id="{A3B15033-21FE-F932-B650-BFCA7B3E5B77}"/>
              </a:ext>
            </a:extLst>
          </p:cNvPr>
          <p:cNvSpPr>
            <a:spLocks noChangeArrowheads="1"/>
          </p:cNvSpPr>
          <p:nvPr/>
        </p:nvSpPr>
        <p:spPr bwMode="auto">
          <a:xfrm>
            <a:off x="2196559" y="4036114"/>
            <a:ext cx="20535" cy="733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38" name="Freeform 38">
            <a:extLst>
              <a:ext uri="{FF2B5EF4-FFF2-40B4-BE49-F238E27FC236}">
                <a16:creationId xmlns:a16="http://schemas.microsoft.com/office/drawing/2014/main" id="{99768C12-DEF0-F363-AB6B-7EB9221F63B1}"/>
              </a:ext>
            </a:extLst>
          </p:cNvPr>
          <p:cNvSpPr>
            <a:spLocks/>
          </p:cNvSpPr>
          <p:nvPr/>
        </p:nvSpPr>
        <p:spPr bwMode="auto">
          <a:xfrm>
            <a:off x="2233230" y="4036114"/>
            <a:ext cx="70407" cy="73341"/>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39" name="Freeform 39">
            <a:extLst>
              <a:ext uri="{FF2B5EF4-FFF2-40B4-BE49-F238E27FC236}">
                <a16:creationId xmlns:a16="http://schemas.microsoft.com/office/drawing/2014/main" id="{C928F0CC-0BD0-0FF5-681F-78E0F77FA2CC}"/>
              </a:ext>
            </a:extLst>
          </p:cNvPr>
          <p:cNvSpPr>
            <a:spLocks/>
          </p:cNvSpPr>
          <p:nvPr/>
        </p:nvSpPr>
        <p:spPr bwMode="auto">
          <a:xfrm>
            <a:off x="2310970" y="4036114"/>
            <a:ext cx="71875" cy="73341"/>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40" name="正方形/長方形 339">
            <a:extLst>
              <a:ext uri="{FF2B5EF4-FFF2-40B4-BE49-F238E27FC236}">
                <a16:creationId xmlns:a16="http://schemas.microsoft.com/office/drawing/2014/main" id="{A9191DAF-4998-6F1F-2FBB-D76DA45072EF}"/>
              </a:ext>
            </a:extLst>
          </p:cNvPr>
          <p:cNvSpPr/>
          <p:nvPr/>
        </p:nvSpPr>
        <p:spPr>
          <a:xfrm>
            <a:off x="5686671" y="1547295"/>
            <a:ext cx="3101303" cy="1390379"/>
          </a:xfrm>
          <a:prstGeom prst="rect">
            <a:avLst/>
          </a:prstGeom>
          <a:noFill/>
          <a:ln w="9525">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1" name="正方形/長方形 340">
            <a:extLst>
              <a:ext uri="{FF2B5EF4-FFF2-40B4-BE49-F238E27FC236}">
                <a16:creationId xmlns:a16="http://schemas.microsoft.com/office/drawing/2014/main" id="{1927928F-B84A-9BD8-B9C4-10BA428A07C9}"/>
              </a:ext>
            </a:extLst>
          </p:cNvPr>
          <p:cNvSpPr/>
          <p:nvPr/>
        </p:nvSpPr>
        <p:spPr>
          <a:xfrm>
            <a:off x="5686671" y="1547295"/>
            <a:ext cx="3101303" cy="266660"/>
          </a:xfrm>
          <a:prstGeom prst="rect">
            <a:avLst/>
          </a:prstGeom>
          <a:solidFill>
            <a:schemeClr val="bg1">
              <a:lumMod val="65000"/>
            </a:schemeClr>
          </a:solidFill>
          <a:ln w="1905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ja-JP" altLang="en-US" sz="1300" b="1">
                <a:solidFill>
                  <a:schemeClr val="bg1"/>
                </a:solidFill>
                <a:latin typeface="BIZ UDPゴシック" panose="020B0400000000000000" pitchFamily="50" charset="-128"/>
                <a:ea typeface="BIZ UDPゴシック" panose="020B0400000000000000" pitchFamily="50" charset="-128"/>
              </a:rPr>
              <a:t>請求書受取（買い手）</a:t>
            </a:r>
            <a:endParaRPr kumimoji="1" lang="ja-JP" altLang="en-US" sz="1300" b="1">
              <a:solidFill>
                <a:schemeClr val="bg1"/>
              </a:solidFill>
              <a:latin typeface="BIZ UDPゴシック" panose="020B0400000000000000" pitchFamily="50" charset="-128"/>
              <a:ea typeface="BIZ UDPゴシック" panose="020B0400000000000000" pitchFamily="50" charset="-128"/>
            </a:endParaRPr>
          </a:p>
        </p:txBody>
      </p:sp>
      <p:sp>
        <p:nvSpPr>
          <p:cNvPr id="342" name="テキスト ボックス 341">
            <a:extLst>
              <a:ext uri="{FF2B5EF4-FFF2-40B4-BE49-F238E27FC236}">
                <a16:creationId xmlns:a16="http://schemas.microsoft.com/office/drawing/2014/main" id="{3ED469D3-311D-0BF0-7147-B535F0CC216B}"/>
              </a:ext>
            </a:extLst>
          </p:cNvPr>
          <p:cNvSpPr txBox="1"/>
          <p:nvPr/>
        </p:nvSpPr>
        <p:spPr>
          <a:xfrm>
            <a:off x="6209640" y="1831293"/>
            <a:ext cx="2055370" cy="292388"/>
          </a:xfrm>
          <a:prstGeom prst="rect">
            <a:avLst/>
          </a:prstGeom>
          <a:noFill/>
        </p:spPr>
        <p:txBody>
          <a:bodyPr wrap="none" rtlCol="0">
            <a:spAutoFit/>
          </a:bodyPr>
          <a:lstStyle/>
          <a:p>
            <a:pPr algn="ctr"/>
            <a:r>
              <a:rPr kumimoji="1" lang="ja-JP" altLang="en-US" sz="1300">
                <a:latin typeface="BIZ UDPゴシック" panose="020B0400000000000000" pitchFamily="50" charset="-128"/>
                <a:ea typeface="BIZ UDPゴシック" panose="020B0400000000000000" pitchFamily="50" charset="-128"/>
              </a:rPr>
              <a:t>デジタルインボイスの受取</a:t>
            </a:r>
          </a:p>
        </p:txBody>
      </p:sp>
      <p:sp>
        <p:nvSpPr>
          <p:cNvPr id="343" name="テキスト ボックス 342">
            <a:extLst>
              <a:ext uri="{FF2B5EF4-FFF2-40B4-BE49-F238E27FC236}">
                <a16:creationId xmlns:a16="http://schemas.microsoft.com/office/drawing/2014/main" id="{7AABFB25-DD28-2EDB-F066-B3A47BF188EF}"/>
              </a:ext>
            </a:extLst>
          </p:cNvPr>
          <p:cNvSpPr txBox="1"/>
          <p:nvPr/>
        </p:nvSpPr>
        <p:spPr>
          <a:xfrm>
            <a:off x="7182257" y="2163216"/>
            <a:ext cx="1515158" cy="699404"/>
          </a:xfrm>
          <a:prstGeom prst="rect">
            <a:avLst/>
          </a:prstGeom>
          <a:solidFill>
            <a:schemeClr val="bg1">
              <a:lumMod val="95000"/>
            </a:schemeClr>
          </a:solidFill>
        </p:spPr>
        <p:txBody>
          <a:bodyPr wrap="none" tIns="72000" bIns="72000" rtlCol="0" anchor="ctr">
            <a:noAutofit/>
          </a:bodyPr>
          <a:lstStyle/>
          <a:p>
            <a:pPr algn="ctr"/>
            <a:r>
              <a:rPr kumimoji="1" lang="ja-JP" altLang="en-US" sz="1200">
                <a:latin typeface="BIZ UDPゴシック" panose="020B0400000000000000" pitchFamily="50" charset="-128"/>
                <a:ea typeface="BIZ UDPゴシック" panose="020B0400000000000000" pitchFamily="50" charset="-128"/>
              </a:rPr>
              <a:t>会計システム</a:t>
            </a:r>
          </a:p>
        </p:txBody>
      </p:sp>
      <p:sp>
        <p:nvSpPr>
          <p:cNvPr id="344" name="正方形/長方形 343">
            <a:extLst>
              <a:ext uri="{FF2B5EF4-FFF2-40B4-BE49-F238E27FC236}">
                <a16:creationId xmlns:a16="http://schemas.microsoft.com/office/drawing/2014/main" id="{533557B0-08D8-B13B-9A74-91BCF7FF4917}"/>
              </a:ext>
            </a:extLst>
          </p:cNvPr>
          <p:cNvSpPr/>
          <p:nvPr/>
        </p:nvSpPr>
        <p:spPr>
          <a:xfrm>
            <a:off x="3663341" y="1546612"/>
            <a:ext cx="1817893" cy="2968671"/>
          </a:xfrm>
          <a:prstGeom prst="rect">
            <a:avLst/>
          </a:prstGeom>
          <a:noFill/>
          <a:ln w="19050">
            <a:solidFill>
              <a:srgbClr val="BA83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5" name="テキスト ボックス 344">
            <a:extLst>
              <a:ext uri="{FF2B5EF4-FFF2-40B4-BE49-F238E27FC236}">
                <a16:creationId xmlns:a16="http://schemas.microsoft.com/office/drawing/2014/main" id="{E7F2274E-0D2F-D1D0-3F96-EC9466746619}"/>
              </a:ext>
            </a:extLst>
          </p:cNvPr>
          <p:cNvSpPr txBox="1"/>
          <p:nvPr/>
        </p:nvSpPr>
        <p:spPr>
          <a:xfrm>
            <a:off x="3688071" y="1634548"/>
            <a:ext cx="1768433" cy="292388"/>
          </a:xfrm>
          <a:prstGeom prst="rect">
            <a:avLst/>
          </a:prstGeom>
          <a:noFill/>
        </p:spPr>
        <p:txBody>
          <a:bodyPr wrap="none" rtlCol="0">
            <a:spAutoFit/>
          </a:bodyPr>
          <a:lstStyle/>
          <a:p>
            <a:pPr algn="ctr"/>
            <a:r>
              <a:rPr kumimoji="1" lang="en-US" altLang="ja-JP" sz="1300" b="1">
                <a:solidFill>
                  <a:srgbClr val="BA83B7"/>
                </a:solidFill>
                <a:latin typeface="BIZ UDPゴシック" panose="020B0400000000000000" pitchFamily="50" charset="-128"/>
                <a:ea typeface="BIZ UDPゴシック" panose="020B0400000000000000" pitchFamily="50" charset="-128"/>
              </a:rPr>
              <a:t>Peppol</a:t>
            </a:r>
            <a:r>
              <a:rPr kumimoji="1" lang="ja-JP" altLang="en-US" sz="1300" b="1">
                <a:solidFill>
                  <a:srgbClr val="BA83B7"/>
                </a:solidFill>
                <a:latin typeface="BIZ UDPゴシック" panose="020B0400000000000000" pitchFamily="50" charset="-128"/>
                <a:ea typeface="BIZ UDPゴシック" panose="020B0400000000000000" pitchFamily="50" charset="-128"/>
              </a:rPr>
              <a:t>ネットワーク</a:t>
            </a:r>
          </a:p>
        </p:txBody>
      </p:sp>
      <p:grpSp>
        <p:nvGrpSpPr>
          <p:cNvPr id="346" name="グループ化 345">
            <a:extLst>
              <a:ext uri="{FF2B5EF4-FFF2-40B4-BE49-F238E27FC236}">
                <a16:creationId xmlns:a16="http://schemas.microsoft.com/office/drawing/2014/main" id="{750CDF78-7BB6-62A3-344C-14FEC2DFD204}"/>
              </a:ext>
            </a:extLst>
          </p:cNvPr>
          <p:cNvGrpSpPr>
            <a:grpSpLocks noChangeAspect="1"/>
          </p:cNvGrpSpPr>
          <p:nvPr/>
        </p:nvGrpSpPr>
        <p:grpSpPr>
          <a:xfrm>
            <a:off x="4224136" y="2731170"/>
            <a:ext cx="696302" cy="477425"/>
            <a:chOff x="0" y="114300"/>
            <a:chExt cx="10691813" cy="7331075"/>
          </a:xfrm>
        </p:grpSpPr>
        <p:sp>
          <p:nvSpPr>
            <p:cNvPr id="347" name="Freeform 101">
              <a:extLst>
                <a:ext uri="{FF2B5EF4-FFF2-40B4-BE49-F238E27FC236}">
                  <a16:creationId xmlns:a16="http://schemas.microsoft.com/office/drawing/2014/main" id="{0DA44B8B-6518-3F2F-CE10-100A13019FC1}"/>
                </a:ext>
              </a:extLst>
            </p:cNvPr>
            <p:cNvSpPr>
              <a:spLocks/>
            </p:cNvSpPr>
            <p:nvPr/>
          </p:nvSpPr>
          <p:spPr bwMode="auto">
            <a:xfrm>
              <a:off x="0" y="114300"/>
              <a:ext cx="10691813" cy="7331075"/>
            </a:xfrm>
            <a:custGeom>
              <a:avLst/>
              <a:gdLst>
                <a:gd name="T0" fmla="*/ 1337 w 1701"/>
                <a:gd name="T1" fmla="*/ 438 h 1166"/>
                <a:gd name="T2" fmla="*/ 1299 w 1701"/>
                <a:gd name="T3" fmla="*/ 440 h 1166"/>
                <a:gd name="T4" fmla="*/ 1305 w 1701"/>
                <a:gd name="T5" fmla="*/ 377 h 1166"/>
                <a:gd name="T6" fmla="*/ 927 w 1701"/>
                <a:gd name="T7" fmla="*/ 0 h 1166"/>
                <a:gd name="T8" fmla="*/ 554 w 1701"/>
                <a:gd name="T9" fmla="*/ 327 h 1166"/>
                <a:gd name="T10" fmla="*/ 459 w 1701"/>
                <a:gd name="T11" fmla="*/ 306 h 1166"/>
                <a:gd name="T12" fmla="*/ 235 w 1701"/>
                <a:gd name="T13" fmla="*/ 530 h 1166"/>
                <a:gd name="T14" fmla="*/ 253 w 1701"/>
                <a:gd name="T15" fmla="*/ 618 h 1166"/>
                <a:gd name="T16" fmla="*/ 0 w 1701"/>
                <a:gd name="T17" fmla="*/ 891 h 1166"/>
                <a:gd name="T18" fmla="*/ 275 w 1701"/>
                <a:gd name="T19" fmla="*/ 1166 h 1166"/>
                <a:gd name="T20" fmla="*/ 286 w 1701"/>
                <a:gd name="T21" fmla="*/ 1166 h 1166"/>
                <a:gd name="T22" fmla="*/ 286 w 1701"/>
                <a:gd name="T23" fmla="*/ 1166 h 1166"/>
                <a:gd name="T24" fmla="*/ 1337 w 1701"/>
                <a:gd name="T25" fmla="*/ 1166 h 1166"/>
                <a:gd name="T26" fmla="*/ 1701 w 1701"/>
                <a:gd name="T27" fmla="*/ 802 h 1166"/>
                <a:gd name="T28" fmla="*/ 1337 w 1701"/>
                <a:gd name="T29" fmla="*/ 438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1" h="1166">
                  <a:moveTo>
                    <a:pt x="1337" y="438"/>
                  </a:moveTo>
                  <a:cubicBezTo>
                    <a:pt x="1324" y="438"/>
                    <a:pt x="1312" y="439"/>
                    <a:pt x="1299" y="440"/>
                  </a:cubicBezTo>
                  <a:cubicBezTo>
                    <a:pt x="1302" y="420"/>
                    <a:pt x="1305" y="399"/>
                    <a:pt x="1305" y="377"/>
                  </a:cubicBezTo>
                  <a:cubicBezTo>
                    <a:pt x="1305" y="169"/>
                    <a:pt x="1136" y="0"/>
                    <a:pt x="927" y="0"/>
                  </a:cubicBezTo>
                  <a:cubicBezTo>
                    <a:pt x="736" y="0"/>
                    <a:pt x="578" y="143"/>
                    <a:pt x="554" y="327"/>
                  </a:cubicBezTo>
                  <a:cubicBezTo>
                    <a:pt x="525" y="314"/>
                    <a:pt x="493" y="306"/>
                    <a:pt x="459" y="306"/>
                  </a:cubicBezTo>
                  <a:cubicBezTo>
                    <a:pt x="335" y="306"/>
                    <a:pt x="235" y="406"/>
                    <a:pt x="235" y="530"/>
                  </a:cubicBezTo>
                  <a:cubicBezTo>
                    <a:pt x="235" y="561"/>
                    <a:pt x="241" y="591"/>
                    <a:pt x="253" y="618"/>
                  </a:cubicBezTo>
                  <a:cubicBezTo>
                    <a:pt x="111" y="629"/>
                    <a:pt x="0" y="747"/>
                    <a:pt x="0" y="891"/>
                  </a:cubicBezTo>
                  <a:cubicBezTo>
                    <a:pt x="0" y="1043"/>
                    <a:pt x="123" y="1166"/>
                    <a:pt x="275" y="1166"/>
                  </a:cubicBezTo>
                  <a:cubicBezTo>
                    <a:pt x="279" y="1166"/>
                    <a:pt x="282" y="1166"/>
                    <a:pt x="286" y="1166"/>
                  </a:cubicBezTo>
                  <a:cubicBezTo>
                    <a:pt x="286" y="1166"/>
                    <a:pt x="286" y="1166"/>
                    <a:pt x="286" y="1166"/>
                  </a:cubicBezTo>
                  <a:cubicBezTo>
                    <a:pt x="1337" y="1166"/>
                    <a:pt x="1337" y="1166"/>
                    <a:pt x="1337" y="1166"/>
                  </a:cubicBezTo>
                  <a:cubicBezTo>
                    <a:pt x="1538" y="1166"/>
                    <a:pt x="1701" y="1003"/>
                    <a:pt x="1701" y="802"/>
                  </a:cubicBezTo>
                  <a:cubicBezTo>
                    <a:pt x="1701" y="601"/>
                    <a:pt x="1538" y="438"/>
                    <a:pt x="1337" y="438"/>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48" name="Freeform 102">
              <a:extLst>
                <a:ext uri="{FF2B5EF4-FFF2-40B4-BE49-F238E27FC236}">
                  <a16:creationId xmlns:a16="http://schemas.microsoft.com/office/drawing/2014/main" id="{32392A2E-65AF-A14E-1DC9-A37254D02AC1}"/>
                </a:ext>
              </a:extLst>
            </p:cNvPr>
            <p:cNvSpPr>
              <a:spLocks noEditPoints="1"/>
            </p:cNvSpPr>
            <p:nvPr/>
          </p:nvSpPr>
          <p:spPr bwMode="auto">
            <a:xfrm>
              <a:off x="3092450" y="2006600"/>
              <a:ext cx="4545013" cy="4954588"/>
            </a:xfrm>
            <a:custGeom>
              <a:avLst/>
              <a:gdLst>
                <a:gd name="T0" fmla="*/ 692 w 723"/>
                <a:gd name="T1" fmla="*/ 394 h 788"/>
                <a:gd name="T2" fmla="*/ 702 w 723"/>
                <a:gd name="T3" fmla="*/ 197 h 788"/>
                <a:gd name="T4" fmla="*/ 437 w 723"/>
                <a:gd name="T5" fmla="*/ 72 h 788"/>
                <a:gd name="T6" fmla="*/ 285 w 723"/>
                <a:gd name="T7" fmla="*/ 72 h 788"/>
                <a:gd name="T8" fmla="*/ 20 w 723"/>
                <a:gd name="T9" fmla="*/ 197 h 788"/>
                <a:gd name="T10" fmla="*/ 30 w 723"/>
                <a:gd name="T11" fmla="*/ 394 h 788"/>
                <a:gd name="T12" fmla="*/ 20 w 723"/>
                <a:gd name="T13" fmla="*/ 591 h 788"/>
                <a:gd name="T14" fmla="*/ 285 w 723"/>
                <a:gd name="T15" fmla="*/ 716 h 788"/>
                <a:gd name="T16" fmla="*/ 437 w 723"/>
                <a:gd name="T17" fmla="*/ 716 h 788"/>
                <a:gd name="T18" fmla="*/ 702 w 723"/>
                <a:gd name="T19" fmla="*/ 591 h 788"/>
                <a:gd name="T20" fmla="*/ 434 w 723"/>
                <a:gd name="T21" fmla="*/ 99 h 788"/>
                <a:gd name="T22" fmla="*/ 564 w 723"/>
                <a:gd name="T23" fmla="*/ 261 h 788"/>
                <a:gd name="T24" fmla="*/ 375 w 723"/>
                <a:gd name="T25" fmla="*/ 318 h 788"/>
                <a:gd name="T26" fmla="*/ 434 w 723"/>
                <a:gd name="T27" fmla="*/ 99 h 788"/>
                <a:gd name="T28" fmla="*/ 348 w 723"/>
                <a:gd name="T29" fmla="*/ 151 h 788"/>
                <a:gd name="T30" fmla="*/ 303 w 723"/>
                <a:gd name="T31" fmla="*/ 344 h 788"/>
                <a:gd name="T32" fmla="*/ 143 w 723"/>
                <a:gd name="T33" fmla="*/ 183 h 788"/>
                <a:gd name="T34" fmla="*/ 70 w 723"/>
                <a:gd name="T35" fmla="*/ 478 h 788"/>
                <a:gd name="T36" fmla="*/ 70 w 723"/>
                <a:gd name="T37" fmla="*/ 309 h 788"/>
                <a:gd name="T38" fmla="*/ 289 w 723"/>
                <a:gd name="T39" fmla="*/ 368 h 788"/>
                <a:gd name="T40" fmla="*/ 289 w 723"/>
                <a:gd name="T41" fmla="*/ 419 h 788"/>
                <a:gd name="T42" fmla="*/ 70 w 723"/>
                <a:gd name="T43" fmla="*/ 478 h 788"/>
                <a:gd name="T44" fmla="*/ 143 w 723"/>
                <a:gd name="T45" fmla="*/ 604 h 788"/>
                <a:gd name="T46" fmla="*/ 303 w 723"/>
                <a:gd name="T47" fmla="*/ 443 h 788"/>
                <a:gd name="T48" fmla="*/ 348 w 723"/>
                <a:gd name="T49" fmla="*/ 636 h 788"/>
                <a:gd name="T50" fmla="*/ 434 w 723"/>
                <a:gd name="T51" fmla="*/ 688 h 788"/>
                <a:gd name="T52" fmla="*/ 375 w 723"/>
                <a:gd name="T53" fmla="*/ 469 h 788"/>
                <a:gd name="T54" fmla="*/ 564 w 723"/>
                <a:gd name="T55" fmla="*/ 527 h 788"/>
                <a:gd name="T56" fmla="*/ 434 w 723"/>
                <a:gd name="T57" fmla="*/ 688 h 788"/>
                <a:gd name="T58" fmla="*/ 578 w 723"/>
                <a:gd name="T59" fmla="*/ 503 h 788"/>
                <a:gd name="T60" fmla="*/ 438 w 723"/>
                <a:gd name="T61" fmla="*/ 394 h 788"/>
                <a:gd name="T62" fmla="*/ 578 w 723"/>
                <a:gd name="T63" fmla="*/ 284 h 788"/>
                <a:gd name="T64" fmla="*/ 665 w 723"/>
                <a:gd name="T65" fmla="*/ 39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3" h="788">
                  <a:moveTo>
                    <a:pt x="678" y="489"/>
                  </a:moveTo>
                  <a:cubicBezTo>
                    <a:pt x="687" y="459"/>
                    <a:pt x="692" y="427"/>
                    <a:pt x="692" y="394"/>
                  </a:cubicBezTo>
                  <a:cubicBezTo>
                    <a:pt x="692" y="360"/>
                    <a:pt x="687" y="329"/>
                    <a:pt x="678" y="298"/>
                  </a:cubicBezTo>
                  <a:cubicBezTo>
                    <a:pt x="712" y="276"/>
                    <a:pt x="723" y="232"/>
                    <a:pt x="702" y="197"/>
                  </a:cubicBezTo>
                  <a:cubicBezTo>
                    <a:pt x="682" y="161"/>
                    <a:pt x="638" y="149"/>
                    <a:pt x="602" y="167"/>
                  </a:cubicBezTo>
                  <a:cubicBezTo>
                    <a:pt x="558" y="120"/>
                    <a:pt x="501" y="87"/>
                    <a:pt x="437" y="72"/>
                  </a:cubicBezTo>
                  <a:cubicBezTo>
                    <a:pt x="435" y="32"/>
                    <a:pt x="402" y="0"/>
                    <a:pt x="361" y="0"/>
                  </a:cubicBezTo>
                  <a:cubicBezTo>
                    <a:pt x="321" y="0"/>
                    <a:pt x="288" y="32"/>
                    <a:pt x="285" y="72"/>
                  </a:cubicBezTo>
                  <a:cubicBezTo>
                    <a:pt x="221" y="87"/>
                    <a:pt x="164" y="120"/>
                    <a:pt x="121" y="167"/>
                  </a:cubicBezTo>
                  <a:cubicBezTo>
                    <a:pt x="85" y="149"/>
                    <a:pt x="41" y="161"/>
                    <a:pt x="20" y="197"/>
                  </a:cubicBezTo>
                  <a:cubicBezTo>
                    <a:pt x="0" y="232"/>
                    <a:pt x="11" y="276"/>
                    <a:pt x="44" y="298"/>
                  </a:cubicBezTo>
                  <a:cubicBezTo>
                    <a:pt x="35" y="329"/>
                    <a:pt x="30" y="360"/>
                    <a:pt x="30" y="394"/>
                  </a:cubicBezTo>
                  <a:cubicBezTo>
                    <a:pt x="30" y="427"/>
                    <a:pt x="35" y="459"/>
                    <a:pt x="44" y="489"/>
                  </a:cubicBezTo>
                  <a:cubicBezTo>
                    <a:pt x="11" y="511"/>
                    <a:pt x="0" y="555"/>
                    <a:pt x="20" y="591"/>
                  </a:cubicBezTo>
                  <a:cubicBezTo>
                    <a:pt x="41" y="626"/>
                    <a:pt x="85" y="638"/>
                    <a:pt x="121" y="620"/>
                  </a:cubicBezTo>
                  <a:cubicBezTo>
                    <a:pt x="164" y="667"/>
                    <a:pt x="221" y="700"/>
                    <a:pt x="285" y="716"/>
                  </a:cubicBezTo>
                  <a:cubicBezTo>
                    <a:pt x="288" y="756"/>
                    <a:pt x="321" y="788"/>
                    <a:pt x="361" y="788"/>
                  </a:cubicBezTo>
                  <a:cubicBezTo>
                    <a:pt x="402" y="788"/>
                    <a:pt x="435" y="756"/>
                    <a:pt x="437" y="716"/>
                  </a:cubicBezTo>
                  <a:cubicBezTo>
                    <a:pt x="501" y="700"/>
                    <a:pt x="558" y="667"/>
                    <a:pt x="602" y="620"/>
                  </a:cubicBezTo>
                  <a:cubicBezTo>
                    <a:pt x="638" y="638"/>
                    <a:pt x="682" y="626"/>
                    <a:pt x="702" y="591"/>
                  </a:cubicBezTo>
                  <a:cubicBezTo>
                    <a:pt x="723" y="555"/>
                    <a:pt x="712" y="511"/>
                    <a:pt x="678" y="489"/>
                  </a:cubicBezTo>
                  <a:close/>
                  <a:moveTo>
                    <a:pt x="434" y="99"/>
                  </a:moveTo>
                  <a:cubicBezTo>
                    <a:pt x="491" y="113"/>
                    <a:pt x="541" y="143"/>
                    <a:pt x="580" y="183"/>
                  </a:cubicBezTo>
                  <a:cubicBezTo>
                    <a:pt x="561" y="204"/>
                    <a:pt x="555" y="234"/>
                    <a:pt x="564" y="261"/>
                  </a:cubicBezTo>
                  <a:cubicBezTo>
                    <a:pt x="419" y="344"/>
                    <a:pt x="419" y="344"/>
                    <a:pt x="419" y="344"/>
                  </a:cubicBezTo>
                  <a:cubicBezTo>
                    <a:pt x="408" y="331"/>
                    <a:pt x="393" y="322"/>
                    <a:pt x="375" y="318"/>
                  </a:cubicBezTo>
                  <a:cubicBezTo>
                    <a:pt x="375" y="151"/>
                    <a:pt x="375" y="151"/>
                    <a:pt x="375" y="151"/>
                  </a:cubicBezTo>
                  <a:cubicBezTo>
                    <a:pt x="403" y="146"/>
                    <a:pt x="426" y="126"/>
                    <a:pt x="434" y="99"/>
                  </a:cubicBezTo>
                  <a:close/>
                  <a:moveTo>
                    <a:pt x="289" y="99"/>
                  </a:moveTo>
                  <a:cubicBezTo>
                    <a:pt x="297" y="126"/>
                    <a:pt x="320" y="146"/>
                    <a:pt x="348" y="151"/>
                  </a:cubicBezTo>
                  <a:cubicBezTo>
                    <a:pt x="348" y="318"/>
                    <a:pt x="348" y="318"/>
                    <a:pt x="348" y="318"/>
                  </a:cubicBezTo>
                  <a:cubicBezTo>
                    <a:pt x="330" y="322"/>
                    <a:pt x="314" y="331"/>
                    <a:pt x="303" y="344"/>
                  </a:cubicBezTo>
                  <a:cubicBezTo>
                    <a:pt x="158" y="261"/>
                    <a:pt x="158" y="261"/>
                    <a:pt x="158" y="261"/>
                  </a:cubicBezTo>
                  <a:cubicBezTo>
                    <a:pt x="168" y="234"/>
                    <a:pt x="161" y="204"/>
                    <a:pt x="143" y="183"/>
                  </a:cubicBezTo>
                  <a:cubicBezTo>
                    <a:pt x="182" y="143"/>
                    <a:pt x="232" y="113"/>
                    <a:pt x="289" y="99"/>
                  </a:cubicBezTo>
                  <a:close/>
                  <a:moveTo>
                    <a:pt x="70" y="478"/>
                  </a:moveTo>
                  <a:cubicBezTo>
                    <a:pt x="62" y="451"/>
                    <a:pt x="58" y="423"/>
                    <a:pt x="58" y="394"/>
                  </a:cubicBezTo>
                  <a:cubicBezTo>
                    <a:pt x="58" y="364"/>
                    <a:pt x="62" y="336"/>
                    <a:pt x="70" y="309"/>
                  </a:cubicBezTo>
                  <a:cubicBezTo>
                    <a:pt x="97" y="315"/>
                    <a:pt x="126" y="306"/>
                    <a:pt x="145" y="284"/>
                  </a:cubicBezTo>
                  <a:cubicBezTo>
                    <a:pt x="289" y="368"/>
                    <a:pt x="289" y="368"/>
                    <a:pt x="289" y="368"/>
                  </a:cubicBezTo>
                  <a:cubicBezTo>
                    <a:pt x="287" y="376"/>
                    <a:pt x="285" y="385"/>
                    <a:pt x="285" y="394"/>
                  </a:cubicBezTo>
                  <a:cubicBezTo>
                    <a:pt x="285" y="403"/>
                    <a:pt x="287" y="411"/>
                    <a:pt x="289" y="419"/>
                  </a:cubicBezTo>
                  <a:cubicBezTo>
                    <a:pt x="145" y="503"/>
                    <a:pt x="145" y="503"/>
                    <a:pt x="145" y="503"/>
                  </a:cubicBezTo>
                  <a:cubicBezTo>
                    <a:pt x="126" y="481"/>
                    <a:pt x="97" y="472"/>
                    <a:pt x="70" y="478"/>
                  </a:cubicBezTo>
                  <a:close/>
                  <a:moveTo>
                    <a:pt x="289" y="688"/>
                  </a:moveTo>
                  <a:cubicBezTo>
                    <a:pt x="232" y="674"/>
                    <a:pt x="182" y="645"/>
                    <a:pt x="143" y="604"/>
                  </a:cubicBezTo>
                  <a:cubicBezTo>
                    <a:pt x="161" y="583"/>
                    <a:pt x="168" y="553"/>
                    <a:pt x="158" y="527"/>
                  </a:cubicBezTo>
                  <a:cubicBezTo>
                    <a:pt x="303" y="443"/>
                    <a:pt x="303" y="443"/>
                    <a:pt x="303" y="443"/>
                  </a:cubicBezTo>
                  <a:cubicBezTo>
                    <a:pt x="314" y="456"/>
                    <a:pt x="330" y="466"/>
                    <a:pt x="348" y="469"/>
                  </a:cubicBezTo>
                  <a:cubicBezTo>
                    <a:pt x="348" y="636"/>
                    <a:pt x="348" y="636"/>
                    <a:pt x="348" y="636"/>
                  </a:cubicBezTo>
                  <a:cubicBezTo>
                    <a:pt x="320" y="641"/>
                    <a:pt x="297" y="661"/>
                    <a:pt x="289" y="688"/>
                  </a:cubicBezTo>
                  <a:close/>
                  <a:moveTo>
                    <a:pt x="434" y="688"/>
                  </a:moveTo>
                  <a:cubicBezTo>
                    <a:pt x="426" y="661"/>
                    <a:pt x="403" y="641"/>
                    <a:pt x="375" y="636"/>
                  </a:cubicBezTo>
                  <a:cubicBezTo>
                    <a:pt x="375" y="469"/>
                    <a:pt x="375" y="469"/>
                    <a:pt x="375" y="469"/>
                  </a:cubicBezTo>
                  <a:cubicBezTo>
                    <a:pt x="393" y="466"/>
                    <a:pt x="408" y="456"/>
                    <a:pt x="419" y="443"/>
                  </a:cubicBezTo>
                  <a:cubicBezTo>
                    <a:pt x="564" y="527"/>
                    <a:pt x="564" y="527"/>
                    <a:pt x="564" y="527"/>
                  </a:cubicBezTo>
                  <a:cubicBezTo>
                    <a:pt x="555" y="553"/>
                    <a:pt x="561" y="583"/>
                    <a:pt x="580" y="604"/>
                  </a:cubicBezTo>
                  <a:cubicBezTo>
                    <a:pt x="541" y="645"/>
                    <a:pt x="491" y="674"/>
                    <a:pt x="434" y="688"/>
                  </a:cubicBezTo>
                  <a:close/>
                  <a:moveTo>
                    <a:pt x="653" y="478"/>
                  </a:moveTo>
                  <a:cubicBezTo>
                    <a:pt x="625" y="472"/>
                    <a:pt x="596" y="481"/>
                    <a:pt x="578" y="503"/>
                  </a:cubicBezTo>
                  <a:cubicBezTo>
                    <a:pt x="433" y="419"/>
                    <a:pt x="433" y="419"/>
                    <a:pt x="433" y="419"/>
                  </a:cubicBezTo>
                  <a:cubicBezTo>
                    <a:pt x="436" y="411"/>
                    <a:pt x="438" y="403"/>
                    <a:pt x="438" y="394"/>
                  </a:cubicBezTo>
                  <a:cubicBezTo>
                    <a:pt x="438" y="385"/>
                    <a:pt x="436" y="376"/>
                    <a:pt x="433" y="368"/>
                  </a:cubicBezTo>
                  <a:cubicBezTo>
                    <a:pt x="578" y="284"/>
                    <a:pt x="578" y="284"/>
                    <a:pt x="578" y="284"/>
                  </a:cubicBezTo>
                  <a:cubicBezTo>
                    <a:pt x="596" y="306"/>
                    <a:pt x="625" y="315"/>
                    <a:pt x="653" y="309"/>
                  </a:cubicBezTo>
                  <a:cubicBezTo>
                    <a:pt x="661" y="336"/>
                    <a:pt x="665" y="364"/>
                    <a:pt x="665" y="394"/>
                  </a:cubicBezTo>
                  <a:cubicBezTo>
                    <a:pt x="665" y="423"/>
                    <a:pt x="661" y="451"/>
                    <a:pt x="653" y="4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49" name="Oval 103">
              <a:extLst>
                <a:ext uri="{FF2B5EF4-FFF2-40B4-BE49-F238E27FC236}">
                  <a16:creationId xmlns:a16="http://schemas.microsoft.com/office/drawing/2014/main" id="{921E35D0-DA06-7A5C-6CD1-26E7E0D1385D}"/>
                </a:ext>
              </a:extLst>
            </p:cNvPr>
            <p:cNvSpPr>
              <a:spLocks noChangeArrowheads="1"/>
            </p:cNvSpPr>
            <p:nvPr/>
          </p:nvSpPr>
          <p:spPr bwMode="auto">
            <a:xfrm>
              <a:off x="5122863" y="2246313"/>
              <a:ext cx="484188" cy="477838"/>
            </a:xfrm>
            <a:prstGeom prst="ellipse">
              <a:avLst/>
            </a:pr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0" name="Oval 104">
              <a:extLst>
                <a:ext uri="{FF2B5EF4-FFF2-40B4-BE49-F238E27FC236}">
                  <a16:creationId xmlns:a16="http://schemas.microsoft.com/office/drawing/2014/main" id="{76C0EB3D-F12F-451D-3B51-2C61A015B281}"/>
                </a:ext>
              </a:extLst>
            </p:cNvPr>
            <p:cNvSpPr>
              <a:spLocks noChangeArrowheads="1"/>
            </p:cNvSpPr>
            <p:nvPr/>
          </p:nvSpPr>
          <p:spPr bwMode="auto">
            <a:xfrm>
              <a:off x="5122863" y="4238625"/>
              <a:ext cx="484188" cy="484188"/>
            </a:xfrm>
            <a:prstGeom prst="ellipse">
              <a:avLst/>
            </a:pr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1" name="Freeform 105">
              <a:extLst>
                <a:ext uri="{FF2B5EF4-FFF2-40B4-BE49-F238E27FC236}">
                  <a16:creationId xmlns:a16="http://schemas.microsoft.com/office/drawing/2014/main" id="{2B8DF71B-DEE3-8AF6-BB03-DA43F7045014}"/>
                </a:ext>
              </a:extLst>
            </p:cNvPr>
            <p:cNvSpPr>
              <a:spLocks/>
            </p:cNvSpPr>
            <p:nvPr/>
          </p:nvSpPr>
          <p:spPr bwMode="auto">
            <a:xfrm>
              <a:off x="3362325" y="3208338"/>
              <a:ext cx="547688" cy="552450"/>
            </a:xfrm>
            <a:custGeom>
              <a:avLst/>
              <a:gdLst>
                <a:gd name="T0" fmla="*/ 63 w 87"/>
                <a:gd name="T1" fmla="*/ 11 h 88"/>
                <a:gd name="T2" fmla="*/ 77 w 87"/>
                <a:gd name="T3" fmla="*/ 63 h 88"/>
                <a:gd name="T4" fmla="*/ 24 w 87"/>
                <a:gd name="T5" fmla="*/ 77 h 88"/>
                <a:gd name="T6" fmla="*/ 10 w 87"/>
                <a:gd name="T7" fmla="*/ 25 h 88"/>
                <a:gd name="T8" fmla="*/ 63 w 87"/>
                <a:gd name="T9" fmla="*/ 11 h 88"/>
              </a:gdLst>
              <a:ahLst/>
              <a:cxnLst>
                <a:cxn ang="0">
                  <a:pos x="T0" y="T1"/>
                </a:cxn>
                <a:cxn ang="0">
                  <a:pos x="T2" y="T3"/>
                </a:cxn>
                <a:cxn ang="0">
                  <a:pos x="T4" y="T5"/>
                </a:cxn>
                <a:cxn ang="0">
                  <a:pos x="T6" y="T7"/>
                </a:cxn>
                <a:cxn ang="0">
                  <a:pos x="T8" y="T9"/>
                </a:cxn>
              </a:cxnLst>
              <a:rect l="0" t="0" r="r" b="b"/>
              <a:pathLst>
                <a:path w="87" h="88">
                  <a:moveTo>
                    <a:pt x="63" y="11"/>
                  </a:moveTo>
                  <a:cubicBezTo>
                    <a:pt x="81" y="21"/>
                    <a:pt x="87" y="45"/>
                    <a:pt x="77" y="63"/>
                  </a:cubicBezTo>
                  <a:cubicBezTo>
                    <a:pt x="66" y="81"/>
                    <a:pt x="43" y="88"/>
                    <a:pt x="24" y="77"/>
                  </a:cubicBezTo>
                  <a:cubicBezTo>
                    <a:pt x="6" y="66"/>
                    <a:pt x="0" y="43"/>
                    <a:pt x="10" y="25"/>
                  </a:cubicBezTo>
                  <a:cubicBezTo>
                    <a:pt x="21" y="6"/>
                    <a:pt x="44" y="0"/>
                    <a:pt x="63" y="11"/>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2" name="Freeform 106">
              <a:extLst>
                <a:ext uri="{FF2B5EF4-FFF2-40B4-BE49-F238E27FC236}">
                  <a16:creationId xmlns:a16="http://schemas.microsoft.com/office/drawing/2014/main" id="{40AC4F26-ADBB-DFB1-590A-78B5F2CDAC32}"/>
                </a:ext>
              </a:extLst>
            </p:cNvPr>
            <p:cNvSpPr>
              <a:spLocks/>
            </p:cNvSpPr>
            <p:nvPr/>
          </p:nvSpPr>
          <p:spPr bwMode="auto">
            <a:xfrm>
              <a:off x="3362325" y="5207000"/>
              <a:ext cx="547688" cy="547688"/>
            </a:xfrm>
            <a:custGeom>
              <a:avLst/>
              <a:gdLst>
                <a:gd name="T0" fmla="*/ 24 w 87"/>
                <a:gd name="T1" fmla="*/ 10 h 87"/>
                <a:gd name="T2" fmla="*/ 77 w 87"/>
                <a:gd name="T3" fmla="*/ 24 h 87"/>
                <a:gd name="T4" fmla="*/ 63 w 87"/>
                <a:gd name="T5" fmla="*/ 76 h 87"/>
                <a:gd name="T6" fmla="*/ 10 w 87"/>
                <a:gd name="T7" fmla="*/ 62 h 87"/>
                <a:gd name="T8" fmla="*/ 24 w 87"/>
                <a:gd name="T9" fmla="*/ 10 h 87"/>
              </a:gdLst>
              <a:ahLst/>
              <a:cxnLst>
                <a:cxn ang="0">
                  <a:pos x="T0" y="T1"/>
                </a:cxn>
                <a:cxn ang="0">
                  <a:pos x="T2" y="T3"/>
                </a:cxn>
                <a:cxn ang="0">
                  <a:pos x="T4" y="T5"/>
                </a:cxn>
                <a:cxn ang="0">
                  <a:pos x="T6" y="T7"/>
                </a:cxn>
                <a:cxn ang="0">
                  <a:pos x="T8" y="T9"/>
                </a:cxn>
              </a:cxnLst>
              <a:rect l="0" t="0" r="r" b="b"/>
              <a:pathLst>
                <a:path w="87" h="87">
                  <a:moveTo>
                    <a:pt x="24" y="10"/>
                  </a:moveTo>
                  <a:cubicBezTo>
                    <a:pt x="43" y="0"/>
                    <a:pt x="66" y="6"/>
                    <a:pt x="77" y="24"/>
                  </a:cubicBezTo>
                  <a:cubicBezTo>
                    <a:pt x="87" y="42"/>
                    <a:pt x="81" y="66"/>
                    <a:pt x="63" y="76"/>
                  </a:cubicBezTo>
                  <a:cubicBezTo>
                    <a:pt x="44" y="87"/>
                    <a:pt x="21" y="81"/>
                    <a:pt x="10" y="62"/>
                  </a:cubicBezTo>
                  <a:cubicBezTo>
                    <a:pt x="0" y="44"/>
                    <a:pt x="6" y="21"/>
                    <a:pt x="24" y="10"/>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3" name="Oval 107">
              <a:extLst>
                <a:ext uri="{FF2B5EF4-FFF2-40B4-BE49-F238E27FC236}">
                  <a16:creationId xmlns:a16="http://schemas.microsoft.com/office/drawing/2014/main" id="{60716041-77EA-3D18-AC23-B28E6351774E}"/>
                </a:ext>
              </a:extLst>
            </p:cNvPr>
            <p:cNvSpPr>
              <a:spLocks noChangeArrowheads="1"/>
            </p:cNvSpPr>
            <p:nvPr/>
          </p:nvSpPr>
          <p:spPr bwMode="auto">
            <a:xfrm>
              <a:off x="5122863" y="6238875"/>
              <a:ext cx="484188" cy="477838"/>
            </a:xfrm>
            <a:prstGeom prst="ellipse">
              <a:avLst/>
            </a:pr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4" name="Freeform 108">
              <a:extLst>
                <a:ext uri="{FF2B5EF4-FFF2-40B4-BE49-F238E27FC236}">
                  <a16:creationId xmlns:a16="http://schemas.microsoft.com/office/drawing/2014/main" id="{CA363E1A-29B1-809E-50CA-66D4F3CFA711}"/>
                </a:ext>
              </a:extLst>
            </p:cNvPr>
            <p:cNvSpPr>
              <a:spLocks/>
            </p:cNvSpPr>
            <p:nvPr/>
          </p:nvSpPr>
          <p:spPr bwMode="auto">
            <a:xfrm>
              <a:off x="6813550" y="5207000"/>
              <a:ext cx="552450" cy="547688"/>
            </a:xfrm>
            <a:custGeom>
              <a:avLst/>
              <a:gdLst>
                <a:gd name="T0" fmla="*/ 25 w 88"/>
                <a:gd name="T1" fmla="*/ 76 h 87"/>
                <a:gd name="T2" fmla="*/ 11 w 88"/>
                <a:gd name="T3" fmla="*/ 24 h 87"/>
                <a:gd name="T4" fmla="*/ 63 w 88"/>
                <a:gd name="T5" fmla="*/ 10 h 87"/>
                <a:gd name="T6" fmla="*/ 77 w 88"/>
                <a:gd name="T7" fmla="*/ 62 h 87"/>
                <a:gd name="T8" fmla="*/ 25 w 88"/>
                <a:gd name="T9" fmla="*/ 76 h 87"/>
              </a:gdLst>
              <a:ahLst/>
              <a:cxnLst>
                <a:cxn ang="0">
                  <a:pos x="T0" y="T1"/>
                </a:cxn>
                <a:cxn ang="0">
                  <a:pos x="T2" y="T3"/>
                </a:cxn>
                <a:cxn ang="0">
                  <a:pos x="T4" y="T5"/>
                </a:cxn>
                <a:cxn ang="0">
                  <a:pos x="T6" y="T7"/>
                </a:cxn>
                <a:cxn ang="0">
                  <a:pos x="T8" y="T9"/>
                </a:cxn>
              </a:cxnLst>
              <a:rect l="0" t="0" r="r" b="b"/>
              <a:pathLst>
                <a:path w="88" h="87">
                  <a:moveTo>
                    <a:pt x="25" y="76"/>
                  </a:moveTo>
                  <a:cubicBezTo>
                    <a:pt x="7" y="66"/>
                    <a:pt x="0" y="42"/>
                    <a:pt x="11" y="24"/>
                  </a:cubicBezTo>
                  <a:cubicBezTo>
                    <a:pt x="22" y="6"/>
                    <a:pt x="45" y="0"/>
                    <a:pt x="63" y="10"/>
                  </a:cubicBezTo>
                  <a:cubicBezTo>
                    <a:pt x="82" y="21"/>
                    <a:pt x="88" y="44"/>
                    <a:pt x="77" y="62"/>
                  </a:cubicBezTo>
                  <a:cubicBezTo>
                    <a:pt x="67" y="81"/>
                    <a:pt x="43" y="87"/>
                    <a:pt x="25" y="76"/>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5" name="Freeform 109">
              <a:extLst>
                <a:ext uri="{FF2B5EF4-FFF2-40B4-BE49-F238E27FC236}">
                  <a16:creationId xmlns:a16="http://schemas.microsoft.com/office/drawing/2014/main" id="{8E1FB033-DE9F-C21E-C881-E3F008D4900A}"/>
                </a:ext>
              </a:extLst>
            </p:cNvPr>
            <p:cNvSpPr>
              <a:spLocks/>
            </p:cNvSpPr>
            <p:nvPr/>
          </p:nvSpPr>
          <p:spPr bwMode="auto">
            <a:xfrm>
              <a:off x="6813550" y="3208338"/>
              <a:ext cx="552450" cy="552450"/>
            </a:xfrm>
            <a:custGeom>
              <a:avLst/>
              <a:gdLst>
                <a:gd name="T0" fmla="*/ 63 w 88"/>
                <a:gd name="T1" fmla="*/ 77 h 88"/>
                <a:gd name="T2" fmla="*/ 11 w 88"/>
                <a:gd name="T3" fmla="*/ 63 h 88"/>
                <a:gd name="T4" fmla="*/ 25 w 88"/>
                <a:gd name="T5" fmla="*/ 11 h 88"/>
                <a:gd name="T6" fmla="*/ 77 w 88"/>
                <a:gd name="T7" fmla="*/ 25 h 88"/>
                <a:gd name="T8" fmla="*/ 63 w 88"/>
                <a:gd name="T9" fmla="*/ 77 h 88"/>
              </a:gdLst>
              <a:ahLst/>
              <a:cxnLst>
                <a:cxn ang="0">
                  <a:pos x="T0" y="T1"/>
                </a:cxn>
                <a:cxn ang="0">
                  <a:pos x="T2" y="T3"/>
                </a:cxn>
                <a:cxn ang="0">
                  <a:pos x="T4" y="T5"/>
                </a:cxn>
                <a:cxn ang="0">
                  <a:pos x="T6" y="T7"/>
                </a:cxn>
                <a:cxn ang="0">
                  <a:pos x="T8" y="T9"/>
                </a:cxn>
              </a:cxnLst>
              <a:rect l="0" t="0" r="r" b="b"/>
              <a:pathLst>
                <a:path w="88" h="88">
                  <a:moveTo>
                    <a:pt x="63" y="77"/>
                  </a:moveTo>
                  <a:cubicBezTo>
                    <a:pt x="45" y="88"/>
                    <a:pt x="22" y="81"/>
                    <a:pt x="11" y="63"/>
                  </a:cubicBezTo>
                  <a:cubicBezTo>
                    <a:pt x="0" y="45"/>
                    <a:pt x="7" y="21"/>
                    <a:pt x="25" y="11"/>
                  </a:cubicBezTo>
                  <a:cubicBezTo>
                    <a:pt x="43" y="0"/>
                    <a:pt x="67" y="6"/>
                    <a:pt x="77" y="25"/>
                  </a:cubicBezTo>
                  <a:cubicBezTo>
                    <a:pt x="88" y="43"/>
                    <a:pt x="82" y="66"/>
                    <a:pt x="63" y="77"/>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356" name="テキスト ボックス 355">
            <a:extLst>
              <a:ext uri="{FF2B5EF4-FFF2-40B4-BE49-F238E27FC236}">
                <a16:creationId xmlns:a16="http://schemas.microsoft.com/office/drawing/2014/main" id="{F860CBF1-229C-D7F9-252A-7FAAE6BE6241}"/>
              </a:ext>
            </a:extLst>
          </p:cNvPr>
          <p:cNvSpPr txBox="1"/>
          <p:nvPr/>
        </p:nvSpPr>
        <p:spPr>
          <a:xfrm>
            <a:off x="3926117" y="3204909"/>
            <a:ext cx="1292340" cy="261610"/>
          </a:xfrm>
          <a:prstGeom prst="rect">
            <a:avLst/>
          </a:prstGeom>
          <a:noFill/>
        </p:spPr>
        <p:txBody>
          <a:bodyPr wrap="none" rtlCol="0">
            <a:spAutoFit/>
          </a:bodyPr>
          <a:lstStyle/>
          <a:p>
            <a:pPr algn="ctr"/>
            <a:r>
              <a:rPr kumimoji="1" lang="en-US" altLang="ja-JP" sz="1100">
                <a:latin typeface="BIZ UDPゴシック" panose="020B0400000000000000" pitchFamily="50" charset="-128"/>
                <a:ea typeface="BIZ UDPゴシック" panose="020B0400000000000000" pitchFamily="50" charset="-128"/>
              </a:rPr>
              <a:t>Peppol</a:t>
            </a:r>
            <a:r>
              <a:rPr kumimoji="1" lang="ja-JP" altLang="en-US" sz="1100">
                <a:latin typeface="BIZ UDPゴシック" panose="020B0400000000000000" pitchFamily="50" charset="-128"/>
                <a:ea typeface="BIZ UDPゴシック" panose="020B0400000000000000" pitchFamily="50" charset="-128"/>
              </a:rPr>
              <a:t>登録情報</a:t>
            </a:r>
          </a:p>
        </p:txBody>
      </p:sp>
      <p:grpSp>
        <p:nvGrpSpPr>
          <p:cNvPr id="357" name="グループ化 356">
            <a:extLst>
              <a:ext uri="{FF2B5EF4-FFF2-40B4-BE49-F238E27FC236}">
                <a16:creationId xmlns:a16="http://schemas.microsoft.com/office/drawing/2014/main" id="{7179BEBD-4767-B08E-C756-7A84B6448A8A}"/>
              </a:ext>
            </a:extLst>
          </p:cNvPr>
          <p:cNvGrpSpPr/>
          <p:nvPr/>
        </p:nvGrpSpPr>
        <p:grpSpPr>
          <a:xfrm>
            <a:off x="3809023" y="2111403"/>
            <a:ext cx="479452" cy="486867"/>
            <a:chOff x="8092581" y="1917941"/>
            <a:chExt cx="479452" cy="486867"/>
          </a:xfrm>
        </p:grpSpPr>
        <p:sp>
          <p:nvSpPr>
            <p:cNvPr id="358" name="楕円 357">
              <a:extLst>
                <a:ext uri="{FF2B5EF4-FFF2-40B4-BE49-F238E27FC236}">
                  <a16:creationId xmlns:a16="http://schemas.microsoft.com/office/drawing/2014/main" id="{54B7FC32-4D77-9376-0019-047ECC7247D8}"/>
                </a:ext>
              </a:extLst>
            </p:cNvPr>
            <p:cNvSpPr/>
            <p:nvPr/>
          </p:nvSpPr>
          <p:spPr>
            <a:xfrm>
              <a:off x="8092581" y="1917941"/>
              <a:ext cx="479452" cy="486867"/>
            </a:xfrm>
            <a:prstGeom prst="ellipse">
              <a:avLst/>
            </a:prstGeom>
            <a:solidFill>
              <a:srgbClr val="008CCF">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359" name="グループ化 358">
              <a:extLst>
                <a:ext uri="{FF2B5EF4-FFF2-40B4-BE49-F238E27FC236}">
                  <a16:creationId xmlns:a16="http://schemas.microsoft.com/office/drawing/2014/main" id="{FC12F527-DD6C-52A7-EA1A-005EA90ABB97}"/>
                </a:ext>
              </a:extLst>
            </p:cNvPr>
            <p:cNvGrpSpPr>
              <a:grpSpLocks noChangeAspect="1"/>
            </p:cNvGrpSpPr>
            <p:nvPr/>
          </p:nvGrpSpPr>
          <p:grpSpPr>
            <a:xfrm rot="1363381">
              <a:off x="8134825" y="1969804"/>
              <a:ext cx="383140" cy="383140"/>
              <a:chOff x="704850" y="2319338"/>
              <a:chExt cx="7559675" cy="7559675"/>
            </a:xfrm>
          </p:grpSpPr>
          <p:sp>
            <p:nvSpPr>
              <p:cNvPr id="360" name="Freeform 123">
                <a:extLst>
                  <a:ext uri="{FF2B5EF4-FFF2-40B4-BE49-F238E27FC236}">
                    <a16:creationId xmlns:a16="http://schemas.microsoft.com/office/drawing/2014/main" id="{13D57E02-BB80-E15D-DDF1-830FBF82EE8B}"/>
                  </a:ext>
                </a:extLst>
              </p:cNvPr>
              <p:cNvSpPr>
                <a:spLocks/>
              </p:cNvSpPr>
              <p:nvPr/>
            </p:nvSpPr>
            <p:spPr bwMode="auto">
              <a:xfrm>
                <a:off x="704850" y="2319338"/>
                <a:ext cx="7559675" cy="7559675"/>
              </a:xfrm>
              <a:custGeom>
                <a:avLst/>
                <a:gdLst>
                  <a:gd name="T0" fmla="*/ 1198 w 1323"/>
                  <a:gd name="T1" fmla="*/ 536 h 1323"/>
                  <a:gd name="T2" fmla="*/ 1075 w 1323"/>
                  <a:gd name="T3" fmla="*/ 637 h 1323"/>
                  <a:gd name="T4" fmla="*/ 960 w 1323"/>
                  <a:gd name="T5" fmla="*/ 637 h 1323"/>
                  <a:gd name="T6" fmla="*/ 686 w 1323"/>
                  <a:gd name="T7" fmla="*/ 363 h 1323"/>
                  <a:gd name="T8" fmla="*/ 686 w 1323"/>
                  <a:gd name="T9" fmla="*/ 248 h 1323"/>
                  <a:gd name="T10" fmla="*/ 786 w 1323"/>
                  <a:gd name="T11" fmla="*/ 125 h 1323"/>
                  <a:gd name="T12" fmla="*/ 661 w 1323"/>
                  <a:gd name="T13" fmla="*/ 0 h 1323"/>
                  <a:gd name="T14" fmla="*/ 536 w 1323"/>
                  <a:gd name="T15" fmla="*/ 125 h 1323"/>
                  <a:gd name="T16" fmla="*/ 636 w 1323"/>
                  <a:gd name="T17" fmla="*/ 248 h 1323"/>
                  <a:gd name="T18" fmla="*/ 636 w 1323"/>
                  <a:gd name="T19" fmla="*/ 363 h 1323"/>
                  <a:gd name="T20" fmla="*/ 362 w 1323"/>
                  <a:gd name="T21" fmla="*/ 637 h 1323"/>
                  <a:gd name="T22" fmla="*/ 248 w 1323"/>
                  <a:gd name="T23" fmla="*/ 637 h 1323"/>
                  <a:gd name="T24" fmla="*/ 125 w 1323"/>
                  <a:gd name="T25" fmla="*/ 536 h 1323"/>
                  <a:gd name="T26" fmla="*/ 0 w 1323"/>
                  <a:gd name="T27" fmla="*/ 662 h 1323"/>
                  <a:gd name="T28" fmla="*/ 125 w 1323"/>
                  <a:gd name="T29" fmla="*/ 787 h 1323"/>
                  <a:gd name="T30" fmla="*/ 248 w 1323"/>
                  <a:gd name="T31" fmla="*/ 687 h 1323"/>
                  <a:gd name="T32" fmla="*/ 362 w 1323"/>
                  <a:gd name="T33" fmla="*/ 687 h 1323"/>
                  <a:gd name="T34" fmla="*/ 636 w 1323"/>
                  <a:gd name="T35" fmla="*/ 961 h 1323"/>
                  <a:gd name="T36" fmla="*/ 636 w 1323"/>
                  <a:gd name="T37" fmla="*/ 1075 h 1323"/>
                  <a:gd name="T38" fmla="*/ 536 w 1323"/>
                  <a:gd name="T39" fmla="*/ 1198 h 1323"/>
                  <a:gd name="T40" fmla="*/ 661 w 1323"/>
                  <a:gd name="T41" fmla="*/ 1323 h 1323"/>
                  <a:gd name="T42" fmla="*/ 786 w 1323"/>
                  <a:gd name="T43" fmla="*/ 1198 h 1323"/>
                  <a:gd name="T44" fmla="*/ 686 w 1323"/>
                  <a:gd name="T45" fmla="*/ 1075 h 1323"/>
                  <a:gd name="T46" fmla="*/ 686 w 1323"/>
                  <a:gd name="T47" fmla="*/ 961 h 1323"/>
                  <a:gd name="T48" fmla="*/ 960 w 1323"/>
                  <a:gd name="T49" fmla="*/ 687 h 1323"/>
                  <a:gd name="T50" fmla="*/ 1075 w 1323"/>
                  <a:gd name="T51" fmla="*/ 687 h 1323"/>
                  <a:gd name="T52" fmla="*/ 1198 w 1323"/>
                  <a:gd name="T53" fmla="*/ 787 h 1323"/>
                  <a:gd name="T54" fmla="*/ 1323 w 1323"/>
                  <a:gd name="T55" fmla="*/ 662 h 1323"/>
                  <a:gd name="T56" fmla="*/ 1198 w 1323"/>
                  <a:gd name="T57" fmla="*/ 536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3" h="1323">
                    <a:moveTo>
                      <a:pt x="1198" y="536"/>
                    </a:moveTo>
                    <a:cubicBezTo>
                      <a:pt x="1137" y="536"/>
                      <a:pt x="1087" y="579"/>
                      <a:pt x="1075" y="637"/>
                    </a:cubicBezTo>
                    <a:cubicBezTo>
                      <a:pt x="960" y="637"/>
                      <a:pt x="960" y="637"/>
                      <a:pt x="960" y="637"/>
                    </a:cubicBezTo>
                    <a:cubicBezTo>
                      <a:pt x="948" y="491"/>
                      <a:pt x="832" y="375"/>
                      <a:pt x="686" y="363"/>
                    </a:cubicBezTo>
                    <a:cubicBezTo>
                      <a:pt x="686" y="248"/>
                      <a:pt x="686" y="248"/>
                      <a:pt x="686" y="248"/>
                    </a:cubicBezTo>
                    <a:cubicBezTo>
                      <a:pt x="743" y="236"/>
                      <a:pt x="786" y="186"/>
                      <a:pt x="786" y="125"/>
                    </a:cubicBezTo>
                    <a:cubicBezTo>
                      <a:pt x="786" y="56"/>
                      <a:pt x="730" y="0"/>
                      <a:pt x="661" y="0"/>
                    </a:cubicBezTo>
                    <a:cubicBezTo>
                      <a:pt x="592" y="0"/>
                      <a:pt x="536" y="56"/>
                      <a:pt x="536" y="125"/>
                    </a:cubicBezTo>
                    <a:cubicBezTo>
                      <a:pt x="536" y="186"/>
                      <a:pt x="579" y="236"/>
                      <a:pt x="636" y="248"/>
                    </a:cubicBezTo>
                    <a:cubicBezTo>
                      <a:pt x="636" y="363"/>
                      <a:pt x="636" y="363"/>
                      <a:pt x="636" y="363"/>
                    </a:cubicBezTo>
                    <a:cubicBezTo>
                      <a:pt x="490" y="375"/>
                      <a:pt x="374" y="491"/>
                      <a:pt x="362" y="637"/>
                    </a:cubicBezTo>
                    <a:cubicBezTo>
                      <a:pt x="248" y="637"/>
                      <a:pt x="248" y="637"/>
                      <a:pt x="248" y="637"/>
                    </a:cubicBezTo>
                    <a:cubicBezTo>
                      <a:pt x="236" y="579"/>
                      <a:pt x="186" y="536"/>
                      <a:pt x="125" y="536"/>
                    </a:cubicBezTo>
                    <a:cubicBezTo>
                      <a:pt x="56" y="536"/>
                      <a:pt x="0" y="592"/>
                      <a:pt x="0" y="662"/>
                    </a:cubicBezTo>
                    <a:cubicBezTo>
                      <a:pt x="0" y="731"/>
                      <a:pt x="56" y="787"/>
                      <a:pt x="125" y="787"/>
                    </a:cubicBezTo>
                    <a:cubicBezTo>
                      <a:pt x="185" y="787"/>
                      <a:pt x="236" y="744"/>
                      <a:pt x="248" y="687"/>
                    </a:cubicBezTo>
                    <a:cubicBezTo>
                      <a:pt x="362" y="687"/>
                      <a:pt x="362" y="687"/>
                      <a:pt x="362" y="687"/>
                    </a:cubicBezTo>
                    <a:cubicBezTo>
                      <a:pt x="374" y="832"/>
                      <a:pt x="490" y="949"/>
                      <a:pt x="636" y="961"/>
                    </a:cubicBezTo>
                    <a:cubicBezTo>
                      <a:pt x="636" y="1075"/>
                      <a:pt x="636" y="1075"/>
                      <a:pt x="636" y="1075"/>
                    </a:cubicBezTo>
                    <a:cubicBezTo>
                      <a:pt x="579" y="1087"/>
                      <a:pt x="536" y="1137"/>
                      <a:pt x="536" y="1198"/>
                    </a:cubicBezTo>
                    <a:cubicBezTo>
                      <a:pt x="536" y="1267"/>
                      <a:pt x="592" y="1323"/>
                      <a:pt x="661" y="1323"/>
                    </a:cubicBezTo>
                    <a:cubicBezTo>
                      <a:pt x="730" y="1323"/>
                      <a:pt x="786" y="1267"/>
                      <a:pt x="786" y="1198"/>
                    </a:cubicBezTo>
                    <a:cubicBezTo>
                      <a:pt x="786" y="1137"/>
                      <a:pt x="743" y="1087"/>
                      <a:pt x="686" y="1075"/>
                    </a:cubicBezTo>
                    <a:cubicBezTo>
                      <a:pt x="686" y="961"/>
                      <a:pt x="686" y="961"/>
                      <a:pt x="686" y="961"/>
                    </a:cubicBezTo>
                    <a:cubicBezTo>
                      <a:pt x="832" y="949"/>
                      <a:pt x="948" y="832"/>
                      <a:pt x="960" y="687"/>
                    </a:cubicBezTo>
                    <a:cubicBezTo>
                      <a:pt x="1075" y="687"/>
                      <a:pt x="1075" y="687"/>
                      <a:pt x="1075" y="687"/>
                    </a:cubicBezTo>
                    <a:cubicBezTo>
                      <a:pt x="1087" y="744"/>
                      <a:pt x="1137" y="787"/>
                      <a:pt x="1198" y="787"/>
                    </a:cubicBezTo>
                    <a:cubicBezTo>
                      <a:pt x="1267" y="787"/>
                      <a:pt x="1323" y="731"/>
                      <a:pt x="1323" y="662"/>
                    </a:cubicBezTo>
                    <a:cubicBezTo>
                      <a:pt x="1323" y="592"/>
                      <a:pt x="1267" y="536"/>
                      <a:pt x="1198" y="536"/>
                    </a:cubicBezTo>
                    <a:close/>
                  </a:path>
                </a:pathLst>
              </a:cu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61" name="Oval 124">
                <a:extLst>
                  <a:ext uri="{FF2B5EF4-FFF2-40B4-BE49-F238E27FC236}">
                    <a16:creationId xmlns:a16="http://schemas.microsoft.com/office/drawing/2014/main" id="{9DC47EF1-BE95-F21D-8418-13DBF0CA7902}"/>
                  </a:ext>
                </a:extLst>
              </p:cNvPr>
              <p:cNvSpPr>
                <a:spLocks noChangeArrowheads="1"/>
              </p:cNvSpPr>
              <p:nvPr/>
            </p:nvSpPr>
            <p:spPr bwMode="auto">
              <a:xfrm>
                <a:off x="4219575" y="2770188"/>
                <a:ext cx="530225" cy="531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62" name="Oval 125">
                <a:extLst>
                  <a:ext uri="{FF2B5EF4-FFF2-40B4-BE49-F238E27FC236}">
                    <a16:creationId xmlns:a16="http://schemas.microsoft.com/office/drawing/2014/main" id="{E201C02D-F93F-72C3-9EFC-ABE15085F367}"/>
                  </a:ext>
                </a:extLst>
              </p:cNvPr>
              <p:cNvSpPr>
                <a:spLocks noChangeArrowheads="1"/>
              </p:cNvSpPr>
              <p:nvPr/>
            </p:nvSpPr>
            <p:spPr bwMode="auto">
              <a:xfrm>
                <a:off x="1155700" y="5834063"/>
                <a:ext cx="52546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63" name="Oval 126">
                <a:extLst>
                  <a:ext uri="{FF2B5EF4-FFF2-40B4-BE49-F238E27FC236}">
                    <a16:creationId xmlns:a16="http://schemas.microsoft.com/office/drawing/2014/main" id="{A5196E3B-5E42-8D53-6D81-717BEC02EBD7}"/>
                  </a:ext>
                </a:extLst>
              </p:cNvPr>
              <p:cNvSpPr>
                <a:spLocks noChangeArrowheads="1"/>
              </p:cNvSpPr>
              <p:nvPr/>
            </p:nvSpPr>
            <p:spPr bwMode="auto">
              <a:xfrm>
                <a:off x="4219575" y="8901113"/>
                <a:ext cx="530225"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64" name="Oval 127">
                <a:extLst>
                  <a:ext uri="{FF2B5EF4-FFF2-40B4-BE49-F238E27FC236}">
                    <a16:creationId xmlns:a16="http://schemas.microsoft.com/office/drawing/2014/main" id="{FAD7987D-407C-2E03-0EEB-8129EF597012}"/>
                  </a:ext>
                </a:extLst>
              </p:cNvPr>
              <p:cNvSpPr>
                <a:spLocks noChangeArrowheads="1"/>
              </p:cNvSpPr>
              <p:nvPr/>
            </p:nvSpPr>
            <p:spPr bwMode="auto">
              <a:xfrm>
                <a:off x="7281863" y="5834063"/>
                <a:ext cx="53181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65" name="Oval 128">
                <a:extLst>
                  <a:ext uri="{FF2B5EF4-FFF2-40B4-BE49-F238E27FC236}">
                    <a16:creationId xmlns:a16="http://schemas.microsoft.com/office/drawing/2014/main" id="{9C0AE865-8853-E856-A288-171AC9920301}"/>
                  </a:ext>
                </a:extLst>
              </p:cNvPr>
              <p:cNvSpPr>
                <a:spLocks noChangeArrowheads="1"/>
              </p:cNvSpPr>
              <p:nvPr/>
            </p:nvSpPr>
            <p:spPr bwMode="auto">
              <a:xfrm>
                <a:off x="3481388" y="5095876"/>
                <a:ext cx="2000250" cy="20066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66" name="Oval 129">
                <a:extLst>
                  <a:ext uri="{FF2B5EF4-FFF2-40B4-BE49-F238E27FC236}">
                    <a16:creationId xmlns:a16="http://schemas.microsoft.com/office/drawing/2014/main" id="{5648B8C8-8175-7BF1-46E3-ACBE0ECDFB7D}"/>
                  </a:ext>
                </a:extLst>
              </p:cNvPr>
              <p:cNvSpPr>
                <a:spLocks noChangeArrowheads="1"/>
              </p:cNvSpPr>
              <p:nvPr/>
            </p:nvSpPr>
            <p:spPr bwMode="auto">
              <a:xfrm>
                <a:off x="3767138" y="5381626"/>
                <a:ext cx="1428750" cy="1435100"/>
              </a:xfrm>
              <a:prstGeom prst="ellipse">
                <a:avLst/>
              </a:pr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grpSp>
      </p:grpSp>
      <p:grpSp>
        <p:nvGrpSpPr>
          <p:cNvPr id="367" name="グループ化 366">
            <a:extLst>
              <a:ext uri="{FF2B5EF4-FFF2-40B4-BE49-F238E27FC236}">
                <a16:creationId xmlns:a16="http://schemas.microsoft.com/office/drawing/2014/main" id="{C02C24AA-2B28-B4CA-7D53-DD682069AC0D}"/>
              </a:ext>
            </a:extLst>
          </p:cNvPr>
          <p:cNvGrpSpPr/>
          <p:nvPr/>
        </p:nvGrpSpPr>
        <p:grpSpPr>
          <a:xfrm>
            <a:off x="4861140" y="3680610"/>
            <a:ext cx="479452" cy="486867"/>
            <a:chOff x="8092581" y="1917941"/>
            <a:chExt cx="479452" cy="486867"/>
          </a:xfrm>
        </p:grpSpPr>
        <p:sp>
          <p:nvSpPr>
            <p:cNvPr id="368" name="楕円 367">
              <a:extLst>
                <a:ext uri="{FF2B5EF4-FFF2-40B4-BE49-F238E27FC236}">
                  <a16:creationId xmlns:a16="http://schemas.microsoft.com/office/drawing/2014/main" id="{4E586434-209F-DB0D-36F7-EC1D5C915767}"/>
                </a:ext>
              </a:extLst>
            </p:cNvPr>
            <p:cNvSpPr/>
            <p:nvPr/>
          </p:nvSpPr>
          <p:spPr>
            <a:xfrm>
              <a:off x="8092581" y="1917941"/>
              <a:ext cx="479452" cy="486867"/>
            </a:xfrm>
            <a:prstGeom prst="ellipse">
              <a:avLst/>
            </a:prstGeom>
            <a:solidFill>
              <a:srgbClr val="008CCF">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369" name="グループ化 368">
              <a:extLst>
                <a:ext uri="{FF2B5EF4-FFF2-40B4-BE49-F238E27FC236}">
                  <a16:creationId xmlns:a16="http://schemas.microsoft.com/office/drawing/2014/main" id="{6561796C-F6F9-8207-B1BB-EB19B502A007}"/>
                </a:ext>
              </a:extLst>
            </p:cNvPr>
            <p:cNvGrpSpPr>
              <a:grpSpLocks noChangeAspect="1"/>
            </p:cNvGrpSpPr>
            <p:nvPr/>
          </p:nvGrpSpPr>
          <p:grpSpPr>
            <a:xfrm rot="1363381">
              <a:off x="8134825" y="1969804"/>
              <a:ext cx="383140" cy="383140"/>
              <a:chOff x="704850" y="2319338"/>
              <a:chExt cx="7559675" cy="7559675"/>
            </a:xfrm>
          </p:grpSpPr>
          <p:sp>
            <p:nvSpPr>
              <p:cNvPr id="370" name="Freeform 123">
                <a:extLst>
                  <a:ext uri="{FF2B5EF4-FFF2-40B4-BE49-F238E27FC236}">
                    <a16:creationId xmlns:a16="http://schemas.microsoft.com/office/drawing/2014/main" id="{0BF0AE55-8C13-EEC6-08F4-6CB7802758F4}"/>
                  </a:ext>
                </a:extLst>
              </p:cNvPr>
              <p:cNvSpPr>
                <a:spLocks/>
              </p:cNvSpPr>
              <p:nvPr/>
            </p:nvSpPr>
            <p:spPr bwMode="auto">
              <a:xfrm>
                <a:off x="704850" y="2319338"/>
                <a:ext cx="7559675" cy="7559675"/>
              </a:xfrm>
              <a:custGeom>
                <a:avLst/>
                <a:gdLst>
                  <a:gd name="T0" fmla="*/ 1198 w 1323"/>
                  <a:gd name="T1" fmla="*/ 536 h 1323"/>
                  <a:gd name="T2" fmla="*/ 1075 w 1323"/>
                  <a:gd name="T3" fmla="*/ 637 h 1323"/>
                  <a:gd name="T4" fmla="*/ 960 w 1323"/>
                  <a:gd name="T5" fmla="*/ 637 h 1323"/>
                  <a:gd name="T6" fmla="*/ 686 w 1323"/>
                  <a:gd name="T7" fmla="*/ 363 h 1323"/>
                  <a:gd name="T8" fmla="*/ 686 w 1323"/>
                  <a:gd name="T9" fmla="*/ 248 h 1323"/>
                  <a:gd name="T10" fmla="*/ 786 w 1323"/>
                  <a:gd name="T11" fmla="*/ 125 h 1323"/>
                  <a:gd name="T12" fmla="*/ 661 w 1323"/>
                  <a:gd name="T13" fmla="*/ 0 h 1323"/>
                  <a:gd name="T14" fmla="*/ 536 w 1323"/>
                  <a:gd name="T15" fmla="*/ 125 h 1323"/>
                  <a:gd name="T16" fmla="*/ 636 w 1323"/>
                  <a:gd name="T17" fmla="*/ 248 h 1323"/>
                  <a:gd name="T18" fmla="*/ 636 w 1323"/>
                  <a:gd name="T19" fmla="*/ 363 h 1323"/>
                  <a:gd name="T20" fmla="*/ 362 w 1323"/>
                  <a:gd name="T21" fmla="*/ 637 h 1323"/>
                  <a:gd name="T22" fmla="*/ 248 w 1323"/>
                  <a:gd name="T23" fmla="*/ 637 h 1323"/>
                  <a:gd name="T24" fmla="*/ 125 w 1323"/>
                  <a:gd name="T25" fmla="*/ 536 h 1323"/>
                  <a:gd name="T26" fmla="*/ 0 w 1323"/>
                  <a:gd name="T27" fmla="*/ 662 h 1323"/>
                  <a:gd name="T28" fmla="*/ 125 w 1323"/>
                  <a:gd name="T29" fmla="*/ 787 h 1323"/>
                  <a:gd name="T30" fmla="*/ 248 w 1323"/>
                  <a:gd name="T31" fmla="*/ 687 h 1323"/>
                  <a:gd name="T32" fmla="*/ 362 w 1323"/>
                  <a:gd name="T33" fmla="*/ 687 h 1323"/>
                  <a:gd name="T34" fmla="*/ 636 w 1323"/>
                  <a:gd name="T35" fmla="*/ 961 h 1323"/>
                  <a:gd name="T36" fmla="*/ 636 w 1323"/>
                  <a:gd name="T37" fmla="*/ 1075 h 1323"/>
                  <a:gd name="T38" fmla="*/ 536 w 1323"/>
                  <a:gd name="T39" fmla="*/ 1198 h 1323"/>
                  <a:gd name="T40" fmla="*/ 661 w 1323"/>
                  <a:gd name="T41" fmla="*/ 1323 h 1323"/>
                  <a:gd name="T42" fmla="*/ 786 w 1323"/>
                  <a:gd name="T43" fmla="*/ 1198 h 1323"/>
                  <a:gd name="T44" fmla="*/ 686 w 1323"/>
                  <a:gd name="T45" fmla="*/ 1075 h 1323"/>
                  <a:gd name="T46" fmla="*/ 686 w 1323"/>
                  <a:gd name="T47" fmla="*/ 961 h 1323"/>
                  <a:gd name="T48" fmla="*/ 960 w 1323"/>
                  <a:gd name="T49" fmla="*/ 687 h 1323"/>
                  <a:gd name="T50" fmla="*/ 1075 w 1323"/>
                  <a:gd name="T51" fmla="*/ 687 h 1323"/>
                  <a:gd name="T52" fmla="*/ 1198 w 1323"/>
                  <a:gd name="T53" fmla="*/ 787 h 1323"/>
                  <a:gd name="T54" fmla="*/ 1323 w 1323"/>
                  <a:gd name="T55" fmla="*/ 662 h 1323"/>
                  <a:gd name="T56" fmla="*/ 1198 w 1323"/>
                  <a:gd name="T57" fmla="*/ 536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3" h="1323">
                    <a:moveTo>
                      <a:pt x="1198" y="536"/>
                    </a:moveTo>
                    <a:cubicBezTo>
                      <a:pt x="1137" y="536"/>
                      <a:pt x="1087" y="579"/>
                      <a:pt x="1075" y="637"/>
                    </a:cubicBezTo>
                    <a:cubicBezTo>
                      <a:pt x="960" y="637"/>
                      <a:pt x="960" y="637"/>
                      <a:pt x="960" y="637"/>
                    </a:cubicBezTo>
                    <a:cubicBezTo>
                      <a:pt x="948" y="491"/>
                      <a:pt x="832" y="375"/>
                      <a:pt x="686" y="363"/>
                    </a:cubicBezTo>
                    <a:cubicBezTo>
                      <a:pt x="686" y="248"/>
                      <a:pt x="686" y="248"/>
                      <a:pt x="686" y="248"/>
                    </a:cubicBezTo>
                    <a:cubicBezTo>
                      <a:pt x="743" y="236"/>
                      <a:pt x="786" y="186"/>
                      <a:pt x="786" y="125"/>
                    </a:cubicBezTo>
                    <a:cubicBezTo>
                      <a:pt x="786" y="56"/>
                      <a:pt x="730" y="0"/>
                      <a:pt x="661" y="0"/>
                    </a:cubicBezTo>
                    <a:cubicBezTo>
                      <a:pt x="592" y="0"/>
                      <a:pt x="536" y="56"/>
                      <a:pt x="536" y="125"/>
                    </a:cubicBezTo>
                    <a:cubicBezTo>
                      <a:pt x="536" y="186"/>
                      <a:pt x="579" y="236"/>
                      <a:pt x="636" y="248"/>
                    </a:cubicBezTo>
                    <a:cubicBezTo>
                      <a:pt x="636" y="363"/>
                      <a:pt x="636" y="363"/>
                      <a:pt x="636" y="363"/>
                    </a:cubicBezTo>
                    <a:cubicBezTo>
                      <a:pt x="490" y="375"/>
                      <a:pt x="374" y="491"/>
                      <a:pt x="362" y="637"/>
                    </a:cubicBezTo>
                    <a:cubicBezTo>
                      <a:pt x="248" y="637"/>
                      <a:pt x="248" y="637"/>
                      <a:pt x="248" y="637"/>
                    </a:cubicBezTo>
                    <a:cubicBezTo>
                      <a:pt x="236" y="579"/>
                      <a:pt x="186" y="536"/>
                      <a:pt x="125" y="536"/>
                    </a:cubicBezTo>
                    <a:cubicBezTo>
                      <a:pt x="56" y="536"/>
                      <a:pt x="0" y="592"/>
                      <a:pt x="0" y="662"/>
                    </a:cubicBezTo>
                    <a:cubicBezTo>
                      <a:pt x="0" y="731"/>
                      <a:pt x="56" y="787"/>
                      <a:pt x="125" y="787"/>
                    </a:cubicBezTo>
                    <a:cubicBezTo>
                      <a:pt x="185" y="787"/>
                      <a:pt x="236" y="744"/>
                      <a:pt x="248" y="687"/>
                    </a:cubicBezTo>
                    <a:cubicBezTo>
                      <a:pt x="362" y="687"/>
                      <a:pt x="362" y="687"/>
                      <a:pt x="362" y="687"/>
                    </a:cubicBezTo>
                    <a:cubicBezTo>
                      <a:pt x="374" y="832"/>
                      <a:pt x="490" y="949"/>
                      <a:pt x="636" y="961"/>
                    </a:cubicBezTo>
                    <a:cubicBezTo>
                      <a:pt x="636" y="1075"/>
                      <a:pt x="636" y="1075"/>
                      <a:pt x="636" y="1075"/>
                    </a:cubicBezTo>
                    <a:cubicBezTo>
                      <a:pt x="579" y="1087"/>
                      <a:pt x="536" y="1137"/>
                      <a:pt x="536" y="1198"/>
                    </a:cubicBezTo>
                    <a:cubicBezTo>
                      <a:pt x="536" y="1267"/>
                      <a:pt x="592" y="1323"/>
                      <a:pt x="661" y="1323"/>
                    </a:cubicBezTo>
                    <a:cubicBezTo>
                      <a:pt x="730" y="1323"/>
                      <a:pt x="786" y="1267"/>
                      <a:pt x="786" y="1198"/>
                    </a:cubicBezTo>
                    <a:cubicBezTo>
                      <a:pt x="786" y="1137"/>
                      <a:pt x="743" y="1087"/>
                      <a:pt x="686" y="1075"/>
                    </a:cubicBezTo>
                    <a:cubicBezTo>
                      <a:pt x="686" y="961"/>
                      <a:pt x="686" y="961"/>
                      <a:pt x="686" y="961"/>
                    </a:cubicBezTo>
                    <a:cubicBezTo>
                      <a:pt x="832" y="949"/>
                      <a:pt x="948" y="832"/>
                      <a:pt x="960" y="687"/>
                    </a:cubicBezTo>
                    <a:cubicBezTo>
                      <a:pt x="1075" y="687"/>
                      <a:pt x="1075" y="687"/>
                      <a:pt x="1075" y="687"/>
                    </a:cubicBezTo>
                    <a:cubicBezTo>
                      <a:pt x="1087" y="744"/>
                      <a:pt x="1137" y="787"/>
                      <a:pt x="1198" y="787"/>
                    </a:cubicBezTo>
                    <a:cubicBezTo>
                      <a:pt x="1267" y="787"/>
                      <a:pt x="1323" y="731"/>
                      <a:pt x="1323" y="662"/>
                    </a:cubicBezTo>
                    <a:cubicBezTo>
                      <a:pt x="1323" y="592"/>
                      <a:pt x="1267" y="536"/>
                      <a:pt x="1198" y="536"/>
                    </a:cubicBezTo>
                    <a:close/>
                  </a:path>
                </a:pathLst>
              </a:cu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71" name="Oval 124">
                <a:extLst>
                  <a:ext uri="{FF2B5EF4-FFF2-40B4-BE49-F238E27FC236}">
                    <a16:creationId xmlns:a16="http://schemas.microsoft.com/office/drawing/2014/main" id="{3BD12319-0297-525B-3AA1-7B8F88F9F8F6}"/>
                  </a:ext>
                </a:extLst>
              </p:cNvPr>
              <p:cNvSpPr>
                <a:spLocks noChangeArrowheads="1"/>
              </p:cNvSpPr>
              <p:nvPr/>
            </p:nvSpPr>
            <p:spPr bwMode="auto">
              <a:xfrm>
                <a:off x="4219575" y="2770188"/>
                <a:ext cx="530225" cy="531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72" name="Oval 125">
                <a:extLst>
                  <a:ext uri="{FF2B5EF4-FFF2-40B4-BE49-F238E27FC236}">
                    <a16:creationId xmlns:a16="http://schemas.microsoft.com/office/drawing/2014/main" id="{1A8D03A2-4425-6773-F1D2-154F83667C64}"/>
                  </a:ext>
                </a:extLst>
              </p:cNvPr>
              <p:cNvSpPr>
                <a:spLocks noChangeArrowheads="1"/>
              </p:cNvSpPr>
              <p:nvPr/>
            </p:nvSpPr>
            <p:spPr bwMode="auto">
              <a:xfrm>
                <a:off x="1155700" y="5834063"/>
                <a:ext cx="52546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73" name="Oval 126">
                <a:extLst>
                  <a:ext uri="{FF2B5EF4-FFF2-40B4-BE49-F238E27FC236}">
                    <a16:creationId xmlns:a16="http://schemas.microsoft.com/office/drawing/2014/main" id="{CDD127FC-BC42-13B1-7174-D22E79DB8760}"/>
                  </a:ext>
                </a:extLst>
              </p:cNvPr>
              <p:cNvSpPr>
                <a:spLocks noChangeArrowheads="1"/>
              </p:cNvSpPr>
              <p:nvPr/>
            </p:nvSpPr>
            <p:spPr bwMode="auto">
              <a:xfrm>
                <a:off x="4219575" y="8901113"/>
                <a:ext cx="530225"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74" name="Oval 127">
                <a:extLst>
                  <a:ext uri="{FF2B5EF4-FFF2-40B4-BE49-F238E27FC236}">
                    <a16:creationId xmlns:a16="http://schemas.microsoft.com/office/drawing/2014/main" id="{4E284620-6559-B957-B7C8-A7B34266CD09}"/>
                  </a:ext>
                </a:extLst>
              </p:cNvPr>
              <p:cNvSpPr>
                <a:spLocks noChangeArrowheads="1"/>
              </p:cNvSpPr>
              <p:nvPr/>
            </p:nvSpPr>
            <p:spPr bwMode="auto">
              <a:xfrm>
                <a:off x="7281863" y="5834063"/>
                <a:ext cx="53181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75" name="Oval 128">
                <a:extLst>
                  <a:ext uri="{FF2B5EF4-FFF2-40B4-BE49-F238E27FC236}">
                    <a16:creationId xmlns:a16="http://schemas.microsoft.com/office/drawing/2014/main" id="{519CD3DB-4886-C9B5-C55F-458D940F4FFA}"/>
                  </a:ext>
                </a:extLst>
              </p:cNvPr>
              <p:cNvSpPr>
                <a:spLocks noChangeArrowheads="1"/>
              </p:cNvSpPr>
              <p:nvPr/>
            </p:nvSpPr>
            <p:spPr bwMode="auto">
              <a:xfrm>
                <a:off x="3481388" y="5095876"/>
                <a:ext cx="2000250" cy="20066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76" name="Oval 129">
                <a:extLst>
                  <a:ext uri="{FF2B5EF4-FFF2-40B4-BE49-F238E27FC236}">
                    <a16:creationId xmlns:a16="http://schemas.microsoft.com/office/drawing/2014/main" id="{28DB3D38-2259-3F25-8120-CEF6800B8F0A}"/>
                  </a:ext>
                </a:extLst>
              </p:cNvPr>
              <p:cNvSpPr>
                <a:spLocks noChangeArrowheads="1"/>
              </p:cNvSpPr>
              <p:nvPr/>
            </p:nvSpPr>
            <p:spPr bwMode="auto">
              <a:xfrm>
                <a:off x="3767138" y="5381626"/>
                <a:ext cx="1428750" cy="1435100"/>
              </a:xfrm>
              <a:prstGeom prst="ellipse">
                <a:avLst/>
              </a:pr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grpSp>
      </p:grpSp>
      <p:grpSp>
        <p:nvGrpSpPr>
          <p:cNvPr id="377" name="グループ化 376">
            <a:extLst>
              <a:ext uri="{FF2B5EF4-FFF2-40B4-BE49-F238E27FC236}">
                <a16:creationId xmlns:a16="http://schemas.microsoft.com/office/drawing/2014/main" id="{31598DD1-9437-6379-EAB7-1DBB8709F1F1}"/>
              </a:ext>
            </a:extLst>
          </p:cNvPr>
          <p:cNvGrpSpPr/>
          <p:nvPr/>
        </p:nvGrpSpPr>
        <p:grpSpPr>
          <a:xfrm>
            <a:off x="3809023" y="3680610"/>
            <a:ext cx="479452" cy="486867"/>
            <a:chOff x="4062966" y="2766531"/>
            <a:chExt cx="479452" cy="486867"/>
          </a:xfrm>
        </p:grpSpPr>
        <p:sp>
          <p:nvSpPr>
            <p:cNvPr id="378" name="楕円 377">
              <a:extLst>
                <a:ext uri="{FF2B5EF4-FFF2-40B4-BE49-F238E27FC236}">
                  <a16:creationId xmlns:a16="http://schemas.microsoft.com/office/drawing/2014/main" id="{3693B8BF-AF72-B4C2-D26C-61384FC434BD}"/>
                </a:ext>
              </a:extLst>
            </p:cNvPr>
            <p:cNvSpPr/>
            <p:nvPr/>
          </p:nvSpPr>
          <p:spPr>
            <a:xfrm>
              <a:off x="4062966" y="2766531"/>
              <a:ext cx="479452" cy="486867"/>
            </a:xfrm>
            <a:prstGeom prst="ellipse">
              <a:avLst/>
            </a:prstGeom>
            <a:solidFill>
              <a:schemeClr val="bg1">
                <a:lumMod val="8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379" name="グループ化 378">
              <a:extLst>
                <a:ext uri="{FF2B5EF4-FFF2-40B4-BE49-F238E27FC236}">
                  <a16:creationId xmlns:a16="http://schemas.microsoft.com/office/drawing/2014/main" id="{06B2C3B1-A99A-2052-350A-23C407D06103}"/>
                </a:ext>
              </a:extLst>
            </p:cNvPr>
            <p:cNvGrpSpPr>
              <a:grpSpLocks noChangeAspect="1"/>
            </p:cNvGrpSpPr>
            <p:nvPr/>
          </p:nvGrpSpPr>
          <p:grpSpPr>
            <a:xfrm rot="1363381">
              <a:off x="4105210" y="2818394"/>
              <a:ext cx="383140" cy="383140"/>
              <a:chOff x="704850" y="2319338"/>
              <a:chExt cx="7559675" cy="7559675"/>
            </a:xfrm>
          </p:grpSpPr>
          <p:sp>
            <p:nvSpPr>
              <p:cNvPr id="380" name="Freeform 123">
                <a:extLst>
                  <a:ext uri="{FF2B5EF4-FFF2-40B4-BE49-F238E27FC236}">
                    <a16:creationId xmlns:a16="http://schemas.microsoft.com/office/drawing/2014/main" id="{A3FA5FB6-22D2-0C0C-FCDF-968219B9C191}"/>
                  </a:ext>
                </a:extLst>
              </p:cNvPr>
              <p:cNvSpPr>
                <a:spLocks/>
              </p:cNvSpPr>
              <p:nvPr/>
            </p:nvSpPr>
            <p:spPr bwMode="auto">
              <a:xfrm>
                <a:off x="704850" y="2319338"/>
                <a:ext cx="7559675" cy="7559675"/>
              </a:xfrm>
              <a:custGeom>
                <a:avLst/>
                <a:gdLst>
                  <a:gd name="T0" fmla="*/ 1198 w 1323"/>
                  <a:gd name="T1" fmla="*/ 536 h 1323"/>
                  <a:gd name="T2" fmla="*/ 1075 w 1323"/>
                  <a:gd name="T3" fmla="*/ 637 h 1323"/>
                  <a:gd name="T4" fmla="*/ 960 w 1323"/>
                  <a:gd name="T5" fmla="*/ 637 h 1323"/>
                  <a:gd name="T6" fmla="*/ 686 w 1323"/>
                  <a:gd name="T7" fmla="*/ 363 h 1323"/>
                  <a:gd name="T8" fmla="*/ 686 w 1323"/>
                  <a:gd name="T9" fmla="*/ 248 h 1323"/>
                  <a:gd name="T10" fmla="*/ 786 w 1323"/>
                  <a:gd name="T11" fmla="*/ 125 h 1323"/>
                  <a:gd name="T12" fmla="*/ 661 w 1323"/>
                  <a:gd name="T13" fmla="*/ 0 h 1323"/>
                  <a:gd name="T14" fmla="*/ 536 w 1323"/>
                  <a:gd name="T15" fmla="*/ 125 h 1323"/>
                  <a:gd name="T16" fmla="*/ 636 w 1323"/>
                  <a:gd name="T17" fmla="*/ 248 h 1323"/>
                  <a:gd name="T18" fmla="*/ 636 w 1323"/>
                  <a:gd name="T19" fmla="*/ 363 h 1323"/>
                  <a:gd name="T20" fmla="*/ 362 w 1323"/>
                  <a:gd name="T21" fmla="*/ 637 h 1323"/>
                  <a:gd name="T22" fmla="*/ 248 w 1323"/>
                  <a:gd name="T23" fmla="*/ 637 h 1323"/>
                  <a:gd name="T24" fmla="*/ 125 w 1323"/>
                  <a:gd name="T25" fmla="*/ 536 h 1323"/>
                  <a:gd name="T26" fmla="*/ 0 w 1323"/>
                  <a:gd name="T27" fmla="*/ 662 h 1323"/>
                  <a:gd name="T28" fmla="*/ 125 w 1323"/>
                  <a:gd name="T29" fmla="*/ 787 h 1323"/>
                  <a:gd name="T30" fmla="*/ 248 w 1323"/>
                  <a:gd name="T31" fmla="*/ 687 h 1323"/>
                  <a:gd name="T32" fmla="*/ 362 w 1323"/>
                  <a:gd name="T33" fmla="*/ 687 h 1323"/>
                  <a:gd name="T34" fmla="*/ 636 w 1323"/>
                  <a:gd name="T35" fmla="*/ 961 h 1323"/>
                  <a:gd name="T36" fmla="*/ 636 w 1323"/>
                  <a:gd name="T37" fmla="*/ 1075 h 1323"/>
                  <a:gd name="T38" fmla="*/ 536 w 1323"/>
                  <a:gd name="T39" fmla="*/ 1198 h 1323"/>
                  <a:gd name="T40" fmla="*/ 661 w 1323"/>
                  <a:gd name="T41" fmla="*/ 1323 h 1323"/>
                  <a:gd name="T42" fmla="*/ 786 w 1323"/>
                  <a:gd name="T43" fmla="*/ 1198 h 1323"/>
                  <a:gd name="T44" fmla="*/ 686 w 1323"/>
                  <a:gd name="T45" fmla="*/ 1075 h 1323"/>
                  <a:gd name="T46" fmla="*/ 686 w 1323"/>
                  <a:gd name="T47" fmla="*/ 961 h 1323"/>
                  <a:gd name="T48" fmla="*/ 960 w 1323"/>
                  <a:gd name="T49" fmla="*/ 687 h 1323"/>
                  <a:gd name="T50" fmla="*/ 1075 w 1323"/>
                  <a:gd name="T51" fmla="*/ 687 h 1323"/>
                  <a:gd name="T52" fmla="*/ 1198 w 1323"/>
                  <a:gd name="T53" fmla="*/ 787 h 1323"/>
                  <a:gd name="T54" fmla="*/ 1323 w 1323"/>
                  <a:gd name="T55" fmla="*/ 662 h 1323"/>
                  <a:gd name="T56" fmla="*/ 1198 w 1323"/>
                  <a:gd name="T57" fmla="*/ 536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3" h="1323">
                    <a:moveTo>
                      <a:pt x="1198" y="536"/>
                    </a:moveTo>
                    <a:cubicBezTo>
                      <a:pt x="1137" y="536"/>
                      <a:pt x="1087" y="579"/>
                      <a:pt x="1075" y="637"/>
                    </a:cubicBezTo>
                    <a:cubicBezTo>
                      <a:pt x="960" y="637"/>
                      <a:pt x="960" y="637"/>
                      <a:pt x="960" y="637"/>
                    </a:cubicBezTo>
                    <a:cubicBezTo>
                      <a:pt x="948" y="491"/>
                      <a:pt x="832" y="375"/>
                      <a:pt x="686" y="363"/>
                    </a:cubicBezTo>
                    <a:cubicBezTo>
                      <a:pt x="686" y="248"/>
                      <a:pt x="686" y="248"/>
                      <a:pt x="686" y="248"/>
                    </a:cubicBezTo>
                    <a:cubicBezTo>
                      <a:pt x="743" y="236"/>
                      <a:pt x="786" y="186"/>
                      <a:pt x="786" y="125"/>
                    </a:cubicBezTo>
                    <a:cubicBezTo>
                      <a:pt x="786" y="56"/>
                      <a:pt x="730" y="0"/>
                      <a:pt x="661" y="0"/>
                    </a:cubicBezTo>
                    <a:cubicBezTo>
                      <a:pt x="592" y="0"/>
                      <a:pt x="536" y="56"/>
                      <a:pt x="536" y="125"/>
                    </a:cubicBezTo>
                    <a:cubicBezTo>
                      <a:pt x="536" y="186"/>
                      <a:pt x="579" y="236"/>
                      <a:pt x="636" y="248"/>
                    </a:cubicBezTo>
                    <a:cubicBezTo>
                      <a:pt x="636" y="363"/>
                      <a:pt x="636" y="363"/>
                      <a:pt x="636" y="363"/>
                    </a:cubicBezTo>
                    <a:cubicBezTo>
                      <a:pt x="490" y="375"/>
                      <a:pt x="374" y="491"/>
                      <a:pt x="362" y="637"/>
                    </a:cubicBezTo>
                    <a:cubicBezTo>
                      <a:pt x="248" y="637"/>
                      <a:pt x="248" y="637"/>
                      <a:pt x="248" y="637"/>
                    </a:cubicBezTo>
                    <a:cubicBezTo>
                      <a:pt x="236" y="579"/>
                      <a:pt x="186" y="536"/>
                      <a:pt x="125" y="536"/>
                    </a:cubicBezTo>
                    <a:cubicBezTo>
                      <a:pt x="56" y="536"/>
                      <a:pt x="0" y="592"/>
                      <a:pt x="0" y="662"/>
                    </a:cubicBezTo>
                    <a:cubicBezTo>
                      <a:pt x="0" y="731"/>
                      <a:pt x="56" y="787"/>
                      <a:pt x="125" y="787"/>
                    </a:cubicBezTo>
                    <a:cubicBezTo>
                      <a:pt x="185" y="787"/>
                      <a:pt x="236" y="744"/>
                      <a:pt x="248" y="687"/>
                    </a:cubicBezTo>
                    <a:cubicBezTo>
                      <a:pt x="362" y="687"/>
                      <a:pt x="362" y="687"/>
                      <a:pt x="362" y="687"/>
                    </a:cubicBezTo>
                    <a:cubicBezTo>
                      <a:pt x="374" y="832"/>
                      <a:pt x="490" y="949"/>
                      <a:pt x="636" y="961"/>
                    </a:cubicBezTo>
                    <a:cubicBezTo>
                      <a:pt x="636" y="1075"/>
                      <a:pt x="636" y="1075"/>
                      <a:pt x="636" y="1075"/>
                    </a:cubicBezTo>
                    <a:cubicBezTo>
                      <a:pt x="579" y="1087"/>
                      <a:pt x="536" y="1137"/>
                      <a:pt x="536" y="1198"/>
                    </a:cubicBezTo>
                    <a:cubicBezTo>
                      <a:pt x="536" y="1267"/>
                      <a:pt x="592" y="1323"/>
                      <a:pt x="661" y="1323"/>
                    </a:cubicBezTo>
                    <a:cubicBezTo>
                      <a:pt x="730" y="1323"/>
                      <a:pt x="786" y="1267"/>
                      <a:pt x="786" y="1198"/>
                    </a:cubicBezTo>
                    <a:cubicBezTo>
                      <a:pt x="786" y="1137"/>
                      <a:pt x="743" y="1087"/>
                      <a:pt x="686" y="1075"/>
                    </a:cubicBezTo>
                    <a:cubicBezTo>
                      <a:pt x="686" y="961"/>
                      <a:pt x="686" y="961"/>
                      <a:pt x="686" y="961"/>
                    </a:cubicBezTo>
                    <a:cubicBezTo>
                      <a:pt x="832" y="949"/>
                      <a:pt x="948" y="832"/>
                      <a:pt x="960" y="687"/>
                    </a:cubicBezTo>
                    <a:cubicBezTo>
                      <a:pt x="1075" y="687"/>
                      <a:pt x="1075" y="687"/>
                      <a:pt x="1075" y="687"/>
                    </a:cubicBezTo>
                    <a:cubicBezTo>
                      <a:pt x="1087" y="744"/>
                      <a:pt x="1137" y="787"/>
                      <a:pt x="1198" y="787"/>
                    </a:cubicBezTo>
                    <a:cubicBezTo>
                      <a:pt x="1267" y="787"/>
                      <a:pt x="1323" y="731"/>
                      <a:pt x="1323" y="662"/>
                    </a:cubicBezTo>
                    <a:cubicBezTo>
                      <a:pt x="1323" y="592"/>
                      <a:pt x="1267" y="536"/>
                      <a:pt x="1198" y="536"/>
                    </a:cubicBezTo>
                    <a:close/>
                  </a:path>
                </a:pathLst>
              </a:cu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81" name="Oval 124">
                <a:extLst>
                  <a:ext uri="{FF2B5EF4-FFF2-40B4-BE49-F238E27FC236}">
                    <a16:creationId xmlns:a16="http://schemas.microsoft.com/office/drawing/2014/main" id="{79DC4989-85C6-A75C-47CB-EA6DF6E9896E}"/>
                  </a:ext>
                </a:extLst>
              </p:cNvPr>
              <p:cNvSpPr>
                <a:spLocks noChangeArrowheads="1"/>
              </p:cNvSpPr>
              <p:nvPr/>
            </p:nvSpPr>
            <p:spPr bwMode="auto">
              <a:xfrm>
                <a:off x="4219575" y="2770188"/>
                <a:ext cx="530225" cy="531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82" name="Oval 125">
                <a:extLst>
                  <a:ext uri="{FF2B5EF4-FFF2-40B4-BE49-F238E27FC236}">
                    <a16:creationId xmlns:a16="http://schemas.microsoft.com/office/drawing/2014/main" id="{437C5E17-F4E3-32C4-3B01-9967B6AF6631}"/>
                  </a:ext>
                </a:extLst>
              </p:cNvPr>
              <p:cNvSpPr>
                <a:spLocks noChangeArrowheads="1"/>
              </p:cNvSpPr>
              <p:nvPr/>
            </p:nvSpPr>
            <p:spPr bwMode="auto">
              <a:xfrm>
                <a:off x="1155700" y="5834063"/>
                <a:ext cx="52546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83" name="Oval 126">
                <a:extLst>
                  <a:ext uri="{FF2B5EF4-FFF2-40B4-BE49-F238E27FC236}">
                    <a16:creationId xmlns:a16="http://schemas.microsoft.com/office/drawing/2014/main" id="{1DB04308-DD1E-0D34-F984-D7152A7B3599}"/>
                  </a:ext>
                </a:extLst>
              </p:cNvPr>
              <p:cNvSpPr>
                <a:spLocks noChangeArrowheads="1"/>
              </p:cNvSpPr>
              <p:nvPr/>
            </p:nvSpPr>
            <p:spPr bwMode="auto">
              <a:xfrm>
                <a:off x="4219575" y="8901113"/>
                <a:ext cx="530225"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84" name="Oval 127">
                <a:extLst>
                  <a:ext uri="{FF2B5EF4-FFF2-40B4-BE49-F238E27FC236}">
                    <a16:creationId xmlns:a16="http://schemas.microsoft.com/office/drawing/2014/main" id="{95A43E66-9512-6D35-00A9-363682DE016A}"/>
                  </a:ext>
                </a:extLst>
              </p:cNvPr>
              <p:cNvSpPr>
                <a:spLocks noChangeArrowheads="1"/>
              </p:cNvSpPr>
              <p:nvPr/>
            </p:nvSpPr>
            <p:spPr bwMode="auto">
              <a:xfrm>
                <a:off x="7281863" y="5834063"/>
                <a:ext cx="53181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85" name="Oval 128">
                <a:extLst>
                  <a:ext uri="{FF2B5EF4-FFF2-40B4-BE49-F238E27FC236}">
                    <a16:creationId xmlns:a16="http://schemas.microsoft.com/office/drawing/2014/main" id="{B608CDD5-5E88-5B14-13F1-309126174702}"/>
                  </a:ext>
                </a:extLst>
              </p:cNvPr>
              <p:cNvSpPr>
                <a:spLocks noChangeArrowheads="1"/>
              </p:cNvSpPr>
              <p:nvPr/>
            </p:nvSpPr>
            <p:spPr bwMode="auto">
              <a:xfrm>
                <a:off x="3481388" y="5095876"/>
                <a:ext cx="2000250" cy="20066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86" name="Oval 129">
                <a:extLst>
                  <a:ext uri="{FF2B5EF4-FFF2-40B4-BE49-F238E27FC236}">
                    <a16:creationId xmlns:a16="http://schemas.microsoft.com/office/drawing/2014/main" id="{C70BB53C-9CAE-E854-CBA7-AAA9A6C9F867}"/>
                  </a:ext>
                </a:extLst>
              </p:cNvPr>
              <p:cNvSpPr>
                <a:spLocks noChangeArrowheads="1"/>
              </p:cNvSpPr>
              <p:nvPr/>
            </p:nvSpPr>
            <p:spPr bwMode="auto">
              <a:xfrm>
                <a:off x="3767138" y="5381626"/>
                <a:ext cx="1428750" cy="1435100"/>
              </a:xfrm>
              <a:prstGeom prst="ellipse">
                <a:avLst/>
              </a:pr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grpSp>
      </p:grpSp>
      <p:grpSp>
        <p:nvGrpSpPr>
          <p:cNvPr id="387" name="グループ化 386">
            <a:extLst>
              <a:ext uri="{FF2B5EF4-FFF2-40B4-BE49-F238E27FC236}">
                <a16:creationId xmlns:a16="http://schemas.microsoft.com/office/drawing/2014/main" id="{2D4DC843-39A4-DCD6-5807-6C14FE79D4B8}"/>
              </a:ext>
            </a:extLst>
          </p:cNvPr>
          <p:cNvGrpSpPr/>
          <p:nvPr/>
        </p:nvGrpSpPr>
        <p:grpSpPr>
          <a:xfrm>
            <a:off x="4861140" y="2111403"/>
            <a:ext cx="479452" cy="486867"/>
            <a:chOff x="4062966" y="2766531"/>
            <a:chExt cx="479452" cy="486867"/>
          </a:xfrm>
        </p:grpSpPr>
        <p:sp>
          <p:nvSpPr>
            <p:cNvPr id="388" name="楕円 387">
              <a:extLst>
                <a:ext uri="{FF2B5EF4-FFF2-40B4-BE49-F238E27FC236}">
                  <a16:creationId xmlns:a16="http://schemas.microsoft.com/office/drawing/2014/main" id="{DC05371E-5542-2654-FCD0-BA771AB7C8EB}"/>
                </a:ext>
              </a:extLst>
            </p:cNvPr>
            <p:cNvSpPr/>
            <p:nvPr/>
          </p:nvSpPr>
          <p:spPr>
            <a:xfrm>
              <a:off x="4062966" y="2766531"/>
              <a:ext cx="479452" cy="486867"/>
            </a:xfrm>
            <a:prstGeom prst="ellipse">
              <a:avLst/>
            </a:prstGeom>
            <a:solidFill>
              <a:schemeClr val="bg1">
                <a:lumMod val="8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389" name="グループ化 388">
              <a:extLst>
                <a:ext uri="{FF2B5EF4-FFF2-40B4-BE49-F238E27FC236}">
                  <a16:creationId xmlns:a16="http://schemas.microsoft.com/office/drawing/2014/main" id="{8BBABE88-31CD-15A9-7F38-6ED84571D6B4}"/>
                </a:ext>
              </a:extLst>
            </p:cNvPr>
            <p:cNvGrpSpPr>
              <a:grpSpLocks noChangeAspect="1"/>
            </p:cNvGrpSpPr>
            <p:nvPr/>
          </p:nvGrpSpPr>
          <p:grpSpPr>
            <a:xfrm rot="1363381">
              <a:off x="4105210" y="2818394"/>
              <a:ext cx="383140" cy="383140"/>
              <a:chOff x="704850" y="2319338"/>
              <a:chExt cx="7559675" cy="7559675"/>
            </a:xfrm>
          </p:grpSpPr>
          <p:sp>
            <p:nvSpPr>
              <p:cNvPr id="390" name="Freeform 123">
                <a:extLst>
                  <a:ext uri="{FF2B5EF4-FFF2-40B4-BE49-F238E27FC236}">
                    <a16:creationId xmlns:a16="http://schemas.microsoft.com/office/drawing/2014/main" id="{2423A291-C77D-90CD-83A2-9D20733D8756}"/>
                  </a:ext>
                </a:extLst>
              </p:cNvPr>
              <p:cNvSpPr>
                <a:spLocks/>
              </p:cNvSpPr>
              <p:nvPr/>
            </p:nvSpPr>
            <p:spPr bwMode="auto">
              <a:xfrm>
                <a:off x="704850" y="2319338"/>
                <a:ext cx="7559675" cy="7559675"/>
              </a:xfrm>
              <a:custGeom>
                <a:avLst/>
                <a:gdLst>
                  <a:gd name="T0" fmla="*/ 1198 w 1323"/>
                  <a:gd name="T1" fmla="*/ 536 h 1323"/>
                  <a:gd name="T2" fmla="*/ 1075 w 1323"/>
                  <a:gd name="T3" fmla="*/ 637 h 1323"/>
                  <a:gd name="T4" fmla="*/ 960 w 1323"/>
                  <a:gd name="T5" fmla="*/ 637 h 1323"/>
                  <a:gd name="T6" fmla="*/ 686 w 1323"/>
                  <a:gd name="T7" fmla="*/ 363 h 1323"/>
                  <a:gd name="T8" fmla="*/ 686 w 1323"/>
                  <a:gd name="T9" fmla="*/ 248 h 1323"/>
                  <a:gd name="T10" fmla="*/ 786 w 1323"/>
                  <a:gd name="T11" fmla="*/ 125 h 1323"/>
                  <a:gd name="T12" fmla="*/ 661 w 1323"/>
                  <a:gd name="T13" fmla="*/ 0 h 1323"/>
                  <a:gd name="T14" fmla="*/ 536 w 1323"/>
                  <a:gd name="T15" fmla="*/ 125 h 1323"/>
                  <a:gd name="T16" fmla="*/ 636 w 1323"/>
                  <a:gd name="T17" fmla="*/ 248 h 1323"/>
                  <a:gd name="T18" fmla="*/ 636 w 1323"/>
                  <a:gd name="T19" fmla="*/ 363 h 1323"/>
                  <a:gd name="T20" fmla="*/ 362 w 1323"/>
                  <a:gd name="T21" fmla="*/ 637 h 1323"/>
                  <a:gd name="T22" fmla="*/ 248 w 1323"/>
                  <a:gd name="T23" fmla="*/ 637 h 1323"/>
                  <a:gd name="T24" fmla="*/ 125 w 1323"/>
                  <a:gd name="T25" fmla="*/ 536 h 1323"/>
                  <a:gd name="T26" fmla="*/ 0 w 1323"/>
                  <a:gd name="T27" fmla="*/ 662 h 1323"/>
                  <a:gd name="T28" fmla="*/ 125 w 1323"/>
                  <a:gd name="T29" fmla="*/ 787 h 1323"/>
                  <a:gd name="T30" fmla="*/ 248 w 1323"/>
                  <a:gd name="T31" fmla="*/ 687 h 1323"/>
                  <a:gd name="T32" fmla="*/ 362 w 1323"/>
                  <a:gd name="T33" fmla="*/ 687 h 1323"/>
                  <a:gd name="T34" fmla="*/ 636 w 1323"/>
                  <a:gd name="T35" fmla="*/ 961 h 1323"/>
                  <a:gd name="T36" fmla="*/ 636 w 1323"/>
                  <a:gd name="T37" fmla="*/ 1075 h 1323"/>
                  <a:gd name="T38" fmla="*/ 536 w 1323"/>
                  <a:gd name="T39" fmla="*/ 1198 h 1323"/>
                  <a:gd name="T40" fmla="*/ 661 w 1323"/>
                  <a:gd name="T41" fmla="*/ 1323 h 1323"/>
                  <a:gd name="T42" fmla="*/ 786 w 1323"/>
                  <a:gd name="T43" fmla="*/ 1198 h 1323"/>
                  <a:gd name="T44" fmla="*/ 686 w 1323"/>
                  <a:gd name="T45" fmla="*/ 1075 h 1323"/>
                  <a:gd name="T46" fmla="*/ 686 w 1323"/>
                  <a:gd name="T47" fmla="*/ 961 h 1323"/>
                  <a:gd name="T48" fmla="*/ 960 w 1323"/>
                  <a:gd name="T49" fmla="*/ 687 h 1323"/>
                  <a:gd name="T50" fmla="*/ 1075 w 1323"/>
                  <a:gd name="T51" fmla="*/ 687 h 1323"/>
                  <a:gd name="T52" fmla="*/ 1198 w 1323"/>
                  <a:gd name="T53" fmla="*/ 787 h 1323"/>
                  <a:gd name="T54" fmla="*/ 1323 w 1323"/>
                  <a:gd name="T55" fmla="*/ 662 h 1323"/>
                  <a:gd name="T56" fmla="*/ 1198 w 1323"/>
                  <a:gd name="T57" fmla="*/ 536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3" h="1323">
                    <a:moveTo>
                      <a:pt x="1198" y="536"/>
                    </a:moveTo>
                    <a:cubicBezTo>
                      <a:pt x="1137" y="536"/>
                      <a:pt x="1087" y="579"/>
                      <a:pt x="1075" y="637"/>
                    </a:cubicBezTo>
                    <a:cubicBezTo>
                      <a:pt x="960" y="637"/>
                      <a:pt x="960" y="637"/>
                      <a:pt x="960" y="637"/>
                    </a:cubicBezTo>
                    <a:cubicBezTo>
                      <a:pt x="948" y="491"/>
                      <a:pt x="832" y="375"/>
                      <a:pt x="686" y="363"/>
                    </a:cubicBezTo>
                    <a:cubicBezTo>
                      <a:pt x="686" y="248"/>
                      <a:pt x="686" y="248"/>
                      <a:pt x="686" y="248"/>
                    </a:cubicBezTo>
                    <a:cubicBezTo>
                      <a:pt x="743" y="236"/>
                      <a:pt x="786" y="186"/>
                      <a:pt x="786" y="125"/>
                    </a:cubicBezTo>
                    <a:cubicBezTo>
                      <a:pt x="786" y="56"/>
                      <a:pt x="730" y="0"/>
                      <a:pt x="661" y="0"/>
                    </a:cubicBezTo>
                    <a:cubicBezTo>
                      <a:pt x="592" y="0"/>
                      <a:pt x="536" y="56"/>
                      <a:pt x="536" y="125"/>
                    </a:cubicBezTo>
                    <a:cubicBezTo>
                      <a:pt x="536" y="186"/>
                      <a:pt x="579" y="236"/>
                      <a:pt x="636" y="248"/>
                    </a:cubicBezTo>
                    <a:cubicBezTo>
                      <a:pt x="636" y="363"/>
                      <a:pt x="636" y="363"/>
                      <a:pt x="636" y="363"/>
                    </a:cubicBezTo>
                    <a:cubicBezTo>
                      <a:pt x="490" y="375"/>
                      <a:pt x="374" y="491"/>
                      <a:pt x="362" y="637"/>
                    </a:cubicBezTo>
                    <a:cubicBezTo>
                      <a:pt x="248" y="637"/>
                      <a:pt x="248" y="637"/>
                      <a:pt x="248" y="637"/>
                    </a:cubicBezTo>
                    <a:cubicBezTo>
                      <a:pt x="236" y="579"/>
                      <a:pt x="186" y="536"/>
                      <a:pt x="125" y="536"/>
                    </a:cubicBezTo>
                    <a:cubicBezTo>
                      <a:pt x="56" y="536"/>
                      <a:pt x="0" y="592"/>
                      <a:pt x="0" y="662"/>
                    </a:cubicBezTo>
                    <a:cubicBezTo>
                      <a:pt x="0" y="731"/>
                      <a:pt x="56" y="787"/>
                      <a:pt x="125" y="787"/>
                    </a:cubicBezTo>
                    <a:cubicBezTo>
                      <a:pt x="185" y="787"/>
                      <a:pt x="236" y="744"/>
                      <a:pt x="248" y="687"/>
                    </a:cubicBezTo>
                    <a:cubicBezTo>
                      <a:pt x="362" y="687"/>
                      <a:pt x="362" y="687"/>
                      <a:pt x="362" y="687"/>
                    </a:cubicBezTo>
                    <a:cubicBezTo>
                      <a:pt x="374" y="832"/>
                      <a:pt x="490" y="949"/>
                      <a:pt x="636" y="961"/>
                    </a:cubicBezTo>
                    <a:cubicBezTo>
                      <a:pt x="636" y="1075"/>
                      <a:pt x="636" y="1075"/>
                      <a:pt x="636" y="1075"/>
                    </a:cubicBezTo>
                    <a:cubicBezTo>
                      <a:pt x="579" y="1087"/>
                      <a:pt x="536" y="1137"/>
                      <a:pt x="536" y="1198"/>
                    </a:cubicBezTo>
                    <a:cubicBezTo>
                      <a:pt x="536" y="1267"/>
                      <a:pt x="592" y="1323"/>
                      <a:pt x="661" y="1323"/>
                    </a:cubicBezTo>
                    <a:cubicBezTo>
                      <a:pt x="730" y="1323"/>
                      <a:pt x="786" y="1267"/>
                      <a:pt x="786" y="1198"/>
                    </a:cubicBezTo>
                    <a:cubicBezTo>
                      <a:pt x="786" y="1137"/>
                      <a:pt x="743" y="1087"/>
                      <a:pt x="686" y="1075"/>
                    </a:cubicBezTo>
                    <a:cubicBezTo>
                      <a:pt x="686" y="961"/>
                      <a:pt x="686" y="961"/>
                      <a:pt x="686" y="961"/>
                    </a:cubicBezTo>
                    <a:cubicBezTo>
                      <a:pt x="832" y="949"/>
                      <a:pt x="948" y="832"/>
                      <a:pt x="960" y="687"/>
                    </a:cubicBezTo>
                    <a:cubicBezTo>
                      <a:pt x="1075" y="687"/>
                      <a:pt x="1075" y="687"/>
                      <a:pt x="1075" y="687"/>
                    </a:cubicBezTo>
                    <a:cubicBezTo>
                      <a:pt x="1087" y="744"/>
                      <a:pt x="1137" y="787"/>
                      <a:pt x="1198" y="787"/>
                    </a:cubicBezTo>
                    <a:cubicBezTo>
                      <a:pt x="1267" y="787"/>
                      <a:pt x="1323" y="731"/>
                      <a:pt x="1323" y="662"/>
                    </a:cubicBezTo>
                    <a:cubicBezTo>
                      <a:pt x="1323" y="592"/>
                      <a:pt x="1267" y="536"/>
                      <a:pt x="1198" y="536"/>
                    </a:cubicBezTo>
                    <a:close/>
                  </a:path>
                </a:pathLst>
              </a:cu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91" name="Oval 124">
                <a:extLst>
                  <a:ext uri="{FF2B5EF4-FFF2-40B4-BE49-F238E27FC236}">
                    <a16:creationId xmlns:a16="http://schemas.microsoft.com/office/drawing/2014/main" id="{2FB6C822-137F-29E4-9FC1-C45C3C6F28B2}"/>
                  </a:ext>
                </a:extLst>
              </p:cNvPr>
              <p:cNvSpPr>
                <a:spLocks noChangeArrowheads="1"/>
              </p:cNvSpPr>
              <p:nvPr/>
            </p:nvSpPr>
            <p:spPr bwMode="auto">
              <a:xfrm>
                <a:off x="4219575" y="2770188"/>
                <a:ext cx="530225" cy="531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92" name="Oval 125">
                <a:extLst>
                  <a:ext uri="{FF2B5EF4-FFF2-40B4-BE49-F238E27FC236}">
                    <a16:creationId xmlns:a16="http://schemas.microsoft.com/office/drawing/2014/main" id="{03F86210-2D73-46C2-C2C9-DF323368F6E6}"/>
                  </a:ext>
                </a:extLst>
              </p:cNvPr>
              <p:cNvSpPr>
                <a:spLocks noChangeArrowheads="1"/>
              </p:cNvSpPr>
              <p:nvPr/>
            </p:nvSpPr>
            <p:spPr bwMode="auto">
              <a:xfrm>
                <a:off x="1155700" y="5834063"/>
                <a:ext cx="52546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93" name="Oval 126">
                <a:extLst>
                  <a:ext uri="{FF2B5EF4-FFF2-40B4-BE49-F238E27FC236}">
                    <a16:creationId xmlns:a16="http://schemas.microsoft.com/office/drawing/2014/main" id="{00435973-286A-7FF0-84F9-BBD969EFBC14}"/>
                  </a:ext>
                </a:extLst>
              </p:cNvPr>
              <p:cNvSpPr>
                <a:spLocks noChangeArrowheads="1"/>
              </p:cNvSpPr>
              <p:nvPr/>
            </p:nvSpPr>
            <p:spPr bwMode="auto">
              <a:xfrm>
                <a:off x="4219575" y="8901113"/>
                <a:ext cx="530225"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94" name="Oval 127">
                <a:extLst>
                  <a:ext uri="{FF2B5EF4-FFF2-40B4-BE49-F238E27FC236}">
                    <a16:creationId xmlns:a16="http://schemas.microsoft.com/office/drawing/2014/main" id="{F9A5CC68-4EAE-A4D8-D6C8-BD9581F80216}"/>
                  </a:ext>
                </a:extLst>
              </p:cNvPr>
              <p:cNvSpPr>
                <a:spLocks noChangeArrowheads="1"/>
              </p:cNvSpPr>
              <p:nvPr/>
            </p:nvSpPr>
            <p:spPr bwMode="auto">
              <a:xfrm>
                <a:off x="7281863" y="5834063"/>
                <a:ext cx="53181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95" name="Oval 128">
                <a:extLst>
                  <a:ext uri="{FF2B5EF4-FFF2-40B4-BE49-F238E27FC236}">
                    <a16:creationId xmlns:a16="http://schemas.microsoft.com/office/drawing/2014/main" id="{663805C7-2525-01B0-C63B-C26CFB991274}"/>
                  </a:ext>
                </a:extLst>
              </p:cNvPr>
              <p:cNvSpPr>
                <a:spLocks noChangeArrowheads="1"/>
              </p:cNvSpPr>
              <p:nvPr/>
            </p:nvSpPr>
            <p:spPr bwMode="auto">
              <a:xfrm>
                <a:off x="3481388" y="5095876"/>
                <a:ext cx="2000250" cy="20066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96" name="Oval 129">
                <a:extLst>
                  <a:ext uri="{FF2B5EF4-FFF2-40B4-BE49-F238E27FC236}">
                    <a16:creationId xmlns:a16="http://schemas.microsoft.com/office/drawing/2014/main" id="{4283606D-8ABC-E50D-D6A4-0906F993FB5C}"/>
                  </a:ext>
                </a:extLst>
              </p:cNvPr>
              <p:cNvSpPr>
                <a:spLocks noChangeArrowheads="1"/>
              </p:cNvSpPr>
              <p:nvPr/>
            </p:nvSpPr>
            <p:spPr bwMode="auto">
              <a:xfrm>
                <a:off x="3767138" y="5381626"/>
                <a:ext cx="1428750" cy="1435100"/>
              </a:xfrm>
              <a:prstGeom prst="ellipse">
                <a:avLst/>
              </a:pr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grpSp>
      </p:grpSp>
      <p:sp>
        <p:nvSpPr>
          <p:cNvPr id="397" name="矢印: 右 396">
            <a:extLst>
              <a:ext uri="{FF2B5EF4-FFF2-40B4-BE49-F238E27FC236}">
                <a16:creationId xmlns:a16="http://schemas.microsoft.com/office/drawing/2014/main" id="{66D9A0FA-F0AB-2D46-BDE0-D191FCF3EB48}"/>
              </a:ext>
            </a:extLst>
          </p:cNvPr>
          <p:cNvSpPr/>
          <p:nvPr/>
        </p:nvSpPr>
        <p:spPr>
          <a:xfrm>
            <a:off x="4421781" y="2202389"/>
            <a:ext cx="345350" cy="297742"/>
          </a:xfrm>
          <a:prstGeom prst="rightArrow">
            <a:avLst>
              <a:gd name="adj1" fmla="val 50000"/>
              <a:gd name="adj2" fmla="val 7047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8" name="矢印: 右 397">
            <a:extLst>
              <a:ext uri="{FF2B5EF4-FFF2-40B4-BE49-F238E27FC236}">
                <a16:creationId xmlns:a16="http://schemas.microsoft.com/office/drawing/2014/main" id="{57FBE14B-2E33-F693-A256-438672ECBD54}"/>
              </a:ext>
            </a:extLst>
          </p:cNvPr>
          <p:cNvSpPr/>
          <p:nvPr/>
        </p:nvSpPr>
        <p:spPr>
          <a:xfrm>
            <a:off x="4421781" y="3773611"/>
            <a:ext cx="345350" cy="297742"/>
          </a:xfrm>
          <a:prstGeom prst="rightArrow">
            <a:avLst>
              <a:gd name="adj1" fmla="val 50000"/>
              <a:gd name="adj2" fmla="val 7047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9" name="二等辺三角形 398">
            <a:extLst>
              <a:ext uri="{FF2B5EF4-FFF2-40B4-BE49-F238E27FC236}">
                <a16:creationId xmlns:a16="http://schemas.microsoft.com/office/drawing/2014/main" id="{88A4513F-BFE0-2882-CA9A-C4787DD4BF56}"/>
              </a:ext>
            </a:extLst>
          </p:cNvPr>
          <p:cNvSpPr/>
          <p:nvPr/>
        </p:nvSpPr>
        <p:spPr>
          <a:xfrm rot="5400000">
            <a:off x="1612512" y="2509981"/>
            <a:ext cx="213105" cy="183711"/>
          </a:xfrm>
          <a:prstGeom prst="triangle">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0" name="矢印: 右 399">
            <a:extLst>
              <a:ext uri="{FF2B5EF4-FFF2-40B4-BE49-F238E27FC236}">
                <a16:creationId xmlns:a16="http://schemas.microsoft.com/office/drawing/2014/main" id="{9AC98976-272B-7AC1-7061-DB8BCD584A60}"/>
              </a:ext>
            </a:extLst>
          </p:cNvPr>
          <p:cNvSpPr/>
          <p:nvPr/>
        </p:nvSpPr>
        <p:spPr>
          <a:xfrm>
            <a:off x="3391470" y="2202389"/>
            <a:ext cx="345350"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1" name="矢印: 右 400">
            <a:extLst>
              <a:ext uri="{FF2B5EF4-FFF2-40B4-BE49-F238E27FC236}">
                <a16:creationId xmlns:a16="http://schemas.microsoft.com/office/drawing/2014/main" id="{5C8EC1AE-3CFC-6189-0EFF-A51AE40FFC48}"/>
              </a:ext>
            </a:extLst>
          </p:cNvPr>
          <p:cNvSpPr/>
          <p:nvPr/>
        </p:nvSpPr>
        <p:spPr>
          <a:xfrm>
            <a:off x="5426333" y="2202389"/>
            <a:ext cx="345350" cy="297742"/>
          </a:xfrm>
          <a:prstGeom prst="rightArrow">
            <a:avLst>
              <a:gd name="adj1" fmla="val 50000"/>
              <a:gd name="adj2" fmla="val 7047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2" name="矢印: 右 401">
            <a:extLst>
              <a:ext uri="{FF2B5EF4-FFF2-40B4-BE49-F238E27FC236}">
                <a16:creationId xmlns:a16="http://schemas.microsoft.com/office/drawing/2014/main" id="{F73B1D32-4D83-952E-1905-915B4B8C5A49}"/>
              </a:ext>
            </a:extLst>
          </p:cNvPr>
          <p:cNvSpPr/>
          <p:nvPr/>
        </p:nvSpPr>
        <p:spPr>
          <a:xfrm>
            <a:off x="3391470" y="3773611"/>
            <a:ext cx="345350" cy="297742"/>
          </a:xfrm>
          <a:prstGeom prst="rightArrow">
            <a:avLst>
              <a:gd name="adj1" fmla="val 50000"/>
              <a:gd name="adj2" fmla="val 7047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3" name="矢印: 右 402">
            <a:extLst>
              <a:ext uri="{FF2B5EF4-FFF2-40B4-BE49-F238E27FC236}">
                <a16:creationId xmlns:a16="http://schemas.microsoft.com/office/drawing/2014/main" id="{625C36C7-B4D0-AD80-80FE-C801D2A850DB}"/>
              </a:ext>
            </a:extLst>
          </p:cNvPr>
          <p:cNvSpPr/>
          <p:nvPr/>
        </p:nvSpPr>
        <p:spPr>
          <a:xfrm>
            <a:off x="5426333" y="3773611"/>
            <a:ext cx="345350"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4" name="二等辺三角形 403">
            <a:extLst>
              <a:ext uri="{FF2B5EF4-FFF2-40B4-BE49-F238E27FC236}">
                <a16:creationId xmlns:a16="http://schemas.microsoft.com/office/drawing/2014/main" id="{B2A5B2B6-97D9-2210-113A-5D9A0EAEE3CD}"/>
              </a:ext>
            </a:extLst>
          </p:cNvPr>
          <p:cNvSpPr/>
          <p:nvPr/>
        </p:nvSpPr>
        <p:spPr>
          <a:xfrm rot="5400000">
            <a:off x="7318164" y="4088273"/>
            <a:ext cx="213105" cy="183711"/>
          </a:xfrm>
          <a:prstGeom prst="triangle">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5" name="Freeform 5">
            <a:extLst>
              <a:ext uri="{FF2B5EF4-FFF2-40B4-BE49-F238E27FC236}">
                <a16:creationId xmlns:a16="http://schemas.microsoft.com/office/drawing/2014/main" id="{EF4B734E-AB25-AD6A-AEF2-698224767B95}"/>
              </a:ext>
            </a:extLst>
          </p:cNvPr>
          <p:cNvSpPr>
            <a:spLocks noEditPoints="1"/>
          </p:cNvSpPr>
          <p:nvPr/>
        </p:nvSpPr>
        <p:spPr bwMode="auto">
          <a:xfrm>
            <a:off x="2153042" y="3923779"/>
            <a:ext cx="266962" cy="349104"/>
          </a:xfrm>
          <a:custGeom>
            <a:avLst/>
            <a:gdLst>
              <a:gd name="T0" fmla="*/ 1134 w 1134"/>
              <a:gd name="T1" fmla="*/ 283 h 1488"/>
              <a:gd name="T2" fmla="*/ 0 w 1134"/>
              <a:gd name="T3" fmla="*/ 1488 h 1488"/>
              <a:gd name="T4" fmla="*/ 850 w 1134"/>
              <a:gd name="T5" fmla="*/ 0 h 1488"/>
              <a:gd name="T6" fmla="*/ 878 w 1134"/>
              <a:gd name="T7" fmla="*/ 0 h 1488"/>
              <a:gd name="T8" fmla="*/ 1134 w 1134"/>
              <a:gd name="T9" fmla="*/ 255 h 1488"/>
              <a:gd name="T10" fmla="*/ 1010 w 1134"/>
              <a:gd name="T11" fmla="*/ 385 h 1488"/>
              <a:gd name="T12" fmla="*/ 124 w 1134"/>
              <a:gd name="T13" fmla="*/ 406 h 1488"/>
              <a:gd name="T14" fmla="*/ 1010 w 1134"/>
              <a:gd name="T15" fmla="*/ 385 h 1488"/>
              <a:gd name="T16" fmla="*/ 124 w 1134"/>
              <a:gd name="T17" fmla="*/ 895 h 1488"/>
              <a:gd name="T18" fmla="*/ 1010 w 1134"/>
              <a:gd name="T19" fmla="*/ 916 h 1488"/>
              <a:gd name="T20" fmla="*/ 273 w 1134"/>
              <a:gd name="T21" fmla="*/ 808 h 1488"/>
              <a:gd name="T22" fmla="*/ 188 w 1134"/>
              <a:gd name="T23" fmla="*/ 494 h 1488"/>
              <a:gd name="T24" fmla="*/ 273 w 1134"/>
              <a:gd name="T25" fmla="*/ 808 h 1488"/>
              <a:gd name="T26" fmla="*/ 564 w 1134"/>
              <a:gd name="T27" fmla="*/ 494 h 1488"/>
              <a:gd name="T28" fmla="*/ 567 w 1134"/>
              <a:gd name="T29" fmla="*/ 712 h 1488"/>
              <a:gd name="T30" fmla="*/ 452 w 1134"/>
              <a:gd name="T31" fmla="*/ 494 h 1488"/>
              <a:gd name="T32" fmla="*/ 341 w 1134"/>
              <a:gd name="T33" fmla="*/ 808 h 1488"/>
              <a:gd name="T34" fmla="*/ 416 w 1134"/>
              <a:gd name="T35" fmla="*/ 666 h 1488"/>
              <a:gd name="T36" fmla="*/ 414 w 1134"/>
              <a:gd name="T37" fmla="*/ 587 h 1488"/>
              <a:gd name="T38" fmla="*/ 640 w 1134"/>
              <a:gd name="T39" fmla="*/ 808 h 1488"/>
              <a:gd name="T40" fmla="*/ 841 w 1134"/>
              <a:gd name="T41" fmla="*/ 654 h 1488"/>
              <a:gd name="T42" fmla="*/ 827 w 1134"/>
              <a:gd name="T43" fmla="*/ 727 h 1488"/>
              <a:gd name="T44" fmla="*/ 769 w 1134"/>
              <a:gd name="T45" fmla="*/ 494 h 1488"/>
              <a:gd name="T46" fmla="*/ 776 w 1134"/>
              <a:gd name="T47" fmla="*/ 808 h 1488"/>
              <a:gd name="T48" fmla="*/ 979 w 1134"/>
              <a:gd name="T49" fmla="*/ 494 h 1488"/>
              <a:gd name="T50" fmla="*/ 841 w 1134"/>
              <a:gd name="T51" fmla="*/ 654 h 1488"/>
              <a:gd name="T52" fmla="*/ 1010 w 1134"/>
              <a:gd name="T53" fmla="*/ 1045 h 1488"/>
              <a:gd name="T54" fmla="*/ 159 w 1134"/>
              <a:gd name="T55" fmla="*/ 1010 h 1488"/>
              <a:gd name="T56" fmla="*/ 124 w 1134"/>
              <a:gd name="T57" fmla="*/ 1329 h 1488"/>
              <a:gd name="T58" fmla="*/ 974 w 1134"/>
              <a:gd name="T59" fmla="*/ 1364 h 1488"/>
              <a:gd name="T60" fmla="*/ 492 w 1134"/>
              <a:gd name="T61" fmla="*/ 1185 h 1488"/>
              <a:gd name="T62" fmla="*/ 383 w 1134"/>
              <a:gd name="T63" fmla="*/ 1287 h 1488"/>
              <a:gd name="T64" fmla="*/ 327 w 1134"/>
              <a:gd name="T65" fmla="*/ 1087 h 1488"/>
              <a:gd name="T66" fmla="*/ 465 w 1134"/>
              <a:gd name="T67" fmla="*/ 1113 h 1488"/>
              <a:gd name="T68" fmla="*/ 448 w 1134"/>
              <a:gd name="T69" fmla="*/ 1186 h 1488"/>
              <a:gd name="T70" fmla="*/ 369 w 1134"/>
              <a:gd name="T71" fmla="*/ 1122 h 1488"/>
              <a:gd name="T72" fmla="*/ 387 w 1134"/>
              <a:gd name="T73" fmla="*/ 1252 h 1488"/>
              <a:gd name="T74" fmla="*/ 546 w 1134"/>
              <a:gd name="T75" fmla="*/ 1287 h 1488"/>
              <a:gd name="T76" fmla="*/ 589 w 1134"/>
              <a:gd name="T77" fmla="*/ 1087 h 1488"/>
              <a:gd name="T78" fmla="*/ 546 w 1134"/>
              <a:gd name="T79" fmla="*/ 1287 h 1488"/>
              <a:gd name="T80" fmla="*/ 807 w 1134"/>
              <a:gd name="T81" fmla="*/ 1175 h 1488"/>
              <a:gd name="T82" fmla="*/ 770 w 1134"/>
              <a:gd name="T83" fmla="*/ 1287 h 1488"/>
              <a:gd name="T84" fmla="*/ 667 w 1134"/>
              <a:gd name="T85" fmla="*/ 1263 h 1488"/>
              <a:gd name="T86" fmla="*/ 671 w 1134"/>
              <a:gd name="T87" fmla="*/ 1111 h 1488"/>
              <a:gd name="T88" fmla="*/ 806 w 1134"/>
              <a:gd name="T89" fmla="*/ 1097 h 1488"/>
              <a:gd name="T90" fmla="*/ 747 w 1134"/>
              <a:gd name="T91" fmla="*/ 1120 h 1488"/>
              <a:gd name="T92" fmla="*/ 687 w 1134"/>
              <a:gd name="T93" fmla="*/ 1187 h 1488"/>
              <a:gd name="T94" fmla="*/ 739 w 1134"/>
              <a:gd name="T95" fmla="*/ 1254 h 1488"/>
              <a:gd name="T96" fmla="*/ 765 w 1134"/>
              <a:gd name="T97" fmla="*/ 1210 h 1488"/>
              <a:gd name="T98" fmla="*/ 728 w 1134"/>
              <a:gd name="T99" fmla="*/ 1175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4" h="1488">
                <a:moveTo>
                  <a:pt x="850" y="283"/>
                </a:moveTo>
                <a:cubicBezTo>
                  <a:pt x="1134" y="283"/>
                  <a:pt x="1134" y="283"/>
                  <a:pt x="1134" y="283"/>
                </a:cubicBezTo>
                <a:cubicBezTo>
                  <a:pt x="1134" y="1488"/>
                  <a:pt x="1134" y="1488"/>
                  <a:pt x="1134" y="1488"/>
                </a:cubicBezTo>
                <a:cubicBezTo>
                  <a:pt x="0" y="1488"/>
                  <a:pt x="0" y="1488"/>
                  <a:pt x="0" y="1488"/>
                </a:cubicBezTo>
                <a:cubicBezTo>
                  <a:pt x="0" y="0"/>
                  <a:pt x="0" y="0"/>
                  <a:pt x="0" y="0"/>
                </a:cubicBezTo>
                <a:cubicBezTo>
                  <a:pt x="850" y="0"/>
                  <a:pt x="850" y="0"/>
                  <a:pt x="850" y="0"/>
                </a:cubicBezTo>
                <a:lnTo>
                  <a:pt x="850" y="283"/>
                </a:lnTo>
                <a:close/>
                <a:moveTo>
                  <a:pt x="878" y="0"/>
                </a:moveTo>
                <a:cubicBezTo>
                  <a:pt x="878" y="255"/>
                  <a:pt x="878" y="255"/>
                  <a:pt x="878" y="255"/>
                </a:cubicBezTo>
                <a:cubicBezTo>
                  <a:pt x="1134" y="255"/>
                  <a:pt x="1134" y="255"/>
                  <a:pt x="1134" y="255"/>
                </a:cubicBezTo>
                <a:lnTo>
                  <a:pt x="878" y="0"/>
                </a:lnTo>
                <a:close/>
                <a:moveTo>
                  <a:pt x="1010" y="385"/>
                </a:moveTo>
                <a:cubicBezTo>
                  <a:pt x="124" y="385"/>
                  <a:pt x="124" y="385"/>
                  <a:pt x="124" y="385"/>
                </a:cubicBezTo>
                <a:cubicBezTo>
                  <a:pt x="124" y="406"/>
                  <a:pt x="124" y="406"/>
                  <a:pt x="124" y="406"/>
                </a:cubicBezTo>
                <a:cubicBezTo>
                  <a:pt x="1010" y="406"/>
                  <a:pt x="1010" y="406"/>
                  <a:pt x="1010" y="406"/>
                </a:cubicBezTo>
                <a:lnTo>
                  <a:pt x="1010" y="385"/>
                </a:lnTo>
                <a:close/>
                <a:moveTo>
                  <a:pt x="1010" y="895"/>
                </a:moveTo>
                <a:cubicBezTo>
                  <a:pt x="124" y="895"/>
                  <a:pt x="124" y="895"/>
                  <a:pt x="124" y="895"/>
                </a:cubicBezTo>
                <a:cubicBezTo>
                  <a:pt x="124" y="916"/>
                  <a:pt x="124" y="916"/>
                  <a:pt x="124" y="916"/>
                </a:cubicBezTo>
                <a:cubicBezTo>
                  <a:pt x="1010" y="916"/>
                  <a:pt x="1010" y="916"/>
                  <a:pt x="1010" y="916"/>
                </a:cubicBezTo>
                <a:lnTo>
                  <a:pt x="1010" y="895"/>
                </a:lnTo>
                <a:close/>
                <a:moveTo>
                  <a:pt x="273" y="808"/>
                </a:moveTo>
                <a:cubicBezTo>
                  <a:pt x="273" y="494"/>
                  <a:pt x="273" y="494"/>
                  <a:pt x="273" y="494"/>
                </a:cubicBezTo>
                <a:cubicBezTo>
                  <a:pt x="188" y="494"/>
                  <a:pt x="188" y="494"/>
                  <a:pt x="188" y="494"/>
                </a:cubicBezTo>
                <a:cubicBezTo>
                  <a:pt x="188" y="808"/>
                  <a:pt x="188" y="808"/>
                  <a:pt x="188" y="808"/>
                </a:cubicBezTo>
                <a:lnTo>
                  <a:pt x="273" y="808"/>
                </a:lnTo>
                <a:close/>
                <a:moveTo>
                  <a:pt x="640" y="494"/>
                </a:moveTo>
                <a:cubicBezTo>
                  <a:pt x="564" y="494"/>
                  <a:pt x="564" y="494"/>
                  <a:pt x="564" y="494"/>
                </a:cubicBezTo>
                <a:cubicBezTo>
                  <a:pt x="564" y="636"/>
                  <a:pt x="564" y="636"/>
                  <a:pt x="564" y="636"/>
                </a:cubicBezTo>
                <a:cubicBezTo>
                  <a:pt x="564" y="655"/>
                  <a:pt x="565" y="680"/>
                  <a:pt x="567" y="712"/>
                </a:cubicBezTo>
                <a:cubicBezTo>
                  <a:pt x="566" y="712"/>
                  <a:pt x="566" y="712"/>
                  <a:pt x="566" y="712"/>
                </a:cubicBezTo>
                <a:cubicBezTo>
                  <a:pt x="452" y="494"/>
                  <a:pt x="452" y="494"/>
                  <a:pt x="452" y="494"/>
                </a:cubicBezTo>
                <a:cubicBezTo>
                  <a:pt x="341" y="494"/>
                  <a:pt x="341" y="494"/>
                  <a:pt x="341" y="494"/>
                </a:cubicBezTo>
                <a:cubicBezTo>
                  <a:pt x="341" y="808"/>
                  <a:pt x="341" y="808"/>
                  <a:pt x="341" y="808"/>
                </a:cubicBezTo>
                <a:cubicBezTo>
                  <a:pt x="416" y="808"/>
                  <a:pt x="416" y="808"/>
                  <a:pt x="416" y="808"/>
                </a:cubicBezTo>
                <a:cubicBezTo>
                  <a:pt x="416" y="666"/>
                  <a:pt x="416" y="666"/>
                  <a:pt x="416" y="666"/>
                </a:cubicBezTo>
                <a:cubicBezTo>
                  <a:pt x="416" y="648"/>
                  <a:pt x="415" y="621"/>
                  <a:pt x="412" y="587"/>
                </a:cubicBezTo>
                <a:cubicBezTo>
                  <a:pt x="414" y="587"/>
                  <a:pt x="414" y="587"/>
                  <a:pt x="414" y="587"/>
                </a:cubicBezTo>
                <a:cubicBezTo>
                  <a:pt x="529" y="808"/>
                  <a:pt x="529" y="808"/>
                  <a:pt x="529" y="808"/>
                </a:cubicBezTo>
                <a:cubicBezTo>
                  <a:pt x="640" y="808"/>
                  <a:pt x="640" y="808"/>
                  <a:pt x="640" y="808"/>
                </a:cubicBezTo>
                <a:lnTo>
                  <a:pt x="640" y="494"/>
                </a:lnTo>
                <a:close/>
                <a:moveTo>
                  <a:pt x="841" y="654"/>
                </a:moveTo>
                <a:cubicBezTo>
                  <a:pt x="838" y="662"/>
                  <a:pt x="836" y="674"/>
                  <a:pt x="833" y="689"/>
                </a:cubicBezTo>
                <a:cubicBezTo>
                  <a:pt x="830" y="704"/>
                  <a:pt x="828" y="717"/>
                  <a:pt x="827" y="727"/>
                </a:cubicBezTo>
                <a:cubicBezTo>
                  <a:pt x="826" y="713"/>
                  <a:pt x="821" y="688"/>
                  <a:pt x="812" y="653"/>
                </a:cubicBezTo>
                <a:cubicBezTo>
                  <a:pt x="769" y="494"/>
                  <a:pt x="769" y="494"/>
                  <a:pt x="769" y="494"/>
                </a:cubicBezTo>
                <a:cubicBezTo>
                  <a:pt x="674" y="494"/>
                  <a:pt x="674" y="494"/>
                  <a:pt x="674" y="494"/>
                </a:cubicBezTo>
                <a:cubicBezTo>
                  <a:pt x="776" y="808"/>
                  <a:pt x="776" y="808"/>
                  <a:pt x="776" y="808"/>
                </a:cubicBezTo>
                <a:cubicBezTo>
                  <a:pt x="876" y="808"/>
                  <a:pt x="876" y="808"/>
                  <a:pt x="876" y="808"/>
                </a:cubicBezTo>
                <a:cubicBezTo>
                  <a:pt x="979" y="494"/>
                  <a:pt x="979" y="494"/>
                  <a:pt x="979" y="494"/>
                </a:cubicBezTo>
                <a:cubicBezTo>
                  <a:pt x="884" y="494"/>
                  <a:pt x="884" y="494"/>
                  <a:pt x="884" y="494"/>
                </a:cubicBezTo>
                <a:lnTo>
                  <a:pt x="841" y="654"/>
                </a:lnTo>
                <a:close/>
                <a:moveTo>
                  <a:pt x="1010" y="1329"/>
                </a:moveTo>
                <a:cubicBezTo>
                  <a:pt x="1010" y="1045"/>
                  <a:pt x="1010" y="1045"/>
                  <a:pt x="1010" y="1045"/>
                </a:cubicBezTo>
                <a:cubicBezTo>
                  <a:pt x="1010" y="1026"/>
                  <a:pt x="994" y="1010"/>
                  <a:pt x="974" y="1010"/>
                </a:cubicBezTo>
                <a:cubicBezTo>
                  <a:pt x="159" y="1010"/>
                  <a:pt x="159" y="1010"/>
                  <a:pt x="159" y="1010"/>
                </a:cubicBezTo>
                <a:cubicBezTo>
                  <a:pt x="140" y="1010"/>
                  <a:pt x="124" y="1026"/>
                  <a:pt x="124" y="1045"/>
                </a:cubicBezTo>
                <a:cubicBezTo>
                  <a:pt x="124" y="1329"/>
                  <a:pt x="124" y="1329"/>
                  <a:pt x="124" y="1329"/>
                </a:cubicBezTo>
                <a:cubicBezTo>
                  <a:pt x="124" y="1348"/>
                  <a:pt x="140" y="1364"/>
                  <a:pt x="159" y="1364"/>
                </a:cubicBezTo>
                <a:cubicBezTo>
                  <a:pt x="974" y="1364"/>
                  <a:pt x="974" y="1364"/>
                  <a:pt x="974" y="1364"/>
                </a:cubicBezTo>
                <a:cubicBezTo>
                  <a:pt x="994" y="1364"/>
                  <a:pt x="1010" y="1348"/>
                  <a:pt x="1010" y="1329"/>
                </a:cubicBezTo>
                <a:close/>
                <a:moveTo>
                  <a:pt x="492" y="1185"/>
                </a:moveTo>
                <a:cubicBezTo>
                  <a:pt x="492" y="1218"/>
                  <a:pt x="482" y="1243"/>
                  <a:pt x="464" y="1260"/>
                </a:cubicBezTo>
                <a:cubicBezTo>
                  <a:pt x="445" y="1278"/>
                  <a:pt x="418" y="1287"/>
                  <a:pt x="383" y="1287"/>
                </a:cubicBezTo>
                <a:cubicBezTo>
                  <a:pt x="327" y="1287"/>
                  <a:pt x="327" y="1287"/>
                  <a:pt x="327" y="1287"/>
                </a:cubicBezTo>
                <a:cubicBezTo>
                  <a:pt x="327" y="1087"/>
                  <a:pt x="327" y="1087"/>
                  <a:pt x="327" y="1087"/>
                </a:cubicBezTo>
                <a:cubicBezTo>
                  <a:pt x="389" y="1087"/>
                  <a:pt x="389" y="1087"/>
                  <a:pt x="389" y="1087"/>
                </a:cubicBezTo>
                <a:cubicBezTo>
                  <a:pt x="422" y="1087"/>
                  <a:pt x="447" y="1096"/>
                  <a:pt x="465" y="1113"/>
                </a:cubicBezTo>
                <a:cubicBezTo>
                  <a:pt x="483" y="1130"/>
                  <a:pt x="492" y="1154"/>
                  <a:pt x="492" y="1185"/>
                </a:cubicBezTo>
                <a:close/>
                <a:moveTo>
                  <a:pt x="448" y="1186"/>
                </a:moveTo>
                <a:cubicBezTo>
                  <a:pt x="448" y="1143"/>
                  <a:pt x="429" y="1122"/>
                  <a:pt x="391" y="1122"/>
                </a:cubicBezTo>
                <a:cubicBezTo>
                  <a:pt x="369" y="1122"/>
                  <a:pt x="369" y="1122"/>
                  <a:pt x="369" y="1122"/>
                </a:cubicBezTo>
                <a:cubicBezTo>
                  <a:pt x="369" y="1252"/>
                  <a:pt x="369" y="1252"/>
                  <a:pt x="369" y="1252"/>
                </a:cubicBezTo>
                <a:cubicBezTo>
                  <a:pt x="387" y="1252"/>
                  <a:pt x="387" y="1252"/>
                  <a:pt x="387" y="1252"/>
                </a:cubicBezTo>
                <a:cubicBezTo>
                  <a:pt x="428" y="1252"/>
                  <a:pt x="448" y="1230"/>
                  <a:pt x="448" y="1186"/>
                </a:cubicBezTo>
                <a:close/>
                <a:moveTo>
                  <a:pt x="546" y="1287"/>
                </a:moveTo>
                <a:cubicBezTo>
                  <a:pt x="546" y="1087"/>
                  <a:pt x="546" y="1087"/>
                  <a:pt x="546" y="1087"/>
                </a:cubicBezTo>
                <a:cubicBezTo>
                  <a:pt x="589" y="1087"/>
                  <a:pt x="589" y="1087"/>
                  <a:pt x="589" y="1087"/>
                </a:cubicBezTo>
                <a:cubicBezTo>
                  <a:pt x="589" y="1287"/>
                  <a:pt x="589" y="1287"/>
                  <a:pt x="589" y="1287"/>
                </a:cubicBezTo>
                <a:lnTo>
                  <a:pt x="546" y="1287"/>
                </a:lnTo>
                <a:close/>
                <a:moveTo>
                  <a:pt x="728" y="1175"/>
                </a:moveTo>
                <a:cubicBezTo>
                  <a:pt x="807" y="1175"/>
                  <a:pt x="807" y="1175"/>
                  <a:pt x="807" y="1175"/>
                </a:cubicBezTo>
                <a:cubicBezTo>
                  <a:pt x="807" y="1278"/>
                  <a:pt x="807" y="1278"/>
                  <a:pt x="807" y="1278"/>
                </a:cubicBezTo>
                <a:cubicBezTo>
                  <a:pt x="794" y="1282"/>
                  <a:pt x="782" y="1285"/>
                  <a:pt x="770" y="1287"/>
                </a:cubicBezTo>
                <a:cubicBezTo>
                  <a:pt x="759" y="1288"/>
                  <a:pt x="748" y="1289"/>
                  <a:pt x="736" y="1289"/>
                </a:cubicBezTo>
                <a:cubicBezTo>
                  <a:pt x="706" y="1289"/>
                  <a:pt x="683" y="1280"/>
                  <a:pt x="667" y="1263"/>
                </a:cubicBezTo>
                <a:cubicBezTo>
                  <a:pt x="651" y="1245"/>
                  <a:pt x="643" y="1220"/>
                  <a:pt x="643" y="1187"/>
                </a:cubicBezTo>
                <a:cubicBezTo>
                  <a:pt x="643" y="1155"/>
                  <a:pt x="652" y="1129"/>
                  <a:pt x="671" y="1111"/>
                </a:cubicBezTo>
                <a:cubicBezTo>
                  <a:pt x="689" y="1093"/>
                  <a:pt x="715" y="1085"/>
                  <a:pt x="747" y="1085"/>
                </a:cubicBezTo>
                <a:cubicBezTo>
                  <a:pt x="768" y="1085"/>
                  <a:pt x="787" y="1089"/>
                  <a:pt x="806" y="1097"/>
                </a:cubicBezTo>
                <a:cubicBezTo>
                  <a:pt x="792" y="1131"/>
                  <a:pt x="792" y="1131"/>
                  <a:pt x="792" y="1131"/>
                </a:cubicBezTo>
                <a:cubicBezTo>
                  <a:pt x="778" y="1123"/>
                  <a:pt x="763" y="1120"/>
                  <a:pt x="747" y="1120"/>
                </a:cubicBezTo>
                <a:cubicBezTo>
                  <a:pt x="729" y="1120"/>
                  <a:pt x="714" y="1126"/>
                  <a:pt x="703" y="1138"/>
                </a:cubicBezTo>
                <a:cubicBezTo>
                  <a:pt x="692" y="1150"/>
                  <a:pt x="687" y="1167"/>
                  <a:pt x="687" y="1187"/>
                </a:cubicBezTo>
                <a:cubicBezTo>
                  <a:pt x="687" y="1209"/>
                  <a:pt x="691" y="1226"/>
                  <a:pt x="700" y="1237"/>
                </a:cubicBezTo>
                <a:cubicBezTo>
                  <a:pt x="709" y="1248"/>
                  <a:pt x="722" y="1254"/>
                  <a:pt x="739" y="1254"/>
                </a:cubicBezTo>
                <a:cubicBezTo>
                  <a:pt x="747" y="1254"/>
                  <a:pt x="756" y="1253"/>
                  <a:pt x="765" y="1251"/>
                </a:cubicBezTo>
                <a:cubicBezTo>
                  <a:pt x="765" y="1210"/>
                  <a:pt x="765" y="1210"/>
                  <a:pt x="765" y="1210"/>
                </a:cubicBezTo>
                <a:cubicBezTo>
                  <a:pt x="728" y="1210"/>
                  <a:pt x="728" y="1210"/>
                  <a:pt x="728" y="1210"/>
                </a:cubicBezTo>
                <a:lnTo>
                  <a:pt x="728" y="1175"/>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6" name="Rectangle 35">
            <a:extLst>
              <a:ext uri="{FF2B5EF4-FFF2-40B4-BE49-F238E27FC236}">
                <a16:creationId xmlns:a16="http://schemas.microsoft.com/office/drawing/2014/main" id="{A169C8FC-5193-A0E9-BEF1-08F487864767}"/>
              </a:ext>
            </a:extLst>
          </p:cNvPr>
          <p:cNvSpPr>
            <a:spLocks noChangeArrowheads="1"/>
          </p:cNvSpPr>
          <p:nvPr/>
        </p:nvSpPr>
        <p:spPr bwMode="auto">
          <a:xfrm>
            <a:off x="2530231" y="4018438"/>
            <a:ext cx="208288" cy="44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07" name="Rectangle 36">
            <a:extLst>
              <a:ext uri="{FF2B5EF4-FFF2-40B4-BE49-F238E27FC236}">
                <a16:creationId xmlns:a16="http://schemas.microsoft.com/office/drawing/2014/main" id="{2D07C607-93B0-874B-A07D-893F9150A088}"/>
              </a:ext>
            </a:extLst>
          </p:cNvPr>
          <p:cNvSpPr>
            <a:spLocks noChangeArrowheads="1"/>
          </p:cNvSpPr>
          <p:nvPr/>
        </p:nvSpPr>
        <p:spPr bwMode="auto">
          <a:xfrm>
            <a:off x="2530231" y="4137251"/>
            <a:ext cx="208288" cy="58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08" name="Rectangle 37">
            <a:extLst>
              <a:ext uri="{FF2B5EF4-FFF2-40B4-BE49-F238E27FC236}">
                <a16:creationId xmlns:a16="http://schemas.microsoft.com/office/drawing/2014/main" id="{170C0706-19BC-E5B4-4A89-9078ABF184BA}"/>
              </a:ext>
            </a:extLst>
          </p:cNvPr>
          <p:cNvSpPr>
            <a:spLocks noChangeArrowheads="1"/>
          </p:cNvSpPr>
          <p:nvPr/>
        </p:nvSpPr>
        <p:spPr bwMode="auto">
          <a:xfrm>
            <a:off x="2544900" y="4043374"/>
            <a:ext cx="20535" cy="733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09" name="Freeform 38">
            <a:extLst>
              <a:ext uri="{FF2B5EF4-FFF2-40B4-BE49-F238E27FC236}">
                <a16:creationId xmlns:a16="http://schemas.microsoft.com/office/drawing/2014/main" id="{DAF37E6B-D2F3-7C23-5947-3ECEC416CF0F}"/>
              </a:ext>
            </a:extLst>
          </p:cNvPr>
          <p:cNvSpPr>
            <a:spLocks/>
          </p:cNvSpPr>
          <p:nvPr/>
        </p:nvSpPr>
        <p:spPr bwMode="auto">
          <a:xfrm>
            <a:off x="2581571" y="4043374"/>
            <a:ext cx="70407" cy="73341"/>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10" name="Freeform 39">
            <a:extLst>
              <a:ext uri="{FF2B5EF4-FFF2-40B4-BE49-F238E27FC236}">
                <a16:creationId xmlns:a16="http://schemas.microsoft.com/office/drawing/2014/main" id="{1884BE6F-A132-F677-8DAD-FAAFFD3DC00D}"/>
              </a:ext>
            </a:extLst>
          </p:cNvPr>
          <p:cNvSpPr>
            <a:spLocks/>
          </p:cNvSpPr>
          <p:nvPr/>
        </p:nvSpPr>
        <p:spPr bwMode="auto">
          <a:xfrm>
            <a:off x="2659311" y="4043374"/>
            <a:ext cx="71875" cy="73341"/>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11" name="Freeform 5">
            <a:extLst>
              <a:ext uri="{FF2B5EF4-FFF2-40B4-BE49-F238E27FC236}">
                <a16:creationId xmlns:a16="http://schemas.microsoft.com/office/drawing/2014/main" id="{41A3327C-E135-2673-F864-BC066A1934FC}"/>
              </a:ext>
            </a:extLst>
          </p:cNvPr>
          <p:cNvSpPr>
            <a:spLocks noEditPoints="1"/>
          </p:cNvSpPr>
          <p:nvPr/>
        </p:nvSpPr>
        <p:spPr bwMode="auto">
          <a:xfrm>
            <a:off x="2501383" y="3931039"/>
            <a:ext cx="266962" cy="349104"/>
          </a:xfrm>
          <a:custGeom>
            <a:avLst/>
            <a:gdLst>
              <a:gd name="T0" fmla="*/ 1134 w 1134"/>
              <a:gd name="T1" fmla="*/ 283 h 1488"/>
              <a:gd name="T2" fmla="*/ 0 w 1134"/>
              <a:gd name="T3" fmla="*/ 1488 h 1488"/>
              <a:gd name="T4" fmla="*/ 850 w 1134"/>
              <a:gd name="T5" fmla="*/ 0 h 1488"/>
              <a:gd name="T6" fmla="*/ 878 w 1134"/>
              <a:gd name="T7" fmla="*/ 0 h 1488"/>
              <a:gd name="T8" fmla="*/ 1134 w 1134"/>
              <a:gd name="T9" fmla="*/ 255 h 1488"/>
              <a:gd name="T10" fmla="*/ 1010 w 1134"/>
              <a:gd name="T11" fmla="*/ 385 h 1488"/>
              <a:gd name="T12" fmla="*/ 124 w 1134"/>
              <a:gd name="T13" fmla="*/ 406 h 1488"/>
              <a:gd name="T14" fmla="*/ 1010 w 1134"/>
              <a:gd name="T15" fmla="*/ 385 h 1488"/>
              <a:gd name="T16" fmla="*/ 124 w 1134"/>
              <a:gd name="T17" fmla="*/ 895 h 1488"/>
              <a:gd name="T18" fmla="*/ 1010 w 1134"/>
              <a:gd name="T19" fmla="*/ 916 h 1488"/>
              <a:gd name="T20" fmla="*/ 273 w 1134"/>
              <a:gd name="T21" fmla="*/ 808 h 1488"/>
              <a:gd name="T22" fmla="*/ 188 w 1134"/>
              <a:gd name="T23" fmla="*/ 494 h 1488"/>
              <a:gd name="T24" fmla="*/ 273 w 1134"/>
              <a:gd name="T25" fmla="*/ 808 h 1488"/>
              <a:gd name="T26" fmla="*/ 564 w 1134"/>
              <a:gd name="T27" fmla="*/ 494 h 1488"/>
              <a:gd name="T28" fmla="*/ 567 w 1134"/>
              <a:gd name="T29" fmla="*/ 712 h 1488"/>
              <a:gd name="T30" fmla="*/ 452 w 1134"/>
              <a:gd name="T31" fmla="*/ 494 h 1488"/>
              <a:gd name="T32" fmla="*/ 341 w 1134"/>
              <a:gd name="T33" fmla="*/ 808 h 1488"/>
              <a:gd name="T34" fmla="*/ 416 w 1134"/>
              <a:gd name="T35" fmla="*/ 666 h 1488"/>
              <a:gd name="T36" fmla="*/ 414 w 1134"/>
              <a:gd name="T37" fmla="*/ 587 h 1488"/>
              <a:gd name="T38" fmla="*/ 640 w 1134"/>
              <a:gd name="T39" fmla="*/ 808 h 1488"/>
              <a:gd name="T40" fmla="*/ 841 w 1134"/>
              <a:gd name="T41" fmla="*/ 654 h 1488"/>
              <a:gd name="T42" fmla="*/ 827 w 1134"/>
              <a:gd name="T43" fmla="*/ 727 h 1488"/>
              <a:gd name="T44" fmla="*/ 769 w 1134"/>
              <a:gd name="T45" fmla="*/ 494 h 1488"/>
              <a:gd name="T46" fmla="*/ 776 w 1134"/>
              <a:gd name="T47" fmla="*/ 808 h 1488"/>
              <a:gd name="T48" fmla="*/ 979 w 1134"/>
              <a:gd name="T49" fmla="*/ 494 h 1488"/>
              <a:gd name="T50" fmla="*/ 841 w 1134"/>
              <a:gd name="T51" fmla="*/ 654 h 1488"/>
              <a:gd name="T52" fmla="*/ 1010 w 1134"/>
              <a:gd name="T53" fmla="*/ 1045 h 1488"/>
              <a:gd name="T54" fmla="*/ 159 w 1134"/>
              <a:gd name="T55" fmla="*/ 1010 h 1488"/>
              <a:gd name="T56" fmla="*/ 124 w 1134"/>
              <a:gd name="T57" fmla="*/ 1329 h 1488"/>
              <a:gd name="T58" fmla="*/ 974 w 1134"/>
              <a:gd name="T59" fmla="*/ 1364 h 1488"/>
              <a:gd name="T60" fmla="*/ 492 w 1134"/>
              <a:gd name="T61" fmla="*/ 1185 h 1488"/>
              <a:gd name="T62" fmla="*/ 383 w 1134"/>
              <a:gd name="T63" fmla="*/ 1287 h 1488"/>
              <a:gd name="T64" fmla="*/ 327 w 1134"/>
              <a:gd name="T65" fmla="*/ 1087 h 1488"/>
              <a:gd name="T66" fmla="*/ 465 w 1134"/>
              <a:gd name="T67" fmla="*/ 1113 h 1488"/>
              <a:gd name="T68" fmla="*/ 448 w 1134"/>
              <a:gd name="T69" fmla="*/ 1186 h 1488"/>
              <a:gd name="T70" fmla="*/ 369 w 1134"/>
              <a:gd name="T71" fmla="*/ 1122 h 1488"/>
              <a:gd name="T72" fmla="*/ 387 w 1134"/>
              <a:gd name="T73" fmla="*/ 1252 h 1488"/>
              <a:gd name="T74" fmla="*/ 546 w 1134"/>
              <a:gd name="T75" fmla="*/ 1287 h 1488"/>
              <a:gd name="T76" fmla="*/ 589 w 1134"/>
              <a:gd name="T77" fmla="*/ 1087 h 1488"/>
              <a:gd name="T78" fmla="*/ 546 w 1134"/>
              <a:gd name="T79" fmla="*/ 1287 h 1488"/>
              <a:gd name="T80" fmla="*/ 807 w 1134"/>
              <a:gd name="T81" fmla="*/ 1175 h 1488"/>
              <a:gd name="T82" fmla="*/ 770 w 1134"/>
              <a:gd name="T83" fmla="*/ 1287 h 1488"/>
              <a:gd name="T84" fmla="*/ 667 w 1134"/>
              <a:gd name="T85" fmla="*/ 1263 h 1488"/>
              <a:gd name="T86" fmla="*/ 671 w 1134"/>
              <a:gd name="T87" fmla="*/ 1111 h 1488"/>
              <a:gd name="T88" fmla="*/ 806 w 1134"/>
              <a:gd name="T89" fmla="*/ 1097 h 1488"/>
              <a:gd name="T90" fmla="*/ 747 w 1134"/>
              <a:gd name="T91" fmla="*/ 1120 h 1488"/>
              <a:gd name="T92" fmla="*/ 687 w 1134"/>
              <a:gd name="T93" fmla="*/ 1187 h 1488"/>
              <a:gd name="T94" fmla="*/ 739 w 1134"/>
              <a:gd name="T95" fmla="*/ 1254 h 1488"/>
              <a:gd name="T96" fmla="*/ 765 w 1134"/>
              <a:gd name="T97" fmla="*/ 1210 h 1488"/>
              <a:gd name="T98" fmla="*/ 728 w 1134"/>
              <a:gd name="T99" fmla="*/ 1175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4" h="1488">
                <a:moveTo>
                  <a:pt x="850" y="283"/>
                </a:moveTo>
                <a:cubicBezTo>
                  <a:pt x="1134" y="283"/>
                  <a:pt x="1134" y="283"/>
                  <a:pt x="1134" y="283"/>
                </a:cubicBezTo>
                <a:cubicBezTo>
                  <a:pt x="1134" y="1488"/>
                  <a:pt x="1134" y="1488"/>
                  <a:pt x="1134" y="1488"/>
                </a:cubicBezTo>
                <a:cubicBezTo>
                  <a:pt x="0" y="1488"/>
                  <a:pt x="0" y="1488"/>
                  <a:pt x="0" y="1488"/>
                </a:cubicBezTo>
                <a:cubicBezTo>
                  <a:pt x="0" y="0"/>
                  <a:pt x="0" y="0"/>
                  <a:pt x="0" y="0"/>
                </a:cubicBezTo>
                <a:cubicBezTo>
                  <a:pt x="850" y="0"/>
                  <a:pt x="850" y="0"/>
                  <a:pt x="850" y="0"/>
                </a:cubicBezTo>
                <a:lnTo>
                  <a:pt x="850" y="283"/>
                </a:lnTo>
                <a:close/>
                <a:moveTo>
                  <a:pt x="878" y="0"/>
                </a:moveTo>
                <a:cubicBezTo>
                  <a:pt x="878" y="255"/>
                  <a:pt x="878" y="255"/>
                  <a:pt x="878" y="255"/>
                </a:cubicBezTo>
                <a:cubicBezTo>
                  <a:pt x="1134" y="255"/>
                  <a:pt x="1134" y="255"/>
                  <a:pt x="1134" y="255"/>
                </a:cubicBezTo>
                <a:lnTo>
                  <a:pt x="878" y="0"/>
                </a:lnTo>
                <a:close/>
                <a:moveTo>
                  <a:pt x="1010" y="385"/>
                </a:moveTo>
                <a:cubicBezTo>
                  <a:pt x="124" y="385"/>
                  <a:pt x="124" y="385"/>
                  <a:pt x="124" y="385"/>
                </a:cubicBezTo>
                <a:cubicBezTo>
                  <a:pt x="124" y="406"/>
                  <a:pt x="124" y="406"/>
                  <a:pt x="124" y="406"/>
                </a:cubicBezTo>
                <a:cubicBezTo>
                  <a:pt x="1010" y="406"/>
                  <a:pt x="1010" y="406"/>
                  <a:pt x="1010" y="406"/>
                </a:cubicBezTo>
                <a:lnTo>
                  <a:pt x="1010" y="385"/>
                </a:lnTo>
                <a:close/>
                <a:moveTo>
                  <a:pt x="1010" y="895"/>
                </a:moveTo>
                <a:cubicBezTo>
                  <a:pt x="124" y="895"/>
                  <a:pt x="124" y="895"/>
                  <a:pt x="124" y="895"/>
                </a:cubicBezTo>
                <a:cubicBezTo>
                  <a:pt x="124" y="916"/>
                  <a:pt x="124" y="916"/>
                  <a:pt x="124" y="916"/>
                </a:cubicBezTo>
                <a:cubicBezTo>
                  <a:pt x="1010" y="916"/>
                  <a:pt x="1010" y="916"/>
                  <a:pt x="1010" y="916"/>
                </a:cubicBezTo>
                <a:lnTo>
                  <a:pt x="1010" y="895"/>
                </a:lnTo>
                <a:close/>
                <a:moveTo>
                  <a:pt x="273" y="808"/>
                </a:moveTo>
                <a:cubicBezTo>
                  <a:pt x="273" y="494"/>
                  <a:pt x="273" y="494"/>
                  <a:pt x="273" y="494"/>
                </a:cubicBezTo>
                <a:cubicBezTo>
                  <a:pt x="188" y="494"/>
                  <a:pt x="188" y="494"/>
                  <a:pt x="188" y="494"/>
                </a:cubicBezTo>
                <a:cubicBezTo>
                  <a:pt x="188" y="808"/>
                  <a:pt x="188" y="808"/>
                  <a:pt x="188" y="808"/>
                </a:cubicBezTo>
                <a:lnTo>
                  <a:pt x="273" y="808"/>
                </a:lnTo>
                <a:close/>
                <a:moveTo>
                  <a:pt x="640" y="494"/>
                </a:moveTo>
                <a:cubicBezTo>
                  <a:pt x="564" y="494"/>
                  <a:pt x="564" y="494"/>
                  <a:pt x="564" y="494"/>
                </a:cubicBezTo>
                <a:cubicBezTo>
                  <a:pt x="564" y="636"/>
                  <a:pt x="564" y="636"/>
                  <a:pt x="564" y="636"/>
                </a:cubicBezTo>
                <a:cubicBezTo>
                  <a:pt x="564" y="655"/>
                  <a:pt x="565" y="680"/>
                  <a:pt x="567" y="712"/>
                </a:cubicBezTo>
                <a:cubicBezTo>
                  <a:pt x="566" y="712"/>
                  <a:pt x="566" y="712"/>
                  <a:pt x="566" y="712"/>
                </a:cubicBezTo>
                <a:cubicBezTo>
                  <a:pt x="452" y="494"/>
                  <a:pt x="452" y="494"/>
                  <a:pt x="452" y="494"/>
                </a:cubicBezTo>
                <a:cubicBezTo>
                  <a:pt x="341" y="494"/>
                  <a:pt x="341" y="494"/>
                  <a:pt x="341" y="494"/>
                </a:cubicBezTo>
                <a:cubicBezTo>
                  <a:pt x="341" y="808"/>
                  <a:pt x="341" y="808"/>
                  <a:pt x="341" y="808"/>
                </a:cubicBezTo>
                <a:cubicBezTo>
                  <a:pt x="416" y="808"/>
                  <a:pt x="416" y="808"/>
                  <a:pt x="416" y="808"/>
                </a:cubicBezTo>
                <a:cubicBezTo>
                  <a:pt x="416" y="666"/>
                  <a:pt x="416" y="666"/>
                  <a:pt x="416" y="666"/>
                </a:cubicBezTo>
                <a:cubicBezTo>
                  <a:pt x="416" y="648"/>
                  <a:pt x="415" y="621"/>
                  <a:pt x="412" y="587"/>
                </a:cubicBezTo>
                <a:cubicBezTo>
                  <a:pt x="414" y="587"/>
                  <a:pt x="414" y="587"/>
                  <a:pt x="414" y="587"/>
                </a:cubicBezTo>
                <a:cubicBezTo>
                  <a:pt x="529" y="808"/>
                  <a:pt x="529" y="808"/>
                  <a:pt x="529" y="808"/>
                </a:cubicBezTo>
                <a:cubicBezTo>
                  <a:pt x="640" y="808"/>
                  <a:pt x="640" y="808"/>
                  <a:pt x="640" y="808"/>
                </a:cubicBezTo>
                <a:lnTo>
                  <a:pt x="640" y="494"/>
                </a:lnTo>
                <a:close/>
                <a:moveTo>
                  <a:pt x="841" y="654"/>
                </a:moveTo>
                <a:cubicBezTo>
                  <a:pt x="838" y="662"/>
                  <a:pt x="836" y="674"/>
                  <a:pt x="833" y="689"/>
                </a:cubicBezTo>
                <a:cubicBezTo>
                  <a:pt x="830" y="704"/>
                  <a:pt x="828" y="717"/>
                  <a:pt x="827" y="727"/>
                </a:cubicBezTo>
                <a:cubicBezTo>
                  <a:pt x="826" y="713"/>
                  <a:pt x="821" y="688"/>
                  <a:pt x="812" y="653"/>
                </a:cubicBezTo>
                <a:cubicBezTo>
                  <a:pt x="769" y="494"/>
                  <a:pt x="769" y="494"/>
                  <a:pt x="769" y="494"/>
                </a:cubicBezTo>
                <a:cubicBezTo>
                  <a:pt x="674" y="494"/>
                  <a:pt x="674" y="494"/>
                  <a:pt x="674" y="494"/>
                </a:cubicBezTo>
                <a:cubicBezTo>
                  <a:pt x="776" y="808"/>
                  <a:pt x="776" y="808"/>
                  <a:pt x="776" y="808"/>
                </a:cubicBezTo>
                <a:cubicBezTo>
                  <a:pt x="876" y="808"/>
                  <a:pt x="876" y="808"/>
                  <a:pt x="876" y="808"/>
                </a:cubicBezTo>
                <a:cubicBezTo>
                  <a:pt x="979" y="494"/>
                  <a:pt x="979" y="494"/>
                  <a:pt x="979" y="494"/>
                </a:cubicBezTo>
                <a:cubicBezTo>
                  <a:pt x="884" y="494"/>
                  <a:pt x="884" y="494"/>
                  <a:pt x="884" y="494"/>
                </a:cubicBezTo>
                <a:lnTo>
                  <a:pt x="841" y="654"/>
                </a:lnTo>
                <a:close/>
                <a:moveTo>
                  <a:pt x="1010" y="1329"/>
                </a:moveTo>
                <a:cubicBezTo>
                  <a:pt x="1010" y="1045"/>
                  <a:pt x="1010" y="1045"/>
                  <a:pt x="1010" y="1045"/>
                </a:cubicBezTo>
                <a:cubicBezTo>
                  <a:pt x="1010" y="1026"/>
                  <a:pt x="994" y="1010"/>
                  <a:pt x="974" y="1010"/>
                </a:cubicBezTo>
                <a:cubicBezTo>
                  <a:pt x="159" y="1010"/>
                  <a:pt x="159" y="1010"/>
                  <a:pt x="159" y="1010"/>
                </a:cubicBezTo>
                <a:cubicBezTo>
                  <a:pt x="140" y="1010"/>
                  <a:pt x="124" y="1026"/>
                  <a:pt x="124" y="1045"/>
                </a:cubicBezTo>
                <a:cubicBezTo>
                  <a:pt x="124" y="1329"/>
                  <a:pt x="124" y="1329"/>
                  <a:pt x="124" y="1329"/>
                </a:cubicBezTo>
                <a:cubicBezTo>
                  <a:pt x="124" y="1348"/>
                  <a:pt x="140" y="1364"/>
                  <a:pt x="159" y="1364"/>
                </a:cubicBezTo>
                <a:cubicBezTo>
                  <a:pt x="974" y="1364"/>
                  <a:pt x="974" y="1364"/>
                  <a:pt x="974" y="1364"/>
                </a:cubicBezTo>
                <a:cubicBezTo>
                  <a:pt x="994" y="1364"/>
                  <a:pt x="1010" y="1348"/>
                  <a:pt x="1010" y="1329"/>
                </a:cubicBezTo>
                <a:close/>
                <a:moveTo>
                  <a:pt x="492" y="1185"/>
                </a:moveTo>
                <a:cubicBezTo>
                  <a:pt x="492" y="1218"/>
                  <a:pt x="482" y="1243"/>
                  <a:pt x="464" y="1260"/>
                </a:cubicBezTo>
                <a:cubicBezTo>
                  <a:pt x="445" y="1278"/>
                  <a:pt x="418" y="1287"/>
                  <a:pt x="383" y="1287"/>
                </a:cubicBezTo>
                <a:cubicBezTo>
                  <a:pt x="327" y="1287"/>
                  <a:pt x="327" y="1287"/>
                  <a:pt x="327" y="1287"/>
                </a:cubicBezTo>
                <a:cubicBezTo>
                  <a:pt x="327" y="1087"/>
                  <a:pt x="327" y="1087"/>
                  <a:pt x="327" y="1087"/>
                </a:cubicBezTo>
                <a:cubicBezTo>
                  <a:pt x="389" y="1087"/>
                  <a:pt x="389" y="1087"/>
                  <a:pt x="389" y="1087"/>
                </a:cubicBezTo>
                <a:cubicBezTo>
                  <a:pt x="422" y="1087"/>
                  <a:pt x="447" y="1096"/>
                  <a:pt x="465" y="1113"/>
                </a:cubicBezTo>
                <a:cubicBezTo>
                  <a:pt x="483" y="1130"/>
                  <a:pt x="492" y="1154"/>
                  <a:pt x="492" y="1185"/>
                </a:cubicBezTo>
                <a:close/>
                <a:moveTo>
                  <a:pt x="448" y="1186"/>
                </a:moveTo>
                <a:cubicBezTo>
                  <a:pt x="448" y="1143"/>
                  <a:pt x="429" y="1122"/>
                  <a:pt x="391" y="1122"/>
                </a:cubicBezTo>
                <a:cubicBezTo>
                  <a:pt x="369" y="1122"/>
                  <a:pt x="369" y="1122"/>
                  <a:pt x="369" y="1122"/>
                </a:cubicBezTo>
                <a:cubicBezTo>
                  <a:pt x="369" y="1252"/>
                  <a:pt x="369" y="1252"/>
                  <a:pt x="369" y="1252"/>
                </a:cubicBezTo>
                <a:cubicBezTo>
                  <a:pt x="387" y="1252"/>
                  <a:pt x="387" y="1252"/>
                  <a:pt x="387" y="1252"/>
                </a:cubicBezTo>
                <a:cubicBezTo>
                  <a:pt x="428" y="1252"/>
                  <a:pt x="448" y="1230"/>
                  <a:pt x="448" y="1186"/>
                </a:cubicBezTo>
                <a:close/>
                <a:moveTo>
                  <a:pt x="546" y="1287"/>
                </a:moveTo>
                <a:cubicBezTo>
                  <a:pt x="546" y="1087"/>
                  <a:pt x="546" y="1087"/>
                  <a:pt x="546" y="1087"/>
                </a:cubicBezTo>
                <a:cubicBezTo>
                  <a:pt x="589" y="1087"/>
                  <a:pt x="589" y="1087"/>
                  <a:pt x="589" y="1087"/>
                </a:cubicBezTo>
                <a:cubicBezTo>
                  <a:pt x="589" y="1287"/>
                  <a:pt x="589" y="1287"/>
                  <a:pt x="589" y="1287"/>
                </a:cubicBezTo>
                <a:lnTo>
                  <a:pt x="546" y="1287"/>
                </a:lnTo>
                <a:close/>
                <a:moveTo>
                  <a:pt x="728" y="1175"/>
                </a:moveTo>
                <a:cubicBezTo>
                  <a:pt x="807" y="1175"/>
                  <a:pt x="807" y="1175"/>
                  <a:pt x="807" y="1175"/>
                </a:cubicBezTo>
                <a:cubicBezTo>
                  <a:pt x="807" y="1278"/>
                  <a:pt x="807" y="1278"/>
                  <a:pt x="807" y="1278"/>
                </a:cubicBezTo>
                <a:cubicBezTo>
                  <a:pt x="794" y="1282"/>
                  <a:pt x="782" y="1285"/>
                  <a:pt x="770" y="1287"/>
                </a:cubicBezTo>
                <a:cubicBezTo>
                  <a:pt x="759" y="1288"/>
                  <a:pt x="748" y="1289"/>
                  <a:pt x="736" y="1289"/>
                </a:cubicBezTo>
                <a:cubicBezTo>
                  <a:pt x="706" y="1289"/>
                  <a:pt x="683" y="1280"/>
                  <a:pt x="667" y="1263"/>
                </a:cubicBezTo>
                <a:cubicBezTo>
                  <a:pt x="651" y="1245"/>
                  <a:pt x="643" y="1220"/>
                  <a:pt x="643" y="1187"/>
                </a:cubicBezTo>
                <a:cubicBezTo>
                  <a:pt x="643" y="1155"/>
                  <a:pt x="652" y="1129"/>
                  <a:pt x="671" y="1111"/>
                </a:cubicBezTo>
                <a:cubicBezTo>
                  <a:pt x="689" y="1093"/>
                  <a:pt x="715" y="1085"/>
                  <a:pt x="747" y="1085"/>
                </a:cubicBezTo>
                <a:cubicBezTo>
                  <a:pt x="768" y="1085"/>
                  <a:pt x="787" y="1089"/>
                  <a:pt x="806" y="1097"/>
                </a:cubicBezTo>
                <a:cubicBezTo>
                  <a:pt x="792" y="1131"/>
                  <a:pt x="792" y="1131"/>
                  <a:pt x="792" y="1131"/>
                </a:cubicBezTo>
                <a:cubicBezTo>
                  <a:pt x="778" y="1123"/>
                  <a:pt x="763" y="1120"/>
                  <a:pt x="747" y="1120"/>
                </a:cubicBezTo>
                <a:cubicBezTo>
                  <a:pt x="729" y="1120"/>
                  <a:pt x="714" y="1126"/>
                  <a:pt x="703" y="1138"/>
                </a:cubicBezTo>
                <a:cubicBezTo>
                  <a:pt x="692" y="1150"/>
                  <a:pt x="687" y="1167"/>
                  <a:pt x="687" y="1187"/>
                </a:cubicBezTo>
                <a:cubicBezTo>
                  <a:pt x="687" y="1209"/>
                  <a:pt x="691" y="1226"/>
                  <a:pt x="700" y="1237"/>
                </a:cubicBezTo>
                <a:cubicBezTo>
                  <a:pt x="709" y="1248"/>
                  <a:pt x="722" y="1254"/>
                  <a:pt x="739" y="1254"/>
                </a:cubicBezTo>
                <a:cubicBezTo>
                  <a:pt x="747" y="1254"/>
                  <a:pt x="756" y="1253"/>
                  <a:pt x="765" y="1251"/>
                </a:cubicBezTo>
                <a:cubicBezTo>
                  <a:pt x="765" y="1210"/>
                  <a:pt x="765" y="1210"/>
                  <a:pt x="765" y="1210"/>
                </a:cubicBezTo>
                <a:cubicBezTo>
                  <a:pt x="728" y="1210"/>
                  <a:pt x="728" y="1210"/>
                  <a:pt x="728" y="1210"/>
                </a:cubicBezTo>
                <a:lnTo>
                  <a:pt x="728" y="1175"/>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2" name="Rectangle 35">
            <a:extLst>
              <a:ext uri="{FF2B5EF4-FFF2-40B4-BE49-F238E27FC236}">
                <a16:creationId xmlns:a16="http://schemas.microsoft.com/office/drawing/2014/main" id="{D7A0EEA1-AC3D-3949-9985-9CAECF07398D}"/>
              </a:ext>
            </a:extLst>
          </p:cNvPr>
          <p:cNvSpPr>
            <a:spLocks noChangeArrowheads="1"/>
          </p:cNvSpPr>
          <p:nvPr/>
        </p:nvSpPr>
        <p:spPr bwMode="auto">
          <a:xfrm>
            <a:off x="2878572" y="4025694"/>
            <a:ext cx="208288" cy="44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13" name="Rectangle 36">
            <a:extLst>
              <a:ext uri="{FF2B5EF4-FFF2-40B4-BE49-F238E27FC236}">
                <a16:creationId xmlns:a16="http://schemas.microsoft.com/office/drawing/2014/main" id="{FE17E59A-3184-0BA3-ECCE-39E6174F52A9}"/>
              </a:ext>
            </a:extLst>
          </p:cNvPr>
          <p:cNvSpPr>
            <a:spLocks noChangeArrowheads="1"/>
          </p:cNvSpPr>
          <p:nvPr/>
        </p:nvSpPr>
        <p:spPr bwMode="auto">
          <a:xfrm>
            <a:off x="2878572" y="4144507"/>
            <a:ext cx="208288" cy="58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14" name="Rectangle 37">
            <a:extLst>
              <a:ext uri="{FF2B5EF4-FFF2-40B4-BE49-F238E27FC236}">
                <a16:creationId xmlns:a16="http://schemas.microsoft.com/office/drawing/2014/main" id="{8790221F-EBCB-DE30-7E8E-427858031A4E}"/>
              </a:ext>
            </a:extLst>
          </p:cNvPr>
          <p:cNvSpPr>
            <a:spLocks noChangeArrowheads="1"/>
          </p:cNvSpPr>
          <p:nvPr/>
        </p:nvSpPr>
        <p:spPr bwMode="auto">
          <a:xfrm>
            <a:off x="2893241" y="4050630"/>
            <a:ext cx="20535" cy="733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15" name="Freeform 38">
            <a:extLst>
              <a:ext uri="{FF2B5EF4-FFF2-40B4-BE49-F238E27FC236}">
                <a16:creationId xmlns:a16="http://schemas.microsoft.com/office/drawing/2014/main" id="{4297EE8E-DB09-8848-8144-F66F20481E04}"/>
              </a:ext>
            </a:extLst>
          </p:cNvPr>
          <p:cNvSpPr>
            <a:spLocks/>
          </p:cNvSpPr>
          <p:nvPr/>
        </p:nvSpPr>
        <p:spPr bwMode="auto">
          <a:xfrm>
            <a:off x="2929912" y="4050630"/>
            <a:ext cx="70407" cy="73341"/>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16" name="Freeform 39">
            <a:extLst>
              <a:ext uri="{FF2B5EF4-FFF2-40B4-BE49-F238E27FC236}">
                <a16:creationId xmlns:a16="http://schemas.microsoft.com/office/drawing/2014/main" id="{050A1900-4B2F-2DE7-61C6-F82185AE833F}"/>
              </a:ext>
            </a:extLst>
          </p:cNvPr>
          <p:cNvSpPr>
            <a:spLocks/>
          </p:cNvSpPr>
          <p:nvPr/>
        </p:nvSpPr>
        <p:spPr bwMode="auto">
          <a:xfrm>
            <a:off x="3007652" y="4050630"/>
            <a:ext cx="71875" cy="73341"/>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17" name="Freeform 5">
            <a:extLst>
              <a:ext uri="{FF2B5EF4-FFF2-40B4-BE49-F238E27FC236}">
                <a16:creationId xmlns:a16="http://schemas.microsoft.com/office/drawing/2014/main" id="{B66F3FBD-7283-97E3-94A2-DD50797884D2}"/>
              </a:ext>
            </a:extLst>
          </p:cNvPr>
          <p:cNvSpPr>
            <a:spLocks noEditPoints="1"/>
          </p:cNvSpPr>
          <p:nvPr/>
        </p:nvSpPr>
        <p:spPr bwMode="auto">
          <a:xfrm>
            <a:off x="2849724" y="3938295"/>
            <a:ext cx="266962" cy="349104"/>
          </a:xfrm>
          <a:custGeom>
            <a:avLst/>
            <a:gdLst>
              <a:gd name="T0" fmla="*/ 1134 w 1134"/>
              <a:gd name="T1" fmla="*/ 283 h 1488"/>
              <a:gd name="T2" fmla="*/ 0 w 1134"/>
              <a:gd name="T3" fmla="*/ 1488 h 1488"/>
              <a:gd name="T4" fmla="*/ 850 w 1134"/>
              <a:gd name="T5" fmla="*/ 0 h 1488"/>
              <a:gd name="T6" fmla="*/ 878 w 1134"/>
              <a:gd name="T7" fmla="*/ 0 h 1488"/>
              <a:gd name="T8" fmla="*/ 1134 w 1134"/>
              <a:gd name="T9" fmla="*/ 255 h 1488"/>
              <a:gd name="T10" fmla="*/ 1010 w 1134"/>
              <a:gd name="T11" fmla="*/ 385 h 1488"/>
              <a:gd name="T12" fmla="*/ 124 w 1134"/>
              <a:gd name="T13" fmla="*/ 406 h 1488"/>
              <a:gd name="T14" fmla="*/ 1010 w 1134"/>
              <a:gd name="T15" fmla="*/ 385 h 1488"/>
              <a:gd name="T16" fmla="*/ 124 w 1134"/>
              <a:gd name="T17" fmla="*/ 895 h 1488"/>
              <a:gd name="T18" fmla="*/ 1010 w 1134"/>
              <a:gd name="T19" fmla="*/ 916 h 1488"/>
              <a:gd name="T20" fmla="*/ 273 w 1134"/>
              <a:gd name="T21" fmla="*/ 808 h 1488"/>
              <a:gd name="T22" fmla="*/ 188 w 1134"/>
              <a:gd name="T23" fmla="*/ 494 h 1488"/>
              <a:gd name="T24" fmla="*/ 273 w 1134"/>
              <a:gd name="T25" fmla="*/ 808 h 1488"/>
              <a:gd name="T26" fmla="*/ 564 w 1134"/>
              <a:gd name="T27" fmla="*/ 494 h 1488"/>
              <a:gd name="T28" fmla="*/ 567 w 1134"/>
              <a:gd name="T29" fmla="*/ 712 h 1488"/>
              <a:gd name="T30" fmla="*/ 452 w 1134"/>
              <a:gd name="T31" fmla="*/ 494 h 1488"/>
              <a:gd name="T32" fmla="*/ 341 w 1134"/>
              <a:gd name="T33" fmla="*/ 808 h 1488"/>
              <a:gd name="T34" fmla="*/ 416 w 1134"/>
              <a:gd name="T35" fmla="*/ 666 h 1488"/>
              <a:gd name="T36" fmla="*/ 414 w 1134"/>
              <a:gd name="T37" fmla="*/ 587 h 1488"/>
              <a:gd name="T38" fmla="*/ 640 w 1134"/>
              <a:gd name="T39" fmla="*/ 808 h 1488"/>
              <a:gd name="T40" fmla="*/ 841 w 1134"/>
              <a:gd name="T41" fmla="*/ 654 h 1488"/>
              <a:gd name="T42" fmla="*/ 827 w 1134"/>
              <a:gd name="T43" fmla="*/ 727 h 1488"/>
              <a:gd name="T44" fmla="*/ 769 w 1134"/>
              <a:gd name="T45" fmla="*/ 494 h 1488"/>
              <a:gd name="T46" fmla="*/ 776 w 1134"/>
              <a:gd name="T47" fmla="*/ 808 h 1488"/>
              <a:gd name="T48" fmla="*/ 979 w 1134"/>
              <a:gd name="T49" fmla="*/ 494 h 1488"/>
              <a:gd name="T50" fmla="*/ 841 w 1134"/>
              <a:gd name="T51" fmla="*/ 654 h 1488"/>
              <a:gd name="T52" fmla="*/ 1010 w 1134"/>
              <a:gd name="T53" fmla="*/ 1045 h 1488"/>
              <a:gd name="T54" fmla="*/ 159 w 1134"/>
              <a:gd name="T55" fmla="*/ 1010 h 1488"/>
              <a:gd name="T56" fmla="*/ 124 w 1134"/>
              <a:gd name="T57" fmla="*/ 1329 h 1488"/>
              <a:gd name="T58" fmla="*/ 974 w 1134"/>
              <a:gd name="T59" fmla="*/ 1364 h 1488"/>
              <a:gd name="T60" fmla="*/ 492 w 1134"/>
              <a:gd name="T61" fmla="*/ 1185 h 1488"/>
              <a:gd name="T62" fmla="*/ 383 w 1134"/>
              <a:gd name="T63" fmla="*/ 1287 h 1488"/>
              <a:gd name="T64" fmla="*/ 327 w 1134"/>
              <a:gd name="T65" fmla="*/ 1087 h 1488"/>
              <a:gd name="T66" fmla="*/ 465 w 1134"/>
              <a:gd name="T67" fmla="*/ 1113 h 1488"/>
              <a:gd name="T68" fmla="*/ 448 w 1134"/>
              <a:gd name="T69" fmla="*/ 1186 h 1488"/>
              <a:gd name="T70" fmla="*/ 369 w 1134"/>
              <a:gd name="T71" fmla="*/ 1122 h 1488"/>
              <a:gd name="T72" fmla="*/ 387 w 1134"/>
              <a:gd name="T73" fmla="*/ 1252 h 1488"/>
              <a:gd name="T74" fmla="*/ 546 w 1134"/>
              <a:gd name="T75" fmla="*/ 1287 h 1488"/>
              <a:gd name="T76" fmla="*/ 589 w 1134"/>
              <a:gd name="T77" fmla="*/ 1087 h 1488"/>
              <a:gd name="T78" fmla="*/ 546 w 1134"/>
              <a:gd name="T79" fmla="*/ 1287 h 1488"/>
              <a:gd name="T80" fmla="*/ 807 w 1134"/>
              <a:gd name="T81" fmla="*/ 1175 h 1488"/>
              <a:gd name="T82" fmla="*/ 770 w 1134"/>
              <a:gd name="T83" fmla="*/ 1287 h 1488"/>
              <a:gd name="T84" fmla="*/ 667 w 1134"/>
              <a:gd name="T85" fmla="*/ 1263 h 1488"/>
              <a:gd name="T86" fmla="*/ 671 w 1134"/>
              <a:gd name="T87" fmla="*/ 1111 h 1488"/>
              <a:gd name="T88" fmla="*/ 806 w 1134"/>
              <a:gd name="T89" fmla="*/ 1097 h 1488"/>
              <a:gd name="T90" fmla="*/ 747 w 1134"/>
              <a:gd name="T91" fmla="*/ 1120 h 1488"/>
              <a:gd name="T92" fmla="*/ 687 w 1134"/>
              <a:gd name="T93" fmla="*/ 1187 h 1488"/>
              <a:gd name="T94" fmla="*/ 739 w 1134"/>
              <a:gd name="T95" fmla="*/ 1254 h 1488"/>
              <a:gd name="T96" fmla="*/ 765 w 1134"/>
              <a:gd name="T97" fmla="*/ 1210 h 1488"/>
              <a:gd name="T98" fmla="*/ 728 w 1134"/>
              <a:gd name="T99" fmla="*/ 1175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4" h="1488">
                <a:moveTo>
                  <a:pt x="850" y="283"/>
                </a:moveTo>
                <a:cubicBezTo>
                  <a:pt x="1134" y="283"/>
                  <a:pt x="1134" y="283"/>
                  <a:pt x="1134" y="283"/>
                </a:cubicBezTo>
                <a:cubicBezTo>
                  <a:pt x="1134" y="1488"/>
                  <a:pt x="1134" y="1488"/>
                  <a:pt x="1134" y="1488"/>
                </a:cubicBezTo>
                <a:cubicBezTo>
                  <a:pt x="0" y="1488"/>
                  <a:pt x="0" y="1488"/>
                  <a:pt x="0" y="1488"/>
                </a:cubicBezTo>
                <a:cubicBezTo>
                  <a:pt x="0" y="0"/>
                  <a:pt x="0" y="0"/>
                  <a:pt x="0" y="0"/>
                </a:cubicBezTo>
                <a:cubicBezTo>
                  <a:pt x="850" y="0"/>
                  <a:pt x="850" y="0"/>
                  <a:pt x="850" y="0"/>
                </a:cubicBezTo>
                <a:lnTo>
                  <a:pt x="850" y="283"/>
                </a:lnTo>
                <a:close/>
                <a:moveTo>
                  <a:pt x="878" y="0"/>
                </a:moveTo>
                <a:cubicBezTo>
                  <a:pt x="878" y="255"/>
                  <a:pt x="878" y="255"/>
                  <a:pt x="878" y="255"/>
                </a:cubicBezTo>
                <a:cubicBezTo>
                  <a:pt x="1134" y="255"/>
                  <a:pt x="1134" y="255"/>
                  <a:pt x="1134" y="255"/>
                </a:cubicBezTo>
                <a:lnTo>
                  <a:pt x="878" y="0"/>
                </a:lnTo>
                <a:close/>
                <a:moveTo>
                  <a:pt x="1010" y="385"/>
                </a:moveTo>
                <a:cubicBezTo>
                  <a:pt x="124" y="385"/>
                  <a:pt x="124" y="385"/>
                  <a:pt x="124" y="385"/>
                </a:cubicBezTo>
                <a:cubicBezTo>
                  <a:pt x="124" y="406"/>
                  <a:pt x="124" y="406"/>
                  <a:pt x="124" y="406"/>
                </a:cubicBezTo>
                <a:cubicBezTo>
                  <a:pt x="1010" y="406"/>
                  <a:pt x="1010" y="406"/>
                  <a:pt x="1010" y="406"/>
                </a:cubicBezTo>
                <a:lnTo>
                  <a:pt x="1010" y="385"/>
                </a:lnTo>
                <a:close/>
                <a:moveTo>
                  <a:pt x="1010" y="895"/>
                </a:moveTo>
                <a:cubicBezTo>
                  <a:pt x="124" y="895"/>
                  <a:pt x="124" y="895"/>
                  <a:pt x="124" y="895"/>
                </a:cubicBezTo>
                <a:cubicBezTo>
                  <a:pt x="124" y="916"/>
                  <a:pt x="124" y="916"/>
                  <a:pt x="124" y="916"/>
                </a:cubicBezTo>
                <a:cubicBezTo>
                  <a:pt x="1010" y="916"/>
                  <a:pt x="1010" y="916"/>
                  <a:pt x="1010" y="916"/>
                </a:cubicBezTo>
                <a:lnTo>
                  <a:pt x="1010" y="895"/>
                </a:lnTo>
                <a:close/>
                <a:moveTo>
                  <a:pt x="273" y="808"/>
                </a:moveTo>
                <a:cubicBezTo>
                  <a:pt x="273" y="494"/>
                  <a:pt x="273" y="494"/>
                  <a:pt x="273" y="494"/>
                </a:cubicBezTo>
                <a:cubicBezTo>
                  <a:pt x="188" y="494"/>
                  <a:pt x="188" y="494"/>
                  <a:pt x="188" y="494"/>
                </a:cubicBezTo>
                <a:cubicBezTo>
                  <a:pt x="188" y="808"/>
                  <a:pt x="188" y="808"/>
                  <a:pt x="188" y="808"/>
                </a:cubicBezTo>
                <a:lnTo>
                  <a:pt x="273" y="808"/>
                </a:lnTo>
                <a:close/>
                <a:moveTo>
                  <a:pt x="640" y="494"/>
                </a:moveTo>
                <a:cubicBezTo>
                  <a:pt x="564" y="494"/>
                  <a:pt x="564" y="494"/>
                  <a:pt x="564" y="494"/>
                </a:cubicBezTo>
                <a:cubicBezTo>
                  <a:pt x="564" y="636"/>
                  <a:pt x="564" y="636"/>
                  <a:pt x="564" y="636"/>
                </a:cubicBezTo>
                <a:cubicBezTo>
                  <a:pt x="564" y="655"/>
                  <a:pt x="565" y="680"/>
                  <a:pt x="567" y="712"/>
                </a:cubicBezTo>
                <a:cubicBezTo>
                  <a:pt x="566" y="712"/>
                  <a:pt x="566" y="712"/>
                  <a:pt x="566" y="712"/>
                </a:cubicBezTo>
                <a:cubicBezTo>
                  <a:pt x="452" y="494"/>
                  <a:pt x="452" y="494"/>
                  <a:pt x="452" y="494"/>
                </a:cubicBezTo>
                <a:cubicBezTo>
                  <a:pt x="341" y="494"/>
                  <a:pt x="341" y="494"/>
                  <a:pt x="341" y="494"/>
                </a:cubicBezTo>
                <a:cubicBezTo>
                  <a:pt x="341" y="808"/>
                  <a:pt x="341" y="808"/>
                  <a:pt x="341" y="808"/>
                </a:cubicBezTo>
                <a:cubicBezTo>
                  <a:pt x="416" y="808"/>
                  <a:pt x="416" y="808"/>
                  <a:pt x="416" y="808"/>
                </a:cubicBezTo>
                <a:cubicBezTo>
                  <a:pt x="416" y="666"/>
                  <a:pt x="416" y="666"/>
                  <a:pt x="416" y="666"/>
                </a:cubicBezTo>
                <a:cubicBezTo>
                  <a:pt x="416" y="648"/>
                  <a:pt x="415" y="621"/>
                  <a:pt x="412" y="587"/>
                </a:cubicBezTo>
                <a:cubicBezTo>
                  <a:pt x="414" y="587"/>
                  <a:pt x="414" y="587"/>
                  <a:pt x="414" y="587"/>
                </a:cubicBezTo>
                <a:cubicBezTo>
                  <a:pt x="529" y="808"/>
                  <a:pt x="529" y="808"/>
                  <a:pt x="529" y="808"/>
                </a:cubicBezTo>
                <a:cubicBezTo>
                  <a:pt x="640" y="808"/>
                  <a:pt x="640" y="808"/>
                  <a:pt x="640" y="808"/>
                </a:cubicBezTo>
                <a:lnTo>
                  <a:pt x="640" y="494"/>
                </a:lnTo>
                <a:close/>
                <a:moveTo>
                  <a:pt x="841" y="654"/>
                </a:moveTo>
                <a:cubicBezTo>
                  <a:pt x="838" y="662"/>
                  <a:pt x="836" y="674"/>
                  <a:pt x="833" y="689"/>
                </a:cubicBezTo>
                <a:cubicBezTo>
                  <a:pt x="830" y="704"/>
                  <a:pt x="828" y="717"/>
                  <a:pt x="827" y="727"/>
                </a:cubicBezTo>
                <a:cubicBezTo>
                  <a:pt x="826" y="713"/>
                  <a:pt x="821" y="688"/>
                  <a:pt x="812" y="653"/>
                </a:cubicBezTo>
                <a:cubicBezTo>
                  <a:pt x="769" y="494"/>
                  <a:pt x="769" y="494"/>
                  <a:pt x="769" y="494"/>
                </a:cubicBezTo>
                <a:cubicBezTo>
                  <a:pt x="674" y="494"/>
                  <a:pt x="674" y="494"/>
                  <a:pt x="674" y="494"/>
                </a:cubicBezTo>
                <a:cubicBezTo>
                  <a:pt x="776" y="808"/>
                  <a:pt x="776" y="808"/>
                  <a:pt x="776" y="808"/>
                </a:cubicBezTo>
                <a:cubicBezTo>
                  <a:pt x="876" y="808"/>
                  <a:pt x="876" y="808"/>
                  <a:pt x="876" y="808"/>
                </a:cubicBezTo>
                <a:cubicBezTo>
                  <a:pt x="979" y="494"/>
                  <a:pt x="979" y="494"/>
                  <a:pt x="979" y="494"/>
                </a:cubicBezTo>
                <a:cubicBezTo>
                  <a:pt x="884" y="494"/>
                  <a:pt x="884" y="494"/>
                  <a:pt x="884" y="494"/>
                </a:cubicBezTo>
                <a:lnTo>
                  <a:pt x="841" y="654"/>
                </a:lnTo>
                <a:close/>
                <a:moveTo>
                  <a:pt x="1010" y="1329"/>
                </a:moveTo>
                <a:cubicBezTo>
                  <a:pt x="1010" y="1045"/>
                  <a:pt x="1010" y="1045"/>
                  <a:pt x="1010" y="1045"/>
                </a:cubicBezTo>
                <a:cubicBezTo>
                  <a:pt x="1010" y="1026"/>
                  <a:pt x="994" y="1010"/>
                  <a:pt x="974" y="1010"/>
                </a:cubicBezTo>
                <a:cubicBezTo>
                  <a:pt x="159" y="1010"/>
                  <a:pt x="159" y="1010"/>
                  <a:pt x="159" y="1010"/>
                </a:cubicBezTo>
                <a:cubicBezTo>
                  <a:pt x="140" y="1010"/>
                  <a:pt x="124" y="1026"/>
                  <a:pt x="124" y="1045"/>
                </a:cubicBezTo>
                <a:cubicBezTo>
                  <a:pt x="124" y="1329"/>
                  <a:pt x="124" y="1329"/>
                  <a:pt x="124" y="1329"/>
                </a:cubicBezTo>
                <a:cubicBezTo>
                  <a:pt x="124" y="1348"/>
                  <a:pt x="140" y="1364"/>
                  <a:pt x="159" y="1364"/>
                </a:cubicBezTo>
                <a:cubicBezTo>
                  <a:pt x="974" y="1364"/>
                  <a:pt x="974" y="1364"/>
                  <a:pt x="974" y="1364"/>
                </a:cubicBezTo>
                <a:cubicBezTo>
                  <a:pt x="994" y="1364"/>
                  <a:pt x="1010" y="1348"/>
                  <a:pt x="1010" y="1329"/>
                </a:cubicBezTo>
                <a:close/>
                <a:moveTo>
                  <a:pt x="492" y="1185"/>
                </a:moveTo>
                <a:cubicBezTo>
                  <a:pt x="492" y="1218"/>
                  <a:pt x="482" y="1243"/>
                  <a:pt x="464" y="1260"/>
                </a:cubicBezTo>
                <a:cubicBezTo>
                  <a:pt x="445" y="1278"/>
                  <a:pt x="418" y="1287"/>
                  <a:pt x="383" y="1287"/>
                </a:cubicBezTo>
                <a:cubicBezTo>
                  <a:pt x="327" y="1287"/>
                  <a:pt x="327" y="1287"/>
                  <a:pt x="327" y="1287"/>
                </a:cubicBezTo>
                <a:cubicBezTo>
                  <a:pt x="327" y="1087"/>
                  <a:pt x="327" y="1087"/>
                  <a:pt x="327" y="1087"/>
                </a:cubicBezTo>
                <a:cubicBezTo>
                  <a:pt x="389" y="1087"/>
                  <a:pt x="389" y="1087"/>
                  <a:pt x="389" y="1087"/>
                </a:cubicBezTo>
                <a:cubicBezTo>
                  <a:pt x="422" y="1087"/>
                  <a:pt x="447" y="1096"/>
                  <a:pt x="465" y="1113"/>
                </a:cubicBezTo>
                <a:cubicBezTo>
                  <a:pt x="483" y="1130"/>
                  <a:pt x="492" y="1154"/>
                  <a:pt x="492" y="1185"/>
                </a:cubicBezTo>
                <a:close/>
                <a:moveTo>
                  <a:pt x="448" y="1186"/>
                </a:moveTo>
                <a:cubicBezTo>
                  <a:pt x="448" y="1143"/>
                  <a:pt x="429" y="1122"/>
                  <a:pt x="391" y="1122"/>
                </a:cubicBezTo>
                <a:cubicBezTo>
                  <a:pt x="369" y="1122"/>
                  <a:pt x="369" y="1122"/>
                  <a:pt x="369" y="1122"/>
                </a:cubicBezTo>
                <a:cubicBezTo>
                  <a:pt x="369" y="1252"/>
                  <a:pt x="369" y="1252"/>
                  <a:pt x="369" y="1252"/>
                </a:cubicBezTo>
                <a:cubicBezTo>
                  <a:pt x="387" y="1252"/>
                  <a:pt x="387" y="1252"/>
                  <a:pt x="387" y="1252"/>
                </a:cubicBezTo>
                <a:cubicBezTo>
                  <a:pt x="428" y="1252"/>
                  <a:pt x="448" y="1230"/>
                  <a:pt x="448" y="1186"/>
                </a:cubicBezTo>
                <a:close/>
                <a:moveTo>
                  <a:pt x="546" y="1287"/>
                </a:moveTo>
                <a:cubicBezTo>
                  <a:pt x="546" y="1087"/>
                  <a:pt x="546" y="1087"/>
                  <a:pt x="546" y="1087"/>
                </a:cubicBezTo>
                <a:cubicBezTo>
                  <a:pt x="589" y="1087"/>
                  <a:pt x="589" y="1087"/>
                  <a:pt x="589" y="1087"/>
                </a:cubicBezTo>
                <a:cubicBezTo>
                  <a:pt x="589" y="1287"/>
                  <a:pt x="589" y="1287"/>
                  <a:pt x="589" y="1287"/>
                </a:cubicBezTo>
                <a:lnTo>
                  <a:pt x="546" y="1287"/>
                </a:lnTo>
                <a:close/>
                <a:moveTo>
                  <a:pt x="728" y="1175"/>
                </a:moveTo>
                <a:cubicBezTo>
                  <a:pt x="807" y="1175"/>
                  <a:pt x="807" y="1175"/>
                  <a:pt x="807" y="1175"/>
                </a:cubicBezTo>
                <a:cubicBezTo>
                  <a:pt x="807" y="1278"/>
                  <a:pt x="807" y="1278"/>
                  <a:pt x="807" y="1278"/>
                </a:cubicBezTo>
                <a:cubicBezTo>
                  <a:pt x="794" y="1282"/>
                  <a:pt x="782" y="1285"/>
                  <a:pt x="770" y="1287"/>
                </a:cubicBezTo>
                <a:cubicBezTo>
                  <a:pt x="759" y="1288"/>
                  <a:pt x="748" y="1289"/>
                  <a:pt x="736" y="1289"/>
                </a:cubicBezTo>
                <a:cubicBezTo>
                  <a:pt x="706" y="1289"/>
                  <a:pt x="683" y="1280"/>
                  <a:pt x="667" y="1263"/>
                </a:cubicBezTo>
                <a:cubicBezTo>
                  <a:pt x="651" y="1245"/>
                  <a:pt x="643" y="1220"/>
                  <a:pt x="643" y="1187"/>
                </a:cubicBezTo>
                <a:cubicBezTo>
                  <a:pt x="643" y="1155"/>
                  <a:pt x="652" y="1129"/>
                  <a:pt x="671" y="1111"/>
                </a:cubicBezTo>
                <a:cubicBezTo>
                  <a:pt x="689" y="1093"/>
                  <a:pt x="715" y="1085"/>
                  <a:pt x="747" y="1085"/>
                </a:cubicBezTo>
                <a:cubicBezTo>
                  <a:pt x="768" y="1085"/>
                  <a:pt x="787" y="1089"/>
                  <a:pt x="806" y="1097"/>
                </a:cubicBezTo>
                <a:cubicBezTo>
                  <a:pt x="792" y="1131"/>
                  <a:pt x="792" y="1131"/>
                  <a:pt x="792" y="1131"/>
                </a:cubicBezTo>
                <a:cubicBezTo>
                  <a:pt x="778" y="1123"/>
                  <a:pt x="763" y="1120"/>
                  <a:pt x="747" y="1120"/>
                </a:cubicBezTo>
                <a:cubicBezTo>
                  <a:pt x="729" y="1120"/>
                  <a:pt x="714" y="1126"/>
                  <a:pt x="703" y="1138"/>
                </a:cubicBezTo>
                <a:cubicBezTo>
                  <a:pt x="692" y="1150"/>
                  <a:pt x="687" y="1167"/>
                  <a:pt x="687" y="1187"/>
                </a:cubicBezTo>
                <a:cubicBezTo>
                  <a:pt x="687" y="1209"/>
                  <a:pt x="691" y="1226"/>
                  <a:pt x="700" y="1237"/>
                </a:cubicBezTo>
                <a:cubicBezTo>
                  <a:pt x="709" y="1248"/>
                  <a:pt x="722" y="1254"/>
                  <a:pt x="739" y="1254"/>
                </a:cubicBezTo>
                <a:cubicBezTo>
                  <a:pt x="747" y="1254"/>
                  <a:pt x="756" y="1253"/>
                  <a:pt x="765" y="1251"/>
                </a:cubicBezTo>
                <a:cubicBezTo>
                  <a:pt x="765" y="1210"/>
                  <a:pt x="765" y="1210"/>
                  <a:pt x="765" y="1210"/>
                </a:cubicBezTo>
                <a:cubicBezTo>
                  <a:pt x="728" y="1210"/>
                  <a:pt x="728" y="1210"/>
                  <a:pt x="728" y="1210"/>
                </a:cubicBezTo>
                <a:lnTo>
                  <a:pt x="728" y="1175"/>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8" name="Rectangle 35">
            <a:extLst>
              <a:ext uri="{FF2B5EF4-FFF2-40B4-BE49-F238E27FC236}">
                <a16:creationId xmlns:a16="http://schemas.microsoft.com/office/drawing/2014/main" id="{6A4AF240-E460-84A4-CBB7-C40140B98DCE}"/>
              </a:ext>
            </a:extLst>
          </p:cNvPr>
          <p:cNvSpPr>
            <a:spLocks noChangeArrowheads="1"/>
          </p:cNvSpPr>
          <p:nvPr/>
        </p:nvSpPr>
        <p:spPr bwMode="auto">
          <a:xfrm>
            <a:off x="6093469" y="2479923"/>
            <a:ext cx="208288" cy="44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19" name="Rectangle 36">
            <a:extLst>
              <a:ext uri="{FF2B5EF4-FFF2-40B4-BE49-F238E27FC236}">
                <a16:creationId xmlns:a16="http://schemas.microsoft.com/office/drawing/2014/main" id="{69301564-509F-F1DE-9E59-8DF517E13306}"/>
              </a:ext>
            </a:extLst>
          </p:cNvPr>
          <p:cNvSpPr>
            <a:spLocks noChangeArrowheads="1"/>
          </p:cNvSpPr>
          <p:nvPr/>
        </p:nvSpPr>
        <p:spPr bwMode="auto">
          <a:xfrm>
            <a:off x="6093469" y="2598736"/>
            <a:ext cx="208288" cy="58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20" name="Rectangle 37">
            <a:extLst>
              <a:ext uri="{FF2B5EF4-FFF2-40B4-BE49-F238E27FC236}">
                <a16:creationId xmlns:a16="http://schemas.microsoft.com/office/drawing/2014/main" id="{D7D0C16A-8561-5344-0C7C-84F0275654D6}"/>
              </a:ext>
            </a:extLst>
          </p:cNvPr>
          <p:cNvSpPr>
            <a:spLocks noChangeArrowheads="1"/>
          </p:cNvSpPr>
          <p:nvPr/>
        </p:nvSpPr>
        <p:spPr bwMode="auto">
          <a:xfrm>
            <a:off x="6108138" y="2504859"/>
            <a:ext cx="20535" cy="733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21" name="Freeform 38">
            <a:extLst>
              <a:ext uri="{FF2B5EF4-FFF2-40B4-BE49-F238E27FC236}">
                <a16:creationId xmlns:a16="http://schemas.microsoft.com/office/drawing/2014/main" id="{CC61DE0B-2F04-D3FE-D105-A3764DFFE5BB}"/>
              </a:ext>
            </a:extLst>
          </p:cNvPr>
          <p:cNvSpPr>
            <a:spLocks/>
          </p:cNvSpPr>
          <p:nvPr/>
        </p:nvSpPr>
        <p:spPr bwMode="auto">
          <a:xfrm>
            <a:off x="6144809" y="2504859"/>
            <a:ext cx="70407" cy="73341"/>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22" name="Freeform 39">
            <a:extLst>
              <a:ext uri="{FF2B5EF4-FFF2-40B4-BE49-F238E27FC236}">
                <a16:creationId xmlns:a16="http://schemas.microsoft.com/office/drawing/2014/main" id="{4428F4DB-675F-DF63-7A5A-E504941935F7}"/>
              </a:ext>
            </a:extLst>
          </p:cNvPr>
          <p:cNvSpPr>
            <a:spLocks/>
          </p:cNvSpPr>
          <p:nvPr/>
        </p:nvSpPr>
        <p:spPr bwMode="auto">
          <a:xfrm>
            <a:off x="6222549" y="2504859"/>
            <a:ext cx="71875" cy="73341"/>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23" name="Freeform 5">
            <a:extLst>
              <a:ext uri="{FF2B5EF4-FFF2-40B4-BE49-F238E27FC236}">
                <a16:creationId xmlns:a16="http://schemas.microsoft.com/office/drawing/2014/main" id="{D58085F3-1A7F-65EB-8348-D82930F14DCD}"/>
              </a:ext>
            </a:extLst>
          </p:cNvPr>
          <p:cNvSpPr>
            <a:spLocks noEditPoints="1"/>
          </p:cNvSpPr>
          <p:nvPr/>
        </p:nvSpPr>
        <p:spPr bwMode="auto">
          <a:xfrm>
            <a:off x="6064621" y="2392524"/>
            <a:ext cx="266962" cy="349104"/>
          </a:xfrm>
          <a:custGeom>
            <a:avLst/>
            <a:gdLst>
              <a:gd name="T0" fmla="*/ 1134 w 1134"/>
              <a:gd name="T1" fmla="*/ 283 h 1488"/>
              <a:gd name="T2" fmla="*/ 0 w 1134"/>
              <a:gd name="T3" fmla="*/ 1488 h 1488"/>
              <a:gd name="T4" fmla="*/ 850 w 1134"/>
              <a:gd name="T5" fmla="*/ 0 h 1488"/>
              <a:gd name="T6" fmla="*/ 878 w 1134"/>
              <a:gd name="T7" fmla="*/ 0 h 1488"/>
              <a:gd name="T8" fmla="*/ 1134 w 1134"/>
              <a:gd name="T9" fmla="*/ 255 h 1488"/>
              <a:gd name="T10" fmla="*/ 1010 w 1134"/>
              <a:gd name="T11" fmla="*/ 385 h 1488"/>
              <a:gd name="T12" fmla="*/ 124 w 1134"/>
              <a:gd name="T13" fmla="*/ 406 h 1488"/>
              <a:gd name="T14" fmla="*/ 1010 w 1134"/>
              <a:gd name="T15" fmla="*/ 385 h 1488"/>
              <a:gd name="T16" fmla="*/ 124 w 1134"/>
              <a:gd name="T17" fmla="*/ 895 h 1488"/>
              <a:gd name="T18" fmla="*/ 1010 w 1134"/>
              <a:gd name="T19" fmla="*/ 916 h 1488"/>
              <a:gd name="T20" fmla="*/ 273 w 1134"/>
              <a:gd name="T21" fmla="*/ 808 h 1488"/>
              <a:gd name="T22" fmla="*/ 188 w 1134"/>
              <a:gd name="T23" fmla="*/ 494 h 1488"/>
              <a:gd name="T24" fmla="*/ 273 w 1134"/>
              <a:gd name="T25" fmla="*/ 808 h 1488"/>
              <a:gd name="T26" fmla="*/ 564 w 1134"/>
              <a:gd name="T27" fmla="*/ 494 h 1488"/>
              <a:gd name="T28" fmla="*/ 567 w 1134"/>
              <a:gd name="T29" fmla="*/ 712 h 1488"/>
              <a:gd name="T30" fmla="*/ 452 w 1134"/>
              <a:gd name="T31" fmla="*/ 494 h 1488"/>
              <a:gd name="T32" fmla="*/ 341 w 1134"/>
              <a:gd name="T33" fmla="*/ 808 h 1488"/>
              <a:gd name="T34" fmla="*/ 416 w 1134"/>
              <a:gd name="T35" fmla="*/ 666 h 1488"/>
              <a:gd name="T36" fmla="*/ 414 w 1134"/>
              <a:gd name="T37" fmla="*/ 587 h 1488"/>
              <a:gd name="T38" fmla="*/ 640 w 1134"/>
              <a:gd name="T39" fmla="*/ 808 h 1488"/>
              <a:gd name="T40" fmla="*/ 841 w 1134"/>
              <a:gd name="T41" fmla="*/ 654 h 1488"/>
              <a:gd name="T42" fmla="*/ 827 w 1134"/>
              <a:gd name="T43" fmla="*/ 727 h 1488"/>
              <a:gd name="T44" fmla="*/ 769 w 1134"/>
              <a:gd name="T45" fmla="*/ 494 h 1488"/>
              <a:gd name="T46" fmla="*/ 776 w 1134"/>
              <a:gd name="T47" fmla="*/ 808 h 1488"/>
              <a:gd name="T48" fmla="*/ 979 w 1134"/>
              <a:gd name="T49" fmla="*/ 494 h 1488"/>
              <a:gd name="T50" fmla="*/ 841 w 1134"/>
              <a:gd name="T51" fmla="*/ 654 h 1488"/>
              <a:gd name="T52" fmla="*/ 1010 w 1134"/>
              <a:gd name="T53" fmla="*/ 1045 h 1488"/>
              <a:gd name="T54" fmla="*/ 159 w 1134"/>
              <a:gd name="T55" fmla="*/ 1010 h 1488"/>
              <a:gd name="T56" fmla="*/ 124 w 1134"/>
              <a:gd name="T57" fmla="*/ 1329 h 1488"/>
              <a:gd name="T58" fmla="*/ 974 w 1134"/>
              <a:gd name="T59" fmla="*/ 1364 h 1488"/>
              <a:gd name="T60" fmla="*/ 492 w 1134"/>
              <a:gd name="T61" fmla="*/ 1185 h 1488"/>
              <a:gd name="T62" fmla="*/ 383 w 1134"/>
              <a:gd name="T63" fmla="*/ 1287 h 1488"/>
              <a:gd name="T64" fmla="*/ 327 w 1134"/>
              <a:gd name="T65" fmla="*/ 1087 h 1488"/>
              <a:gd name="T66" fmla="*/ 465 w 1134"/>
              <a:gd name="T67" fmla="*/ 1113 h 1488"/>
              <a:gd name="T68" fmla="*/ 448 w 1134"/>
              <a:gd name="T69" fmla="*/ 1186 h 1488"/>
              <a:gd name="T70" fmla="*/ 369 w 1134"/>
              <a:gd name="T71" fmla="*/ 1122 h 1488"/>
              <a:gd name="T72" fmla="*/ 387 w 1134"/>
              <a:gd name="T73" fmla="*/ 1252 h 1488"/>
              <a:gd name="T74" fmla="*/ 546 w 1134"/>
              <a:gd name="T75" fmla="*/ 1287 h 1488"/>
              <a:gd name="T76" fmla="*/ 589 w 1134"/>
              <a:gd name="T77" fmla="*/ 1087 h 1488"/>
              <a:gd name="T78" fmla="*/ 546 w 1134"/>
              <a:gd name="T79" fmla="*/ 1287 h 1488"/>
              <a:gd name="T80" fmla="*/ 807 w 1134"/>
              <a:gd name="T81" fmla="*/ 1175 h 1488"/>
              <a:gd name="T82" fmla="*/ 770 w 1134"/>
              <a:gd name="T83" fmla="*/ 1287 h 1488"/>
              <a:gd name="T84" fmla="*/ 667 w 1134"/>
              <a:gd name="T85" fmla="*/ 1263 h 1488"/>
              <a:gd name="T86" fmla="*/ 671 w 1134"/>
              <a:gd name="T87" fmla="*/ 1111 h 1488"/>
              <a:gd name="T88" fmla="*/ 806 w 1134"/>
              <a:gd name="T89" fmla="*/ 1097 h 1488"/>
              <a:gd name="T90" fmla="*/ 747 w 1134"/>
              <a:gd name="T91" fmla="*/ 1120 h 1488"/>
              <a:gd name="T92" fmla="*/ 687 w 1134"/>
              <a:gd name="T93" fmla="*/ 1187 h 1488"/>
              <a:gd name="T94" fmla="*/ 739 w 1134"/>
              <a:gd name="T95" fmla="*/ 1254 h 1488"/>
              <a:gd name="T96" fmla="*/ 765 w 1134"/>
              <a:gd name="T97" fmla="*/ 1210 h 1488"/>
              <a:gd name="T98" fmla="*/ 728 w 1134"/>
              <a:gd name="T99" fmla="*/ 1175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4" h="1488">
                <a:moveTo>
                  <a:pt x="850" y="283"/>
                </a:moveTo>
                <a:cubicBezTo>
                  <a:pt x="1134" y="283"/>
                  <a:pt x="1134" y="283"/>
                  <a:pt x="1134" y="283"/>
                </a:cubicBezTo>
                <a:cubicBezTo>
                  <a:pt x="1134" y="1488"/>
                  <a:pt x="1134" y="1488"/>
                  <a:pt x="1134" y="1488"/>
                </a:cubicBezTo>
                <a:cubicBezTo>
                  <a:pt x="0" y="1488"/>
                  <a:pt x="0" y="1488"/>
                  <a:pt x="0" y="1488"/>
                </a:cubicBezTo>
                <a:cubicBezTo>
                  <a:pt x="0" y="0"/>
                  <a:pt x="0" y="0"/>
                  <a:pt x="0" y="0"/>
                </a:cubicBezTo>
                <a:cubicBezTo>
                  <a:pt x="850" y="0"/>
                  <a:pt x="850" y="0"/>
                  <a:pt x="850" y="0"/>
                </a:cubicBezTo>
                <a:lnTo>
                  <a:pt x="850" y="283"/>
                </a:lnTo>
                <a:close/>
                <a:moveTo>
                  <a:pt x="878" y="0"/>
                </a:moveTo>
                <a:cubicBezTo>
                  <a:pt x="878" y="255"/>
                  <a:pt x="878" y="255"/>
                  <a:pt x="878" y="255"/>
                </a:cubicBezTo>
                <a:cubicBezTo>
                  <a:pt x="1134" y="255"/>
                  <a:pt x="1134" y="255"/>
                  <a:pt x="1134" y="255"/>
                </a:cubicBezTo>
                <a:lnTo>
                  <a:pt x="878" y="0"/>
                </a:lnTo>
                <a:close/>
                <a:moveTo>
                  <a:pt x="1010" y="385"/>
                </a:moveTo>
                <a:cubicBezTo>
                  <a:pt x="124" y="385"/>
                  <a:pt x="124" y="385"/>
                  <a:pt x="124" y="385"/>
                </a:cubicBezTo>
                <a:cubicBezTo>
                  <a:pt x="124" y="406"/>
                  <a:pt x="124" y="406"/>
                  <a:pt x="124" y="406"/>
                </a:cubicBezTo>
                <a:cubicBezTo>
                  <a:pt x="1010" y="406"/>
                  <a:pt x="1010" y="406"/>
                  <a:pt x="1010" y="406"/>
                </a:cubicBezTo>
                <a:lnTo>
                  <a:pt x="1010" y="385"/>
                </a:lnTo>
                <a:close/>
                <a:moveTo>
                  <a:pt x="1010" y="895"/>
                </a:moveTo>
                <a:cubicBezTo>
                  <a:pt x="124" y="895"/>
                  <a:pt x="124" y="895"/>
                  <a:pt x="124" y="895"/>
                </a:cubicBezTo>
                <a:cubicBezTo>
                  <a:pt x="124" y="916"/>
                  <a:pt x="124" y="916"/>
                  <a:pt x="124" y="916"/>
                </a:cubicBezTo>
                <a:cubicBezTo>
                  <a:pt x="1010" y="916"/>
                  <a:pt x="1010" y="916"/>
                  <a:pt x="1010" y="916"/>
                </a:cubicBezTo>
                <a:lnTo>
                  <a:pt x="1010" y="895"/>
                </a:lnTo>
                <a:close/>
                <a:moveTo>
                  <a:pt x="273" y="808"/>
                </a:moveTo>
                <a:cubicBezTo>
                  <a:pt x="273" y="494"/>
                  <a:pt x="273" y="494"/>
                  <a:pt x="273" y="494"/>
                </a:cubicBezTo>
                <a:cubicBezTo>
                  <a:pt x="188" y="494"/>
                  <a:pt x="188" y="494"/>
                  <a:pt x="188" y="494"/>
                </a:cubicBezTo>
                <a:cubicBezTo>
                  <a:pt x="188" y="808"/>
                  <a:pt x="188" y="808"/>
                  <a:pt x="188" y="808"/>
                </a:cubicBezTo>
                <a:lnTo>
                  <a:pt x="273" y="808"/>
                </a:lnTo>
                <a:close/>
                <a:moveTo>
                  <a:pt x="640" y="494"/>
                </a:moveTo>
                <a:cubicBezTo>
                  <a:pt x="564" y="494"/>
                  <a:pt x="564" y="494"/>
                  <a:pt x="564" y="494"/>
                </a:cubicBezTo>
                <a:cubicBezTo>
                  <a:pt x="564" y="636"/>
                  <a:pt x="564" y="636"/>
                  <a:pt x="564" y="636"/>
                </a:cubicBezTo>
                <a:cubicBezTo>
                  <a:pt x="564" y="655"/>
                  <a:pt x="565" y="680"/>
                  <a:pt x="567" y="712"/>
                </a:cubicBezTo>
                <a:cubicBezTo>
                  <a:pt x="566" y="712"/>
                  <a:pt x="566" y="712"/>
                  <a:pt x="566" y="712"/>
                </a:cubicBezTo>
                <a:cubicBezTo>
                  <a:pt x="452" y="494"/>
                  <a:pt x="452" y="494"/>
                  <a:pt x="452" y="494"/>
                </a:cubicBezTo>
                <a:cubicBezTo>
                  <a:pt x="341" y="494"/>
                  <a:pt x="341" y="494"/>
                  <a:pt x="341" y="494"/>
                </a:cubicBezTo>
                <a:cubicBezTo>
                  <a:pt x="341" y="808"/>
                  <a:pt x="341" y="808"/>
                  <a:pt x="341" y="808"/>
                </a:cubicBezTo>
                <a:cubicBezTo>
                  <a:pt x="416" y="808"/>
                  <a:pt x="416" y="808"/>
                  <a:pt x="416" y="808"/>
                </a:cubicBezTo>
                <a:cubicBezTo>
                  <a:pt x="416" y="666"/>
                  <a:pt x="416" y="666"/>
                  <a:pt x="416" y="666"/>
                </a:cubicBezTo>
                <a:cubicBezTo>
                  <a:pt x="416" y="648"/>
                  <a:pt x="415" y="621"/>
                  <a:pt x="412" y="587"/>
                </a:cubicBezTo>
                <a:cubicBezTo>
                  <a:pt x="414" y="587"/>
                  <a:pt x="414" y="587"/>
                  <a:pt x="414" y="587"/>
                </a:cubicBezTo>
                <a:cubicBezTo>
                  <a:pt x="529" y="808"/>
                  <a:pt x="529" y="808"/>
                  <a:pt x="529" y="808"/>
                </a:cubicBezTo>
                <a:cubicBezTo>
                  <a:pt x="640" y="808"/>
                  <a:pt x="640" y="808"/>
                  <a:pt x="640" y="808"/>
                </a:cubicBezTo>
                <a:lnTo>
                  <a:pt x="640" y="494"/>
                </a:lnTo>
                <a:close/>
                <a:moveTo>
                  <a:pt x="841" y="654"/>
                </a:moveTo>
                <a:cubicBezTo>
                  <a:pt x="838" y="662"/>
                  <a:pt x="836" y="674"/>
                  <a:pt x="833" y="689"/>
                </a:cubicBezTo>
                <a:cubicBezTo>
                  <a:pt x="830" y="704"/>
                  <a:pt x="828" y="717"/>
                  <a:pt x="827" y="727"/>
                </a:cubicBezTo>
                <a:cubicBezTo>
                  <a:pt x="826" y="713"/>
                  <a:pt x="821" y="688"/>
                  <a:pt x="812" y="653"/>
                </a:cubicBezTo>
                <a:cubicBezTo>
                  <a:pt x="769" y="494"/>
                  <a:pt x="769" y="494"/>
                  <a:pt x="769" y="494"/>
                </a:cubicBezTo>
                <a:cubicBezTo>
                  <a:pt x="674" y="494"/>
                  <a:pt x="674" y="494"/>
                  <a:pt x="674" y="494"/>
                </a:cubicBezTo>
                <a:cubicBezTo>
                  <a:pt x="776" y="808"/>
                  <a:pt x="776" y="808"/>
                  <a:pt x="776" y="808"/>
                </a:cubicBezTo>
                <a:cubicBezTo>
                  <a:pt x="876" y="808"/>
                  <a:pt x="876" y="808"/>
                  <a:pt x="876" y="808"/>
                </a:cubicBezTo>
                <a:cubicBezTo>
                  <a:pt x="979" y="494"/>
                  <a:pt x="979" y="494"/>
                  <a:pt x="979" y="494"/>
                </a:cubicBezTo>
                <a:cubicBezTo>
                  <a:pt x="884" y="494"/>
                  <a:pt x="884" y="494"/>
                  <a:pt x="884" y="494"/>
                </a:cubicBezTo>
                <a:lnTo>
                  <a:pt x="841" y="654"/>
                </a:lnTo>
                <a:close/>
                <a:moveTo>
                  <a:pt x="1010" y="1329"/>
                </a:moveTo>
                <a:cubicBezTo>
                  <a:pt x="1010" y="1045"/>
                  <a:pt x="1010" y="1045"/>
                  <a:pt x="1010" y="1045"/>
                </a:cubicBezTo>
                <a:cubicBezTo>
                  <a:pt x="1010" y="1026"/>
                  <a:pt x="994" y="1010"/>
                  <a:pt x="974" y="1010"/>
                </a:cubicBezTo>
                <a:cubicBezTo>
                  <a:pt x="159" y="1010"/>
                  <a:pt x="159" y="1010"/>
                  <a:pt x="159" y="1010"/>
                </a:cubicBezTo>
                <a:cubicBezTo>
                  <a:pt x="140" y="1010"/>
                  <a:pt x="124" y="1026"/>
                  <a:pt x="124" y="1045"/>
                </a:cubicBezTo>
                <a:cubicBezTo>
                  <a:pt x="124" y="1329"/>
                  <a:pt x="124" y="1329"/>
                  <a:pt x="124" y="1329"/>
                </a:cubicBezTo>
                <a:cubicBezTo>
                  <a:pt x="124" y="1348"/>
                  <a:pt x="140" y="1364"/>
                  <a:pt x="159" y="1364"/>
                </a:cubicBezTo>
                <a:cubicBezTo>
                  <a:pt x="974" y="1364"/>
                  <a:pt x="974" y="1364"/>
                  <a:pt x="974" y="1364"/>
                </a:cubicBezTo>
                <a:cubicBezTo>
                  <a:pt x="994" y="1364"/>
                  <a:pt x="1010" y="1348"/>
                  <a:pt x="1010" y="1329"/>
                </a:cubicBezTo>
                <a:close/>
                <a:moveTo>
                  <a:pt x="492" y="1185"/>
                </a:moveTo>
                <a:cubicBezTo>
                  <a:pt x="492" y="1218"/>
                  <a:pt x="482" y="1243"/>
                  <a:pt x="464" y="1260"/>
                </a:cubicBezTo>
                <a:cubicBezTo>
                  <a:pt x="445" y="1278"/>
                  <a:pt x="418" y="1287"/>
                  <a:pt x="383" y="1287"/>
                </a:cubicBezTo>
                <a:cubicBezTo>
                  <a:pt x="327" y="1287"/>
                  <a:pt x="327" y="1287"/>
                  <a:pt x="327" y="1287"/>
                </a:cubicBezTo>
                <a:cubicBezTo>
                  <a:pt x="327" y="1087"/>
                  <a:pt x="327" y="1087"/>
                  <a:pt x="327" y="1087"/>
                </a:cubicBezTo>
                <a:cubicBezTo>
                  <a:pt x="389" y="1087"/>
                  <a:pt x="389" y="1087"/>
                  <a:pt x="389" y="1087"/>
                </a:cubicBezTo>
                <a:cubicBezTo>
                  <a:pt x="422" y="1087"/>
                  <a:pt x="447" y="1096"/>
                  <a:pt x="465" y="1113"/>
                </a:cubicBezTo>
                <a:cubicBezTo>
                  <a:pt x="483" y="1130"/>
                  <a:pt x="492" y="1154"/>
                  <a:pt x="492" y="1185"/>
                </a:cubicBezTo>
                <a:close/>
                <a:moveTo>
                  <a:pt x="448" y="1186"/>
                </a:moveTo>
                <a:cubicBezTo>
                  <a:pt x="448" y="1143"/>
                  <a:pt x="429" y="1122"/>
                  <a:pt x="391" y="1122"/>
                </a:cubicBezTo>
                <a:cubicBezTo>
                  <a:pt x="369" y="1122"/>
                  <a:pt x="369" y="1122"/>
                  <a:pt x="369" y="1122"/>
                </a:cubicBezTo>
                <a:cubicBezTo>
                  <a:pt x="369" y="1252"/>
                  <a:pt x="369" y="1252"/>
                  <a:pt x="369" y="1252"/>
                </a:cubicBezTo>
                <a:cubicBezTo>
                  <a:pt x="387" y="1252"/>
                  <a:pt x="387" y="1252"/>
                  <a:pt x="387" y="1252"/>
                </a:cubicBezTo>
                <a:cubicBezTo>
                  <a:pt x="428" y="1252"/>
                  <a:pt x="448" y="1230"/>
                  <a:pt x="448" y="1186"/>
                </a:cubicBezTo>
                <a:close/>
                <a:moveTo>
                  <a:pt x="546" y="1287"/>
                </a:moveTo>
                <a:cubicBezTo>
                  <a:pt x="546" y="1087"/>
                  <a:pt x="546" y="1087"/>
                  <a:pt x="546" y="1087"/>
                </a:cubicBezTo>
                <a:cubicBezTo>
                  <a:pt x="589" y="1087"/>
                  <a:pt x="589" y="1087"/>
                  <a:pt x="589" y="1087"/>
                </a:cubicBezTo>
                <a:cubicBezTo>
                  <a:pt x="589" y="1287"/>
                  <a:pt x="589" y="1287"/>
                  <a:pt x="589" y="1287"/>
                </a:cubicBezTo>
                <a:lnTo>
                  <a:pt x="546" y="1287"/>
                </a:lnTo>
                <a:close/>
                <a:moveTo>
                  <a:pt x="728" y="1175"/>
                </a:moveTo>
                <a:cubicBezTo>
                  <a:pt x="807" y="1175"/>
                  <a:pt x="807" y="1175"/>
                  <a:pt x="807" y="1175"/>
                </a:cubicBezTo>
                <a:cubicBezTo>
                  <a:pt x="807" y="1278"/>
                  <a:pt x="807" y="1278"/>
                  <a:pt x="807" y="1278"/>
                </a:cubicBezTo>
                <a:cubicBezTo>
                  <a:pt x="794" y="1282"/>
                  <a:pt x="782" y="1285"/>
                  <a:pt x="770" y="1287"/>
                </a:cubicBezTo>
                <a:cubicBezTo>
                  <a:pt x="759" y="1288"/>
                  <a:pt x="748" y="1289"/>
                  <a:pt x="736" y="1289"/>
                </a:cubicBezTo>
                <a:cubicBezTo>
                  <a:pt x="706" y="1289"/>
                  <a:pt x="683" y="1280"/>
                  <a:pt x="667" y="1263"/>
                </a:cubicBezTo>
                <a:cubicBezTo>
                  <a:pt x="651" y="1245"/>
                  <a:pt x="643" y="1220"/>
                  <a:pt x="643" y="1187"/>
                </a:cubicBezTo>
                <a:cubicBezTo>
                  <a:pt x="643" y="1155"/>
                  <a:pt x="652" y="1129"/>
                  <a:pt x="671" y="1111"/>
                </a:cubicBezTo>
                <a:cubicBezTo>
                  <a:pt x="689" y="1093"/>
                  <a:pt x="715" y="1085"/>
                  <a:pt x="747" y="1085"/>
                </a:cubicBezTo>
                <a:cubicBezTo>
                  <a:pt x="768" y="1085"/>
                  <a:pt x="787" y="1089"/>
                  <a:pt x="806" y="1097"/>
                </a:cubicBezTo>
                <a:cubicBezTo>
                  <a:pt x="792" y="1131"/>
                  <a:pt x="792" y="1131"/>
                  <a:pt x="792" y="1131"/>
                </a:cubicBezTo>
                <a:cubicBezTo>
                  <a:pt x="778" y="1123"/>
                  <a:pt x="763" y="1120"/>
                  <a:pt x="747" y="1120"/>
                </a:cubicBezTo>
                <a:cubicBezTo>
                  <a:pt x="729" y="1120"/>
                  <a:pt x="714" y="1126"/>
                  <a:pt x="703" y="1138"/>
                </a:cubicBezTo>
                <a:cubicBezTo>
                  <a:pt x="692" y="1150"/>
                  <a:pt x="687" y="1167"/>
                  <a:pt x="687" y="1187"/>
                </a:cubicBezTo>
                <a:cubicBezTo>
                  <a:pt x="687" y="1209"/>
                  <a:pt x="691" y="1226"/>
                  <a:pt x="700" y="1237"/>
                </a:cubicBezTo>
                <a:cubicBezTo>
                  <a:pt x="709" y="1248"/>
                  <a:pt x="722" y="1254"/>
                  <a:pt x="739" y="1254"/>
                </a:cubicBezTo>
                <a:cubicBezTo>
                  <a:pt x="747" y="1254"/>
                  <a:pt x="756" y="1253"/>
                  <a:pt x="765" y="1251"/>
                </a:cubicBezTo>
                <a:cubicBezTo>
                  <a:pt x="765" y="1210"/>
                  <a:pt x="765" y="1210"/>
                  <a:pt x="765" y="1210"/>
                </a:cubicBezTo>
                <a:cubicBezTo>
                  <a:pt x="728" y="1210"/>
                  <a:pt x="728" y="1210"/>
                  <a:pt x="728" y="1210"/>
                </a:cubicBezTo>
                <a:lnTo>
                  <a:pt x="728" y="1175"/>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4" name="Rectangle 35">
            <a:extLst>
              <a:ext uri="{FF2B5EF4-FFF2-40B4-BE49-F238E27FC236}">
                <a16:creationId xmlns:a16="http://schemas.microsoft.com/office/drawing/2014/main" id="{2E7A1FFC-2EB0-43E1-8CDC-9BAD02A54584}"/>
              </a:ext>
            </a:extLst>
          </p:cNvPr>
          <p:cNvSpPr>
            <a:spLocks noChangeArrowheads="1"/>
          </p:cNvSpPr>
          <p:nvPr/>
        </p:nvSpPr>
        <p:spPr bwMode="auto">
          <a:xfrm>
            <a:off x="6441810" y="2487183"/>
            <a:ext cx="208288" cy="44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25" name="Rectangle 36">
            <a:extLst>
              <a:ext uri="{FF2B5EF4-FFF2-40B4-BE49-F238E27FC236}">
                <a16:creationId xmlns:a16="http://schemas.microsoft.com/office/drawing/2014/main" id="{B4C4C36C-DA7F-AB48-A539-DEEA66FFEDC5}"/>
              </a:ext>
            </a:extLst>
          </p:cNvPr>
          <p:cNvSpPr>
            <a:spLocks noChangeArrowheads="1"/>
          </p:cNvSpPr>
          <p:nvPr/>
        </p:nvSpPr>
        <p:spPr bwMode="auto">
          <a:xfrm>
            <a:off x="6441810" y="2605996"/>
            <a:ext cx="208288" cy="58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26" name="Rectangle 37">
            <a:extLst>
              <a:ext uri="{FF2B5EF4-FFF2-40B4-BE49-F238E27FC236}">
                <a16:creationId xmlns:a16="http://schemas.microsoft.com/office/drawing/2014/main" id="{4DFB423B-9F57-5FF4-FE17-01B365B17EFB}"/>
              </a:ext>
            </a:extLst>
          </p:cNvPr>
          <p:cNvSpPr>
            <a:spLocks noChangeArrowheads="1"/>
          </p:cNvSpPr>
          <p:nvPr/>
        </p:nvSpPr>
        <p:spPr bwMode="auto">
          <a:xfrm>
            <a:off x="6456479" y="2512119"/>
            <a:ext cx="20535" cy="733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27" name="Freeform 38">
            <a:extLst>
              <a:ext uri="{FF2B5EF4-FFF2-40B4-BE49-F238E27FC236}">
                <a16:creationId xmlns:a16="http://schemas.microsoft.com/office/drawing/2014/main" id="{477272E4-12C4-738A-E9C1-16C4C4C3DD72}"/>
              </a:ext>
            </a:extLst>
          </p:cNvPr>
          <p:cNvSpPr>
            <a:spLocks/>
          </p:cNvSpPr>
          <p:nvPr/>
        </p:nvSpPr>
        <p:spPr bwMode="auto">
          <a:xfrm>
            <a:off x="6493150" y="2512119"/>
            <a:ext cx="70407" cy="73341"/>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28" name="Freeform 39">
            <a:extLst>
              <a:ext uri="{FF2B5EF4-FFF2-40B4-BE49-F238E27FC236}">
                <a16:creationId xmlns:a16="http://schemas.microsoft.com/office/drawing/2014/main" id="{2256B39C-C2FD-480F-4F18-4D61948CD43D}"/>
              </a:ext>
            </a:extLst>
          </p:cNvPr>
          <p:cNvSpPr>
            <a:spLocks/>
          </p:cNvSpPr>
          <p:nvPr/>
        </p:nvSpPr>
        <p:spPr bwMode="auto">
          <a:xfrm>
            <a:off x="6570890" y="2512119"/>
            <a:ext cx="71875" cy="73341"/>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29" name="Freeform 5">
            <a:extLst>
              <a:ext uri="{FF2B5EF4-FFF2-40B4-BE49-F238E27FC236}">
                <a16:creationId xmlns:a16="http://schemas.microsoft.com/office/drawing/2014/main" id="{BCB44918-03C7-D237-DDE0-93DD6011D3CB}"/>
              </a:ext>
            </a:extLst>
          </p:cNvPr>
          <p:cNvSpPr>
            <a:spLocks noEditPoints="1"/>
          </p:cNvSpPr>
          <p:nvPr/>
        </p:nvSpPr>
        <p:spPr bwMode="auto">
          <a:xfrm>
            <a:off x="6412962" y="2399784"/>
            <a:ext cx="266962" cy="349104"/>
          </a:xfrm>
          <a:custGeom>
            <a:avLst/>
            <a:gdLst>
              <a:gd name="T0" fmla="*/ 1134 w 1134"/>
              <a:gd name="T1" fmla="*/ 283 h 1488"/>
              <a:gd name="T2" fmla="*/ 0 w 1134"/>
              <a:gd name="T3" fmla="*/ 1488 h 1488"/>
              <a:gd name="T4" fmla="*/ 850 w 1134"/>
              <a:gd name="T5" fmla="*/ 0 h 1488"/>
              <a:gd name="T6" fmla="*/ 878 w 1134"/>
              <a:gd name="T7" fmla="*/ 0 h 1488"/>
              <a:gd name="T8" fmla="*/ 1134 w 1134"/>
              <a:gd name="T9" fmla="*/ 255 h 1488"/>
              <a:gd name="T10" fmla="*/ 1010 w 1134"/>
              <a:gd name="T11" fmla="*/ 385 h 1488"/>
              <a:gd name="T12" fmla="*/ 124 w 1134"/>
              <a:gd name="T13" fmla="*/ 406 h 1488"/>
              <a:gd name="T14" fmla="*/ 1010 w 1134"/>
              <a:gd name="T15" fmla="*/ 385 h 1488"/>
              <a:gd name="T16" fmla="*/ 124 w 1134"/>
              <a:gd name="T17" fmla="*/ 895 h 1488"/>
              <a:gd name="T18" fmla="*/ 1010 w 1134"/>
              <a:gd name="T19" fmla="*/ 916 h 1488"/>
              <a:gd name="T20" fmla="*/ 273 w 1134"/>
              <a:gd name="T21" fmla="*/ 808 h 1488"/>
              <a:gd name="T22" fmla="*/ 188 w 1134"/>
              <a:gd name="T23" fmla="*/ 494 h 1488"/>
              <a:gd name="T24" fmla="*/ 273 w 1134"/>
              <a:gd name="T25" fmla="*/ 808 h 1488"/>
              <a:gd name="T26" fmla="*/ 564 w 1134"/>
              <a:gd name="T27" fmla="*/ 494 h 1488"/>
              <a:gd name="T28" fmla="*/ 567 w 1134"/>
              <a:gd name="T29" fmla="*/ 712 h 1488"/>
              <a:gd name="T30" fmla="*/ 452 w 1134"/>
              <a:gd name="T31" fmla="*/ 494 h 1488"/>
              <a:gd name="T32" fmla="*/ 341 w 1134"/>
              <a:gd name="T33" fmla="*/ 808 h 1488"/>
              <a:gd name="T34" fmla="*/ 416 w 1134"/>
              <a:gd name="T35" fmla="*/ 666 h 1488"/>
              <a:gd name="T36" fmla="*/ 414 w 1134"/>
              <a:gd name="T37" fmla="*/ 587 h 1488"/>
              <a:gd name="T38" fmla="*/ 640 w 1134"/>
              <a:gd name="T39" fmla="*/ 808 h 1488"/>
              <a:gd name="T40" fmla="*/ 841 w 1134"/>
              <a:gd name="T41" fmla="*/ 654 h 1488"/>
              <a:gd name="T42" fmla="*/ 827 w 1134"/>
              <a:gd name="T43" fmla="*/ 727 h 1488"/>
              <a:gd name="T44" fmla="*/ 769 w 1134"/>
              <a:gd name="T45" fmla="*/ 494 h 1488"/>
              <a:gd name="T46" fmla="*/ 776 w 1134"/>
              <a:gd name="T47" fmla="*/ 808 h 1488"/>
              <a:gd name="T48" fmla="*/ 979 w 1134"/>
              <a:gd name="T49" fmla="*/ 494 h 1488"/>
              <a:gd name="T50" fmla="*/ 841 w 1134"/>
              <a:gd name="T51" fmla="*/ 654 h 1488"/>
              <a:gd name="T52" fmla="*/ 1010 w 1134"/>
              <a:gd name="T53" fmla="*/ 1045 h 1488"/>
              <a:gd name="T54" fmla="*/ 159 w 1134"/>
              <a:gd name="T55" fmla="*/ 1010 h 1488"/>
              <a:gd name="T56" fmla="*/ 124 w 1134"/>
              <a:gd name="T57" fmla="*/ 1329 h 1488"/>
              <a:gd name="T58" fmla="*/ 974 w 1134"/>
              <a:gd name="T59" fmla="*/ 1364 h 1488"/>
              <a:gd name="T60" fmla="*/ 492 w 1134"/>
              <a:gd name="T61" fmla="*/ 1185 h 1488"/>
              <a:gd name="T62" fmla="*/ 383 w 1134"/>
              <a:gd name="T63" fmla="*/ 1287 h 1488"/>
              <a:gd name="T64" fmla="*/ 327 w 1134"/>
              <a:gd name="T65" fmla="*/ 1087 h 1488"/>
              <a:gd name="T66" fmla="*/ 465 w 1134"/>
              <a:gd name="T67" fmla="*/ 1113 h 1488"/>
              <a:gd name="T68" fmla="*/ 448 w 1134"/>
              <a:gd name="T69" fmla="*/ 1186 h 1488"/>
              <a:gd name="T70" fmla="*/ 369 w 1134"/>
              <a:gd name="T71" fmla="*/ 1122 h 1488"/>
              <a:gd name="T72" fmla="*/ 387 w 1134"/>
              <a:gd name="T73" fmla="*/ 1252 h 1488"/>
              <a:gd name="T74" fmla="*/ 546 w 1134"/>
              <a:gd name="T75" fmla="*/ 1287 h 1488"/>
              <a:gd name="T76" fmla="*/ 589 w 1134"/>
              <a:gd name="T77" fmla="*/ 1087 h 1488"/>
              <a:gd name="T78" fmla="*/ 546 w 1134"/>
              <a:gd name="T79" fmla="*/ 1287 h 1488"/>
              <a:gd name="T80" fmla="*/ 807 w 1134"/>
              <a:gd name="T81" fmla="*/ 1175 h 1488"/>
              <a:gd name="T82" fmla="*/ 770 w 1134"/>
              <a:gd name="T83" fmla="*/ 1287 h 1488"/>
              <a:gd name="T84" fmla="*/ 667 w 1134"/>
              <a:gd name="T85" fmla="*/ 1263 h 1488"/>
              <a:gd name="T86" fmla="*/ 671 w 1134"/>
              <a:gd name="T87" fmla="*/ 1111 h 1488"/>
              <a:gd name="T88" fmla="*/ 806 w 1134"/>
              <a:gd name="T89" fmla="*/ 1097 h 1488"/>
              <a:gd name="T90" fmla="*/ 747 w 1134"/>
              <a:gd name="T91" fmla="*/ 1120 h 1488"/>
              <a:gd name="T92" fmla="*/ 687 w 1134"/>
              <a:gd name="T93" fmla="*/ 1187 h 1488"/>
              <a:gd name="T94" fmla="*/ 739 w 1134"/>
              <a:gd name="T95" fmla="*/ 1254 h 1488"/>
              <a:gd name="T96" fmla="*/ 765 w 1134"/>
              <a:gd name="T97" fmla="*/ 1210 h 1488"/>
              <a:gd name="T98" fmla="*/ 728 w 1134"/>
              <a:gd name="T99" fmla="*/ 1175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4" h="1488">
                <a:moveTo>
                  <a:pt x="850" y="283"/>
                </a:moveTo>
                <a:cubicBezTo>
                  <a:pt x="1134" y="283"/>
                  <a:pt x="1134" y="283"/>
                  <a:pt x="1134" y="283"/>
                </a:cubicBezTo>
                <a:cubicBezTo>
                  <a:pt x="1134" y="1488"/>
                  <a:pt x="1134" y="1488"/>
                  <a:pt x="1134" y="1488"/>
                </a:cubicBezTo>
                <a:cubicBezTo>
                  <a:pt x="0" y="1488"/>
                  <a:pt x="0" y="1488"/>
                  <a:pt x="0" y="1488"/>
                </a:cubicBezTo>
                <a:cubicBezTo>
                  <a:pt x="0" y="0"/>
                  <a:pt x="0" y="0"/>
                  <a:pt x="0" y="0"/>
                </a:cubicBezTo>
                <a:cubicBezTo>
                  <a:pt x="850" y="0"/>
                  <a:pt x="850" y="0"/>
                  <a:pt x="850" y="0"/>
                </a:cubicBezTo>
                <a:lnTo>
                  <a:pt x="850" y="283"/>
                </a:lnTo>
                <a:close/>
                <a:moveTo>
                  <a:pt x="878" y="0"/>
                </a:moveTo>
                <a:cubicBezTo>
                  <a:pt x="878" y="255"/>
                  <a:pt x="878" y="255"/>
                  <a:pt x="878" y="255"/>
                </a:cubicBezTo>
                <a:cubicBezTo>
                  <a:pt x="1134" y="255"/>
                  <a:pt x="1134" y="255"/>
                  <a:pt x="1134" y="255"/>
                </a:cubicBezTo>
                <a:lnTo>
                  <a:pt x="878" y="0"/>
                </a:lnTo>
                <a:close/>
                <a:moveTo>
                  <a:pt x="1010" y="385"/>
                </a:moveTo>
                <a:cubicBezTo>
                  <a:pt x="124" y="385"/>
                  <a:pt x="124" y="385"/>
                  <a:pt x="124" y="385"/>
                </a:cubicBezTo>
                <a:cubicBezTo>
                  <a:pt x="124" y="406"/>
                  <a:pt x="124" y="406"/>
                  <a:pt x="124" y="406"/>
                </a:cubicBezTo>
                <a:cubicBezTo>
                  <a:pt x="1010" y="406"/>
                  <a:pt x="1010" y="406"/>
                  <a:pt x="1010" y="406"/>
                </a:cubicBezTo>
                <a:lnTo>
                  <a:pt x="1010" y="385"/>
                </a:lnTo>
                <a:close/>
                <a:moveTo>
                  <a:pt x="1010" y="895"/>
                </a:moveTo>
                <a:cubicBezTo>
                  <a:pt x="124" y="895"/>
                  <a:pt x="124" y="895"/>
                  <a:pt x="124" y="895"/>
                </a:cubicBezTo>
                <a:cubicBezTo>
                  <a:pt x="124" y="916"/>
                  <a:pt x="124" y="916"/>
                  <a:pt x="124" y="916"/>
                </a:cubicBezTo>
                <a:cubicBezTo>
                  <a:pt x="1010" y="916"/>
                  <a:pt x="1010" y="916"/>
                  <a:pt x="1010" y="916"/>
                </a:cubicBezTo>
                <a:lnTo>
                  <a:pt x="1010" y="895"/>
                </a:lnTo>
                <a:close/>
                <a:moveTo>
                  <a:pt x="273" y="808"/>
                </a:moveTo>
                <a:cubicBezTo>
                  <a:pt x="273" y="494"/>
                  <a:pt x="273" y="494"/>
                  <a:pt x="273" y="494"/>
                </a:cubicBezTo>
                <a:cubicBezTo>
                  <a:pt x="188" y="494"/>
                  <a:pt x="188" y="494"/>
                  <a:pt x="188" y="494"/>
                </a:cubicBezTo>
                <a:cubicBezTo>
                  <a:pt x="188" y="808"/>
                  <a:pt x="188" y="808"/>
                  <a:pt x="188" y="808"/>
                </a:cubicBezTo>
                <a:lnTo>
                  <a:pt x="273" y="808"/>
                </a:lnTo>
                <a:close/>
                <a:moveTo>
                  <a:pt x="640" y="494"/>
                </a:moveTo>
                <a:cubicBezTo>
                  <a:pt x="564" y="494"/>
                  <a:pt x="564" y="494"/>
                  <a:pt x="564" y="494"/>
                </a:cubicBezTo>
                <a:cubicBezTo>
                  <a:pt x="564" y="636"/>
                  <a:pt x="564" y="636"/>
                  <a:pt x="564" y="636"/>
                </a:cubicBezTo>
                <a:cubicBezTo>
                  <a:pt x="564" y="655"/>
                  <a:pt x="565" y="680"/>
                  <a:pt x="567" y="712"/>
                </a:cubicBezTo>
                <a:cubicBezTo>
                  <a:pt x="566" y="712"/>
                  <a:pt x="566" y="712"/>
                  <a:pt x="566" y="712"/>
                </a:cubicBezTo>
                <a:cubicBezTo>
                  <a:pt x="452" y="494"/>
                  <a:pt x="452" y="494"/>
                  <a:pt x="452" y="494"/>
                </a:cubicBezTo>
                <a:cubicBezTo>
                  <a:pt x="341" y="494"/>
                  <a:pt x="341" y="494"/>
                  <a:pt x="341" y="494"/>
                </a:cubicBezTo>
                <a:cubicBezTo>
                  <a:pt x="341" y="808"/>
                  <a:pt x="341" y="808"/>
                  <a:pt x="341" y="808"/>
                </a:cubicBezTo>
                <a:cubicBezTo>
                  <a:pt x="416" y="808"/>
                  <a:pt x="416" y="808"/>
                  <a:pt x="416" y="808"/>
                </a:cubicBezTo>
                <a:cubicBezTo>
                  <a:pt x="416" y="666"/>
                  <a:pt x="416" y="666"/>
                  <a:pt x="416" y="666"/>
                </a:cubicBezTo>
                <a:cubicBezTo>
                  <a:pt x="416" y="648"/>
                  <a:pt x="415" y="621"/>
                  <a:pt x="412" y="587"/>
                </a:cubicBezTo>
                <a:cubicBezTo>
                  <a:pt x="414" y="587"/>
                  <a:pt x="414" y="587"/>
                  <a:pt x="414" y="587"/>
                </a:cubicBezTo>
                <a:cubicBezTo>
                  <a:pt x="529" y="808"/>
                  <a:pt x="529" y="808"/>
                  <a:pt x="529" y="808"/>
                </a:cubicBezTo>
                <a:cubicBezTo>
                  <a:pt x="640" y="808"/>
                  <a:pt x="640" y="808"/>
                  <a:pt x="640" y="808"/>
                </a:cubicBezTo>
                <a:lnTo>
                  <a:pt x="640" y="494"/>
                </a:lnTo>
                <a:close/>
                <a:moveTo>
                  <a:pt x="841" y="654"/>
                </a:moveTo>
                <a:cubicBezTo>
                  <a:pt x="838" y="662"/>
                  <a:pt x="836" y="674"/>
                  <a:pt x="833" y="689"/>
                </a:cubicBezTo>
                <a:cubicBezTo>
                  <a:pt x="830" y="704"/>
                  <a:pt x="828" y="717"/>
                  <a:pt x="827" y="727"/>
                </a:cubicBezTo>
                <a:cubicBezTo>
                  <a:pt x="826" y="713"/>
                  <a:pt x="821" y="688"/>
                  <a:pt x="812" y="653"/>
                </a:cubicBezTo>
                <a:cubicBezTo>
                  <a:pt x="769" y="494"/>
                  <a:pt x="769" y="494"/>
                  <a:pt x="769" y="494"/>
                </a:cubicBezTo>
                <a:cubicBezTo>
                  <a:pt x="674" y="494"/>
                  <a:pt x="674" y="494"/>
                  <a:pt x="674" y="494"/>
                </a:cubicBezTo>
                <a:cubicBezTo>
                  <a:pt x="776" y="808"/>
                  <a:pt x="776" y="808"/>
                  <a:pt x="776" y="808"/>
                </a:cubicBezTo>
                <a:cubicBezTo>
                  <a:pt x="876" y="808"/>
                  <a:pt x="876" y="808"/>
                  <a:pt x="876" y="808"/>
                </a:cubicBezTo>
                <a:cubicBezTo>
                  <a:pt x="979" y="494"/>
                  <a:pt x="979" y="494"/>
                  <a:pt x="979" y="494"/>
                </a:cubicBezTo>
                <a:cubicBezTo>
                  <a:pt x="884" y="494"/>
                  <a:pt x="884" y="494"/>
                  <a:pt x="884" y="494"/>
                </a:cubicBezTo>
                <a:lnTo>
                  <a:pt x="841" y="654"/>
                </a:lnTo>
                <a:close/>
                <a:moveTo>
                  <a:pt x="1010" y="1329"/>
                </a:moveTo>
                <a:cubicBezTo>
                  <a:pt x="1010" y="1045"/>
                  <a:pt x="1010" y="1045"/>
                  <a:pt x="1010" y="1045"/>
                </a:cubicBezTo>
                <a:cubicBezTo>
                  <a:pt x="1010" y="1026"/>
                  <a:pt x="994" y="1010"/>
                  <a:pt x="974" y="1010"/>
                </a:cubicBezTo>
                <a:cubicBezTo>
                  <a:pt x="159" y="1010"/>
                  <a:pt x="159" y="1010"/>
                  <a:pt x="159" y="1010"/>
                </a:cubicBezTo>
                <a:cubicBezTo>
                  <a:pt x="140" y="1010"/>
                  <a:pt x="124" y="1026"/>
                  <a:pt x="124" y="1045"/>
                </a:cubicBezTo>
                <a:cubicBezTo>
                  <a:pt x="124" y="1329"/>
                  <a:pt x="124" y="1329"/>
                  <a:pt x="124" y="1329"/>
                </a:cubicBezTo>
                <a:cubicBezTo>
                  <a:pt x="124" y="1348"/>
                  <a:pt x="140" y="1364"/>
                  <a:pt x="159" y="1364"/>
                </a:cubicBezTo>
                <a:cubicBezTo>
                  <a:pt x="974" y="1364"/>
                  <a:pt x="974" y="1364"/>
                  <a:pt x="974" y="1364"/>
                </a:cubicBezTo>
                <a:cubicBezTo>
                  <a:pt x="994" y="1364"/>
                  <a:pt x="1010" y="1348"/>
                  <a:pt x="1010" y="1329"/>
                </a:cubicBezTo>
                <a:close/>
                <a:moveTo>
                  <a:pt x="492" y="1185"/>
                </a:moveTo>
                <a:cubicBezTo>
                  <a:pt x="492" y="1218"/>
                  <a:pt x="482" y="1243"/>
                  <a:pt x="464" y="1260"/>
                </a:cubicBezTo>
                <a:cubicBezTo>
                  <a:pt x="445" y="1278"/>
                  <a:pt x="418" y="1287"/>
                  <a:pt x="383" y="1287"/>
                </a:cubicBezTo>
                <a:cubicBezTo>
                  <a:pt x="327" y="1287"/>
                  <a:pt x="327" y="1287"/>
                  <a:pt x="327" y="1287"/>
                </a:cubicBezTo>
                <a:cubicBezTo>
                  <a:pt x="327" y="1087"/>
                  <a:pt x="327" y="1087"/>
                  <a:pt x="327" y="1087"/>
                </a:cubicBezTo>
                <a:cubicBezTo>
                  <a:pt x="389" y="1087"/>
                  <a:pt x="389" y="1087"/>
                  <a:pt x="389" y="1087"/>
                </a:cubicBezTo>
                <a:cubicBezTo>
                  <a:pt x="422" y="1087"/>
                  <a:pt x="447" y="1096"/>
                  <a:pt x="465" y="1113"/>
                </a:cubicBezTo>
                <a:cubicBezTo>
                  <a:pt x="483" y="1130"/>
                  <a:pt x="492" y="1154"/>
                  <a:pt x="492" y="1185"/>
                </a:cubicBezTo>
                <a:close/>
                <a:moveTo>
                  <a:pt x="448" y="1186"/>
                </a:moveTo>
                <a:cubicBezTo>
                  <a:pt x="448" y="1143"/>
                  <a:pt x="429" y="1122"/>
                  <a:pt x="391" y="1122"/>
                </a:cubicBezTo>
                <a:cubicBezTo>
                  <a:pt x="369" y="1122"/>
                  <a:pt x="369" y="1122"/>
                  <a:pt x="369" y="1122"/>
                </a:cubicBezTo>
                <a:cubicBezTo>
                  <a:pt x="369" y="1252"/>
                  <a:pt x="369" y="1252"/>
                  <a:pt x="369" y="1252"/>
                </a:cubicBezTo>
                <a:cubicBezTo>
                  <a:pt x="387" y="1252"/>
                  <a:pt x="387" y="1252"/>
                  <a:pt x="387" y="1252"/>
                </a:cubicBezTo>
                <a:cubicBezTo>
                  <a:pt x="428" y="1252"/>
                  <a:pt x="448" y="1230"/>
                  <a:pt x="448" y="1186"/>
                </a:cubicBezTo>
                <a:close/>
                <a:moveTo>
                  <a:pt x="546" y="1287"/>
                </a:moveTo>
                <a:cubicBezTo>
                  <a:pt x="546" y="1087"/>
                  <a:pt x="546" y="1087"/>
                  <a:pt x="546" y="1087"/>
                </a:cubicBezTo>
                <a:cubicBezTo>
                  <a:pt x="589" y="1087"/>
                  <a:pt x="589" y="1087"/>
                  <a:pt x="589" y="1087"/>
                </a:cubicBezTo>
                <a:cubicBezTo>
                  <a:pt x="589" y="1287"/>
                  <a:pt x="589" y="1287"/>
                  <a:pt x="589" y="1287"/>
                </a:cubicBezTo>
                <a:lnTo>
                  <a:pt x="546" y="1287"/>
                </a:lnTo>
                <a:close/>
                <a:moveTo>
                  <a:pt x="728" y="1175"/>
                </a:moveTo>
                <a:cubicBezTo>
                  <a:pt x="807" y="1175"/>
                  <a:pt x="807" y="1175"/>
                  <a:pt x="807" y="1175"/>
                </a:cubicBezTo>
                <a:cubicBezTo>
                  <a:pt x="807" y="1278"/>
                  <a:pt x="807" y="1278"/>
                  <a:pt x="807" y="1278"/>
                </a:cubicBezTo>
                <a:cubicBezTo>
                  <a:pt x="794" y="1282"/>
                  <a:pt x="782" y="1285"/>
                  <a:pt x="770" y="1287"/>
                </a:cubicBezTo>
                <a:cubicBezTo>
                  <a:pt x="759" y="1288"/>
                  <a:pt x="748" y="1289"/>
                  <a:pt x="736" y="1289"/>
                </a:cubicBezTo>
                <a:cubicBezTo>
                  <a:pt x="706" y="1289"/>
                  <a:pt x="683" y="1280"/>
                  <a:pt x="667" y="1263"/>
                </a:cubicBezTo>
                <a:cubicBezTo>
                  <a:pt x="651" y="1245"/>
                  <a:pt x="643" y="1220"/>
                  <a:pt x="643" y="1187"/>
                </a:cubicBezTo>
                <a:cubicBezTo>
                  <a:pt x="643" y="1155"/>
                  <a:pt x="652" y="1129"/>
                  <a:pt x="671" y="1111"/>
                </a:cubicBezTo>
                <a:cubicBezTo>
                  <a:pt x="689" y="1093"/>
                  <a:pt x="715" y="1085"/>
                  <a:pt x="747" y="1085"/>
                </a:cubicBezTo>
                <a:cubicBezTo>
                  <a:pt x="768" y="1085"/>
                  <a:pt x="787" y="1089"/>
                  <a:pt x="806" y="1097"/>
                </a:cubicBezTo>
                <a:cubicBezTo>
                  <a:pt x="792" y="1131"/>
                  <a:pt x="792" y="1131"/>
                  <a:pt x="792" y="1131"/>
                </a:cubicBezTo>
                <a:cubicBezTo>
                  <a:pt x="778" y="1123"/>
                  <a:pt x="763" y="1120"/>
                  <a:pt x="747" y="1120"/>
                </a:cubicBezTo>
                <a:cubicBezTo>
                  <a:pt x="729" y="1120"/>
                  <a:pt x="714" y="1126"/>
                  <a:pt x="703" y="1138"/>
                </a:cubicBezTo>
                <a:cubicBezTo>
                  <a:pt x="692" y="1150"/>
                  <a:pt x="687" y="1167"/>
                  <a:pt x="687" y="1187"/>
                </a:cubicBezTo>
                <a:cubicBezTo>
                  <a:pt x="687" y="1209"/>
                  <a:pt x="691" y="1226"/>
                  <a:pt x="700" y="1237"/>
                </a:cubicBezTo>
                <a:cubicBezTo>
                  <a:pt x="709" y="1248"/>
                  <a:pt x="722" y="1254"/>
                  <a:pt x="739" y="1254"/>
                </a:cubicBezTo>
                <a:cubicBezTo>
                  <a:pt x="747" y="1254"/>
                  <a:pt x="756" y="1253"/>
                  <a:pt x="765" y="1251"/>
                </a:cubicBezTo>
                <a:cubicBezTo>
                  <a:pt x="765" y="1210"/>
                  <a:pt x="765" y="1210"/>
                  <a:pt x="765" y="1210"/>
                </a:cubicBezTo>
                <a:cubicBezTo>
                  <a:pt x="728" y="1210"/>
                  <a:pt x="728" y="1210"/>
                  <a:pt x="728" y="1210"/>
                </a:cubicBezTo>
                <a:lnTo>
                  <a:pt x="728" y="1175"/>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0" name="Rectangle 35">
            <a:extLst>
              <a:ext uri="{FF2B5EF4-FFF2-40B4-BE49-F238E27FC236}">
                <a16:creationId xmlns:a16="http://schemas.microsoft.com/office/drawing/2014/main" id="{49ACB7C2-4C71-9C7E-09AE-A38D80E63F85}"/>
              </a:ext>
            </a:extLst>
          </p:cNvPr>
          <p:cNvSpPr>
            <a:spLocks noChangeArrowheads="1"/>
          </p:cNvSpPr>
          <p:nvPr/>
        </p:nvSpPr>
        <p:spPr bwMode="auto">
          <a:xfrm>
            <a:off x="6790151" y="2494439"/>
            <a:ext cx="208288" cy="44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31" name="Rectangle 36">
            <a:extLst>
              <a:ext uri="{FF2B5EF4-FFF2-40B4-BE49-F238E27FC236}">
                <a16:creationId xmlns:a16="http://schemas.microsoft.com/office/drawing/2014/main" id="{44DD437D-BE4D-0DCB-DA31-11E73F8069CD}"/>
              </a:ext>
            </a:extLst>
          </p:cNvPr>
          <p:cNvSpPr>
            <a:spLocks noChangeArrowheads="1"/>
          </p:cNvSpPr>
          <p:nvPr/>
        </p:nvSpPr>
        <p:spPr bwMode="auto">
          <a:xfrm>
            <a:off x="6790151" y="2613252"/>
            <a:ext cx="208288" cy="58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32" name="Rectangle 37">
            <a:extLst>
              <a:ext uri="{FF2B5EF4-FFF2-40B4-BE49-F238E27FC236}">
                <a16:creationId xmlns:a16="http://schemas.microsoft.com/office/drawing/2014/main" id="{0AD8F418-C2F9-0DDA-8F48-9B9B78AA43E7}"/>
              </a:ext>
            </a:extLst>
          </p:cNvPr>
          <p:cNvSpPr>
            <a:spLocks noChangeArrowheads="1"/>
          </p:cNvSpPr>
          <p:nvPr/>
        </p:nvSpPr>
        <p:spPr bwMode="auto">
          <a:xfrm>
            <a:off x="6804820" y="2519375"/>
            <a:ext cx="20535" cy="733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33" name="Freeform 38">
            <a:extLst>
              <a:ext uri="{FF2B5EF4-FFF2-40B4-BE49-F238E27FC236}">
                <a16:creationId xmlns:a16="http://schemas.microsoft.com/office/drawing/2014/main" id="{1B4DCD71-5C20-09EC-E25A-D20BBA55CE28}"/>
              </a:ext>
            </a:extLst>
          </p:cNvPr>
          <p:cNvSpPr>
            <a:spLocks/>
          </p:cNvSpPr>
          <p:nvPr/>
        </p:nvSpPr>
        <p:spPr bwMode="auto">
          <a:xfrm>
            <a:off x="6841491" y="2519375"/>
            <a:ext cx="70407" cy="73341"/>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34" name="Freeform 39">
            <a:extLst>
              <a:ext uri="{FF2B5EF4-FFF2-40B4-BE49-F238E27FC236}">
                <a16:creationId xmlns:a16="http://schemas.microsoft.com/office/drawing/2014/main" id="{20800D4A-0C81-C692-416D-E997678AAD16}"/>
              </a:ext>
            </a:extLst>
          </p:cNvPr>
          <p:cNvSpPr>
            <a:spLocks/>
          </p:cNvSpPr>
          <p:nvPr/>
        </p:nvSpPr>
        <p:spPr bwMode="auto">
          <a:xfrm>
            <a:off x="6919231" y="2519375"/>
            <a:ext cx="71875" cy="73341"/>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35" name="Freeform 5">
            <a:extLst>
              <a:ext uri="{FF2B5EF4-FFF2-40B4-BE49-F238E27FC236}">
                <a16:creationId xmlns:a16="http://schemas.microsoft.com/office/drawing/2014/main" id="{A5DB81AE-6563-16D8-3884-244B696EEF16}"/>
              </a:ext>
            </a:extLst>
          </p:cNvPr>
          <p:cNvSpPr>
            <a:spLocks noEditPoints="1"/>
          </p:cNvSpPr>
          <p:nvPr/>
        </p:nvSpPr>
        <p:spPr bwMode="auto">
          <a:xfrm>
            <a:off x="6761303" y="2407040"/>
            <a:ext cx="266962" cy="349104"/>
          </a:xfrm>
          <a:custGeom>
            <a:avLst/>
            <a:gdLst>
              <a:gd name="T0" fmla="*/ 1134 w 1134"/>
              <a:gd name="T1" fmla="*/ 283 h 1488"/>
              <a:gd name="T2" fmla="*/ 0 w 1134"/>
              <a:gd name="T3" fmla="*/ 1488 h 1488"/>
              <a:gd name="T4" fmla="*/ 850 w 1134"/>
              <a:gd name="T5" fmla="*/ 0 h 1488"/>
              <a:gd name="T6" fmla="*/ 878 w 1134"/>
              <a:gd name="T7" fmla="*/ 0 h 1488"/>
              <a:gd name="T8" fmla="*/ 1134 w 1134"/>
              <a:gd name="T9" fmla="*/ 255 h 1488"/>
              <a:gd name="T10" fmla="*/ 1010 w 1134"/>
              <a:gd name="T11" fmla="*/ 385 h 1488"/>
              <a:gd name="T12" fmla="*/ 124 w 1134"/>
              <a:gd name="T13" fmla="*/ 406 h 1488"/>
              <a:gd name="T14" fmla="*/ 1010 w 1134"/>
              <a:gd name="T15" fmla="*/ 385 h 1488"/>
              <a:gd name="T16" fmla="*/ 124 w 1134"/>
              <a:gd name="T17" fmla="*/ 895 h 1488"/>
              <a:gd name="T18" fmla="*/ 1010 w 1134"/>
              <a:gd name="T19" fmla="*/ 916 h 1488"/>
              <a:gd name="T20" fmla="*/ 273 w 1134"/>
              <a:gd name="T21" fmla="*/ 808 h 1488"/>
              <a:gd name="T22" fmla="*/ 188 w 1134"/>
              <a:gd name="T23" fmla="*/ 494 h 1488"/>
              <a:gd name="T24" fmla="*/ 273 w 1134"/>
              <a:gd name="T25" fmla="*/ 808 h 1488"/>
              <a:gd name="T26" fmla="*/ 564 w 1134"/>
              <a:gd name="T27" fmla="*/ 494 h 1488"/>
              <a:gd name="T28" fmla="*/ 567 w 1134"/>
              <a:gd name="T29" fmla="*/ 712 h 1488"/>
              <a:gd name="T30" fmla="*/ 452 w 1134"/>
              <a:gd name="T31" fmla="*/ 494 h 1488"/>
              <a:gd name="T32" fmla="*/ 341 w 1134"/>
              <a:gd name="T33" fmla="*/ 808 h 1488"/>
              <a:gd name="T34" fmla="*/ 416 w 1134"/>
              <a:gd name="T35" fmla="*/ 666 h 1488"/>
              <a:gd name="T36" fmla="*/ 414 w 1134"/>
              <a:gd name="T37" fmla="*/ 587 h 1488"/>
              <a:gd name="T38" fmla="*/ 640 w 1134"/>
              <a:gd name="T39" fmla="*/ 808 h 1488"/>
              <a:gd name="T40" fmla="*/ 841 w 1134"/>
              <a:gd name="T41" fmla="*/ 654 h 1488"/>
              <a:gd name="T42" fmla="*/ 827 w 1134"/>
              <a:gd name="T43" fmla="*/ 727 h 1488"/>
              <a:gd name="T44" fmla="*/ 769 w 1134"/>
              <a:gd name="T45" fmla="*/ 494 h 1488"/>
              <a:gd name="T46" fmla="*/ 776 w 1134"/>
              <a:gd name="T47" fmla="*/ 808 h 1488"/>
              <a:gd name="T48" fmla="*/ 979 w 1134"/>
              <a:gd name="T49" fmla="*/ 494 h 1488"/>
              <a:gd name="T50" fmla="*/ 841 w 1134"/>
              <a:gd name="T51" fmla="*/ 654 h 1488"/>
              <a:gd name="T52" fmla="*/ 1010 w 1134"/>
              <a:gd name="T53" fmla="*/ 1045 h 1488"/>
              <a:gd name="T54" fmla="*/ 159 w 1134"/>
              <a:gd name="T55" fmla="*/ 1010 h 1488"/>
              <a:gd name="T56" fmla="*/ 124 w 1134"/>
              <a:gd name="T57" fmla="*/ 1329 h 1488"/>
              <a:gd name="T58" fmla="*/ 974 w 1134"/>
              <a:gd name="T59" fmla="*/ 1364 h 1488"/>
              <a:gd name="T60" fmla="*/ 492 w 1134"/>
              <a:gd name="T61" fmla="*/ 1185 h 1488"/>
              <a:gd name="T62" fmla="*/ 383 w 1134"/>
              <a:gd name="T63" fmla="*/ 1287 h 1488"/>
              <a:gd name="T64" fmla="*/ 327 w 1134"/>
              <a:gd name="T65" fmla="*/ 1087 h 1488"/>
              <a:gd name="T66" fmla="*/ 465 w 1134"/>
              <a:gd name="T67" fmla="*/ 1113 h 1488"/>
              <a:gd name="T68" fmla="*/ 448 w 1134"/>
              <a:gd name="T69" fmla="*/ 1186 h 1488"/>
              <a:gd name="T70" fmla="*/ 369 w 1134"/>
              <a:gd name="T71" fmla="*/ 1122 h 1488"/>
              <a:gd name="T72" fmla="*/ 387 w 1134"/>
              <a:gd name="T73" fmla="*/ 1252 h 1488"/>
              <a:gd name="T74" fmla="*/ 546 w 1134"/>
              <a:gd name="T75" fmla="*/ 1287 h 1488"/>
              <a:gd name="T76" fmla="*/ 589 w 1134"/>
              <a:gd name="T77" fmla="*/ 1087 h 1488"/>
              <a:gd name="T78" fmla="*/ 546 w 1134"/>
              <a:gd name="T79" fmla="*/ 1287 h 1488"/>
              <a:gd name="T80" fmla="*/ 807 w 1134"/>
              <a:gd name="T81" fmla="*/ 1175 h 1488"/>
              <a:gd name="T82" fmla="*/ 770 w 1134"/>
              <a:gd name="T83" fmla="*/ 1287 h 1488"/>
              <a:gd name="T84" fmla="*/ 667 w 1134"/>
              <a:gd name="T85" fmla="*/ 1263 h 1488"/>
              <a:gd name="T86" fmla="*/ 671 w 1134"/>
              <a:gd name="T87" fmla="*/ 1111 h 1488"/>
              <a:gd name="T88" fmla="*/ 806 w 1134"/>
              <a:gd name="T89" fmla="*/ 1097 h 1488"/>
              <a:gd name="T90" fmla="*/ 747 w 1134"/>
              <a:gd name="T91" fmla="*/ 1120 h 1488"/>
              <a:gd name="T92" fmla="*/ 687 w 1134"/>
              <a:gd name="T93" fmla="*/ 1187 h 1488"/>
              <a:gd name="T94" fmla="*/ 739 w 1134"/>
              <a:gd name="T95" fmla="*/ 1254 h 1488"/>
              <a:gd name="T96" fmla="*/ 765 w 1134"/>
              <a:gd name="T97" fmla="*/ 1210 h 1488"/>
              <a:gd name="T98" fmla="*/ 728 w 1134"/>
              <a:gd name="T99" fmla="*/ 1175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4" h="1488">
                <a:moveTo>
                  <a:pt x="850" y="283"/>
                </a:moveTo>
                <a:cubicBezTo>
                  <a:pt x="1134" y="283"/>
                  <a:pt x="1134" y="283"/>
                  <a:pt x="1134" y="283"/>
                </a:cubicBezTo>
                <a:cubicBezTo>
                  <a:pt x="1134" y="1488"/>
                  <a:pt x="1134" y="1488"/>
                  <a:pt x="1134" y="1488"/>
                </a:cubicBezTo>
                <a:cubicBezTo>
                  <a:pt x="0" y="1488"/>
                  <a:pt x="0" y="1488"/>
                  <a:pt x="0" y="1488"/>
                </a:cubicBezTo>
                <a:cubicBezTo>
                  <a:pt x="0" y="0"/>
                  <a:pt x="0" y="0"/>
                  <a:pt x="0" y="0"/>
                </a:cubicBezTo>
                <a:cubicBezTo>
                  <a:pt x="850" y="0"/>
                  <a:pt x="850" y="0"/>
                  <a:pt x="850" y="0"/>
                </a:cubicBezTo>
                <a:lnTo>
                  <a:pt x="850" y="283"/>
                </a:lnTo>
                <a:close/>
                <a:moveTo>
                  <a:pt x="878" y="0"/>
                </a:moveTo>
                <a:cubicBezTo>
                  <a:pt x="878" y="255"/>
                  <a:pt x="878" y="255"/>
                  <a:pt x="878" y="255"/>
                </a:cubicBezTo>
                <a:cubicBezTo>
                  <a:pt x="1134" y="255"/>
                  <a:pt x="1134" y="255"/>
                  <a:pt x="1134" y="255"/>
                </a:cubicBezTo>
                <a:lnTo>
                  <a:pt x="878" y="0"/>
                </a:lnTo>
                <a:close/>
                <a:moveTo>
                  <a:pt x="1010" y="385"/>
                </a:moveTo>
                <a:cubicBezTo>
                  <a:pt x="124" y="385"/>
                  <a:pt x="124" y="385"/>
                  <a:pt x="124" y="385"/>
                </a:cubicBezTo>
                <a:cubicBezTo>
                  <a:pt x="124" y="406"/>
                  <a:pt x="124" y="406"/>
                  <a:pt x="124" y="406"/>
                </a:cubicBezTo>
                <a:cubicBezTo>
                  <a:pt x="1010" y="406"/>
                  <a:pt x="1010" y="406"/>
                  <a:pt x="1010" y="406"/>
                </a:cubicBezTo>
                <a:lnTo>
                  <a:pt x="1010" y="385"/>
                </a:lnTo>
                <a:close/>
                <a:moveTo>
                  <a:pt x="1010" y="895"/>
                </a:moveTo>
                <a:cubicBezTo>
                  <a:pt x="124" y="895"/>
                  <a:pt x="124" y="895"/>
                  <a:pt x="124" y="895"/>
                </a:cubicBezTo>
                <a:cubicBezTo>
                  <a:pt x="124" y="916"/>
                  <a:pt x="124" y="916"/>
                  <a:pt x="124" y="916"/>
                </a:cubicBezTo>
                <a:cubicBezTo>
                  <a:pt x="1010" y="916"/>
                  <a:pt x="1010" y="916"/>
                  <a:pt x="1010" y="916"/>
                </a:cubicBezTo>
                <a:lnTo>
                  <a:pt x="1010" y="895"/>
                </a:lnTo>
                <a:close/>
                <a:moveTo>
                  <a:pt x="273" y="808"/>
                </a:moveTo>
                <a:cubicBezTo>
                  <a:pt x="273" y="494"/>
                  <a:pt x="273" y="494"/>
                  <a:pt x="273" y="494"/>
                </a:cubicBezTo>
                <a:cubicBezTo>
                  <a:pt x="188" y="494"/>
                  <a:pt x="188" y="494"/>
                  <a:pt x="188" y="494"/>
                </a:cubicBezTo>
                <a:cubicBezTo>
                  <a:pt x="188" y="808"/>
                  <a:pt x="188" y="808"/>
                  <a:pt x="188" y="808"/>
                </a:cubicBezTo>
                <a:lnTo>
                  <a:pt x="273" y="808"/>
                </a:lnTo>
                <a:close/>
                <a:moveTo>
                  <a:pt x="640" y="494"/>
                </a:moveTo>
                <a:cubicBezTo>
                  <a:pt x="564" y="494"/>
                  <a:pt x="564" y="494"/>
                  <a:pt x="564" y="494"/>
                </a:cubicBezTo>
                <a:cubicBezTo>
                  <a:pt x="564" y="636"/>
                  <a:pt x="564" y="636"/>
                  <a:pt x="564" y="636"/>
                </a:cubicBezTo>
                <a:cubicBezTo>
                  <a:pt x="564" y="655"/>
                  <a:pt x="565" y="680"/>
                  <a:pt x="567" y="712"/>
                </a:cubicBezTo>
                <a:cubicBezTo>
                  <a:pt x="566" y="712"/>
                  <a:pt x="566" y="712"/>
                  <a:pt x="566" y="712"/>
                </a:cubicBezTo>
                <a:cubicBezTo>
                  <a:pt x="452" y="494"/>
                  <a:pt x="452" y="494"/>
                  <a:pt x="452" y="494"/>
                </a:cubicBezTo>
                <a:cubicBezTo>
                  <a:pt x="341" y="494"/>
                  <a:pt x="341" y="494"/>
                  <a:pt x="341" y="494"/>
                </a:cubicBezTo>
                <a:cubicBezTo>
                  <a:pt x="341" y="808"/>
                  <a:pt x="341" y="808"/>
                  <a:pt x="341" y="808"/>
                </a:cubicBezTo>
                <a:cubicBezTo>
                  <a:pt x="416" y="808"/>
                  <a:pt x="416" y="808"/>
                  <a:pt x="416" y="808"/>
                </a:cubicBezTo>
                <a:cubicBezTo>
                  <a:pt x="416" y="666"/>
                  <a:pt x="416" y="666"/>
                  <a:pt x="416" y="666"/>
                </a:cubicBezTo>
                <a:cubicBezTo>
                  <a:pt x="416" y="648"/>
                  <a:pt x="415" y="621"/>
                  <a:pt x="412" y="587"/>
                </a:cubicBezTo>
                <a:cubicBezTo>
                  <a:pt x="414" y="587"/>
                  <a:pt x="414" y="587"/>
                  <a:pt x="414" y="587"/>
                </a:cubicBezTo>
                <a:cubicBezTo>
                  <a:pt x="529" y="808"/>
                  <a:pt x="529" y="808"/>
                  <a:pt x="529" y="808"/>
                </a:cubicBezTo>
                <a:cubicBezTo>
                  <a:pt x="640" y="808"/>
                  <a:pt x="640" y="808"/>
                  <a:pt x="640" y="808"/>
                </a:cubicBezTo>
                <a:lnTo>
                  <a:pt x="640" y="494"/>
                </a:lnTo>
                <a:close/>
                <a:moveTo>
                  <a:pt x="841" y="654"/>
                </a:moveTo>
                <a:cubicBezTo>
                  <a:pt x="838" y="662"/>
                  <a:pt x="836" y="674"/>
                  <a:pt x="833" y="689"/>
                </a:cubicBezTo>
                <a:cubicBezTo>
                  <a:pt x="830" y="704"/>
                  <a:pt x="828" y="717"/>
                  <a:pt x="827" y="727"/>
                </a:cubicBezTo>
                <a:cubicBezTo>
                  <a:pt x="826" y="713"/>
                  <a:pt x="821" y="688"/>
                  <a:pt x="812" y="653"/>
                </a:cubicBezTo>
                <a:cubicBezTo>
                  <a:pt x="769" y="494"/>
                  <a:pt x="769" y="494"/>
                  <a:pt x="769" y="494"/>
                </a:cubicBezTo>
                <a:cubicBezTo>
                  <a:pt x="674" y="494"/>
                  <a:pt x="674" y="494"/>
                  <a:pt x="674" y="494"/>
                </a:cubicBezTo>
                <a:cubicBezTo>
                  <a:pt x="776" y="808"/>
                  <a:pt x="776" y="808"/>
                  <a:pt x="776" y="808"/>
                </a:cubicBezTo>
                <a:cubicBezTo>
                  <a:pt x="876" y="808"/>
                  <a:pt x="876" y="808"/>
                  <a:pt x="876" y="808"/>
                </a:cubicBezTo>
                <a:cubicBezTo>
                  <a:pt x="979" y="494"/>
                  <a:pt x="979" y="494"/>
                  <a:pt x="979" y="494"/>
                </a:cubicBezTo>
                <a:cubicBezTo>
                  <a:pt x="884" y="494"/>
                  <a:pt x="884" y="494"/>
                  <a:pt x="884" y="494"/>
                </a:cubicBezTo>
                <a:lnTo>
                  <a:pt x="841" y="654"/>
                </a:lnTo>
                <a:close/>
                <a:moveTo>
                  <a:pt x="1010" y="1329"/>
                </a:moveTo>
                <a:cubicBezTo>
                  <a:pt x="1010" y="1045"/>
                  <a:pt x="1010" y="1045"/>
                  <a:pt x="1010" y="1045"/>
                </a:cubicBezTo>
                <a:cubicBezTo>
                  <a:pt x="1010" y="1026"/>
                  <a:pt x="994" y="1010"/>
                  <a:pt x="974" y="1010"/>
                </a:cubicBezTo>
                <a:cubicBezTo>
                  <a:pt x="159" y="1010"/>
                  <a:pt x="159" y="1010"/>
                  <a:pt x="159" y="1010"/>
                </a:cubicBezTo>
                <a:cubicBezTo>
                  <a:pt x="140" y="1010"/>
                  <a:pt x="124" y="1026"/>
                  <a:pt x="124" y="1045"/>
                </a:cubicBezTo>
                <a:cubicBezTo>
                  <a:pt x="124" y="1329"/>
                  <a:pt x="124" y="1329"/>
                  <a:pt x="124" y="1329"/>
                </a:cubicBezTo>
                <a:cubicBezTo>
                  <a:pt x="124" y="1348"/>
                  <a:pt x="140" y="1364"/>
                  <a:pt x="159" y="1364"/>
                </a:cubicBezTo>
                <a:cubicBezTo>
                  <a:pt x="974" y="1364"/>
                  <a:pt x="974" y="1364"/>
                  <a:pt x="974" y="1364"/>
                </a:cubicBezTo>
                <a:cubicBezTo>
                  <a:pt x="994" y="1364"/>
                  <a:pt x="1010" y="1348"/>
                  <a:pt x="1010" y="1329"/>
                </a:cubicBezTo>
                <a:close/>
                <a:moveTo>
                  <a:pt x="492" y="1185"/>
                </a:moveTo>
                <a:cubicBezTo>
                  <a:pt x="492" y="1218"/>
                  <a:pt x="482" y="1243"/>
                  <a:pt x="464" y="1260"/>
                </a:cubicBezTo>
                <a:cubicBezTo>
                  <a:pt x="445" y="1278"/>
                  <a:pt x="418" y="1287"/>
                  <a:pt x="383" y="1287"/>
                </a:cubicBezTo>
                <a:cubicBezTo>
                  <a:pt x="327" y="1287"/>
                  <a:pt x="327" y="1287"/>
                  <a:pt x="327" y="1287"/>
                </a:cubicBezTo>
                <a:cubicBezTo>
                  <a:pt x="327" y="1087"/>
                  <a:pt x="327" y="1087"/>
                  <a:pt x="327" y="1087"/>
                </a:cubicBezTo>
                <a:cubicBezTo>
                  <a:pt x="389" y="1087"/>
                  <a:pt x="389" y="1087"/>
                  <a:pt x="389" y="1087"/>
                </a:cubicBezTo>
                <a:cubicBezTo>
                  <a:pt x="422" y="1087"/>
                  <a:pt x="447" y="1096"/>
                  <a:pt x="465" y="1113"/>
                </a:cubicBezTo>
                <a:cubicBezTo>
                  <a:pt x="483" y="1130"/>
                  <a:pt x="492" y="1154"/>
                  <a:pt x="492" y="1185"/>
                </a:cubicBezTo>
                <a:close/>
                <a:moveTo>
                  <a:pt x="448" y="1186"/>
                </a:moveTo>
                <a:cubicBezTo>
                  <a:pt x="448" y="1143"/>
                  <a:pt x="429" y="1122"/>
                  <a:pt x="391" y="1122"/>
                </a:cubicBezTo>
                <a:cubicBezTo>
                  <a:pt x="369" y="1122"/>
                  <a:pt x="369" y="1122"/>
                  <a:pt x="369" y="1122"/>
                </a:cubicBezTo>
                <a:cubicBezTo>
                  <a:pt x="369" y="1252"/>
                  <a:pt x="369" y="1252"/>
                  <a:pt x="369" y="1252"/>
                </a:cubicBezTo>
                <a:cubicBezTo>
                  <a:pt x="387" y="1252"/>
                  <a:pt x="387" y="1252"/>
                  <a:pt x="387" y="1252"/>
                </a:cubicBezTo>
                <a:cubicBezTo>
                  <a:pt x="428" y="1252"/>
                  <a:pt x="448" y="1230"/>
                  <a:pt x="448" y="1186"/>
                </a:cubicBezTo>
                <a:close/>
                <a:moveTo>
                  <a:pt x="546" y="1287"/>
                </a:moveTo>
                <a:cubicBezTo>
                  <a:pt x="546" y="1087"/>
                  <a:pt x="546" y="1087"/>
                  <a:pt x="546" y="1087"/>
                </a:cubicBezTo>
                <a:cubicBezTo>
                  <a:pt x="589" y="1087"/>
                  <a:pt x="589" y="1087"/>
                  <a:pt x="589" y="1087"/>
                </a:cubicBezTo>
                <a:cubicBezTo>
                  <a:pt x="589" y="1287"/>
                  <a:pt x="589" y="1287"/>
                  <a:pt x="589" y="1287"/>
                </a:cubicBezTo>
                <a:lnTo>
                  <a:pt x="546" y="1287"/>
                </a:lnTo>
                <a:close/>
                <a:moveTo>
                  <a:pt x="728" y="1175"/>
                </a:moveTo>
                <a:cubicBezTo>
                  <a:pt x="807" y="1175"/>
                  <a:pt x="807" y="1175"/>
                  <a:pt x="807" y="1175"/>
                </a:cubicBezTo>
                <a:cubicBezTo>
                  <a:pt x="807" y="1278"/>
                  <a:pt x="807" y="1278"/>
                  <a:pt x="807" y="1278"/>
                </a:cubicBezTo>
                <a:cubicBezTo>
                  <a:pt x="794" y="1282"/>
                  <a:pt x="782" y="1285"/>
                  <a:pt x="770" y="1287"/>
                </a:cubicBezTo>
                <a:cubicBezTo>
                  <a:pt x="759" y="1288"/>
                  <a:pt x="748" y="1289"/>
                  <a:pt x="736" y="1289"/>
                </a:cubicBezTo>
                <a:cubicBezTo>
                  <a:pt x="706" y="1289"/>
                  <a:pt x="683" y="1280"/>
                  <a:pt x="667" y="1263"/>
                </a:cubicBezTo>
                <a:cubicBezTo>
                  <a:pt x="651" y="1245"/>
                  <a:pt x="643" y="1220"/>
                  <a:pt x="643" y="1187"/>
                </a:cubicBezTo>
                <a:cubicBezTo>
                  <a:pt x="643" y="1155"/>
                  <a:pt x="652" y="1129"/>
                  <a:pt x="671" y="1111"/>
                </a:cubicBezTo>
                <a:cubicBezTo>
                  <a:pt x="689" y="1093"/>
                  <a:pt x="715" y="1085"/>
                  <a:pt x="747" y="1085"/>
                </a:cubicBezTo>
                <a:cubicBezTo>
                  <a:pt x="768" y="1085"/>
                  <a:pt x="787" y="1089"/>
                  <a:pt x="806" y="1097"/>
                </a:cubicBezTo>
                <a:cubicBezTo>
                  <a:pt x="792" y="1131"/>
                  <a:pt x="792" y="1131"/>
                  <a:pt x="792" y="1131"/>
                </a:cubicBezTo>
                <a:cubicBezTo>
                  <a:pt x="778" y="1123"/>
                  <a:pt x="763" y="1120"/>
                  <a:pt x="747" y="1120"/>
                </a:cubicBezTo>
                <a:cubicBezTo>
                  <a:pt x="729" y="1120"/>
                  <a:pt x="714" y="1126"/>
                  <a:pt x="703" y="1138"/>
                </a:cubicBezTo>
                <a:cubicBezTo>
                  <a:pt x="692" y="1150"/>
                  <a:pt x="687" y="1167"/>
                  <a:pt x="687" y="1187"/>
                </a:cubicBezTo>
                <a:cubicBezTo>
                  <a:pt x="687" y="1209"/>
                  <a:pt x="691" y="1226"/>
                  <a:pt x="700" y="1237"/>
                </a:cubicBezTo>
                <a:cubicBezTo>
                  <a:pt x="709" y="1248"/>
                  <a:pt x="722" y="1254"/>
                  <a:pt x="739" y="1254"/>
                </a:cubicBezTo>
                <a:cubicBezTo>
                  <a:pt x="747" y="1254"/>
                  <a:pt x="756" y="1253"/>
                  <a:pt x="765" y="1251"/>
                </a:cubicBezTo>
                <a:cubicBezTo>
                  <a:pt x="765" y="1210"/>
                  <a:pt x="765" y="1210"/>
                  <a:pt x="765" y="1210"/>
                </a:cubicBezTo>
                <a:cubicBezTo>
                  <a:pt x="728" y="1210"/>
                  <a:pt x="728" y="1210"/>
                  <a:pt x="728" y="1210"/>
                </a:cubicBezTo>
                <a:lnTo>
                  <a:pt x="728" y="1175"/>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40571648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486228" y="3049286"/>
            <a:ext cx="3945925" cy="2005108"/>
          </a:xfrm>
          <a:prstGeom prst="rect">
            <a:avLst/>
          </a:prstGeom>
          <a:solidFill>
            <a:srgbClr val="CC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a:solidFill>
                <a:schemeClr val="tx1"/>
              </a:solidFill>
            </a:endParaRPr>
          </a:p>
          <a:p>
            <a:endParaRPr lang="en-US" altLang="ja-JP">
              <a:solidFill>
                <a:schemeClr val="tx1"/>
              </a:solidFill>
            </a:endParaRPr>
          </a:p>
        </p:txBody>
      </p:sp>
      <p:sp>
        <p:nvSpPr>
          <p:cNvPr id="39" name="正方形/長方形 38"/>
          <p:cNvSpPr/>
          <p:nvPr/>
        </p:nvSpPr>
        <p:spPr>
          <a:xfrm>
            <a:off x="4699827" y="3057001"/>
            <a:ext cx="3945925" cy="2005108"/>
          </a:xfrm>
          <a:prstGeom prst="rect">
            <a:avLst/>
          </a:prstGeom>
          <a:solidFill>
            <a:srgbClr val="FF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a:solidFill>
                <a:schemeClr val="tx1"/>
              </a:solidFill>
            </a:endParaRPr>
          </a:p>
          <a:p>
            <a:endParaRPr lang="en-US" altLang="ja-JP">
              <a:solidFill>
                <a:schemeClr val="tx1"/>
              </a:solidFill>
            </a:endParaRPr>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48</a:t>
            </a:fld>
            <a:endParaRPr kumimoji="1" lang="ja-JP" altLang="en-US"/>
          </a:p>
        </p:txBody>
      </p:sp>
      <p:sp>
        <p:nvSpPr>
          <p:cNvPr id="3" name="タイトル 2"/>
          <p:cNvSpPr>
            <a:spLocks noGrp="1"/>
          </p:cNvSpPr>
          <p:nvPr>
            <p:ph type="title"/>
          </p:nvPr>
        </p:nvSpPr>
        <p:spPr/>
        <p:txBody>
          <a:bodyPr/>
          <a:lstStyle/>
          <a:p>
            <a:r>
              <a:rPr lang="ja-JP" altLang="en-US"/>
              <a:t>統合会計特長</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p:txBody>
          <a:bodyPr/>
          <a:lstStyle/>
          <a:p>
            <a:r>
              <a:rPr lang="ja-JP" altLang="en-US"/>
              <a:t>経費精算と会計が一体化　様々な利用シーンをサポート</a:t>
            </a:r>
          </a:p>
          <a:p>
            <a:endParaRPr kumimoji="1" lang="ja-JP" altLang="en-US"/>
          </a:p>
        </p:txBody>
      </p:sp>
      <p:sp>
        <p:nvSpPr>
          <p:cNvPr id="6" name="正方形/長方形 5"/>
          <p:cNvSpPr/>
          <p:nvPr/>
        </p:nvSpPr>
        <p:spPr>
          <a:xfrm>
            <a:off x="4693725" y="926412"/>
            <a:ext cx="3945925" cy="1994262"/>
          </a:xfrm>
          <a:prstGeom prst="rect">
            <a:avLst/>
          </a:prstGeom>
          <a:solidFill>
            <a:srgbClr val="49C4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73461" y="915566"/>
            <a:ext cx="3945925" cy="2005108"/>
          </a:xfrm>
          <a:prstGeom prst="rect">
            <a:avLst/>
          </a:prstGeom>
          <a:solidFill>
            <a:srgbClr val="AACE3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a:solidFill>
                <a:schemeClr val="tx1"/>
              </a:solidFill>
            </a:endParaRPr>
          </a:p>
          <a:p>
            <a:endParaRPr lang="en-US" altLang="ja-JP">
              <a:solidFill>
                <a:schemeClr val="tx1"/>
              </a:solidFill>
            </a:endParaRPr>
          </a:p>
        </p:txBody>
      </p:sp>
      <p:sp>
        <p:nvSpPr>
          <p:cNvPr id="8" name="テキスト プレースホルダー 2"/>
          <p:cNvSpPr txBox="1">
            <a:spLocks/>
          </p:cNvSpPr>
          <p:nvPr/>
        </p:nvSpPr>
        <p:spPr>
          <a:xfrm>
            <a:off x="518082" y="1488002"/>
            <a:ext cx="3744416" cy="1512561"/>
          </a:xfrm>
          <a:prstGeom prst="rect">
            <a:avLst/>
          </a:prstGeom>
        </p:spPr>
        <p:txBody>
          <a:bodyPr wrap="none" lIns="0" tIns="0" rIns="0" bIns="0"/>
          <a:lstStyle/>
          <a:p>
            <a:pPr lvl="0">
              <a:lnSpc>
                <a:spcPct val="150000"/>
              </a:lnSpc>
              <a:buClr>
                <a:schemeClr val="bg1">
                  <a:lumMod val="65000"/>
                </a:schemeClr>
              </a:buClr>
              <a:defRPr/>
            </a:pPr>
            <a:r>
              <a:rPr lang="ja-JP" altLang="en-US" sz="1600" b="1">
                <a:solidFill>
                  <a:schemeClr val="accent5">
                    <a:lumMod val="50000"/>
                  </a:schemeClr>
                </a:solidFill>
                <a:latin typeface="メイリオ" pitchFamily="50" charset="-128"/>
                <a:ea typeface="メイリオ" pitchFamily="50" charset="-128"/>
                <a:cs typeface="メイリオ" pitchFamily="50" charset="-128"/>
              </a:rPr>
              <a:t>・</a:t>
            </a:r>
            <a:r>
              <a:rPr lang="ja-JP" altLang="en-US" sz="1600">
                <a:solidFill>
                  <a:schemeClr val="accent5">
                    <a:lumMod val="50000"/>
                  </a:schemeClr>
                </a:solidFill>
                <a:latin typeface="メイリオ" pitchFamily="50" charset="-128"/>
                <a:ea typeface="メイリオ" pitchFamily="50" charset="-128"/>
                <a:cs typeface="メイリオ" pitchFamily="50" charset="-128"/>
              </a:rPr>
              <a:t>勘定科目を気にせずカンタン入力</a:t>
            </a:r>
            <a:endParaRPr lang="en-US" altLang="ja-JP" sz="1600">
              <a:solidFill>
                <a:schemeClr val="accent5">
                  <a:lumMod val="50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b="1">
                <a:solidFill>
                  <a:schemeClr val="accent5">
                    <a:lumMod val="50000"/>
                  </a:schemeClr>
                </a:solidFill>
                <a:latin typeface="メイリオ" pitchFamily="50" charset="-128"/>
                <a:ea typeface="メイリオ" pitchFamily="50" charset="-128"/>
                <a:cs typeface="メイリオ" pitchFamily="50" charset="-128"/>
              </a:rPr>
              <a:t>・</a:t>
            </a:r>
            <a:r>
              <a:rPr lang="ja-JP" altLang="en-US" sz="1600">
                <a:solidFill>
                  <a:schemeClr val="accent5">
                    <a:lumMod val="50000"/>
                  </a:schemeClr>
                </a:solidFill>
                <a:latin typeface="メイリオ" pitchFamily="50" charset="-128"/>
                <a:ea typeface="メイリオ" pitchFamily="50" charset="-128"/>
                <a:cs typeface="メイリオ" pitchFamily="50" charset="-128"/>
              </a:rPr>
              <a:t>空き時間や外出先からいつでも申請</a:t>
            </a:r>
            <a:endParaRPr lang="en-US" altLang="ja-JP" sz="1600">
              <a:solidFill>
                <a:schemeClr val="accent5">
                  <a:lumMod val="50000"/>
                </a:schemeClr>
              </a:solidFill>
              <a:latin typeface="メイリオ" pitchFamily="50" charset="-128"/>
              <a:ea typeface="メイリオ" pitchFamily="50" charset="-128"/>
              <a:cs typeface="メイリオ" pitchFamily="50" charset="-128"/>
            </a:endParaRPr>
          </a:p>
          <a:p>
            <a:pPr>
              <a:lnSpc>
                <a:spcPct val="150000"/>
              </a:lnSpc>
              <a:buClr>
                <a:schemeClr val="bg1">
                  <a:lumMod val="65000"/>
                </a:schemeClr>
              </a:buClr>
              <a:defRPr/>
            </a:pPr>
            <a:r>
              <a:rPr lang="ja-JP" altLang="en-US" sz="1600" b="1">
                <a:solidFill>
                  <a:schemeClr val="accent5">
                    <a:lumMod val="50000"/>
                  </a:schemeClr>
                </a:solidFill>
                <a:latin typeface="メイリオ" pitchFamily="50" charset="-128"/>
                <a:ea typeface="メイリオ" pitchFamily="50" charset="-128"/>
                <a:cs typeface="メイリオ" pitchFamily="50" charset="-128"/>
              </a:rPr>
              <a:t>・</a:t>
            </a:r>
            <a:r>
              <a:rPr lang="ja-JP" altLang="en-US" sz="1600">
                <a:solidFill>
                  <a:schemeClr val="accent5">
                    <a:lumMod val="50000"/>
                  </a:schemeClr>
                </a:solidFill>
                <a:latin typeface="メイリオ" pitchFamily="50" charset="-128"/>
                <a:ea typeface="メイリオ" pitchFamily="50" charset="-128"/>
                <a:cs typeface="メイリオ" pitchFamily="50" charset="-128"/>
              </a:rPr>
              <a:t>領収書</a:t>
            </a:r>
            <a:r>
              <a:rPr lang="en-US" altLang="ja-JP" sz="1600">
                <a:solidFill>
                  <a:schemeClr val="accent5">
                    <a:lumMod val="50000"/>
                  </a:schemeClr>
                </a:solidFill>
                <a:latin typeface="メイリオ" pitchFamily="50" charset="-128"/>
                <a:ea typeface="メイリオ" pitchFamily="50" charset="-128"/>
                <a:cs typeface="メイリオ" pitchFamily="50" charset="-128"/>
              </a:rPr>
              <a:t>OCR</a:t>
            </a:r>
            <a:r>
              <a:rPr lang="ja-JP" altLang="en-US" sz="1600">
                <a:solidFill>
                  <a:schemeClr val="accent5">
                    <a:lumMod val="50000"/>
                  </a:schemeClr>
                </a:solidFill>
                <a:latin typeface="メイリオ" pitchFamily="50" charset="-128"/>
                <a:ea typeface="メイリオ" pitchFamily="50" charset="-128"/>
                <a:cs typeface="メイリオ" pitchFamily="50" charset="-128"/>
              </a:rPr>
              <a:t>読込による入力時間省略</a:t>
            </a:r>
            <a:endParaRPr lang="en-US" altLang="ja-JP" sz="1600">
              <a:solidFill>
                <a:schemeClr val="accent5">
                  <a:lumMod val="50000"/>
                </a:schemeClr>
              </a:solidFill>
              <a:latin typeface="メイリオ" pitchFamily="50" charset="-128"/>
              <a:ea typeface="メイリオ" pitchFamily="50" charset="-128"/>
              <a:cs typeface="メイリオ" pitchFamily="50" charset="-128"/>
            </a:endParaRPr>
          </a:p>
          <a:p>
            <a:pPr>
              <a:lnSpc>
                <a:spcPct val="150000"/>
              </a:lnSpc>
              <a:buClr>
                <a:schemeClr val="bg1">
                  <a:lumMod val="65000"/>
                </a:schemeClr>
              </a:buClr>
              <a:defRPr/>
            </a:pPr>
            <a:r>
              <a:rPr lang="ja-JP" altLang="en-US" sz="1600" b="1">
                <a:solidFill>
                  <a:schemeClr val="accent5">
                    <a:lumMod val="50000"/>
                  </a:schemeClr>
                </a:solidFill>
                <a:latin typeface="メイリオ" pitchFamily="50" charset="-128"/>
                <a:ea typeface="メイリオ" pitchFamily="50" charset="-128"/>
                <a:cs typeface="メイリオ" pitchFamily="50" charset="-128"/>
              </a:rPr>
              <a:t>・</a:t>
            </a:r>
            <a:r>
              <a:rPr lang="ja-JP" altLang="en-US" sz="1600">
                <a:solidFill>
                  <a:schemeClr val="accent5">
                    <a:lumMod val="50000"/>
                  </a:schemeClr>
                </a:solidFill>
                <a:latin typeface="メイリオ" pitchFamily="50" charset="-128"/>
                <a:ea typeface="メイリオ" pitchFamily="50" charset="-128"/>
                <a:cs typeface="メイリオ" pitchFamily="50" charset="-128"/>
              </a:rPr>
              <a:t>駅すぱあとや定期区間の連携可能</a:t>
            </a:r>
            <a:endParaRPr kumimoji="1" lang="ja-JP" altLang="en-US" sz="1600" i="0" u="none" strike="noStrike" kern="1200" cap="none" spc="0" normalizeH="0" baseline="0" noProof="0">
              <a:ln>
                <a:noFill/>
              </a:ln>
              <a:solidFill>
                <a:schemeClr val="accent5">
                  <a:lumMod val="50000"/>
                </a:schemeClr>
              </a:solidFill>
              <a:effectLst/>
              <a:uLnTx/>
              <a:uFillTx/>
              <a:latin typeface="メイリオ" pitchFamily="50" charset="-128"/>
              <a:ea typeface="メイリオ" pitchFamily="50" charset="-128"/>
              <a:cs typeface="メイリオ" pitchFamily="50" charset="-128"/>
            </a:endParaRPr>
          </a:p>
        </p:txBody>
      </p:sp>
      <p:sp>
        <p:nvSpPr>
          <p:cNvPr id="11" name="テキスト ボックス 10"/>
          <p:cNvSpPr txBox="1"/>
          <p:nvPr/>
        </p:nvSpPr>
        <p:spPr>
          <a:xfrm>
            <a:off x="1473920" y="1136790"/>
            <a:ext cx="2774040" cy="707886"/>
          </a:xfrm>
          <a:prstGeom prst="rect">
            <a:avLst/>
          </a:prstGeom>
          <a:noFill/>
          <a:ln>
            <a:noFill/>
          </a:ln>
        </p:spPr>
        <p:txBody>
          <a:bodyPr wrap="square" rtlCol="0">
            <a:spAutoFit/>
          </a:bodyPr>
          <a:lstStyle/>
          <a:p>
            <a:r>
              <a:rPr lang="ja-JP" altLang="en-US" sz="2000" b="1">
                <a:solidFill>
                  <a:schemeClr val="accent5"/>
                </a:solidFill>
              </a:rPr>
              <a:t>従業員</a:t>
            </a:r>
          </a:p>
          <a:p>
            <a:endParaRPr kumimoji="1" lang="ja-JP" altLang="en-US" sz="2000" b="1">
              <a:solidFill>
                <a:schemeClr val="accent5"/>
              </a:solidFill>
            </a:endParaRPr>
          </a:p>
        </p:txBody>
      </p:sp>
      <p:sp>
        <p:nvSpPr>
          <p:cNvPr id="12" name="テキスト ボックス 11"/>
          <p:cNvSpPr txBox="1"/>
          <p:nvPr/>
        </p:nvSpPr>
        <p:spPr>
          <a:xfrm>
            <a:off x="5774593" y="1114118"/>
            <a:ext cx="2470002" cy="400110"/>
          </a:xfrm>
          <a:prstGeom prst="rect">
            <a:avLst/>
          </a:prstGeom>
          <a:noFill/>
        </p:spPr>
        <p:txBody>
          <a:bodyPr wrap="square" rtlCol="0">
            <a:spAutoFit/>
          </a:bodyPr>
          <a:lstStyle/>
          <a:p>
            <a:r>
              <a:rPr kumimoji="1" lang="ja-JP" altLang="en-US" sz="2000" b="1">
                <a:solidFill>
                  <a:srgbClr val="00B2F0"/>
                </a:solidFill>
              </a:rPr>
              <a:t>承認者</a:t>
            </a:r>
          </a:p>
        </p:txBody>
      </p:sp>
      <p:sp>
        <p:nvSpPr>
          <p:cNvPr id="13" name="テキスト ボックス 12"/>
          <p:cNvSpPr txBox="1"/>
          <p:nvPr/>
        </p:nvSpPr>
        <p:spPr>
          <a:xfrm>
            <a:off x="1391212" y="3282421"/>
            <a:ext cx="2917116" cy="400110"/>
          </a:xfrm>
          <a:prstGeom prst="rect">
            <a:avLst/>
          </a:prstGeom>
          <a:noFill/>
        </p:spPr>
        <p:txBody>
          <a:bodyPr wrap="square" rtlCol="0">
            <a:spAutoFit/>
          </a:bodyPr>
          <a:lstStyle/>
          <a:p>
            <a:r>
              <a:rPr lang="ja-JP" altLang="en-US" sz="2000" b="1">
                <a:solidFill>
                  <a:schemeClr val="tx2"/>
                </a:solidFill>
              </a:rPr>
              <a:t>経理担当者</a:t>
            </a:r>
            <a:endParaRPr lang="en-US" altLang="ja-JP" sz="2000" b="1">
              <a:solidFill>
                <a:schemeClr val="tx2"/>
              </a:solidFill>
            </a:endParaRPr>
          </a:p>
        </p:txBody>
      </p:sp>
      <p:sp>
        <p:nvSpPr>
          <p:cNvPr id="14" name="テキスト ボックス 13"/>
          <p:cNvSpPr txBox="1"/>
          <p:nvPr/>
        </p:nvSpPr>
        <p:spPr>
          <a:xfrm>
            <a:off x="5709449" y="3310651"/>
            <a:ext cx="2470002" cy="400110"/>
          </a:xfrm>
          <a:prstGeom prst="rect">
            <a:avLst/>
          </a:prstGeom>
          <a:noFill/>
        </p:spPr>
        <p:txBody>
          <a:bodyPr wrap="square" rtlCol="0">
            <a:spAutoFit/>
          </a:bodyPr>
          <a:lstStyle/>
          <a:p>
            <a:r>
              <a:rPr kumimoji="1" lang="ja-JP" altLang="en-US" sz="2000" b="1">
                <a:solidFill>
                  <a:srgbClr val="EE5500"/>
                </a:solidFill>
              </a:rPr>
              <a:t>経営者</a:t>
            </a:r>
          </a:p>
        </p:txBody>
      </p:sp>
      <p:grpSp>
        <p:nvGrpSpPr>
          <p:cNvPr id="15" name="グループ化 14"/>
          <p:cNvGrpSpPr/>
          <p:nvPr/>
        </p:nvGrpSpPr>
        <p:grpSpPr>
          <a:xfrm>
            <a:off x="4960617" y="3147700"/>
            <a:ext cx="539637" cy="563062"/>
            <a:chOff x="646113" y="649288"/>
            <a:chExt cx="355600" cy="381000"/>
          </a:xfrm>
          <a:solidFill>
            <a:srgbClr val="EE5500"/>
          </a:solidFill>
        </p:grpSpPr>
        <p:sp>
          <p:nvSpPr>
            <p:cNvPr id="16"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18" name="グループ化 238"/>
          <p:cNvGrpSpPr/>
          <p:nvPr/>
        </p:nvGrpSpPr>
        <p:grpSpPr>
          <a:xfrm>
            <a:off x="719039" y="3147814"/>
            <a:ext cx="556389" cy="557493"/>
            <a:chOff x="2182416" y="682625"/>
            <a:chExt cx="381000" cy="381000"/>
          </a:xfrm>
          <a:solidFill>
            <a:schemeClr val="tx2"/>
          </a:solidFill>
        </p:grpSpPr>
        <p:sp>
          <p:nvSpPr>
            <p:cNvPr id="19" name="Freeform 147"/>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0" name="Freeform 148"/>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1" name="Freeform 149"/>
            <p:cNvSpPr>
              <a:spLocks/>
            </p:cNvSpPr>
            <p:nvPr/>
          </p:nvSpPr>
          <p:spPr bwMode="auto">
            <a:xfrm>
              <a:off x="2388791" y="962025"/>
              <a:ext cx="174625" cy="101600"/>
            </a:xfrm>
            <a:custGeom>
              <a:avLst/>
              <a:gdLst/>
              <a:ahLst/>
              <a:cxnLst>
                <a:cxn ang="0">
                  <a:pos x="14" y="40"/>
                </a:cxn>
                <a:cxn ang="0">
                  <a:pos x="2" y="64"/>
                </a:cxn>
                <a:cxn ang="0">
                  <a:pos x="110" y="64"/>
                </a:cxn>
                <a:cxn ang="0">
                  <a:pos x="110" y="64"/>
                </a:cxn>
                <a:cxn ang="0">
                  <a:pos x="108" y="52"/>
                </a:cxn>
                <a:cxn ang="0">
                  <a:pos x="102" y="40"/>
                </a:cxn>
                <a:cxn ang="0">
                  <a:pos x="92" y="30"/>
                </a:cxn>
                <a:cxn ang="0">
                  <a:pos x="78" y="20"/>
                </a:cxn>
                <a:cxn ang="0">
                  <a:pos x="62" y="12"/>
                </a:cxn>
                <a:cxn ang="0">
                  <a:pos x="42" y="6"/>
                </a:cxn>
                <a:cxn ang="0">
                  <a:pos x="22" y="2"/>
                </a:cxn>
                <a:cxn ang="0">
                  <a:pos x="0" y="0"/>
                </a:cxn>
                <a:cxn ang="0">
                  <a:pos x="14" y="40"/>
                </a:cxn>
              </a:cxnLst>
              <a:rect l="0" t="0" r="r" b="b"/>
              <a:pathLst>
                <a:path w="110" h="64">
                  <a:moveTo>
                    <a:pt x="14" y="40"/>
                  </a:moveTo>
                  <a:lnTo>
                    <a:pt x="2" y="64"/>
                  </a:lnTo>
                  <a:lnTo>
                    <a:pt x="110" y="64"/>
                  </a:lnTo>
                  <a:lnTo>
                    <a:pt x="110" y="64"/>
                  </a:lnTo>
                  <a:lnTo>
                    <a:pt x="108" y="52"/>
                  </a:lnTo>
                  <a:lnTo>
                    <a:pt x="102" y="40"/>
                  </a:lnTo>
                  <a:lnTo>
                    <a:pt x="92" y="30"/>
                  </a:lnTo>
                  <a:lnTo>
                    <a:pt x="78" y="20"/>
                  </a:lnTo>
                  <a:lnTo>
                    <a:pt x="62" y="12"/>
                  </a:lnTo>
                  <a:lnTo>
                    <a:pt x="42" y="6"/>
                  </a:lnTo>
                  <a:lnTo>
                    <a:pt x="22" y="2"/>
                  </a:lnTo>
                  <a:lnTo>
                    <a:pt x="0" y="0"/>
                  </a:lnTo>
                  <a:lnTo>
                    <a:pt x="14"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2" name="Freeform 150"/>
            <p:cNvSpPr>
              <a:spLocks/>
            </p:cNvSpPr>
            <p:nvPr/>
          </p:nvSpPr>
          <p:spPr bwMode="auto">
            <a:xfrm>
              <a:off x="2182416" y="962025"/>
              <a:ext cx="174625" cy="101600"/>
            </a:xfrm>
            <a:custGeom>
              <a:avLst/>
              <a:gdLst/>
              <a:ahLst/>
              <a:cxnLst>
                <a:cxn ang="0">
                  <a:pos x="96" y="40"/>
                </a:cxn>
                <a:cxn ang="0">
                  <a:pos x="110" y="0"/>
                </a:cxn>
                <a:cxn ang="0">
                  <a:pos x="110" y="0"/>
                </a:cxn>
                <a:cxn ang="0">
                  <a:pos x="88" y="2"/>
                </a:cxn>
                <a:cxn ang="0">
                  <a:pos x="68" y="6"/>
                </a:cxn>
                <a:cxn ang="0">
                  <a:pos x="48" y="12"/>
                </a:cxn>
                <a:cxn ang="0">
                  <a:pos x="32" y="20"/>
                </a:cxn>
                <a:cxn ang="0">
                  <a:pos x="18" y="30"/>
                </a:cxn>
                <a:cxn ang="0">
                  <a:pos x="8" y="40"/>
                </a:cxn>
                <a:cxn ang="0">
                  <a:pos x="2" y="52"/>
                </a:cxn>
                <a:cxn ang="0">
                  <a:pos x="0" y="64"/>
                </a:cxn>
                <a:cxn ang="0">
                  <a:pos x="108" y="64"/>
                </a:cxn>
                <a:cxn ang="0">
                  <a:pos x="96" y="40"/>
                </a:cxn>
              </a:cxnLst>
              <a:rect l="0" t="0" r="r" b="b"/>
              <a:pathLst>
                <a:path w="110" h="64">
                  <a:moveTo>
                    <a:pt x="96" y="40"/>
                  </a:moveTo>
                  <a:lnTo>
                    <a:pt x="110" y="0"/>
                  </a:lnTo>
                  <a:lnTo>
                    <a:pt x="110" y="0"/>
                  </a:lnTo>
                  <a:lnTo>
                    <a:pt x="88" y="2"/>
                  </a:lnTo>
                  <a:lnTo>
                    <a:pt x="68" y="6"/>
                  </a:lnTo>
                  <a:lnTo>
                    <a:pt x="48" y="12"/>
                  </a:lnTo>
                  <a:lnTo>
                    <a:pt x="32" y="20"/>
                  </a:lnTo>
                  <a:lnTo>
                    <a:pt x="18" y="30"/>
                  </a:lnTo>
                  <a:lnTo>
                    <a:pt x="8" y="40"/>
                  </a:lnTo>
                  <a:lnTo>
                    <a:pt x="2" y="52"/>
                  </a:lnTo>
                  <a:lnTo>
                    <a:pt x="0" y="64"/>
                  </a:lnTo>
                  <a:lnTo>
                    <a:pt x="108" y="64"/>
                  </a:lnTo>
                  <a:lnTo>
                    <a:pt x="96"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23" name="Freeform 334"/>
          <p:cNvSpPr>
            <a:spLocks noEditPoints="1"/>
          </p:cNvSpPr>
          <p:nvPr/>
        </p:nvSpPr>
        <p:spPr bwMode="auto">
          <a:xfrm>
            <a:off x="641072" y="1028041"/>
            <a:ext cx="717444" cy="460801"/>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24" name="グループ化 315"/>
          <p:cNvGrpSpPr/>
          <p:nvPr/>
        </p:nvGrpSpPr>
        <p:grpSpPr>
          <a:xfrm>
            <a:off x="4875868" y="1026591"/>
            <a:ext cx="624386" cy="428798"/>
            <a:chOff x="4887516" y="3387725"/>
            <a:chExt cx="381000" cy="381000"/>
          </a:xfrm>
          <a:solidFill>
            <a:schemeClr val="accent2"/>
          </a:solidFill>
        </p:grpSpPr>
        <p:sp>
          <p:nvSpPr>
            <p:cNvPr id="25" name="Freeform 239"/>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6" name="Freeform 240"/>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7" name="Freeform 241"/>
            <p:cNvSpPr>
              <a:spLocks/>
            </p:cNvSpPr>
            <p:nvPr/>
          </p:nvSpPr>
          <p:spPr bwMode="auto">
            <a:xfrm>
              <a:off x="4887516" y="3495675"/>
              <a:ext cx="101600" cy="273050"/>
            </a:xfrm>
            <a:custGeom>
              <a:avLst/>
              <a:gdLst/>
              <a:ahLst/>
              <a:cxnLst>
                <a:cxn ang="0">
                  <a:pos x="60" y="84"/>
                </a:cxn>
                <a:cxn ang="0">
                  <a:pos x="60" y="12"/>
                </a:cxn>
                <a:cxn ang="0">
                  <a:pos x="60" y="12"/>
                </a:cxn>
                <a:cxn ang="0">
                  <a:pos x="62" y="0"/>
                </a:cxn>
                <a:cxn ang="0">
                  <a:pos x="62" y="0"/>
                </a:cxn>
                <a:cxn ang="0">
                  <a:pos x="60" y="0"/>
                </a:cxn>
                <a:cxn ang="0">
                  <a:pos x="22" y="0"/>
                </a:cxn>
                <a:cxn ang="0">
                  <a:pos x="22" y="0"/>
                </a:cxn>
                <a:cxn ang="0">
                  <a:pos x="14" y="2"/>
                </a:cxn>
                <a:cxn ang="0">
                  <a:pos x="6" y="6"/>
                </a:cxn>
                <a:cxn ang="0">
                  <a:pos x="2" y="14"/>
                </a:cxn>
                <a:cxn ang="0">
                  <a:pos x="0" y="22"/>
                </a:cxn>
                <a:cxn ang="0">
                  <a:pos x="0" y="38"/>
                </a:cxn>
                <a:cxn ang="0">
                  <a:pos x="0" y="74"/>
                </a:cxn>
                <a:cxn ang="0">
                  <a:pos x="18" y="74"/>
                </a:cxn>
                <a:cxn ang="0">
                  <a:pos x="18" y="172"/>
                </a:cxn>
                <a:cxn ang="0">
                  <a:pos x="64" y="172"/>
                </a:cxn>
                <a:cxn ang="0">
                  <a:pos x="64" y="84"/>
                </a:cxn>
                <a:cxn ang="0">
                  <a:pos x="60" y="84"/>
                </a:cxn>
              </a:cxnLst>
              <a:rect l="0" t="0" r="r" b="b"/>
              <a:pathLst>
                <a:path w="64" h="172">
                  <a:moveTo>
                    <a:pt x="60" y="84"/>
                  </a:moveTo>
                  <a:lnTo>
                    <a:pt x="60" y="12"/>
                  </a:lnTo>
                  <a:lnTo>
                    <a:pt x="60" y="12"/>
                  </a:lnTo>
                  <a:lnTo>
                    <a:pt x="62" y="0"/>
                  </a:lnTo>
                  <a:lnTo>
                    <a:pt x="62" y="0"/>
                  </a:lnTo>
                  <a:lnTo>
                    <a:pt x="60" y="0"/>
                  </a:lnTo>
                  <a:lnTo>
                    <a:pt x="22" y="0"/>
                  </a:lnTo>
                  <a:lnTo>
                    <a:pt x="22" y="0"/>
                  </a:lnTo>
                  <a:lnTo>
                    <a:pt x="14" y="2"/>
                  </a:lnTo>
                  <a:lnTo>
                    <a:pt x="6" y="6"/>
                  </a:lnTo>
                  <a:lnTo>
                    <a:pt x="2" y="14"/>
                  </a:lnTo>
                  <a:lnTo>
                    <a:pt x="0" y="22"/>
                  </a:lnTo>
                  <a:lnTo>
                    <a:pt x="0" y="38"/>
                  </a:lnTo>
                  <a:lnTo>
                    <a:pt x="0" y="74"/>
                  </a:lnTo>
                  <a:lnTo>
                    <a:pt x="18" y="74"/>
                  </a:lnTo>
                  <a:lnTo>
                    <a:pt x="18" y="172"/>
                  </a:lnTo>
                  <a:lnTo>
                    <a:pt x="64" y="172"/>
                  </a:lnTo>
                  <a:lnTo>
                    <a:pt x="64" y="84"/>
                  </a:lnTo>
                  <a:lnTo>
                    <a:pt x="60"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8" name="Freeform 242"/>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9" name="Freeform 243"/>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30" name="Freeform 244"/>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31" name="Freeform 245"/>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32" name="Freeform 246"/>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33" name="Freeform 247"/>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34" name="Freeform 248"/>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35" name="Freeform 249"/>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36" name="テキスト プレースホルダー 2"/>
          <p:cNvSpPr txBox="1">
            <a:spLocks/>
          </p:cNvSpPr>
          <p:nvPr/>
        </p:nvSpPr>
        <p:spPr>
          <a:xfrm>
            <a:off x="4875868" y="3759882"/>
            <a:ext cx="3744416" cy="1044116"/>
          </a:xfrm>
          <a:prstGeom prst="rect">
            <a:avLst/>
          </a:prstGeom>
        </p:spPr>
        <p:txBody>
          <a:bodyPr wrap="none" lIns="0" tIns="0" rIns="0" bIns="0"/>
          <a:lstStyle/>
          <a:p>
            <a:pPr lvl="0">
              <a:lnSpc>
                <a:spcPct val="150000"/>
              </a:lnSpc>
              <a:buClr>
                <a:schemeClr val="bg1">
                  <a:lumMod val="65000"/>
                </a:schemeClr>
              </a:buClr>
              <a:defRPr/>
            </a:pPr>
            <a:r>
              <a:rPr lang="ja-JP" altLang="en-US" sz="1600" b="1">
                <a:solidFill>
                  <a:srgbClr val="EE5500"/>
                </a:solidFill>
                <a:latin typeface="メイリオ" pitchFamily="50" charset="-128"/>
                <a:ea typeface="メイリオ" pitchFamily="50" charset="-128"/>
                <a:cs typeface="メイリオ" pitchFamily="50" charset="-128"/>
              </a:rPr>
              <a:t>・</a:t>
            </a:r>
            <a:r>
              <a:rPr lang="ja-JP" altLang="en-US" sz="1600">
                <a:solidFill>
                  <a:srgbClr val="EE5500"/>
                </a:solidFill>
                <a:latin typeface="メイリオ" pitchFamily="50" charset="-128"/>
                <a:ea typeface="メイリオ" pitchFamily="50" charset="-128"/>
                <a:cs typeface="メイリオ" pitchFamily="50" charset="-128"/>
              </a:rPr>
              <a:t>運用コストを抑制（＝会計と一体型）</a:t>
            </a:r>
            <a:endParaRPr lang="en-US" altLang="ja-JP" sz="1600">
              <a:solidFill>
                <a:srgbClr val="EE5500"/>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b="1">
                <a:solidFill>
                  <a:srgbClr val="EE5500"/>
                </a:solidFill>
                <a:latin typeface="メイリオ" pitchFamily="50" charset="-128"/>
                <a:ea typeface="メイリオ" pitchFamily="50" charset="-128"/>
                <a:cs typeface="メイリオ" pitchFamily="50" charset="-128"/>
              </a:rPr>
              <a:t>・</a:t>
            </a:r>
            <a:r>
              <a:rPr lang="ja-JP" altLang="en-US" sz="1600">
                <a:solidFill>
                  <a:srgbClr val="EE5500"/>
                </a:solidFill>
                <a:latin typeface="メイリオ" pitchFamily="50" charset="-128"/>
                <a:ea typeface="メイリオ" pitchFamily="50" charset="-128"/>
                <a:cs typeface="メイリオ" pitchFamily="50" charset="-128"/>
              </a:rPr>
              <a:t>会社全体の生産性が向上</a:t>
            </a:r>
            <a:endParaRPr kumimoji="1" lang="ja-JP" altLang="en-US" sz="1600" i="0" u="none" strike="noStrike" kern="120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b="1">
                <a:solidFill>
                  <a:srgbClr val="EE5500"/>
                </a:solidFill>
                <a:latin typeface="メイリオ" pitchFamily="50" charset="-128"/>
                <a:ea typeface="メイリオ" pitchFamily="50" charset="-128"/>
                <a:cs typeface="メイリオ" pitchFamily="50" charset="-128"/>
              </a:rPr>
              <a:t>・</a:t>
            </a:r>
            <a:r>
              <a:rPr lang="ja-JP" altLang="en-US" sz="1600">
                <a:solidFill>
                  <a:srgbClr val="EE5500"/>
                </a:solidFill>
                <a:latin typeface="メイリオ" pitchFamily="50" charset="-128"/>
                <a:ea typeface="メイリオ" pitchFamily="50" charset="-128"/>
                <a:cs typeface="メイリオ" pitchFamily="50" charset="-128"/>
              </a:rPr>
              <a:t>決算早期化で経営状態の迅速把握</a:t>
            </a:r>
            <a:endParaRPr lang="en-US" altLang="ja-JP" sz="1600">
              <a:solidFill>
                <a:srgbClr val="EE5500"/>
              </a:solidFill>
              <a:latin typeface="メイリオ" pitchFamily="50" charset="-128"/>
              <a:ea typeface="メイリオ" pitchFamily="50" charset="-128"/>
              <a:cs typeface="メイリオ" pitchFamily="50" charset="-128"/>
            </a:endParaRPr>
          </a:p>
        </p:txBody>
      </p:sp>
      <p:sp>
        <p:nvSpPr>
          <p:cNvPr id="37" name="テキスト プレースホルダー 2"/>
          <p:cNvSpPr txBox="1">
            <a:spLocks/>
          </p:cNvSpPr>
          <p:nvPr/>
        </p:nvSpPr>
        <p:spPr>
          <a:xfrm>
            <a:off x="4847121" y="1455626"/>
            <a:ext cx="3744416" cy="1044116"/>
          </a:xfrm>
          <a:prstGeom prst="rect">
            <a:avLst/>
          </a:prstGeom>
        </p:spPr>
        <p:txBody>
          <a:bodyPr wrap="none" lIns="0" tIns="0" rIns="0" bIns="0"/>
          <a:lstStyle/>
          <a:p>
            <a:pPr lvl="0">
              <a:lnSpc>
                <a:spcPct val="150000"/>
              </a:lnSpc>
              <a:buClr>
                <a:schemeClr val="bg1">
                  <a:lumMod val="65000"/>
                </a:schemeClr>
              </a:buClr>
              <a:defRPr/>
            </a:pPr>
            <a:r>
              <a:rPr lang="ja-JP" altLang="en-US" sz="1600" b="1">
                <a:solidFill>
                  <a:schemeClr val="tx2">
                    <a:lumMod val="75000"/>
                  </a:schemeClr>
                </a:solidFill>
                <a:latin typeface="メイリオ" pitchFamily="50" charset="-128"/>
                <a:ea typeface="メイリオ" pitchFamily="50" charset="-128"/>
                <a:cs typeface="メイリオ" pitchFamily="50" charset="-128"/>
              </a:rPr>
              <a:t>・</a:t>
            </a:r>
            <a:r>
              <a:rPr lang="ja-JP" altLang="en-US" sz="1600">
                <a:solidFill>
                  <a:schemeClr val="tx2">
                    <a:lumMod val="75000"/>
                  </a:schemeClr>
                </a:solidFill>
                <a:latin typeface="メイリオ" pitchFamily="50" charset="-128"/>
                <a:ea typeface="メイリオ" pitchFamily="50" charset="-128"/>
                <a:cs typeface="メイリオ" pitchFamily="50" charset="-128"/>
              </a:rPr>
              <a:t>メール通知機能で承認漏れ防止</a:t>
            </a:r>
            <a:endParaRPr lang="en-US" altLang="ja-JP" sz="1600">
              <a:solidFill>
                <a:schemeClr val="tx2">
                  <a:lumMod val="75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b="1">
                <a:solidFill>
                  <a:schemeClr val="tx2">
                    <a:lumMod val="75000"/>
                  </a:schemeClr>
                </a:solidFill>
                <a:latin typeface="メイリオ" pitchFamily="50" charset="-128"/>
                <a:ea typeface="メイリオ" pitchFamily="50" charset="-128"/>
                <a:cs typeface="メイリオ" pitchFamily="50" charset="-128"/>
              </a:rPr>
              <a:t>・</a:t>
            </a:r>
            <a:r>
              <a:rPr lang="ja-JP" altLang="en-US" sz="1600">
                <a:solidFill>
                  <a:schemeClr val="tx2">
                    <a:lumMod val="75000"/>
                  </a:schemeClr>
                </a:solidFill>
                <a:latin typeface="メイリオ" pitchFamily="50" charset="-128"/>
                <a:ea typeface="メイリオ" pitchFamily="50" charset="-128"/>
                <a:cs typeface="メイリオ" pitchFamily="50" charset="-128"/>
              </a:rPr>
              <a:t>空き時間や外出先からいつでも承認</a:t>
            </a:r>
            <a:endParaRPr lang="en-US" altLang="ja-JP" sz="1600">
              <a:solidFill>
                <a:schemeClr val="tx2">
                  <a:lumMod val="75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b="1">
                <a:solidFill>
                  <a:schemeClr val="tx2">
                    <a:lumMod val="75000"/>
                  </a:schemeClr>
                </a:solidFill>
                <a:latin typeface="メイリオ" pitchFamily="50" charset="-128"/>
                <a:ea typeface="メイリオ" pitchFamily="50" charset="-128"/>
                <a:cs typeface="メイリオ" pitchFamily="50" charset="-128"/>
              </a:rPr>
              <a:t>・</a:t>
            </a:r>
            <a:r>
              <a:rPr lang="ja-JP" altLang="en-US" sz="1600">
                <a:solidFill>
                  <a:schemeClr val="tx2">
                    <a:lumMod val="75000"/>
                  </a:schemeClr>
                </a:solidFill>
                <a:latin typeface="メイリオ" pitchFamily="50" charset="-128"/>
                <a:ea typeface="メイリオ" pitchFamily="50" charset="-128"/>
                <a:cs typeface="メイリオ" pitchFamily="50" charset="-128"/>
              </a:rPr>
              <a:t>証憑添付によりペーパーレスでの承認</a:t>
            </a:r>
            <a:endParaRPr kumimoji="1" lang="ja-JP" altLang="en-US" sz="1600" i="0" u="none" strike="noStrike" kern="1200" cap="none" spc="0" normalizeH="0" baseline="0" noProof="0">
              <a:ln>
                <a:noFill/>
              </a:ln>
              <a:solidFill>
                <a:schemeClr val="tx2">
                  <a:lumMod val="75000"/>
                </a:schemeClr>
              </a:solidFill>
              <a:effectLst/>
              <a:uLnTx/>
              <a:uFillTx/>
              <a:latin typeface="メイリオ" pitchFamily="50" charset="-128"/>
              <a:ea typeface="メイリオ" pitchFamily="50" charset="-128"/>
              <a:cs typeface="メイリオ" pitchFamily="50" charset="-128"/>
            </a:endParaRPr>
          </a:p>
        </p:txBody>
      </p:sp>
      <p:sp>
        <p:nvSpPr>
          <p:cNvPr id="38" name="テキスト プレースホルダー 2"/>
          <p:cNvSpPr txBox="1">
            <a:spLocks/>
          </p:cNvSpPr>
          <p:nvPr/>
        </p:nvSpPr>
        <p:spPr>
          <a:xfrm>
            <a:off x="563912" y="3759882"/>
            <a:ext cx="3744416" cy="1044116"/>
          </a:xfrm>
          <a:prstGeom prst="rect">
            <a:avLst/>
          </a:prstGeom>
        </p:spPr>
        <p:txBody>
          <a:bodyPr wrap="none" lIns="0" tIns="0" rIns="0" bIns="0"/>
          <a:lstStyle/>
          <a:p>
            <a:pPr lvl="0">
              <a:lnSpc>
                <a:spcPct val="150000"/>
              </a:lnSpc>
              <a:buClr>
                <a:schemeClr val="bg1">
                  <a:lumMod val="65000"/>
                </a:schemeClr>
              </a:buClr>
              <a:defRPr/>
            </a:pPr>
            <a:r>
              <a:rPr lang="ja-JP" altLang="en-US" sz="1600" b="1">
                <a:solidFill>
                  <a:schemeClr val="tx2">
                    <a:lumMod val="50000"/>
                  </a:schemeClr>
                </a:solidFill>
                <a:latin typeface="メイリオ" pitchFamily="50" charset="-128"/>
                <a:ea typeface="メイリオ" pitchFamily="50" charset="-128"/>
                <a:cs typeface="メイリオ" pitchFamily="50" charset="-128"/>
              </a:rPr>
              <a:t>・</a:t>
            </a:r>
            <a:r>
              <a:rPr lang="ja-JP" altLang="en-US" sz="1600">
                <a:solidFill>
                  <a:schemeClr val="tx2">
                    <a:lumMod val="50000"/>
                  </a:schemeClr>
                </a:solidFill>
                <a:latin typeface="メイリオ" pitchFamily="50" charset="-128"/>
                <a:ea typeface="メイリオ" pitchFamily="50" charset="-128"/>
                <a:cs typeface="メイリオ" pitchFamily="50" charset="-128"/>
              </a:rPr>
              <a:t>照合やチェック作業を簡略化</a:t>
            </a:r>
            <a:endParaRPr lang="en-US" altLang="ja-JP" sz="1600">
              <a:solidFill>
                <a:schemeClr val="tx2">
                  <a:lumMod val="50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b="1">
                <a:solidFill>
                  <a:schemeClr val="tx2">
                    <a:lumMod val="50000"/>
                  </a:schemeClr>
                </a:solidFill>
                <a:latin typeface="メイリオ" pitchFamily="50" charset="-128"/>
                <a:ea typeface="メイリオ" pitchFamily="50" charset="-128"/>
                <a:cs typeface="メイリオ" pitchFamily="50" charset="-128"/>
              </a:rPr>
              <a:t>・</a:t>
            </a:r>
            <a:r>
              <a:rPr lang="ja-JP" altLang="en-US" sz="1600">
                <a:solidFill>
                  <a:schemeClr val="tx2">
                    <a:lumMod val="50000"/>
                  </a:schemeClr>
                </a:solidFill>
                <a:latin typeface="メイリオ" pitchFamily="50" charset="-128"/>
                <a:ea typeface="メイリオ" pitchFamily="50" charset="-128"/>
                <a:cs typeface="メイリオ" pitchFamily="50" charset="-128"/>
              </a:rPr>
              <a:t>申請～</a:t>
            </a:r>
            <a:r>
              <a:rPr lang="en-US" altLang="ja-JP" sz="1600">
                <a:solidFill>
                  <a:schemeClr val="tx2">
                    <a:lumMod val="50000"/>
                  </a:schemeClr>
                </a:solidFill>
                <a:latin typeface="メイリオ" pitchFamily="50" charset="-128"/>
                <a:ea typeface="メイリオ" pitchFamily="50" charset="-128"/>
                <a:cs typeface="メイリオ" pitchFamily="50" charset="-128"/>
              </a:rPr>
              <a:t>FB</a:t>
            </a:r>
            <a:r>
              <a:rPr lang="ja-JP" altLang="en-US" sz="1600">
                <a:solidFill>
                  <a:schemeClr val="tx2">
                    <a:lumMod val="50000"/>
                  </a:schemeClr>
                </a:solidFill>
                <a:latin typeface="メイリオ" pitchFamily="50" charset="-128"/>
                <a:ea typeface="メイリオ" pitchFamily="50" charset="-128"/>
                <a:cs typeface="メイリオ" pitchFamily="50" charset="-128"/>
              </a:rPr>
              <a:t>作成までワンストップで提供</a:t>
            </a:r>
            <a:endParaRPr kumimoji="1" lang="ja-JP" altLang="en-US" sz="1600" i="0" u="none" strike="noStrike" kern="1200" cap="none" spc="0" normalizeH="0" baseline="0" noProof="0">
              <a:ln>
                <a:noFill/>
              </a:ln>
              <a:solidFill>
                <a:schemeClr val="tx2">
                  <a:lumMod val="50000"/>
                </a:schemeClr>
              </a:solidFill>
              <a:effectLst/>
              <a:uLnTx/>
              <a:uFillTx/>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b="1">
                <a:solidFill>
                  <a:schemeClr val="tx2">
                    <a:lumMod val="50000"/>
                  </a:schemeClr>
                </a:solidFill>
                <a:latin typeface="メイリオ" pitchFamily="50" charset="-128"/>
                <a:ea typeface="メイリオ" pitchFamily="50" charset="-128"/>
                <a:cs typeface="メイリオ" pitchFamily="50" charset="-128"/>
              </a:rPr>
              <a:t>・</a:t>
            </a:r>
            <a:r>
              <a:rPr lang="ja-JP" altLang="en-US" sz="1600">
                <a:solidFill>
                  <a:schemeClr val="tx2">
                    <a:lumMod val="50000"/>
                  </a:schemeClr>
                </a:solidFill>
                <a:latin typeface="メイリオ" pitchFamily="50" charset="-128"/>
                <a:ea typeface="メイリオ" pitchFamily="50" charset="-128"/>
                <a:cs typeface="メイリオ" pitchFamily="50" charset="-128"/>
              </a:rPr>
              <a:t>会計締めと連動し、一画面で承認完結</a:t>
            </a:r>
            <a:endParaRPr lang="en-US" altLang="ja-JP" sz="1600">
              <a:solidFill>
                <a:schemeClr val="tx2">
                  <a:lumMod val="50000"/>
                </a:schemeClr>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4133138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49</a:t>
            </a:fld>
            <a:endParaRPr kumimoji="1" lang="ja-JP" altLang="en-US"/>
          </a:p>
        </p:txBody>
      </p:sp>
      <p:sp>
        <p:nvSpPr>
          <p:cNvPr id="3" name="タイトル 2"/>
          <p:cNvSpPr>
            <a:spLocks noGrp="1"/>
          </p:cNvSpPr>
          <p:nvPr>
            <p:ph type="title"/>
          </p:nvPr>
        </p:nvSpPr>
        <p:spPr/>
        <p:txBody>
          <a:bodyPr/>
          <a:lstStyle/>
          <a:p>
            <a:r>
              <a:rPr lang="ja-JP" altLang="en-US"/>
              <a:t>統合会計特長</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p:txBody>
          <a:bodyPr/>
          <a:lstStyle/>
          <a:p>
            <a:r>
              <a:rPr lang="ja-JP" altLang="en-US"/>
              <a:t>従業員モバイルオプション</a:t>
            </a:r>
          </a:p>
        </p:txBody>
      </p:sp>
      <p:grpSp>
        <p:nvGrpSpPr>
          <p:cNvPr id="10" name="グループ化 9">
            <a:extLst>
              <a:ext uri="{FF2B5EF4-FFF2-40B4-BE49-F238E27FC236}">
                <a16:creationId xmlns:a16="http://schemas.microsoft.com/office/drawing/2014/main" id="{74958138-64B0-E245-DE3A-4C31A2C11F43}"/>
              </a:ext>
            </a:extLst>
          </p:cNvPr>
          <p:cNvGrpSpPr/>
          <p:nvPr/>
        </p:nvGrpSpPr>
        <p:grpSpPr>
          <a:xfrm>
            <a:off x="4694941" y="993987"/>
            <a:ext cx="4030254" cy="797828"/>
            <a:chOff x="4694941" y="993987"/>
            <a:chExt cx="4030254" cy="797828"/>
          </a:xfrm>
        </p:grpSpPr>
        <p:sp>
          <p:nvSpPr>
            <p:cNvPr id="9" name="Freeform 414"/>
            <p:cNvSpPr>
              <a:spLocks noEditPoints="1"/>
            </p:cNvSpPr>
            <p:nvPr/>
          </p:nvSpPr>
          <p:spPr bwMode="auto">
            <a:xfrm>
              <a:off x="4694941" y="993987"/>
              <a:ext cx="383626" cy="487527"/>
            </a:xfrm>
            <a:custGeom>
              <a:avLst/>
              <a:gdLst/>
              <a:ahLst/>
              <a:cxnLst>
                <a:cxn ang="0">
                  <a:pos x="192" y="0"/>
                </a:cxn>
                <a:cxn ang="0">
                  <a:pos x="16" y="0"/>
                </a:cxn>
                <a:cxn ang="0">
                  <a:pos x="16" y="0"/>
                </a:cxn>
                <a:cxn ang="0">
                  <a:pos x="10" y="2"/>
                </a:cxn>
                <a:cxn ang="0">
                  <a:pos x="4" y="4"/>
                </a:cxn>
                <a:cxn ang="0">
                  <a:pos x="2" y="10"/>
                </a:cxn>
                <a:cxn ang="0">
                  <a:pos x="0" y="16"/>
                </a:cxn>
                <a:cxn ang="0">
                  <a:pos x="0" y="224"/>
                </a:cxn>
                <a:cxn ang="0">
                  <a:pos x="0" y="224"/>
                </a:cxn>
                <a:cxn ang="0">
                  <a:pos x="2" y="230"/>
                </a:cxn>
                <a:cxn ang="0">
                  <a:pos x="4" y="236"/>
                </a:cxn>
                <a:cxn ang="0">
                  <a:pos x="10" y="238"/>
                </a:cxn>
                <a:cxn ang="0">
                  <a:pos x="16" y="240"/>
                </a:cxn>
                <a:cxn ang="0">
                  <a:pos x="192" y="240"/>
                </a:cxn>
                <a:cxn ang="0">
                  <a:pos x="192" y="240"/>
                </a:cxn>
                <a:cxn ang="0">
                  <a:pos x="198" y="238"/>
                </a:cxn>
                <a:cxn ang="0">
                  <a:pos x="204" y="236"/>
                </a:cxn>
                <a:cxn ang="0">
                  <a:pos x="206" y="230"/>
                </a:cxn>
                <a:cxn ang="0">
                  <a:pos x="208" y="224"/>
                </a:cxn>
                <a:cxn ang="0">
                  <a:pos x="208" y="16"/>
                </a:cxn>
                <a:cxn ang="0">
                  <a:pos x="208" y="16"/>
                </a:cxn>
                <a:cxn ang="0">
                  <a:pos x="206" y="10"/>
                </a:cxn>
                <a:cxn ang="0">
                  <a:pos x="204" y="4"/>
                </a:cxn>
                <a:cxn ang="0">
                  <a:pos x="198" y="2"/>
                </a:cxn>
                <a:cxn ang="0">
                  <a:pos x="192" y="0"/>
                </a:cxn>
                <a:cxn ang="0">
                  <a:pos x="192" y="0"/>
                </a:cxn>
                <a:cxn ang="0">
                  <a:pos x="88" y="224"/>
                </a:cxn>
                <a:cxn ang="0">
                  <a:pos x="56" y="224"/>
                </a:cxn>
                <a:cxn ang="0">
                  <a:pos x="56" y="200"/>
                </a:cxn>
                <a:cxn ang="0">
                  <a:pos x="88" y="200"/>
                </a:cxn>
                <a:cxn ang="0">
                  <a:pos x="88" y="224"/>
                </a:cxn>
                <a:cxn ang="0">
                  <a:pos x="152" y="224"/>
                </a:cxn>
                <a:cxn ang="0">
                  <a:pos x="120" y="224"/>
                </a:cxn>
                <a:cxn ang="0">
                  <a:pos x="120" y="200"/>
                </a:cxn>
                <a:cxn ang="0">
                  <a:pos x="152" y="200"/>
                </a:cxn>
                <a:cxn ang="0">
                  <a:pos x="152" y="224"/>
                </a:cxn>
                <a:cxn ang="0">
                  <a:pos x="184" y="184"/>
                </a:cxn>
                <a:cxn ang="0">
                  <a:pos x="24" y="184"/>
                </a:cxn>
                <a:cxn ang="0">
                  <a:pos x="24" y="24"/>
                </a:cxn>
                <a:cxn ang="0">
                  <a:pos x="184" y="24"/>
                </a:cxn>
                <a:cxn ang="0">
                  <a:pos x="184" y="184"/>
                </a:cxn>
              </a:cxnLst>
              <a:rect l="0" t="0" r="r" b="b"/>
              <a:pathLst>
                <a:path w="208" h="240">
                  <a:moveTo>
                    <a:pt x="192" y="0"/>
                  </a:moveTo>
                  <a:lnTo>
                    <a:pt x="16" y="0"/>
                  </a:lnTo>
                  <a:lnTo>
                    <a:pt x="16" y="0"/>
                  </a:lnTo>
                  <a:lnTo>
                    <a:pt x="10" y="2"/>
                  </a:lnTo>
                  <a:lnTo>
                    <a:pt x="4" y="4"/>
                  </a:lnTo>
                  <a:lnTo>
                    <a:pt x="2" y="10"/>
                  </a:lnTo>
                  <a:lnTo>
                    <a:pt x="0" y="16"/>
                  </a:lnTo>
                  <a:lnTo>
                    <a:pt x="0" y="224"/>
                  </a:lnTo>
                  <a:lnTo>
                    <a:pt x="0" y="224"/>
                  </a:lnTo>
                  <a:lnTo>
                    <a:pt x="2" y="230"/>
                  </a:lnTo>
                  <a:lnTo>
                    <a:pt x="4" y="236"/>
                  </a:lnTo>
                  <a:lnTo>
                    <a:pt x="10" y="238"/>
                  </a:lnTo>
                  <a:lnTo>
                    <a:pt x="16" y="240"/>
                  </a:lnTo>
                  <a:lnTo>
                    <a:pt x="192" y="240"/>
                  </a:lnTo>
                  <a:lnTo>
                    <a:pt x="192" y="240"/>
                  </a:lnTo>
                  <a:lnTo>
                    <a:pt x="198" y="238"/>
                  </a:lnTo>
                  <a:lnTo>
                    <a:pt x="204" y="236"/>
                  </a:lnTo>
                  <a:lnTo>
                    <a:pt x="206" y="230"/>
                  </a:lnTo>
                  <a:lnTo>
                    <a:pt x="208" y="224"/>
                  </a:lnTo>
                  <a:lnTo>
                    <a:pt x="208" y="16"/>
                  </a:lnTo>
                  <a:lnTo>
                    <a:pt x="208" y="16"/>
                  </a:lnTo>
                  <a:lnTo>
                    <a:pt x="206" y="10"/>
                  </a:lnTo>
                  <a:lnTo>
                    <a:pt x="204" y="4"/>
                  </a:lnTo>
                  <a:lnTo>
                    <a:pt x="198" y="2"/>
                  </a:lnTo>
                  <a:lnTo>
                    <a:pt x="192" y="0"/>
                  </a:lnTo>
                  <a:lnTo>
                    <a:pt x="192" y="0"/>
                  </a:lnTo>
                  <a:close/>
                  <a:moveTo>
                    <a:pt x="88" y="224"/>
                  </a:moveTo>
                  <a:lnTo>
                    <a:pt x="56" y="224"/>
                  </a:lnTo>
                  <a:lnTo>
                    <a:pt x="56" y="200"/>
                  </a:lnTo>
                  <a:lnTo>
                    <a:pt x="88" y="200"/>
                  </a:lnTo>
                  <a:lnTo>
                    <a:pt x="88" y="224"/>
                  </a:lnTo>
                  <a:close/>
                  <a:moveTo>
                    <a:pt x="152" y="224"/>
                  </a:moveTo>
                  <a:lnTo>
                    <a:pt x="120" y="224"/>
                  </a:lnTo>
                  <a:lnTo>
                    <a:pt x="120" y="200"/>
                  </a:lnTo>
                  <a:lnTo>
                    <a:pt x="152" y="200"/>
                  </a:lnTo>
                  <a:lnTo>
                    <a:pt x="152" y="224"/>
                  </a:lnTo>
                  <a:close/>
                  <a:moveTo>
                    <a:pt x="184" y="184"/>
                  </a:moveTo>
                  <a:lnTo>
                    <a:pt x="24" y="184"/>
                  </a:lnTo>
                  <a:lnTo>
                    <a:pt x="24" y="24"/>
                  </a:lnTo>
                  <a:lnTo>
                    <a:pt x="184" y="24"/>
                  </a:lnTo>
                  <a:lnTo>
                    <a:pt x="184" y="18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4" name="テキスト ボックス 23"/>
            <p:cNvSpPr txBox="1"/>
            <p:nvPr/>
          </p:nvSpPr>
          <p:spPr>
            <a:xfrm>
              <a:off x="4719415" y="1514816"/>
              <a:ext cx="4005780" cy="276999"/>
            </a:xfrm>
            <a:prstGeom prst="rect">
              <a:avLst/>
            </a:prstGeom>
            <a:noFill/>
          </p:spPr>
          <p:txBody>
            <a:bodyPr wrap="square" rtlCol="0">
              <a:spAutoFit/>
            </a:bodyPr>
            <a:lstStyle/>
            <a:p>
              <a:r>
                <a:rPr kumimoji="1" lang="ja-JP" altLang="en-US" sz="1200"/>
                <a:t>・</a:t>
              </a:r>
              <a:r>
                <a:rPr lang="ja-JP" altLang="en-US" sz="1200"/>
                <a:t>時間や場所にとらわれず</a:t>
              </a:r>
              <a:r>
                <a:rPr kumimoji="1" lang="ja-JP" altLang="en-US" sz="1200"/>
                <a:t>アプリでサクッと申請</a:t>
              </a:r>
              <a:endParaRPr kumimoji="1" lang="en-US" altLang="ja-JP" sz="1200"/>
            </a:p>
          </p:txBody>
        </p:sp>
        <p:sp>
          <p:nvSpPr>
            <p:cNvPr id="25" name="テキスト ボックス 24"/>
            <p:cNvSpPr txBox="1"/>
            <p:nvPr/>
          </p:nvSpPr>
          <p:spPr>
            <a:xfrm>
              <a:off x="5127142" y="1090402"/>
              <a:ext cx="2983592" cy="369332"/>
            </a:xfrm>
            <a:prstGeom prst="rect">
              <a:avLst/>
            </a:prstGeom>
            <a:noFill/>
          </p:spPr>
          <p:txBody>
            <a:bodyPr wrap="square" rtlCol="0">
              <a:spAutoFit/>
            </a:bodyPr>
            <a:lstStyle/>
            <a:p>
              <a:r>
                <a:rPr lang="ja-JP" altLang="en-US" b="1">
                  <a:solidFill>
                    <a:schemeClr val="tx2"/>
                  </a:solidFill>
                </a:rPr>
                <a:t>スキマ</a:t>
              </a:r>
              <a:r>
                <a:rPr kumimoji="1" lang="ja-JP" altLang="en-US" b="1">
                  <a:solidFill>
                    <a:schemeClr val="tx2"/>
                  </a:solidFill>
                </a:rPr>
                <a:t>時間を有効活用</a:t>
              </a:r>
            </a:p>
          </p:txBody>
        </p:sp>
        <p:cxnSp>
          <p:nvCxnSpPr>
            <p:cNvPr id="26" name="直線コネクタ 25"/>
            <p:cNvCxnSpPr/>
            <p:nvPr/>
          </p:nvCxnSpPr>
          <p:spPr>
            <a:xfrm>
              <a:off x="5172632" y="1427541"/>
              <a:ext cx="2394780" cy="0"/>
            </a:xfrm>
            <a:prstGeom prst="line">
              <a:avLst/>
            </a:prstGeom>
            <a:ln w="28575"/>
          </p:spPr>
          <p:style>
            <a:lnRef idx="1">
              <a:schemeClr val="accent1"/>
            </a:lnRef>
            <a:fillRef idx="0">
              <a:schemeClr val="accent1"/>
            </a:fillRef>
            <a:effectRef idx="0">
              <a:schemeClr val="accent1"/>
            </a:effectRef>
            <a:fontRef idx="minor">
              <a:schemeClr val="tx1"/>
            </a:fontRef>
          </p:style>
        </p:cxnSp>
      </p:grpSp>
      <p:pic>
        <p:nvPicPr>
          <p:cNvPr id="47" name="図 46">
            <a:extLst>
              <a:ext uri="{FF2B5EF4-FFF2-40B4-BE49-F238E27FC236}">
                <a16:creationId xmlns:a16="http://schemas.microsoft.com/office/drawing/2014/main" id="{1FB6B68C-7DE2-8B3F-1425-21C7B1D17ADB}"/>
              </a:ext>
            </a:extLst>
          </p:cNvPr>
          <p:cNvPicPr>
            <a:picLocks noChangeAspect="1"/>
          </p:cNvPicPr>
          <p:nvPr/>
        </p:nvPicPr>
        <p:blipFill>
          <a:blip r:embed="rId2"/>
          <a:srcRect l="1744"/>
          <a:stretch/>
        </p:blipFill>
        <p:spPr>
          <a:xfrm>
            <a:off x="526512" y="1347717"/>
            <a:ext cx="3898075" cy="1641215"/>
          </a:xfrm>
          <a:prstGeom prst="rect">
            <a:avLst/>
          </a:prstGeom>
        </p:spPr>
      </p:pic>
      <p:grpSp>
        <p:nvGrpSpPr>
          <p:cNvPr id="15" name="グループ化 14">
            <a:extLst>
              <a:ext uri="{FF2B5EF4-FFF2-40B4-BE49-F238E27FC236}">
                <a16:creationId xmlns:a16="http://schemas.microsoft.com/office/drawing/2014/main" id="{493B2334-6140-5378-2E56-EEEF44441040}"/>
              </a:ext>
            </a:extLst>
          </p:cNvPr>
          <p:cNvGrpSpPr/>
          <p:nvPr/>
        </p:nvGrpSpPr>
        <p:grpSpPr>
          <a:xfrm>
            <a:off x="4694941" y="3816692"/>
            <a:ext cx="4030254" cy="935647"/>
            <a:chOff x="4694941" y="3847172"/>
            <a:chExt cx="4030254" cy="935647"/>
          </a:xfrm>
        </p:grpSpPr>
        <p:sp>
          <p:nvSpPr>
            <p:cNvPr id="6" name="Freeform 393"/>
            <p:cNvSpPr>
              <a:spLocks noEditPoints="1"/>
            </p:cNvSpPr>
            <p:nvPr/>
          </p:nvSpPr>
          <p:spPr bwMode="auto">
            <a:xfrm>
              <a:off x="4694941" y="3847172"/>
              <a:ext cx="387715" cy="423135"/>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 name="テキスト ボックス 43"/>
            <p:cNvSpPr txBox="1"/>
            <p:nvPr/>
          </p:nvSpPr>
          <p:spPr>
            <a:xfrm>
              <a:off x="4719415" y="4321154"/>
              <a:ext cx="4005780" cy="461665"/>
            </a:xfrm>
            <a:prstGeom prst="rect">
              <a:avLst/>
            </a:prstGeom>
            <a:noFill/>
          </p:spPr>
          <p:txBody>
            <a:bodyPr wrap="square" rtlCol="0">
              <a:spAutoFit/>
            </a:bodyPr>
            <a:lstStyle/>
            <a:p>
              <a:r>
                <a:rPr kumimoji="1" lang="ja-JP" altLang="en-US" sz="1200"/>
                <a:t>・</a:t>
              </a:r>
              <a:r>
                <a:rPr lang="ja-JP" altLang="en-US" sz="1200"/>
                <a:t>レシートや</a:t>
              </a:r>
              <a:r>
                <a:rPr kumimoji="1" lang="ja-JP" altLang="en-US" sz="1200"/>
                <a:t>領収書にタイムスタンプ</a:t>
              </a:r>
              <a:r>
                <a:rPr lang="ja-JP" altLang="en-US" sz="1200"/>
                <a:t>付与可能</a:t>
              </a:r>
              <a:endParaRPr kumimoji="1" lang="en-US" altLang="ja-JP" sz="1200"/>
            </a:p>
            <a:p>
              <a:r>
                <a:rPr kumimoji="1" lang="ja-JP" altLang="en-US" sz="1200"/>
                <a:t>・</a:t>
              </a:r>
              <a:r>
                <a:rPr lang="ja-JP" altLang="en-US" sz="1200"/>
                <a:t>スキャナ保存法に対応</a:t>
              </a:r>
              <a:endParaRPr lang="en-US" altLang="ja-JP" sz="1200"/>
            </a:p>
          </p:txBody>
        </p:sp>
        <p:pic>
          <p:nvPicPr>
            <p:cNvPr id="57" name="図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3810" y="4299082"/>
              <a:ext cx="335521" cy="329069"/>
            </a:xfrm>
            <a:prstGeom prst="rect">
              <a:avLst/>
            </a:prstGeom>
          </p:spPr>
        </p:pic>
        <p:sp>
          <p:nvSpPr>
            <p:cNvPr id="52" name="テキスト ボックス 51">
              <a:extLst>
                <a:ext uri="{FF2B5EF4-FFF2-40B4-BE49-F238E27FC236}">
                  <a16:creationId xmlns:a16="http://schemas.microsoft.com/office/drawing/2014/main" id="{6EEE1C8F-66E9-D17F-EDD9-47995ED65340}"/>
                </a:ext>
              </a:extLst>
            </p:cNvPr>
            <p:cNvSpPr txBox="1"/>
            <p:nvPr/>
          </p:nvSpPr>
          <p:spPr>
            <a:xfrm>
              <a:off x="5127142" y="3918442"/>
              <a:ext cx="2767178" cy="369332"/>
            </a:xfrm>
            <a:prstGeom prst="rect">
              <a:avLst/>
            </a:prstGeom>
            <a:noFill/>
          </p:spPr>
          <p:txBody>
            <a:bodyPr wrap="square" rtlCol="0">
              <a:spAutoFit/>
            </a:bodyPr>
            <a:lstStyle/>
            <a:p>
              <a:r>
                <a:rPr lang="ja-JP" altLang="en-US" b="1">
                  <a:solidFill>
                    <a:schemeClr val="tx2"/>
                  </a:solidFill>
                </a:rPr>
                <a:t>電子帳簿保存法に対応</a:t>
              </a:r>
              <a:endParaRPr kumimoji="1" lang="ja-JP" altLang="en-US" b="1">
                <a:solidFill>
                  <a:schemeClr val="tx2"/>
                </a:solidFill>
              </a:endParaRPr>
            </a:p>
          </p:txBody>
        </p:sp>
        <p:cxnSp>
          <p:nvCxnSpPr>
            <p:cNvPr id="53" name="直線コネクタ 52">
              <a:extLst>
                <a:ext uri="{FF2B5EF4-FFF2-40B4-BE49-F238E27FC236}">
                  <a16:creationId xmlns:a16="http://schemas.microsoft.com/office/drawing/2014/main" id="{CFEFE667-5A78-B4E2-331C-FBF0B335F669}"/>
                </a:ext>
              </a:extLst>
            </p:cNvPr>
            <p:cNvCxnSpPr/>
            <p:nvPr/>
          </p:nvCxnSpPr>
          <p:spPr>
            <a:xfrm>
              <a:off x="5151090" y="4255581"/>
              <a:ext cx="2394780"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1" name="グループ化 10">
            <a:extLst>
              <a:ext uri="{FF2B5EF4-FFF2-40B4-BE49-F238E27FC236}">
                <a16:creationId xmlns:a16="http://schemas.microsoft.com/office/drawing/2014/main" id="{A58E6621-A689-3D4A-A6A4-7410EF2DB917}"/>
              </a:ext>
            </a:extLst>
          </p:cNvPr>
          <p:cNvGrpSpPr/>
          <p:nvPr/>
        </p:nvGrpSpPr>
        <p:grpSpPr>
          <a:xfrm>
            <a:off x="4694941" y="1833394"/>
            <a:ext cx="3863572" cy="873147"/>
            <a:chOff x="4694941" y="1833394"/>
            <a:chExt cx="3863572" cy="873147"/>
          </a:xfrm>
        </p:grpSpPr>
        <p:sp>
          <p:nvSpPr>
            <p:cNvPr id="8" name="テキスト ボックス 7"/>
            <p:cNvSpPr txBox="1"/>
            <p:nvPr/>
          </p:nvSpPr>
          <p:spPr>
            <a:xfrm>
              <a:off x="5127142" y="1908940"/>
              <a:ext cx="2218698" cy="369332"/>
            </a:xfrm>
            <a:prstGeom prst="rect">
              <a:avLst/>
            </a:prstGeom>
            <a:noFill/>
          </p:spPr>
          <p:txBody>
            <a:bodyPr wrap="square" rtlCol="0">
              <a:spAutoFit/>
            </a:bodyPr>
            <a:lstStyle/>
            <a:p>
              <a:r>
                <a:rPr kumimoji="1" lang="en-US" altLang="ja-JP" b="1">
                  <a:solidFill>
                    <a:schemeClr val="tx2"/>
                  </a:solidFill>
                </a:rPr>
                <a:t>OCR</a:t>
              </a:r>
              <a:r>
                <a:rPr kumimoji="1" lang="ja-JP" altLang="en-US" b="1">
                  <a:solidFill>
                    <a:schemeClr val="tx2"/>
                  </a:solidFill>
                </a:rPr>
                <a:t>機能</a:t>
              </a:r>
              <a:endParaRPr kumimoji="1" lang="en-US" altLang="ja-JP" b="1">
                <a:solidFill>
                  <a:schemeClr val="tx2"/>
                </a:solidFill>
              </a:endParaRPr>
            </a:p>
          </p:txBody>
        </p:sp>
        <p:sp>
          <p:nvSpPr>
            <p:cNvPr id="14" name="Freeform 26">
              <a:extLst>
                <a:ext uri="{FF2B5EF4-FFF2-40B4-BE49-F238E27FC236}">
                  <a16:creationId xmlns:a16="http://schemas.microsoft.com/office/drawing/2014/main" id="{C421A729-F755-33A6-0F7B-4D16FC7592C7}"/>
                </a:ext>
              </a:extLst>
            </p:cNvPr>
            <p:cNvSpPr>
              <a:spLocks noEditPoints="1"/>
            </p:cNvSpPr>
            <p:nvPr/>
          </p:nvSpPr>
          <p:spPr bwMode="auto">
            <a:xfrm>
              <a:off x="4694941" y="1833394"/>
              <a:ext cx="421469" cy="407106"/>
            </a:xfrm>
            <a:custGeom>
              <a:avLst/>
              <a:gdLst>
                <a:gd name="T0" fmla="*/ 437 w 437"/>
                <a:gd name="T1" fmla="*/ 82 h 364"/>
                <a:gd name="T2" fmla="*/ 437 w 437"/>
                <a:gd name="T3" fmla="*/ 351 h 364"/>
                <a:gd name="T4" fmla="*/ 424 w 437"/>
                <a:gd name="T5" fmla="*/ 364 h 364"/>
                <a:gd name="T6" fmla="*/ 13 w 437"/>
                <a:gd name="T7" fmla="*/ 364 h 364"/>
                <a:gd name="T8" fmla="*/ 0 w 437"/>
                <a:gd name="T9" fmla="*/ 351 h 364"/>
                <a:gd name="T10" fmla="*/ 0 w 437"/>
                <a:gd name="T11" fmla="*/ 82 h 364"/>
                <a:gd name="T12" fmla="*/ 13 w 437"/>
                <a:gd name="T13" fmla="*/ 69 h 364"/>
                <a:gd name="T14" fmla="*/ 128 w 437"/>
                <a:gd name="T15" fmla="*/ 69 h 364"/>
                <a:gd name="T16" fmla="*/ 144 w 437"/>
                <a:gd name="T17" fmla="*/ 12 h 364"/>
                <a:gd name="T18" fmla="*/ 161 w 437"/>
                <a:gd name="T19" fmla="*/ 0 h 364"/>
                <a:gd name="T20" fmla="*/ 279 w 437"/>
                <a:gd name="T21" fmla="*/ 0 h 364"/>
                <a:gd name="T22" fmla="*/ 295 w 437"/>
                <a:gd name="T23" fmla="*/ 12 h 364"/>
                <a:gd name="T24" fmla="*/ 312 w 437"/>
                <a:gd name="T25" fmla="*/ 69 h 364"/>
                <a:gd name="T26" fmla="*/ 424 w 437"/>
                <a:gd name="T27" fmla="*/ 69 h 364"/>
                <a:gd name="T28" fmla="*/ 437 w 437"/>
                <a:gd name="T29" fmla="*/ 82 h 364"/>
                <a:gd name="T30" fmla="*/ 219 w 437"/>
                <a:gd name="T31" fmla="*/ 109 h 364"/>
                <a:gd name="T32" fmla="*/ 111 w 437"/>
                <a:gd name="T33" fmla="*/ 216 h 364"/>
                <a:gd name="T34" fmla="*/ 219 w 437"/>
                <a:gd name="T35" fmla="*/ 324 h 364"/>
                <a:gd name="T36" fmla="*/ 326 w 437"/>
                <a:gd name="T37" fmla="*/ 216 h 364"/>
                <a:gd name="T38" fmla="*/ 219 w 437"/>
                <a:gd name="T39" fmla="*/ 109 h 364"/>
                <a:gd name="T40" fmla="*/ 219 w 437"/>
                <a:gd name="T41" fmla="*/ 128 h 364"/>
                <a:gd name="T42" fmla="*/ 131 w 437"/>
                <a:gd name="T43" fmla="*/ 216 h 364"/>
                <a:gd name="T44" fmla="*/ 219 w 437"/>
                <a:gd name="T45" fmla="*/ 305 h 364"/>
                <a:gd name="T46" fmla="*/ 307 w 437"/>
                <a:gd name="T47" fmla="*/ 216 h 364"/>
                <a:gd name="T48" fmla="*/ 219 w 437"/>
                <a:gd name="T49" fmla="*/ 128 h 364"/>
                <a:gd name="T50" fmla="*/ 287 w 437"/>
                <a:gd name="T51" fmla="*/ 216 h 364"/>
                <a:gd name="T52" fmla="*/ 219 w 437"/>
                <a:gd name="T53" fmla="*/ 285 h 364"/>
                <a:gd name="T54" fmla="*/ 150 w 437"/>
                <a:gd name="T55" fmla="*/ 216 h 364"/>
                <a:gd name="T56" fmla="*/ 219 w 437"/>
                <a:gd name="T57" fmla="*/ 148 h 364"/>
                <a:gd name="T58" fmla="*/ 287 w 437"/>
                <a:gd name="T59" fmla="*/ 216 h 364"/>
                <a:gd name="T60" fmla="*/ 408 w 437"/>
                <a:gd name="T61" fmla="*/ 90 h 364"/>
                <a:gd name="T62" fmla="*/ 345 w 437"/>
                <a:gd name="T63" fmla="*/ 90 h 364"/>
                <a:gd name="T64" fmla="*/ 345 w 437"/>
                <a:gd name="T65" fmla="*/ 122 h 364"/>
                <a:gd name="T66" fmla="*/ 408 w 437"/>
                <a:gd name="T67" fmla="*/ 122 h 364"/>
                <a:gd name="T68" fmla="*/ 408 w 437"/>
                <a:gd name="T69" fmla="*/ 9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7" h="364">
                  <a:moveTo>
                    <a:pt x="437" y="82"/>
                  </a:moveTo>
                  <a:cubicBezTo>
                    <a:pt x="437" y="351"/>
                    <a:pt x="437" y="351"/>
                    <a:pt x="437" y="351"/>
                  </a:cubicBezTo>
                  <a:cubicBezTo>
                    <a:pt x="437" y="358"/>
                    <a:pt x="432" y="364"/>
                    <a:pt x="424" y="364"/>
                  </a:cubicBezTo>
                  <a:cubicBezTo>
                    <a:pt x="13" y="364"/>
                    <a:pt x="13" y="364"/>
                    <a:pt x="13" y="364"/>
                  </a:cubicBezTo>
                  <a:cubicBezTo>
                    <a:pt x="6" y="364"/>
                    <a:pt x="0" y="358"/>
                    <a:pt x="0" y="351"/>
                  </a:cubicBezTo>
                  <a:cubicBezTo>
                    <a:pt x="0" y="82"/>
                    <a:pt x="0" y="82"/>
                    <a:pt x="0" y="82"/>
                  </a:cubicBezTo>
                  <a:cubicBezTo>
                    <a:pt x="0" y="75"/>
                    <a:pt x="6" y="69"/>
                    <a:pt x="13" y="69"/>
                  </a:cubicBezTo>
                  <a:cubicBezTo>
                    <a:pt x="128" y="69"/>
                    <a:pt x="128" y="69"/>
                    <a:pt x="128" y="69"/>
                  </a:cubicBezTo>
                  <a:cubicBezTo>
                    <a:pt x="144" y="12"/>
                    <a:pt x="144" y="12"/>
                    <a:pt x="144" y="12"/>
                  </a:cubicBezTo>
                  <a:cubicBezTo>
                    <a:pt x="146" y="5"/>
                    <a:pt x="153" y="0"/>
                    <a:pt x="161" y="0"/>
                  </a:cubicBezTo>
                  <a:cubicBezTo>
                    <a:pt x="279" y="0"/>
                    <a:pt x="279" y="0"/>
                    <a:pt x="279" y="0"/>
                  </a:cubicBezTo>
                  <a:cubicBezTo>
                    <a:pt x="286" y="0"/>
                    <a:pt x="293" y="5"/>
                    <a:pt x="295" y="12"/>
                  </a:cubicBezTo>
                  <a:cubicBezTo>
                    <a:pt x="312" y="69"/>
                    <a:pt x="312" y="69"/>
                    <a:pt x="312" y="69"/>
                  </a:cubicBezTo>
                  <a:cubicBezTo>
                    <a:pt x="424" y="69"/>
                    <a:pt x="424" y="69"/>
                    <a:pt x="424" y="69"/>
                  </a:cubicBezTo>
                  <a:cubicBezTo>
                    <a:pt x="432" y="69"/>
                    <a:pt x="437" y="75"/>
                    <a:pt x="437" y="82"/>
                  </a:cubicBezTo>
                  <a:close/>
                  <a:moveTo>
                    <a:pt x="219" y="109"/>
                  </a:moveTo>
                  <a:cubicBezTo>
                    <a:pt x="159" y="109"/>
                    <a:pt x="111" y="157"/>
                    <a:pt x="111" y="216"/>
                  </a:cubicBezTo>
                  <a:cubicBezTo>
                    <a:pt x="111" y="276"/>
                    <a:pt x="159" y="324"/>
                    <a:pt x="219" y="324"/>
                  </a:cubicBezTo>
                  <a:cubicBezTo>
                    <a:pt x="278" y="324"/>
                    <a:pt x="326" y="276"/>
                    <a:pt x="326" y="216"/>
                  </a:cubicBezTo>
                  <a:cubicBezTo>
                    <a:pt x="326" y="157"/>
                    <a:pt x="278" y="109"/>
                    <a:pt x="219" y="109"/>
                  </a:cubicBezTo>
                  <a:close/>
                  <a:moveTo>
                    <a:pt x="219" y="128"/>
                  </a:moveTo>
                  <a:cubicBezTo>
                    <a:pt x="170" y="128"/>
                    <a:pt x="131" y="168"/>
                    <a:pt x="131" y="216"/>
                  </a:cubicBezTo>
                  <a:cubicBezTo>
                    <a:pt x="131" y="265"/>
                    <a:pt x="170" y="305"/>
                    <a:pt x="219" y="305"/>
                  </a:cubicBezTo>
                  <a:cubicBezTo>
                    <a:pt x="268" y="305"/>
                    <a:pt x="307" y="265"/>
                    <a:pt x="307" y="216"/>
                  </a:cubicBezTo>
                  <a:cubicBezTo>
                    <a:pt x="307" y="168"/>
                    <a:pt x="268" y="128"/>
                    <a:pt x="219" y="128"/>
                  </a:cubicBezTo>
                  <a:close/>
                  <a:moveTo>
                    <a:pt x="287" y="216"/>
                  </a:moveTo>
                  <a:cubicBezTo>
                    <a:pt x="287" y="254"/>
                    <a:pt x="257" y="285"/>
                    <a:pt x="219" y="285"/>
                  </a:cubicBezTo>
                  <a:cubicBezTo>
                    <a:pt x="181" y="285"/>
                    <a:pt x="150" y="254"/>
                    <a:pt x="150" y="216"/>
                  </a:cubicBezTo>
                  <a:cubicBezTo>
                    <a:pt x="150" y="179"/>
                    <a:pt x="181" y="148"/>
                    <a:pt x="219" y="148"/>
                  </a:cubicBezTo>
                  <a:cubicBezTo>
                    <a:pt x="257" y="148"/>
                    <a:pt x="287" y="179"/>
                    <a:pt x="287" y="216"/>
                  </a:cubicBezTo>
                  <a:close/>
                  <a:moveTo>
                    <a:pt x="408" y="90"/>
                  </a:moveTo>
                  <a:cubicBezTo>
                    <a:pt x="345" y="90"/>
                    <a:pt x="345" y="90"/>
                    <a:pt x="345" y="90"/>
                  </a:cubicBezTo>
                  <a:cubicBezTo>
                    <a:pt x="345" y="122"/>
                    <a:pt x="345" y="122"/>
                    <a:pt x="345" y="122"/>
                  </a:cubicBezTo>
                  <a:cubicBezTo>
                    <a:pt x="408" y="122"/>
                    <a:pt x="408" y="122"/>
                    <a:pt x="408" y="122"/>
                  </a:cubicBezTo>
                  <a:lnTo>
                    <a:pt x="408" y="90"/>
                  </a:lnTo>
                  <a:close/>
                </a:path>
              </a:pathLst>
            </a:custGeom>
            <a:solidFill>
              <a:schemeClr val="tx2"/>
            </a:solidFill>
            <a:ln>
              <a:noFill/>
            </a:ln>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5" name="テキスト ボックス 54">
              <a:extLst>
                <a:ext uri="{FF2B5EF4-FFF2-40B4-BE49-F238E27FC236}">
                  <a16:creationId xmlns:a16="http://schemas.microsoft.com/office/drawing/2014/main" id="{58EE2D62-55C0-73F6-B9FD-5F69CC450F42}"/>
                </a:ext>
              </a:extLst>
            </p:cNvPr>
            <p:cNvSpPr txBox="1"/>
            <p:nvPr/>
          </p:nvSpPr>
          <p:spPr>
            <a:xfrm>
              <a:off x="4719415" y="2244876"/>
              <a:ext cx="3839098" cy="461665"/>
            </a:xfrm>
            <a:prstGeom prst="rect">
              <a:avLst/>
            </a:prstGeom>
            <a:noFill/>
          </p:spPr>
          <p:txBody>
            <a:bodyPr wrap="square" rtlCol="0">
              <a:spAutoFit/>
            </a:bodyPr>
            <a:lstStyle/>
            <a:p>
              <a:r>
                <a:rPr kumimoji="1" lang="ja-JP" altLang="en-US" sz="1200"/>
                <a:t>・レシートや領収書を</a:t>
              </a:r>
              <a:r>
                <a:rPr lang="ja-JP" altLang="en-US" sz="1200"/>
                <a:t>読み取り</a:t>
              </a:r>
              <a:r>
                <a:rPr kumimoji="1" lang="ja-JP" altLang="en-US" sz="1200"/>
                <a:t>スムーズに申請反映</a:t>
              </a:r>
              <a:endParaRPr kumimoji="1" lang="en-US" altLang="ja-JP" sz="1200"/>
            </a:p>
            <a:p>
              <a:r>
                <a:rPr lang="ja-JP" altLang="en-US" sz="1200"/>
                <a:t>・</a:t>
              </a:r>
              <a:r>
                <a:rPr lang="zh-TW" altLang="en-US" sz="1200"/>
                <a:t>適格請求書発行事業者登録番号</a:t>
              </a:r>
              <a:r>
                <a:rPr lang="ja-JP" altLang="en-US" sz="1200"/>
                <a:t>の読込可能</a:t>
              </a:r>
              <a:endParaRPr lang="en-US" altLang="ja-JP" sz="1200"/>
            </a:p>
          </p:txBody>
        </p:sp>
        <p:cxnSp>
          <p:nvCxnSpPr>
            <p:cNvPr id="58" name="直線コネクタ 57">
              <a:extLst>
                <a:ext uri="{FF2B5EF4-FFF2-40B4-BE49-F238E27FC236}">
                  <a16:creationId xmlns:a16="http://schemas.microsoft.com/office/drawing/2014/main" id="{434EE462-5538-80B2-7A9B-132835EF4382}"/>
                </a:ext>
              </a:extLst>
            </p:cNvPr>
            <p:cNvCxnSpPr/>
            <p:nvPr/>
          </p:nvCxnSpPr>
          <p:spPr>
            <a:xfrm>
              <a:off x="5225684" y="2227781"/>
              <a:ext cx="2394780"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2" name="グループ化 11">
            <a:extLst>
              <a:ext uri="{FF2B5EF4-FFF2-40B4-BE49-F238E27FC236}">
                <a16:creationId xmlns:a16="http://schemas.microsoft.com/office/drawing/2014/main" id="{FED1C568-1BE7-CF94-7C68-DBCAE6FF13DF}"/>
              </a:ext>
            </a:extLst>
          </p:cNvPr>
          <p:cNvGrpSpPr/>
          <p:nvPr/>
        </p:nvGrpSpPr>
        <p:grpSpPr>
          <a:xfrm>
            <a:off x="4694941" y="2801554"/>
            <a:ext cx="3831422" cy="912437"/>
            <a:chOff x="4694941" y="2801554"/>
            <a:chExt cx="3831422" cy="912437"/>
          </a:xfrm>
        </p:grpSpPr>
        <p:sp>
          <p:nvSpPr>
            <p:cNvPr id="23" name="テキスト ボックス 22"/>
            <p:cNvSpPr txBox="1"/>
            <p:nvPr/>
          </p:nvSpPr>
          <p:spPr>
            <a:xfrm>
              <a:off x="4719415" y="3221264"/>
              <a:ext cx="3558893" cy="461665"/>
            </a:xfrm>
            <a:prstGeom prst="rect">
              <a:avLst/>
            </a:prstGeom>
            <a:noFill/>
          </p:spPr>
          <p:txBody>
            <a:bodyPr wrap="square" rtlCol="0">
              <a:spAutoFit/>
            </a:bodyPr>
            <a:lstStyle/>
            <a:p>
              <a:r>
                <a:rPr lang="ja-JP" altLang="en-US" sz="1200"/>
                <a:t>・</a:t>
              </a:r>
              <a:r>
                <a:rPr lang="zh-TW" altLang="en-US" sz="1200"/>
                <a:t>検索結果自動転記</a:t>
              </a:r>
              <a:r>
                <a:rPr lang="ja-JP" altLang="en-US" sz="1200"/>
                <a:t>、定期区間控除にも対応</a:t>
              </a:r>
              <a:endParaRPr lang="en-US" altLang="ja-JP" sz="1200"/>
            </a:p>
            <a:p>
              <a:r>
                <a:rPr lang="ja-JP" altLang="en-US" sz="1200"/>
                <a:t>・駅すぱあとアイコン表示視覚的な判断も◎</a:t>
              </a:r>
              <a:endParaRPr lang="en-US" altLang="ja-JP" sz="1200"/>
            </a:p>
          </p:txBody>
        </p:sp>
        <p:pic>
          <p:nvPicPr>
            <p:cNvPr id="22" name="図 21"/>
            <p:cNvPicPr>
              <a:picLocks noChangeAspect="1"/>
            </p:cNvPicPr>
            <p:nvPr/>
          </p:nvPicPr>
          <p:blipFill>
            <a:blip r:embed="rId4" cstate="print"/>
            <a:stretch>
              <a:fillRect/>
            </a:stretch>
          </p:blipFill>
          <p:spPr>
            <a:xfrm>
              <a:off x="7950992" y="3386300"/>
              <a:ext cx="383866" cy="327691"/>
            </a:xfrm>
            <a:prstGeom prst="rect">
              <a:avLst/>
            </a:prstGeom>
          </p:spPr>
        </p:pic>
        <p:sp>
          <p:nvSpPr>
            <p:cNvPr id="40" name="Freeform 324"/>
            <p:cNvSpPr>
              <a:spLocks noEditPoints="1"/>
            </p:cNvSpPr>
            <p:nvPr/>
          </p:nvSpPr>
          <p:spPr bwMode="auto">
            <a:xfrm>
              <a:off x="4694941" y="2801554"/>
              <a:ext cx="421469" cy="369331"/>
            </a:xfrm>
            <a:custGeom>
              <a:avLst/>
              <a:gdLst>
                <a:gd name="T0" fmla="*/ 835 w 845"/>
                <a:gd name="T1" fmla="*/ 366 h 847"/>
                <a:gd name="T2" fmla="*/ 835 w 845"/>
                <a:gd name="T3" fmla="*/ 24 h 847"/>
                <a:gd name="T4" fmla="*/ 498 w 845"/>
                <a:gd name="T5" fmla="*/ 1 h 847"/>
                <a:gd name="T6" fmla="*/ 454 w 845"/>
                <a:gd name="T7" fmla="*/ 335 h 847"/>
                <a:gd name="T8" fmla="*/ 498 w 845"/>
                <a:gd name="T9" fmla="*/ 390 h 847"/>
                <a:gd name="T10" fmla="*/ 629 w 845"/>
                <a:gd name="T11" fmla="*/ 89 h 847"/>
                <a:gd name="T12" fmla="*/ 654 w 845"/>
                <a:gd name="T13" fmla="*/ 76 h 847"/>
                <a:gd name="T14" fmla="*/ 672 w 845"/>
                <a:gd name="T15" fmla="*/ 173 h 847"/>
                <a:gd name="T16" fmla="*/ 767 w 845"/>
                <a:gd name="T17" fmla="*/ 186 h 847"/>
                <a:gd name="T18" fmla="*/ 758 w 845"/>
                <a:gd name="T19" fmla="*/ 214 h 847"/>
                <a:gd name="T20" fmla="*/ 670 w 845"/>
                <a:gd name="T21" fmla="*/ 301 h 847"/>
                <a:gd name="T22" fmla="*/ 644 w 845"/>
                <a:gd name="T23" fmla="*/ 314 h 847"/>
                <a:gd name="T24" fmla="*/ 626 w 845"/>
                <a:gd name="T25" fmla="*/ 217 h 847"/>
                <a:gd name="T26" fmla="*/ 530 w 845"/>
                <a:gd name="T27" fmla="*/ 204 h 847"/>
                <a:gd name="T28" fmla="*/ 539 w 845"/>
                <a:gd name="T29" fmla="*/ 176 h 847"/>
                <a:gd name="T30" fmla="*/ 347 w 845"/>
                <a:gd name="T31" fmla="*/ 846 h 847"/>
                <a:gd name="T32" fmla="*/ 391 w 845"/>
                <a:gd name="T33" fmla="*/ 511 h 847"/>
                <a:gd name="T34" fmla="*/ 347 w 845"/>
                <a:gd name="T35" fmla="*/ 457 h 847"/>
                <a:gd name="T36" fmla="*/ 10 w 845"/>
                <a:gd name="T37" fmla="*/ 480 h 847"/>
                <a:gd name="T38" fmla="*/ 10 w 845"/>
                <a:gd name="T39" fmla="*/ 822 h 847"/>
                <a:gd name="T40" fmla="*/ 112 w 845"/>
                <a:gd name="T41" fmla="*/ 566 h 847"/>
                <a:gd name="T42" fmla="*/ 143 w 845"/>
                <a:gd name="T43" fmla="*/ 566 h 847"/>
                <a:gd name="T44" fmla="*/ 269 w 845"/>
                <a:gd name="T45" fmla="*/ 560 h 847"/>
                <a:gd name="T46" fmla="*/ 287 w 845"/>
                <a:gd name="T47" fmla="*/ 582 h 847"/>
                <a:gd name="T48" fmla="*/ 283 w 845"/>
                <a:gd name="T49" fmla="*/ 708 h 847"/>
                <a:gd name="T50" fmla="*/ 281 w 845"/>
                <a:gd name="T51" fmla="*/ 736 h 847"/>
                <a:gd name="T52" fmla="*/ 248 w 845"/>
                <a:gd name="T53" fmla="*/ 736 h 847"/>
                <a:gd name="T54" fmla="*/ 122 w 845"/>
                <a:gd name="T55" fmla="*/ 743 h 847"/>
                <a:gd name="T56" fmla="*/ 104 w 845"/>
                <a:gd name="T57" fmla="*/ 720 h 847"/>
                <a:gd name="T58" fmla="*/ 108 w 845"/>
                <a:gd name="T59" fmla="*/ 595 h 847"/>
                <a:gd name="T60" fmla="*/ 112 w 845"/>
                <a:gd name="T61" fmla="*/ 566 h 847"/>
                <a:gd name="T62" fmla="*/ 382 w 845"/>
                <a:gd name="T63" fmla="*/ 366 h 847"/>
                <a:gd name="T64" fmla="*/ 382 w 845"/>
                <a:gd name="T65" fmla="*/ 24 h 847"/>
                <a:gd name="T66" fmla="*/ 44 w 845"/>
                <a:gd name="T67" fmla="*/ 1 h 847"/>
                <a:gd name="T68" fmla="*/ 0 w 845"/>
                <a:gd name="T69" fmla="*/ 335 h 847"/>
                <a:gd name="T70" fmla="*/ 44 w 845"/>
                <a:gd name="T71" fmla="*/ 390 h 847"/>
                <a:gd name="T72" fmla="*/ 293 w 845"/>
                <a:gd name="T73" fmla="*/ 182 h 847"/>
                <a:gd name="T74" fmla="*/ 287 w 845"/>
                <a:gd name="T75" fmla="*/ 212 h 847"/>
                <a:gd name="T76" fmla="*/ 95 w 845"/>
                <a:gd name="T77" fmla="*/ 203 h 847"/>
                <a:gd name="T78" fmla="*/ 108 w 845"/>
                <a:gd name="T79" fmla="*/ 176 h 847"/>
                <a:gd name="T80" fmla="*/ 820 w 845"/>
                <a:gd name="T81" fmla="*/ 838 h 847"/>
                <a:gd name="T82" fmla="*/ 844 w 845"/>
                <a:gd name="T83" fmla="*/ 500 h 847"/>
                <a:gd name="T84" fmla="*/ 509 w 845"/>
                <a:gd name="T85" fmla="*/ 456 h 847"/>
                <a:gd name="T86" fmla="*/ 455 w 845"/>
                <a:gd name="T87" fmla="*/ 500 h 847"/>
                <a:gd name="T88" fmla="*/ 478 w 845"/>
                <a:gd name="T89" fmla="*/ 838 h 847"/>
                <a:gd name="T90" fmla="*/ 638 w 845"/>
                <a:gd name="T91" fmla="*/ 766 h 847"/>
                <a:gd name="T92" fmla="*/ 622 w 845"/>
                <a:gd name="T93" fmla="*/ 734 h 847"/>
                <a:gd name="T94" fmla="*/ 649 w 845"/>
                <a:gd name="T95" fmla="*/ 712 h 847"/>
                <a:gd name="T96" fmla="*/ 677 w 845"/>
                <a:gd name="T97" fmla="*/ 740 h 847"/>
                <a:gd name="T98" fmla="*/ 655 w 845"/>
                <a:gd name="T99" fmla="*/ 767 h 847"/>
                <a:gd name="T100" fmla="*/ 668 w 845"/>
                <a:gd name="T101" fmla="*/ 571 h 847"/>
                <a:gd name="T102" fmla="*/ 672 w 845"/>
                <a:gd name="T103" fmla="*/ 607 h 847"/>
                <a:gd name="T104" fmla="*/ 638 w 845"/>
                <a:gd name="T105" fmla="*/ 617 h 847"/>
                <a:gd name="T106" fmla="*/ 622 w 845"/>
                <a:gd name="T107" fmla="*/ 586 h 847"/>
                <a:gd name="T108" fmla="*/ 649 w 845"/>
                <a:gd name="T109" fmla="*/ 563 h 847"/>
                <a:gd name="T110" fmla="*/ 751 w 845"/>
                <a:gd name="T111" fmla="*/ 664 h 847"/>
                <a:gd name="T112" fmla="*/ 733 w 845"/>
                <a:gd name="T113" fmla="*/ 686 h 847"/>
                <a:gd name="T114" fmla="*/ 546 w 845"/>
                <a:gd name="T115" fmla="*/ 668 h 847"/>
                <a:gd name="T116" fmla="*/ 565 w 845"/>
                <a:gd name="T117" fmla="*/ 64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847">
                  <a:moveTo>
                    <a:pt x="509" y="391"/>
                  </a:moveTo>
                  <a:lnTo>
                    <a:pt x="788" y="391"/>
                  </a:lnTo>
                  <a:lnTo>
                    <a:pt x="788" y="391"/>
                  </a:lnTo>
                  <a:lnTo>
                    <a:pt x="800" y="390"/>
                  </a:lnTo>
                  <a:lnTo>
                    <a:pt x="810" y="386"/>
                  </a:lnTo>
                  <a:lnTo>
                    <a:pt x="820" y="382"/>
                  </a:lnTo>
                  <a:lnTo>
                    <a:pt x="828" y="374"/>
                  </a:lnTo>
                  <a:lnTo>
                    <a:pt x="835" y="366"/>
                  </a:lnTo>
                  <a:lnTo>
                    <a:pt x="840" y="356"/>
                  </a:lnTo>
                  <a:lnTo>
                    <a:pt x="844" y="346"/>
                  </a:lnTo>
                  <a:lnTo>
                    <a:pt x="845" y="335"/>
                  </a:lnTo>
                  <a:lnTo>
                    <a:pt x="845" y="55"/>
                  </a:lnTo>
                  <a:lnTo>
                    <a:pt x="845" y="55"/>
                  </a:lnTo>
                  <a:lnTo>
                    <a:pt x="844" y="44"/>
                  </a:lnTo>
                  <a:lnTo>
                    <a:pt x="840" y="34"/>
                  </a:lnTo>
                  <a:lnTo>
                    <a:pt x="835" y="24"/>
                  </a:lnTo>
                  <a:lnTo>
                    <a:pt x="828" y="16"/>
                  </a:lnTo>
                  <a:lnTo>
                    <a:pt x="820" y="10"/>
                  </a:lnTo>
                  <a:lnTo>
                    <a:pt x="810" y="4"/>
                  </a:lnTo>
                  <a:lnTo>
                    <a:pt x="800" y="1"/>
                  </a:lnTo>
                  <a:lnTo>
                    <a:pt x="788" y="0"/>
                  </a:lnTo>
                  <a:lnTo>
                    <a:pt x="509" y="0"/>
                  </a:lnTo>
                  <a:lnTo>
                    <a:pt x="509" y="0"/>
                  </a:lnTo>
                  <a:lnTo>
                    <a:pt x="498" y="1"/>
                  </a:lnTo>
                  <a:lnTo>
                    <a:pt x="487" y="4"/>
                  </a:lnTo>
                  <a:lnTo>
                    <a:pt x="478" y="10"/>
                  </a:lnTo>
                  <a:lnTo>
                    <a:pt x="470" y="16"/>
                  </a:lnTo>
                  <a:lnTo>
                    <a:pt x="463" y="24"/>
                  </a:lnTo>
                  <a:lnTo>
                    <a:pt x="458" y="34"/>
                  </a:lnTo>
                  <a:lnTo>
                    <a:pt x="455" y="44"/>
                  </a:lnTo>
                  <a:lnTo>
                    <a:pt x="454" y="55"/>
                  </a:lnTo>
                  <a:lnTo>
                    <a:pt x="454" y="335"/>
                  </a:lnTo>
                  <a:lnTo>
                    <a:pt x="454" y="335"/>
                  </a:lnTo>
                  <a:lnTo>
                    <a:pt x="455" y="346"/>
                  </a:lnTo>
                  <a:lnTo>
                    <a:pt x="458" y="356"/>
                  </a:lnTo>
                  <a:lnTo>
                    <a:pt x="463" y="366"/>
                  </a:lnTo>
                  <a:lnTo>
                    <a:pt x="470" y="374"/>
                  </a:lnTo>
                  <a:lnTo>
                    <a:pt x="478" y="382"/>
                  </a:lnTo>
                  <a:lnTo>
                    <a:pt x="487" y="386"/>
                  </a:lnTo>
                  <a:lnTo>
                    <a:pt x="498" y="390"/>
                  </a:lnTo>
                  <a:lnTo>
                    <a:pt x="509" y="391"/>
                  </a:lnTo>
                  <a:lnTo>
                    <a:pt x="509" y="391"/>
                  </a:lnTo>
                  <a:close/>
                  <a:moveTo>
                    <a:pt x="552" y="173"/>
                  </a:moveTo>
                  <a:lnTo>
                    <a:pt x="626" y="173"/>
                  </a:lnTo>
                  <a:lnTo>
                    <a:pt x="626" y="98"/>
                  </a:lnTo>
                  <a:lnTo>
                    <a:pt x="626" y="98"/>
                  </a:lnTo>
                  <a:lnTo>
                    <a:pt x="628" y="94"/>
                  </a:lnTo>
                  <a:lnTo>
                    <a:pt x="629" y="89"/>
                  </a:lnTo>
                  <a:lnTo>
                    <a:pt x="630" y="85"/>
                  </a:lnTo>
                  <a:lnTo>
                    <a:pt x="634" y="82"/>
                  </a:lnTo>
                  <a:lnTo>
                    <a:pt x="636" y="79"/>
                  </a:lnTo>
                  <a:lnTo>
                    <a:pt x="641" y="77"/>
                  </a:lnTo>
                  <a:lnTo>
                    <a:pt x="644" y="76"/>
                  </a:lnTo>
                  <a:lnTo>
                    <a:pt x="649" y="76"/>
                  </a:lnTo>
                  <a:lnTo>
                    <a:pt x="649" y="76"/>
                  </a:lnTo>
                  <a:lnTo>
                    <a:pt x="654" y="76"/>
                  </a:lnTo>
                  <a:lnTo>
                    <a:pt x="658" y="77"/>
                  </a:lnTo>
                  <a:lnTo>
                    <a:pt x="661" y="79"/>
                  </a:lnTo>
                  <a:lnTo>
                    <a:pt x="665" y="82"/>
                  </a:lnTo>
                  <a:lnTo>
                    <a:pt x="667" y="85"/>
                  </a:lnTo>
                  <a:lnTo>
                    <a:pt x="670" y="89"/>
                  </a:lnTo>
                  <a:lnTo>
                    <a:pt x="671" y="94"/>
                  </a:lnTo>
                  <a:lnTo>
                    <a:pt x="672" y="98"/>
                  </a:lnTo>
                  <a:lnTo>
                    <a:pt x="672" y="173"/>
                  </a:lnTo>
                  <a:lnTo>
                    <a:pt x="746" y="173"/>
                  </a:lnTo>
                  <a:lnTo>
                    <a:pt x="746" y="173"/>
                  </a:lnTo>
                  <a:lnTo>
                    <a:pt x="751" y="173"/>
                  </a:lnTo>
                  <a:lnTo>
                    <a:pt x="755" y="174"/>
                  </a:lnTo>
                  <a:lnTo>
                    <a:pt x="758" y="176"/>
                  </a:lnTo>
                  <a:lnTo>
                    <a:pt x="762" y="179"/>
                  </a:lnTo>
                  <a:lnTo>
                    <a:pt x="766" y="182"/>
                  </a:lnTo>
                  <a:lnTo>
                    <a:pt x="767" y="186"/>
                  </a:lnTo>
                  <a:lnTo>
                    <a:pt x="768" y="191"/>
                  </a:lnTo>
                  <a:lnTo>
                    <a:pt x="769" y="196"/>
                  </a:lnTo>
                  <a:lnTo>
                    <a:pt x="769" y="196"/>
                  </a:lnTo>
                  <a:lnTo>
                    <a:pt x="768" y="199"/>
                  </a:lnTo>
                  <a:lnTo>
                    <a:pt x="767" y="204"/>
                  </a:lnTo>
                  <a:lnTo>
                    <a:pt x="766" y="208"/>
                  </a:lnTo>
                  <a:lnTo>
                    <a:pt x="762" y="211"/>
                  </a:lnTo>
                  <a:lnTo>
                    <a:pt x="758" y="214"/>
                  </a:lnTo>
                  <a:lnTo>
                    <a:pt x="755" y="216"/>
                  </a:lnTo>
                  <a:lnTo>
                    <a:pt x="751" y="217"/>
                  </a:lnTo>
                  <a:lnTo>
                    <a:pt x="746" y="217"/>
                  </a:lnTo>
                  <a:lnTo>
                    <a:pt x="672" y="217"/>
                  </a:lnTo>
                  <a:lnTo>
                    <a:pt x="672" y="293"/>
                  </a:lnTo>
                  <a:lnTo>
                    <a:pt x="672" y="293"/>
                  </a:lnTo>
                  <a:lnTo>
                    <a:pt x="671" y="298"/>
                  </a:lnTo>
                  <a:lnTo>
                    <a:pt x="670" y="301"/>
                  </a:lnTo>
                  <a:lnTo>
                    <a:pt x="667" y="305"/>
                  </a:lnTo>
                  <a:lnTo>
                    <a:pt x="665" y="308"/>
                  </a:lnTo>
                  <a:lnTo>
                    <a:pt x="661" y="311"/>
                  </a:lnTo>
                  <a:lnTo>
                    <a:pt x="658" y="313"/>
                  </a:lnTo>
                  <a:lnTo>
                    <a:pt x="654" y="314"/>
                  </a:lnTo>
                  <a:lnTo>
                    <a:pt x="649" y="316"/>
                  </a:lnTo>
                  <a:lnTo>
                    <a:pt x="649" y="316"/>
                  </a:lnTo>
                  <a:lnTo>
                    <a:pt x="644" y="314"/>
                  </a:lnTo>
                  <a:lnTo>
                    <a:pt x="641" y="313"/>
                  </a:lnTo>
                  <a:lnTo>
                    <a:pt x="636" y="311"/>
                  </a:lnTo>
                  <a:lnTo>
                    <a:pt x="634" y="308"/>
                  </a:lnTo>
                  <a:lnTo>
                    <a:pt x="630" y="305"/>
                  </a:lnTo>
                  <a:lnTo>
                    <a:pt x="629" y="301"/>
                  </a:lnTo>
                  <a:lnTo>
                    <a:pt x="628" y="298"/>
                  </a:lnTo>
                  <a:lnTo>
                    <a:pt x="626" y="293"/>
                  </a:lnTo>
                  <a:lnTo>
                    <a:pt x="626" y="217"/>
                  </a:lnTo>
                  <a:lnTo>
                    <a:pt x="552" y="217"/>
                  </a:lnTo>
                  <a:lnTo>
                    <a:pt x="552" y="217"/>
                  </a:lnTo>
                  <a:lnTo>
                    <a:pt x="547" y="217"/>
                  </a:lnTo>
                  <a:lnTo>
                    <a:pt x="542" y="216"/>
                  </a:lnTo>
                  <a:lnTo>
                    <a:pt x="539" y="214"/>
                  </a:lnTo>
                  <a:lnTo>
                    <a:pt x="536" y="211"/>
                  </a:lnTo>
                  <a:lnTo>
                    <a:pt x="533" y="208"/>
                  </a:lnTo>
                  <a:lnTo>
                    <a:pt x="530" y="204"/>
                  </a:lnTo>
                  <a:lnTo>
                    <a:pt x="529" y="199"/>
                  </a:lnTo>
                  <a:lnTo>
                    <a:pt x="529" y="196"/>
                  </a:lnTo>
                  <a:lnTo>
                    <a:pt x="529" y="196"/>
                  </a:lnTo>
                  <a:lnTo>
                    <a:pt x="529" y="191"/>
                  </a:lnTo>
                  <a:lnTo>
                    <a:pt x="530" y="186"/>
                  </a:lnTo>
                  <a:lnTo>
                    <a:pt x="533" y="182"/>
                  </a:lnTo>
                  <a:lnTo>
                    <a:pt x="536" y="179"/>
                  </a:lnTo>
                  <a:lnTo>
                    <a:pt x="539" y="176"/>
                  </a:lnTo>
                  <a:lnTo>
                    <a:pt x="542" y="174"/>
                  </a:lnTo>
                  <a:lnTo>
                    <a:pt x="547" y="173"/>
                  </a:lnTo>
                  <a:lnTo>
                    <a:pt x="552" y="173"/>
                  </a:lnTo>
                  <a:lnTo>
                    <a:pt x="552" y="173"/>
                  </a:lnTo>
                  <a:close/>
                  <a:moveTo>
                    <a:pt x="56" y="847"/>
                  </a:moveTo>
                  <a:lnTo>
                    <a:pt x="336" y="847"/>
                  </a:lnTo>
                  <a:lnTo>
                    <a:pt x="336" y="847"/>
                  </a:lnTo>
                  <a:lnTo>
                    <a:pt x="347" y="846"/>
                  </a:lnTo>
                  <a:lnTo>
                    <a:pt x="358" y="842"/>
                  </a:lnTo>
                  <a:lnTo>
                    <a:pt x="367" y="838"/>
                  </a:lnTo>
                  <a:lnTo>
                    <a:pt x="374" y="830"/>
                  </a:lnTo>
                  <a:lnTo>
                    <a:pt x="382" y="822"/>
                  </a:lnTo>
                  <a:lnTo>
                    <a:pt x="386" y="812"/>
                  </a:lnTo>
                  <a:lnTo>
                    <a:pt x="390" y="803"/>
                  </a:lnTo>
                  <a:lnTo>
                    <a:pt x="391" y="791"/>
                  </a:lnTo>
                  <a:lnTo>
                    <a:pt x="391" y="511"/>
                  </a:lnTo>
                  <a:lnTo>
                    <a:pt x="391" y="511"/>
                  </a:lnTo>
                  <a:lnTo>
                    <a:pt x="390" y="500"/>
                  </a:lnTo>
                  <a:lnTo>
                    <a:pt x="386" y="490"/>
                  </a:lnTo>
                  <a:lnTo>
                    <a:pt x="382" y="480"/>
                  </a:lnTo>
                  <a:lnTo>
                    <a:pt x="374" y="472"/>
                  </a:lnTo>
                  <a:lnTo>
                    <a:pt x="367" y="466"/>
                  </a:lnTo>
                  <a:lnTo>
                    <a:pt x="358" y="460"/>
                  </a:lnTo>
                  <a:lnTo>
                    <a:pt x="347" y="457"/>
                  </a:lnTo>
                  <a:lnTo>
                    <a:pt x="336" y="456"/>
                  </a:lnTo>
                  <a:lnTo>
                    <a:pt x="56" y="456"/>
                  </a:lnTo>
                  <a:lnTo>
                    <a:pt x="56" y="456"/>
                  </a:lnTo>
                  <a:lnTo>
                    <a:pt x="44" y="457"/>
                  </a:lnTo>
                  <a:lnTo>
                    <a:pt x="35" y="460"/>
                  </a:lnTo>
                  <a:lnTo>
                    <a:pt x="25" y="466"/>
                  </a:lnTo>
                  <a:lnTo>
                    <a:pt x="17" y="472"/>
                  </a:lnTo>
                  <a:lnTo>
                    <a:pt x="10" y="480"/>
                  </a:lnTo>
                  <a:lnTo>
                    <a:pt x="5" y="490"/>
                  </a:lnTo>
                  <a:lnTo>
                    <a:pt x="1" y="500"/>
                  </a:lnTo>
                  <a:lnTo>
                    <a:pt x="0" y="511"/>
                  </a:lnTo>
                  <a:lnTo>
                    <a:pt x="0" y="791"/>
                  </a:lnTo>
                  <a:lnTo>
                    <a:pt x="0" y="791"/>
                  </a:lnTo>
                  <a:lnTo>
                    <a:pt x="1" y="803"/>
                  </a:lnTo>
                  <a:lnTo>
                    <a:pt x="5" y="812"/>
                  </a:lnTo>
                  <a:lnTo>
                    <a:pt x="10" y="822"/>
                  </a:lnTo>
                  <a:lnTo>
                    <a:pt x="17" y="830"/>
                  </a:lnTo>
                  <a:lnTo>
                    <a:pt x="25" y="838"/>
                  </a:lnTo>
                  <a:lnTo>
                    <a:pt x="35" y="842"/>
                  </a:lnTo>
                  <a:lnTo>
                    <a:pt x="44" y="846"/>
                  </a:lnTo>
                  <a:lnTo>
                    <a:pt x="56" y="847"/>
                  </a:lnTo>
                  <a:lnTo>
                    <a:pt x="56" y="847"/>
                  </a:lnTo>
                  <a:close/>
                  <a:moveTo>
                    <a:pt x="112" y="566"/>
                  </a:moveTo>
                  <a:lnTo>
                    <a:pt x="112" y="566"/>
                  </a:lnTo>
                  <a:lnTo>
                    <a:pt x="114" y="564"/>
                  </a:lnTo>
                  <a:lnTo>
                    <a:pt x="119" y="562"/>
                  </a:lnTo>
                  <a:lnTo>
                    <a:pt x="122" y="560"/>
                  </a:lnTo>
                  <a:lnTo>
                    <a:pt x="127" y="560"/>
                  </a:lnTo>
                  <a:lnTo>
                    <a:pt x="131" y="560"/>
                  </a:lnTo>
                  <a:lnTo>
                    <a:pt x="136" y="562"/>
                  </a:lnTo>
                  <a:lnTo>
                    <a:pt x="139" y="564"/>
                  </a:lnTo>
                  <a:lnTo>
                    <a:pt x="143" y="566"/>
                  </a:lnTo>
                  <a:lnTo>
                    <a:pt x="196" y="619"/>
                  </a:lnTo>
                  <a:lnTo>
                    <a:pt x="248" y="566"/>
                  </a:lnTo>
                  <a:lnTo>
                    <a:pt x="248" y="566"/>
                  </a:lnTo>
                  <a:lnTo>
                    <a:pt x="252" y="564"/>
                  </a:lnTo>
                  <a:lnTo>
                    <a:pt x="256" y="562"/>
                  </a:lnTo>
                  <a:lnTo>
                    <a:pt x="260" y="560"/>
                  </a:lnTo>
                  <a:lnTo>
                    <a:pt x="264" y="560"/>
                  </a:lnTo>
                  <a:lnTo>
                    <a:pt x="269" y="560"/>
                  </a:lnTo>
                  <a:lnTo>
                    <a:pt x="274" y="562"/>
                  </a:lnTo>
                  <a:lnTo>
                    <a:pt x="277" y="564"/>
                  </a:lnTo>
                  <a:lnTo>
                    <a:pt x="281" y="566"/>
                  </a:lnTo>
                  <a:lnTo>
                    <a:pt x="281" y="566"/>
                  </a:lnTo>
                  <a:lnTo>
                    <a:pt x="283" y="570"/>
                  </a:lnTo>
                  <a:lnTo>
                    <a:pt x="286" y="574"/>
                  </a:lnTo>
                  <a:lnTo>
                    <a:pt x="287" y="578"/>
                  </a:lnTo>
                  <a:lnTo>
                    <a:pt x="287" y="582"/>
                  </a:lnTo>
                  <a:lnTo>
                    <a:pt x="287" y="587"/>
                  </a:lnTo>
                  <a:lnTo>
                    <a:pt x="286" y="590"/>
                  </a:lnTo>
                  <a:lnTo>
                    <a:pt x="283" y="595"/>
                  </a:lnTo>
                  <a:lnTo>
                    <a:pt x="281" y="599"/>
                  </a:lnTo>
                  <a:lnTo>
                    <a:pt x="228" y="652"/>
                  </a:lnTo>
                  <a:lnTo>
                    <a:pt x="281" y="704"/>
                  </a:lnTo>
                  <a:lnTo>
                    <a:pt x="281" y="704"/>
                  </a:lnTo>
                  <a:lnTo>
                    <a:pt x="283" y="708"/>
                  </a:lnTo>
                  <a:lnTo>
                    <a:pt x="286" y="712"/>
                  </a:lnTo>
                  <a:lnTo>
                    <a:pt x="287" y="716"/>
                  </a:lnTo>
                  <a:lnTo>
                    <a:pt x="287" y="720"/>
                  </a:lnTo>
                  <a:lnTo>
                    <a:pt x="287" y="725"/>
                  </a:lnTo>
                  <a:lnTo>
                    <a:pt x="286" y="728"/>
                  </a:lnTo>
                  <a:lnTo>
                    <a:pt x="283" y="732"/>
                  </a:lnTo>
                  <a:lnTo>
                    <a:pt x="281" y="736"/>
                  </a:lnTo>
                  <a:lnTo>
                    <a:pt x="281" y="736"/>
                  </a:lnTo>
                  <a:lnTo>
                    <a:pt x="277" y="739"/>
                  </a:lnTo>
                  <a:lnTo>
                    <a:pt x="274" y="742"/>
                  </a:lnTo>
                  <a:lnTo>
                    <a:pt x="269" y="743"/>
                  </a:lnTo>
                  <a:lnTo>
                    <a:pt x="264" y="743"/>
                  </a:lnTo>
                  <a:lnTo>
                    <a:pt x="260" y="743"/>
                  </a:lnTo>
                  <a:lnTo>
                    <a:pt x="256" y="742"/>
                  </a:lnTo>
                  <a:lnTo>
                    <a:pt x="252" y="739"/>
                  </a:lnTo>
                  <a:lnTo>
                    <a:pt x="248" y="736"/>
                  </a:lnTo>
                  <a:lnTo>
                    <a:pt x="196" y="683"/>
                  </a:lnTo>
                  <a:lnTo>
                    <a:pt x="143" y="736"/>
                  </a:lnTo>
                  <a:lnTo>
                    <a:pt x="143" y="736"/>
                  </a:lnTo>
                  <a:lnTo>
                    <a:pt x="139" y="739"/>
                  </a:lnTo>
                  <a:lnTo>
                    <a:pt x="136" y="742"/>
                  </a:lnTo>
                  <a:lnTo>
                    <a:pt x="131" y="743"/>
                  </a:lnTo>
                  <a:lnTo>
                    <a:pt x="127" y="743"/>
                  </a:lnTo>
                  <a:lnTo>
                    <a:pt x="122" y="743"/>
                  </a:lnTo>
                  <a:lnTo>
                    <a:pt x="119" y="742"/>
                  </a:lnTo>
                  <a:lnTo>
                    <a:pt x="114" y="739"/>
                  </a:lnTo>
                  <a:lnTo>
                    <a:pt x="112" y="736"/>
                  </a:lnTo>
                  <a:lnTo>
                    <a:pt x="112" y="736"/>
                  </a:lnTo>
                  <a:lnTo>
                    <a:pt x="108" y="732"/>
                  </a:lnTo>
                  <a:lnTo>
                    <a:pt x="106" y="728"/>
                  </a:lnTo>
                  <a:lnTo>
                    <a:pt x="104" y="725"/>
                  </a:lnTo>
                  <a:lnTo>
                    <a:pt x="104" y="720"/>
                  </a:lnTo>
                  <a:lnTo>
                    <a:pt x="104" y="716"/>
                  </a:lnTo>
                  <a:lnTo>
                    <a:pt x="106" y="712"/>
                  </a:lnTo>
                  <a:lnTo>
                    <a:pt x="108" y="708"/>
                  </a:lnTo>
                  <a:lnTo>
                    <a:pt x="112" y="704"/>
                  </a:lnTo>
                  <a:lnTo>
                    <a:pt x="164" y="652"/>
                  </a:lnTo>
                  <a:lnTo>
                    <a:pt x="112" y="599"/>
                  </a:lnTo>
                  <a:lnTo>
                    <a:pt x="112" y="599"/>
                  </a:lnTo>
                  <a:lnTo>
                    <a:pt x="108" y="595"/>
                  </a:lnTo>
                  <a:lnTo>
                    <a:pt x="106" y="590"/>
                  </a:lnTo>
                  <a:lnTo>
                    <a:pt x="104" y="587"/>
                  </a:lnTo>
                  <a:lnTo>
                    <a:pt x="104" y="582"/>
                  </a:lnTo>
                  <a:lnTo>
                    <a:pt x="104" y="578"/>
                  </a:lnTo>
                  <a:lnTo>
                    <a:pt x="106" y="574"/>
                  </a:lnTo>
                  <a:lnTo>
                    <a:pt x="108" y="570"/>
                  </a:lnTo>
                  <a:lnTo>
                    <a:pt x="112" y="566"/>
                  </a:lnTo>
                  <a:lnTo>
                    <a:pt x="112" y="566"/>
                  </a:lnTo>
                  <a:close/>
                  <a:moveTo>
                    <a:pt x="56" y="391"/>
                  </a:moveTo>
                  <a:lnTo>
                    <a:pt x="336" y="391"/>
                  </a:lnTo>
                  <a:lnTo>
                    <a:pt x="336" y="391"/>
                  </a:lnTo>
                  <a:lnTo>
                    <a:pt x="347" y="390"/>
                  </a:lnTo>
                  <a:lnTo>
                    <a:pt x="358" y="386"/>
                  </a:lnTo>
                  <a:lnTo>
                    <a:pt x="367" y="382"/>
                  </a:lnTo>
                  <a:lnTo>
                    <a:pt x="374" y="374"/>
                  </a:lnTo>
                  <a:lnTo>
                    <a:pt x="382" y="366"/>
                  </a:lnTo>
                  <a:lnTo>
                    <a:pt x="386" y="356"/>
                  </a:lnTo>
                  <a:lnTo>
                    <a:pt x="390" y="346"/>
                  </a:lnTo>
                  <a:lnTo>
                    <a:pt x="391" y="335"/>
                  </a:lnTo>
                  <a:lnTo>
                    <a:pt x="391" y="55"/>
                  </a:lnTo>
                  <a:lnTo>
                    <a:pt x="391" y="55"/>
                  </a:lnTo>
                  <a:lnTo>
                    <a:pt x="390" y="44"/>
                  </a:lnTo>
                  <a:lnTo>
                    <a:pt x="386" y="34"/>
                  </a:lnTo>
                  <a:lnTo>
                    <a:pt x="382" y="24"/>
                  </a:lnTo>
                  <a:lnTo>
                    <a:pt x="374" y="16"/>
                  </a:lnTo>
                  <a:lnTo>
                    <a:pt x="367" y="10"/>
                  </a:lnTo>
                  <a:lnTo>
                    <a:pt x="358" y="4"/>
                  </a:lnTo>
                  <a:lnTo>
                    <a:pt x="347" y="1"/>
                  </a:lnTo>
                  <a:lnTo>
                    <a:pt x="336" y="0"/>
                  </a:lnTo>
                  <a:lnTo>
                    <a:pt x="56" y="0"/>
                  </a:lnTo>
                  <a:lnTo>
                    <a:pt x="56" y="0"/>
                  </a:lnTo>
                  <a:lnTo>
                    <a:pt x="44" y="1"/>
                  </a:lnTo>
                  <a:lnTo>
                    <a:pt x="35" y="4"/>
                  </a:lnTo>
                  <a:lnTo>
                    <a:pt x="25" y="10"/>
                  </a:lnTo>
                  <a:lnTo>
                    <a:pt x="17" y="16"/>
                  </a:lnTo>
                  <a:lnTo>
                    <a:pt x="10" y="24"/>
                  </a:lnTo>
                  <a:lnTo>
                    <a:pt x="5" y="34"/>
                  </a:lnTo>
                  <a:lnTo>
                    <a:pt x="1" y="44"/>
                  </a:lnTo>
                  <a:lnTo>
                    <a:pt x="0" y="55"/>
                  </a:lnTo>
                  <a:lnTo>
                    <a:pt x="0" y="335"/>
                  </a:lnTo>
                  <a:lnTo>
                    <a:pt x="0" y="335"/>
                  </a:lnTo>
                  <a:lnTo>
                    <a:pt x="1" y="346"/>
                  </a:lnTo>
                  <a:lnTo>
                    <a:pt x="5" y="356"/>
                  </a:lnTo>
                  <a:lnTo>
                    <a:pt x="10" y="366"/>
                  </a:lnTo>
                  <a:lnTo>
                    <a:pt x="17" y="374"/>
                  </a:lnTo>
                  <a:lnTo>
                    <a:pt x="25" y="382"/>
                  </a:lnTo>
                  <a:lnTo>
                    <a:pt x="35" y="386"/>
                  </a:lnTo>
                  <a:lnTo>
                    <a:pt x="44" y="390"/>
                  </a:lnTo>
                  <a:lnTo>
                    <a:pt x="56" y="391"/>
                  </a:lnTo>
                  <a:lnTo>
                    <a:pt x="56" y="391"/>
                  </a:lnTo>
                  <a:close/>
                  <a:moveTo>
                    <a:pt x="112" y="176"/>
                  </a:moveTo>
                  <a:lnTo>
                    <a:pt x="280" y="176"/>
                  </a:lnTo>
                  <a:lnTo>
                    <a:pt x="280" y="176"/>
                  </a:lnTo>
                  <a:lnTo>
                    <a:pt x="283" y="176"/>
                  </a:lnTo>
                  <a:lnTo>
                    <a:pt x="287" y="178"/>
                  </a:lnTo>
                  <a:lnTo>
                    <a:pt x="293" y="182"/>
                  </a:lnTo>
                  <a:lnTo>
                    <a:pt x="296" y="188"/>
                  </a:lnTo>
                  <a:lnTo>
                    <a:pt x="298" y="192"/>
                  </a:lnTo>
                  <a:lnTo>
                    <a:pt x="299" y="196"/>
                  </a:lnTo>
                  <a:lnTo>
                    <a:pt x="299" y="196"/>
                  </a:lnTo>
                  <a:lnTo>
                    <a:pt x="298" y="199"/>
                  </a:lnTo>
                  <a:lnTo>
                    <a:pt x="296" y="203"/>
                  </a:lnTo>
                  <a:lnTo>
                    <a:pt x="293" y="209"/>
                  </a:lnTo>
                  <a:lnTo>
                    <a:pt x="287" y="212"/>
                  </a:lnTo>
                  <a:lnTo>
                    <a:pt x="283" y="214"/>
                  </a:lnTo>
                  <a:lnTo>
                    <a:pt x="280" y="214"/>
                  </a:lnTo>
                  <a:lnTo>
                    <a:pt x="112" y="214"/>
                  </a:lnTo>
                  <a:lnTo>
                    <a:pt x="112" y="214"/>
                  </a:lnTo>
                  <a:lnTo>
                    <a:pt x="108" y="214"/>
                  </a:lnTo>
                  <a:lnTo>
                    <a:pt x="104" y="212"/>
                  </a:lnTo>
                  <a:lnTo>
                    <a:pt x="98" y="209"/>
                  </a:lnTo>
                  <a:lnTo>
                    <a:pt x="95" y="203"/>
                  </a:lnTo>
                  <a:lnTo>
                    <a:pt x="94" y="199"/>
                  </a:lnTo>
                  <a:lnTo>
                    <a:pt x="94" y="196"/>
                  </a:lnTo>
                  <a:lnTo>
                    <a:pt x="94" y="196"/>
                  </a:lnTo>
                  <a:lnTo>
                    <a:pt x="94" y="192"/>
                  </a:lnTo>
                  <a:lnTo>
                    <a:pt x="95" y="188"/>
                  </a:lnTo>
                  <a:lnTo>
                    <a:pt x="98" y="182"/>
                  </a:lnTo>
                  <a:lnTo>
                    <a:pt x="104" y="178"/>
                  </a:lnTo>
                  <a:lnTo>
                    <a:pt x="108" y="176"/>
                  </a:lnTo>
                  <a:lnTo>
                    <a:pt x="112" y="176"/>
                  </a:lnTo>
                  <a:lnTo>
                    <a:pt x="112" y="176"/>
                  </a:lnTo>
                  <a:close/>
                  <a:moveTo>
                    <a:pt x="509" y="847"/>
                  </a:moveTo>
                  <a:lnTo>
                    <a:pt x="788" y="847"/>
                  </a:lnTo>
                  <a:lnTo>
                    <a:pt x="788" y="847"/>
                  </a:lnTo>
                  <a:lnTo>
                    <a:pt x="800" y="846"/>
                  </a:lnTo>
                  <a:lnTo>
                    <a:pt x="810" y="842"/>
                  </a:lnTo>
                  <a:lnTo>
                    <a:pt x="820" y="838"/>
                  </a:lnTo>
                  <a:lnTo>
                    <a:pt x="828" y="830"/>
                  </a:lnTo>
                  <a:lnTo>
                    <a:pt x="835" y="822"/>
                  </a:lnTo>
                  <a:lnTo>
                    <a:pt x="840" y="812"/>
                  </a:lnTo>
                  <a:lnTo>
                    <a:pt x="844" y="803"/>
                  </a:lnTo>
                  <a:lnTo>
                    <a:pt x="845" y="791"/>
                  </a:lnTo>
                  <a:lnTo>
                    <a:pt x="845" y="511"/>
                  </a:lnTo>
                  <a:lnTo>
                    <a:pt x="845" y="511"/>
                  </a:lnTo>
                  <a:lnTo>
                    <a:pt x="844" y="500"/>
                  </a:lnTo>
                  <a:lnTo>
                    <a:pt x="840" y="490"/>
                  </a:lnTo>
                  <a:lnTo>
                    <a:pt x="835" y="480"/>
                  </a:lnTo>
                  <a:lnTo>
                    <a:pt x="828" y="472"/>
                  </a:lnTo>
                  <a:lnTo>
                    <a:pt x="820" y="466"/>
                  </a:lnTo>
                  <a:lnTo>
                    <a:pt x="810" y="460"/>
                  </a:lnTo>
                  <a:lnTo>
                    <a:pt x="800" y="457"/>
                  </a:lnTo>
                  <a:lnTo>
                    <a:pt x="788" y="456"/>
                  </a:lnTo>
                  <a:lnTo>
                    <a:pt x="509" y="456"/>
                  </a:lnTo>
                  <a:lnTo>
                    <a:pt x="509" y="456"/>
                  </a:lnTo>
                  <a:lnTo>
                    <a:pt x="498" y="457"/>
                  </a:lnTo>
                  <a:lnTo>
                    <a:pt x="487" y="460"/>
                  </a:lnTo>
                  <a:lnTo>
                    <a:pt x="478" y="466"/>
                  </a:lnTo>
                  <a:lnTo>
                    <a:pt x="470" y="472"/>
                  </a:lnTo>
                  <a:lnTo>
                    <a:pt x="463" y="480"/>
                  </a:lnTo>
                  <a:lnTo>
                    <a:pt x="458" y="490"/>
                  </a:lnTo>
                  <a:lnTo>
                    <a:pt x="455" y="500"/>
                  </a:lnTo>
                  <a:lnTo>
                    <a:pt x="454" y="511"/>
                  </a:lnTo>
                  <a:lnTo>
                    <a:pt x="454" y="791"/>
                  </a:lnTo>
                  <a:lnTo>
                    <a:pt x="454" y="791"/>
                  </a:lnTo>
                  <a:lnTo>
                    <a:pt x="455" y="803"/>
                  </a:lnTo>
                  <a:lnTo>
                    <a:pt x="458" y="812"/>
                  </a:lnTo>
                  <a:lnTo>
                    <a:pt x="463" y="822"/>
                  </a:lnTo>
                  <a:lnTo>
                    <a:pt x="470" y="830"/>
                  </a:lnTo>
                  <a:lnTo>
                    <a:pt x="478" y="838"/>
                  </a:lnTo>
                  <a:lnTo>
                    <a:pt x="487" y="842"/>
                  </a:lnTo>
                  <a:lnTo>
                    <a:pt x="498" y="846"/>
                  </a:lnTo>
                  <a:lnTo>
                    <a:pt x="509" y="847"/>
                  </a:lnTo>
                  <a:lnTo>
                    <a:pt x="509" y="847"/>
                  </a:lnTo>
                  <a:close/>
                  <a:moveTo>
                    <a:pt x="649" y="768"/>
                  </a:moveTo>
                  <a:lnTo>
                    <a:pt x="649" y="768"/>
                  </a:lnTo>
                  <a:lnTo>
                    <a:pt x="643" y="767"/>
                  </a:lnTo>
                  <a:lnTo>
                    <a:pt x="638" y="766"/>
                  </a:lnTo>
                  <a:lnTo>
                    <a:pt x="634" y="763"/>
                  </a:lnTo>
                  <a:lnTo>
                    <a:pt x="629" y="760"/>
                  </a:lnTo>
                  <a:lnTo>
                    <a:pt x="626" y="756"/>
                  </a:lnTo>
                  <a:lnTo>
                    <a:pt x="623" y="751"/>
                  </a:lnTo>
                  <a:lnTo>
                    <a:pt x="622" y="745"/>
                  </a:lnTo>
                  <a:lnTo>
                    <a:pt x="622" y="740"/>
                  </a:lnTo>
                  <a:lnTo>
                    <a:pt x="622" y="740"/>
                  </a:lnTo>
                  <a:lnTo>
                    <a:pt x="622" y="734"/>
                  </a:lnTo>
                  <a:lnTo>
                    <a:pt x="623" y="730"/>
                  </a:lnTo>
                  <a:lnTo>
                    <a:pt x="626" y="725"/>
                  </a:lnTo>
                  <a:lnTo>
                    <a:pt x="629" y="720"/>
                  </a:lnTo>
                  <a:lnTo>
                    <a:pt x="634" y="716"/>
                  </a:lnTo>
                  <a:lnTo>
                    <a:pt x="638" y="714"/>
                  </a:lnTo>
                  <a:lnTo>
                    <a:pt x="643" y="713"/>
                  </a:lnTo>
                  <a:lnTo>
                    <a:pt x="649" y="712"/>
                  </a:lnTo>
                  <a:lnTo>
                    <a:pt x="649" y="712"/>
                  </a:lnTo>
                  <a:lnTo>
                    <a:pt x="655" y="713"/>
                  </a:lnTo>
                  <a:lnTo>
                    <a:pt x="660" y="714"/>
                  </a:lnTo>
                  <a:lnTo>
                    <a:pt x="665" y="716"/>
                  </a:lnTo>
                  <a:lnTo>
                    <a:pt x="668" y="720"/>
                  </a:lnTo>
                  <a:lnTo>
                    <a:pt x="672" y="725"/>
                  </a:lnTo>
                  <a:lnTo>
                    <a:pt x="674" y="730"/>
                  </a:lnTo>
                  <a:lnTo>
                    <a:pt x="677" y="734"/>
                  </a:lnTo>
                  <a:lnTo>
                    <a:pt x="677" y="740"/>
                  </a:lnTo>
                  <a:lnTo>
                    <a:pt x="677" y="740"/>
                  </a:lnTo>
                  <a:lnTo>
                    <a:pt x="677" y="745"/>
                  </a:lnTo>
                  <a:lnTo>
                    <a:pt x="674" y="751"/>
                  </a:lnTo>
                  <a:lnTo>
                    <a:pt x="672" y="756"/>
                  </a:lnTo>
                  <a:lnTo>
                    <a:pt x="668" y="760"/>
                  </a:lnTo>
                  <a:lnTo>
                    <a:pt x="665" y="763"/>
                  </a:lnTo>
                  <a:lnTo>
                    <a:pt x="660" y="766"/>
                  </a:lnTo>
                  <a:lnTo>
                    <a:pt x="655" y="767"/>
                  </a:lnTo>
                  <a:lnTo>
                    <a:pt x="649" y="768"/>
                  </a:lnTo>
                  <a:lnTo>
                    <a:pt x="649" y="768"/>
                  </a:lnTo>
                  <a:close/>
                  <a:moveTo>
                    <a:pt x="649" y="563"/>
                  </a:moveTo>
                  <a:lnTo>
                    <a:pt x="649" y="563"/>
                  </a:lnTo>
                  <a:lnTo>
                    <a:pt x="655" y="564"/>
                  </a:lnTo>
                  <a:lnTo>
                    <a:pt x="660" y="565"/>
                  </a:lnTo>
                  <a:lnTo>
                    <a:pt x="665" y="568"/>
                  </a:lnTo>
                  <a:lnTo>
                    <a:pt x="668" y="571"/>
                  </a:lnTo>
                  <a:lnTo>
                    <a:pt x="672" y="575"/>
                  </a:lnTo>
                  <a:lnTo>
                    <a:pt x="674" y="580"/>
                  </a:lnTo>
                  <a:lnTo>
                    <a:pt x="677" y="586"/>
                  </a:lnTo>
                  <a:lnTo>
                    <a:pt x="677" y="590"/>
                  </a:lnTo>
                  <a:lnTo>
                    <a:pt x="677" y="590"/>
                  </a:lnTo>
                  <a:lnTo>
                    <a:pt x="677" y="596"/>
                  </a:lnTo>
                  <a:lnTo>
                    <a:pt x="674" y="602"/>
                  </a:lnTo>
                  <a:lnTo>
                    <a:pt x="672" y="607"/>
                  </a:lnTo>
                  <a:lnTo>
                    <a:pt x="668" y="611"/>
                  </a:lnTo>
                  <a:lnTo>
                    <a:pt x="665" y="614"/>
                  </a:lnTo>
                  <a:lnTo>
                    <a:pt x="660" y="617"/>
                  </a:lnTo>
                  <a:lnTo>
                    <a:pt x="655" y="618"/>
                  </a:lnTo>
                  <a:lnTo>
                    <a:pt x="649" y="619"/>
                  </a:lnTo>
                  <a:lnTo>
                    <a:pt x="649" y="619"/>
                  </a:lnTo>
                  <a:lnTo>
                    <a:pt x="643" y="618"/>
                  </a:lnTo>
                  <a:lnTo>
                    <a:pt x="638" y="617"/>
                  </a:lnTo>
                  <a:lnTo>
                    <a:pt x="634" y="614"/>
                  </a:lnTo>
                  <a:lnTo>
                    <a:pt x="629" y="611"/>
                  </a:lnTo>
                  <a:lnTo>
                    <a:pt x="626" y="607"/>
                  </a:lnTo>
                  <a:lnTo>
                    <a:pt x="623" y="602"/>
                  </a:lnTo>
                  <a:lnTo>
                    <a:pt x="622" y="596"/>
                  </a:lnTo>
                  <a:lnTo>
                    <a:pt x="622" y="590"/>
                  </a:lnTo>
                  <a:lnTo>
                    <a:pt x="622" y="590"/>
                  </a:lnTo>
                  <a:lnTo>
                    <a:pt x="622" y="586"/>
                  </a:lnTo>
                  <a:lnTo>
                    <a:pt x="623" y="580"/>
                  </a:lnTo>
                  <a:lnTo>
                    <a:pt x="626" y="575"/>
                  </a:lnTo>
                  <a:lnTo>
                    <a:pt x="629" y="571"/>
                  </a:lnTo>
                  <a:lnTo>
                    <a:pt x="634" y="568"/>
                  </a:lnTo>
                  <a:lnTo>
                    <a:pt x="638" y="565"/>
                  </a:lnTo>
                  <a:lnTo>
                    <a:pt x="643" y="564"/>
                  </a:lnTo>
                  <a:lnTo>
                    <a:pt x="649" y="563"/>
                  </a:lnTo>
                  <a:lnTo>
                    <a:pt x="649" y="563"/>
                  </a:lnTo>
                  <a:close/>
                  <a:moveTo>
                    <a:pt x="565" y="649"/>
                  </a:moveTo>
                  <a:lnTo>
                    <a:pt x="733" y="649"/>
                  </a:lnTo>
                  <a:lnTo>
                    <a:pt x="733" y="649"/>
                  </a:lnTo>
                  <a:lnTo>
                    <a:pt x="737" y="649"/>
                  </a:lnTo>
                  <a:lnTo>
                    <a:pt x="740" y="650"/>
                  </a:lnTo>
                  <a:lnTo>
                    <a:pt x="746" y="655"/>
                  </a:lnTo>
                  <a:lnTo>
                    <a:pt x="750" y="660"/>
                  </a:lnTo>
                  <a:lnTo>
                    <a:pt x="751" y="664"/>
                  </a:lnTo>
                  <a:lnTo>
                    <a:pt x="751" y="668"/>
                  </a:lnTo>
                  <a:lnTo>
                    <a:pt x="751" y="668"/>
                  </a:lnTo>
                  <a:lnTo>
                    <a:pt x="751" y="672"/>
                  </a:lnTo>
                  <a:lnTo>
                    <a:pt x="750" y="676"/>
                  </a:lnTo>
                  <a:lnTo>
                    <a:pt x="746" y="680"/>
                  </a:lnTo>
                  <a:lnTo>
                    <a:pt x="740" y="685"/>
                  </a:lnTo>
                  <a:lnTo>
                    <a:pt x="737" y="686"/>
                  </a:lnTo>
                  <a:lnTo>
                    <a:pt x="733" y="686"/>
                  </a:lnTo>
                  <a:lnTo>
                    <a:pt x="565" y="686"/>
                  </a:lnTo>
                  <a:lnTo>
                    <a:pt x="565" y="686"/>
                  </a:lnTo>
                  <a:lnTo>
                    <a:pt x="562" y="686"/>
                  </a:lnTo>
                  <a:lnTo>
                    <a:pt x="558" y="685"/>
                  </a:lnTo>
                  <a:lnTo>
                    <a:pt x="552" y="680"/>
                  </a:lnTo>
                  <a:lnTo>
                    <a:pt x="548" y="676"/>
                  </a:lnTo>
                  <a:lnTo>
                    <a:pt x="547" y="672"/>
                  </a:lnTo>
                  <a:lnTo>
                    <a:pt x="546" y="668"/>
                  </a:lnTo>
                  <a:lnTo>
                    <a:pt x="546" y="668"/>
                  </a:lnTo>
                  <a:lnTo>
                    <a:pt x="547" y="664"/>
                  </a:lnTo>
                  <a:lnTo>
                    <a:pt x="548" y="660"/>
                  </a:lnTo>
                  <a:lnTo>
                    <a:pt x="552" y="655"/>
                  </a:lnTo>
                  <a:lnTo>
                    <a:pt x="558" y="650"/>
                  </a:lnTo>
                  <a:lnTo>
                    <a:pt x="562" y="649"/>
                  </a:lnTo>
                  <a:lnTo>
                    <a:pt x="565" y="649"/>
                  </a:lnTo>
                  <a:lnTo>
                    <a:pt x="565" y="64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 name="テキスト ボックス 47">
              <a:extLst>
                <a:ext uri="{FF2B5EF4-FFF2-40B4-BE49-F238E27FC236}">
                  <a16:creationId xmlns:a16="http://schemas.microsoft.com/office/drawing/2014/main" id="{207D5423-845D-6651-E24D-0057EAD6CC63}"/>
                </a:ext>
              </a:extLst>
            </p:cNvPr>
            <p:cNvSpPr txBox="1"/>
            <p:nvPr/>
          </p:nvSpPr>
          <p:spPr>
            <a:xfrm>
              <a:off x="5127142" y="2854604"/>
              <a:ext cx="2292124" cy="369332"/>
            </a:xfrm>
            <a:prstGeom prst="rect">
              <a:avLst/>
            </a:prstGeom>
            <a:noFill/>
          </p:spPr>
          <p:txBody>
            <a:bodyPr wrap="square" rtlCol="0">
              <a:spAutoFit/>
            </a:bodyPr>
            <a:lstStyle/>
            <a:p>
              <a:r>
                <a:rPr kumimoji="1" lang="ja-JP" altLang="en-US" b="1">
                  <a:solidFill>
                    <a:schemeClr val="tx2"/>
                  </a:solidFill>
                </a:rPr>
                <a:t>駅すぱあと連携</a:t>
              </a:r>
            </a:p>
          </p:txBody>
        </p:sp>
        <p:cxnSp>
          <p:nvCxnSpPr>
            <p:cNvPr id="51" name="直線コネクタ 50">
              <a:extLst>
                <a:ext uri="{FF2B5EF4-FFF2-40B4-BE49-F238E27FC236}">
                  <a16:creationId xmlns:a16="http://schemas.microsoft.com/office/drawing/2014/main" id="{66F1D531-4EA8-8F73-15A1-B75A857396C4}"/>
                </a:ext>
              </a:extLst>
            </p:cNvPr>
            <p:cNvCxnSpPr/>
            <p:nvPr/>
          </p:nvCxnSpPr>
          <p:spPr>
            <a:xfrm>
              <a:off x="5173132" y="3191743"/>
              <a:ext cx="239478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1" name="図 20"/>
            <p:cNvPicPr>
              <a:picLocks noChangeAspect="1"/>
            </p:cNvPicPr>
            <p:nvPr/>
          </p:nvPicPr>
          <p:blipFill>
            <a:blip r:embed="rId5" cstate="print"/>
            <a:stretch>
              <a:fillRect/>
            </a:stretch>
          </p:blipFill>
          <p:spPr>
            <a:xfrm>
              <a:off x="8254196" y="3439433"/>
              <a:ext cx="272167" cy="221424"/>
            </a:xfrm>
            <a:prstGeom prst="rect">
              <a:avLst/>
            </a:prstGeom>
          </p:spPr>
        </p:pic>
      </p:grpSp>
      <p:grpSp>
        <p:nvGrpSpPr>
          <p:cNvPr id="7" name="グループ化 6">
            <a:extLst>
              <a:ext uri="{FF2B5EF4-FFF2-40B4-BE49-F238E27FC236}">
                <a16:creationId xmlns:a16="http://schemas.microsoft.com/office/drawing/2014/main" id="{D8D6B42E-ADE8-05E7-3DDB-51FC2F244759}"/>
              </a:ext>
            </a:extLst>
          </p:cNvPr>
          <p:cNvGrpSpPr/>
          <p:nvPr/>
        </p:nvGrpSpPr>
        <p:grpSpPr>
          <a:xfrm>
            <a:off x="2098716" y="3467070"/>
            <a:ext cx="807975" cy="1500821"/>
            <a:chOff x="359532" y="1078650"/>
            <a:chExt cx="883557" cy="1641215"/>
          </a:xfrm>
        </p:grpSpPr>
        <p:pic>
          <p:nvPicPr>
            <p:cNvPr id="1026" name="Picture 2">
              <a:extLst>
                <a:ext uri="{FF2B5EF4-FFF2-40B4-BE49-F238E27FC236}">
                  <a16:creationId xmlns:a16="http://schemas.microsoft.com/office/drawing/2014/main" id="{8B304A3F-1B1C-32D9-0913-DA74EB91878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3408" y="1221721"/>
              <a:ext cx="775804" cy="1379585"/>
            </a:xfrm>
            <a:prstGeom prst="rect">
              <a:avLst/>
            </a:prstGeom>
            <a:noFill/>
            <a:extLst>
              <a:ext uri="{909E8E84-426E-40DD-AFC4-6F175D3DCCD1}">
                <a14:hiddenFill xmlns:a14="http://schemas.microsoft.com/office/drawing/2010/main">
                  <a:solidFill>
                    <a:srgbClr val="FFFFFF"/>
                  </a:solidFill>
                </a14:hiddenFill>
              </a:ext>
            </a:extLst>
          </p:spPr>
        </p:pic>
        <p:sp>
          <p:nvSpPr>
            <p:cNvPr id="65" name="Freeform 23">
              <a:extLst>
                <a:ext uri="{FF2B5EF4-FFF2-40B4-BE49-F238E27FC236}">
                  <a16:creationId xmlns:a16="http://schemas.microsoft.com/office/drawing/2014/main" id="{FDD31907-DA2D-2C65-BA74-F89CB78D5B90}"/>
                </a:ext>
              </a:extLst>
            </p:cNvPr>
            <p:cNvSpPr>
              <a:spLocks noEditPoints="1"/>
            </p:cNvSpPr>
            <p:nvPr/>
          </p:nvSpPr>
          <p:spPr bwMode="auto">
            <a:xfrm>
              <a:off x="359532" y="1078650"/>
              <a:ext cx="883557" cy="1641215"/>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chemeClr val="bg1">
                <a:lumMod val="65000"/>
              </a:schemeClr>
            </a:solidFill>
            <a:ln>
              <a:noFill/>
            </a:ln>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grpSp>
      <p:sp>
        <p:nvSpPr>
          <p:cNvPr id="17" name="二等辺三角形 16">
            <a:extLst>
              <a:ext uri="{FF2B5EF4-FFF2-40B4-BE49-F238E27FC236}">
                <a16:creationId xmlns:a16="http://schemas.microsoft.com/office/drawing/2014/main" id="{220E131E-77A3-7F67-77EE-062C96CB7512}"/>
              </a:ext>
            </a:extLst>
          </p:cNvPr>
          <p:cNvSpPr/>
          <p:nvPr/>
        </p:nvSpPr>
        <p:spPr>
          <a:xfrm flipV="1">
            <a:off x="548049" y="2988932"/>
            <a:ext cx="3909311" cy="446914"/>
          </a:xfrm>
          <a:prstGeom prst="triangl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C9321169-6467-EF25-9FDF-15AB2E5DC1B6}"/>
              </a:ext>
            </a:extLst>
          </p:cNvPr>
          <p:cNvSpPr txBox="1"/>
          <p:nvPr/>
        </p:nvSpPr>
        <p:spPr>
          <a:xfrm>
            <a:off x="5492508" y="4747197"/>
            <a:ext cx="3461696" cy="215444"/>
          </a:xfrm>
          <a:prstGeom prst="rect">
            <a:avLst/>
          </a:prstGeom>
          <a:noFill/>
        </p:spPr>
        <p:txBody>
          <a:bodyPr wrap="square">
            <a:spAutoFit/>
          </a:bodyPr>
          <a:lstStyle/>
          <a:p>
            <a:r>
              <a:rPr lang="en-US" altLang="ja-JP" sz="800"/>
              <a:t>※</a:t>
            </a:r>
            <a:r>
              <a:rPr lang="ja-JP" altLang="en-US" sz="800"/>
              <a:t>タイムスタンプ付与には証憑管理</a:t>
            </a:r>
            <a:r>
              <a:rPr lang="en-US" altLang="ja-JP" sz="800"/>
              <a:t>e</a:t>
            </a:r>
            <a:r>
              <a:rPr lang="ja-JP" altLang="en-US" sz="800"/>
              <a:t>文書対応オプションが別途必要</a:t>
            </a:r>
          </a:p>
        </p:txBody>
      </p:sp>
    </p:spTree>
    <p:extLst>
      <p:ext uri="{BB962C8B-B14F-4D97-AF65-F5344CB8AC3E}">
        <p14:creationId xmlns:p14="http://schemas.microsoft.com/office/powerpoint/2010/main" val="939976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E8D6899D-44B2-1DDE-11A9-7AF420C7EDBF}"/>
              </a:ext>
            </a:extLst>
          </p:cNvPr>
          <p:cNvSpPr/>
          <p:nvPr/>
        </p:nvSpPr>
        <p:spPr>
          <a:xfrm>
            <a:off x="288000" y="834601"/>
            <a:ext cx="5763343" cy="4087994"/>
          </a:xfrm>
          <a:prstGeom prst="rect">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 name="スライド番号プレースホルダー 1">
            <a:extLst>
              <a:ext uri="{FF2B5EF4-FFF2-40B4-BE49-F238E27FC236}">
                <a16:creationId xmlns:a16="http://schemas.microsoft.com/office/drawing/2014/main" id="{469CB2C6-0113-F74C-3950-26AAEECEA945}"/>
              </a:ext>
            </a:extLst>
          </p:cNvPr>
          <p:cNvSpPr>
            <a:spLocks noGrp="1"/>
          </p:cNvSpPr>
          <p:nvPr>
            <p:ph type="sldNum" sz="quarter" idx="12"/>
          </p:nvPr>
        </p:nvSpPr>
        <p:spPr/>
        <p:txBody>
          <a:bodyPr/>
          <a:lstStyle/>
          <a:p>
            <a:pPr defTabSz="914378"/>
            <a:fld id="{78AE49ED-73EF-499C-8307-28EB0E7CF529}" type="slidenum">
              <a:rPr lang="ja-JP" altLang="en-US">
                <a:solidFill>
                  <a:prstClr val="black">
                    <a:lumMod val="50000"/>
                    <a:lumOff val="50000"/>
                  </a:prstClr>
                </a:solidFill>
                <a:latin typeface="メイリオ"/>
                <a:ea typeface="メイリオ"/>
              </a:rPr>
              <a:pPr defTabSz="914378"/>
              <a:t>5</a:t>
            </a:fld>
            <a:endParaRPr lang="ja-JP" altLang="en-US">
              <a:solidFill>
                <a:prstClr val="black">
                  <a:lumMod val="50000"/>
                  <a:lumOff val="50000"/>
                </a:prstClr>
              </a:solidFill>
              <a:latin typeface="メイリオ"/>
              <a:ea typeface="メイリオ"/>
            </a:endParaRPr>
          </a:p>
        </p:txBody>
      </p:sp>
      <p:sp>
        <p:nvSpPr>
          <p:cNvPr id="10" name="タイトル 2">
            <a:extLst>
              <a:ext uri="{FF2B5EF4-FFF2-40B4-BE49-F238E27FC236}">
                <a16:creationId xmlns:a16="http://schemas.microsoft.com/office/drawing/2014/main" id="{2EBF43CA-573E-45B6-EF35-6B5F11D2B07C}"/>
              </a:ext>
            </a:extLst>
          </p:cNvPr>
          <p:cNvSpPr>
            <a:spLocks noGrp="1"/>
          </p:cNvSpPr>
          <p:nvPr>
            <p:ph type="title"/>
          </p:nvPr>
        </p:nvSpPr>
        <p:spPr/>
        <p:txBody>
          <a:bodyPr/>
          <a:lstStyle/>
          <a:p>
            <a:r>
              <a:rPr kumimoji="1" lang="ja-JP" altLang="en-US"/>
              <a:t>会社概要</a:t>
            </a:r>
          </a:p>
        </p:txBody>
      </p:sp>
      <p:sp>
        <p:nvSpPr>
          <p:cNvPr id="4" name="フッター プレースホルダー 3">
            <a:extLst>
              <a:ext uri="{FF2B5EF4-FFF2-40B4-BE49-F238E27FC236}">
                <a16:creationId xmlns:a16="http://schemas.microsoft.com/office/drawing/2014/main" id="{791CAF64-E437-135B-37AF-35A09944432C}"/>
              </a:ext>
            </a:extLst>
          </p:cNvPr>
          <p:cNvSpPr>
            <a:spLocks noGrp="1"/>
          </p:cNvSpPr>
          <p:nvPr>
            <p:ph type="ftr" sz="quarter" idx="3"/>
          </p:nvPr>
        </p:nvSpPr>
        <p:spPr/>
        <p:txBody>
          <a:bodyPr/>
          <a:lstStyle/>
          <a:p>
            <a:pPr defTabSz="914378"/>
            <a:r>
              <a:rPr lang="en-US" altLang="ja-JP">
                <a:solidFill>
                  <a:prstClr val="black">
                    <a:tint val="75000"/>
                  </a:prstClr>
                </a:solidFill>
                <a:latin typeface="メイリオ"/>
                <a:ea typeface="メイリオ"/>
              </a:rPr>
              <a:t>©Canon IT Solutions Inc.  All rights reserved.</a:t>
            </a:r>
            <a:endParaRPr lang="ja-JP" altLang="en-US">
              <a:solidFill>
                <a:prstClr val="black">
                  <a:tint val="75000"/>
                </a:prstClr>
              </a:solidFill>
              <a:latin typeface="メイリオ"/>
              <a:ea typeface="メイリオ"/>
            </a:endParaRPr>
          </a:p>
        </p:txBody>
      </p:sp>
      <p:sp>
        <p:nvSpPr>
          <p:cNvPr id="11" name="正方形/長方形 10">
            <a:extLst>
              <a:ext uri="{FF2B5EF4-FFF2-40B4-BE49-F238E27FC236}">
                <a16:creationId xmlns:a16="http://schemas.microsoft.com/office/drawing/2014/main" id="{E008B930-ADD4-ACCD-4F2C-98D4645929FA}"/>
              </a:ext>
            </a:extLst>
          </p:cNvPr>
          <p:cNvSpPr/>
          <p:nvPr/>
        </p:nvSpPr>
        <p:spPr bwMode="auto">
          <a:xfrm rot="16200000">
            <a:off x="3891459" y="-421560"/>
            <a:ext cx="417907" cy="329399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eaVert" wrap="square" lIns="0" tIns="54000" rIns="68580" bIns="0" numCol="1" rtlCol="0" anchor="ctr" anchorCtr="0" compatLnSpc="1">
            <a:prstTxWarp prst="textNoShape">
              <a:avLst/>
            </a:prstTxWarp>
          </a:bodyPr>
          <a:lstStyle/>
          <a:p>
            <a:pPr marL="70247" indent="-70247" algn="ctr" defTabSz="685800">
              <a:defRPr/>
            </a:pPr>
            <a:r>
              <a:rPr kumimoji="0" lang="en-US" altLang="ja-JP" sz="2100" b="1" kern="0" err="1">
                <a:solidFill>
                  <a:schemeClr val="tx2"/>
                </a:solidFill>
                <a:latin typeface="+mn-ea"/>
              </a:rPr>
              <a:t>SuperStream</a:t>
            </a:r>
            <a:r>
              <a:rPr kumimoji="0" lang="ja-JP" altLang="en-US" sz="2100" b="1" kern="0">
                <a:solidFill>
                  <a:schemeClr val="tx2"/>
                </a:solidFill>
                <a:latin typeface="+mn-ea"/>
              </a:rPr>
              <a:t>事業部</a:t>
            </a:r>
            <a:endParaRPr kumimoji="0" lang="en-US" altLang="ja-JP" sz="2100" b="1" kern="0">
              <a:solidFill>
                <a:schemeClr val="tx2"/>
              </a:solidFill>
              <a:latin typeface="+mn-ea"/>
            </a:endParaRPr>
          </a:p>
        </p:txBody>
      </p:sp>
      <p:sp>
        <p:nvSpPr>
          <p:cNvPr id="8" name="四角形: 角を丸くする 7">
            <a:extLst>
              <a:ext uri="{FF2B5EF4-FFF2-40B4-BE49-F238E27FC236}">
                <a16:creationId xmlns:a16="http://schemas.microsoft.com/office/drawing/2014/main" id="{848C4EA6-8A66-412A-9DE8-C293AE8022A4}"/>
              </a:ext>
            </a:extLst>
          </p:cNvPr>
          <p:cNvSpPr/>
          <p:nvPr/>
        </p:nvSpPr>
        <p:spPr>
          <a:xfrm>
            <a:off x="6256600" y="820858"/>
            <a:ext cx="2599400" cy="4098908"/>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9" name="図 8">
            <a:extLst>
              <a:ext uri="{FF2B5EF4-FFF2-40B4-BE49-F238E27FC236}">
                <a16:creationId xmlns:a16="http://schemas.microsoft.com/office/drawing/2014/main" id="{8F1D0674-A632-3675-E068-C77F9A085EC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579870" y="944889"/>
            <a:ext cx="1932997" cy="450837"/>
          </a:xfrm>
          <a:prstGeom prst="rect">
            <a:avLst/>
          </a:prstGeom>
        </p:spPr>
      </p:pic>
      <p:sp>
        <p:nvSpPr>
          <p:cNvPr id="13" name="テキスト ボックス 43">
            <a:extLst>
              <a:ext uri="{FF2B5EF4-FFF2-40B4-BE49-F238E27FC236}">
                <a16:creationId xmlns:a16="http://schemas.microsoft.com/office/drawing/2014/main" id="{493DD163-5639-7245-7DBD-202B43AB2382}"/>
              </a:ext>
            </a:extLst>
          </p:cNvPr>
          <p:cNvSpPr txBox="1">
            <a:spLocks noChangeArrowheads="1"/>
          </p:cNvSpPr>
          <p:nvPr/>
        </p:nvSpPr>
        <p:spPr bwMode="auto">
          <a:xfrm>
            <a:off x="6767757" y="1525255"/>
            <a:ext cx="1762808" cy="577081"/>
          </a:xfrm>
          <a:prstGeom prst="rect">
            <a:avLst/>
          </a:prstGeom>
          <a:noFill/>
          <a:ln w="9525">
            <a:noFill/>
            <a:miter lim="800000"/>
            <a:headEnd/>
            <a:tailEnd/>
          </a:ln>
        </p:spPr>
        <p:txBody>
          <a:bodyPr wrap="square">
            <a:spAutoFit/>
          </a:bodyPr>
          <a:lstStyle/>
          <a:p>
            <a:pPr defTabSz="914378"/>
            <a:r>
              <a:rPr lang="ja-JP" altLang="en-US" sz="1050">
                <a:solidFill>
                  <a:prstClr val="white"/>
                </a:solidFill>
                <a:latin typeface="メイリオ"/>
                <a:ea typeface="メイリオ"/>
                <a:cs typeface="Meiryo UI" panose="020B0604030504040204" pitchFamily="50" charset="-128"/>
              </a:rPr>
              <a:t>拠点：東京</a:t>
            </a:r>
            <a:r>
              <a:rPr lang="en-US" altLang="ja-JP" sz="1050">
                <a:solidFill>
                  <a:prstClr val="white"/>
                </a:solidFill>
                <a:latin typeface="メイリオ"/>
                <a:ea typeface="メイリオ"/>
                <a:cs typeface="Meiryo UI" panose="020B0604030504040204" pitchFamily="50" charset="-128"/>
              </a:rPr>
              <a:t>(</a:t>
            </a:r>
            <a:r>
              <a:rPr lang="ja-JP" altLang="en-US" sz="1050">
                <a:solidFill>
                  <a:prstClr val="white"/>
                </a:solidFill>
                <a:latin typeface="メイリオ"/>
                <a:ea typeface="メイリオ"/>
                <a:cs typeface="Meiryo UI" panose="020B0604030504040204" pitchFamily="50" charset="-128"/>
              </a:rPr>
              <a:t>天王洲アイル</a:t>
            </a:r>
            <a:r>
              <a:rPr lang="en-US" altLang="ja-JP" sz="1050">
                <a:solidFill>
                  <a:prstClr val="white"/>
                </a:solidFill>
                <a:latin typeface="メイリオ"/>
                <a:ea typeface="メイリオ"/>
                <a:cs typeface="Meiryo UI" panose="020B0604030504040204" pitchFamily="50" charset="-128"/>
              </a:rPr>
              <a:t>)</a:t>
            </a:r>
          </a:p>
          <a:p>
            <a:pPr defTabSz="914378"/>
            <a:r>
              <a:rPr lang="ja-JP" altLang="en-US" sz="1050">
                <a:solidFill>
                  <a:prstClr val="white"/>
                </a:solidFill>
                <a:latin typeface="メイリオ"/>
                <a:ea typeface="メイリオ"/>
                <a:cs typeface="Meiryo UI" panose="020B0604030504040204" pitchFamily="50" charset="-128"/>
              </a:rPr>
              <a:t>　　　大阪</a:t>
            </a:r>
            <a:r>
              <a:rPr lang="en-US" altLang="ja-JP" sz="1050">
                <a:solidFill>
                  <a:prstClr val="white"/>
                </a:solidFill>
                <a:latin typeface="メイリオ"/>
                <a:ea typeface="メイリオ"/>
                <a:cs typeface="Meiryo UI" panose="020B0604030504040204" pitchFamily="50" charset="-128"/>
              </a:rPr>
              <a:t>(</a:t>
            </a:r>
            <a:r>
              <a:rPr lang="ja-JP" altLang="en-US" sz="1050">
                <a:solidFill>
                  <a:prstClr val="white"/>
                </a:solidFill>
                <a:latin typeface="メイリオ"/>
                <a:ea typeface="メイリオ"/>
                <a:cs typeface="Meiryo UI" panose="020B0604030504040204" pitchFamily="50" charset="-128"/>
              </a:rPr>
              <a:t>土佐堀</a:t>
            </a:r>
            <a:r>
              <a:rPr lang="en-US" altLang="ja-JP" sz="1050">
                <a:solidFill>
                  <a:prstClr val="white"/>
                </a:solidFill>
                <a:latin typeface="メイリオ"/>
                <a:ea typeface="メイリオ"/>
                <a:cs typeface="Meiryo UI" panose="020B0604030504040204" pitchFamily="50" charset="-128"/>
              </a:rPr>
              <a:t>)</a:t>
            </a:r>
            <a:endParaRPr lang="ja-JP" altLang="en-US" sz="1050">
              <a:solidFill>
                <a:prstClr val="white"/>
              </a:solidFill>
              <a:latin typeface="メイリオ"/>
              <a:ea typeface="メイリオ"/>
              <a:cs typeface="Meiryo UI" panose="020B0604030504040204" pitchFamily="50" charset="-128"/>
            </a:endParaRPr>
          </a:p>
        </p:txBody>
      </p:sp>
      <p:sp>
        <p:nvSpPr>
          <p:cNvPr id="14" name="Freeform 20">
            <a:extLst>
              <a:ext uri="{FF2B5EF4-FFF2-40B4-BE49-F238E27FC236}">
                <a16:creationId xmlns:a16="http://schemas.microsoft.com/office/drawing/2014/main" id="{CE4F35B7-1BBF-D372-EB83-24BB9AEE6CD2}"/>
              </a:ext>
            </a:extLst>
          </p:cNvPr>
          <p:cNvSpPr>
            <a:spLocks noChangeAspect="1" noEditPoints="1"/>
          </p:cNvSpPr>
          <p:nvPr/>
        </p:nvSpPr>
        <p:spPr bwMode="auto">
          <a:xfrm>
            <a:off x="6598982" y="2276226"/>
            <a:ext cx="692535" cy="540000"/>
          </a:xfrm>
          <a:custGeom>
            <a:avLst/>
            <a:gdLst>
              <a:gd name="T0" fmla="*/ 443 w 454"/>
              <a:gd name="T1" fmla="*/ 0 h 365"/>
              <a:gd name="T2" fmla="*/ 11 w 454"/>
              <a:gd name="T3" fmla="*/ 0 h 365"/>
              <a:gd name="T4" fmla="*/ 0 w 454"/>
              <a:gd name="T5" fmla="*/ 10 h 365"/>
              <a:gd name="T6" fmla="*/ 0 w 454"/>
              <a:gd name="T7" fmla="*/ 294 h 365"/>
              <a:gd name="T8" fmla="*/ 11 w 454"/>
              <a:gd name="T9" fmla="*/ 304 h 365"/>
              <a:gd name="T10" fmla="*/ 195 w 454"/>
              <a:gd name="T11" fmla="*/ 304 h 365"/>
              <a:gd name="T12" fmla="*/ 190 w 454"/>
              <a:gd name="T13" fmla="*/ 355 h 365"/>
              <a:gd name="T14" fmla="*/ 128 w 454"/>
              <a:gd name="T15" fmla="*/ 355 h 365"/>
              <a:gd name="T16" fmla="*/ 123 w 454"/>
              <a:gd name="T17" fmla="*/ 360 h 365"/>
              <a:gd name="T18" fmla="*/ 128 w 454"/>
              <a:gd name="T19" fmla="*/ 365 h 365"/>
              <a:gd name="T20" fmla="*/ 326 w 454"/>
              <a:gd name="T21" fmla="*/ 365 h 365"/>
              <a:gd name="T22" fmla="*/ 331 w 454"/>
              <a:gd name="T23" fmla="*/ 360 h 365"/>
              <a:gd name="T24" fmla="*/ 326 w 454"/>
              <a:gd name="T25" fmla="*/ 355 h 365"/>
              <a:gd name="T26" fmla="*/ 264 w 454"/>
              <a:gd name="T27" fmla="*/ 355 h 365"/>
              <a:gd name="T28" fmla="*/ 259 w 454"/>
              <a:gd name="T29" fmla="*/ 304 h 365"/>
              <a:gd name="T30" fmla="*/ 443 w 454"/>
              <a:gd name="T31" fmla="*/ 304 h 365"/>
              <a:gd name="T32" fmla="*/ 454 w 454"/>
              <a:gd name="T33" fmla="*/ 294 h 365"/>
              <a:gd name="T34" fmla="*/ 454 w 454"/>
              <a:gd name="T35" fmla="*/ 10 h 365"/>
              <a:gd name="T36" fmla="*/ 443 w 454"/>
              <a:gd name="T37" fmla="*/ 0 h 365"/>
              <a:gd name="T38" fmla="*/ 423 w 454"/>
              <a:gd name="T39" fmla="*/ 273 h 365"/>
              <a:gd name="T40" fmla="*/ 31 w 454"/>
              <a:gd name="T41" fmla="*/ 273 h 365"/>
              <a:gd name="T42" fmla="*/ 31 w 454"/>
              <a:gd name="T43" fmla="*/ 31 h 365"/>
              <a:gd name="T44" fmla="*/ 423 w 454"/>
              <a:gd name="T45" fmla="*/ 31 h 365"/>
              <a:gd name="T46" fmla="*/ 423 w 454"/>
              <a:gd name="T47" fmla="*/ 273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4" h="365">
                <a:moveTo>
                  <a:pt x="443" y="0"/>
                </a:moveTo>
                <a:cubicBezTo>
                  <a:pt x="11" y="0"/>
                  <a:pt x="11" y="0"/>
                  <a:pt x="11" y="0"/>
                </a:cubicBezTo>
                <a:cubicBezTo>
                  <a:pt x="5" y="0"/>
                  <a:pt x="0" y="4"/>
                  <a:pt x="0" y="10"/>
                </a:cubicBezTo>
                <a:cubicBezTo>
                  <a:pt x="0" y="294"/>
                  <a:pt x="0" y="294"/>
                  <a:pt x="0" y="294"/>
                </a:cubicBezTo>
                <a:cubicBezTo>
                  <a:pt x="0" y="299"/>
                  <a:pt x="5" y="304"/>
                  <a:pt x="11" y="304"/>
                </a:cubicBezTo>
                <a:cubicBezTo>
                  <a:pt x="195" y="304"/>
                  <a:pt x="195" y="304"/>
                  <a:pt x="195" y="304"/>
                </a:cubicBezTo>
                <a:cubicBezTo>
                  <a:pt x="190" y="355"/>
                  <a:pt x="190" y="355"/>
                  <a:pt x="190" y="355"/>
                </a:cubicBezTo>
                <a:cubicBezTo>
                  <a:pt x="128" y="355"/>
                  <a:pt x="128" y="355"/>
                  <a:pt x="128" y="355"/>
                </a:cubicBezTo>
                <a:cubicBezTo>
                  <a:pt x="125" y="355"/>
                  <a:pt x="123" y="357"/>
                  <a:pt x="123" y="360"/>
                </a:cubicBezTo>
                <a:cubicBezTo>
                  <a:pt x="123" y="362"/>
                  <a:pt x="125" y="365"/>
                  <a:pt x="128" y="365"/>
                </a:cubicBezTo>
                <a:cubicBezTo>
                  <a:pt x="326" y="365"/>
                  <a:pt x="326" y="365"/>
                  <a:pt x="326" y="365"/>
                </a:cubicBezTo>
                <a:cubicBezTo>
                  <a:pt x="329" y="365"/>
                  <a:pt x="331" y="362"/>
                  <a:pt x="331" y="360"/>
                </a:cubicBezTo>
                <a:cubicBezTo>
                  <a:pt x="331" y="357"/>
                  <a:pt x="329" y="355"/>
                  <a:pt x="326" y="355"/>
                </a:cubicBezTo>
                <a:cubicBezTo>
                  <a:pt x="264" y="355"/>
                  <a:pt x="264" y="355"/>
                  <a:pt x="264" y="355"/>
                </a:cubicBezTo>
                <a:cubicBezTo>
                  <a:pt x="259" y="304"/>
                  <a:pt x="259" y="304"/>
                  <a:pt x="259" y="304"/>
                </a:cubicBezTo>
                <a:cubicBezTo>
                  <a:pt x="443" y="304"/>
                  <a:pt x="443" y="304"/>
                  <a:pt x="443" y="304"/>
                </a:cubicBezTo>
                <a:cubicBezTo>
                  <a:pt x="449" y="304"/>
                  <a:pt x="454" y="299"/>
                  <a:pt x="454" y="294"/>
                </a:cubicBezTo>
                <a:cubicBezTo>
                  <a:pt x="454" y="10"/>
                  <a:pt x="454" y="10"/>
                  <a:pt x="454" y="10"/>
                </a:cubicBezTo>
                <a:cubicBezTo>
                  <a:pt x="454" y="4"/>
                  <a:pt x="449" y="0"/>
                  <a:pt x="443" y="0"/>
                </a:cubicBezTo>
                <a:close/>
                <a:moveTo>
                  <a:pt x="423" y="273"/>
                </a:moveTo>
                <a:cubicBezTo>
                  <a:pt x="31" y="273"/>
                  <a:pt x="31" y="273"/>
                  <a:pt x="31" y="273"/>
                </a:cubicBezTo>
                <a:cubicBezTo>
                  <a:pt x="31" y="31"/>
                  <a:pt x="31" y="31"/>
                  <a:pt x="31" y="31"/>
                </a:cubicBezTo>
                <a:cubicBezTo>
                  <a:pt x="423" y="31"/>
                  <a:pt x="423" y="31"/>
                  <a:pt x="423" y="31"/>
                </a:cubicBezTo>
                <a:lnTo>
                  <a:pt x="423" y="273"/>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350"/>
          </a:p>
        </p:txBody>
      </p:sp>
      <p:sp>
        <p:nvSpPr>
          <p:cNvPr id="20" name="テキスト ボックス 19">
            <a:extLst>
              <a:ext uri="{FF2B5EF4-FFF2-40B4-BE49-F238E27FC236}">
                <a16:creationId xmlns:a16="http://schemas.microsoft.com/office/drawing/2014/main" id="{DE36BD92-68ED-D8B8-48C3-BFD8A1593706}"/>
              </a:ext>
            </a:extLst>
          </p:cNvPr>
          <p:cNvSpPr txBox="1">
            <a:spLocks noChangeAspect="1"/>
          </p:cNvSpPr>
          <p:nvPr/>
        </p:nvSpPr>
        <p:spPr>
          <a:xfrm>
            <a:off x="7608226" y="2313160"/>
            <a:ext cx="800219" cy="461665"/>
          </a:xfrm>
          <a:prstGeom prst="rect">
            <a:avLst/>
          </a:prstGeom>
          <a:noFill/>
        </p:spPr>
        <p:txBody>
          <a:bodyPr wrap="none" rtlCol="0">
            <a:spAutoFit/>
          </a:bodyPr>
          <a:lstStyle/>
          <a:p>
            <a:pPr defTabSz="914378"/>
            <a:r>
              <a:rPr lang="ja-JP" altLang="en-US" sz="2400" b="1">
                <a:solidFill>
                  <a:srgbClr val="FFFFFF">
                    <a:lumMod val="95000"/>
                  </a:srgbClr>
                </a:solidFill>
                <a:latin typeface="メイリオ"/>
                <a:ea typeface="メイリオ"/>
              </a:rPr>
              <a:t>開発</a:t>
            </a:r>
          </a:p>
        </p:txBody>
      </p:sp>
      <p:sp>
        <p:nvSpPr>
          <p:cNvPr id="23" name="Freeform 15">
            <a:extLst>
              <a:ext uri="{FF2B5EF4-FFF2-40B4-BE49-F238E27FC236}">
                <a16:creationId xmlns:a16="http://schemas.microsoft.com/office/drawing/2014/main" id="{2DD9ED7E-1E7B-ED71-1C32-8A1E4B149046}"/>
              </a:ext>
            </a:extLst>
          </p:cNvPr>
          <p:cNvSpPr>
            <a:spLocks noChangeAspect="1" noEditPoints="1"/>
          </p:cNvSpPr>
          <p:nvPr/>
        </p:nvSpPr>
        <p:spPr bwMode="auto">
          <a:xfrm>
            <a:off x="7622033" y="3112865"/>
            <a:ext cx="635190" cy="540000"/>
          </a:xfrm>
          <a:custGeom>
            <a:avLst/>
            <a:gdLst>
              <a:gd name="T0" fmla="*/ 167 w 591"/>
              <a:gd name="T1" fmla="*/ 320 h 444"/>
              <a:gd name="T2" fmla="*/ 124 w 591"/>
              <a:gd name="T3" fmla="*/ 260 h 444"/>
              <a:gd name="T4" fmla="*/ 202 w 591"/>
              <a:gd name="T5" fmla="*/ 184 h 444"/>
              <a:gd name="T6" fmla="*/ 273 w 591"/>
              <a:gd name="T7" fmla="*/ 172 h 444"/>
              <a:gd name="T8" fmla="*/ 293 w 591"/>
              <a:gd name="T9" fmla="*/ 179 h 444"/>
              <a:gd name="T10" fmla="*/ 354 w 591"/>
              <a:gd name="T11" fmla="*/ 265 h 444"/>
              <a:gd name="T12" fmla="*/ 343 w 591"/>
              <a:gd name="T13" fmla="*/ 282 h 444"/>
              <a:gd name="T14" fmla="*/ 289 w 591"/>
              <a:gd name="T15" fmla="*/ 217 h 444"/>
              <a:gd name="T16" fmla="*/ 325 w 591"/>
              <a:gd name="T17" fmla="*/ 417 h 444"/>
              <a:gd name="T18" fmla="*/ 302 w 591"/>
              <a:gd name="T19" fmla="*/ 429 h 444"/>
              <a:gd name="T20" fmla="*/ 309 w 591"/>
              <a:gd name="T21" fmla="*/ 441 h 444"/>
              <a:gd name="T22" fmla="*/ 329 w 591"/>
              <a:gd name="T23" fmla="*/ 439 h 444"/>
              <a:gd name="T24" fmla="*/ 162 w 591"/>
              <a:gd name="T25" fmla="*/ 149 h 444"/>
              <a:gd name="T26" fmla="*/ 177 w 591"/>
              <a:gd name="T27" fmla="*/ 161 h 444"/>
              <a:gd name="T28" fmla="*/ 336 w 591"/>
              <a:gd name="T29" fmla="*/ 377 h 444"/>
              <a:gd name="T30" fmla="*/ 326 w 591"/>
              <a:gd name="T31" fmla="*/ 404 h 444"/>
              <a:gd name="T32" fmla="*/ 351 w 591"/>
              <a:gd name="T33" fmla="*/ 420 h 444"/>
              <a:gd name="T34" fmla="*/ 361 w 591"/>
              <a:gd name="T35" fmla="*/ 393 h 444"/>
              <a:gd name="T36" fmla="*/ 0 w 591"/>
              <a:gd name="T37" fmla="*/ 206 h 444"/>
              <a:gd name="T38" fmla="*/ 0 w 591"/>
              <a:gd name="T39" fmla="*/ 0 h 444"/>
              <a:gd name="T40" fmla="*/ 532 w 591"/>
              <a:gd name="T41" fmla="*/ 255 h 444"/>
              <a:gd name="T42" fmla="*/ 373 w 591"/>
              <a:gd name="T43" fmla="*/ 345 h 444"/>
              <a:gd name="T44" fmla="*/ 352 w 591"/>
              <a:gd name="T45" fmla="*/ 371 h 444"/>
              <a:gd name="T46" fmla="*/ 386 w 591"/>
              <a:gd name="T47" fmla="*/ 395 h 444"/>
              <a:gd name="T48" fmla="*/ 373 w 591"/>
              <a:gd name="T49" fmla="*/ 345 h 444"/>
              <a:gd name="T50" fmla="*/ 517 w 591"/>
              <a:gd name="T51" fmla="*/ 253 h 444"/>
              <a:gd name="T52" fmla="*/ 384 w 591"/>
              <a:gd name="T53" fmla="*/ 184 h 444"/>
              <a:gd name="T54" fmla="*/ 335 w 591"/>
              <a:gd name="T55" fmla="*/ 194 h 444"/>
              <a:gd name="T56" fmla="*/ 363 w 591"/>
              <a:gd name="T57" fmla="*/ 281 h 444"/>
              <a:gd name="T58" fmla="*/ 316 w 591"/>
              <a:gd name="T59" fmla="*/ 257 h 444"/>
              <a:gd name="T60" fmla="*/ 172 w 591"/>
              <a:gd name="T61" fmla="*/ 331 h 444"/>
              <a:gd name="T62" fmla="*/ 195 w 591"/>
              <a:gd name="T63" fmla="*/ 351 h 444"/>
              <a:gd name="T64" fmla="*/ 262 w 591"/>
              <a:gd name="T65" fmla="*/ 308 h 444"/>
              <a:gd name="T66" fmla="*/ 204 w 591"/>
              <a:gd name="T67" fmla="*/ 357 h 444"/>
              <a:gd name="T68" fmla="*/ 192 w 591"/>
              <a:gd name="T69" fmla="*/ 389 h 444"/>
              <a:gd name="T70" fmla="*/ 216 w 591"/>
              <a:gd name="T71" fmla="*/ 391 h 444"/>
              <a:gd name="T72" fmla="*/ 284 w 591"/>
              <a:gd name="T73" fmla="*/ 334 h 444"/>
              <a:gd name="T74" fmla="*/ 230 w 591"/>
              <a:gd name="T75" fmla="*/ 393 h 444"/>
              <a:gd name="T76" fmla="*/ 250 w 591"/>
              <a:gd name="T77" fmla="*/ 416 h 444"/>
              <a:gd name="T78" fmla="*/ 310 w 591"/>
              <a:gd name="T79" fmla="*/ 366 h 444"/>
              <a:gd name="T80" fmla="*/ 263 w 591"/>
              <a:gd name="T81" fmla="*/ 419 h 444"/>
              <a:gd name="T82" fmla="*/ 282 w 591"/>
              <a:gd name="T83" fmla="*/ 441 h 444"/>
              <a:gd name="T84" fmla="*/ 297 w 591"/>
              <a:gd name="T85" fmla="*/ 412 h 444"/>
              <a:gd name="T86" fmla="*/ 316 w 591"/>
              <a:gd name="T87" fmla="*/ 376 h 444"/>
              <a:gd name="T88" fmla="*/ 342 w 591"/>
              <a:gd name="T89" fmla="*/ 341 h 444"/>
              <a:gd name="T90" fmla="*/ 383 w 591"/>
              <a:gd name="T91" fmla="*/ 320 h 444"/>
              <a:gd name="T92" fmla="*/ 422 w 591"/>
              <a:gd name="T93" fmla="*/ 319 h 444"/>
              <a:gd name="T94" fmla="*/ 455 w 591"/>
              <a:gd name="T95" fmla="*/ 279 h 444"/>
              <a:gd name="T96" fmla="*/ 413 w 591"/>
              <a:gd name="T97" fmla="*/ 176 h 444"/>
              <a:gd name="T98" fmla="*/ 403 w 591"/>
              <a:gd name="T99" fmla="*/ 321 h 444"/>
              <a:gd name="T100" fmla="*/ 396 w 591"/>
              <a:gd name="T101" fmla="*/ 351 h 444"/>
              <a:gd name="T102" fmla="*/ 416 w 591"/>
              <a:gd name="T103" fmla="*/ 32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91" h="444">
                <a:moveTo>
                  <a:pt x="171" y="317"/>
                </a:moveTo>
                <a:cubicBezTo>
                  <a:pt x="169" y="319"/>
                  <a:pt x="169" y="319"/>
                  <a:pt x="169" y="319"/>
                </a:cubicBezTo>
                <a:cubicBezTo>
                  <a:pt x="168" y="320"/>
                  <a:pt x="168" y="320"/>
                  <a:pt x="167" y="320"/>
                </a:cubicBezTo>
                <a:cubicBezTo>
                  <a:pt x="159" y="312"/>
                  <a:pt x="152" y="305"/>
                  <a:pt x="147" y="298"/>
                </a:cubicBezTo>
                <a:cubicBezTo>
                  <a:pt x="143" y="291"/>
                  <a:pt x="139" y="285"/>
                  <a:pt x="136" y="279"/>
                </a:cubicBezTo>
                <a:cubicBezTo>
                  <a:pt x="132" y="272"/>
                  <a:pt x="129" y="266"/>
                  <a:pt x="124" y="260"/>
                </a:cubicBezTo>
                <a:cubicBezTo>
                  <a:pt x="122" y="257"/>
                  <a:pt x="119" y="253"/>
                  <a:pt x="116" y="250"/>
                </a:cubicBezTo>
                <a:cubicBezTo>
                  <a:pt x="178" y="176"/>
                  <a:pt x="178" y="176"/>
                  <a:pt x="178" y="176"/>
                </a:cubicBezTo>
                <a:cubicBezTo>
                  <a:pt x="186" y="182"/>
                  <a:pt x="194" y="184"/>
                  <a:pt x="202" y="184"/>
                </a:cubicBezTo>
                <a:cubicBezTo>
                  <a:pt x="204" y="184"/>
                  <a:pt x="206" y="184"/>
                  <a:pt x="207" y="184"/>
                </a:cubicBezTo>
                <a:cubicBezTo>
                  <a:pt x="266" y="173"/>
                  <a:pt x="266" y="173"/>
                  <a:pt x="266" y="173"/>
                </a:cubicBezTo>
                <a:cubicBezTo>
                  <a:pt x="268" y="173"/>
                  <a:pt x="271" y="172"/>
                  <a:pt x="273" y="172"/>
                </a:cubicBezTo>
                <a:cubicBezTo>
                  <a:pt x="279" y="172"/>
                  <a:pt x="285" y="174"/>
                  <a:pt x="291" y="178"/>
                </a:cubicBezTo>
                <a:cubicBezTo>
                  <a:pt x="293" y="179"/>
                  <a:pt x="293" y="179"/>
                  <a:pt x="293" y="179"/>
                </a:cubicBezTo>
                <a:cubicBezTo>
                  <a:pt x="293" y="179"/>
                  <a:pt x="293" y="179"/>
                  <a:pt x="293" y="179"/>
                </a:cubicBezTo>
                <a:cubicBezTo>
                  <a:pt x="329" y="203"/>
                  <a:pt x="329" y="203"/>
                  <a:pt x="329" y="203"/>
                </a:cubicBezTo>
                <a:cubicBezTo>
                  <a:pt x="336" y="207"/>
                  <a:pt x="340" y="213"/>
                  <a:pt x="342" y="221"/>
                </a:cubicBezTo>
                <a:cubicBezTo>
                  <a:pt x="354" y="265"/>
                  <a:pt x="354" y="265"/>
                  <a:pt x="354" y="265"/>
                </a:cubicBezTo>
                <a:cubicBezTo>
                  <a:pt x="355" y="270"/>
                  <a:pt x="355" y="273"/>
                  <a:pt x="354" y="276"/>
                </a:cubicBezTo>
                <a:cubicBezTo>
                  <a:pt x="352" y="279"/>
                  <a:pt x="349" y="281"/>
                  <a:pt x="347" y="281"/>
                </a:cubicBezTo>
                <a:cubicBezTo>
                  <a:pt x="346" y="282"/>
                  <a:pt x="344" y="282"/>
                  <a:pt x="343" y="282"/>
                </a:cubicBezTo>
                <a:cubicBezTo>
                  <a:pt x="335" y="282"/>
                  <a:pt x="330" y="270"/>
                  <a:pt x="326" y="254"/>
                </a:cubicBezTo>
                <a:cubicBezTo>
                  <a:pt x="318" y="230"/>
                  <a:pt x="318" y="230"/>
                  <a:pt x="318" y="230"/>
                </a:cubicBezTo>
                <a:cubicBezTo>
                  <a:pt x="289" y="217"/>
                  <a:pt x="289" y="217"/>
                  <a:pt x="289" y="217"/>
                </a:cubicBezTo>
                <a:cubicBezTo>
                  <a:pt x="286" y="219"/>
                  <a:pt x="286" y="219"/>
                  <a:pt x="286" y="219"/>
                </a:cubicBezTo>
                <a:lnTo>
                  <a:pt x="171" y="317"/>
                </a:lnTo>
                <a:close/>
                <a:moveTo>
                  <a:pt x="325" y="417"/>
                </a:moveTo>
                <a:cubicBezTo>
                  <a:pt x="323" y="415"/>
                  <a:pt x="319" y="413"/>
                  <a:pt x="316" y="413"/>
                </a:cubicBezTo>
                <a:cubicBezTo>
                  <a:pt x="312" y="413"/>
                  <a:pt x="308" y="415"/>
                  <a:pt x="305" y="418"/>
                </a:cubicBezTo>
                <a:cubicBezTo>
                  <a:pt x="303" y="421"/>
                  <a:pt x="301" y="425"/>
                  <a:pt x="302" y="429"/>
                </a:cubicBezTo>
                <a:cubicBezTo>
                  <a:pt x="302" y="433"/>
                  <a:pt x="304" y="436"/>
                  <a:pt x="307" y="439"/>
                </a:cubicBezTo>
                <a:cubicBezTo>
                  <a:pt x="307" y="439"/>
                  <a:pt x="307" y="439"/>
                  <a:pt x="307" y="439"/>
                </a:cubicBezTo>
                <a:cubicBezTo>
                  <a:pt x="309" y="441"/>
                  <a:pt x="309" y="441"/>
                  <a:pt x="309" y="441"/>
                </a:cubicBezTo>
                <a:cubicBezTo>
                  <a:pt x="309" y="441"/>
                  <a:pt x="309" y="441"/>
                  <a:pt x="309" y="441"/>
                </a:cubicBezTo>
                <a:cubicBezTo>
                  <a:pt x="312" y="443"/>
                  <a:pt x="315" y="444"/>
                  <a:pt x="318" y="444"/>
                </a:cubicBezTo>
                <a:cubicBezTo>
                  <a:pt x="323" y="444"/>
                  <a:pt x="327" y="442"/>
                  <a:pt x="329" y="439"/>
                </a:cubicBezTo>
                <a:cubicBezTo>
                  <a:pt x="335" y="433"/>
                  <a:pt x="334" y="424"/>
                  <a:pt x="328" y="419"/>
                </a:cubicBezTo>
                <a:lnTo>
                  <a:pt x="325" y="417"/>
                </a:lnTo>
                <a:close/>
                <a:moveTo>
                  <a:pt x="162" y="149"/>
                </a:moveTo>
                <a:cubicBezTo>
                  <a:pt x="74" y="253"/>
                  <a:pt x="74" y="253"/>
                  <a:pt x="74" y="253"/>
                </a:cubicBezTo>
                <a:cubicBezTo>
                  <a:pt x="89" y="266"/>
                  <a:pt x="89" y="266"/>
                  <a:pt x="89" y="266"/>
                </a:cubicBezTo>
                <a:cubicBezTo>
                  <a:pt x="177" y="161"/>
                  <a:pt x="177" y="161"/>
                  <a:pt x="177" y="161"/>
                </a:cubicBezTo>
                <a:lnTo>
                  <a:pt x="162" y="149"/>
                </a:lnTo>
                <a:close/>
                <a:moveTo>
                  <a:pt x="346" y="380"/>
                </a:moveTo>
                <a:cubicBezTo>
                  <a:pt x="343" y="378"/>
                  <a:pt x="340" y="377"/>
                  <a:pt x="336" y="377"/>
                </a:cubicBezTo>
                <a:cubicBezTo>
                  <a:pt x="332" y="377"/>
                  <a:pt x="327" y="379"/>
                  <a:pt x="324" y="382"/>
                </a:cubicBezTo>
                <a:cubicBezTo>
                  <a:pt x="322" y="385"/>
                  <a:pt x="320" y="389"/>
                  <a:pt x="321" y="393"/>
                </a:cubicBezTo>
                <a:cubicBezTo>
                  <a:pt x="321" y="398"/>
                  <a:pt x="323" y="401"/>
                  <a:pt x="326" y="404"/>
                </a:cubicBezTo>
                <a:cubicBezTo>
                  <a:pt x="326" y="404"/>
                  <a:pt x="326" y="404"/>
                  <a:pt x="326" y="404"/>
                </a:cubicBezTo>
                <a:cubicBezTo>
                  <a:pt x="341" y="416"/>
                  <a:pt x="341" y="416"/>
                  <a:pt x="341" y="416"/>
                </a:cubicBezTo>
                <a:cubicBezTo>
                  <a:pt x="344" y="419"/>
                  <a:pt x="347" y="420"/>
                  <a:pt x="351" y="420"/>
                </a:cubicBezTo>
                <a:cubicBezTo>
                  <a:pt x="355" y="420"/>
                  <a:pt x="360" y="418"/>
                  <a:pt x="363" y="414"/>
                </a:cubicBezTo>
                <a:cubicBezTo>
                  <a:pt x="365" y="411"/>
                  <a:pt x="366" y="407"/>
                  <a:pt x="366" y="403"/>
                </a:cubicBezTo>
                <a:cubicBezTo>
                  <a:pt x="366" y="399"/>
                  <a:pt x="364" y="395"/>
                  <a:pt x="361" y="393"/>
                </a:cubicBezTo>
                <a:lnTo>
                  <a:pt x="346" y="380"/>
                </a:lnTo>
                <a:close/>
                <a:moveTo>
                  <a:pt x="0" y="0"/>
                </a:moveTo>
                <a:cubicBezTo>
                  <a:pt x="0" y="206"/>
                  <a:pt x="0" y="206"/>
                  <a:pt x="0" y="206"/>
                </a:cubicBezTo>
                <a:cubicBezTo>
                  <a:pt x="59" y="255"/>
                  <a:pt x="59" y="255"/>
                  <a:pt x="59" y="255"/>
                </a:cubicBezTo>
                <a:cubicBezTo>
                  <a:pt x="160" y="134"/>
                  <a:pt x="160" y="134"/>
                  <a:pt x="160" y="134"/>
                </a:cubicBezTo>
                <a:lnTo>
                  <a:pt x="0" y="0"/>
                </a:lnTo>
                <a:close/>
                <a:moveTo>
                  <a:pt x="591" y="0"/>
                </a:moveTo>
                <a:cubicBezTo>
                  <a:pt x="431" y="134"/>
                  <a:pt x="431" y="134"/>
                  <a:pt x="431" y="134"/>
                </a:cubicBezTo>
                <a:cubicBezTo>
                  <a:pt x="532" y="255"/>
                  <a:pt x="532" y="255"/>
                  <a:pt x="532" y="255"/>
                </a:cubicBezTo>
                <a:cubicBezTo>
                  <a:pt x="591" y="206"/>
                  <a:pt x="591" y="206"/>
                  <a:pt x="591" y="206"/>
                </a:cubicBezTo>
                <a:lnTo>
                  <a:pt x="591" y="0"/>
                </a:lnTo>
                <a:close/>
                <a:moveTo>
                  <a:pt x="373" y="345"/>
                </a:moveTo>
                <a:cubicBezTo>
                  <a:pt x="370" y="343"/>
                  <a:pt x="366" y="341"/>
                  <a:pt x="363" y="341"/>
                </a:cubicBezTo>
                <a:cubicBezTo>
                  <a:pt x="358" y="341"/>
                  <a:pt x="353" y="344"/>
                  <a:pt x="350" y="348"/>
                </a:cubicBezTo>
                <a:cubicBezTo>
                  <a:pt x="344" y="355"/>
                  <a:pt x="345" y="365"/>
                  <a:pt x="352" y="371"/>
                </a:cubicBezTo>
                <a:cubicBezTo>
                  <a:pt x="352" y="372"/>
                  <a:pt x="352" y="372"/>
                  <a:pt x="352" y="372"/>
                </a:cubicBezTo>
                <a:cubicBezTo>
                  <a:pt x="375" y="391"/>
                  <a:pt x="375" y="391"/>
                  <a:pt x="375" y="391"/>
                </a:cubicBezTo>
                <a:cubicBezTo>
                  <a:pt x="378" y="394"/>
                  <a:pt x="382" y="395"/>
                  <a:pt x="386" y="395"/>
                </a:cubicBezTo>
                <a:cubicBezTo>
                  <a:pt x="391" y="395"/>
                  <a:pt x="396" y="393"/>
                  <a:pt x="399" y="389"/>
                </a:cubicBezTo>
                <a:cubicBezTo>
                  <a:pt x="405" y="382"/>
                  <a:pt x="404" y="371"/>
                  <a:pt x="397" y="365"/>
                </a:cubicBezTo>
                <a:lnTo>
                  <a:pt x="373" y="345"/>
                </a:lnTo>
                <a:close/>
                <a:moveTo>
                  <a:pt x="414" y="161"/>
                </a:moveTo>
                <a:cubicBezTo>
                  <a:pt x="502" y="266"/>
                  <a:pt x="502" y="266"/>
                  <a:pt x="502" y="266"/>
                </a:cubicBezTo>
                <a:cubicBezTo>
                  <a:pt x="517" y="253"/>
                  <a:pt x="517" y="253"/>
                  <a:pt x="517" y="253"/>
                </a:cubicBezTo>
                <a:cubicBezTo>
                  <a:pt x="429" y="149"/>
                  <a:pt x="429" y="149"/>
                  <a:pt x="429" y="149"/>
                </a:cubicBezTo>
                <a:lnTo>
                  <a:pt x="414" y="161"/>
                </a:lnTo>
                <a:close/>
                <a:moveTo>
                  <a:pt x="384" y="184"/>
                </a:moveTo>
                <a:cubicBezTo>
                  <a:pt x="325" y="173"/>
                  <a:pt x="325" y="173"/>
                  <a:pt x="325" y="173"/>
                </a:cubicBezTo>
                <a:cubicBezTo>
                  <a:pt x="319" y="172"/>
                  <a:pt x="312" y="173"/>
                  <a:pt x="306" y="175"/>
                </a:cubicBezTo>
                <a:cubicBezTo>
                  <a:pt x="335" y="194"/>
                  <a:pt x="335" y="194"/>
                  <a:pt x="335" y="194"/>
                </a:cubicBezTo>
                <a:cubicBezTo>
                  <a:pt x="343" y="200"/>
                  <a:pt x="349" y="208"/>
                  <a:pt x="352" y="218"/>
                </a:cubicBezTo>
                <a:cubicBezTo>
                  <a:pt x="364" y="263"/>
                  <a:pt x="364" y="263"/>
                  <a:pt x="364" y="263"/>
                </a:cubicBezTo>
                <a:cubicBezTo>
                  <a:pt x="367" y="271"/>
                  <a:pt x="365" y="277"/>
                  <a:pt x="363" y="281"/>
                </a:cubicBezTo>
                <a:cubicBezTo>
                  <a:pt x="361" y="286"/>
                  <a:pt x="356" y="289"/>
                  <a:pt x="350" y="291"/>
                </a:cubicBezTo>
                <a:cubicBezTo>
                  <a:pt x="348" y="292"/>
                  <a:pt x="346" y="292"/>
                  <a:pt x="343" y="292"/>
                </a:cubicBezTo>
                <a:cubicBezTo>
                  <a:pt x="327" y="292"/>
                  <a:pt x="321" y="273"/>
                  <a:pt x="316" y="257"/>
                </a:cubicBezTo>
                <a:cubicBezTo>
                  <a:pt x="310" y="238"/>
                  <a:pt x="310" y="238"/>
                  <a:pt x="310" y="238"/>
                </a:cubicBezTo>
                <a:cubicBezTo>
                  <a:pt x="291" y="229"/>
                  <a:pt x="291" y="229"/>
                  <a:pt x="291" y="229"/>
                </a:cubicBezTo>
                <a:cubicBezTo>
                  <a:pt x="172" y="331"/>
                  <a:pt x="172" y="331"/>
                  <a:pt x="172" y="331"/>
                </a:cubicBezTo>
                <a:cubicBezTo>
                  <a:pt x="169" y="337"/>
                  <a:pt x="169" y="344"/>
                  <a:pt x="173" y="349"/>
                </a:cubicBezTo>
                <a:cubicBezTo>
                  <a:pt x="176" y="352"/>
                  <a:pt x="180" y="354"/>
                  <a:pt x="184" y="354"/>
                </a:cubicBezTo>
                <a:cubicBezTo>
                  <a:pt x="188" y="355"/>
                  <a:pt x="192" y="353"/>
                  <a:pt x="195" y="351"/>
                </a:cubicBezTo>
                <a:cubicBezTo>
                  <a:pt x="255" y="300"/>
                  <a:pt x="255" y="300"/>
                  <a:pt x="255" y="300"/>
                </a:cubicBezTo>
                <a:cubicBezTo>
                  <a:pt x="257" y="299"/>
                  <a:pt x="261" y="299"/>
                  <a:pt x="262" y="301"/>
                </a:cubicBezTo>
                <a:cubicBezTo>
                  <a:pt x="264" y="303"/>
                  <a:pt x="264" y="306"/>
                  <a:pt x="262" y="308"/>
                </a:cubicBezTo>
                <a:cubicBezTo>
                  <a:pt x="205" y="356"/>
                  <a:pt x="205" y="356"/>
                  <a:pt x="205" y="356"/>
                </a:cubicBezTo>
                <a:cubicBezTo>
                  <a:pt x="205" y="356"/>
                  <a:pt x="205" y="356"/>
                  <a:pt x="205" y="356"/>
                </a:cubicBezTo>
                <a:cubicBezTo>
                  <a:pt x="204" y="357"/>
                  <a:pt x="204" y="357"/>
                  <a:pt x="204" y="357"/>
                </a:cubicBezTo>
                <a:cubicBezTo>
                  <a:pt x="203" y="358"/>
                  <a:pt x="203" y="358"/>
                  <a:pt x="203" y="358"/>
                </a:cubicBezTo>
                <a:cubicBezTo>
                  <a:pt x="194" y="365"/>
                  <a:pt x="194" y="365"/>
                  <a:pt x="194" y="365"/>
                </a:cubicBezTo>
                <a:cubicBezTo>
                  <a:pt x="187" y="371"/>
                  <a:pt x="186" y="382"/>
                  <a:pt x="192" y="389"/>
                </a:cubicBezTo>
                <a:cubicBezTo>
                  <a:pt x="195" y="393"/>
                  <a:pt x="199" y="395"/>
                  <a:pt x="203" y="395"/>
                </a:cubicBezTo>
                <a:cubicBezTo>
                  <a:pt x="208" y="395"/>
                  <a:pt x="212" y="394"/>
                  <a:pt x="216" y="391"/>
                </a:cubicBezTo>
                <a:cubicBezTo>
                  <a:pt x="216" y="391"/>
                  <a:pt x="216" y="391"/>
                  <a:pt x="216" y="391"/>
                </a:cubicBezTo>
                <a:cubicBezTo>
                  <a:pt x="224" y="385"/>
                  <a:pt x="224" y="385"/>
                  <a:pt x="224" y="385"/>
                </a:cubicBezTo>
                <a:cubicBezTo>
                  <a:pt x="224" y="385"/>
                  <a:pt x="224" y="385"/>
                  <a:pt x="224" y="385"/>
                </a:cubicBezTo>
                <a:cubicBezTo>
                  <a:pt x="284" y="334"/>
                  <a:pt x="284" y="334"/>
                  <a:pt x="284" y="334"/>
                </a:cubicBezTo>
                <a:cubicBezTo>
                  <a:pt x="286" y="332"/>
                  <a:pt x="289" y="333"/>
                  <a:pt x="291" y="335"/>
                </a:cubicBezTo>
                <a:cubicBezTo>
                  <a:pt x="293" y="337"/>
                  <a:pt x="292" y="340"/>
                  <a:pt x="290" y="342"/>
                </a:cubicBezTo>
                <a:cubicBezTo>
                  <a:pt x="230" y="393"/>
                  <a:pt x="230" y="393"/>
                  <a:pt x="230" y="393"/>
                </a:cubicBezTo>
                <a:cubicBezTo>
                  <a:pt x="227" y="395"/>
                  <a:pt x="225" y="399"/>
                  <a:pt x="225" y="403"/>
                </a:cubicBezTo>
                <a:cubicBezTo>
                  <a:pt x="224" y="407"/>
                  <a:pt x="226" y="411"/>
                  <a:pt x="228" y="414"/>
                </a:cubicBezTo>
                <a:cubicBezTo>
                  <a:pt x="234" y="421"/>
                  <a:pt x="244" y="422"/>
                  <a:pt x="250" y="416"/>
                </a:cubicBezTo>
                <a:cubicBezTo>
                  <a:pt x="257" y="411"/>
                  <a:pt x="257" y="411"/>
                  <a:pt x="257" y="411"/>
                </a:cubicBezTo>
                <a:cubicBezTo>
                  <a:pt x="257" y="411"/>
                  <a:pt x="257" y="411"/>
                  <a:pt x="257" y="411"/>
                </a:cubicBezTo>
                <a:cubicBezTo>
                  <a:pt x="310" y="366"/>
                  <a:pt x="310" y="366"/>
                  <a:pt x="310" y="366"/>
                </a:cubicBezTo>
                <a:cubicBezTo>
                  <a:pt x="312" y="364"/>
                  <a:pt x="316" y="364"/>
                  <a:pt x="317" y="366"/>
                </a:cubicBezTo>
                <a:cubicBezTo>
                  <a:pt x="319" y="369"/>
                  <a:pt x="319" y="372"/>
                  <a:pt x="317" y="374"/>
                </a:cubicBezTo>
                <a:cubicBezTo>
                  <a:pt x="263" y="419"/>
                  <a:pt x="263" y="419"/>
                  <a:pt x="263" y="419"/>
                </a:cubicBezTo>
                <a:cubicBezTo>
                  <a:pt x="257" y="424"/>
                  <a:pt x="256" y="433"/>
                  <a:pt x="261" y="439"/>
                </a:cubicBezTo>
                <a:cubicBezTo>
                  <a:pt x="264" y="442"/>
                  <a:pt x="267" y="444"/>
                  <a:pt x="271" y="444"/>
                </a:cubicBezTo>
                <a:cubicBezTo>
                  <a:pt x="275" y="444"/>
                  <a:pt x="279" y="443"/>
                  <a:pt x="282" y="441"/>
                </a:cubicBezTo>
                <a:cubicBezTo>
                  <a:pt x="292" y="432"/>
                  <a:pt x="292" y="432"/>
                  <a:pt x="292" y="432"/>
                </a:cubicBezTo>
                <a:cubicBezTo>
                  <a:pt x="292" y="431"/>
                  <a:pt x="292" y="431"/>
                  <a:pt x="291" y="430"/>
                </a:cubicBezTo>
                <a:cubicBezTo>
                  <a:pt x="291" y="423"/>
                  <a:pt x="293" y="417"/>
                  <a:pt x="297" y="412"/>
                </a:cubicBezTo>
                <a:cubicBezTo>
                  <a:pt x="301" y="407"/>
                  <a:pt x="307" y="404"/>
                  <a:pt x="313" y="403"/>
                </a:cubicBezTo>
                <a:cubicBezTo>
                  <a:pt x="312" y="400"/>
                  <a:pt x="311" y="397"/>
                  <a:pt x="310" y="394"/>
                </a:cubicBezTo>
                <a:cubicBezTo>
                  <a:pt x="310" y="388"/>
                  <a:pt x="312" y="381"/>
                  <a:pt x="316" y="376"/>
                </a:cubicBezTo>
                <a:cubicBezTo>
                  <a:pt x="321" y="370"/>
                  <a:pt x="329" y="366"/>
                  <a:pt x="336" y="366"/>
                </a:cubicBezTo>
                <a:cubicBezTo>
                  <a:pt x="336" y="366"/>
                  <a:pt x="336" y="366"/>
                  <a:pt x="337" y="366"/>
                </a:cubicBezTo>
                <a:cubicBezTo>
                  <a:pt x="334" y="358"/>
                  <a:pt x="336" y="348"/>
                  <a:pt x="342" y="341"/>
                </a:cubicBezTo>
                <a:cubicBezTo>
                  <a:pt x="347" y="335"/>
                  <a:pt x="355" y="331"/>
                  <a:pt x="363" y="331"/>
                </a:cubicBezTo>
                <a:cubicBezTo>
                  <a:pt x="368" y="331"/>
                  <a:pt x="373" y="333"/>
                  <a:pt x="377" y="335"/>
                </a:cubicBezTo>
                <a:cubicBezTo>
                  <a:pt x="377" y="330"/>
                  <a:pt x="379" y="325"/>
                  <a:pt x="383" y="320"/>
                </a:cubicBezTo>
                <a:cubicBezTo>
                  <a:pt x="388" y="314"/>
                  <a:pt x="395" y="311"/>
                  <a:pt x="403" y="311"/>
                </a:cubicBezTo>
                <a:cubicBezTo>
                  <a:pt x="409" y="311"/>
                  <a:pt x="415" y="313"/>
                  <a:pt x="419" y="317"/>
                </a:cubicBezTo>
                <a:cubicBezTo>
                  <a:pt x="422" y="319"/>
                  <a:pt x="422" y="319"/>
                  <a:pt x="422" y="319"/>
                </a:cubicBezTo>
                <a:cubicBezTo>
                  <a:pt x="423" y="320"/>
                  <a:pt x="423" y="320"/>
                  <a:pt x="424" y="320"/>
                </a:cubicBezTo>
                <a:cubicBezTo>
                  <a:pt x="432" y="312"/>
                  <a:pt x="439" y="305"/>
                  <a:pt x="444" y="298"/>
                </a:cubicBezTo>
                <a:cubicBezTo>
                  <a:pt x="448" y="291"/>
                  <a:pt x="452" y="285"/>
                  <a:pt x="455" y="279"/>
                </a:cubicBezTo>
                <a:cubicBezTo>
                  <a:pt x="459" y="272"/>
                  <a:pt x="462" y="266"/>
                  <a:pt x="466" y="260"/>
                </a:cubicBezTo>
                <a:cubicBezTo>
                  <a:pt x="469" y="257"/>
                  <a:pt x="472" y="253"/>
                  <a:pt x="475" y="250"/>
                </a:cubicBezTo>
                <a:cubicBezTo>
                  <a:pt x="413" y="176"/>
                  <a:pt x="413" y="176"/>
                  <a:pt x="413" y="176"/>
                </a:cubicBezTo>
                <a:cubicBezTo>
                  <a:pt x="403" y="183"/>
                  <a:pt x="393" y="186"/>
                  <a:pt x="384" y="184"/>
                </a:cubicBezTo>
                <a:close/>
                <a:moveTo>
                  <a:pt x="413" y="325"/>
                </a:moveTo>
                <a:cubicBezTo>
                  <a:pt x="410" y="322"/>
                  <a:pt x="407" y="321"/>
                  <a:pt x="403" y="321"/>
                </a:cubicBezTo>
                <a:cubicBezTo>
                  <a:pt x="398" y="321"/>
                  <a:pt x="394" y="323"/>
                  <a:pt x="391" y="327"/>
                </a:cubicBezTo>
                <a:cubicBezTo>
                  <a:pt x="386" y="333"/>
                  <a:pt x="386" y="343"/>
                  <a:pt x="393" y="348"/>
                </a:cubicBezTo>
                <a:cubicBezTo>
                  <a:pt x="396" y="351"/>
                  <a:pt x="396" y="351"/>
                  <a:pt x="396" y="351"/>
                </a:cubicBezTo>
                <a:cubicBezTo>
                  <a:pt x="398" y="353"/>
                  <a:pt x="402" y="354"/>
                  <a:pt x="406" y="354"/>
                </a:cubicBezTo>
                <a:cubicBezTo>
                  <a:pt x="410" y="354"/>
                  <a:pt x="415" y="352"/>
                  <a:pt x="417" y="349"/>
                </a:cubicBezTo>
                <a:cubicBezTo>
                  <a:pt x="423" y="342"/>
                  <a:pt x="422" y="333"/>
                  <a:pt x="416" y="327"/>
                </a:cubicBezTo>
                <a:lnTo>
                  <a:pt x="413" y="325"/>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350"/>
          </a:p>
        </p:txBody>
      </p:sp>
      <p:sp>
        <p:nvSpPr>
          <p:cNvPr id="28" name="Freeform 20">
            <a:extLst>
              <a:ext uri="{FF2B5EF4-FFF2-40B4-BE49-F238E27FC236}">
                <a16:creationId xmlns:a16="http://schemas.microsoft.com/office/drawing/2014/main" id="{A3AF665B-5807-569A-3469-0281126EECA5}"/>
              </a:ext>
            </a:extLst>
          </p:cNvPr>
          <p:cNvSpPr>
            <a:spLocks noChangeAspect="1" noEditPoints="1"/>
          </p:cNvSpPr>
          <p:nvPr/>
        </p:nvSpPr>
        <p:spPr bwMode="auto">
          <a:xfrm>
            <a:off x="6679245" y="3985665"/>
            <a:ext cx="566940" cy="540000"/>
          </a:xfrm>
          <a:custGeom>
            <a:avLst/>
            <a:gdLst>
              <a:gd name="T0" fmla="*/ 321 w 496"/>
              <a:gd name="T1" fmla="*/ 288 h 503"/>
              <a:gd name="T2" fmla="*/ 330 w 496"/>
              <a:gd name="T3" fmla="*/ 279 h 503"/>
              <a:gd name="T4" fmla="*/ 316 w 496"/>
              <a:gd name="T5" fmla="*/ 265 h 503"/>
              <a:gd name="T6" fmla="*/ 290 w 496"/>
              <a:gd name="T7" fmla="*/ 290 h 503"/>
              <a:gd name="T8" fmla="*/ 277 w 496"/>
              <a:gd name="T9" fmla="*/ 276 h 503"/>
              <a:gd name="T10" fmla="*/ 336 w 496"/>
              <a:gd name="T11" fmla="*/ 214 h 503"/>
              <a:gd name="T12" fmla="*/ 336 w 496"/>
              <a:gd name="T13" fmla="*/ 214 h 503"/>
              <a:gd name="T14" fmla="*/ 378 w 496"/>
              <a:gd name="T15" fmla="*/ 203 h 503"/>
              <a:gd name="T16" fmla="*/ 378 w 496"/>
              <a:gd name="T17" fmla="*/ 203 h 503"/>
              <a:gd name="T18" fmla="*/ 381 w 496"/>
              <a:gd name="T19" fmla="*/ 203 h 503"/>
              <a:gd name="T20" fmla="*/ 381 w 496"/>
              <a:gd name="T21" fmla="*/ 203 h 503"/>
              <a:gd name="T22" fmla="*/ 467 w 496"/>
              <a:gd name="T23" fmla="*/ 176 h 503"/>
              <a:gd name="T24" fmla="*/ 495 w 496"/>
              <a:gd name="T25" fmla="*/ 102 h 503"/>
              <a:gd name="T26" fmla="*/ 433 w 496"/>
              <a:gd name="T27" fmla="*/ 146 h 503"/>
              <a:gd name="T28" fmla="*/ 377 w 496"/>
              <a:gd name="T29" fmla="*/ 119 h 503"/>
              <a:gd name="T30" fmla="*/ 372 w 496"/>
              <a:gd name="T31" fmla="*/ 58 h 503"/>
              <a:gd name="T32" fmla="*/ 435 w 496"/>
              <a:gd name="T33" fmla="*/ 15 h 503"/>
              <a:gd name="T34" fmla="*/ 327 w 496"/>
              <a:gd name="T35" fmla="*/ 36 h 503"/>
              <a:gd name="T36" fmla="*/ 299 w 496"/>
              <a:gd name="T37" fmla="*/ 122 h 503"/>
              <a:gd name="T38" fmla="*/ 299 w 496"/>
              <a:gd name="T39" fmla="*/ 122 h 503"/>
              <a:gd name="T40" fmla="*/ 300 w 496"/>
              <a:gd name="T41" fmla="*/ 124 h 503"/>
              <a:gd name="T42" fmla="*/ 300 w 496"/>
              <a:gd name="T43" fmla="*/ 125 h 503"/>
              <a:gd name="T44" fmla="*/ 289 w 496"/>
              <a:gd name="T45" fmla="*/ 167 h 503"/>
              <a:gd name="T46" fmla="*/ 226 w 496"/>
              <a:gd name="T47" fmla="*/ 226 h 503"/>
              <a:gd name="T48" fmla="*/ 115 w 496"/>
              <a:gd name="T49" fmla="*/ 114 h 503"/>
              <a:gd name="T50" fmla="*/ 100 w 496"/>
              <a:gd name="T51" fmla="*/ 74 h 503"/>
              <a:gd name="T52" fmla="*/ 31 w 496"/>
              <a:gd name="T53" fmla="*/ 28 h 503"/>
              <a:gd name="T54" fmla="*/ 14 w 496"/>
              <a:gd name="T55" fmla="*/ 44 h 503"/>
              <a:gd name="T56" fmla="*/ 60 w 496"/>
              <a:gd name="T57" fmla="*/ 114 h 503"/>
              <a:gd name="T58" fmla="*/ 101 w 496"/>
              <a:gd name="T59" fmla="*/ 128 h 503"/>
              <a:gd name="T60" fmla="*/ 212 w 496"/>
              <a:gd name="T61" fmla="*/ 239 h 503"/>
              <a:gd name="T62" fmla="*/ 17 w 496"/>
              <a:gd name="T63" fmla="*/ 421 h 503"/>
              <a:gd name="T64" fmla="*/ 17 w 496"/>
              <a:gd name="T65" fmla="*/ 485 h 503"/>
              <a:gd name="T66" fmla="*/ 82 w 496"/>
              <a:gd name="T67" fmla="*/ 485 h 503"/>
              <a:gd name="T68" fmla="*/ 264 w 496"/>
              <a:gd name="T69" fmla="*/ 291 h 503"/>
              <a:gd name="T70" fmla="*/ 277 w 496"/>
              <a:gd name="T71" fmla="*/ 304 h 503"/>
              <a:gd name="T72" fmla="*/ 251 w 496"/>
              <a:gd name="T73" fmla="*/ 329 h 503"/>
              <a:gd name="T74" fmla="*/ 266 w 496"/>
              <a:gd name="T75" fmla="*/ 343 h 503"/>
              <a:gd name="T76" fmla="*/ 275 w 496"/>
              <a:gd name="T77" fmla="*/ 334 h 503"/>
              <a:gd name="T78" fmla="*/ 408 w 496"/>
              <a:gd name="T79" fmla="*/ 485 h 503"/>
              <a:gd name="T80" fmla="*/ 472 w 496"/>
              <a:gd name="T81" fmla="*/ 485 h 503"/>
              <a:gd name="T82" fmla="*/ 472 w 496"/>
              <a:gd name="T83" fmla="*/ 421 h 503"/>
              <a:gd name="T84" fmla="*/ 321 w 496"/>
              <a:gd name="T85" fmla="*/ 288 h 503"/>
              <a:gd name="T86" fmla="*/ 63 w 496"/>
              <a:gd name="T87" fmla="*/ 467 h 503"/>
              <a:gd name="T88" fmla="*/ 36 w 496"/>
              <a:gd name="T89" fmla="*/ 467 h 503"/>
              <a:gd name="T90" fmla="*/ 36 w 496"/>
              <a:gd name="T91" fmla="*/ 440 h 503"/>
              <a:gd name="T92" fmla="*/ 63 w 496"/>
              <a:gd name="T93" fmla="*/ 440 h 503"/>
              <a:gd name="T94" fmla="*/ 63 w 496"/>
              <a:gd name="T95" fmla="*/ 467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6" h="503">
                <a:moveTo>
                  <a:pt x="321" y="288"/>
                </a:moveTo>
                <a:cubicBezTo>
                  <a:pt x="330" y="279"/>
                  <a:pt x="330" y="279"/>
                  <a:pt x="330" y="279"/>
                </a:cubicBezTo>
                <a:cubicBezTo>
                  <a:pt x="316" y="265"/>
                  <a:pt x="316" y="265"/>
                  <a:pt x="316" y="265"/>
                </a:cubicBezTo>
                <a:cubicBezTo>
                  <a:pt x="290" y="290"/>
                  <a:pt x="290" y="290"/>
                  <a:pt x="290" y="290"/>
                </a:cubicBezTo>
                <a:cubicBezTo>
                  <a:pt x="277" y="276"/>
                  <a:pt x="277" y="276"/>
                  <a:pt x="277" y="276"/>
                </a:cubicBezTo>
                <a:cubicBezTo>
                  <a:pt x="336" y="214"/>
                  <a:pt x="336" y="214"/>
                  <a:pt x="336" y="214"/>
                </a:cubicBezTo>
                <a:cubicBezTo>
                  <a:pt x="336" y="214"/>
                  <a:pt x="336" y="214"/>
                  <a:pt x="336" y="214"/>
                </a:cubicBezTo>
                <a:cubicBezTo>
                  <a:pt x="346" y="202"/>
                  <a:pt x="362" y="200"/>
                  <a:pt x="378" y="203"/>
                </a:cubicBezTo>
                <a:cubicBezTo>
                  <a:pt x="378" y="203"/>
                  <a:pt x="378" y="203"/>
                  <a:pt x="378" y="203"/>
                </a:cubicBezTo>
                <a:cubicBezTo>
                  <a:pt x="379" y="203"/>
                  <a:pt x="380" y="203"/>
                  <a:pt x="381" y="203"/>
                </a:cubicBezTo>
                <a:cubicBezTo>
                  <a:pt x="381" y="203"/>
                  <a:pt x="381" y="203"/>
                  <a:pt x="381" y="203"/>
                </a:cubicBezTo>
                <a:cubicBezTo>
                  <a:pt x="411" y="208"/>
                  <a:pt x="443" y="199"/>
                  <a:pt x="467" y="176"/>
                </a:cubicBezTo>
                <a:cubicBezTo>
                  <a:pt x="487" y="155"/>
                  <a:pt x="496" y="129"/>
                  <a:pt x="495" y="102"/>
                </a:cubicBezTo>
                <a:cubicBezTo>
                  <a:pt x="433" y="146"/>
                  <a:pt x="433" y="146"/>
                  <a:pt x="433" y="146"/>
                </a:cubicBezTo>
                <a:cubicBezTo>
                  <a:pt x="377" y="119"/>
                  <a:pt x="377" y="119"/>
                  <a:pt x="377" y="119"/>
                </a:cubicBezTo>
                <a:cubicBezTo>
                  <a:pt x="372" y="58"/>
                  <a:pt x="372" y="58"/>
                  <a:pt x="372" y="58"/>
                </a:cubicBezTo>
                <a:cubicBezTo>
                  <a:pt x="435" y="15"/>
                  <a:pt x="435" y="15"/>
                  <a:pt x="435" y="15"/>
                </a:cubicBezTo>
                <a:cubicBezTo>
                  <a:pt x="399" y="0"/>
                  <a:pt x="356" y="7"/>
                  <a:pt x="327" y="36"/>
                </a:cubicBezTo>
                <a:cubicBezTo>
                  <a:pt x="304" y="59"/>
                  <a:pt x="294" y="92"/>
                  <a:pt x="299" y="122"/>
                </a:cubicBezTo>
                <a:cubicBezTo>
                  <a:pt x="299" y="122"/>
                  <a:pt x="299" y="122"/>
                  <a:pt x="299" y="122"/>
                </a:cubicBezTo>
                <a:cubicBezTo>
                  <a:pt x="300" y="123"/>
                  <a:pt x="300" y="123"/>
                  <a:pt x="300" y="124"/>
                </a:cubicBezTo>
                <a:cubicBezTo>
                  <a:pt x="300" y="124"/>
                  <a:pt x="300" y="125"/>
                  <a:pt x="300" y="125"/>
                </a:cubicBezTo>
                <a:cubicBezTo>
                  <a:pt x="303" y="141"/>
                  <a:pt x="300" y="157"/>
                  <a:pt x="289" y="167"/>
                </a:cubicBezTo>
                <a:cubicBezTo>
                  <a:pt x="226" y="226"/>
                  <a:pt x="226" y="226"/>
                  <a:pt x="226" y="226"/>
                </a:cubicBezTo>
                <a:cubicBezTo>
                  <a:pt x="115" y="114"/>
                  <a:pt x="115" y="114"/>
                  <a:pt x="115" y="114"/>
                </a:cubicBezTo>
                <a:cubicBezTo>
                  <a:pt x="100" y="74"/>
                  <a:pt x="100" y="74"/>
                  <a:pt x="100" y="74"/>
                </a:cubicBezTo>
                <a:cubicBezTo>
                  <a:pt x="31" y="28"/>
                  <a:pt x="31" y="28"/>
                  <a:pt x="31" y="28"/>
                </a:cubicBezTo>
                <a:cubicBezTo>
                  <a:pt x="14" y="44"/>
                  <a:pt x="14" y="44"/>
                  <a:pt x="14" y="44"/>
                </a:cubicBezTo>
                <a:cubicBezTo>
                  <a:pt x="60" y="114"/>
                  <a:pt x="60" y="114"/>
                  <a:pt x="60" y="114"/>
                </a:cubicBezTo>
                <a:cubicBezTo>
                  <a:pt x="101" y="128"/>
                  <a:pt x="101" y="128"/>
                  <a:pt x="101" y="128"/>
                </a:cubicBezTo>
                <a:cubicBezTo>
                  <a:pt x="212" y="239"/>
                  <a:pt x="212" y="239"/>
                  <a:pt x="212" y="239"/>
                </a:cubicBezTo>
                <a:cubicBezTo>
                  <a:pt x="17" y="421"/>
                  <a:pt x="17" y="421"/>
                  <a:pt x="17" y="421"/>
                </a:cubicBezTo>
                <a:cubicBezTo>
                  <a:pt x="0" y="439"/>
                  <a:pt x="0" y="468"/>
                  <a:pt x="17" y="485"/>
                </a:cubicBezTo>
                <a:cubicBezTo>
                  <a:pt x="35" y="503"/>
                  <a:pt x="64" y="503"/>
                  <a:pt x="82" y="485"/>
                </a:cubicBezTo>
                <a:cubicBezTo>
                  <a:pt x="264" y="291"/>
                  <a:pt x="264" y="291"/>
                  <a:pt x="264" y="291"/>
                </a:cubicBezTo>
                <a:cubicBezTo>
                  <a:pt x="277" y="304"/>
                  <a:pt x="277" y="304"/>
                  <a:pt x="277" y="304"/>
                </a:cubicBezTo>
                <a:cubicBezTo>
                  <a:pt x="251" y="329"/>
                  <a:pt x="251" y="329"/>
                  <a:pt x="251" y="329"/>
                </a:cubicBezTo>
                <a:cubicBezTo>
                  <a:pt x="266" y="343"/>
                  <a:pt x="266" y="343"/>
                  <a:pt x="266" y="343"/>
                </a:cubicBezTo>
                <a:cubicBezTo>
                  <a:pt x="275" y="334"/>
                  <a:pt x="275" y="334"/>
                  <a:pt x="275" y="334"/>
                </a:cubicBezTo>
                <a:cubicBezTo>
                  <a:pt x="408" y="485"/>
                  <a:pt x="408" y="485"/>
                  <a:pt x="408" y="485"/>
                </a:cubicBezTo>
                <a:cubicBezTo>
                  <a:pt x="426" y="503"/>
                  <a:pt x="454" y="503"/>
                  <a:pt x="472" y="485"/>
                </a:cubicBezTo>
                <a:cubicBezTo>
                  <a:pt x="490" y="468"/>
                  <a:pt x="490" y="439"/>
                  <a:pt x="472" y="421"/>
                </a:cubicBezTo>
                <a:lnTo>
                  <a:pt x="321" y="288"/>
                </a:lnTo>
                <a:close/>
                <a:moveTo>
                  <a:pt x="63" y="467"/>
                </a:moveTo>
                <a:cubicBezTo>
                  <a:pt x="56" y="474"/>
                  <a:pt x="43" y="474"/>
                  <a:pt x="36" y="467"/>
                </a:cubicBezTo>
                <a:cubicBezTo>
                  <a:pt x="28" y="459"/>
                  <a:pt x="28" y="447"/>
                  <a:pt x="36" y="440"/>
                </a:cubicBezTo>
                <a:cubicBezTo>
                  <a:pt x="43" y="432"/>
                  <a:pt x="56" y="432"/>
                  <a:pt x="63" y="440"/>
                </a:cubicBezTo>
                <a:cubicBezTo>
                  <a:pt x="71" y="447"/>
                  <a:pt x="71" y="459"/>
                  <a:pt x="63" y="467"/>
                </a:cubicBezTo>
                <a:close/>
              </a:path>
            </a:pathLst>
          </a:custGeom>
          <a:solidFill>
            <a:schemeClr val="bg1"/>
          </a:solidFill>
          <a:ln>
            <a:solidFill>
              <a:schemeClr val="tx2"/>
            </a:solidFill>
          </a:ln>
        </p:spPr>
        <p:txBody>
          <a:bodyPr vert="horz" wrap="square" lIns="68580" tIns="34290" rIns="68580" bIns="34290" numCol="1" anchor="t" anchorCtr="0" compatLnSpc="1">
            <a:prstTxWarp prst="textNoShape">
              <a:avLst/>
            </a:prstTxWarp>
          </a:bodyPr>
          <a:lstStyle/>
          <a:p>
            <a:endParaRPr lang="ja-JP" altLang="en-US" sz="1350"/>
          </a:p>
        </p:txBody>
      </p:sp>
      <p:sp>
        <p:nvSpPr>
          <p:cNvPr id="30" name="テキスト ボックス 29">
            <a:extLst>
              <a:ext uri="{FF2B5EF4-FFF2-40B4-BE49-F238E27FC236}">
                <a16:creationId xmlns:a16="http://schemas.microsoft.com/office/drawing/2014/main" id="{92340E64-5193-0D4F-1911-26E1ED83290D}"/>
              </a:ext>
            </a:extLst>
          </p:cNvPr>
          <p:cNvSpPr txBox="1">
            <a:spLocks noChangeAspect="1"/>
          </p:cNvSpPr>
          <p:nvPr/>
        </p:nvSpPr>
        <p:spPr>
          <a:xfrm>
            <a:off x="6579870" y="3194214"/>
            <a:ext cx="800219" cy="461665"/>
          </a:xfrm>
          <a:prstGeom prst="rect">
            <a:avLst/>
          </a:prstGeom>
          <a:noFill/>
        </p:spPr>
        <p:txBody>
          <a:bodyPr wrap="none" rtlCol="0">
            <a:spAutoFit/>
          </a:bodyPr>
          <a:lstStyle/>
          <a:p>
            <a:pPr defTabSz="914378"/>
            <a:r>
              <a:rPr lang="ja-JP" altLang="en-US" sz="2400" b="1">
                <a:solidFill>
                  <a:srgbClr val="FFFFFF">
                    <a:lumMod val="95000"/>
                  </a:srgbClr>
                </a:solidFill>
                <a:latin typeface="メイリオ"/>
                <a:ea typeface="メイリオ"/>
              </a:rPr>
              <a:t>販売</a:t>
            </a:r>
          </a:p>
        </p:txBody>
      </p:sp>
      <p:sp>
        <p:nvSpPr>
          <p:cNvPr id="31" name="テキスト ボックス 30">
            <a:extLst>
              <a:ext uri="{FF2B5EF4-FFF2-40B4-BE49-F238E27FC236}">
                <a16:creationId xmlns:a16="http://schemas.microsoft.com/office/drawing/2014/main" id="{B8FB6255-7A8A-8D43-8CC6-8DDAC8B98440}"/>
              </a:ext>
            </a:extLst>
          </p:cNvPr>
          <p:cNvSpPr txBox="1">
            <a:spLocks noChangeAspect="1"/>
          </p:cNvSpPr>
          <p:nvPr/>
        </p:nvSpPr>
        <p:spPr>
          <a:xfrm>
            <a:off x="7317425" y="4073061"/>
            <a:ext cx="1415772" cy="461665"/>
          </a:xfrm>
          <a:prstGeom prst="rect">
            <a:avLst/>
          </a:prstGeom>
          <a:noFill/>
        </p:spPr>
        <p:txBody>
          <a:bodyPr wrap="none" rtlCol="0">
            <a:spAutoFit/>
          </a:bodyPr>
          <a:lstStyle/>
          <a:p>
            <a:pPr defTabSz="914378"/>
            <a:r>
              <a:rPr lang="ja-JP" altLang="en-US" sz="2400" b="1">
                <a:solidFill>
                  <a:srgbClr val="FFFFFF">
                    <a:lumMod val="95000"/>
                  </a:srgbClr>
                </a:solidFill>
                <a:latin typeface="メイリオ"/>
                <a:ea typeface="メイリオ"/>
              </a:rPr>
              <a:t>サポート</a:t>
            </a:r>
          </a:p>
        </p:txBody>
      </p:sp>
      <p:sp>
        <p:nvSpPr>
          <p:cNvPr id="32" name="矢印: 下 31">
            <a:extLst>
              <a:ext uri="{FF2B5EF4-FFF2-40B4-BE49-F238E27FC236}">
                <a16:creationId xmlns:a16="http://schemas.microsoft.com/office/drawing/2014/main" id="{E6E83A98-BD0B-F9E2-FF75-6D3C0A9AC5CB}"/>
              </a:ext>
            </a:extLst>
          </p:cNvPr>
          <p:cNvSpPr/>
          <p:nvPr/>
        </p:nvSpPr>
        <p:spPr>
          <a:xfrm rot="5400000">
            <a:off x="5835269" y="900479"/>
            <a:ext cx="430888" cy="636945"/>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ja-JP" altLang="en-US">
              <a:solidFill>
                <a:prstClr val="white"/>
              </a:solidFill>
              <a:latin typeface="メイリオ"/>
              <a:ea typeface="メイリオ"/>
            </a:endParaRPr>
          </a:p>
        </p:txBody>
      </p:sp>
      <p:sp>
        <p:nvSpPr>
          <p:cNvPr id="26" name="正方形/長方形 25">
            <a:extLst>
              <a:ext uri="{FF2B5EF4-FFF2-40B4-BE49-F238E27FC236}">
                <a16:creationId xmlns:a16="http://schemas.microsoft.com/office/drawing/2014/main" id="{414651B1-7E3E-8CBD-0F30-C5F617944ABD}"/>
              </a:ext>
            </a:extLst>
          </p:cNvPr>
          <p:cNvSpPr/>
          <p:nvPr/>
        </p:nvSpPr>
        <p:spPr>
          <a:xfrm>
            <a:off x="498720" y="2659309"/>
            <a:ext cx="1487870" cy="5141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25" name="図 24">
            <a:extLst>
              <a:ext uri="{FF2B5EF4-FFF2-40B4-BE49-F238E27FC236}">
                <a16:creationId xmlns:a16="http://schemas.microsoft.com/office/drawing/2014/main" id="{3EF4D3FB-235F-A4FF-1E20-C5FC5B0270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36" y="2696392"/>
            <a:ext cx="1385240" cy="439952"/>
          </a:xfrm>
          <a:prstGeom prst="rect">
            <a:avLst/>
          </a:prstGeom>
        </p:spPr>
      </p:pic>
      <p:cxnSp>
        <p:nvCxnSpPr>
          <p:cNvPr id="29" name="直線コネクタ 28">
            <a:extLst>
              <a:ext uri="{FF2B5EF4-FFF2-40B4-BE49-F238E27FC236}">
                <a16:creationId xmlns:a16="http://schemas.microsoft.com/office/drawing/2014/main" id="{D2B5B1C6-D591-EB4C-61FE-88CD4818BAC6}"/>
              </a:ext>
            </a:extLst>
          </p:cNvPr>
          <p:cNvCxnSpPr>
            <a:cxnSpLocks/>
            <a:stCxn id="26" idx="3"/>
          </p:cNvCxnSpPr>
          <p:nvPr/>
        </p:nvCxnSpPr>
        <p:spPr>
          <a:xfrm flipV="1">
            <a:off x="1986590" y="2916367"/>
            <a:ext cx="121881"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82D9BF08-BAD8-4DD7-0C5E-D0117001021B}"/>
              </a:ext>
            </a:extLst>
          </p:cNvPr>
          <p:cNvCxnSpPr>
            <a:cxnSpLocks/>
          </p:cNvCxnSpPr>
          <p:nvPr/>
        </p:nvCxnSpPr>
        <p:spPr>
          <a:xfrm flipV="1">
            <a:off x="2108471" y="1225441"/>
            <a:ext cx="0" cy="340876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3B219551-E083-F1CA-023E-DD3E36E58189}"/>
              </a:ext>
            </a:extLst>
          </p:cNvPr>
          <p:cNvCxnSpPr>
            <a:cxnSpLocks/>
            <a:endCxn id="11" idx="0"/>
          </p:cNvCxnSpPr>
          <p:nvPr/>
        </p:nvCxnSpPr>
        <p:spPr>
          <a:xfrm flipV="1">
            <a:off x="2100891" y="1225440"/>
            <a:ext cx="352523" cy="77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E96CD3FA-B102-3C18-7D08-8E80A50A1E2C}"/>
              </a:ext>
            </a:extLst>
          </p:cNvPr>
          <p:cNvCxnSpPr>
            <a:cxnSpLocks/>
          </p:cNvCxnSpPr>
          <p:nvPr/>
        </p:nvCxnSpPr>
        <p:spPr>
          <a:xfrm>
            <a:off x="2108187" y="2535488"/>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BDDA2056-1A32-5FCB-5D06-5DA677D39EDA}"/>
              </a:ext>
            </a:extLst>
          </p:cNvPr>
          <p:cNvCxnSpPr>
            <a:cxnSpLocks/>
          </p:cNvCxnSpPr>
          <p:nvPr/>
        </p:nvCxnSpPr>
        <p:spPr>
          <a:xfrm>
            <a:off x="2107453" y="1935854"/>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8A7ED01E-9B3D-6D72-86D2-BCFA717003C5}"/>
              </a:ext>
            </a:extLst>
          </p:cNvPr>
          <p:cNvCxnSpPr>
            <a:cxnSpLocks/>
          </p:cNvCxnSpPr>
          <p:nvPr/>
        </p:nvCxnSpPr>
        <p:spPr>
          <a:xfrm>
            <a:off x="2107452" y="2235671"/>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02A41154-DF65-39FE-EBAB-6B700873490E}"/>
              </a:ext>
            </a:extLst>
          </p:cNvPr>
          <p:cNvCxnSpPr>
            <a:cxnSpLocks/>
          </p:cNvCxnSpPr>
          <p:nvPr/>
        </p:nvCxnSpPr>
        <p:spPr>
          <a:xfrm>
            <a:off x="2107451" y="1636036"/>
            <a:ext cx="336336"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7EC974CF-94F0-1CD1-E86C-9D283CF0D2D0}"/>
              </a:ext>
            </a:extLst>
          </p:cNvPr>
          <p:cNvCxnSpPr>
            <a:cxnSpLocks/>
          </p:cNvCxnSpPr>
          <p:nvPr/>
        </p:nvCxnSpPr>
        <p:spPr>
          <a:xfrm>
            <a:off x="2107452" y="2835305"/>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1EE740B7-144A-869D-B730-47CA9E897C9F}"/>
              </a:ext>
            </a:extLst>
          </p:cNvPr>
          <p:cNvCxnSpPr>
            <a:cxnSpLocks/>
          </p:cNvCxnSpPr>
          <p:nvPr/>
        </p:nvCxnSpPr>
        <p:spPr>
          <a:xfrm>
            <a:off x="2107452" y="3135122"/>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3887AEF4-3C25-E25A-51D8-38EF19B7F6FE}"/>
              </a:ext>
            </a:extLst>
          </p:cNvPr>
          <p:cNvCxnSpPr>
            <a:cxnSpLocks/>
          </p:cNvCxnSpPr>
          <p:nvPr/>
        </p:nvCxnSpPr>
        <p:spPr>
          <a:xfrm>
            <a:off x="2107451" y="3434939"/>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3960EA3A-9817-66AB-B848-F1EA4D3A6BDC}"/>
              </a:ext>
            </a:extLst>
          </p:cNvPr>
          <p:cNvCxnSpPr>
            <a:cxnSpLocks/>
          </p:cNvCxnSpPr>
          <p:nvPr/>
        </p:nvCxnSpPr>
        <p:spPr>
          <a:xfrm>
            <a:off x="2107451" y="3734756"/>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BC8ABAEC-C801-ECAE-F61D-81547DDA3695}"/>
              </a:ext>
            </a:extLst>
          </p:cNvPr>
          <p:cNvCxnSpPr>
            <a:cxnSpLocks/>
          </p:cNvCxnSpPr>
          <p:nvPr/>
        </p:nvCxnSpPr>
        <p:spPr>
          <a:xfrm>
            <a:off x="2107451" y="4034573"/>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836E3AA4-9AB6-A9E1-8EDD-33DBFC33F94E}"/>
              </a:ext>
            </a:extLst>
          </p:cNvPr>
          <p:cNvCxnSpPr>
            <a:cxnSpLocks/>
          </p:cNvCxnSpPr>
          <p:nvPr/>
        </p:nvCxnSpPr>
        <p:spPr>
          <a:xfrm>
            <a:off x="2107451" y="4334390"/>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309F7372-44F3-0C94-A7B4-1D29A7199A24}"/>
              </a:ext>
            </a:extLst>
          </p:cNvPr>
          <p:cNvCxnSpPr>
            <a:cxnSpLocks/>
          </p:cNvCxnSpPr>
          <p:nvPr/>
        </p:nvCxnSpPr>
        <p:spPr>
          <a:xfrm>
            <a:off x="2101033" y="4634209"/>
            <a:ext cx="342754"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0E67E1FE-E646-CD63-981E-BBFB2E092D8D}"/>
              </a:ext>
            </a:extLst>
          </p:cNvPr>
          <p:cNvSpPr/>
          <p:nvPr/>
        </p:nvSpPr>
        <p:spPr bwMode="auto">
          <a:xfrm rot="16200000">
            <a:off x="3969287" y="2987210"/>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a:solidFill>
                  <a:schemeClr val="bg1"/>
                </a:solidFill>
                <a:latin typeface="+mn-ea"/>
              </a:rPr>
              <a:t>デジタルサービス統括本部</a:t>
            </a:r>
            <a:endParaRPr kumimoji="0" lang="en-US" altLang="ja-JP" sz="1050" kern="0">
              <a:solidFill>
                <a:schemeClr val="bg1"/>
              </a:solidFill>
              <a:latin typeface="+mn-ea"/>
            </a:endParaRPr>
          </a:p>
        </p:txBody>
      </p:sp>
      <p:sp>
        <p:nvSpPr>
          <p:cNvPr id="17" name="正方形/長方形 16">
            <a:extLst>
              <a:ext uri="{FF2B5EF4-FFF2-40B4-BE49-F238E27FC236}">
                <a16:creationId xmlns:a16="http://schemas.microsoft.com/office/drawing/2014/main" id="{84A5707D-EA55-4077-CAD2-DD7C5F23BD7E}"/>
              </a:ext>
            </a:extLst>
          </p:cNvPr>
          <p:cNvSpPr/>
          <p:nvPr/>
        </p:nvSpPr>
        <p:spPr bwMode="auto">
          <a:xfrm rot="16200000">
            <a:off x="3969287" y="2687390"/>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a:solidFill>
                  <a:schemeClr val="bg1"/>
                </a:solidFill>
                <a:latin typeface="+mn-ea"/>
              </a:rPr>
              <a:t>ＩＴマネージドサービス事業部</a:t>
            </a:r>
            <a:endParaRPr kumimoji="0" lang="en-US" altLang="ja-JP" sz="1050" kern="0">
              <a:solidFill>
                <a:schemeClr val="bg1"/>
              </a:solidFill>
              <a:latin typeface="+mn-ea"/>
            </a:endParaRPr>
          </a:p>
        </p:txBody>
      </p:sp>
      <p:sp>
        <p:nvSpPr>
          <p:cNvPr id="16" name="正方形/長方形 15">
            <a:extLst>
              <a:ext uri="{FF2B5EF4-FFF2-40B4-BE49-F238E27FC236}">
                <a16:creationId xmlns:a16="http://schemas.microsoft.com/office/drawing/2014/main" id="{73AE1867-3E13-EC25-68F8-3927045A438A}"/>
              </a:ext>
            </a:extLst>
          </p:cNvPr>
          <p:cNvSpPr/>
          <p:nvPr/>
        </p:nvSpPr>
        <p:spPr bwMode="auto">
          <a:xfrm rot="16200000">
            <a:off x="3969287" y="2387573"/>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a:solidFill>
                  <a:schemeClr val="bg1"/>
                </a:solidFill>
                <a:latin typeface="+mn-ea"/>
              </a:rPr>
              <a:t>セキュリティソリューション事業部</a:t>
            </a:r>
            <a:endParaRPr kumimoji="0" lang="en-US" altLang="ja-JP" sz="1050" kern="0">
              <a:solidFill>
                <a:schemeClr val="bg1"/>
              </a:solidFill>
              <a:latin typeface="+mn-ea"/>
            </a:endParaRPr>
          </a:p>
        </p:txBody>
      </p:sp>
      <p:sp>
        <p:nvSpPr>
          <p:cNvPr id="15" name="正方形/長方形 14">
            <a:extLst>
              <a:ext uri="{FF2B5EF4-FFF2-40B4-BE49-F238E27FC236}">
                <a16:creationId xmlns:a16="http://schemas.microsoft.com/office/drawing/2014/main" id="{A6985002-7C2B-F99B-3ACC-E87A0EC9AB34}"/>
              </a:ext>
            </a:extLst>
          </p:cNvPr>
          <p:cNvSpPr/>
          <p:nvPr/>
        </p:nvSpPr>
        <p:spPr bwMode="auto">
          <a:xfrm rot="16200000">
            <a:off x="3969287" y="2087756"/>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a:solidFill>
                  <a:schemeClr val="bg1"/>
                </a:solidFill>
                <a:latin typeface="+mn-ea"/>
              </a:rPr>
              <a:t>ＴＣＳ事業部</a:t>
            </a:r>
            <a:endParaRPr kumimoji="0" lang="en-US" altLang="ja-JP" sz="1050" kern="0">
              <a:solidFill>
                <a:schemeClr val="bg1"/>
              </a:solidFill>
              <a:latin typeface="+mn-ea"/>
            </a:endParaRPr>
          </a:p>
        </p:txBody>
      </p:sp>
      <p:sp>
        <p:nvSpPr>
          <p:cNvPr id="12" name="正方形/長方形 11">
            <a:extLst>
              <a:ext uri="{FF2B5EF4-FFF2-40B4-BE49-F238E27FC236}">
                <a16:creationId xmlns:a16="http://schemas.microsoft.com/office/drawing/2014/main" id="{857F3228-1C5A-2FF7-206C-0B714715A6F4}"/>
              </a:ext>
            </a:extLst>
          </p:cNvPr>
          <p:cNvSpPr/>
          <p:nvPr/>
        </p:nvSpPr>
        <p:spPr bwMode="auto">
          <a:xfrm rot="16200000">
            <a:off x="3969287" y="1787939"/>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a:solidFill>
                  <a:schemeClr val="bg1"/>
                </a:solidFill>
                <a:latin typeface="+mn-ea"/>
              </a:rPr>
              <a:t>インフラマネージドプラットフォーム事業部</a:t>
            </a:r>
            <a:endParaRPr kumimoji="0" lang="en-US" altLang="ja-JP" sz="1050" kern="0">
              <a:solidFill>
                <a:schemeClr val="bg1"/>
              </a:solidFill>
              <a:latin typeface="+mn-ea"/>
            </a:endParaRPr>
          </a:p>
        </p:txBody>
      </p:sp>
      <p:sp>
        <p:nvSpPr>
          <p:cNvPr id="7" name="正方形/長方形 6">
            <a:extLst>
              <a:ext uri="{FF2B5EF4-FFF2-40B4-BE49-F238E27FC236}">
                <a16:creationId xmlns:a16="http://schemas.microsoft.com/office/drawing/2014/main" id="{F800BE2D-07CE-D957-FEC2-2572849DB803}"/>
              </a:ext>
            </a:extLst>
          </p:cNvPr>
          <p:cNvSpPr/>
          <p:nvPr/>
        </p:nvSpPr>
        <p:spPr bwMode="auto">
          <a:xfrm rot="16200000">
            <a:off x="3969287" y="1488122"/>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a:solidFill>
                  <a:schemeClr val="bg1"/>
                </a:solidFill>
                <a:latin typeface="+mn-ea"/>
              </a:rPr>
              <a:t>文教ソリューション事業部</a:t>
            </a:r>
            <a:endParaRPr kumimoji="0" lang="en-US" altLang="ja-JP" sz="1050" kern="0">
              <a:solidFill>
                <a:schemeClr val="bg1"/>
              </a:solidFill>
              <a:latin typeface="+mn-ea"/>
            </a:endParaRPr>
          </a:p>
        </p:txBody>
      </p:sp>
      <p:sp>
        <p:nvSpPr>
          <p:cNvPr id="6" name="正方形/長方形 5">
            <a:extLst>
              <a:ext uri="{FF2B5EF4-FFF2-40B4-BE49-F238E27FC236}">
                <a16:creationId xmlns:a16="http://schemas.microsoft.com/office/drawing/2014/main" id="{A39FC8BB-6792-437A-AF49-31E801C72668}"/>
              </a:ext>
            </a:extLst>
          </p:cNvPr>
          <p:cNvSpPr/>
          <p:nvPr/>
        </p:nvSpPr>
        <p:spPr bwMode="auto">
          <a:xfrm rot="16200000">
            <a:off x="3969287" y="1188305"/>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a:solidFill>
                  <a:schemeClr val="bg1"/>
                </a:solidFill>
                <a:latin typeface="+mn-ea"/>
              </a:rPr>
              <a:t>金融ソリューション事業部</a:t>
            </a:r>
            <a:endParaRPr kumimoji="0" lang="en-US" altLang="ja-JP" sz="1050" kern="0">
              <a:solidFill>
                <a:schemeClr val="bg1"/>
              </a:solidFill>
              <a:latin typeface="+mn-ea"/>
            </a:endParaRPr>
          </a:p>
        </p:txBody>
      </p:sp>
      <p:sp>
        <p:nvSpPr>
          <p:cNvPr id="5" name="正方形/長方形 4">
            <a:extLst>
              <a:ext uri="{FF2B5EF4-FFF2-40B4-BE49-F238E27FC236}">
                <a16:creationId xmlns:a16="http://schemas.microsoft.com/office/drawing/2014/main" id="{CCBE6600-7EF3-DF4A-7430-3C3F7149CFEC}"/>
              </a:ext>
            </a:extLst>
          </p:cNvPr>
          <p:cNvSpPr/>
          <p:nvPr/>
        </p:nvSpPr>
        <p:spPr bwMode="auto">
          <a:xfrm rot="16200000">
            <a:off x="3969287" y="888488"/>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a:solidFill>
                  <a:schemeClr val="bg1"/>
                </a:solidFill>
                <a:latin typeface="+mn-ea"/>
              </a:rPr>
              <a:t>エンベデッドシステム事業部</a:t>
            </a:r>
            <a:endParaRPr kumimoji="0" lang="en-US" altLang="ja-JP" sz="1050" kern="0">
              <a:solidFill>
                <a:schemeClr val="bg1"/>
              </a:solidFill>
              <a:latin typeface="+mn-ea"/>
            </a:endParaRPr>
          </a:p>
        </p:txBody>
      </p:sp>
      <p:sp>
        <p:nvSpPr>
          <p:cNvPr id="3" name="正方形/長方形 2">
            <a:extLst>
              <a:ext uri="{FF2B5EF4-FFF2-40B4-BE49-F238E27FC236}">
                <a16:creationId xmlns:a16="http://schemas.microsoft.com/office/drawing/2014/main" id="{1B9BDDAA-7963-04B2-AE59-020922EDF174}"/>
              </a:ext>
            </a:extLst>
          </p:cNvPr>
          <p:cNvSpPr/>
          <p:nvPr/>
        </p:nvSpPr>
        <p:spPr bwMode="auto">
          <a:xfrm rot="16200000">
            <a:off x="3969287" y="588671"/>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a:solidFill>
                  <a:schemeClr val="bg1"/>
                </a:solidFill>
                <a:latin typeface="+mn-ea"/>
              </a:rPr>
              <a:t>西日本ソリューション事業部</a:t>
            </a:r>
            <a:endParaRPr kumimoji="0" lang="en-US" altLang="ja-JP" sz="1050" kern="0">
              <a:solidFill>
                <a:schemeClr val="bg1"/>
              </a:solidFill>
              <a:latin typeface="+mn-ea"/>
            </a:endParaRPr>
          </a:p>
        </p:txBody>
      </p:sp>
      <p:sp>
        <p:nvSpPr>
          <p:cNvPr id="43" name="正方形/長方形 42">
            <a:extLst>
              <a:ext uri="{FF2B5EF4-FFF2-40B4-BE49-F238E27FC236}">
                <a16:creationId xmlns:a16="http://schemas.microsoft.com/office/drawing/2014/main" id="{62A260FC-181E-5AF8-D38E-DE249E6FB69D}"/>
              </a:ext>
            </a:extLst>
          </p:cNvPr>
          <p:cNvSpPr/>
          <p:nvPr/>
        </p:nvSpPr>
        <p:spPr bwMode="auto">
          <a:xfrm rot="16200000">
            <a:off x="3969287" y="288854"/>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a:solidFill>
                  <a:schemeClr val="bg1"/>
                </a:solidFill>
                <a:latin typeface="+mn-ea"/>
              </a:rPr>
              <a:t>流通ソリューション事業部</a:t>
            </a:r>
            <a:endParaRPr kumimoji="0" lang="en-US" altLang="ja-JP" sz="1050" kern="0">
              <a:solidFill>
                <a:schemeClr val="bg1"/>
              </a:solidFill>
              <a:latin typeface="+mn-ea"/>
            </a:endParaRPr>
          </a:p>
        </p:txBody>
      </p:sp>
      <p:sp>
        <p:nvSpPr>
          <p:cNvPr id="19" name="正方形/長方形 18">
            <a:extLst>
              <a:ext uri="{FF2B5EF4-FFF2-40B4-BE49-F238E27FC236}">
                <a16:creationId xmlns:a16="http://schemas.microsoft.com/office/drawing/2014/main" id="{44970F76-38E2-B21D-0A80-4E571A50C158}"/>
              </a:ext>
            </a:extLst>
          </p:cNvPr>
          <p:cNvSpPr/>
          <p:nvPr/>
        </p:nvSpPr>
        <p:spPr bwMode="auto">
          <a:xfrm rot="16200000">
            <a:off x="3969287" y="-10964"/>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a:solidFill>
                  <a:schemeClr val="bg1"/>
                </a:solidFill>
                <a:latin typeface="+mn-ea"/>
              </a:rPr>
              <a:t>製造ソリューション事業部</a:t>
            </a:r>
            <a:endParaRPr kumimoji="0" lang="en-US" altLang="ja-JP" sz="1050" kern="0">
              <a:solidFill>
                <a:schemeClr val="bg1"/>
              </a:solidFill>
              <a:latin typeface="+mn-ea"/>
            </a:endParaRPr>
          </a:p>
        </p:txBody>
      </p:sp>
    </p:spTree>
    <p:extLst>
      <p:ext uri="{BB962C8B-B14F-4D97-AF65-F5344CB8AC3E}">
        <p14:creationId xmlns:p14="http://schemas.microsoft.com/office/powerpoint/2010/main" val="15361600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descr="ロゴ, 会社名&#10;&#10;AI によって生成されたコンテンツは間違っている可能性があります。">
            <a:extLst>
              <a:ext uri="{FF2B5EF4-FFF2-40B4-BE49-F238E27FC236}">
                <a16:creationId xmlns:a16="http://schemas.microsoft.com/office/drawing/2014/main" id="{4FF93883-2DF3-8B4D-690E-5471B2D1B7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855" y="1748412"/>
            <a:ext cx="486248" cy="475540"/>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50</a:t>
            </a:fld>
            <a:endParaRPr kumimoji="1" lang="ja-JP" altLang="en-US"/>
          </a:p>
        </p:txBody>
      </p:sp>
      <p:sp>
        <p:nvSpPr>
          <p:cNvPr id="3" name="タイトル 2"/>
          <p:cNvSpPr>
            <a:spLocks noGrp="1"/>
          </p:cNvSpPr>
          <p:nvPr>
            <p:ph type="title"/>
          </p:nvPr>
        </p:nvSpPr>
        <p:spPr/>
        <p:txBody>
          <a:bodyPr/>
          <a:lstStyle/>
          <a:p>
            <a:r>
              <a:rPr lang="ja-JP" altLang="en-US"/>
              <a:t>統合会計特長</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p:txBody>
          <a:bodyPr/>
          <a:lstStyle/>
          <a:p>
            <a:r>
              <a:rPr lang="ja-JP" altLang="en-US"/>
              <a:t>電子申告義務化対応（</a:t>
            </a:r>
            <a:r>
              <a:rPr lang="zh-TW" altLang="en-US"/>
              <a:t>消費税申告書作成 ～</a:t>
            </a:r>
            <a:r>
              <a:rPr lang="ja-JP" altLang="en-US"/>
              <a:t> </a:t>
            </a:r>
            <a:r>
              <a:rPr lang="zh-TW" altLang="en-US"/>
              <a:t>申告</a:t>
            </a:r>
            <a:r>
              <a:rPr lang="ja-JP" altLang="en-US"/>
              <a:t>）</a:t>
            </a:r>
          </a:p>
        </p:txBody>
      </p:sp>
      <p:pic>
        <p:nvPicPr>
          <p:cNvPr id="8" name="図 7"/>
          <p:cNvPicPr>
            <a:picLocks noChangeAspect="1"/>
          </p:cNvPicPr>
          <p:nvPr/>
        </p:nvPicPr>
        <p:blipFill>
          <a:blip r:embed="rId4"/>
          <a:stretch>
            <a:fillRect/>
          </a:stretch>
        </p:blipFill>
        <p:spPr>
          <a:xfrm>
            <a:off x="899207" y="1038092"/>
            <a:ext cx="1687754" cy="406311"/>
          </a:xfrm>
          <a:prstGeom prst="rect">
            <a:avLst/>
          </a:prstGeom>
        </p:spPr>
      </p:pic>
      <p:grpSp>
        <p:nvGrpSpPr>
          <p:cNvPr id="9" name="グループ化 525"/>
          <p:cNvGrpSpPr/>
          <p:nvPr/>
        </p:nvGrpSpPr>
        <p:grpSpPr>
          <a:xfrm>
            <a:off x="485744" y="1632669"/>
            <a:ext cx="1169932" cy="997754"/>
            <a:chOff x="3784104" y="1923678"/>
            <a:chExt cx="381000" cy="357461"/>
          </a:xfrm>
          <a:solidFill>
            <a:schemeClr val="tx2"/>
          </a:solidFill>
        </p:grpSpPr>
        <p:sp>
          <p:nvSpPr>
            <p:cNvPr id="10" name="Freeform 560"/>
            <p:cNvSpPr>
              <a:spLocks/>
            </p:cNvSpPr>
            <p:nvPr/>
          </p:nvSpPr>
          <p:spPr bwMode="auto">
            <a:xfrm>
              <a:off x="3873004" y="2230339"/>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11"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pic>
        <p:nvPicPr>
          <p:cNvPr id="12" name="図 11"/>
          <p:cNvPicPr>
            <a:picLocks noChangeAspect="1"/>
          </p:cNvPicPr>
          <p:nvPr/>
        </p:nvPicPr>
        <p:blipFill>
          <a:blip r:embed="rId5"/>
          <a:stretch>
            <a:fillRect/>
          </a:stretch>
        </p:blipFill>
        <p:spPr>
          <a:xfrm>
            <a:off x="5476016" y="1131590"/>
            <a:ext cx="940660" cy="414589"/>
          </a:xfrm>
          <a:prstGeom prst="rect">
            <a:avLst/>
          </a:prstGeom>
        </p:spPr>
      </p:pic>
      <p:sp>
        <p:nvSpPr>
          <p:cNvPr id="13" name="テキスト ボックス 12"/>
          <p:cNvSpPr txBox="1">
            <a:spLocks/>
          </p:cNvSpPr>
          <p:nvPr/>
        </p:nvSpPr>
        <p:spPr>
          <a:xfrm>
            <a:off x="6264188" y="1215121"/>
            <a:ext cx="190777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メイリオ"/>
                <a:ea typeface="メイリオ"/>
                <a:cs typeface="+mn-cs"/>
              </a:rPr>
              <a:t>達人</a:t>
            </a:r>
            <a:r>
              <a:rPr kumimoji="1" lang="en-US" altLang="ja-JP" sz="1600" b="1" i="0" u="none" strike="noStrike" kern="1200" cap="none" spc="0" normalizeH="0" baseline="30000" noProof="0">
                <a:ln>
                  <a:noFill/>
                </a:ln>
                <a:solidFill>
                  <a:prstClr val="black"/>
                </a:solidFill>
                <a:effectLst/>
                <a:uLnTx/>
                <a:uFillTx/>
                <a:latin typeface="メイリオ"/>
                <a:ea typeface="メイリオ"/>
                <a:cs typeface="+mn-cs"/>
              </a:rPr>
              <a:t>®</a:t>
            </a:r>
            <a:r>
              <a:rPr kumimoji="1" lang="ja-JP" altLang="en-US" sz="1600" b="1" i="0" u="none" strike="noStrike" kern="1200" cap="none" spc="0" normalizeH="0" baseline="0" noProof="0">
                <a:ln>
                  <a:noFill/>
                </a:ln>
                <a:solidFill>
                  <a:prstClr val="black"/>
                </a:solidFill>
                <a:effectLst/>
                <a:uLnTx/>
                <a:uFillTx/>
                <a:latin typeface="メイリオ"/>
                <a:ea typeface="メイリオ"/>
                <a:cs typeface="+mn-cs"/>
              </a:rPr>
              <a:t>シリーズ</a:t>
            </a:r>
          </a:p>
        </p:txBody>
      </p:sp>
      <p:sp>
        <p:nvSpPr>
          <p:cNvPr id="14" name="テキスト ボックス 13"/>
          <p:cNvSpPr txBox="1"/>
          <p:nvPr/>
        </p:nvSpPr>
        <p:spPr>
          <a:xfrm>
            <a:off x="2306754" y="2822367"/>
            <a:ext cx="971714" cy="276999"/>
          </a:xfrm>
          <a:prstGeom prst="rect">
            <a:avLst/>
          </a:prstGeom>
          <a:noFill/>
        </p:spPr>
        <p:txBody>
          <a:bodyPr wrap="square" rtlCol="0">
            <a:spAutoFit/>
          </a:bodyPr>
          <a:lstStyle/>
          <a:p>
            <a:r>
              <a:rPr kumimoji="1" lang="ja-JP" altLang="en-US" sz="1200">
                <a:solidFill>
                  <a:schemeClr val="tx2">
                    <a:lumMod val="75000"/>
                  </a:schemeClr>
                </a:solidFill>
              </a:rPr>
              <a:t>連携データ</a:t>
            </a:r>
          </a:p>
        </p:txBody>
      </p:sp>
      <p:sp>
        <p:nvSpPr>
          <p:cNvPr id="15" name="テキスト ボックス 14"/>
          <p:cNvSpPr txBox="1"/>
          <p:nvPr/>
        </p:nvSpPr>
        <p:spPr>
          <a:xfrm>
            <a:off x="1040405" y="4563003"/>
            <a:ext cx="1683316" cy="276999"/>
          </a:xfrm>
          <a:prstGeom prst="rect">
            <a:avLst/>
          </a:prstGeom>
          <a:noFill/>
        </p:spPr>
        <p:txBody>
          <a:bodyPr wrap="square" rtlCol="0">
            <a:spAutoFit/>
          </a:bodyPr>
          <a:lstStyle/>
          <a:p>
            <a:r>
              <a:rPr kumimoji="1" lang="ja-JP" altLang="en-US" sz="1200">
                <a:solidFill>
                  <a:schemeClr val="tx2">
                    <a:lumMod val="75000"/>
                  </a:schemeClr>
                </a:solidFill>
              </a:rPr>
              <a:t>申告用データ出力</a:t>
            </a:r>
          </a:p>
        </p:txBody>
      </p:sp>
      <p:sp>
        <p:nvSpPr>
          <p:cNvPr id="16" name="テキスト ボックス 15"/>
          <p:cNvSpPr txBox="1"/>
          <p:nvPr/>
        </p:nvSpPr>
        <p:spPr>
          <a:xfrm>
            <a:off x="5260905" y="3363838"/>
            <a:ext cx="1264873" cy="276999"/>
          </a:xfrm>
          <a:prstGeom prst="rect">
            <a:avLst/>
          </a:prstGeom>
          <a:noFill/>
        </p:spPr>
        <p:txBody>
          <a:bodyPr wrap="square" rtlCol="0">
            <a:spAutoFit/>
          </a:bodyPr>
          <a:lstStyle/>
          <a:p>
            <a:r>
              <a:rPr kumimoji="1" lang="ja-JP" altLang="en-US" sz="1200">
                <a:solidFill>
                  <a:schemeClr val="tx2">
                    <a:lumMod val="75000"/>
                  </a:schemeClr>
                </a:solidFill>
              </a:rPr>
              <a:t>申告書作成</a:t>
            </a:r>
          </a:p>
        </p:txBody>
      </p:sp>
      <p:sp>
        <p:nvSpPr>
          <p:cNvPr id="17" name="テキスト ボックス 16"/>
          <p:cNvSpPr txBox="1"/>
          <p:nvPr/>
        </p:nvSpPr>
        <p:spPr>
          <a:xfrm>
            <a:off x="7157919" y="3365054"/>
            <a:ext cx="1689059" cy="276999"/>
          </a:xfrm>
          <a:prstGeom prst="rect">
            <a:avLst/>
          </a:prstGeom>
          <a:noFill/>
        </p:spPr>
        <p:txBody>
          <a:bodyPr wrap="square" rtlCol="0">
            <a:spAutoFit/>
          </a:bodyPr>
          <a:lstStyle/>
          <a:p>
            <a:r>
              <a:rPr lang="ja-JP" altLang="en-US" sz="1200">
                <a:solidFill>
                  <a:schemeClr val="tx2">
                    <a:lumMod val="75000"/>
                  </a:schemeClr>
                </a:solidFill>
              </a:rPr>
              <a:t>申告用データ変換</a:t>
            </a:r>
            <a:endParaRPr kumimoji="1" lang="ja-JP" altLang="en-US" sz="1200">
              <a:solidFill>
                <a:schemeClr val="tx2">
                  <a:lumMod val="75000"/>
                </a:schemeClr>
              </a:solidFill>
            </a:endParaRPr>
          </a:p>
        </p:txBody>
      </p:sp>
      <p:sp>
        <p:nvSpPr>
          <p:cNvPr id="18" name="角丸四角形 17"/>
          <p:cNvSpPr/>
          <p:nvPr/>
        </p:nvSpPr>
        <p:spPr>
          <a:xfrm>
            <a:off x="4375045" y="968317"/>
            <a:ext cx="4536803" cy="2635194"/>
          </a:xfrm>
          <a:prstGeom prst="roundRect">
            <a:avLst/>
          </a:prstGeom>
          <a:no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232731" y="968317"/>
            <a:ext cx="3163551" cy="3991702"/>
          </a:xfrm>
          <a:prstGeom prst="roundRect">
            <a:avLst/>
          </a:prstGeom>
          <a:no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525"/>
          <p:cNvGrpSpPr/>
          <p:nvPr/>
        </p:nvGrpSpPr>
        <p:grpSpPr>
          <a:xfrm>
            <a:off x="5179557" y="3867894"/>
            <a:ext cx="930450" cy="807194"/>
            <a:chOff x="3784104" y="1923678"/>
            <a:chExt cx="381000" cy="354059"/>
          </a:xfrm>
          <a:solidFill>
            <a:schemeClr val="tx2"/>
          </a:solidFill>
        </p:grpSpPr>
        <p:sp>
          <p:nvSpPr>
            <p:cNvPr id="21" name="Freeform 560"/>
            <p:cNvSpPr>
              <a:spLocks/>
            </p:cNvSpPr>
            <p:nvPr/>
          </p:nvSpPr>
          <p:spPr bwMode="auto">
            <a:xfrm>
              <a:off x="3871163" y="2226937"/>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2"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pic>
        <p:nvPicPr>
          <p:cNvPr id="23" name="図 22"/>
          <p:cNvPicPr>
            <a:picLocks noChangeAspect="1"/>
          </p:cNvPicPr>
          <p:nvPr/>
        </p:nvPicPr>
        <p:blipFill>
          <a:blip r:embed="rId6">
            <a:clrChange>
              <a:clrFrom>
                <a:srgbClr val="FFFFFF"/>
              </a:clrFrom>
              <a:clrTo>
                <a:srgbClr val="FFFFFF">
                  <a:alpha val="0"/>
                </a:srgbClr>
              </a:clrTo>
            </a:clrChange>
          </a:blip>
          <a:stretch>
            <a:fillRect/>
          </a:stretch>
        </p:blipFill>
        <p:spPr>
          <a:xfrm>
            <a:off x="6085221" y="3588240"/>
            <a:ext cx="1073296" cy="503295"/>
          </a:xfrm>
          <a:prstGeom prst="rect">
            <a:avLst/>
          </a:prstGeom>
        </p:spPr>
      </p:pic>
      <p:grpSp>
        <p:nvGrpSpPr>
          <p:cNvPr id="24" name="グループ化 525"/>
          <p:cNvGrpSpPr/>
          <p:nvPr/>
        </p:nvGrpSpPr>
        <p:grpSpPr>
          <a:xfrm>
            <a:off x="7095950" y="3891848"/>
            <a:ext cx="930450" cy="810361"/>
            <a:chOff x="3784104" y="1923678"/>
            <a:chExt cx="381000" cy="355448"/>
          </a:xfrm>
          <a:solidFill>
            <a:schemeClr val="tx2"/>
          </a:solidFill>
        </p:grpSpPr>
        <p:sp>
          <p:nvSpPr>
            <p:cNvPr id="25" name="Freeform 560"/>
            <p:cNvSpPr>
              <a:spLocks/>
            </p:cNvSpPr>
            <p:nvPr/>
          </p:nvSpPr>
          <p:spPr bwMode="auto">
            <a:xfrm>
              <a:off x="3867935" y="2228326"/>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6"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pic>
        <p:nvPicPr>
          <p:cNvPr id="27" name="図 26"/>
          <p:cNvPicPr>
            <a:picLocks noChangeAspect="1"/>
          </p:cNvPicPr>
          <p:nvPr/>
        </p:nvPicPr>
        <p:blipFill>
          <a:blip r:embed="rId7"/>
          <a:stretch>
            <a:fillRect/>
          </a:stretch>
        </p:blipFill>
        <p:spPr>
          <a:xfrm>
            <a:off x="5077039" y="3997034"/>
            <a:ext cx="1119408" cy="336324"/>
          </a:xfrm>
          <a:prstGeom prst="rect">
            <a:avLst/>
          </a:prstGeom>
        </p:spPr>
      </p:pic>
      <p:pic>
        <p:nvPicPr>
          <p:cNvPr id="28" name="図 27"/>
          <p:cNvPicPr>
            <a:picLocks noChangeAspect="1"/>
          </p:cNvPicPr>
          <p:nvPr/>
        </p:nvPicPr>
        <p:blipFill>
          <a:blip r:embed="rId8"/>
          <a:stretch>
            <a:fillRect/>
          </a:stretch>
        </p:blipFill>
        <p:spPr>
          <a:xfrm>
            <a:off x="6984154" y="4013488"/>
            <a:ext cx="1213014" cy="340050"/>
          </a:xfrm>
          <a:prstGeom prst="rect">
            <a:avLst/>
          </a:prstGeom>
        </p:spPr>
      </p:pic>
      <p:sp>
        <p:nvSpPr>
          <p:cNvPr id="29" name="角丸四角形 28"/>
          <p:cNvSpPr/>
          <p:nvPr/>
        </p:nvSpPr>
        <p:spPr>
          <a:xfrm>
            <a:off x="4375044" y="3657920"/>
            <a:ext cx="4471933" cy="1302100"/>
          </a:xfrm>
          <a:prstGeom prst="roundRect">
            <a:avLst/>
          </a:prstGeom>
          <a:no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ローチャート: 磁気ディスク 29"/>
          <p:cNvSpPr/>
          <p:nvPr/>
        </p:nvSpPr>
        <p:spPr>
          <a:xfrm>
            <a:off x="485437" y="3716209"/>
            <a:ext cx="1164809" cy="783230"/>
          </a:xfrm>
          <a:prstGeom prst="flowChartMagneticDisk">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1" name="フローチャート: 磁気ディスク 30"/>
          <p:cNvSpPr/>
          <p:nvPr/>
        </p:nvSpPr>
        <p:spPr>
          <a:xfrm>
            <a:off x="1809066" y="3715521"/>
            <a:ext cx="1129670" cy="797315"/>
          </a:xfrm>
          <a:prstGeom prst="flowChartMagneticDisk">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2" name="テキスト ボックス 31"/>
          <p:cNvSpPr txBox="1"/>
          <p:nvPr/>
        </p:nvSpPr>
        <p:spPr>
          <a:xfrm>
            <a:off x="510476" y="4127006"/>
            <a:ext cx="1158614" cy="307777"/>
          </a:xfrm>
          <a:prstGeom prst="rect">
            <a:avLst/>
          </a:prstGeom>
          <a:noFill/>
        </p:spPr>
        <p:txBody>
          <a:bodyPr wrap="square" rtlCol="0">
            <a:spAutoFit/>
          </a:bodyPr>
          <a:lstStyle/>
          <a:p>
            <a:r>
              <a:rPr lang="ja-JP" altLang="en-US" sz="1400"/>
              <a:t>仕訳データ</a:t>
            </a:r>
            <a:endParaRPr kumimoji="1" lang="ja-JP" altLang="en-US" sz="1400"/>
          </a:p>
        </p:txBody>
      </p:sp>
      <p:sp>
        <p:nvSpPr>
          <p:cNvPr id="33" name="テキスト ボックス 32"/>
          <p:cNvSpPr txBox="1"/>
          <p:nvPr/>
        </p:nvSpPr>
        <p:spPr>
          <a:xfrm>
            <a:off x="1887134" y="4057182"/>
            <a:ext cx="1158614" cy="461665"/>
          </a:xfrm>
          <a:prstGeom prst="rect">
            <a:avLst/>
          </a:prstGeom>
          <a:noFill/>
        </p:spPr>
        <p:txBody>
          <a:bodyPr wrap="square" rtlCol="0">
            <a:spAutoFit/>
          </a:bodyPr>
          <a:lstStyle/>
          <a:p>
            <a:r>
              <a:rPr kumimoji="1" lang="ja-JP" altLang="en-US" sz="1200"/>
              <a:t>消費税申告</a:t>
            </a:r>
            <a:endParaRPr kumimoji="1" lang="en-US" altLang="ja-JP" sz="1200"/>
          </a:p>
          <a:p>
            <a:r>
              <a:rPr lang="ja-JP" altLang="en-US" sz="1200"/>
              <a:t>関連マスタ</a:t>
            </a:r>
            <a:endParaRPr kumimoji="1" lang="ja-JP" altLang="en-US" sz="1200"/>
          </a:p>
        </p:txBody>
      </p:sp>
      <p:sp>
        <p:nvSpPr>
          <p:cNvPr id="34" name="上矢印 33"/>
          <p:cNvSpPr/>
          <p:nvPr/>
        </p:nvSpPr>
        <p:spPr>
          <a:xfrm>
            <a:off x="873720" y="2823778"/>
            <a:ext cx="448647" cy="764210"/>
          </a:xfrm>
          <a:prstGeom prst="upArrow">
            <a:avLst/>
          </a:prstGeom>
          <a:solidFill>
            <a:schemeClr val="bg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36" name="テキスト ボックス 120"/>
          <p:cNvSpPr txBox="1">
            <a:spLocks noChangeArrowheads="1"/>
          </p:cNvSpPr>
          <p:nvPr/>
        </p:nvSpPr>
        <p:spPr bwMode="auto">
          <a:xfrm>
            <a:off x="2496448" y="1898237"/>
            <a:ext cx="600075" cy="307975"/>
          </a:xfrm>
          <a:prstGeom prst="rect">
            <a:avLst/>
          </a:prstGeom>
          <a:noFill/>
          <a:ln w="9525">
            <a:noFill/>
            <a:miter lim="800000"/>
            <a:headEnd/>
            <a:tailEnd/>
          </a:ln>
          <a:effectLst>
            <a:glow rad="63500">
              <a:srgbClr val="7D7D7D">
                <a:satMod val="175000"/>
                <a:alpha val="40000"/>
              </a:srgbClr>
            </a:glow>
          </a:effectLst>
        </p:spPr>
        <p:txBody>
          <a:bodyPr>
            <a:spAutoFit/>
          </a:bodyPr>
          <a:lstStyle/>
          <a:p>
            <a:pPr>
              <a:defRPr/>
            </a:pPr>
            <a:r>
              <a:rPr kumimoji="0" lang="en-US" altLang="ja-JP" sz="1400" b="1" kern="0">
                <a:solidFill>
                  <a:srgbClr val="77A233"/>
                </a:solidFill>
              </a:rPr>
              <a:t>XML</a:t>
            </a:r>
            <a:endParaRPr kumimoji="0" lang="ja-JP" altLang="en-US" sz="1400" b="1" kern="0">
              <a:solidFill>
                <a:srgbClr val="77A233"/>
              </a:solidFill>
            </a:endParaRPr>
          </a:p>
        </p:txBody>
      </p:sp>
      <p:sp>
        <p:nvSpPr>
          <p:cNvPr id="37" name="Freeform 418"/>
          <p:cNvSpPr>
            <a:spLocks noEditPoints="1"/>
          </p:cNvSpPr>
          <p:nvPr/>
        </p:nvSpPr>
        <p:spPr bwMode="auto">
          <a:xfrm>
            <a:off x="2512736" y="1448865"/>
            <a:ext cx="612068" cy="396044"/>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9BC95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EE5500"/>
              </a:solidFill>
              <a:effectLst/>
              <a:uLnTx/>
              <a:uFillTx/>
            </a:endParaRPr>
          </a:p>
        </p:txBody>
      </p:sp>
      <p:sp>
        <p:nvSpPr>
          <p:cNvPr id="38" name="Freeform 418"/>
          <p:cNvSpPr>
            <a:spLocks noEditPoints="1"/>
          </p:cNvSpPr>
          <p:nvPr/>
        </p:nvSpPr>
        <p:spPr bwMode="auto">
          <a:xfrm>
            <a:off x="2506545" y="2200355"/>
            <a:ext cx="612068" cy="396044"/>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9BC95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EE5500"/>
              </a:solidFill>
              <a:effectLst/>
              <a:uLnTx/>
              <a:uFillTx/>
            </a:endParaRPr>
          </a:p>
        </p:txBody>
      </p:sp>
      <p:sp>
        <p:nvSpPr>
          <p:cNvPr id="39" name="テキスト ボックス 120"/>
          <p:cNvSpPr txBox="1">
            <a:spLocks noChangeArrowheads="1"/>
          </p:cNvSpPr>
          <p:nvPr/>
        </p:nvSpPr>
        <p:spPr bwMode="auto">
          <a:xfrm>
            <a:off x="2512541" y="2598083"/>
            <a:ext cx="600075" cy="307975"/>
          </a:xfrm>
          <a:prstGeom prst="rect">
            <a:avLst/>
          </a:prstGeom>
          <a:noFill/>
          <a:ln w="9525">
            <a:noFill/>
            <a:miter lim="800000"/>
            <a:headEnd/>
            <a:tailEnd/>
          </a:ln>
          <a:effectLst>
            <a:glow rad="63500">
              <a:srgbClr val="7D7D7D">
                <a:satMod val="175000"/>
                <a:alpha val="40000"/>
              </a:srgbClr>
            </a:glow>
          </a:effectLst>
        </p:spPr>
        <p:txBody>
          <a:bodyPr>
            <a:spAutoFit/>
          </a:bodyPr>
          <a:lstStyle/>
          <a:p>
            <a:pPr>
              <a:defRPr/>
            </a:pPr>
            <a:r>
              <a:rPr kumimoji="0" lang="en-US" altLang="ja-JP" sz="1400" b="1" kern="0">
                <a:solidFill>
                  <a:srgbClr val="77A233"/>
                </a:solidFill>
              </a:rPr>
              <a:t>CSV</a:t>
            </a:r>
            <a:endParaRPr kumimoji="0" lang="ja-JP" altLang="en-US" sz="1400" b="1" kern="0">
              <a:solidFill>
                <a:srgbClr val="77A233"/>
              </a:solidFill>
            </a:endParaRPr>
          </a:p>
        </p:txBody>
      </p:sp>
      <p:sp>
        <p:nvSpPr>
          <p:cNvPr id="40" name="右矢印 39"/>
          <p:cNvSpPr/>
          <p:nvPr/>
        </p:nvSpPr>
        <p:spPr>
          <a:xfrm>
            <a:off x="1927696" y="1740166"/>
            <a:ext cx="459197" cy="769704"/>
          </a:xfrm>
          <a:prstGeom prst="rightArrow">
            <a:avLst/>
          </a:prstGeom>
          <a:solidFill>
            <a:schemeClr val="bg2">
              <a:lumMod val="6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41" name="ストライプ矢印 40"/>
          <p:cNvSpPr/>
          <p:nvPr/>
        </p:nvSpPr>
        <p:spPr>
          <a:xfrm>
            <a:off x="3454778" y="1742041"/>
            <a:ext cx="861771" cy="680280"/>
          </a:xfrm>
          <a:prstGeom prst="striped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42" name="ストライプ矢印 41"/>
          <p:cNvSpPr/>
          <p:nvPr/>
        </p:nvSpPr>
        <p:spPr>
          <a:xfrm>
            <a:off x="3468148" y="3923318"/>
            <a:ext cx="861771" cy="680280"/>
          </a:xfrm>
          <a:prstGeom prst="striped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4968044" y="4726881"/>
            <a:ext cx="1700717" cy="276999"/>
          </a:xfrm>
          <a:prstGeom prst="rect">
            <a:avLst/>
          </a:prstGeom>
          <a:noFill/>
        </p:spPr>
        <p:txBody>
          <a:bodyPr wrap="square" rtlCol="0">
            <a:spAutoFit/>
          </a:bodyPr>
          <a:lstStyle/>
          <a:p>
            <a:r>
              <a:rPr kumimoji="1" lang="ja-JP" altLang="en-US" sz="1200">
                <a:solidFill>
                  <a:schemeClr val="tx2">
                    <a:lumMod val="75000"/>
                  </a:schemeClr>
                </a:solidFill>
              </a:rPr>
              <a:t>申告書作成～連携</a:t>
            </a:r>
          </a:p>
        </p:txBody>
      </p:sp>
      <p:sp>
        <p:nvSpPr>
          <p:cNvPr id="44" name="テキスト ボックス 43"/>
          <p:cNvSpPr txBox="1"/>
          <p:nvPr/>
        </p:nvSpPr>
        <p:spPr>
          <a:xfrm>
            <a:off x="6912260" y="4671015"/>
            <a:ext cx="1780526" cy="276999"/>
          </a:xfrm>
          <a:prstGeom prst="rect">
            <a:avLst/>
          </a:prstGeom>
          <a:noFill/>
        </p:spPr>
        <p:txBody>
          <a:bodyPr wrap="square" rtlCol="0">
            <a:spAutoFit/>
          </a:bodyPr>
          <a:lstStyle/>
          <a:p>
            <a:r>
              <a:rPr kumimoji="1" lang="ja-JP" altLang="en-US" sz="1200">
                <a:solidFill>
                  <a:schemeClr val="tx2">
                    <a:lumMod val="75000"/>
                  </a:schemeClr>
                </a:solidFill>
              </a:rPr>
              <a:t>連結納税申告業務</a:t>
            </a:r>
          </a:p>
        </p:txBody>
      </p:sp>
      <p:sp>
        <p:nvSpPr>
          <p:cNvPr id="45" name="テキスト ボックス 44"/>
          <p:cNvSpPr txBox="1"/>
          <p:nvPr/>
        </p:nvSpPr>
        <p:spPr>
          <a:xfrm>
            <a:off x="5722655" y="968317"/>
            <a:ext cx="2541078" cy="2233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株式会社</a:t>
            </a:r>
            <a:r>
              <a:rPr kumimoji="1" lang="en-US" altLang="ja-JP" sz="1400" b="0" i="0" u="none" strike="noStrike" kern="1200" cap="none" spc="0" normalizeH="0" baseline="0" noProof="0">
                <a:ln>
                  <a:noFill/>
                </a:ln>
                <a:solidFill>
                  <a:prstClr val="black"/>
                </a:solidFill>
                <a:effectLst/>
                <a:uLnTx/>
                <a:uFillTx/>
                <a:latin typeface="メイリオ"/>
                <a:ea typeface="メイリオ"/>
                <a:cs typeface="+mn-cs"/>
              </a:rPr>
              <a:t>NTT</a:t>
            </a: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データ</a:t>
            </a:r>
          </a:p>
        </p:txBody>
      </p:sp>
      <p:sp>
        <p:nvSpPr>
          <p:cNvPr id="46" name="Freeform 561"/>
          <p:cNvSpPr>
            <a:spLocks noEditPoints="1"/>
          </p:cNvSpPr>
          <p:nvPr/>
        </p:nvSpPr>
        <p:spPr bwMode="auto">
          <a:xfrm>
            <a:off x="5819027" y="2502968"/>
            <a:ext cx="1000819" cy="684902"/>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47" name="テキスト ボックス 46"/>
          <p:cNvSpPr txBox="1"/>
          <p:nvPr/>
        </p:nvSpPr>
        <p:spPr>
          <a:xfrm>
            <a:off x="5803681" y="2615760"/>
            <a:ext cx="1058695" cy="461665"/>
          </a:xfrm>
          <a:prstGeom prst="rect">
            <a:avLst/>
          </a:prstGeom>
          <a:noFill/>
          <a:ln>
            <a:noFill/>
          </a:ln>
        </p:spPr>
        <p:txBody>
          <a:bodyPr wrap="square" rtlCol="0">
            <a:spAutoFit/>
          </a:bodyPr>
          <a:lstStyle/>
          <a:p>
            <a:pPr algn="ctr"/>
            <a:r>
              <a:rPr lang="ja-JP" altLang="en-US" sz="1200" b="1">
                <a:solidFill>
                  <a:prstClr val="black">
                    <a:lumMod val="65000"/>
                    <a:lumOff val="35000"/>
                  </a:prstClr>
                </a:solidFill>
              </a:rPr>
              <a:t>消費税</a:t>
            </a:r>
            <a:endParaRPr lang="en-US" altLang="ja-JP" sz="1200" b="1">
              <a:solidFill>
                <a:prstClr val="black">
                  <a:lumMod val="65000"/>
                  <a:lumOff val="35000"/>
                </a:prstClr>
              </a:solidFill>
            </a:endParaRPr>
          </a:p>
          <a:p>
            <a:pPr algn="ctr"/>
            <a:r>
              <a:rPr lang="ja-JP" altLang="en-US" sz="1200" b="1">
                <a:solidFill>
                  <a:prstClr val="black">
                    <a:lumMod val="65000"/>
                    <a:lumOff val="35000"/>
                  </a:prstClr>
                </a:solidFill>
              </a:rPr>
              <a:t>の達人</a:t>
            </a:r>
          </a:p>
        </p:txBody>
      </p:sp>
      <p:sp>
        <p:nvSpPr>
          <p:cNvPr id="48" name="Freeform 560"/>
          <p:cNvSpPr>
            <a:spLocks/>
          </p:cNvSpPr>
          <p:nvPr/>
        </p:nvSpPr>
        <p:spPr bwMode="auto">
          <a:xfrm>
            <a:off x="6046795" y="3251313"/>
            <a:ext cx="560208" cy="133592"/>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49" name="Freeform 561"/>
          <p:cNvSpPr>
            <a:spLocks noEditPoints="1"/>
          </p:cNvSpPr>
          <p:nvPr/>
        </p:nvSpPr>
        <p:spPr bwMode="auto">
          <a:xfrm>
            <a:off x="4625454" y="2514694"/>
            <a:ext cx="1000819" cy="684902"/>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0" name="テキスト ボックス 49"/>
          <p:cNvSpPr txBox="1"/>
          <p:nvPr/>
        </p:nvSpPr>
        <p:spPr>
          <a:xfrm>
            <a:off x="4583208" y="2627486"/>
            <a:ext cx="1058695" cy="461665"/>
          </a:xfrm>
          <a:prstGeom prst="rect">
            <a:avLst/>
          </a:prstGeom>
          <a:noFill/>
          <a:ln>
            <a:noFill/>
          </a:ln>
        </p:spPr>
        <p:txBody>
          <a:bodyPr wrap="square" rtlCol="0">
            <a:spAutoFit/>
          </a:bodyPr>
          <a:lstStyle/>
          <a:p>
            <a:pPr algn="ctr"/>
            <a:r>
              <a:rPr lang="ja-JP" altLang="en-US" sz="1200" b="1">
                <a:solidFill>
                  <a:prstClr val="black">
                    <a:lumMod val="65000"/>
                    <a:lumOff val="35000"/>
                  </a:prstClr>
                </a:solidFill>
              </a:rPr>
              <a:t>内訳概況書</a:t>
            </a:r>
            <a:endParaRPr lang="en-US" altLang="ja-JP" sz="1200" b="1">
              <a:solidFill>
                <a:prstClr val="black">
                  <a:lumMod val="65000"/>
                  <a:lumOff val="35000"/>
                </a:prstClr>
              </a:solidFill>
            </a:endParaRPr>
          </a:p>
          <a:p>
            <a:pPr algn="ctr"/>
            <a:r>
              <a:rPr lang="ja-JP" altLang="en-US" sz="1200" b="1">
                <a:solidFill>
                  <a:prstClr val="black">
                    <a:lumMod val="65000"/>
                    <a:lumOff val="35000"/>
                  </a:prstClr>
                </a:solidFill>
              </a:rPr>
              <a:t>の達人</a:t>
            </a:r>
          </a:p>
        </p:txBody>
      </p:sp>
      <p:sp>
        <p:nvSpPr>
          <p:cNvPr id="51" name="Freeform 560"/>
          <p:cNvSpPr>
            <a:spLocks/>
          </p:cNvSpPr>
          <p:nvPr/>
        </p:nvSpPr>
        <p:spPr bwMode="auto">
          <a:xfrm>
            <a:off x="4853222" y="3263040"/>
            <a:ext cx="560208" cy="133592"/>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2" name="Freeform 561"/>
          <p:cNvSpPr>
            <a:spLocks noEditPoints="1"/>
          </p:cNvSpPr>
          <p:nvPr/>
        </p:nvSpPr>
        <p:spPr bwMode="auto">
          <a:xfrm>
            <a:off x="5178366" y="1588843"/>
            <a:ext cx="1000819" cy="684902"/>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3" name="テキスト ボックス 52"/>
          <p:cNvSpPr txBox="1"/>
          <p:nvPr/>
        </p:nvSpPr>
        <p:spPr>
          <a:xfrm>
            <a:off x="5143935" y="1701635"/>
            <a:ext cx="1058695" cy="461665"/>
          </a:xfrm>
          <a:prstGeom prst="rect">
            <a:avLst/>
          </a:prstGeom>
          <a:noFill/>
          <a:ln>
            <a:noFill/>
          </a:ln>
        </p:spPr>
        <p:txBody>
          <a:bodyPr wrap="square" rtlCol="0">
            <a:spAutoFit/>
          </a:bodyPr>
          <a:lstStyle/>
          <a:p>
            <a:pPr algn="ctr"/>
            <a:r>
              <a:rPr lang="ja-JP" altLang="en-US" sz="1200" b="1">
                <a:solidFill>
                  <a:prstClr val="black">
                    <a:lumMod val="65000"/>
                    <a:lumOff val="35000"/>
                  </a:prstClr>
                </a:solidFill>
              </a:rPr>
              <a:t>法人税</a:t>
            </a:r>
            <a:endParaRPr lang="en-US" altLang="ja-JP" sz="1200" b="1">
              <a:solidFill>
                <a:prstClr val="black">
                  <a:lumMod val="65000"/>
                  <a:lumOff val="35000"/>
                </a:prstClr>
              </a:solidFill>
            </a:endParaRPr>
          </a:p>
          <a:p>
            <a:pPr algn="ctr"/>
            <a:r>
              <a:rPr lang="ja-JP" altLang="en-US" sz="1200" b="1">
                <a:solidFill>
                  <a:prstClr val="black">
                    <a:lumMod val="65000"/>
                    <a:lumOff val="35000"/>
                  </a:prstClr>
                </a:solidFill>
              </a:rPr>
              <a:t>の達人</a:t>
            </a:r>
          </a:p>
        </p:txBody>
      </p:sp>
      <p:sp>
        <p:nvSpPr>
          <p:cNvPr id="54" name="Freeform 560"/>
          <p:cNvSpPr>
            <a:spLocks/>
          </p:cNvSpPr>
          <p:nvPr/>
        </p:nvSpPr>
        <p:spPr bwMode="auto">
          <a:xfrm>
            <a:off x="5406134" y="2337189"/>
            <a:ext cx="560208" cy="133592"/>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5" name="Freeform 561"/>
          <p:cNvSpPr>
            <a:spLocks noEditPoints="1"/>
          </p:cNvSpPr>
          <p:nvPr/>
        </p:nvSpPr>
        <p:spPr bwMode="auto">
          <a:xfrm>
            <a:off x="7380948" y="2463738"/>
            <a:ext cx="1000819" cy="684902"/>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6" name="テキスト ボックス 55"/>
          <p:cNvSpPr txBox="1"/>
          <p:nvPr/>
        </p:nvSpPr>
        <p:spPr>
          <a:xfrm>
            <a:off x="7362148" y="2568715"/>
            <a:ext cx="1058695" cy="461665"/>
          </a:xfrm>
          <a:prstGeom prst="rect">
            <a:avLst/>
          </a:prstGeom>
          <a:noFill/>
          <a:ln>
            <a:noFill/>
          </a:ln>
        </p:spPr>
        <p:txBody>
          <a:bodyPr wrap="square" rtlCol="0">
            <a:spAutoFit/>
          </a:bodyPr>
          <a:lstStyle/>
          <a:p>
            <a:pPr algn="ctr"/>
            <a:r>
              <a:rPr lang="ja-JP" altLang="en-US" sz="1200" b="1">
                <a:solidFill>
                  <a:prstClr val="black">
                    <a:lumMod val="65000"/>
                    <a:lumOff val="35000"/>
                  </a:prstClr>
                </a:solidFill>
              </a:rPr>
              <a:t>電子申告</a:t>
            </a:r>
            <a:endParaRPr lang="en-US" altLang="ja-JP" sz="1200" b="1">
              <a:solidFill>
                <a:prstClr val="black">
                  <a:lumMod val="65000"/>
                  <a:lumOff val="35000"/>
                </a:prstClr>
              </a:solidFill>
            </a:endParaRPr>
          </a:p>
          <a:p>
            <a:pPr algn="ctr"/>
            <a:r>
              <a:rPr lang="ja-JP" altLang="en-US" sz="1200" b="1">
                <a:solidFill>
                  <a:prstClr val="black">
                    <a:lumMod val="65000"/>
                    <a:lumOff val="35000"/>
                  </a:prstClr>
                </a:solidFill>
              </a:rPr>
              <a:t>の達人</a:t>
            </a:r>
          </a:p>
        </p:txBody>
      </p:sp>
      <p:sp>
        <p:nvSpPr>
          <p:cNvPr id="57" name="Freeform 560"/>
          <p:cNvSpPr>
            <a:spLocks/>
          </p:cNvSpPr>
          <p:nvPr/>
        </p:nvSpPr>
        <p:spPr bwMode="auto">
          <a:xfrm>
            <a:off x="7593086" y="3212084"/>
            <a:ext cx="560208" cy="133592"/>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Tree>
    <p:extLst>
      <p:ext uri="{BB962C8B-B14F-4D97-AF65-F5344CB8AC3E}">
        <p14:creationId xmlns:p14="http://schemas.microsoft.com/office/powerpoint/2010/main" val="22101784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51</a:t>
            </a:fld>
            <a:endParaRPr kumimoji="1" lang="ja-JP" altLang="en-US"/>
          </a:p>
        </p:txBody>
      </p:sp>
      <p:sp>
        <p:nvSpPr>
          <p:cNvPr id="3" name="タイトル 2"/>
          <p:cNvSpPr>
            <a:spLocks noGrp="1"/>
          </p:cNvSpPr>
          <p:nvPr>
            <p:ph type="title"/>
          </p:nvPr>
        </p:nvSpPr>
        <p:spPr/>
        <p:txBody>
          <a:bodyPr/>
          <a:lstStyle/>
          <a:p>
            <a:r>
              <a:rPr lang="ja-JP" altLang="en-US"/>
              <a:t>統合会計特長</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p:txBody>
          <a:bodyPr/>
          <a:lstStyle/>
          <a:p>
            <a:r>
              <a:rPr lang="en-US" altLang="ja-JP"/>
              <a:t>API</a:t>
            </a:r>
            <a:r>
              <a:rPr lang="ja-JP" altLang="en-US"/>
              <a:t>連携サービス</a:t>
            </a:r>
          </a:p>
        </p:txBody>
      </p:sp>
      <p:sp>
        <p:nvSpPr>
          <p:cNvPr id="6" name="正方形/長方形 5"/>
          <p:cNvSpPr/>
          <p:nvPr/>
        </p:nvSpPr>
        <p:spPr>
          <a:xfrm>
            <a:off x="596518" y="1073927"/>
            <a:ext cx="4227510" cy="584775"/>
          </a:xfrm>
          <a:prstGeom prst="rect">
            <a:avLst/>
          </a:prstGeom>
        </p:spPr>
        <p:txBody>
          <a:bodyPr wrap="square">
            <a:spAutoFit/>
          </a:bodyPr>
          <a:lstStyle/>
          <a:p>
            <a:r>
              <a:rPr lang="ja-JP" altLang="en-US" sz="1600" b="1">
                <a:solidFill>
                  <a:srgbClr val="00B7EE"/>
                </a:solidFill>
              </a:rPr>
              <a:t>　　銀行マスタ</a:t>
            </a:r>
            <a:r>
              <a:rPr lang="en-US" altLang="ja-JP" sz="1600" b="1">
                <a:solidFill>
                  <a:srgbClr val="00B7EE"/>
                </a:solidFill>
              </a:rPr>
              <a:t>API</a:t>
            </a:r>
          </a:p>
          <a:p>
            <a:r>
              <a:rPr lang="ja-JP" altLang="en-US" sz="1600" b="1">
                <a:solidFill>
                  <a:schemeClr val="accent6"/>
                </a:solidFill>
              </a:rPr>
              <a:t>　</a:t>
            </a:r>
            <a:endParaRPr lang="en-US" altLang="ja-JP" sz="1600" b="1">
              <a:solidFill>
                <a:schemeClr val="accent6"/>
              </a:solidFill>
            </a:endParaRPr>
          </a:p>
        </p:txBody>
      </p:sp>
      <p:pic>
        <p:nvPicPr>
          <p:cNvPr id="8" name="図 7"/>
          <p:cNvPicPr>
            <a:picLocks noChangeAspect="1"/>
          </p:cNvPicPr>
          <p:nvPr/>
        </p:nvPicPr>
        <p:blipFill rotWithShape="1">
          <a:blip r:embed="rId2"/>
          <a:srcRect l="23027" r="21478" b="13683"/>
          <a:stretch/>
        </p:blipFill>
        <p:spPr>
          <a:xfrm>
            <a:off x="558728" y="1602407"/>
            <a:ext cx="1970036" cy="962485"/>
          </a:xfrm>
          <a:prstGeom prst="rect">
            <a:avLst/>
          </a:prstGeom>
        </p:spPr>
      </p:pic>
      <p:pic>
        <p:nvPicPr>
          <p:cNvPr id="9" name="図 8"/>
          <p:cNvPicPr>
            <a:picLocks noChangeAspect="1"/>
          </p:cNvPicPr>
          <p:nvPr/>
        </p:nvPicPr>
        <p:blipFill>
          <a:blip r:embed="rId3"/>
          <a:stretch>
            <a:fillRect/>
          </a:stretch>
        </p:blipFill>
        <p:spPr>
          <a:xfrm>
            <a:off x="829009" y="2725883"/>
            <a:ext cx="1346719" cy="278049"/>
          </a:xfrm>
          <a:prstGeom prst="rect">
            <a:avLst/>
          </a:prstGeom>
        </p:spPr>
      </p:pic>
      <p:sp>
        <p:nvSpPr>
          <p:cNvPr id="10" name="正方形/長方形 9"/>
          <p:cNvSpPr/>
          <p:nvPr/>
        </p:nvSpPr>
        <p:spPr>
          <a:xfrm>
            <a:off x="4293704" y="1275341"/>
            <a:ext cx="777675" cy="233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a:solidFill>
                  <a:schemeClr val="bg1"/>
                </a:solidFill>
                <a:latin typeface="メイリオ" panose="020B0604030504040204" pitchFamily="50" charset="-128"/>
                <a:ea typeface="メイリオ" panose="020B0604030504040204" pitchFamily="50" charset="-128"/>
              </a:rPr>
              <a:t>Ａ社</a:t>
            </a:r>
          </a:p>
        </p:txBody>
      </p:sp>
      <p:sp>
        <p:nvSpPr>
          <p:cNvPr id="11" name="フローチャート: 磁気ディスク 10"/>
          <p:cNvSpPr/>
          <p:nvPr/>
        </p:nvSpPr>
        <p:spPr>
          <a:xfrm>
            <a:off x="1050139" y="1905198"/>
            <a:ext cx="1004465" cy="540858"/>
          </a:xfrm>
          <a:prstGeom prst="flowChartMagneticDisk">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900" b="1"/>
              <a:t>銀行コード</a:t>
            </a:r>
            <a:endParaRPr kumimoji="1" lang="en-US" altLang="ja-JP" sz="900" b="1"/>
          </a:p>
          <a:p>
            <a:pPr algn="ctr"/>
            <a:r>
              <a:rPr lang="ja-JP" altLang="en-US" sz="900" b="1"/>
              <a:t>＆支店コード</a:t>
            </a:r>
            <a:endParaRPr kumimoji="1" lang="ja-JP" altLang="en-US" sz="900" b="1"/>
          </a:p>
        </p:txBody>
      </p:sp>
      <p:sp>
        <p:nvSpPr>
          <p:cNvPr id="12" name="フローチャート: 磁気ディスク 11"/>
          <p:cNvSpPr/>
          <p:nvPr/>
        </p:nvSpPr>
        <p:spPr>
          <a:xfrm>
            <a:off x="4819456" y="1632136"/>
            <a:ext cx="718124" cy="445784"/>
          </a:xfrm>
          <a:prstGeom prst="flowChartMagneticDisk">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900"/>
              <a:t>取引先</a:t>
            </a:r>
            <a:endParaRPr kumimoji="1" lang="en-US" altLang="ja-JP" sz="900"/>
          </a:p>
          <a:p>
            <a:pPr algn="ctr"/>
            <a:r>
              <a:rPr kumimoji="1" lang="ja-JP" altLang="en-US" sz="900"/>
              <a:t>マスタ</a:t>
            </a:r>
          </a:p>
        </p:txBody>
      </p:sp>
      <p:sp>
        <p:nvSpPr>
          <p:cNvPr id="13" name="フローチャート: 磁気ディスク 12"/>
          <p:cNvSpPr/>
          <p:nvPr/>
        </p:nvSpPr>
        <p:spPr>
          <a:xfrm>
            <a:off x="3997957" y="1609422"/>
            <a:ext cx="722977" cy="476601"/>
          </a:xfrm>
          <a:prstGeom prst="flowChartMagneticDisk">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900">
                <a:latin typeface="メイリオ" panose="020B0604030504040204" pitchFamily="50" charset="-128"/>
                <a:ea typeface="メイリオ" panose="020B0604030504040204" pitchFamily="50" charset="-128"/>
              </a:rPr>
              <a:t>銀行支店</a:t>
            </a:r>
            <a:r>
              <a:rPr lang="ja-JP" altLang="en-US" sz="900">
                <a:latin typeface="メイリオ" panose="020B0604030504040204" pitchFamily="50" charset="-128"/>
                <a:ea typeface="メイリオ" panose="020B0604030504040204" pitchFamily="50" charset="-128"/>
              </a:rPr>
              <a:t>マスタ</a:t>
            </a:r>
            <a:endParaRPr kumimoji="1" lang="en-US" altLang="ja-JP" sz="900">
              <a:latin typeface="メイリオ" panose="020B0604030504040204" pitchFamily="50" charset="-128"/>
              <a:ea typeface="メイリオ" panose="020B0604030504040204" pitchFamily="50" charset="-128"/>
            </a:endParaRPr>
          </a:p>
        </p:txBody>
      </p:sp>
      <p:pic>
        <p:nvPicPr>
          <p:cNvPr id="14" name="図 13"/>
          <p:cNvPicPr>
            <a:picLocks noChangeAspect="1"/>
          </p:cNvPicPr>
          <p:nvPr/>
        </p:nvPicPr>
        <p:blipFill rotWithShape="1">
          <a:blip r:embed="rId4"/>
          <a:srcRect l="254" t="-426" r="6135" b="426"/>
          <a:stretch/>
        </p:blipFill>
        <p:spPr>
          <a:xfrm>
            <a:off x="6508316" y="2207668"/>
            <a:ext cx="1895301" cy="940967"/>
          </a:xfrm>
          <a:prstGeom prst="rect">
            <a:avLst/>
          </a:prstGeom>
        </p:spPr>
      </p:pic>
      <p:sp>
        <p:nvSpPr>
          <p:cNvPr id="16" name="フローチャート: 磁気ディスク 15"/>
          <p:cNvSpPr/>
          <p:nvPr/>
        </p:nvSpPr>
        <p:spPr>
          <a:xfrm>
            <a:off x="4819456" y="2164978"/>
            <a:ext cx="718124" cy="445784"/>
          </a:xfrm>
          <a:prstGeom prst="flowChartMagneticDisk">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900"/>
              <a:t>取引先</a:t>
            </a:r>
            <a:endParaRPr kumimoji="1" lang="en-US" altLang="ja-JP" sz="900"/>
          </a:p>
          <a:p>
            <a:pPr algn="ctr"/>
            <a:r>
              <a:rPr kumimoji="1" lang="ja-JP" altLang="en-US" sz="900"/>
              <a:t>マスタ</a:t>
            </a:r>
          </a:p>
        </p:txBody>
      </p:sp>
      <p:sp>
        <p:nvSpPr>
          <p:cNvPr id="17" name="フローチャート: 磁気ディスク 16"/>
          <p:cNvSpPr/>
          <p:nvPr/>
        </p:nvSpPr>
        <p:spPr>
          <a:xfrm>
            <a:off x="3997957" y="2142264"/>
            <a:ext cx="722977" cy="476601"/>
          </a:xfrm>
          <a:prstGeom prst="flowChartMagneticDisk">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900">
                <a:latin typeface="メイリオ" panose="020B0604030504040204" pitchFamily="50" charset="-128"/>
                <a:ea typeface="メイリオ" panose="020B0604030504040204" pitchFamily="50" charset="-128"/>
              </a:rPr>
              <a:t>銀行支店</a:t>
            </a:r>
            <a:endParaRPr kumimoji="1" lang="en-US" altLang="ja-JP" sz="900">
              <a:latin typeface="メイリオ" panose="020B0604030504040204" pitchFamily="50" charset="-128"/>
              <a:ea typeface="メイリオ" panose="020B0604030504040204" pitchFamily="50" charset="-128"/>
            </a:endParaRPr>
          </a:p>
          <a:p>
            <a:pPr algn="ctr"/>
            <a:r>
              <a:rPr lang="ja-JP" altLang="en-US" sz="900">
                <a:latin typeface="メイリオ" panose="020B0604030504040204" pitchFamily="50" charset="-128"/>
                <a:ea typeface="メイリオ" panose="020B0604030504040204" pitchFamily="50" charset="-128"/>
              </a:rPr>
              <a:t>マスタ</a:t>
            </a:r>
            <a:endParaRPr kumimoji="1" lang="en-US" altLang="ja-JP" sz="900">
              <a:latin typeface="メイリオ" panose="020B0604030504040204" pitchFamily="50" charset="-128"/>
              <a:ea typeface="メイリオ" panose="020B0604030504040204" pitchFamily="50" charset="-128"/>
            </a:endParaRPr>
          </a:p>
        </p:txBody>
      </p:sp>
      <p:sp>
        <p:nvSpPr>
          <p:cNvPr id="18" name="フローチャート: 磁気ディスク 17"/>
          <p:cNvSpPr/>
          <p:nvPr/>
        </p:nvSpPr>
        <p:spPr>
          <a:xfrm>
            <a:off x="4836741" y="2722521"/>
            <a:ext cx="718124" cy="445784"/>
          </a:xfrm>
          <a:prstGeom prst="flowChartMagneticDisk">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900"/>
              <a:t>取引先</a:t>
            </a:r>
            <a:endParaRPr kumimoji="1" lang="en-US" altLang="ja-JP" sz="900"/>
          </a:p>
          <a:p>
            <a:pPr algn="ctr"/>
            <a:r>
              <a:rPr kumimoji="1" lang="ja-JP" altLang="en-US" sz="900"/>
              <a:t>マスタ</a:t>
            </a:r>
          </a:p>
        </p:txBody>
      </p:sp>
      <p:sp>
        <p:nvSpPr>
          <p:cNvPr id="19" name="フローチャート: 磁気ディスク 18"/>
          <p:cNvSpPr/>
          <p:nvPr/>
        </p:nvSpPr>
        <p:spPr>
          <a:xfrm>
            <a:off x="4015243" y="2699807"/>
            <a:ext cx="722977" cy="476601"/>
          </a:xfrm>
          <a:prstGeom prst="flowChartMagneticDisk">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900">
                <a:latin typeface="メイリオ" panose="020B0604030504040204" pitchFamily="50" charset="-128"/>
                <a:ea typeface="メイリオ" panose="020B0604030504040204" pitchFamily="50" charset="-128"/>
              </a:rPr>
              <a:t>銀行支店マスタ</a:t>
            </a:r>
            <a:endParaRPr kumimoji="1" lang="en-US" altLang="ja-JP" sz="900">
              <a:latin typeface="メイリオ" panose="020B0604030504040204" pitchFamily="50" charset="-128"/>
              <a:ea typeface="メイリオ" panose="020B0604030504040204" pitchFamily="50" charset="-128"/>
            </a:endParaRPr>
          </a:p>
        </p:txBody>
      </p:sp>
      <p:sp>
        <p:nvSpPr>
          <p:cNvPr id="20" name="上矢印 19"/>
          <p:cNvSpPr/>
          <p:nvPr/>
        </p:nvSpPr>
        <p:spPr>
          <a:xfrm>
            <a:off x="1279937" y="2503576"/>
            <a:ext cx="381453" cy="184328"/>
          </a:xfrm>
          <a:prstGeom prst="up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1" name="テキスト ボックス 20"/>
          <p:cNvSpPr txBox="1"/>
          <p:nvPr/>
        </p:nvSpPr>
        <p:spPr>
          <a:xfrm>
            <a:off x="3474454" y="1622751"/>
            <a:ext cx="772451" cy="259343"/>
          </a:xfrm>
          <a:prstGeom prst="rect">
            <a:avLst/>
          </a:prstGeom>
          <a:noFill/>
        </p:spPr>
        <p:txBody>
          <a:bodyPr wrap="square" rtlCol="0">
            <a:spAutoFit/>
          </a:bodyPr>
          <a:lstStyle/>
          <a:p>
            <a:r>
              <a:rPr kumimoji="1" lang="en-US" altLang="ja-JP" sz="1600" b="1">
                <a:solidFill>
                  <a:schemeClr val="bg1">
                    <a:lumMod val="50000"/>
                  </a:schemeClr>
                </a:solidFill>
              </a:rPr>
              <a:t>A</a:t>
            </a:r>
            <a:r>
              <a:rPr kumimoji="1" lang="ja-JP" altLang="en-US" sz="1600" b="1">
                <a:solidFill>
                  <a:schemeClr val="bg1">
                    <a:lumMod val="50000"/>
                  </a:schemeClr>
                </a:solidFill>
              </a:rPr>
              <a:t>社</a:t>
            </a:r>
          </a:p>
        </p:txBody>
      </p:sp>
      <p:sp>
        <p:nvSpPr>
          <p:cNvPr id="22" name="テキスト ボックス 21"/>
          <p:cNvSpPr txBox="1"/>
          <p:nvPr/>
        </p:nvSpPr>
        <p:spPr>
          <a:xfrm>
            <a:off x="3465205" y="2152266"/>
            <a:ext cx="772451" cy="259343"/>
          </a:xfrm>
          <a:prstGeom prst="rect">
            <a:avLst/>
          </a:prstGeom>
          <a:noFill/>
        </p:spPr>
        <p:txBody>
          <a:bodyPr wrap="square" rtlCol="0">
            <a:spAutoFit/>
          </a:bodyPr>
          <a:lstStyle/>
          <a:p>
            <a:r>
              <a:rPr lang="en-US" altLang="ja-JP" sz="1600" b="1">
                <a:solidFill>
                  <a:schemeClr val="bg1">
                    <a:lumMod val="50000"/>
                  </a:schemeClr>
                </a:solidFill>
              </a:rPr>
              <a:t>B</a:t>
            </a:r>
            <a:r>
              <a:rPr kumimoji="1" lang="ja-JP" altLang="en-US" sz="1600" b="1">
                <a:solidFill>
                  <a:schemeClr val="bg1">
                    <a:lumMod val="50000"/>
                  </a:schemeClr>
                </a:solidFill>
              </a:rPr>
              <a:t>社</a:t>
            </a:r>
          </a:p>
        </p:txBody>
      </p:sp>
      <p:sp>
        <p:nvSpPr>
          <p:cNvPr id="23" name="テキスト ボックス 22"/>
          <p:cNvSpPr txBox="1"/>
          <p:nvPr/>
        </p:nvSpPr>
        <p:spPr>
          <a:xfrm>
            <a:off x="3501260" y="2681780"/>
            <a:ext cx="772451" cy="259343"/>
          </a:xfrm>
          <a:prstGeom prst="rect">
            <a:avLst/>
          </a:prstGeom>
          <a:noFill/>
        </p:spPr>
        <p:txBody>
          <a:bodyPr wrap="square" rtlCol="0">
            <a:spAutoFit/>
          </a:bodyPr>
          <a:lstStyle/>
          <a:p>
            <a:r>
              <a:rPr lang="en-US" altLang="ja-JP" sz="1600" b="1">
                <a:solidFill>
                  <a:schemeClr val="bg1">
                    <a:lumMod val="50000"/>
                  </a:schemeClr>
                </a:solidFill>
              </a:rPr>
              <a:t>C</a:t>
            </a:r>
            <a:r>
              <a:rPr kumimoji="1" lang="ja-JP" altLang="en-US" sz="1600" b="1">
                <a:solidFill>
                  <a:schemeClr val="bg1">
                    <a:lumMod val="50000"/>
                  </a:schemeClr>
                </a:solidFill>
              </a:rPr>
              <a:t>社</a:t>
            </a:r>
          </a:p>
        </p:txBody>
      </p:sp>
      <p:cxnSp>
        <p:nvCxnSpPr>
          <p:cNvPr id="24" name="直線矢印コネクタ 23"/>
          <p:cNvCxnSpPr/>
          <p:nvPr/>
        </p:nvCxnSpPr>
        <p:spPr>
          <a:xfrm flipV="1">
            <a:off x="2528764" y="1841968"/>
            <a:ext cx="833474" cy="349505"/>
          </a:xfrm>
          <a:prstGeom prst="straightConnector1">
            <a:avLst/>
          </a:prstGeom>
          <a:ln>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5" name="直線矢印コネクタ 24"/>
          <p:cNvCxnSpPr/>
          <p:nvPr/>
        </p:nvCxnSpPr>
        <p:spPr>
          <a:xfrm>
            <a:off x="2528662" y="2238839"/>
            <a:ext cx="833576" cy="12989"/>
          </a:xfrm>
          <a:prstGeom prst="straightConnector1">
            <a:avLst/>
          </a:prstGeom>
          <a:ln>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6" name="直線矢印コネクタ 25"/>
          <p:cNvCxnSpPr/>
          <p:nvPr/>
        </p:nvCxnSpPr>
        <p:spPr>
          <a:xfrm>
            <a:off x="2546016" y="2315744"/>
            <a:ext cx="767756" cy="363204"/>
          </a:xfrm>
          <a:prstGeom prst="straightConnector1">
            <a:avLst/>
          </a:prstGeom>
          <a:ln>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7" name="直線矢印コネクタ 26"/>
          <p:cNvCxnSpPr/>
          <p:nvPr/>
        </p:nvCxnSpPr>
        <p:spPr>
          <a:xfrm>
            <a:off x="5789221" y="1866489"/>
            <a:ext cx="693736" cy="0"/>
          </a:xfrm>
          <a:prstGeom prst="straightConnector1">
            <a:avLst/>
          </a:prstGeom>
          <a:ln>
            <a:solidFill>
              <a:schemeClr val="bg1">
                <a:lumMod val="50000"/>
              </a:schemeClr>
            </a:solidFill>
            <a:headEnd type="arrow" w="med" len="med"/>
            <a:tailEnd type="arrow" w="med" len="med"/>
          </a:ln>
        </p:spPr>
        <p:style>
          <a:lnRef idx="3">
            <a:schemeClr val="dk1"/>
          </a:lnRef>
          <a:fillRef idx="0">
            <a:schemeClr val="dk1"/>
          </a:fillRef>
          <a:effectRef idx="2">
            <a:schemeClr val="dk1"/>
          </a:effectRef>
          <a:fontRef idx="minor">
            <a:schemeClr val="tx1"/>
          </a:fontRef>
        </p:style>
      </p:cxnSp>
      <p:cxnSp>
        <p:nvCxnSpPr>
          <p:cNvPr id="28" name="直線矢印コネクタ 27"/>
          <p:cNvCxnSpPr/>
          <p:nvPr/>
        </p:nvCxnSpPr>
        <p:spPr>
          <a:xfrm>
            <a:off x="5808402" y="2380564"/>
            <a:ext cx="693736" cy="0"/>
          </a:xfrm>
          <a:prstGeom prst="straightConnector1">
            <a:avLst/>
          </a:prstGeom>
          <a:ln>
            <a:solidFill>
              <a:schemeClr val="bg1">
                <a:lumMod val="50000"/>
              </a:schemeClr>
            </a:solidFill>
            <a:headEnd type="arrow" w="med" len="med"/>
            <a:tailEnd type="arrow" w="med" len="med"/>
          </a:ln>
        </p:spPr>
        <p:style>
          <a:lnRef idx="3">
            <a:schemeClr val="dk1"/>
          </a:lnRef>
          <a:fillRef idx="0">
            <a:schemeClr val="dk1"/>
          </a:fillRef>
          <a:effectRef idx="2">
            <a:schemeClr val="dk1"/>
          </a:effectRef>
          <a:fontRef idx="minor">
            <a:schemeClr val="tx1"/>
          </a:fontRef>
        </p:style>
      </p:cxnSp>
      <p:cxnSp>
        <p:nvCxnSpPr>
          <p:cNvPr id="29" name="直線矢印コネクタ 28"/>
          <p:cNvCxnSpPr/>
          <p:nvPr/>
        </p:nvCxnSpPr>
        <p:spPr>
          <a:xfrm>
            <a:off x="5808402" y="2907752"/>
            <a:ext cx="693736" cy="0"/>
          </a:xfrm>
          <a:prstGeom prst="straightConnector1">
            <a:avLst/>
          </a:prstGeom>
          <a:ln>
            <a:solidFill>
              <a:schemeClr val="bg1">
                <a:lumMod val="50000"/>
              </a:schemeClr>
            </a:solidFill>
            <a:headEnd type="arrow" w="med" len="med"/>
            <a:tailEnd type="arrow" w="med" len="med"/>
          </a:ln>
        </p:spPr>
        <p:style>
          <a:lnRef idx="3">
            <a:schemeClr val="dk1"/>
          </a:lnRef>
          <a:fillRef idx="0">
            <a:schemeClr val="dk1"/>
          </a:fillRef>
          <a:effectRef idx="2">
            <a:schemeClr val="dk1"/>
          </a:effectRef>
          <a:fontRef idx="minor">
            <a:schemeClr val="tx1"/>
          </a:fontRef>
        </p:style>
      </p:cxnSp>
      <p:sp>
        <p:nvSpPr>
          <p:cNvPr id="31" name="テキスト ボックス 30"/>
          <p:cNvSpPr txBox="1"/>
          <p:nvPr/>
        </p:nvSpPr>
        <p:spPr>
          <a:xfrm>
            <a:off x="2459802" y="1472144"/>
            <a:ext cx="1005403" cy="215444"/>
          </a:xfrm>
          <a:prstGeom prst="rect">
            <a:avLst/>
          </a:prstGeom>
          <a:noFill/>
        </p:spPr>
        <p:txBody>
          <a:bodyPr wrap="none" rtlCol="0">
            <a:spAutoFit/>
          </a:bodyPr>
          <a:lstStyle/>
          <a:p>
            <a:r>
              <a:rPr kumimoji="1" lang="ja-JP" altLang="en-US" sz="800" b="1"/>
              <a:t>最新マスタに更新</a:t>
            </a:r>
          </a:p>
        </p:txBody>
      </p:sp>
      <p:sp>
        <p:nvSpPr>
          <p:cNvPr id="32" name="テキスト ボックス 31"/>
          <p:cNvSpPr txBox="1"/>
          <p:nvPr/>
        </p:nvSpPr>
        <p:spPr>
          <a:xfrm>
            <a:off x="5663575" y="1508576"/>
            <a:ext cx="902811" cy="215444"/>
          </a:xfrm>
          <a:prstGeom prst="rect">
            <a:avLst/>
          </a:prstGeom>
          <a:noFill/>
        </p:spPr>
        <p:txBody>
          <a:bodyPr wrap="none" rtlCol="0">
            <a:spAutoFit/>
          </a:bodyPr>
          <a:lstStyle/>
          <a:p>
            <a:r>
              <a:rPr kumimoji="1" lang="ja-JP" altLang="en-US" sz="800" b="1"/>
              <a:t>最新情報を取得</a:t>
            </a:r>
          </a:p>
        </p:txBody>
      </p:sp>
      <p:sp>
        <p:nvSpPr>
          <p:cNvPr id="33" name="テキスト ボックス 32"/>
          <p:cNvSpPr txBox="1"/>
          <p:nvPr/>
        </p:nvSpPr>
        <p:spPr>
          <a:xfrm>
            <a:off x="893576" y="3867426"/>
            <a:ext cx="772451" cy="276999"/>
          </a:xfrm>
          <a:prstGeom prst="rect">
            <a:avLst/>
          </a:prstGeom>
          <a:noFill/>
        </p:spPr>
        <p:txBody>
          <a:bodyPr wrap="square" rtlCol="0">
            <a:spAutoFit/>
          </a:bodyPr>
          <a:lstStyle/>
          <a:p>
            <a:r>
              <a:rPr kumimoji="1" lang="en-US" altLang="ja-JP" sz="1200" b="1">
                <a:solidFill>
                  <a:schemeClr val="bg1">
                    <a:lumMod val="50000"/>
                  </a:schemeClr>
                </a:solidFill>
              </a:rPr>
              <a:t>A</a:t>
            </a:r>
            <a:r>
              <a:rPr kumimoji="1" lang="ja-JP" altLang="en-US" sz="1200" b="1">
                <a:solidFill>
                  <a:schemeClr val="bg1">
                    <a:lumMod val="50000"/>
                  </a:schemeClr>
                </a:solidFill>
              </a:rPr>
              <a:t>銀行</a:t>
            </a:r>
          </a:p>
        </p:txBody>
      </p:sp>
      <p:sp>
        <p:nvSpPr>
          <p:cNvPr id="34" name="テキスト ボックス 33"/>
          <p:cNvSpPr txBox="1"/>
          <p:nvPr/>
        </p:nvSpPr>
        <p:spPr>
          <a:xfrm>
            <a:off x="904094" y="4172216"/>
            <a:ext cx="772451" cy="276999"/>
          </a:xfrm>
          <a:prstGeom prst="rect">
            <a:avLst/>
          </a:prstGeom>
          <a:noFill/>
        </p:spPr>
        <p:txBody>
          <a:bodyPr wrap="square" rtlCol="0">
            <a:spAutoFit/>
          </a:bodyPr>
          <a:lstStyle/>
          <a:p>
            <a:r>
              <a:rPr lang="en-US" altLang="ja-JP" sz="1200" b="1">
                <a:solidFill>
                  <a:schemeClr val="bg1">
                    <a:lumMod val="50000"/>
                  </a:schemeClr>
                </a:solidFill>
              </a:rPr>
              <a:t>B</a:t>
            </a:r>
            <a:r>
              <a:rPr lang="ja-JP" altLang="en-US" sz="1200" b="1">
                <a:solidFill>
                  <a:schemeClr val="bg1">
                    <a:lumMod val="50000"/>
                  </a:schemeClr>
                </a:solidFill>
              </a:rPr>
              <a:t>銀行</a:t>
            </a:r>
            <a:endParaRPr kumimoji="1" lang="ja-JP" altLang="en-US" sz="1200" b="1">
              <a:solidFill>
                <a:schemeClr val="bg1">
                  <a:lumMod val="50000"/>
                </a:schemeClr>
              </a:solidFill>
            </a:endParaRPr>
          </a:p>
        </p:txBody>
      </p:sp>
      <p:sp>
        <p:nvSpPr>
          <p:cNvPr id="35" name="テキスト ボックス 34"/>
          <p:cNvSpPr txBox="1"/>
          <p:nvPr/>
        </p:nvSpPr>
        <p:spPr>
          <a:xfrm>
            <a:off x="893757" y="4494601"/>
            <a:ext cx="772451" cy="276999"/>
          </a:xfrm>
          <a:prstGeom prst="rect">
            <a:avLst/>
          </a:prstGeom>
          <a:noFill/>
        </p:spPr>
        <p:txBody>
          <a:bodyPr wrap="square" rtlCol="0">
            <a:spAutoFit/>
          </a:bodyPr>
          <a:lstStyle/>
          <a:p>
            <a:r>
              <a:rPr lang="en-US" altLang="ja-JP" sz="1200" b="1">
                <a:solidFill>
                  <a:schemeClr val="bg1">
                    <a:lumMod val="50000"/>
                  </a:schemeClr>
                </a:solidFill>
              </a:rPr>
              <a:t>C</a:t>
            </a:r>
            <a:r>
              <a:rPr lang="ja-JP" altLang="en-US" sz="1200" b="1">
                <a:solidFill>
                  <a:schemeClr val="bg1">
                    <a:lumMod val="50000"/>
                  </a:schemeClr>
                </a:solidFill>
              </a:rPr>
              <a:t>銀行</a:t>
            </a:r>
            <a:endParaRPr kumimoji="1" lang="ja-JP" altLang="en-US" sz="1200" b="1">
              <a:solidFill>
                <a:schemeClr val="bg1">
                  <a:lumMod val="50000"/>
                </a:schemeClr>
              </a:solidFill>
            </a:endParaRPr>
          </a:p>
        </p:txBody>
      </p:sp>
      <p:sp>
        <p:nvSpPr>
          <p:cNvPr id="36" name="正方形/長方形 35"/>
          <p:cNvSpPr/>
          <p:nvPr/>
        </p:nvSpPr>
        <p:spPr>
          <a:xfrm>
            <a:off x="5832140" y="1081938"/>
            <a:ext cx="2979831" cy="661720"/>
          </a:xfrm>
          <a:prstGeom prst="rect">
            <a:avLst/>
          </a:prstGeom>
        </p:spPr>
        <p:txBody>
          <a:bodyPr wrap="square">
            <a:spAutoFit/>
          </a:bodyPr>
          <a:lstStyle/>
          <a:p>
            <a:r>
              <a:rPr lang="ja-JP" altLang="en-US" sz="1600" b="1">
                <a:solidFill>
                  <a:schemeClr val="accent6"/>
                </a:solidFill>
              </a:rPr>
              <a:t>　  　 </a:t>
            </a:r>
            <a:r>
              <a:rPr lang="ja-JP" altLang="en-US" sz="1600" b="1">
                <a:solidFill>
                  <a:srgbClr val="00B7EE"/>
                </a:solidFill>
              </a:rPr>
              <a:t>取引先マスタ</a:t>
            </a:r>
            <a:r>
              <a:rPr lang="en-US" altLang="ja-JP" sz="1600" b="1">
                <a:solidFill>
                  <a:srgbClr val="00B7EE"/>
                </a:solidFill>
              </a:rPr>
              <a:t>API</a:t>
            </a:r>
          </a:p>
          <a:p>
            <a:pPr>
              <a:spcBef>
                <a:spcPts val="600"/>
              </a:spcBef>
            </a:pPr>
            <a:r>
              <a:rPr lang="ja-JP" altLang="en-US" sz="1600" b="1">
                <a:solidFill>
                  <a:schemeClr val="accent6"/>
                </a:solidFill>
              </a:rPr>
              <a:t>　　</a:t>
            </a:r>
            <a:endParaRPr lang="en-US" altLang="ja-JP" sz="1600" b="1">
              <a:solidFill>
                <a:schemeClr val="accent6"/>
              </a:solidFill>
            </a:endParaRPr>
          </a:p>
        </p:txBody>
      </p:sp>
      <p:sp>
        <p:nvSpPr>
          <p:cNvPr id="37" name="Freeform 49"/>
          <p:cNvSpPr>
            <a:spLocks noEditPoints="1"/>
          </p:cNvSpPr>
          <p:nvPr/>
        </p:nvSpPr>
        <p:spPr bwMode="auto">
          <a:xfrm>
            <a:off x="439176" y="1081938"/>
            <a:ext cx="474530" cy="301466"/>
          </a:xfrm>
          <a:custGeom>
            <a:avLst/>
            <a:gdLst>
              <a:gd name="T0" fmla="*/ 87 w 567"/>
              <a:gd name="T1" fmla="*/ 359 h 359"/>
              <a:gd name="T2" fmla="*/ 78 w 567"/>
              <a:gd name="T3" fmla="*/ 162 h 359"/>
              <a:gd name="T4" fmla="*/ 309 w 567"/>
              <a:gd name="T5" fmla="*/ 0 h 359"/>
              <a:gd name="T6" fmla="*/ 461 w 567"/>
              <a:gd name="T7" fmla="*/ 147 h 359"/>
              <a:gd name="T8" fmla="*/ 383 w 567"/>
              <a:gd name="T9" fmla="*/ 176 h 359"/>
              <a:gd name="T10" fmla="*/ 383 w 567"/>
              <a:gd name="T11" fmla="*/ 152 h 359"/>
              <a:gd name="T12" fmla="*/ 378 w 567"/>
              <a:gd name="T13" fmla="*/ 135 h 359"/>
              <a:gd name="T14" fmla="*/ 366 w 567"/>
              <a:gd name="T15" fmla="*/ 115 h 359"/>
              <a:gd name="T16" fmla="*/ 354 w 567"/>
              <a:gd name="T17" fmla="*/ 103 h 359"/>
              <a:gd name="T18" fmla="*/ 334 w 567"/>
              <a:gd name="T19" fmla="*/ 91 h 359"/>
              <a:gd name="T20" fmla="*/ 317 w 567"/>
              <a:gd name="T21" fmla="*/ 86 h 359"/>
              <a:gd name="T22" fmla="*/ 293 w 567"/>
              <a:gd name="T23" fmla="*/ 86 h 359"/>
              <a:gd name="T24" fmla="*/ 276 w 567"/>
              <a:gd name="T25" fmla="*/ 91 h 359"/>
              <a:gd name="T26" fmla="*/ 256 w 567"/>
              <a:gd name="T27" fmla="*/ 103 h 359"/>
              <a:gd name="T28" fmla="*/ 243 w 567"/>
              <a:gd name="T29" fmla="*/ 115 h 359"/>
              <a:gd name="T30" fmla="*/ 231 w 567"/>
              <a:gd name="T31" fmla="*/ 135 h 359"/>
              <a:gd name="T32" fmla="*/ 227 w 567"/>
              <a:gd name="T33" fmla="*/ 152 h 359"/>
              <a:gd name="T34" fmla="*/ 227 w 567"/>
              <a:gd name="T35" fmla="*/ 176 h 359"/>
              <a:gd name="T36" fmla="*/ 231 w 567"/>
              <a:gd name="T37" fmla="*/ 193 h 359"/>
              <a:gd name="T38" fmla="*/ 243 w 567"/>
              <a:gd name="T39" fmla="*/ 213 h 359"/>
              <a:gd name="T40" fmla="*/ 256 w 567"/>
              <a:gd name="T41" fmla="*/ 226 h 359"/>
              <a:gd name="T42" fmla="*/ 276 w 567"/>
              <a:gd name="T43" fmla="*/ 237 h 359"/>
              <a:gd name="T44" fmla="*/ 293 w 567"/>
              <a:gd name="T45" fmla="*/ 242 h 359"/>
              <a:gd name="T46" fmla="*/ 317 w 567"/>
              <a:gd name="T47" fmla="*/ 242 h 359"/>
              <a:gd name="T48" fmla="*/ 334 w 567"/>
              <a:gd name="T49" fmla="*/ 237 h 359"/>
              <a:gd name="T50" fmla="*/ 354 w 567"/>
              <a:gd name="T51" fmla="*/ 226 h 359"/>
              <a:gd name="T52" fmla="*/ 366 w 567"/>
              <a:gd name="T53" fmla="*/ 213 h 359"/>
              <a:gd name="T54" fmla="*/ 378 w 567"/>
              <a:gd name="T55" fmla="*/ 193 h 359"/>
              <a:gd name="T56" fmla="*/ 305 w 567"/>
              <a:gd name="T57" fmla="*/ 122 h 359"/>
              <a:gd name="T58" fmla="*/ 347 w 567"/>
              <a:gd name="T59" fmla="*/ 164 h 359"/>
              <a:gd name="T60" fmla="*/ 238 w 567"/>
              <a:gd name="T61" fmla="*/ 278 h 359"/>
              <a:gd name="T62" fmla="*/ 238 w 567"/>
              <a:gd name="T63" fmla="*/ 265 h 359"/>
              <a:gd name="T64" fmla="*/ 236 w 567"/>
              <a:gd name="T65" fmla="*/ 255 h 359"/>
              <a:gd name="T66" fmla="*/ 229 w 567"/>
              <a:gd name="T67" fmla="*/ 244 h 359"/>
              <a:gd name="T68" fmla="*/ 223 w 567"/>
              <a:gd name="T69" fmla="*/ 237 h 359"/>
              <a:gd name="T70" fmla="*/ 211 w 567"/>
              <a:gd name="T71" fmla="*/ 231 h 359"/>
              <a:gd name="T72" fmla="*/ 202 w 567"/>
              <a:gd name="T73" fmla="*/ 228 h 359"/>
              <a:gd name="T74" fmla="*/ 189 w 567"/>
              <a:gd name="T75" fmla="*/ 228 h 359"/>
              <a:gd name="T76" fmla="*/ 180 w 567"/>
              <a:gd name="T77" fmla="*/ 231 h 359"/>
              <a:gd name="T78" fmla="*/ 169 w 567"/>
              <a:gd name="T79" fmla="*/ 237 h 359"/>
              <a:gd name="T80" fmla="*/ 162 w 567"/>
              <a:gd name="T81" fmla="*/ 244 h 359"/>
              <a:gd name="T82" fmla="*/ 155 w 567"/>
              <a:gd name="T83" fmla="*/ 255 h 359"/>
              <a:gd name="T84" fmla="*/ 153 w 567"/>
              <a:gd name="T85" fmla="*/ 265 h 359"/>
              <a:gd name="T86" fmla="*/ 153 w 567"/>
              <a:gd name="T87" fmla="*/ 278 h 359"/>
              <a:gd name="T88" fmla="*/ 155 w 567"/>
              <a:gd name="T89" fmla="*/ 287 h 359"/>
              <a:gd name="T90" fmla="*/ 162 w 567"/>
              <a:gd name="T91" fmla="*/ 298 h 359"/>
              <a:gd name="T92" fmla="*/ 169 w 567"/>
              <a:gd name="T93" fmla="*/ 305 h 359"/>
              <a:gd name="T94" fmla="*/ 180 w 567"/>
              <a:gd name="T95" fmla="*/ 312 h 359"/>
              <a:gd name="T96" fmla="*/ 189 w 567"/>
              <a:gd name="T97" fmla="*/ 314 h 359"/>
              <a:gd name="T98" fmla="*/ 202 w 567"/>
              <a:gd name="T99" fmla="*/ 314 h 359"/>
              <a:gd name="T100" fmla="*/ 211 w 567"/>
              <a:gd name="T101" fmla="*/ 312 h 359"/>
              <a:gd name="T102" fmla="*/ 223 w 567"/>
              <a:gd name="T103" fmla="*/ 305 h 359"/>
              <a:gd name="T104" fmla="*/ 229 w 567"/>
              <a:gd name="T105" fmla="*/ 298 h 359"/>
              <a:gd name="T106" fmla="*/ 236 w 567"/>
              <a:gd name="T107" fmla="*/ 287 h 359"/>
              <a:gd name="T108" fmla="*/ 196 w 567"/>
              <a:gd name="T109" fmla="*/ 248 h 359"/>
              <a:gd name="T110" fmla="*/ 219 w 567"/>
              <a:gd name="T111" fmla="*/ 27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67" h="359">
                <a:moveTo>
                  <a:pt x="567" y="253"/>
                </a:moveTo>
                <a:cubicBezTo>
                  <a:pt x="567" y="311"/>
                  <a:pt x="519" y="359"/>
                  <a:pt x="461" y="359"/>
                </a:cubicBezTo>
                <a:cubicBezTo>
                  <a:pt x="87" y="359"/>
                  <a:pt x="87" y="359"/>
                  <a:pt x="87" y="359"/>
                </a:cubicBezTo>
                <a:cubicBezTo>
                  <a:pt x="39" y="359"/>
                  <a:pt x="0" y="320"/>
                  <a:pt x="0" y="272"/>
                </a:cubicBezTo>
                <a:cubicBezTo>
                  <a:pt x="0" y="225"/>
                  <a:pt x="36" y="187"/>
                  <a:pt x="82" y="185"/>
                </a:cubicBezTo>
                <a:cubicBezTo>
                  <a:pt x="80" y="178"/>
                  <a:pt x="78" y="170"/>
                  <a:pt x="78" y="162"/>
                </a:cubicBezTo>
                <a:cubicBezTo>
                  <a:pt x="78" y="124"/>
                  <a:pt x="109" y="93"/>
                  <a:pt x="147" y="93"/>
                </a:cubicBezTo>
                <a:cubicBezTo>
                  <a:pt x="160" y="93"/>
                  <a:pt x="171" y="97"/>
                  <a:pt x="182" y="103"/>
                </a:cubicBezTo>
                <a:cubicBezTo>
                  <a:pt x="194" y="44"/>
                  <a:pt x="246" y="0"/>
                  <a:pt x="309" y="0"/>
                </a:cubicBezTo>
                <a:cubicBezTo>
                  <a:pt x="381" y="0"/>
                  <a:pt x="439" y="58"/>
                  <a:pt x="439" y="130"/>
                </a:cubicBezTo>
                <a:cubicBezTo>
                  <a:pt x="439" y="137"/>
                  <a:pt x="439" y="143"/>
                  <a:pt x="438" y="149"/>
                </a:cubicBezTo>
                <a:cubicBezTo>
                  <a:pt x="445" y="148"/>
                  <a:pt x="453" y="147"/>
                  <a:pt x="461" y="147"/>
                </a:cubicBezTo>
                <a:cubicBezTo>
                  <a:pt x="519" y="147"/>
                  <a:pt x="567" y="194"/>
                  <a:pt x="567" y="253"/>
                </a:cubicBezTo>
                <a:close/>
                <a:moveTo>
                  <a:pt x="376" y="180"/>
                </a:moveTo>
                <a:cubicBezTo>
                  <a:pt x="377" y="178"/>
                  <a:pt x="379" y="176"/>
                  <a:pt x="383" y="176"/>
                </a:cubicBezTo>
                <a:cubicBezTo>
                  <a:pt x="401" y="175"/>
                  <a:pt x="401" y="175"/>
                  <a:pt x="401" y="175"/>
                </a:cubicBezTo>
                <a:cubicBezTo>
                  <a:pt x="401" y="153"/>
                  <a:pt x="401" y="153"/>
                  <a:pt x="401" y="153"/>
                </a:cubicBezTo>
                <a:cubicBezTo>
                  <a:pt x="383" y="152"/>
                  <a:pt x="383" y="152"/>
                  <a:pt x="383" y="152"/>
                </a:cubicBezTo>
                <a:cubicBezTo>
                  <a:pt x="379" y="152"/>
                  <a:pt x="377" y="150"/>
                  <a:pt x="376" y="148"/>
                </a:cubicBezTo>
                <a:cubicBezTo>
                  <a:pt x="376" y="146"/>
                  <a:pt x="376" y="144"/>
                  <a:pt x="375" y="142"/>
                </a:cubicBezTo>
                <a:cubicBezTo>
                  <a:pt x="375" y="140"/>
                  <a:pt x="376" y="137"/>
                  <a:pt x="378" y="135"/>
                </a:cubicBezTo>
                <a:cubicBezTo>
                  <a:pt x="394" y="125"/>
                  <a:pt x="394" y="125"/>
                  <a:pt x="394" y="125"/>
                </a:cubicBezTo>
                <a:cubicBezTo>
                  <a:pt x="383" y="107"/>
                  <a:pt x="383" y="107"/>
                  <a:pt x="383" y="107"/>
                </a:cubicBezTo>
                <a:cubicBezTo>
                  <a:pt x="366" y="115"/>
                  <a:pt x="366" y="115"/>
                  <a:pt x="366" y="115"/>
                </a:cubicBezTo>
                <a:cubicBezTo>
                  <a:pt x="363" y="116"/>
                  <a:pt x="360" y="116"/>
                  <a:pt x="358" y="114"/>
                </a:cubicBezTo>
                <a:cubicBezTo>
                  <a:pt x="357" y="113"/>
                  <a:pt x="356" y="112"/>
                  <a:pt x="355" y="111"/>
                </a:cubicBezTo>
                <a:cubicBezTo>
                  <a:pt x="353" y="109"/>
                  <a:pt x="352" y="106"/>
                  <a:pt x="354" y="103"/>
                </a:cubicBezTo>
                <a:cubicBezTo>
                  <a:pt x="362" y="86"/>
                  <a:pt x="362" y="86"/>
                  <a:pt x="362" y="86"/>
                </a:cubicBezTo>
                <a:cubicBezTo>
                  <a:pt x="344" y="75"/>
                  <a:pt x="344" y="75"/>
                  <a:pt x="344" y="75"/>
                </a:cubicBezTo>
                <a:cubicBezTo>
                  <a:pt x="334" y="91"/>
                  <a:pt x="334" y="91"/>
                  <a:pt x="334" y="91"/>
                </a:cubicBezTo>
                <a:cubicBezTo>
                  <a:pt x="332" y="93"/>
                  <a:pt x="329" y="94"/>
                  <a:pt x="327" y="94"/>
                </a:cubicBezTo>
                <a:cubicBezTo>
                  <a:pt x="325" y="93"/>
                  <a:pt x="323" y="93"/>
                  <a:pt x="321" y="93"/>
                </a:cubicBezTo>
                <a:cubicBezTo>
                  <a:pt x="319" y="92"/>
                  <a:pt x="317" y="90"/>
                  <a:pt x="317" y="86"/>
                </a:cubicBezTo>
                <a:cubicBezTo>
                  <a:pt x="316" y="68"/>
                  <a:pt x="316" y="68"/>
                  <a:pt x="316" y="68"/>
                </a:cubicBezTo>
                <a:cubicBezTo>
                  <a:pt x="294" y="68"/>
                  <a:pt x="294" y="68"/>
                  <a:pt x="294" y="68"/>
                </a:cubicBezTo>
                <a:cubicBezTo>
                  <a:pt x="293" y="86"/>
                  <a:pt x="293" y="86"/>
                  <a:pt x="293" y="86"/>
                </a:cubicBezTo>
                <a:cubicBezTo>
                  <a:pt x="293" y="90"/>
                  <a:pt x="291" y="92"/>
                  <a:pt x="288" y="93"/>
                </a:cubicBezTo>
                <a:cubicBezTo>
                  <a:pt x="287" y="93"/>
                  <a:pt x="285" y="93"/>
                  <a:pt x="283" y="94"/>
                </a:cubicBezTo>
                <a:cubicBezTo>
                  <a:pt x="280" y="94"/>
                  <a:pt x="278" y="93"/>
                  <a:pt x="276" y="91"/>
                </a:cubicBezTo>
                <a:cubicBezTo>
                  <a:pt x="266" y="75"/>
                  <a:pt x="266" y="75"/>
                  <a:pt x="266" y="75"/>
                </a:cubicBezTo>
                <a:cubicBezTo>
                  <a:pt x="248" y="86"/>
                  <a:pt x="248" y="86"/>
                  <a:pt x="248" y="86"/>
                </a:cubicBezTo>
                <a:cubicBezTo>
                  <a:pt x="256" y="103"/>
                  <a:pt x="256" y="103"/>
                  <a:pt x="256" y="103"/>
                </a:cubicBezTo>
                <a:cubicBezTo>
                  <a:pt x="257" y="106"/>
                  <a:pt x="257" y="109"/>
                  <a:pt x="255" y="111"/>
                </a:cubicBezTo>
                <a:cubicBezTo>
                  <a:pt x="254" y="112"/>
                  <a:pt x="252" y="113"/>
                  <a:pt x="251" y="114"/>
                </a:cubicBezTo>
                <a:cubicBezTo>
                  <a:pt x="249" y="116"/>
                  <a:pt x="246" y="116"/>
                  <a:pt x="243" y="115"/>
                </a:cubicBezTo>
                <a:cubicBezTo>
                  <a:pt x="227" y="107"/>
                  <a:pt x="227" y="107"/>
                  <a:pt x="227" y="107"/>
                </a:cubicBezTo>
                <a:cubicBezTo>
                  <a:pt x="216" y="125"/>
                  <a:pt x="216" y="125"/>
                  <a:pt x="216" y="125"/>
                </a:cubicBezTo>
                <a:cubicBezTo>
                  <a:pt x="231" y="135"/>
                  <a:pt x="231" y="135"/>
                  <a:pt x="231" y="135"/>
                </a:cubicBezTo>
                <a:cubicBezTo>
                  <a:pt x="234" y="137"/>
                  <a:pt x="235" y="140"/>
                  <a:pt x="235" y="142"/>
                </a:cubicBezTo>
                <a:cubicBezTo>
                  <a:pt x="234" y="144"/>
                  <a:pt x="234" y="146"/>
                  <a:pt x="233" y="148"/>
                </a:cubicBezTo>
                <a:cubicBezTo>
                  <a:pt x="233" y="150"/>
                  <a:pt x="230" y="152"/>
                  <a:pt x="227" y="152"/>
                </a:cubicBezTo>
                <a:cubicBezTo>
                  <a:pt x="209" y="153"/>
                  <a:pt x="209" y="153"/>
                  <a:pt x="209" y="153"/>
                </a:cubicBezTo>
                <a:cubicBezTo>
                  <a:pt x="209" y="175"/>
                  <a:pt x="209" y="175"/>
                  <a:pt x="209" y="175"/>
                </a:cubicBezTo>
                <a:cubicBezTo>
                  <a:pt x="227" y="176"/>
                  <a:pt x="227" y="176"/>
                  <a:pt x="227" y="176"/>
                </a:cubicBezTo>
                <a:cubicBezTo>
                  <a:pt x="230" y="176"/>
                  <a:pt x="233" y="178"/>
                  <a:pt x="233" y="180"/>
                </a:cubicBezTo>
                <a:cubicBezTo>
                  <a:pt x="234" y="182"/>
                  <a:pt x="234" y="184"/>
                  <a:pt x="235" y="186"/>
                </a:cubicBezTo>
                <a:cubicBezTo>
                  <a:pt x="235" y="189"/>
                  <a:pt x="234" y="191"/>
                  <a:pt x="231" y="193"/>
                </a:cubicBezTo>
                <a:cubicBezTo>
                  <a:pt x="216" y="203"/>
                  <a:pt x="216" y="203"/>
                  <a:pt x="216" y="203"/>
                </a:cubicBezTo>
                <a:cubicBezTo>
                  <a:pt x="227" y="221"/>
                  <a:pt x="227" y="221"/>
                  <a:pt x="227" y="221"/>
                </a:cubicBezTo>
                <a:cubicBezTo>
                  <a:pt x="243" y="213"/>
                  <a:pt x="243" y="213"/>
                  <a:pt x="243" y="213"/>
                </a:cubicBezTo>
                <a:cubicBezTo>
                  <a:pt x="246" y="212"/>
                  <a:pt x="249" y="212"/>
                  <a:pt x="251" y="214"/>
                </a:cubicBezTo>
                <a:cubicBezTo>
                  <a:pt x="252" y="215"/>
                  <a:pt x="254" y="216"/>
                  <a:pt x="255" y="218"/>
                </a:cubicBezTo>
                <a:cubicBezTo>
                  <a:pt x="257" y="220"/>
                  <a:pt x="257" y="222"/>
                  <a:pt x="256" y="226"/>
                </a:cubicBezTo>
                <a:cubicBezTo>
                  <a:pt x="248" y="242"/>
                  <a:pt x="248" y="242"/>
                  <a:pt x="248" y="242"/>
                </a:cubicBezTo>
                <a:cubicBezTo>
                  <a:pt x="266" y="253"/>
                  <a:pt x="266" y="253"/>
                  <a:pt x="266" y="253"/>
                </a:cubicBezTo>
                <a:cubicBezTo>
                  <a:pt x="276" y="237"/>
                  <a:pt x="276" y="237"/>
                  <a:pt x="276" y="237"/>
                </a:cubicBezTo>
                <a:cubicBezTo>
                  <a:pt x="278" y="235"/>
                  <a:pt x="280" y="234"/>
                  <a:pt x="283" y="234"/>
                </a:cubicBezTo>
                <a:cubicBezTo>
                  <a:pt x="285" y="235"/>
                  <a:pt x="287" y="235"/>
                  <a:pt x="288" y="236"/>
                </a:cubicBezTo>
                <a:cubicBezTo>
                  <a:pt x="291" y="236"/>
                  <a:pt x="293" y="239"/>
                  <a:pt x="293" y="242"/>
                </a:cubicBezTo>
                <a:cubicBezTo>
                  <a:pt x="294" y="260"/>
                  <a:pt x="294" y="260"/>
                  <a:pt x="294" y="260"/>
                </a:cubicBezTo>
                <a:cubicBezTo>
                  <a:pt x="316" y="260"/>
                  <a:pt x="316" y="260"/>
                  <a:pt x="316" y="260"/>
                </a:cubicBezTo>
                <a:cubicBezTo>
                  <a:pt x="317" y="242"/>
                  <a:pt x="317" y="242"/>
                  <a:pt x="317" y="242"/>
                </a:cubicBezTo>
                <a:cubicBezTo>
                  <a:pt x="317" y="239"/>
                  <a:pt x="319" y="236"/>
                  <a:pt x="321" y="236"/>
                </a:cubicBezTo>
                <a:cubicBezTo>
                  <a:pt x="323" y="235"/>
                  <a:pt x="325" y="235"/>
                  <a:pt x="327" y="234"/>
                </a:cubicBezTo>
                <a:cubicBezTo>
                  <a:pt x="329" y="234"/>
                  <a:pt x="332" y="235"/>
                  <a:pt x="334" y="237"/>
                </a:cubicBezTo>
                <a:cubicBezTo>
                  <a:pt x="344" y="253"/>
                  <a:pt x="344" y="253"/>
                  <a:pt x="344" y="253"/>
                </a:cubicBezTo>
                <a:cubicBezTo>
                  <a:pt x="362" y="242"/>
                  <a:pt x="362" y="242"/>
                  <a:pt x="362" y="242"/>
                </a:cubicBezTo>
                <a:cubicBezTo>
                  <a:pt x="354" y="226"/>
                  <a:pt x="354" y="226"/>
                  <a:pt x="354" y="226"/>
                </a:cubicBezTo>
                <a:cubicBezTo>
                  <a:pt x="352" y="222"/>
                  <a:pt x="353" y="220"/>
                  <a:pt x="355" y="218"/>
                </a:cubicBezTo>
                <a:cubicBezTo>
                  <a:pt x="356" y="216"/>
                  <a:pt x="357" y="215"/>
                  <a:pt x="358" y="214"/>
                </a:cubicBezTo>
                <a:cubicBezTo>
                  <a:pt x="360" y="212"/>
                  <a:pt x="363" y="212"/>
                  <a:pt x="366" y="213"/>
                </a:cubicBezTo>
                <a:cubicBezTo>
                  <a:pt x="383" y="221"/>
                  <a:pt x="383" y="221"/>
                  <a:pt x="383" y="221"/>
                </a:cubicBezTo>
                <a:cubicBezTo>
                  <a:pt x="394" y="203"/>
                  <a:pt x="394" y="203"/>
                  <a:pt x="394" y="203"/>
                </a:cubicBezTo>
                <a:cubicBezTo>
                  <a:pt x="378" y="193"/>
                  <a:pt x="378" y="193"/>
                  <a:pt x="378" y="193"/>
                </a:cubicBezTo>
                <a:cubicBezTo>
                  <a:pt x="376" y="191"/>
                  <a:pt x="375" y="189"/>
                  <a:pt x="375" y="186"/>
                </a:cubicBezTo>
                <a:cubicBezTo>
                  <a:pt x="376" y="184"/>
                  <a:pt x="376" y="182"/>
                  <a:pt x="376" y="180"/>
                </a:cubicBezTo>
                <a:close/>
                <a:moveTo>
                  <a:pt x="305" y="122"/>
                </a:moveTo>
                <a:cubicBezTo>
                  <a:pt x="282" y="122"/>
                  <a:pt x="263" y="141"/>
                  <a:pt x="263" y="164"/>
                </a:cubicBezTo>
                <a:cubicBezTo>
                  <a:pt x="263" y="187"/>
                  <a:pt x="282" y="206"/>
                  <a:pt x="305" y="206"/>
                </a:cubicBezTo>
                <a:cubicBezTo>
                  <a:pt x="328" y="206"/>
                  <a:pt x="347" y="187"/>
                  <a:pt x="347" y="164"/>
                </a:cubicBezTo>
                <a:cubicBezTo>
                  <a:pt x="347" y="141"/>
                  <a:pt x="328" y="122"/>
                  <a:pt x="305" y="122"/>
                </a:cubicBezTo>
                <a:close/>
                <a:moveTo>
                  <a:pt x="235" y="280"/>
                </a:moveTo>
                <a:cubicBezTo>
                  <a:pt x="235" y="279"/>
                  <a:pt x="237" y="278"/>
                  <a:pt x="238" y="278"/>
                </a:cubicBezTo>
                <a:cubicBezTo>
                  <a:pt x="249" y="277"/>
                  <a:pt x="249" y="277"/>
                  <a:pt x="249" y="277"/>
                </a:cubicBezTo>
                <a:cubicBezTo>
                  <a:pt x="249" y="265"/>
                  <a:pt x="249" y="265"/>
                  <a:pt x="249" y="265"/>
                </a:cubicBezTo>
                <a:cubicBezTo>
                  <a:pt x="238" y="265"/>
                  <a:pt x="238" y="265"/>
                  <a:pt x="238" y="265"/>
                </a:cubicBezTo>
                <a:cubicBezTo>
                  <a:pt x="237" y="265"/>
                  <a:pt x="235" y="264"/>
                  <a:pt x="235" y="262"/>
                </a:cubicBezTo>
                <a:cubicBezTo>
                  <a:pt x="235" y="261"/>
                  <a:pt x="234" y="260"/>
                  <a:pt x="234" y="259"/>
                </a:cubicBezTo>
                <a:cubicBezTo>
                  <a:pt x="234" y="258"/>
                  <a:pt x="235" y="256"/>
                  <a:pt x="236" y="255"/>
                </a:cubicBezTo>
                <a:cubicBezTo>
                  <a:pt x="244" y="250"/>
                  <a:pt x="244" y="250"/>
                  <a:pt x="244" y="250"/>
                </a:cubicBezTo>
                <a:cubicBezTo>
                  <a:pt x="239" y="240"/>
                  <a:pt x="239" y="240"/>
                  <a:pt x="239" y="240"/>
                </a:cubicBezTo>
                <a:cubicBezTo>
                  <a:pt x="229" y="244"/>
                  <a:pt x="229" y="244"/>
                  <a:pt x="229" y="244"/>
                </a:cubicBezTo>
                <a:cubicBezTo>
                  <a:pt x="228" y="245"/>
                  <a:pt x="226" y="245"/>
                  <a:pt x="225" y="244"/>
                </a:cubicBezTo>
                <a:cubicBezTo>
                  <a:pt x="224" y="243"/>
                  <a:pt x="224" y="242"/>
                  <a:pt x="223" y="242"/>
                </a:cubicBezTo>
                <a:cubicBezTo>
                  <a:pt x="222" y="241"/>
                  <a:pt x="222" y="239"/>
                  <a:pt x="223" y="237"/>
                </a:cubicBezTo>
                <a:cubicBezTo>
                  <a:pt x="227" y="228"/>
                  <a:pt x="227" y="228"/>
                  <a:pt x="227" y="228"/>
                </a:cubicBezTo>
                <a:cubicBezTo>
                  <a:pt x="217" y="222"/>
                  <a:pt x="217" y="222"/>
                  <a:pt x="217" y="222"/>
                </a:cubicBezTo>
                <a:cubicBezTo>
                  <a:pt x="211" y="231"/>
                  <a:pt x="211" y="231"/>
                  <a:pt x="211" y="231"/>
                </a:cubicBezTo>
                <a:cubicBezTo>
                  <a:pt x="210" y="232"/>
                  <a:pt x="209" y="233"/>
                  <a:pt x="208" y="233"/>
                </a:cubicBezTo>
                <a:cubicBezTo>
                  <a:pt x="207" y="232"/>
                  <a:pt x="206" y="232"/>
                  <a:pt x="205" y="232"/>
                </a:cubicBezTo>
                <a:cubicBezTo>
                  <a:pt x="203" y="231"/>
                  <a:pt x="202" y="230"/>
                  <a:pt x="202" y="228"/>
                </a:cubicBezTo>
                <a:cubicBezTo>
                  <a:pt x="202" y="218"/>
                  <a:pt x="202" y="218"/>
                  <a:pt x="202" y="218"/>
                </a:cubicBezTo>
                <a:cubicBezTo>
                  <a:pt x="190" y="218"/>
                  <a:pt x="190" y="218"/>
                  <a:pt x="190" y="218"/>
                </a:cubicBezTo>
                <a:cubicBezTo>
                  <a:pt x="189" y="228"/>
                  <a:pt x="189" y="228"/>
                  <a:pt x="189" y="228"/>
                </a:cubicBezTo>
                <a:cubicBezTo>
                  <a:pt x="189" y="230"/>
                  <a:pt x="188" y="231"/>
                  <a:pt x="187" y="232"/>
                </a:cubicBezTo>
                <a:cubicBezTo>
                  <a:pt x="186" y="232"/>
                  <a:pt x="185" y="232"/>
                  <a:pt x="184" y="233"/>
                </a:cubicBezTo>
                <a:cubicBezTo>
                  <a:pt x="182" y="233"/>
                  <a:pt x="181" y="232"/>
                  <a:pt x="180" y="231"/>
                </a:cubicBezTo>
                <a:cubicBezTo>
                  <a:pt x="174" y="222"/>
                  <a:pt x="174" y="222"/>
                  <a:pt x="174" y="222"/>
                </a:cubicBezTo>
                <a:cubicBezTo>
                  <a:pt x="164" y="228"/>
                  <a:pt x="164" y="228"/>
                  <a:pt x="164" y="228"/>
                </a:cubicBezTo>
                <a:cubicBezTo>
                  <a:pt x="169" y="237"/>
                  <a:pt x="169" y="237"/>
                  <a:pt x="169" y="237"/>
                </a:cubicBezTo>
                <a:cubicBezTo>
                  <a:pt x="169" y="239"/>
                  <a:pt x="169" y="241"/>
                  <a:pt x="168" y="242"/>
                </a:cubicBezTo>
                <a:cubicBezTo>
                  <a:pt x="167" y="242"/>
                  <a:pt x="167" y="243"/>
                  <a:pt x="166" y="244"/>
                </a:cubicBezTo>
                <a:cubicBezTo>
                  <a:pt x="165" y="245"/>
                  <a:pt x="164" y="245"/>
                  <a:pt x="162" y="244"/>
                </a:cubicBezTo>
                <a:cubicBezTo>
                  <a:pt x="153" y="240"/>
                  <a:pt x="153" y="240"/>
                  <a:pt x="153" y="240"/>
                </a:cubicBezTo>
                <a:cubicBezTo>
                  <a:pt x="147" y="250"/>
                  <a:pt x="147" y="250"/>
                  <a:pt x="147" y="250"/>
                </a:cubicBezTo>
                <a:cubicBezTo>
                  <a:pt x="155" y="255"/>
                  <a:pt x="155" y="255"/>
                  <a:pt x="155" y="255"/>
                </a:cubicBezTo>
                <a:cubicBezTo>
                  <a:pt x="157" y="256"/>
                  <a:pt x="157" y="258"/>
                  <a:pt x="157" y="259"/>
                </a:cubicBezTo>
                <a:cubicBezTo>
                  <a:pt x="157" y="260"/>
                  <a:pt x="157" y="261"/>
                  <a:pt x="156" y="262"/>
                </a:cubicBezTo>
                <a:cubicBezTo>
                  <a:pt x="156" y="264"/>
                  <a:pt x="155" y="265"/>
                  <a:pt x="153" y="265"/>
                </a:cubicBezTo>
                <a:cubicBezTo>
                  <a:pt x="143" y="265"/>
                  <a:pt x="143" y="265"/>
                  <a:pt x="143" y="265"/>
                </a:cubicBezTo>
                <a:cubicBezTo>
                  <a:pt x="143" y="277"/>
                  <a:pt x="143" y="277"/>
                  <a:pt x="143" y="277"/>
                </a:cubicBezTo>
                <a:cubicBezTo>
                  <a:pt x="153" y="278"/>
                  <a:pt x="153" y="278"/>
                  <a:pt x="153" y="278"/>
                </a:cubicBezTo>
                <a:cubicBezTo>
                  <a:pt x="155" y="278"/>
                  <a:pt x="156" y="279"/>
                  <a:pt x="156" y="280"/>
                </a:cubicBezTo>
                <a:cubicBezTo>
                  <a:pt x="157" y="281"/>
                  <a:pt x="157" y="282"/>
                  <a:pt x="157" y="283"/>
                </a:cubicBezTo>
                <a:cubicBezTo>
                  <a:pt x="157" y="285"/>
                  <a:pt x="157" y="286"/>
                  <a:pt x="155" y="287"/>
                </a:cubicBezTo>
                <a:cubicBezTo>
                  <a:pt x="147" y="293"/>
                  <a:pt x="147" y="293"/>
                  <a:pt x="147" y="293"/>
                </a:cubicBezTo>
                <a:cubicBezTo>
                  <a:pt x="153" y="303"/>
                  <a:pt x="153" y="303"/>
                  <a:pt x="153" y="303"/>
                </a:cubicBezTo>
                <a:cubicBezTo>
                  <a:pt x="162" y="298"/>
                  <a:pt x="162" y="298"/>
                  <a:pt x="162" y="298"/>
                </a:cubicBezTo>
                <a:cubicBezTo>
                  <a:pt x="164" y="297"/>
                  <a:pt x="165" y="298"/>
                  <a:pt x="166" y="299"/>
                </a:cubicBezTo>
                <a:cubicBezTo>
                  <a:pt x="167" y="299"/>
                  <a:pt x="167" y="300"/>
                  <a:pt x="168" y="301"/>
                </a:cubicBezTo>
                <a:cubicBezTo>
                  <a:pt x="169" y="302"/>
                  <a:pt x="169" y="303"/>
                  <a:pt x="169" y="305"/>
                </a:cubicBezTo>
                <a:cubicBezTo>
                  <a:pt x="164" y="314"/>
                  <a:pt x="164" y="314"/>
                  <a:pt x="164" y="314"/>
                </a:cubicBezTo>
                <a:cubicBezTo>
                  <a:pt x="174" y="320"/>
                  <a:pt x="174" y="320"/>
                  <a:pt x="174" y="320"/>
                </a:cubicBezTo>
                <a:cubicBezTo>
                  <a:pt x="180" y="312"/>
                  <a:pt x="180" y="312"/>
                  <a:pt x="180" y="312"/>
                </a:cubicBezTo>
                <a:cubicBezTo>
                  <a:pt x="181" y="310"/>
                  <a:pt x="182" y="310"/>
                  <a:pt x="184" y="310"/>
                </a:cubicBezTo>
                <a:cubicBezTo>
                  <a:pt x="185" y="310"/>
                  <a:pt x="186" y="310"/>
                  <a:pt x="187" y="311"/>
                </a:cubicBezTo>
                <a:cubicBezTo>
                  <a:pt x="188" y="311"/>
                  <a:pt x="189" y="312"/>
                  <a:pt x="189" y="314"/>
                </a:cubicBezTo>
                <a:cubicBezTo>
                  <a:pt x="190" y="324"/>
                  <a:pt x="190" y="324"/>
                  <a:pt x="190" y="324"/>
                </a:cubicBezTo>
                <a:cubicBezTo>
                  <a:pt x="202" y="324"/>
                  <a:pt x="202" y="324"/>
                  <a:pt x="202" y="324"/>
                </a:cubicBezTo>
                <a:cubicBezTo>
                  <a:pt x="202" y="314"/>
                  <a:pt x="202" y="314"/>
                  <a:pt x="202" y="314"/>
                </a:cubicBezTo>
                <a:cubicBezTo>
                  <a:pt x="202" y="312"/>
                  <a:pt x="203" y="311"/>
                  <a:pt x="205" y="311"/>
                </a:cubicBezTo>
                <a:cubicBezTo>
                  <a:pt x="206" y="310"/>
                  <a:pt x="207" y="310"/>
                  <a:pt x="208" y="310"/>
                </a:cubicBezTo>
                <a:cubicBezTo>
                  <a:pt x="209" y="310"/>
                  <a:pt x="210" y="310"/>
                  <a:pt x="211" y="312"/>
                </a:cubicBezTo>
                <a:cubicBezTo>
                  <a:pt x="217" y="320"/>
                  <a:pt x="217" y="320"/>
                  <a:pt x="217" y="320"/>
                </a:cubicBezTo>
                <a:cubicBezTo>
                  <a:pt x="227" y="314"/>
                  <a:pt x="227" y="314"/>
                  <a:pt x="227" y="314"/>
                </a:cubicBezTo>
                <a:cubicBezTo>
                  <a:pt x="223" y="305"/>
                  <a:pt x="223" y="305"/>
                  <a:pt x="223" y="305"/>
                </a:cubicBezTo>
                <a:cubicBezTo>
                  <a:pt x="222" y="303"/>
                  <a:pt x="222" y="302"/>
                  <a:pt x="223" y="301"/>
                </a:cubicBezTo>
                <a:cubicBezTo>
                  <a:pt x="224" y="300"/>
                  <a:pt x="224" y="299"/>
                  <a:pt x="225" y="299"/>
                </a:cubicBezTo>
                <a:cubicBezTo>
                  <a:pt x="226" y="298"/>
                  <a:pt x="228" y="297"/>
                  <a:pt x="229" y="298"/>
                </a:cubicBezTo>
                <a:cubicBezTo>
                  <a:pt x="239" y="303"/>
                  <a:pt x="239" y="303"/>
                  <a:pt x="239" y="303"/>
                </a:cubicBezTo>
                <a:cubicBezTo>
                  <a:pt x="244" y="293"/>
                  <a:pt x="244" y="293"/>
                  <a:pt x="244" y="293"/>
                </a:cubicBezTo>
                <a:cubicBezTo>
                  <a:pt x="236" y="287"/>
                  <a:pt x="236" y="287"/>
                  <a:pt x="236" y="287"/>
                </a:cubicBezTo>
                <a:cubicBezTo>
                  <a:pt x="235" y="286"/>
                  <a:pt x="234" y="285"/>
                  <a:pt x="234" y="283"/>
                </a:cubicBezTo>
                <a:cubicBezTo>
                  <a:pt x="234" y="282"/>
                  <a:pt x="235" y="281"/>
                  <a:pt x="235" y="280"/>
                </a:cubicBezTo>
                <a:close/>
                <a:moveTo>
                  <a:pt x="196" y="248"/>
                </a:moveTo>
                <a:cubicBezTo>
                  <a:pt x="183" y="248"/>
                  <a:pt x="172" y="258"/>
                  <a:pt x="172" y="271"/>
                </a:cubicBezTo>
                <a:cubicBezTo>
                  <a:pt x="172" y="284"/>
                  <a:pt x="183" y="295"/>
                  <a:pt x="196" y="295"/>
                </a:cubicBezTo>
                <a:cubicBezTo>
                  <a:pt x="208" y="295"/>
                  <a:pt x="219" y="284"/>
                  <a:pt x="219" y="271"/>
                </a:cubicBezTo>
                <a:cubicBezTo>
                  <a:pt x="219" y="258"/>
                  <a:pt x="208" y="248"/>
                  <a:pt x="196" y="248"/>
                </a:cubicBezTo>
                <a:close/>
              </a:path>
            </a:pathLst>
          </a:custGeom>
          <a:solidFill>
            <a:srgbClr val="00B7EE"/>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 name="Freeform 49"/>
          <p:cNvSpPr>
            <a:spLocks noEditPoints="1"/>
          </p:cNvSpPr>
          <p:nvPr/>
        </p:nvSpPr>
        <p:spPr bwMode="auto">
          <a:xfrm>
            <a:off x="5925667" y="1103637"/>
            <a:ext cx="474530" cy="301466"/>
          </a:xfrm>
          <a:custGeom>
            <a:avLst/>
            <a:gdLst>
              <a:gd name="T0" fmla="*/ 87 w 567"/>
              <a:gd name="T1" fmla="*/ 359 h 359"/>
              <a:gd name="T2" fmla="*/ 78 w 567"/>
              <a:gd name="T3" fmla="*/ 162 h 359"/>
              <a:gd name="T4" fmla="*/ 309 w 567"/>
              <a:gd name="T5" fmla="*/ 0 h 359"/>
              <a:gd name="T6" fmla="*/ 461 w 567"/>
              <a:gd name="T7" fmla="*/ 147 h 359"/>
              <a:gd name="T8" fmla="*/ 383 w 567"/>
              <a:gd name="T9" fmla="*/ 176 h 359"/>
              <a:gd name="T10" fmla="*/ 383 w 567"/>
              <a:gd name="T11" fmla="*/ 152 h 359"/>
              <a:gd name="T12" fmla="*/ 378 w 567"/>
              <a:gd name="T13" fmla="*/ 135 h 359"/>
              <a:gd name="T14" fmla="*/ 366 w 567"/>
              <a:gd name="T15" fmla="*/ 115 h 359"/>
              <a:gd name="T16" fmla="*/ 354 w 567"/>
              <a:gd name="T17" fmla="*/ 103 h 359"/>
              <a:gd name="T18" fmla="*/ 334 w 567"/>
              <a:gd name="T19" fmla="*/ 91 h 359"/>
              <a:gd name="T20" fmla="*/ 317 w 567"/>
              <a:gd name="T21" fmla="*/ 86 h 359"/>
              <a:gd name="T22" fmla="*/ 293 w 567"/>
              <a:gd name="T23" fmla="*/ 86 h 359"/>
              <a:gd name="T24" fmla="*/ 276 w 567"/>
              <a:gd name="T25" fmla="*/ 91 h 359"/>
              <a:gd name="T26" fmla="*/ 256 w 567"/>
              <a:gd name="T27" fmla="*/ 103 h 359"/>
              <a:gd name="T28" fmla="*/ 243 w 567"/>
              <a:gd name="T29" fmla="*/ 115 h 359"/>
              <a:gd name="T30" fmla="*/ 231 w 567"/>
              <a:gd name="T31" fmla="*/ 135 h 359"/>
              <a:gd name="T32" fmla="*/ 227 w 567"/>
              <a:gd name="T33" fmla="*/ 152 h 359"/>
              <a:gd name="T34" fmla="*/ 227 w 567"/>
              <a:gd name="T35" fmla="*/ 176 h 359"/>
              <a:gd name="T36" fmla="*/ 231 w 567"/>
              <a:gd name="T37" fmla="*/ 193 h 359"/>
              <a:gd name="T38" fmla="*/ 243 w 567"/>
              <a:gd name="T39" fmla="*/ 213 h 359"/>
              <a:gd name="T40" fmla="*/ 256 w 567"/>
              <a:gd name="T41" fmla="*/ 226 h 359"/>
              <a:gd name="T42" fmla="*/ 276 w 567"/>
              <a:gd name="T43" fmla="*/ 237 h 359"/>
              <a:gd name="T44" fmla="*/ 293 w 567"/>
              <a:gd name="T45" fmla="*/ 242 h 359"/>
              <a:gd name="T46" fmla="*/ 317 w 567"/>
              <a:gd name="T47" fmla="*/ 242 h 359"/>
              <a:gd name="T48" fmla="*/ 334 w 567"/>
              <a:gd name="T49" fmla="*/ 237 h 359"/>
              <a:gd name="T50" fmla="*/ 354 w 567"/>
              <a:gd name="T51" fmla="*/ 226 h 359"/>
              <a:gd name="T52" fmla="*/ 366 w 567"/>
              <a:gd name="T53" fmla="*/ 213 h 359"/>
              <a:gd name="T54" fmla="*/ 378 w 567"/>
              <a:gd name="T55" fmla="*/ 193 h 359"/>
              <a:gd name="T56" fmla="*/ 305 w 567"/>
              <a:gd name="T57" fmla="*/ 122 h 359"/>
              <a:gd name="T58" fmla="*/ 347 w 567"/>
              <a:gd name="T59" fmla="*/ 164 h 359"/>
              <a:gd name="T60" fmla="*/ 238 w 567"/>
              <a:gd name="T61" fmla="*/ 278 h 359"/>
              <a:gd name="T62" fmla="*/ 238 w 567"/>
              <a:gd name="T63" fmla="*/ 265 h 359"/>
              <a:gd name="T64" fmla="*/ 236 w 567"/>
              <a:gd name="T65" fmla="*/ 255 h 359"/>
              <a:gd name="T66" fmla="*/ 229 w 567"/>
              <a:gd name="T67" fmla="*/ 244 h 359"/>
              <a:gd name="T68" fmla="*/ 223 w 567"/>
              <a:gd name="T69" fmla="*/ 237 h 359"/>
              <a:gd name="T70" fmla="*/ 211 w 567"/>
              <a:gd name="T71" fmla="*/ 231 h 359"/>
              <a:gd name="T72" fmla="*/ 202 w 567"/>
              <a:gd name="T73" fmla="*/ 228 h 359"/>
              <a:gd name="T74" fmla="*/ 189 w 567"/>
              <a:gd name="T75" fmla="*/ 228 h 359"/>
              <a:gd name="T76" fmla="*/ 180 w 567"/>
              <a:gd name="T77" fmla="*/ 231 h 359"/>
              <a:gd name="T78" fmla="*/ 169 w 567"/>
              <a:gd name="T79" fmla="*/ 237 h 359"/>
              <a:gd name="T80" fmla="*/ 162 w 567"/>
              <a:gd name="T81" fmla="*/ 244 h 359"/>
              <a:gd name="T82" fmla="*/ 155 w 567"/>
              <a:gd name="T83" fmla="*/ 255 h 359"/>
              <a:gd name="T84" fmla="*/ 153 w 567"/>
              <a:gd name="T85" fmla="*/ 265 h 359"/>
              <a:gd name="T86" fmla="*/ 153 w 567"/>
              <a:gd name="T87" fmla="*/ 278 h 359"/>
              <a:gd name="T88" fmla="*/ 155 w 567"/>
              <a:gd name="T89" fmla="*/ 287 h 359"/>
              <a:gd name="T90" fmla="*/ 162 w 567"/>
              <a:gd name="T91" fmla="*/ 298 h 359"/>
              <a:gd name="T92" fmla="*/ 169 w 567"/>
              <a:gd name="T93" fmla="*/ 305 h 359"/>
              <a:gd name="T94" fmla="*/ 180 w 567"/>
              <a:gd name="T95" fmla="*/ 312 h 359"/>
              <a:gd name="T96" fmla="*/ 189 w 567"/>
              <a:gd name="T97" fmla="*/ 314 h 359"/>
              <a:gd name="T98" fmla="*/ 202 w 567"/>
              <a:gd name="T99" fmla="*/ 314 h 359"/>
              <a:gd name="T100" fmla="*/ 211 w 567"/>
              <a:gd name="T101" fmla="*/ 312 h 359"/>
              <a:gd name="T102" fmla="*/ 223 w 567"/>
              <a:gd name="T103" fmla="*/ 305 h 359"/>
              <a:gd name="T104" fmla="*/ 229 w 567"/>
              <a:gd name="T105" fmla="*/ 298 h 359"/>
              <a:gd name="T106" fmla="*/ 236 w 567"/>
              <a:gd name="T107" fmla="*/ 287 h 359"/>
              <a:gd name="T108" fmla="*/ 196 w 567"/>
              <a:gd name="T109" fmla="*/ 248 h 359"/>
              <a:gd name="T110" fmla="*/ 219 w 567"/>
              <a:gd name="T111" fmla="*/ 27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67" h="359">
                <a:moveTo>
                  <a:pt x="567" y="253"/>
                </a:moveTo>
                <a:cubicBezTo>
                  <a:pt x="567" y="311"/>
                  <a:pt x="519" y="359"/>
                  <a:pt x="461" y="359"/>
                </a:cubicBezTo>
                <a:cubicBezTo>
                  <a:pt x="87" y="359"/>
                  <a:pt x="87" y="359"/>
                  <a:pt x="87" y="359"/>
                </a:cubicBezTo>
                <a:cubicBezTo>
                  <a:pt x="39" y="359"/>
                  <a:pt x="0" y="320"/>
                  <a:pt x="0" y="272"/>
                </a:cubicBezTo>
                <a:cubicBezTo>
                  <a:pt x="0" y="225"/>
                  <a:pt x="36" y="187"/>
                  <a:pt x="82" y="185"/>
                </a:cubicBezTo>
                <a:cubicBezTo>
                  <a:pt x="80" y="178"/>
                  <a:pt x="78" y="170"/>
                  <a:pt x="78" y="162"/>
                </a:cubicBezTo>
                <a:cubicBezTo>
                  <a:pt x="78" y="124"/>
                  <a:pt x="109" y="93"/>
                  <a:pt x="147" y="93"/>
                </a:cubicBezTo>
                <a:cubicBezTo>
                  <a:pt x="160" y="93"/>
                  <a:pt x="171" y="97"/>
                  <a:pt x="182" y="103"/>
                </a:cubicBezTo>
                <a:cubicBezTo>
                  <a:pt x="194" y="44"/>
                  <a:pt x="246" y="0"/>
                  <a:pt x="309" y="0"/>
                </a:cubicBezTo>
                <a:cubicBezTo>
                  <a:pt x="381" y="0"/>
                  <a:pt x="439" y="58"/>
                  <a:pt x="439" y="130"/>
                </a:cubicBezTo>
                <a:cubicBezTo>
                  <a:pt x="439" y="137"/>
                  <a:pt x="439" y="143"/>
                  <a:pt x="438" y="149"/>
                </a:cubicBezTo>
                <a:cubicBezTo>
                  <a:pt x="445" y="148"/>
                  <a:pt x="453" y="147"/>
                  <a:pt x="461" y="147"/>
                </a:cubicBezTo>
                <a:cubicBezTo>
                  <a:pt x="519" y="147"/>
                  <a:pt x="567" y="194"/>
                  <a:pt x="567" y="253"/>
                </a:cubicBezTo>
                <a:close/>
                <a:moveTo>
                  <a:pt x="376" y="180"/>
                </a:moveTo>
                <a:cubicBezTo>
                  <a:pt x="377" y="178"/>
                  <a:pt x="379" y="176"/>
                  <a:pt x="383" y="176"/>
                </a:cubicBezTo>
                <a:cubicBezTo>
                  <a:pt x="401" y="175"/>
                  <a:pt x="401" y="175"/>
                  <a:pt x="401" y="175"/>
                </a:cubicBezTo>
                <a:cubicBezTo>
                  <a:pt x="401" y="153"/>
                  <a:pt x="401" y="153"/>
                  <a:pt x="401" y="153"/>
                </a:cubicBezTo>
                <a:cubicBezTo>
                  <a:pt x="383" y="152"/>
                  <a:pt x="383" y="152"/>
                  <a:pt x="383" y="152"/>
                </a:cubicBezTo>
                <a:cubicBezTo>
                  <a:pt x="379" y="152"/>
                  <a:pt x="377" y="150"/>
                  <a:pt x="376" y="148"/>
                </a:cubicBezTo>
                <a:cubicBezTo>
                  <a:pt x="376" y="146"/>
                  <a:pt x="376" y="144"/>
                  <a:pt x="375" y="142"/>
                </a:cubicBezTo>
                <a:cubicBezTo>
                  <a:pt x="375" y="140"/>
                  <a:pt x="376" y="137"/>
                  <a:pt x="378" y="135"/>
                </a:cubicBezTo>
                <a:cubicBezTo>
                  <a:pt x="394" y="125"/>
                  <a:pt x="394" y="125"/>
                  <a:pt x="394" y="125"/>
                </a:cubicBezTo>
                <a:cubicBezTo>
                  <a:pt x="383" y="107"/>
                  <a:pt x="383" y="107"/>
                  <a:pt x="383" y="107"/>
                </a:cubicBezTo>
                <a:cubicBezTo>
                  <a:pt x="366" y="115"/>
                  <a:pt x="366" y="115"/>
                  <a:pt x="366" y="115"/>
                </a:cubicBezTo>
                <a:cubicBezTo>
                  <a:pt x="363" y="116"/>
                  <a:pt x="360" y="116"/>
                  <a:pt x="358" y="114"/>
                </a:cubicBezTo>
                <a:cubicBezTo>
                  <a:pt x="357" y="113"/>
                  <a:pt x="356" y="112"/>
                  <a:pt x="355" y="111"/>
                </a:cubicBezTo>
                <a:cubicBezTo>
                  <a:pt x="353" y="109"/>
                  <a:pt x="352" y="106"/>
                  <a:pt x="354" y="103"/>
                </a:cubicBezTo>
                <a:cubicBezTo>
                  <a:pt x="362" y="86"/>
                  <a:pt x="362" y="86"/>
                  <a:pt x="362" y="86"/>
                </a:cubicBezTo>
                <a:cubicBezTo>
                  <a:pt x="344" y="75"/>
                  <a:pt x="344" y="75"/>
                  <a:pt x="344" y="75"/>
                </a:cubicBezTo>
                <a:cubicBezTo>
                  <a:pt x="334" y="91"/>
                  <a:pt x="334" y="91"/>
                  <a:pt x="334" y="91"/>
                </a:cubicBezTo>
                <a:cubicBezTo>
                  <a:pt x="332" y="93"/>
                  <a:pt x="329" y="94"/>
                  <a:pt x="327" y="94"/>
                </a:cubicBezTo>
                <a:cubicBezTo>
                  <a:pt x="325" y="93"/>
                  <a:pt x="323" y="93"/>
                  <a:pt x="321" y="93"/>
                </a:cubicBezTo>
                <a:cubicBezTo>
                  <a:pt x="319" y="92"/>
                  <a:pt x="317" y="90"/>
                  <a:pt x="317" y="86"/>
                </a:cubicBezTo>
                <a:cubicBezTo>
                  <a:pt x="316" y="68"/>
                  <a:pt x="316" y="68"/>
                  <a:pt x="316" y="68"/>
                </a:cubicBezTo>
                <a:cubicBezTo>
                  <a:pt x="294" y="68"/>
                  <a:pt x="294" y="68"/>
                  <a:pt x="294" y="68"/>
                </a:cubicBezTo>
                <a:cubicBezTo>
                  <a:pt x="293" y="86"/>
                  <a:pt x="293" y="86"/>
                  <a:pt x="293" y="86"/>
                </a:cubicBezTo>
                <a:cubicBezTo>
                  <a:pt x="293" y="90"/>
                  <a:pt x="291" y="92"/>
                  <a:pt x="288" y="93"/>
                </a:cubicBezTo>
                <a:cubicBezTo>
                  <a:pt x="287" y="93"/>
                  <a:pt x="285" y="93"/>
                  <a:pt x="283" y="94"/>
                </a:cubicBezTo>
                <a:cubicBezTo>
                  <a:pt x="280" y="94"/>
                  <a:pt x="278" y="93"/>
                  <a:pt x="276" y="91"/>
                </a:cubicBezTo>
                <a:cubicBezTo>
                  <a:pt x="266" y="75"/>
                  <a:pt x="266" y="75"/>
                  <a:pt x="266" y="75"/>
                </a:cubicBezTo>
                <a:cubicBezTo>
                  <a:pt x="248" y="86"/>
                  <a:pt x="248" y="86"/>
                  <a:pt x="248" y="86"/>
                </a:cubicBezTo>
                <a:cubicBezTo>
                  <a:pt x="256" y="103"/>
                  <a:pt x="256" y="103"/>
                  <a:pt x="256" y="103"/>
                </a:cubicBezTo>
                <a:cubicBezTo>
                  <a:pt x="257" y="106"/>
                  <a:pt x="257" y="109"/>
                  <a:pt x="255" y="111"/>
                </a:cubicBezTo>
                <a:cubicBezTo>
                  <a:pt x="254" y="112"/>
                  <a:pt x="252" y="113"/>
                  <a:pt x="251" y="114"/>
                </a:cubicBezTo>
                <a:cubicBezTo>
                  <a:pt x="249" y="116"/>
                  <a:pt x="246" y="116"/>
                  <a:pt x="243" y="115"/>
                </a:cubicBezTo>
                <a:cubicBezTo>
                  <a:pt x="227" y="107"/>
                  <a:pt x="227" y="107"/>
                  <a:pt x="227" y="107"/>
                </a:cubicBezTo>
                <a:cubicBezTo>
                  <a:pt x="216" y="125"/>
                  <a:pt x="216" y="125"/>
                  <a:pt x="216" y="125"/>
                </a:cubicBezTo>
                <a:cubicBezTo>
                  <a:pt x="231" y="135"/>
                  <a:pt x="231" y="135"/>
                  <a:pt x="231" y="135"/>
                </a:cubicBezTo>
                <a:cubicBezTo>
                  <a:pt x="234" y="137"/>
                  <a:pt x="235" y="140"/>
                  <a:pt x="235" y="142"/>
                </a:cubicBezTo>
                <a:cubicBezTo>
                  <a:pt x="234" y="144"/>
                  <a:pt x="234" y="146"/>
                  <a:pt x="233" y="148"/>
                </a:cubicBezTo>
                <a:cubicBezTo>
                  <a:pt x="233" y="150"/>
                  <a:pt x="230" y="152"/>
                  <a:pt x="227" y="152"/>
                </a:cubicBezTo>
                <a:cubicBezTo>
                  <a:pt x="209" y="153"/>
                  <a:pt x="209" y="153"/>
                  <a:pt x="209" y="153"/>
                </a:cubicBezTo>
                <a:cubicBezTo>
                  <a:pt x="209" y="175"/>
                  <a:pt x="209" y="175"/>
                  <a:pt x="209" y="175"/>
                </a:cubicBezTo>
                <a:cubicBezTo>
                  <a:pt x="227" y="176"/>
                  <a:pt x="227" y="176"/>
                  <a:pt x="227" y="176"/>
                </a:cubicBezTo>
                <a:cubicBezTo>
                  <a:pt x="230" y="176"/>
                  <a:pt x="233" y="178"/>
                  <a:pt x="233" y="180"/>
                </a:cubicBezTo>
                <a:cubicBezTo>
                  <a:pt x="234" y="182"/>
                  <a:pt x="234" y="184"/>
                  <a:pt x="235" y="186"/>
                </a:cubicBezTo>
                <a:cubicBezTo>
                  <a:pt x="235" y="189"/>
                  <a:pt x="234" y="191"/>
                  <a:pt x="231" y="193"/>
                </a:cubicBezTo>
                <a:cubicBezTo>
                  <a:pt x="216" y="203"/>
                  <a:pt x="216" y="203"/>
                  <a:pt x="216" y="203"/>
                </a:cubicBezTo>
                <a:cubicBezTo>
                  <a:pt x="227" y="221"/>
                  <a:pt x="227" y="221"/>
                  <a:pt x="227" y="221"/>
                </a:cubicBezTo>
                <a:cubicBezTo>
                  <a:pt x="243" y="213"/>
                  <a:pt x="243" y="213"/>
                  <a:pt x="243" y="213"/>
                </a:cubicBezTo>
                <a:cubicBezTo>
                  <a:pt x="246" y="212"/>
                  <a:pt x="249" y="212"/>
                  <a:pt x="251" y="214"/>
                </a:cubicBezTo>
                <a:cubicBezTo>
                  <a:pt x="252" y="215"/>
                  <a:pt x="254" y="216"/>
                  <a:pt x="255" y="218"/>
                </a:cubicBezTo>
                <a:cubicBezTo>
                  <a:pt x="257" y="220"/>
                  <a:pt x="257" y="222"/>
                  <a:pt x="256" y="226"/>
                </a:cubicBezTo>
                <a:cubicBezTo>
                  <a:pt x="248" y="242"/>
                  <a:pt x="248" y="242"/>
                  <a:pt x="248" y="242"/>
                </a:cubicBezTo>
                <a:cubicBezTo>
                  <a:pt x="266" y="253"/>
                  <a:pt x="266" y="253"/>
                  <a:pt x="266" y="253"/>
                </a:cubicBezTo>
                <a:cubicBezTo>
                  <a:pt x="276" y="237"/>
                  <a:pt x="276" y="237"/>
                  <a:pt x="276" y="237"/>
                </a:cubicBezTo>
                <a:cubicBezTo>
                  <a:pt x="278" y="235"/>
                  <a:pt x="280" y="234"/>
                  <a:pt x="283" y="234"/>
                </a:cubicBezTo>
                <a:cubicBezTo>
                  <a:pt x="285" y="235"/>
                  <a:pt x="287" y="235"/>
                  <a:pt x="288" y="236"/>
                </a:cubicBezTo>
                <a:cubicBezTo>
                  <a:pt x="291" y="236"/>
                  <a:pt x="293" y="239"/>
                  <a:pt x="293" y="242"/>
                </a:cubicBezTo>
                <a:cubicBezTo>
                  <a:pt x="294" y="260"/>
                  <a:pt x="294" y="260"/>
                  <a:pt x="294" y="260"/>
                </a:cubicBezTo>
                <a:cubicBezTo>
                  <a:pt x="316" y="260"/>
                  <a:pt x="316" y="260"/>
                  <a:pt x="316" y="260"/>
                </a:cubicBezTo>
                <a:cubicBezTo>
                  <a:pt x="317" y="242"/>
                  <a:pt x="317" y="242"/>
                  <a:pt x="317" y="242"/>
                </a:cubicBezTo>
                <a:cubicBezTo>
                  <a:pt x="317" y="239"/>
                  <a:pt x="319" y="236"/>
                  <a:pt x="321" y="236"/>
                </a:cubicBezTo>
                <a:cubicBezTo>
                  <a:pt x="323" y="235"/>
                  <a:pt x="325" y="235"/>
                  <a:pt x="327" y="234"/>
                </a:cubicBezTo>
                <a:cubicBezTo>
                  <a:pt x="329" y="234"/>
                  <a:pt x="332" y="235"/>
                  <a:pt x="334" y="237"/>
                </a:cubicBezTo>
                <a:cubicBezTo>
                  <a:pt x="344" y="253"/>
                  <a:pt x="344" y="253"/>
                  <a:pt x="344" y="253"/>
                </a:cubicBezTo>
                <a:cubicBezTo>
                  <a:pt x="362" y="242"/>
                  <a:pt x="362" y="242"/>
                  <a:pt x="362" y="242"/>
                </a:cubicBezTo>
                <a:cubicBezTo>
                  <a:pt x="354" y="226"/>
                  <a:pt x="354" y="226"/>
                  <a:pt x="354" y="226"/>
                </a:cubicBezTo>
                <a:cubicBezTo>
                  <a:pt x="352" y="222"/>
                  <a:pt x="353" y="220"/>
                  <a:pt x="355" y="218"/>
                </a:cubicBezTo>
                <a:cubicBezTo>
                  <a:pt x="356" y="216"/>
                  <a:pt x="357" y="215"/>
                  <a:pt x="358" y="214"/>
                </a:cubicBezTo>
                <a:cubicBezTo>
                  <a:pt x="360" y="212"/>
                  <a:pt x="363" y="212"/>
                  <a:pt x="366" y="213"/>
                </a:cubicBezTo>
                <a:cubicBezTo>
                  <a:pt x="383" y="221"/>
                  <a:pt x="383" y="221"/>
                  <a:pt x="383" y="221"/>
                </a:cubicBezTo>
                <a:cubicBezTo>
                  <a:pt x="394" y="203"/>
                  <a:pt x="394" y="203"/>
                  <a:pt x="394" y="203"/>
                </a:cubicBezTo>
                <a:cubicBezTo>
                  <a:pt x="378" y="193"/>
                  <a:pt x="378" y="193"/>
                  <a:pt x="378" y="193"/>
                </a:cubicBezTo>
                <a:cubicBezTo>
                  <a:pt x="376" y="191"/>
                  <a:pt x="375" y="189"/>
                  <a:pt x="375" y="186"/>
                </a:cubicBezTo>
                <a:cubicBezTo>
                  <a:pt x="376" y="184"/>
                  <a:pt x="376" y="182"/>
                  <a:pt x="376" y="180"/>
                </a:cubicBezTo>
                <a:close/>
                <a:moveTo>
                  <a:pt x="305" y="122"/>
                </a:moveTo>
                <a:cubicBezTo>
                  <a:pt x="282" y="122"/>
                  <a:pt x="263" y="141"/>
                  <a:pt x="263" y="164"/>
                </a:cubicBezTo>
                <a:cubicBezTo>
                  <a:pt x="263" y="187"/>
                  <a:pt x="282" y="206"/>
                  <a:pt x="305" y="206"/>
                </a:cubicBezTo>
                <a:cubicBezTo>
                  <a:pt x="328" y="206"/>
                  <a:pt x="347" y="187"/>
                  <a:pt x="347" y="164"/>
                </a:cubicBezTo>
                <a:cubicBezTo>
                  <a:pt x="347" y="141"/>
                  <a:pt x="328" y="122"/>
                  <a:pt x="305" y="122"/>
                </a:cubicBezTo>
                <a:close/>
                <a:moveTo>
                  <a:pt x="235" y="280"/>
                </a:moveTo>
                <a:cubicBezTo>
                  <a:pt x="235" y="279"/>
                  <a:pt x="237" y="278"/>
                  <a:pt x="238" y="278"/>
                </a:cubicBezTo>
                <a:cubicBezTo>
                  <a:pt x="249" y="277"/>
                  <a:pt x="249" y="277"/>
                  <a:pt x="249" y="277"/>
                </a:cubicBezTo>
                <a:cubicBezTo>
                  <a:pt x="249" y="265"/>
                  <a:pt x="249" y="265"/>
                  <a:pt x="249" y="265"/>
                </a:cubicBezTo>
                <a:cubicBezTo>
                  <a:pt x="238" y="265"/>
                  <a:pt x="238" y="265"/>
                  <a:pt x="238" y="265"/>
                </a:cubicBezTo>
                <a:cubicBezTo>
                  <a:pt x="237" y="265"/>
                  <a:pt x="235" y="264"/>
                  <a:pt x="235" y="262"/>
                </a:cubicBezTo>
                <a:cubicBezTo>
                  <a:pt x="235" y="261"/>
                  <a:pt x="234" y="260"/>
                  <a:pt x="234" y="259"/>
                </a:cubicBezTo>
                <a:cubicBezTo>
                  <a:pt x="234" y="258"/>
                  <a:pt x="235" y="256"/>
                  <a:pt x="236" y="255"/>
                </a:cubicBezTo>
                <a:cubicBezTo>
                  <a:pt x="244" y="250"/>
                  <a:pt x="244" y="250"/>
                  <a:pt x="244" y="250"/>
                </a:cubicBezTo>
                <a:cubicBezTo>
                  <a:pt x="239" y="240"/>
                  <a:pt x="239" y="240"/>
                  <a:pt x="239" y="240"/>
                </a:cubicBezTo>
                <a:cubicBezTo>
                  <a:pt x="229" y="244"/>
                  <a:pt x="229" y="244"/>
                  <a:pt x="229" y="244"/>
                </a:cubicBezTo>
                <a:cubicBezTo>
                  <a:pt x="228" y="245"/>
                  <a:pt x="226" y="245"/>
                  <a:pt x="225" y="244"/>
                </a:cubicBezTo>
                <a:cubicBezTo>
                  <a:pt x="224" y="243"/>
                  <a:pt x="224" y="242"/>
                  <a:pt x="223" y="242"/>
                </a:cubicBezTo>
                <a:cubicBezTo>
                  <a:pt x="222" y="241"/>
                  <a:pt x="222" y="239"/>
                  <a:pt x="223" y="237"/>
                </a:cubicBezTo>
                <a:cubicBezTo>
                  <a:pt x="227" y="228"/>
                  <a:pt x="227" y="228"/>
                  <a:pt x="227" y="228"/>
                </a:cubicBezTo>
                <a:cubicBezTo>
                  <a:pt x="217" y="222"/>
                  <a:pt x="217" y="222"/>
                  <a:pt x="217" y="222"/>
                </a:cubicBezTo>
                <a:cubicBezTo>
                  <a:pt x="211" y="231"/>
                  <a:pt x="211" y="231"/>
                  <a:pt x="211" y="231"/>
                </a:cubicBezTo>
                <a:cubicBezTo>
                  <a:pt x="210" y="232"/>
                  <a:pt x="209" y="233"/>
                  <a:pt x="208" y="233"/>
                </a:cubicBezTo>
                <a:cubicBezTo>
                  <a:pt x="207" y="232"/>
                  <a:pt x="206" y="232"/>
                  <a:pt x="205" y="232"/>
                </a:cubicBezTo>
                <a:cubicBezTo>
                  <a:pt x="203" y="231"/>
                  <a:pt x="202" y="230"/>
                  <a:pt x="202" y="228"/>
                </a:cubicBezTo>
                <a:cubicBezTo>
                  <a:pt x="202" y="218"/>
                  <a:pt x="202" y="218"/>
                  <a:pt x="202" y="218"/>
                </a:cubicBezTo>
                <a:cubicBezTo>
                  <a:pt x="190" y="218"/>
                  <a:pt x="190" y="218"/>
                  <a:pt x="190" y="218"/>
                </a:cubicBezTo>
                <a:cubicBezTo>
                  <a:pt x="189" y="228"/>
                  <a:pt x="189" y="228"/>
                  <a:pt x="189" y="228"/>
                </a:cubicBezTo>
                <a:cubicBezTo>
                  <a:pt x="189" y="230"/>
                  <a:pt x="188" y="231"/>
                  <a:pt x="187" y="232"/>
                </a:cubicBezTo>
                <a:cubicBezTo>
                  <a:pt x="186" y="232"/>
                  <a:pt x="185" y="232"/>
                  <a:pt x="184" y="233"/>
                </a:cubicBezTo>
                <a:cubicBezTo>
                  <a:pt x="182" y="233"/>
                  <a:pt x="181" y="232"/>
                  <a:pt x="180" y="231"/>
                </a:cubicBezTo>
                <a:cubicBezTo>
                  <a:pt x="174" y="222"/>
                  <a:pt x="174" y="222"/>
                  <a:pt x="174" y="222"/>
                </a:cubicBezTo>
                <a:cubicBezTo>
                  <a:pt x="164" y="228"/>
                  <a:pt x="164" y="228"/>
                  <a:pt x="164" y="228"/>
                </a:cubicBezTo>
                <a:cubicBezTo>
                  <a:pt x="169" y="237"/>
                  <a:pt x="169" y="237"/>
                  <a:pt x="169" y="237"/>
                </a:cubicBezTo>
                <a:cubicBezTo>
                  <a:pt x="169" y="239"/>
                  <a:pt x="169" y="241"/>
                  <a:pt x="168" y="242"/>
                </a:cubicBezTo>
                <a:cubicBezTo>
                  <a:pt x="167" y="242"/>
                  <a:pt x="167" y="243"/>
                  <a:pt x="166" y="244"/>
                </a:cubicBezTo>
                <a:cubicBezTo>
                  <a:pt x="165" y="245"/>
                  <a:pt x="164" y="245"/>
                  <a:pt x="162" y="244"/>
                </a:cubicBezTo>
                <a:cubicBezTo>
                  <a:pt x="153" y="240"/>
                  <a:pt x="153" y="240"/>
                  <a:pt x="153" y="240"/>
                </a:cubicBezTo>
                <a:cubicBezTo>
                  <a:pt x="147" y="250"/>
                  <a:pt x="147" y="250"/>
                  <a:pt x="147" y="250"/>
                </a:cubicBezTo>
                <a:cubicBezTo>
                  <a:pt x="155" y="255"/>
                  <a:pt x="155" y="255"/>
                  <a:pt x="155" y="255"/>
                </a:cubicBezTo>
                <a:cubicBezTo>
                  <a:pt x="157" y="256"/>
                  <a:pt x="157" y="258"/>
                  <a:pt x="157" y="259"/>
                </a:cubicBezTo>
                <a:cubicBezTo>
                  <a:pt x="157" y="260"/>
                  <a:pt x="157" y="261"/>
                  <a:pt x="156" y="262"/>
                </a:cubicBezTo>
                <a:cubicBezTo>
                  <a:pt x="156" y="264"/>
                  <a:pt x="155" y="265"/>
                  <a:pt x="153" y="265"/>
                </a:cubicBezTo>
                <a:cubicBezTo>
                  <a:pt x="143" y="265"/>
                  <a:pt x="143" y="265"/>
                  <a:pt x="143" y="265"/>
                </a:cubicBezTo>
                <a:cubicBezTo>
                  <a:pt x="143" y="277"/>
                  <a:pt x="143" y="277"/>
                  <a:pt x="143" y="277"/>
                </a:cubicBezTo>
                <a:cubicBezTo>
                  <a:pt x="153" y="278"/>
                  <a:pt x="153" y="278"/>
                  <a:pt x="153" y="278"/>
                </a:cubicBezTo>
                <a:cubicBezTo>
                  <a:pt x="155" y="278"/>
                  <a:pt x="156" y="279"/>
                  <a:pt x="156" y="280"/>
                </a:cubicBezTo>
                <a:cubicBezTo>
                  <a:pt x="157" y="281"/>
                  <a:pt x="157" y="282"/>
                  <a:pt x="157" y="283"/>
                </a:cubicBezTo>
                <a:cubicBezTo>
                  <a:pt x="157" y="285"/>
                  <a:pt x="157" y="286"/>
                  <a:pt x="155" y="287"/>
                </a:cubicBezTo>
                <a:cubicBezTo>
                  <a:pt x="147" y="293"/>
                  <a:pt x="147" y="293"/>
                  <a:pt x="147" y="293"/>
                </a:cubicBezTo>
                <a:cubicBezTo>
                  <a:pt x="153" y="303"/>
                  <a:pt x="153" y="303"/>
                  <a:pt x="153" y="303"/>
                </a:cubicBezTo>
                <a:cubicBezTo>
                  <a:pt x="162" y="298"/>
                  <a:pt x="162" y="298"/>
                  <a:pt x="162" y="298"/>
                </a:cubicBezTo>
                <a:cubicBezTo>
                  <a:pt x="164" y="297"/>
                  <a:pt x="165" y="298"/>
                  <a:pt x="166" y="299"/>
                </a:cubicBezTo>
                <a:cubicBezTo>
                  <a:pt x="167" y="299"/>
                  <a:pt x="167" y="300"/>
                  <a:pt x="168" y="301"/>
                </a:cubicBezTo>
                <a:cubicBezTo>
                  <a:pt x="169" y="302"/>
                  <a:pt x="169" y="303"/>
                  <a:pt x="169" y="305"/>
                </a:cubicBezTo>
                <a:cubicBezTo>
                  <a:pt x="164" y="314"/>
                  <a:pt x="164" y="314"/>
                  <a:pt x="164" y="314"/>
                </a:cubicBezTo>
                <a:cubicBezTo>
                  <a:pt x="174" y="320"/>
                  <a:pt x="174" y="320"/>
                  <a:pt x="174" y="320"/>
                </a:cubicBezTo>
                <a:cubicBezTo>
                  <a:pt x="180" y="312"/>
                  <a:pt x="180" y="312"/>
                  <a:pt x="180" y="312"/>
                </a:cubicBezTo>
                <a:cubicBezTo>
                  <a:pt x="181" y="310"/>
                  <a:pt x="182" y="310"/>
                  <a:pt x="184" y="310"/>
                </a:cubicBezTo>
                <a:cubicBezTo>
                  <a:pt x="185" y="310"/>
                  <a:pt x="186" y="310"/>
                  <a:pt x="187" y="311"/>
                </a:cubicBezTo>
                <a:cubicBezTo>
                  <a:pt x="188" y="311"/>
                  <a:pt x="189" y="312"/>
                  <a:pt x="189" y="314"/>
                </a:cubicBezTo>
                <a:cubicBezTo>
                  <a:pt x="190" y="324"/>
                  <a:pt x="190" y="324"/>
                  <a:pt x="190" y="324"/>
                </a:cubicBezTo>
                <a:cubicBezTo>
                  <a:pt x="202" y="324"/>
                  <a:pt x="202" y="324"/>
                  <a:pt x="202" y="324"/>
                </a:cubicBezTo>
                <a:cubicBezTo>
                  <a:pt x="202" y="314"/>
                  <a:pt x="202" y="314"/>
                  <a:pt x="202" y="314"/>
                </a:cubicBezTo>
                <a:cubicBezTo>
                  <a:pt x="202" y="312"/>
                  <a:pt x="203" y="311"/>
                  <a:pt x="205" y="311"/>
                </a:cubicBezTo>
                <a:cubicBezTo>
                  <a:pt x="206" y="310"/>
                  <a:pt x="207" y="310"/>
                  <a:pt x="208" y="310"/>
                </a:cubicBezTo>
                <a:cubicBezTo>
                  <a:pt x="209" y="310"/>
                  <a:pt x="210" y="310"/>
                  <a:pt x="211" y="312"/>
                </a:cubicBezTo>
                <a:cubicBezTo>
                  <a:pt x="217" y="320"/>
                  <a:pt x="217" y="320"/>
                  <a:pt x="217" y="320"/>
                </a:cubicBezTo>
                <a:cubicBezTo>
                  <a:pt x="227" y="314"/>
                  <a:pt x="227" y="314"/>
                  <a:pt x="227" y="314"/>
                </a:cubicBezTo>
                <a:cubicBezTo>
                  <a:pt x="223" y="305"/>
                  <a:pt x="223" y="305"/>
                  <a:pt x="223" y="305"/>
                </a:cubicBezTo>
                <a:cubicBezTo>
                  <a:pt x="222" y="303"/>
                  <a:pt x="222" y="302"/>
                  <a:pt x="223" y="301"/>
                </a:cubicBezTo>
                <a:cubicBezTo>
                  <a:pt x="224" y="300"/>
                  <a:pt x="224" y="299"/>
                  <a:pt x="225" y="299"/>
                </a:cubicBezTo>
                <a:cubicBezTo>
                  <a:pt x="226" y="298"/>
                  <a:pt x="228" y="297"/>
                  <a:pt x="229" y="298"/>
                </a:cubicBezTo>
                <a:cubicBezTo>
                  <a:pt x="239" y="303"/>
                  <a:pt x="239" y="303"/>
                  <a:pt x="239" y="303"/>
                </a:cubicBezTo>
                <a:cubicBezTo>
                  <a:pt x="244" y="293"/>
                  <a:pt x="244" y="293"/>
                  <a:pt x="244" y="293"/>
                </a:cubicBezTo>
                <a:cubicBezTo>
                  <a:pt x="236" y="287"/>
                  <a:pt x="236" y="287"/>
                  <a:pt x="236" y="287"/>
                </a:cubicBezTo>
                <a:cubicBezTo>
                  <a:pt x="235" y="286"/>
                  <a:pt x="234" y="285"/>
                  <a:pt x="234" y="283"/>
                </a:cubicBezTo>
                <a:cubicBezTo>
                  <a:pt x="234" y="282"/>
                  <a:pt x="235" y="281"/>
                  <a:pt x="235" y="280"/>
                </a:cubicBezTo>
                <a:close/>
                <a:moveTo>
                  <a:pt x="196" y="248"/>
                </a:moveTo>
                <a:cubicBezTo>
                  <a:pt x="183" y="248"/>
                  <a:pt x="172" y="258"/>
                  <a:pt x="172" y="271"/>
                </a:cubicBezTo>
                <a:cubicBezTo>
                  <a:pt x="172" y="284"/>
                  <a:pt x="183" y="295"/>
                  <a:pt x="196" y="295"/>
                </a:cubicBezTo>
                <a:cubicBezTo>
                  <a:pt x="208" y="295"/>
                  <a:pt x="219" y="284"/>
                  <a:pt x="219" y="271"/>
                </a:cubicBezTo>
                <a:cubicBezTo>
                  <a:pt x="219" y="258"/>
                  <a:pt x="208" y="248"/>
                  <a:pt x="196" y="248"/>
                </a:cubicBezTo>
                <a:close/>
              </a:path>
            </a:pathLst>
          </a:custGeom>
          <a:solidFill>
            <a:srgbClr val="00B7EE"/>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 name="正方形/長方形 38"/>
          <p:cNvSpPr/>
          <p:nvPr/>
        </p:nvSpPr>
        <p:spPr>
          <a:xfrm>
            <a:off x="829009" y="3394552"/>
            <a:ext cx="4227510" cy="338554"/>
          </a:xfrm>
          <a:prstGeom prst="rect">
            <a:avLst/>
          </a:prstGeom>
        </p:spPr>
        <p:txBody>
          <a:bodyPr wrap="square">
            <a:spAutoFit/>
          </a:bodyPr>
          <a:lstStyle/>
          <a:p>
            <a:r>
              <a:rPr lang="ja-JP" altLang="en-US" sz="1600" b="1">
                <a:solidFill>
                  <a:srgbClr val="00B7EE"/>
                </a:solidFill>
              </a:rPr>
              <a:t>　銀行口座</a:t>
            </a:r>
            <a:r>
              <a:rPr lang="en-US" altLang="ja-JP" sz="1600" b="1">
                <a:solidFill>
                  <a:srgbClr val="00B7EE"/>
                </a:solidFill>
              </a:rPr>
              <a:t>API</a:t>
            </a:r>
            <a:endParaRPr lang="en-US" altLang="ja-JP" sz="1600" b="1">
              <a:solidFill>
                <a:schemeClr val="accent6"/>
              </a:solidFill>
            </a:endParaRPr>
          </a:p>
        </p:txBody>
      </p:sp>
      <p:sp>
        <p:nvSpPr>
          <p:cNvPr id="40" name="Freeform 49"/>
          <p:cNvSpPr>
            <a:spLocks noEditPoints="1"/>
          </p:cNvSpPr>
          <p:nvPr/>
        </p:nvSpPr>
        <p:spPr bwMode="auto">
          <a:xfrm>
            <a:off x="461066" y="3401460"/>
            <a:ext cx="474530" cy="301466"/>
          </a:xfrm>
          <a:custGeom>
            <a:avLst/>
            <a:gdLst>
              <a:gd name="T0" fmla="*/ 87 w 567"/>
              <a:gd name="T1" fmla="*/ 359 h 359"/>
              <a:gd name="T2" fmla="*/ 78 w 567"/>
              <a:gd name="T3" fmla="*/ 162 h 359"/>
              <a:gd name="T4" fmla="*/ 309 w 567"/>
              <a:gd name="T5" fmla="*/ 0 h 359"/>
              <a:gd name="T6" fmla="*/ 461 w 567"/>
              <a:gd name="T7" fmla="*/ 147 h 359"/>
              <a:gd name="T8" fmla="*/ 383 w 567"/>
              <a:gd name="T9" fmla="*/ 176 h 359"/>
              <a:gd name="T10" fmla="*/ 383 w 567"/>
              <a:gd name="T11" fmla="*/ 152 h 359"/>
              <a:gd name="T12" fmla="*/ 378 w 567"/>
              <a:gd name="T13" fmla="*/ 135 h 359"/>
              <a:gd name="T14" fmla="*/ 366 w 567"/>
              <a:gd name="T15" fmla="*/ 115 h 359"/>
              <a:gd name="T16" fmla="*/ 354 w 567"/>
              <a:gd name="T17" fmla="*/ 103 h 359"/>
              <a:gd name="T18" fmla="*/ 334 w 567"/>
              <a:gd name="T19" fmla="*/ 91 h 359"/>
              <a:gd name="T20" fmla="*/ 317 w 567"/>
              <a:gd name="T21" fmla="*/ 86 h 359"/>
              <a:gd name="T22" fmla="*/ 293 w 567"/>
              <a:gd name="T23" fmla="*/ 86 h 359"/>
              <a:gd name="T24" fmla="*/ 276 w 567"/>
              <a:gd name="T25" fmla="*/ 91 h 359"/>
              <a:gd name="T26" fmla="*/ 256 w 567"/>
              <a:gd name="T27" fmla="*/ 103 h 359"/>
              <a:gd name="T28" fmla="*/ 243 w 567"/>
              <a:gd name="T29" fmla="*/ 115 h 359"/>
              <a:gd name="T30" fmla="*/ 231 w 567"/>
              <a:gd name="T31" fmla="*/ 135 h 359"/>
              <a:gd name="T32" fmla="*/ 227 w 567"/>
              <a:gd name="T33" fmla="*/ 152 h 359"/>
              <a:gd name="T34" fmla="*/ 227 w 567"/>
              <a:gd name="T35" fmla="*/ 176 h 359"/>
              <a:gd name="T36" fmla="*/ 231 w 567"/>
              <a:gd name="T37" fmla="*/ 193 h 359"/>
              <a:gd name="T38" fmla="*/ 243 w 567"/>
              <a:gd name="T39" fmla="*/ 213 h 359"/>
              <a:gd name="T40" fmla="*/ 256 w 567"/>
              <a:gd name="T41" fmla="*/ 226 h 359"/>
              <a:gd name="T42" fmla="*/ 276 w 567"/>
              <a:gd name="T43" fmla="*/ 237 h 359"/>
              <a:gd name="T44" fmla="*/ 293 w 567"/>
              <a:gd name="T45" fmla="*/ 242 h 359"/>
              <a:gd name="T46" fmla="*/ 317 w 567"/>
              <a:gd name="T47" fmla="*/ 242 h 359"/>
              <a:gd name="T48" fmla="*/ 334 w 567"/>
              <a:gd name="T49" fmla="*/ 237 h 359"/>
              <a:gd name="T50" fmla="*/ 354 w 567"/>
              <a:gd name="T51" fmla="*/ 226 h 359"/>
              <a:gd name="T52" fmla="*/ 366 w 567"/>
              <a:gd name="T53" fmla="*/ 213 h 359"/>
              <a:gd name="T54" fmla="*/ 378 w 567"/>
              <a:gd name="T55" fmla="*/ 193 h 359"/>
              <a:gd name="T56" fmla="*/ 305 w 567"/>
              <a:gd name="T57" fmla="*/ 122 h 359"/>
              <a:gd name="T58" fmla="*/ 347 w 567"/>
              <a:gd name="T59" fmla="*/ 164 h 359"/>
              <a:gd name="T60" fmla="*/ 238 w 567"/>
              <a:gd name="T61" fmla="*/ 278 h 359"/>
              <a:gd name="T62" fmla="*/ 238 w 567"/>
              <a:gd name="T63" fmla="*/ 265 h 359"/>
              <a:gd name="T64" fmla="*/ 236 w 567"/>
              <a:gd name="T65" fmla="*/ 255 h 359"/>
              <a:gd name="T66" fmla="*/ 229 w 567"/>
              <a:gd name="T67" fmla="*/ 244 h 359"/>
              <a:gd name="T68" fmla="*/ 223 w 567"/>
              <a:gd name="T69" fmla="*/ 237 h 359"/>
              <a:gd name="T70" fmla="*/ 211 w 567"/>
              <a:gd name="T71" fmla="*/ 231 h 359"/>
              <a:gd name="T72" fmla="*/ 202 w 567"/>
              <a:gd name="T73" fmla="*/ 228 h 359"/>
              <a:gd name="T74" fmla="*/ 189 w 567"/>
              <a:gd name="T75" fmla="*/ 228 h 359"/>
              <a:gd name="T76" fmla="*/ 180 w 567"/>
              <a:gd name="T77" fmla="*/ 231 h 359"/>
              <a:gd name="T78" fmla="*/ 169 w 567"/>
              <a:gd name="T79" fmla="*/ 237 h 359"/>
              <a:gd name="T80" fmla="*/ 162 w 567"/>
              <a:gd name="T81" fmla="*/ 244 h 359"/>
              <a:gd name="T82" fmla="*/ 155 w 567"/>
              <a:gd name="T83" fmla="*/ 255 h 359"/>
              <a:gd name="T84" fmla="*/ 153 w 567"/>
              <a:gd name="T85" fmla="*/ 265 h 359"/>
              <a:gd name="T86" fmla="*/ 153 w 567"/>
              <a:gd name="T87" fmla="*/ 278 h 359"/>
              <a:gd name="T88" fmla="*/ 155 w 567"/>
              <a:gd name="T89" fmla="*/ 287 h 359"/>
              <a:gd name="T90" fmla="*/ 162 w 567"/>
              <a:gd name="T91" fmla="*/ 298 h 359"/>
              <a:gd name="T92" fmla="*/ 169 w 567"/>
              <a:gd name="T93" fmla="*/ 305 h 359"/>
              <a:gd name="T94" fmla="*/ 180 w 567"/>
              <a:gd name="T95" fmla="*/ 312 h 359"/>
              <a:gd name="T96" fmla="*/ 189 w 567"/>
              <a:gd name="T97" fmla="*/ 314 h 359"/>
              <a:gd name="T98" fmla="*/ 202 w 567"/>
              <a:gd name="T99" fmla="*/ 314 h 359"/>
              <a:gd name="T100" fmla="*/ 211 w 567"/>
              <a:gd name="T101" fmla="*/ 312 h 359"/>
              <a:gd name="T102" fmla="*/ 223 w 567"/>
              <a:gd name="T103" fmla="*/ 305 h 359"/>
              <a:gd name="T104" fmla="*/ 229 w 567"/>
              <a:gd name="T105" fmla="*/ 298 h 359"/>
              <a:gd name="T106" fmla="*/ 236 w 567"/>
              <a:gd name="T107" fmla="*/ 287 h 359"/>
              <a:gd name="T108" fmla="*/ 196 w 567"/>
              <a:gd name="T109" fmla="*/ 248 h 359"/>
              <a:gd name="T110" fmla="*/ 219 w 567"/>
              <a:gd name="T111" fmla="*/ 27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67" h="359">
                <a:moveTo>
                  <a:pt x="567" y="253"/>
                </a:moveTo>
                <a:cubicBezTo>
                  <a:pt x="567" y="311"/>
                  <a:pt x="519" y="359"/>
                  <a:pt x="461" y="359"/>
                </a:cubicBezTo>
                <a:cubicBezTo>
                  <a:pt x="87" y="359"/>
                  <a:pt x="87" y="359"/>
                  <a:pt x="87" y="359"/>
                </a:cubicBezTo>
                <a:cubicBezTo>
                  <a:pt x="39" y="359"/>
                  <a:pt x="0" y="320"/>
                  <a:pt x="0" y="272"/>
                </a:cubicBezTo>
                <a:cubicBezTo>
                  <a:pt x="0" y="225"/>
                  <a:pt x="36" y="187"/>
                  <a:pt x="82" y="185"/>
                </a:cubicBezTo>
                <a:cubicBezTo>
                  <a:pt x="80" y="178"/>
                  <a:pt x="78" y="170"/>
                  <a:pt x="78" y="162"/>
                </a:cubicBezTo>
                <a:cubicBezTo>
                  <a:pt x="78" y="124"/>
                  <a:pt x="109" y="93"/>
                  <a:pt x="147" y="93"/>
                </a:cubicBezTo>
                <a:cubicBezTo>
                  <a:pt x="160" y="93"/>
                  <a:pt x="171" y="97"/>
                  <a:pt x="182" y="103"/>
                </a:cubicBezTo>
                <a:cubicBezTo>
                  <a:pt x="194" y="44"/>
                  <a:pt x="246" y="0"/>
                  <a:pt x="309" y="0"/>
                </a:cubicBezTo>
                <a:cubicBezTo>
                  <a:pt x="381" y="0"/>
                  <a:pt x="439" y="58"/>
                  <a:pt x="439" y="130"/>
                </a:cubicBezTo>
                <a:cubicBezTo>
                  <a:pt x="439" y="137"/>
                  <a:pt x="439" y="143"/>
                  <a:pt x="438" y="149"/>
                </a:cubicBezTo>
                <a:cubicBezTo>
                  <a:pt x="445" y="148"/>
                  <a:pt x="453" y="147"/>
                  <a:pt x="461" y="147"/>
                </a:cubicBezTo>
                <a:cubicBezTo>
                  <a:pt x="519" y="147"/>
                  <a:pt x="567" y="194"/>
                  <a:pt x="567" y="253"/>
                </a:cubicBezTo>
                <a:close/>
                <a:moveTo>
                  <a:pt x="376" y="180"/>
                </a:moveTo>
                <a:cubicBezTo>
                  <a:pt x="377" y="178"/>
                  <a:pt x="379" y="176"/>
                  <a:pt x="383" y="176"/>
                </a:cubicBezTo>
                <a:cubicBezTo>
                  <a:pt x="401" y="175"/>
                  <a:pt x="401" y="175"/>
                  <a:pt x="401" y="175"/>
                </a:cubicBezTo>
                <a:cubicBezTo>
                  <a:pt x="401" y="153"/>
                  <a:pt x="401" y="153"/>
                  <a:pt x="401" y="153"/>
                </a:cubicBezTo>
                <a:cubicBezTo>
                  <a:pt x="383" y="152"/>
                  <a:pt x="383" y="152"/>
                  <a:pt x="383" y="152"/>
                </a:cubicBezTo>
                <a:cubicBezTo>
                  <a:pt x="379" y="152"/>
                  <a:pt x="377" y="150"/>
                  <a:pt x="376" y="148"/>
                </a:cubicBezTo>
                <a:cubicBezTo>
                  <a:pt x="376" y="146"/>
                  <a:pt x="376" y="144"/>
                  <a:pt x="375" y="142"/>
                </a:cubicBezTo>
                <a:cubicBezTo>
                  <a:pt x="375" y="140"/>
                  <a:pt x="376" y="137"/>
                  <a:pt x="378" y="135"/>
                </a:cubicBezTo>
                <a:cubicBezTo>
                  <a:pt x="394" y="125"/>
                  <a:pt x="394" y="125"/>
                  <a:pt x="394" y="125"/>
                </a:cubicBezTo>
                <a:cubicBezTo>
                  <a:pt x="383" y="107"/>
                  <a:pt x="383" y="107"/>
                  <a:pt x="383" y="107"/>
                </a:cubicBezTo>
                <a:cubicBezTo>
                  <a:pt x="366" y="115"/>
                  <a:pt x="366" y="115"/>
                  <a:pt x="366" y="115"/>
                </a:cubicBezTo>
                <a:cubicBezTo>
                  <a:pt x="363" y="116"/>
                  <a:pt x="360" y="116"/>
                  <a:pt x="358" y="114"/>
                </a:cubicBezTo>
                <a:cubicBezTo>
                  <a:pt x="357" y="113"/>
                  <a:pt x="356" y="112"/>
                  <a:pt x="355" y="111"/>
                </a:cubicBezTo>
                <a:cubicBezTo>
                  <a:pt x="353" y="109"/>
                  <a:pt x="352" y="106"/>
                  <a:pt x="354" y="103"/>
                </a:cubicBezTo>
                <a:cubicBezTo>
                  <a:pt x="362" y="86"/>
                  <a:pt x="362" y="86"/>
                  <a:pt x="362" y="86"/>
                </a:cubicBezTo>
                <a:cubicBezTo>
                  <a:pt x="344" y="75"/>
                  <a:pt x="344" y="75"/>
                  <a:pt x="344" y="75"/>
                </a:cubicBezTo>
                <a:cubicBezTo>
                  <a:pt x="334" y="91"/>
                  <a:pt x="334" y="91"/>
                  <a:pt x="334" y="91"/>
                </a:cubicBezTo>
                <a:cubicBezTo>
                  <a:pt x="332" y="93"/>
                  <a:pt x="329" y="94"/>
                  <a:pt x="327" y="94"/>
                </a:cubicBezTo>
                <a:cubicBezTo>
                  <a:pt x="325" y="93"/>
                  <a:pt x="323" y="93"/>
                  <a:pt x="321" y="93"/>
                </a:cubicBezTo>
                <a:cubicBezTo>
                  <a:pt x="319" y="92"/>
                  <a:pt x="317" y="90"/>
                  <a:pt x="317" y="86"/>
                </a:cubicBezTo>
                <a:cubicBezTo>
                  <a:pt x="316" y="68"/>
                  <a:pt x="316" y="68"/>
                  <a:pt x="316" y="68"/>
                </a:cubicBezTo>
                <a:cubicBezTo>
                  <a:pt x="294" y="68"/>
                  <a:pt x="294" y="68"/>
                  <a:pt x="294" y="68"/>
                </a:cubicBezTo>
                <a:cubicBezTo>
                  <a:pt x="293" y="86"/>
                  <a:pt x="293" y="86"/>
                  <a:pt x="293" y="86"/>
                </a:cubicBezTo>
                <a:cubicBezTo>
                  <a:pt x="293" y="90"/>
                  <a:pt x="291" y="92"/>
                  <a:pt x="288" y="93"/>
                </a:cubicBezTo>
                <a:cubicBezTo>
                  <a:pt x="287" y="93"/>
                  <a:pt x="285" y="93"/>
                  <a:pt x="283" y="94"/>
                </a:cubicBezTo>
                <a:cubicBezTo>
                  <a:pt x="280" y="94"/>
                  <a:pt x="278" y="93"/>
                  <a:pt x="276" y="91"/>
                </a:cubicBezTo>
                <a:cubicBezTo>
                  <a:pt x="266" y="75"/>
                  <a:pt x="266" y="75"/>
                  <a:pt x="266" y="75"/>
                </a:cubicBezTo>
                <a:cubicBezTo>
                  <a:pt x="248" y="86"/>
                  <a:pt x="248" y="86"/>
                  <a:pt x="248" y="86"/>
                </a:cubicBezTo>
                <a:cubicBezTo>
                  <a:pt x="256" y="103"/>
                  <a:pt x="256" y="103"/>
                  <a:pt x="256" y="103"/>
                </a:cubicBezTo>
                <a:cubicBezTo>
                  <a:pt x="257" y="106"/>
                  <a:pt x="257" y="109"/>
                  <a:pt x="255" y="111"/>
                </a:cubicBezTo>
                <a:cubicBezTo>
                  <a:pt x="254" y="112"/>
                  <a:pt x="252" y="113"/>
                  <a:pt x="251" y="114"/>
                </a:cubicBezTo>
                <a:cubicBezTo>
                  <a:pt x="249" y="116"/>
                  <a:pt x="246" y="116"/>
                  <a:pt x="243" y="115"/>
                </a:cubicBezTo>
                <a:cubicBezTo>
                  <a:pt x="227" y="107"/>
                  <a:pt x="227" y="107"/>
                  <a:pt x="227" y="107"/>
                </a:cubicBezTo>
                <a:cubicBezTo>
                  <a:pt x="216" y="125"/>
                  <a:pt x="216" y="125"/>
                  <a:pt x="216" y="125"/>
                </a:cubicBezTo>
                <a:cubicBezTo>
                  <a:pt x="231" y="135"/>
                  <a:pt x="231" y="135"/>
                  <a:pt x="231" y="135"/>
                </a:cubicBezTo>
                <a:cubicBezTo>
                  <a:pt x="234" y="137"/>
                  <a:pt x="235" y="140"/>
                  <a:pt x="235" y="142"/>
                </a:cubicBezTo>
                <a:cubicBezTo>
                  <a:pt x="234" y="144"/>
                  <a:pt x="234" y="146"/>
                  <a:pt x="233" y="148"/>
                </a:cubicBezTo>
                <a:cubicBezTo>
                  <a:pt x="233" y="150"/>
                  <a:pt x="230" y="152"/>
                  <a:pt x="227" y="152"/>
                </a:cubicBezTo>
                <a:cubicBezTo>
                  <a:pt x="209" y="153"/>
                  <a:pt x="209" y="153"/>
                  <a:pt x="209" y="153"/>
                </a:cubicBezTo>
                <a:cubicBezTo>
                  <a:pt x="209" y="175"/>
                  <a:pt x="209" y="175"/>
                  <a:pt x="209" y="175"/>
                </a:cubicBezTo>
                <a:cubicBezTo>
                  <a:pt x="227" y="176"/>
                  <a:pt x="227" y="176"/>
                  <a:pt x="227" y="176"/>
                </a:cubicBezTo>
                <a:cubicBezTo>
                  <a:pt x="230" y="176"/>
                  <a:pt x="233" y="178"/>
                  <a:pt x="233" y="180"/>
                </a:cubicBezTo>
                <a:cubicBezTo>
                  <a:pt x="234" y="182"/>
                  <a:pt x="234" y="184"/>
                  <a:pt x="235" y="186"/>
                </a:cubicBezTo>
                <a:cubicBezTo>
                  <a:pt x="235" y="189"/>
                  <a:pt x="234" y="191"/>
                  <a:pt x="231" y="193"/>
                </a:cubicBezTo>
                <a:cubicBezTo>
                  <a:pt x="216" y="203"/>
                  <a:pt x="216" y="203"/>
                  <a:pt x="216" y="203"/>
                </a:cubicBezTo>
                <a:cubicBezTo>
                  <a:pt x="227" y="221"/>
                  <a:pt x="227" y="221"/>
                  <a:pt x="227" y="221"/>
                </a:cubicBezTo>
                <a:cubicBezTo>
                  <a:pt x="243" y="213"/>
                  <a:pt x="243" y="213"/>
                  <a:pt x="243" y="213"/>
                </a:cubicBezTo>
                <a:cubicBezTo>
                  <a:pt x="246" y="212"/>
                  <a:pt x="249" y="212"/>
                  <a:pt x="251" y="214"/>
                </a:cubicBezTo>
                <a:cubicBezTo>
                  <a:pt x="252" y="215"/>
                  <a:pt x="254" y="216"/>
                  <a:pt x="255" y="218"/>
                </a:cubicBezTo>
                <a:cubicBezTo>
                  <a:pt x="257" y="220"/>
                  <a:pt x="257" y="222"/>
                  <a:pt x="256" y="226"/>
                </a:cubicBezTo>
                <a:cubicBezTo>
                  <a:pt x="248" y="242"/>
                  <a:pt x="248" y="242"/>
                  <a:pt x="248" y="242"/>
                </a:cubicBezTo>
                <a:cubicBezTo>
                  <a:pt x="266" y="253"/>
                  <a:pt x="266" y="253"/>
                  <a:pt x="266" y="253"/>
                </a:cubicBezTo>
                <a:cubicBezTo>
                  <a:pt x="276" y="237"/>
                  <a:pt x="276" y="237"/>
                  <a:pt x="276" y="237"/>
                </a:cubicBezTo>
                <a:cubicBezTo>
                  <a:pt x="278" y="235"/>
                  <a:pt x="280" y="234"/>
                  <a:pt x="283" y="234"/>
                </a:cubicBezTo>
                <a:cubicBezTo>
                  <a:pt x="285" y="235"/>
                  <a:pt x="287" y="235"/>
                  <a:pt x="288" y="236"/>
                </a:cubicBezTo>
                <a:cubicBezTo>
                  <a:pt x="291" y="236"/>
                  <a:pt x="293" y="239"/>
                  <a:pt x="293" y="242"/>
                </a:cubicBezTo>
                <a:cubicBezTo>
                  <a:pt x="294" y="260"/>
                  <a:pt x="294" y="260"/>
                  <a:pt x="294" y="260"/>
                </a:cubicBezTo>
                <a:cubicBezTo>
                  <a:pt x="316" y="260"/>
                  <a:pt x="316" y="260"/>
                  <a:pt x="316" y="260"/>
                </a:cubicBezTo>
                <a:cubicBezTo>
                  <a:pt x="317" y="242"/>
                  <a:pt x="317" y="242"/>
                  <a:pt x="317" y="242"/>
                </a:cubicBezTo>
                <a:cubicBezTo>
                  <a:pt x="317" y="239"/>
                  <a:pt x="319" y="236"/>
                  <a:pt x="321" y="236"/>
                </a:cubicBezTo>
                <a:cubicBezTo>
                  <a:pt x="323" y="235"/>
                  <a:pt x="325" y="235"/>
                  <a:pt x="327" y="234"/>
                </a:cubicBezTo>
                <a:cubicBezTo>
                  <a:pt x="329" y="234"/>
                  <a:pt x="332" y="235"/>
                  <a:pt x="334" y="237"/>
                </a:cubicBezTo>
                <a:cubicBezTo>
                  <a:pt x="344" y="253"/>
                  <a:pt x="344" y="253"/>
                  <a:pt x="344" y="253"/>
                </a:cubicBezTo>
                <a:cubicBezTo>
                  <a:pt x="362" y="242"/>
                  <a:pt x="362" y="242"/>
                  <a:pt x="362" y="242"/>
                </a:cubicBezTo>
                <a:cubicBezTo>
                  <a:pt x="354" y="226"/>
                  <a:pt x="354" y="226"/>
                  <a:pt x="354" y="226"/>
                </a:cubicBezTo>
                <a:cubicBezTo>
                  <a:pt x="352" y="222"/>
                  <a:pt x="353" y="220"/>
                  <a:pt x="355" y="218"/>
                </a:cubicBezTo>
                <a:cubicBezTo>
                  <a:pt x="356" y="216"/>
                  <a:pt x="357" y="215"/>
                  <a:pt x="358" y="214"/>
                </a:cubicBezTo>
                <a:cubicBezTo>
                  <a:pt x="360" y="212"/>
                  <a:pt x="363" y="212"/>
                  <a:pt x="366" y="213"/>
                </a:cubicBezTo>
                <a:cubicBezTo>
                  <a:pt x="383" y="221"/>
                  <a:pt x="383" y="221"/>
                  <a:pt x="383" y="221"/>
                </a:cubicBezTo>
                <a:cubicBezTo>
                  <a:pt x="394" y="203"/>
                  <a:pt x="394" y="203"/>
                  <a:pt x="394" y="203"/>
                </a:cubicBezTo>
                <a:cubicBezTo>
                  <a:pt x="378" y="193"/>
                  <a:pt x="378" y="193"/>
                  <a:pt x="378" y="193"/>
                </a:cubicBezTo>
                <a:cubicBezTo>
                  <a:pt x="376" y="191"/>
                  <a:pt x="375" y="189"/>
                  <a:pt x="375" y="186"/>
                </a:cubicBezTo>
                <a:cubicBezTo>
                  <a:pt x="376" y="184"/>
                  <a:pt x="376" y="182"/>
                  <a:pt x="376" y="180"/>
                </a:cubicBezTo>
                <a:close/>
                <a:moveTo>
                  <a:pt x="305" y="122"/>
                </a:moveTo>
                <a:cubicBezTo>
                  <a:pt x="282" y="122"/>
                  <a:pt x="263" y="141"/>
                  <a:pt x="263" y="164"/>
                </a:cubicBezTo>
                <a:cubicBezTo>
                  <a:pt x="263" y="187"/>
                  <a:pt x="282" y="206"/>
                  <a:pt x="305" y="206"/>
                </a:cubicBezTo>
                <a:cubicBezTo>
                  <a:pt x="328" y="206"/>
                  <a:pt x="347" y="187"/>
                  <a:pt x="347" y="164"/>
                </a:cubicBezTo>
                <a:cubicBezTo>
                  <a:pt x="347" y="141"/>
                  <a:pt x="328" y="122"/>
                  <a:pt x="305" y="122"/>
                </a:cubicBezTo>
                <a:close/>
                <a:moveTo>
                  <a:pt x="235" y="280"/>
                </a:moveTo>
                <a:cubicBezTo>
                  <a:pt x="235" y="279"/>
                  <a:pt x="237" y="278"/>
                  <a:pt x="238" y="278"/>
                </a:cubicBezTo>
                <a:cubicBezTo>
                  <a:pt x="249" y="277"/>
                  <a:pt x="249" y="277"/>
                  <a:pt x="249" y="277"/>
                </a:cubicBezTo>
                <a:cubicBezTo>
                  <a:pt x="249" y="265"/>
                  <a:pt x="249" y="265"/>
                  <a:pt x="249" y="265"/>
                </a:cubicBezTo>
                <a:cubicBezTo>
                  <a:pt x="238" y="265"/>
                  <a:pt x="238" y="265"/>
                  <a:pt x="238" y="265"/>
                </a:cubicBezTo>
                <a:cubicBezTo>
                  <a:pt x="237" y="265"/>
                  <a:pt x="235" y="264"/>
                  <a:pt x="235" y="262"/>
                </a:cubicBezTo>
                <a:cubicBezTo>
                  <a:pt x="235" y="261"/>
                  <a:pt x="234" y="260"/>
                  <a:pt x="234" y="259"/>
                </a:cubicBezTo>
                <a:cubicBezTo>
                  <a:pt x="234" y="258"/>
                  <a:pt x="235" y="256"/>
                  <a:pt x="236" y="255"/>
                </a:cubicBezTo>
                <a:cubicBezTo>
                  <a:pt x="244" y="250"/>
                  <a:pt x="244" y="250"/>
                  <a:pt x="244" y="250"/>
                </a:cubicBezTo>
                <a:cubicBezTo>
                  <a:pt x="239" y="240"/>
                  <a:pt x="239" y="240"/>
                  <a:pt x="239" y="240"/>
                </a:cubicBezTo>
                <a:cubicBezTo>
                  <a:pt x="229" y="244"/>
                  <a:pt x="229" y="244"/>
                  <a:pt x="229" y="244"/>
                </a:cubicBezTo>
                <a:cubicBezTo>
                  <a:pt x="228" y="245"/>
                  <a:pt x="226" y="245"/>
                  <a:pt x="225" y="244"/>
                </a:cubicBezTo>
                <a:cubicBezTo>
                  <a:pt x="224" y="243"/>
                  <a:pt x="224" y="242"/>
                  <a:pt x="223" y="242"/>
                </a:cubicBezTo>
                <a:cubicBezTo>
                  <a:pt x="222" y="241"/>
                  <a:pt x="222" y="239"/>
                  <a:pt x="223" y="237"/>
                </a:cubicBezTo>
                <a:cubicBezTo>
                  <a:pt x="227" y="228"/>
                  <a:pt x="227" y="228"/>
                  <a:pt x="227" y="228"/>
                </a:cubicBezTo>
                <a:cubicBezTo>
                  <a:pt x="217" y="222"/>
                  <a:pt x="217" y="222"/>
                  <a:pt x="217" y="222"/>
                </a:cubicBezTo>
                <a:cubicBezTo>
                  <a:pt x="211" y="231"/>
                  <a:pt x="211" y="231"/>
                  <a:pt x="211" y="231"/>
                </a:cubicBezTo>
                <a:cubicBezTo>
                  <a:pt x="210" y="232"/>
                  <a:pt x="209" y="233"/>
                  <a:pt x="208" y="233"/>
                </a:cubicBezTo>
                <a:cubicBezTo>
                  <a:pt x="207" y="232"/>
                  <a:pt x="206" y="232"/>
                  <a:pt x="205" y="232"/>
                </a:cubicBezTo>
                <a:cubicBezTo>
                  <a:pt x="203" y="231"/>
                  <a:pt x="202" y="230"/>
                  <a:pt x="202" y="228"/>
                </a:cubicBezTo>
                <a:cubicBezTo>
                  <a:pt x="202" y="218"/>
                  <a:pt x="202" y="218"/>
                  <a:pt x="202" y="218"/>
                </a:cubicBezTo>
                <a:cubicBezTo>
                  <a:pt x="190" y="218"/>
                  <a:pt x="190" y="218"/>
                  <a:pt x="190" y="218"/>
                </a:cubicBezTo>
                <a:cubicBezTo>
                  <a:pt x="189" y="228"/>
                  <a:pt x="189" y="228"/>
                  <a:pt x="189" y="228"/>
                </a:cubicBezTo>
                <a:cubicBezTo>
                  <a:pt x="189" y="230"/>
                  <a:pt x="188" y="231"/>
                  <a:pt x="187" y="232"/>
                </a:cubicBezTo>
                <a:cubicBezTo>
                  <a:pt x="186" y="232"/>
                  <a:pt x="185" y="232"/>
                  <a:pt x="184" y="233"/>
                </a:cubicBezTo>
                <a:cubicBezTo>
                  <a:pt x="182" y="233"/>
                  <a:pt x="181" y="232"/>
                  <a:pt x="180" y="231"/>
                </a:cubicBezTo>
                <a:cubicBezTo>
                  <a:pt x="174" y="222"/>
                  <a:pt x="174" y="222"/>
                  <a:pt x="174" y="222"/>
                </a:cubicBezTo>
                <a:cubicBezTo>
                  <a:pt x="164" y="228"/>
                  <a:pt x="164" y="228"/>
                  <a:pt x="164" y="228"/>
                </a:cubicBezTo>
                <a:cubicBezTo>
                  <a:pt x="169" y="237"/>
                  <a:pt x="169" y="237"/>
                  <a:pt x="169" y="237"/>
                </a:cubicBezTo>
                <a:cubicBezTo>
                  <a:pt x="169" y="239"/>
                  <a:pt x="169" y="241"/>
                  <a:pt x="168" y="242"/>
                </a:cubicBezTo>
                <a:cubicBezTo>
                  <a:pt x="167" y="242"/>
                  <a:pt x="167" y="243"/>
                  <a:pt x="166" y="244"/>
                </a:cubicBezTo>
                <a:cubicBezTo>
                  <a:pt x="165" y="245"/>
                  <a:pt x="164" y="245"/>
                  <a:pt x="162" y="244"/>
                </a:cubicBezTo>
                <a:cubicBezTo>
                  <a:pt x="153" y="240"/>
                  <a:pt x="153" y="240"/>
                  <a:pt x="153" y="240"/>
                </a:cubicBezTo>
                <a:cubicBezTo>
                  <a:pt x="147" y="250"/>
                  <a:pt x="147" y="250"/>
                  <a:pt x="147" y="250"/>
                </a:cubicBezTo>
                <a:cubicBezTo>
                  <a:pt x="155" y="255"/>
                  <a:pt x="155" y="255"/>
                  <a:pt x="155" y="255"/>
                </a:cubicBezTo>
                <a:cubicBezTo>
                  <a:pt x="157" y="256"/>
                  <a:pt x="157" y="258"/>
                  <a:pt x="157" y="259"/>
                </a:cubicBezTo>
                <a:cubicBezTo>
                  <a:pt x="157" y="260"/>
                  <a:pt x="157" y="261"/>
                  <a:pt x="156" y="262"/>
                </a:cubicBezTo>
                <a:cubicBezTo>
                  <a:pt x="156" y="264"/>
                  <a:pt x="155" y="265"/>
                  <a:pt x="153" y="265"/>
                </a:cubicBezTo>
                <a:cubicBezTo>
                  <a:pt x="143" y="265"/>
                  <a:pt x="143" y="265"/>
                  <a:pt x="143" y="265"/>
                </a:cubicBezTo>
                <a:cubicBezTo>
                  <a:pt x="143" y="277"/>
                  <a:pt x="143" y="277"/>
                  <a:pt x="143" y="277"/>
                </a:cubicBezTo>
                <a:cubicBezTo>
                  <a:pt x="153" y="278"/>
                  <a:pt x="153" y="278"/>
                  <a:pt x="153" y="278"/>
                </a:cubicBezTo>
                <a:cubicBezTo>
                  <a:pt x="155" y="278"/>
                  <a:pt x="156" y="279"/>
                  <a:pt x="156" y="280"/>
                </a:cubicBezTo>
                <a:cubicBezTo>
                  <a:pt x="157" y="281"/>
                  <a:pt x="157" y="282"/>
                  <a:pt x="157" y="283"/>
                </a:cubicBezTo>
                <a:cubicBezTo>
                  <a:pt x="157" y="285"/>
                  <a:pt x="157" y="286"/>
                  <a:pt x="155" y="287"/>
                </a:cubicBezTo>
                <a:cubicBezTo>
                  <a:pt x="147" y="293"/>
                  <a:pt x="147" y="293"/>
                  <a:pt x="147" y="293"/>
                </a:cubicBezTo>
                <a:cubicBezTo>
                  <a:pt x="153" y="303"/>
                  <a:pt x="153" y="303"/>
                  <a:pt x="153" y="303"/>
                </a:cubicBezTo>
                <a:cubicBezTo>
                  <a:pt x="162" y="298"/>
                  <a:pt x="162" y="298"/>
                  <a:pt x="162" y="298"/>
                </a:cubicBezTo>
                <a:cubicBezTo>
                  <a:pt x="164" y="297"/>
                  <a:pt x="165" y="298"/>
                  <a:pt x="166" y="299"/>
                </a:cubicBezTo>
                <a:cubicBezTo>
                  <a:pt x="167" y="299"/>
                  <a:pt x="167" y="300"/>
                  <a:pt x="168" y="301"/>
                </a:cubicBezTo>
                <a:cubicBezTo>
                  <a:pt x="169" y="302"/>
                  <a:pt x="169" y="303"/>
                  <a:pt x="169" y="305"/>
                </a:cubicBezTo>
                <a:cubicBezTo>
                  <a:pt x="164" y="314"/>
                  <a:pt x="164" y="314"/>
                  <a:pt x="164" y="314"/>
                </a:cubicBezTo>
                <a:cubicBezTo>
                  <a:pt x="174" y="320"/>
                  <a:pt x="174" y="320"/>
                  <a:pt x="174" y="320"/>
                </a:cubicBezTo>
                <a:cubicBezTo>
                  <a:pt x="180" y="312"/>
                  <a:pt x="180" y="312"/>
                  <a:pt x="180" y="312"/>
                </a:cubicBezTo>
                <a:cubicBezTo>
                  <a:pt x="181" y="310"/>
                  <a:pt x="182" y="310"/>
                  <a:pt x="184" y="310"/>
                </a:cubicBezTo>
                <a:cubicBezTo>
                  <a:pt x="185" y="310"/>
                  <a:pt x="186" y="310"/>
                  <a:pt x="187" y="311"/>
                </a:cubicBezTo>
                <a:cubicBezTo>
                  <a:pt x="188" y="311"/>
                  <a:pt x="189" y="312"/>
                  <a:pt x="189" y="314"/>
                </a:cubicBezTo>
                <a:cubicBezTo>
                  <a:pt x="190" y="324"/>
                  <a:pt x="190" y="324"/>
                  <a:pt x="190" y="324"/>
                </a:cubicBezTo>
                <a:cubicBezTo>
                  <a:pt x="202" y="324"/>
                  <a:pt x="202" y="324"/>
                  <a:pt x="202" y="324"/>
                </a:cubicBezTo>
                <a:cubicBezTo>
                  <a:pt x="202" y="314"/>
                  <a:pt x="202" y="314"/>
                  <a:pt x="202" y="314"/>
                </a:cubicBezTo>
                <a:cubicBezTo>
                  <a:pt x="202" y="312"/>
                  <a:pt x="203" y="311"/>
                  <a:pt x="205" y="311"/>
                </a:cubicBezTo>
                <a:cubicBezTo>
                  <a:pt x="206" y="310"/>
                  <a:pt x="207" y="310"/>
                  <a:pt x="208" y="310"/>
                </a:cubicBezTo>
                <a:cubicBezTo>
                  <a:pt x="209" y="310"/>
                  <a:pt x="210" y="310"/>
                  <a:pt x="211" y="312"/>
                </a:cubicBezTo>
                <a:cubicBezTo>
                  <a:pt x="217" y="320"/>
                  <a:pt x="217" y="320"/>
                  <a:pt x="217" y="320"/>
                </a:cubicBezTo>
                <a:cubicBezTo>
                  <a:pt x="227" y="314"/>
                  <a:pt x="227" y="314"/>
                  <a:pt x="227" y="314"/>
                </a:cubicBezTo>
                <a:cubicBezTo>
                  <a:pt x="223" y="305"/>
                  <a:pt x="223" y="305"/>
                  <a:pt x="223" y="305"/>
                </a:cubicBezTo>
                <a:cubicBezTo>
                  <a:pt x="222" y="303"/>
                  <a:pt x="222" y="302"/>
                  <a:pt x="223" y="301"/>
                </a:cubicBezTo>
                <a:cubicBezTo>
                  <a:pt x="224" y="300"/>
                  <a:pt x="224" y="299"/>
                  <a:pt x="225" y="299"/>
                </a:cubicBezTo>
                <a:cubicBezTo>
                  <a:pt x="226" y="298"/>
                  <a:pt x="228" y="297"/>
                  <a:pt x="229" y="298"/>
                </a:cubicBezTo>
                <a:cubicBezTo>
                  <a:pt x="239" y="303"/>
                  <a:pt x="239" y="303"/>
                  <a:pt x="239" y="303"/>
                </a:cubicBezTo>
                <a:cubicBezTo>
                  <a:pt x="244" y="293"/>
                  <a:pt x="244" y="293"/>
                  <a:pt x="244" y="293"/>
                </a:cubicBezTo>
                <a:cubicBezTo>
                  <a:pt x="236" y="287"/>
                  <a:pt x="236" y="287"/>
                  <a:pt x="236" y="287"/>
                </a:cubicBezTo>
                <a:cubicBezTo>
                  <a:pt x="235" y="286"/>
                  <a:pt x="234" y="285"/>
                  <a:pt x="234" y="283"/>
                </a:cubicBezTo>
                <a:cubicBezTo>
                  <a:pt x="234" y="282"/>
                  <a:pt x="235" y="281"/>
                  <a:pt x="235" y="280"/>
                </a:cubicBezTo>
                <a:close/>
                <a:moveTo>
                  <a:pt x="196" y="248"/>
                </a:moveTo>
                <a:cubicBezTo>
                  <a:pt x="183" y="248"/>
                  <a:pt x="172" y="258"/>
                  <a:pt x="172" y="271"/>
                </a:cubicBezTo>
                <a:cubicBezTo>
                  <a:pt x="172" y="284"/>
                  <a:pt x="183" y="295"/>
                  <a:pt x="196" y="295"/>
                </a:cubicBezTo>
                <a:cubicBezTo>
                  <a:pt x="208" y="295"/>
                  <a:pt x="219" y="284"/>
                  <a:pt x="219" y="271"/>
                </a:cubicBezTo>
                <a:cubicBezTo>
                  <a:pt x="219" y="258"/>
                  <a:pt x="208" y="248"/>
                  <a:pt x="196" y="248"/>
                </a:cubicBezTo>
                <a:close/>
              </a:path>
            </a:pathLst>
          </a:custGeom>
          <a:solidFill>
            <a:srgbClr val="00B7EE"/>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 name="Freeform 7"/>
          <p:cNvSpPr>
            <a:spLocks/>
          </p:cNvSpPr>
          <p:nvPr/>
        </p:nvSpPr>
        <p:spPr bwMode="auto">
          <a:xfrm>
            <a:off x="4818012" y="3435847"/>
            <a:ext cx="2012755" cy="1439422"/>
          </a:xfrm>
          <a:custGeom>
            <a:avLst/>
            <a:gdLst>
              <a:gd name="T0" fmla="*/ 461 w 567"/>
              <a:gd name="T1" fmla="*/ 147 h 359"/>
              <a:gd name="T2" fmla="*/ 438 w 567"/>
              <a:gd name="T3" fmla="*/ 150 h 359"/>
              <a:gd name="T4" fmla="*/ 439 w 567"/>
              <a:gd name="T5" fmla="*/ 130 h 359"/>
              <a:gd name="T6" fmla="*/ 309 w 567"/>
              <a:gd name="T7" fmla="*/ 0 h 359"/>
              <a:gd name="T8" fmla="*/ 181 w 567"/>
              <a:gd name="T9" fmla="*/ 103 h 359"/>
              <a:gd name="T10" fmla="*/ 147 w 567"/>
              <a:gd name="T11" fmla="*/ 94 h 359"/>
              <a:gd name="T12" fmla="*/ 78 w 567"/>
              <a:gd name="T13" fmla="*/ 162 h 359"/>
              <a:gd name="T14" fmla="*/ 82 w 567"/>
              <a:gd name="T15" fmla="*/ 185 h 359"/>
              <a:gd name="T16" fmla="*/ 0 w 567"/>
              <a:gd name="T17" fmla="*/ 272 h 359"/>
              <a:gd name="T18" fmla="*/ 87 w 567"/>
              <a:gd name="T19" fmla="*/ 359 h 359"/>
              <a:gd name="T20" fmla="*/ 461 w 567"/>
              <a:gd name="T21" fmla="*/ 359 h 359"/>
              <a:gd name="T22" fmla="*/ 567 w 567"/>
              <a:gd name="T23" fmla="*/ 253 h 359"/>
              <a:gd name="T24" fmla="*/ 461 w 567"/>
              <a:gd name="T25" fmla="*/ 14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7" h="359">
                <a:moveTo>
                  <a:pt x="461" y="147"/>
                </a:moveTo>
                <a:cubicBezTo>
                  <a:pt x="453" y="147"/>
                  <a:pt x="445" y="148"/>
                  <a:pt x="438" y="150"/>
                </a:cubicBezTo>
                <a:cubicBezTo>
                  <a:pt x="438" y="143"/>
                  <a:pt x="439" y="137"/>
                  <a:pt x="439" y="130"/>
                </a:cubicBezTo>
                <a:cubicBezTo>
                  <a:pt x="439" y="58"/>
                  <a:pt x="381" y="0"/>
                  <a:pt x="309" y="0"/>
                </a:cubicBezTo>
                <a:cubicBezTo>
                  <a:pt x="246" y="0"/>
                  <a:pt x="194" y="44"/>
                  <a:pt x="181" y="103"/>
                </a:cubicBezTo>
                <a:cubicBezTo>
                  <a:pt x="171" y="97"/>
                  <a:pt x="159" y="94"/>
                  <a:pt x="147" y="94"/>
                </a:cubicBezTo>
                <a:cubicBezTo>
                  <a:pt x="109" y="94"/>
                  <a:pt x="78" y="124"/>
                  <a:pt x="78" y="162"/>
                </a:cubicBezTo>
                <a:cubicBezTo>
                  <a:pt x="78" y="170"/>
                  <a:pt x="79" y="178"/>
                  <a:pt x="82" y="185"/>
                </a:cubicBezTo>
                <a:cubicBezTo>
                  <a:pt x="36" y="188"/>
                  <a:pt x="0" y="225"/>
                  <a:pt x="0" y="272"/>
                </a:cubicBezTo>
                <a:cubicBezTo>
                  <a:pt x="0" y="320"/>
                  <a:pt x="39" y="359"/>
                  <a:pt x="87" y="359"/>
                </a:cubicBezTo>
                <a:cubicBezTo>
                  <a:pt x="461" y="359"/>
                  <a:pt x="461" y="359"/>
                  <a:pt x="461" y="359"/>
                </a:cubicBezTo>
                <a:cubicBezTo>
                  <a:pt x="519" y="359"/>
                  <a:pt x="567" y="312"/>
                  <a:pt x="567" y="253"/>
                </a:cubicBezTo>
                <a:cubicBezTo>
                  <a:pt x="567" y="195"/>
                  <a:pt x="519" y="147"/>
                  <a:pt x="461" y="147"/>
                </a:cubicBezTo>
                <a:close/>
              </a:path>
            </a:pathLst>
          </a:cu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a:noFill/>
          </a:ln>
          <a:effec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12"/>
          <p:cNvSpPr>
            <a:spLocks noEditPoints="1"/>
          </p:cNvSpPr>
          <p:nvPr/>
        </p:nvSpPr>
        <p:spPr bwMode="auto">
          <a:xfrm>
            <a:off x="1515253" y="3838758"/>
            <a:ext cx="278316" cy="269956"/>
          </a:xfrm>
          <a:custGeom>
            <a:avLst/>
            <a:gdLst>
              <a:gd name="T0" fmla="*/ 0 w 227"/>
              <a:gd name="T1" fmla="*/ 399 h 399"/>
              <a:gd name="T2" fmla="*/ 70 w 227"/>
              <a:gd name="T3" fmla="*/ 332 h 399"/>
              <a:gd name="T4" fmla="*/ 157 w 227"/>
              <a:gd name="T5" fmla="*/ 399 h 399"/>
              <a:gd name="T6" fmla="*/ 227 w 227"/>
              <a:gd name="T7" fmla="*/ 0 h 399"/>
              <a:gd name="T8" fmla="*/ 155 w 227"/>
              <a:gd name="T9" fmla="*/ 107 h 399"/>
              <a:gd name="T10" fmla="*/ 195 w 227"/>
              <a:gd name="T11" fmla="*/ 158 h 399"/>
              <a:gd name="T12" fmla="*/ 155 w 227"/>
              <a:gd name="T13" fmla="*/ 107 h 399"/>
              <a:gd name="T14" fmla="*/ 134 w 227"/>
              <a:gd name="T15" fmla="*/ 107 h 399"/>
              <a:gd name="T16" fmla="*/ 94 w 227"/>
              <a:gd name="T17" fmla="*/ 158 h 399"/>
              <a:gd name="T18" fmla="*/ 32 w 227"/>
              <a:gd name="T19" fmla="*/ 107 h 399"/>
              <a:gd name="T20" fmla="*/ 72 w 227"/>
              <a:gd name="T21" fmla="*/ 158 h 399"/>
              <a:gd name="T22" fmla="*/ 32 w 227"/>
              <a:gd name="T23" fmla="*/ 107 h 399"/>
              <a:gd name="T24" fmla="*/ 195 w 227"/>
              <a:gd name="T25" fmla="*/ 180 h 399"/>
              <a:gd name="T26" fmla="*/ 155 w 227"/>
              <a:gd name="T27" fmla="*/ 231 h 399"/>
              <a:gd name="T28" fmla="*/ 94 w 227"/>
              <a:gd name="T29" fmla="*/ 180 h 399"/>
              <a:gd name="T30" fmla="*/ 134 w 227"/>
              <a:gd name="T31" fmla="*/ 231 h 399"/>
              <a:gd name="T32" fmla="*/ 94 w 227"/>
              <a:gd name="T33" fmla="*/ 180 h 399"/>
              <a:gd name="T34" fmla="*/ 72 w 227"/>
              <a:gd name="T35" fmla="*/ 180 h 399"/>
              <a:gd name="T36" fmla="*/ 32 w 227"/>
              <a:gd name="T37" fmla="*/ 231 h 399"/>
              <a:gd name="T38" fmla="*/ 155 w 227"/>
              <a:gd name="T39" fmla="*/ 252 h 399"/>
              <a:gd name="T40" fmla="*/ 195 w 227"/>
              <a:gd name="T41" fmla="*/ 303 h 399"/>
              <a:gd name="T42" fmla="*/ 155 w 227"/>
              <a:gd name="T43" fmla="*/ 252 h 399"/>
              <a:gd name="T44" fmla="*/ 134 w 227"/>
              <a:gd name="T45" fmla="*/ 252 h 399"/>
              <a:gd name="T46" fmla="*/ 94 w 227"/>
              <a:gd name="T47" fmla="*/ 303 h 399"/>
              <a:gd name="T48" fmla="*/ 32 w 227"/>
              <a:gd name="T49" fmla="*/ 252 h 399"/>
              <a:gd name="T50" fmla="*/ 72 w 227"/>
              <a:gd name="T51" fmla="*/ 303 h 399"/>
              <a:gd name="T52" fmla="*/ 32 w 227"/>
              <a:gd name="T53" fmla="*/ 252 h 399"/>
              <a:gd name="T54" fmla="*/ 46 w 227"/>
              <a:gd name="T55" fmla="*/ 30 h 399"/>
              <a:gd name="T56" fmla="*/ 63 w 227"/>
              <a:gd name="T57" fmla="*/ 40 h 399"/>
              <a:gd name="T58" fmla="*/ 57 w 227"/>
              <a:gd name="T59" fmla="*/ 50 h 399"/>
              <a:gd name="T60" fmla="*/ 62 w 227"/>
              <a:gd name="T61" fmla="*/ 54 h 399"/>
              <a:gd name="T62" fmla="*/ 60 w 227"/>
              <a:gd name="T63" fmla="*/ 69 h 399"/>
              <a:gd name="T64" fmla="*/ 31 w 227"/>
              <a:gd name="T65" fmla="*/ 72 h 399"/>
              <a:gd name="T66" fmla="*/ 43 w 227"/>
              <a:gd name="T67" fmla="*/ 46 h 399"/>
              <a:gd name="T68" fmla="*/ 50 w 227"/>
              <a:gd name="T69" fmla="*/ 45 h 399"/>
              <a:gd name="T70" fmla="*/ 46 w 227"/>
              <a:gd name="T71" fmla="*/ 39 h 399"/>
              <a:gd name="T72" fmla="*/ 43 w 227"/>
              <a:gd name="T73" fmla="*/ 46 h 399"/>
              <a:gd name="T74" fmla="*/ 43 w 227"/>
              <a:gd name="T75" fmla="*/ 63 h 399"/>
              <a:gd name="T76" fmla="*/ 52 w 227"/>
              <a:gd name="T77" fmla="*/ 59 h 399"/>
              <a:gd name="T78" fmla="*/ 47 w 227"/>
              <a:gd name="T79" fmla="*/ 55 h 399"/>
              <a:gd name="T80" fmla="*/ 98 w 227"/>
              <a:gd name="T81" fmla="*/ 72 h 399"/>
              <a:gd name="T82" fmla="*/ 82 w 227"/>
              <a:gd name="T83" fmla="*/ 64 h 399"/>
              <a:gd name="T84" fmla="*/ 67 w 227"/>
              <a:gd name="T85" fmla="*/ 72 h 399"/>
              <a:gd name="T86" fmla="*/ 96 w 227"/>
              <a:gd name="T87" fmla="*/ 30 h 399"/>
              <a:gd name="T88" fmla="*/ 98 w 227"/>
              <a:gd name="T89" fmla="*/ 72 h 399"/>
              <a:gd name="T90" fmla="*/ 91 w 227"/>
              <a:gd name="T91" fmla="*/ 48 h 399"/>
              <a:gd name="T92" fmla="*/ 89 w 227"/>
              <a:gd name="T93" fmla="*/ 37 h 399"/>
              <a:gd name="T94" fmla="*/ 84 w 227"/>
              <a:gd name="T95" fmla="*/ 55 h 399"/>
              <a:gd name="T96" fmla="*/ 155 w 227"/>
              <a:gd name="T97" fmla="*/ 72 h 399"/>
              <a:gd name="T98" fmla="*/ 125 w 227"/>
              <a:gd name="T99" fmla="*/ 42 h 399"/>
              <a:gd name="T100" fmla="*/ 125 w 227"/>
              <a:gd name="T101" fmla="*/ 53 h 399"/>
              <a:gd name="T102" fmla="*/ 115 w 227"/>
              <a:gd name="T103" fmla="*/ 72 h 399"/>
              <a:gd name="T104" fmla="*/ 130 w 227"/>
              <a:gd name="T105" fmla="*/ 30 h 399"/>
              <a:gd name="T106" fmla="*/ 145 w 227"/>
              <a:gd name="T107" fmla="*/ 59 h 399"/>
              <a:gd name="T108" fmla="*/ 145 w 227"/>
              <a:gd name="T109" fmla="*/ 30 h 399"/>
              <a:gd name="T110" fmla="*/ 155 w 227"/>
              <a:gd name="T111" fmla="*/ 72 h 399"/>
              <a:gd name="T112" fmla="*/ 188 w 227"/>
              <a:gd name="T113" fmla="*/ 72 h 399"/>
              <a:gd name="T114" fmla="*/ 176 w 227"/>
              <a:gd name="T115" fmla="*/ 58 h 399"/>
              <a:gd name="T116" fmla="*/ 164 w 227"/>
              <a:gd name="T117" fmla="*/ 72 h 399"/>
              <a:gd name="T118" fmla="*/ 176 w 227"/>
              <a:gd name="T119" fmla="*/ 30 h 399"/>
              <a:gd name="T120" fmla="*/ 179 w 227"/>
              <a:gd name="T121" fmla="*/ 43 h 399"/>
              <a:gd name="T122" fmla="*/ 201 w 227"/>
              <a:gd name="T123" fmla="*/ 30 h 399"/>
              <a:gd name="T124" fmla="*/ 201 w 227"/>
              <a:gd name="T125" fmla="*/ 72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7" h="399">
                <a:moveTo>
                  <a:pt x="0" y="0"/>
                </a:moveTo>
                <a:cubicBezTo>
                  <a:pt x="0" y="399"/>
                  <a:pt x="0" y="399"/>
                  <a:pt x="0" y="399"/>
                </a:cubicBezTo>
                <a:cubicBezTo>
                  <a:pt x="70" y="399"/>
                  <a:pt x="70" y="399"/>
                  <a:pt x="70" y="399"/>
                </a:cubicBezTo>
                <a:cubicBezTo>
                  <a:pt x="70" y="332"/>
                  <a:pt x="70" y="332"/>
                  <a:pt x="70" y="332"/>
                </a:cubicBezTo>
                <a:cubicBezTo>
                  <a:pt x="157" y="332"/>
                  <a:pt x="157" y="332"/>
                  <a:pt x="157" y="332"/>
                </a:cubicBezTo>
                <a:cubicBezTo>
                  <a:pt x="157" y="399"/>
                  <a:pt x="157" y="399"/>
                  <a:pt x="157" y="399"/>
                </a:cubicBezTo>
                <a:cubicBezTo>
                  <a:pt x="227" y="399"/>
                  <a:pt x="227" y="399"/>
                  <a:pt x="227" y="399"/>
                </a:cubicBezTo>
                <a:cubicBezTo>
                  <a:pt x="227" y="0"/>
                  <a:pt x="227" y="0"/>
                  <a:pt x="227" y="0"/>
                </a:cubicBezTo>
                <a:lnTo>
                  <a:pt x="0" y="0"/>
                </a:lnTo>
                <a:close/>
                <a:moveTo>
                  <a:pt x="155" y="107"/>
                </a:moveTo>
                <a:cubicBezTo>
                  <a:pt x="195" y="107"/>
                  <a:pt x="195" y="107"/>
                  <a:pt x="195" y="107"/>
                </a:cubicBezTo>
                <a:cubicBezTo>
                  <a:pt x="195" y="158"/>
                  <a:pt x="195" y="158"/>
                  <a:pt x="195" y="158"/>
                </a:cubicBezTo>
                <a:cubicBezTo>
                  <a:pt x="155" y="158"/>
                  <a:pt x="155" y="158"/>
                  <a:pt x="155" y="158"/>
                </a:cubicBezTo>
                <a:lnTo>
                  <a:pt x="155" y="107"/>
                </a:lnTo>
                <a:close/>
                <a:moveTo>
                  <a:pt x="94" y="107"/>
                </a:moveTo>
                <a:cubicBezTo>
                  <a:pt x="134" y="107"/>
                  <a:pt x="134" y="107"/>
                  <a:pt x="134" y="107"/>
                </a:cubicBezTo>
                <a:cubicBezTo>
                  <a:pt x="134" y="158"/>
                  <a:pt x="134" y="158"/>
                  <a:pt x="134" y="158"/>
                </a:cubicBezTo>
                <a:cubicBezTo>
                  <a:pt x="94" y="158"/>
                  <a:pt x="94" y="158"/>
                  <a:pt x="94" y="158"/>
                </a:cubicBezTo>
                <a:lnTo>
                  <a:pt x="94" y="107"/>
                </a:lnTo>
                <a:close/>
                <a:moveTo>
                  <a:pt x="32" y="107"/>
                </a:moveTo>
                <a:cubicBezTo>
                  <a:pt x="72" y="107"/>
                  <a:pt x="72" y="107"/>
                  <a:pt x="72" y="107"/>
                </a:cubicBezTo>
                <a:cubicBezTo>
                  <a:pt x="72" y="158"/>
                  <a:pt x="72" y="158"/>
                  <a:pt x="72" y="158"/>
                </a:cubicBezTo>
                <a:cubicBezTo>
                  <a:pt x="32" y="158"/>
                  <a:pt x="32" y="158"/>
                  <a:pt x="32" y="158"/>
                </a:cubicBezTo>
                <a:lnTo>
                  <a:pt x="32" y="107"/>
                </a:lnTo>
                <a:close/>
                <a:moveTo>
                  <a:pt x="155" y="180"/>
                </a:moveTo>
                <a:cubicBezTo>
                  <a:pt x="195" y="180"/>
                  <a:pt x="195" y="180"/>
                  <a:pt x="195" y="180"/>
                </a:cubicBezTo>
                <a:cubicBezTo>
                  <a:pt x="195" y="231"/>
                  <a:pt x="195" y="231"/>
                  <a:pt x="195" y="231"/>
                </a:cubicBezTo>
                <a:cubicBezTo>
                  <a:pt x="155" y="231"/>
                  <a:pt x="155" y="231"/>
                  <a:pt x="155" y="231"/>
                </a:cubicBezTo>
                <a:lnTo>
                  <a:pt x="155" y="180"/>
                </a:lnTo>
                <a:close/>
                <a:moveTo>
                  <a:pt x="94" y="180"/>
                </a:moveTo>
                <a:cubicBezTo>
                  <a:pt x="134" y="180"/>
                  <a:pt x="134" y="180"/>
                  <a:pt x="134" y="180"/>
                </a:cubicBezTo>
                <a:cubicBezTo>
                  <a:pt x="134" y="231"/>
                  <a:pt x="134" y="231"/>
                  <a:pt x="134" y="231"/>
                </a:cubicBezTo>
                <a:cubicBezTo>
                  <a:pt x="94" y="231"/>
                  <a:pt x="94" y="231"/>
                  <a:pt x="94" y="231"/>
                </a:cubicBezTo>
                <a:lnTo>
                  <a:pt x="94" y="180"/>
                </a:lnTo>
                <a:close/>
                <a:moveTo>
                  <a:pt x="32" y="180"/>
                </a:moveTo>
                <a:cubicBezTo>
                  <a:pt x="72" y="180"/>
                  <a:pt x="72" y="180"/>
                  <a:pt x="72" y="180"/>
                </a:cubicBezTo>
                <a:cubicBezTo>
                  <a:pt x="72" y="231"/>
                  <a:pt x="72" y="231"/>
                  <a:pt x="72" y="231"/>
                </a:cubicBezTo>
                <a:cubicBezTo>
                  <a:pt x="32" y="231"/>
                  <a:pt x="32" y="231"/>
                  <a:pt x="32" y="231"/>
                </a:cubicBezTo>
                <a:lnTo>
                  <a:pt x="32" y="180"/>
                </a:lnTo>
                <a:close/>
                <a:moveTo>
                  <a:pt x="155" y="252"/>
                </a:moveTo>
                <a:cubicBezTo>
                  <a:pt x="195" y="252"/>
                  <a:pt x="195" y="252"/>
                  <a:pt x="195" y="252"/>
                </a:cubicBezTo>
                <a:cubicBezTo>
                  <a:pt x="195" y="303"/>
                  <a:pt x="195" y="303"/>
                  <a:pt x="195" y="303"/>
                </a:cubicBezTo>
                <a:cubicBezTo>
                  <a:pt x="155" y="303"/>
                  <a:pt x="155" y="303"/>
                  <a:pt x="155" y="303"/>
                </a:cubicBezTo>
                <a:lnTo>
                  <a:pt x="155" y="252"/>
                </a:lnTo>
                <a:close/>
                <a:moveTo>
                  <a:pt x="94" y="252"/>
                </a:moveTo>
                <a:cubicBezTo>
                  <a:pt x="134" y="252"/>
                  <a:pt x="134" y="252"/>
                  <a:pt x="134" y="252"/>
                </a:cubicBezTo>
                <a:cubicBezTo>
                  <a:pt x="134" y="303"/>
                  <a:pt x="134" y="303"/>
                  <a:pt x="134" y="303"/>
                </a:cubicBezTo>
                <a:cubicBezTo>
                  <a:pt x="94" y="303"/>
                  <a:pt x="94" y="303"/>
                  <a:pt x="94" y="303"/>
                </a:cubicBezTo>
                <a:lnTo>
                  <a:pt x="94" y="252"/>
                </a:lnTo>
                <a:close/>
                <a:moveTo>
                  <a:pt x="32" y="252"/>
                </a:moveTo>
                <a:cubicBezTo>
                  <a:pt x="72" y="252"/>
                  <a:pt x="72" y="252"/>
                  <a:pt x="72" y="252"/>
                </a:cubicBezTo>
                <a:cubicBezTo>
                  <a:pt x="72" y="303"/>
                  <a:pt x="72" y="303"/>
                  <a:pt x="72" y="303"/>
                </a:cubicBezTo>
                <a:cubicBezTo>
                  <a:pt x="32" y="303"/>
                  <a:pt x="32" y="303"/>
                  <a:pt x="32" y="303"/>
                </a:cubicBezTo>
                <a:lnTo>
                  <a:pt x="32" y="252"/>
                </a:lnTo>
                <a:close/>
                <a:moveTo>
                  <a:pt x="31" y="30"/>
                </a:moveTo>
                <a:cubicBezTo>
                  <a:pt x="46" y="30"/>
                  <a:pt x="46" y="30"/>
                  <a:pt x="46" y="30"/>
                </a:cubicBezTo>
                <a:cubicBezTo>
                  <a:pt x="52" y="30"/>
                  <a:pt x="56" y="31"/>
                  <a:pt x="59" y="32"/>
                </a:cubicBezTo>
                <a:cubicBezTo>
                  <a:pt x="62" y="34"/>
                  <a:pt x="63" y="37"/>
                  <a:pt x="63" y="40"/>
                </a:cubicBezTo>
                <a:cubicBezTo>
                  <a:pt x="63" y="43"/>
                  <a:pt x="63" y="45"/>
                  <a:pt x="61" y="47"/>
                </a:cubicBezTo>
                <a:cubicBezTo>
                  <a:pt x="60" y="48"/>
                  <a:pt x="59" y="49"/>
                  <a:pt x="57" y="50"/>
                </a:cubicBezTo>
                <a:cubicBezTo>
                  <a:pt x="57" y="50"/>
                  <a:pt x="57" y="50"/>
                  <a:pt x="57" y="50"/>
                </a:cubicBezTo>
                <a:cubicBezTo>
                  <a:pt x="59" y="51"/>
                  <a:pt x="61" y="52"/>
                  <a:pt x="62" y="54"/>
                </a:cubicBezTo>
                <a:cubicBezTo>
                  <a:pt x="64" y="55"/>
                  <a:pt x="64" y="57"/>
                  <a:pt x="64" y="60"/>
                </a:cubicBezTo>
                <a:cubicBezTo>
                  <a:pt x="64" y="64"/>
                  <a:pt x="63" y="67"/>
                  <a:pt x="60" y="69"/>
                </a:cubicBezTo>
                <a:cubicBezTo>
                  <a:pt x="57" y="71"/>
                  <a:pt x="53" y="72"/>
                  <a:pt x="48" y="72"/>
                </a:cubicBezTo>
                <a:cubicBezTo>
                  <a:pt x="31" y="72"/>
                  <a:pt x="31" y="72"/>
                  <a:pt x="31" y="72"/>
                </a:cubicBezTo>
                <a:lnTo>
                  <a:pt x="31" y="30"/>
                </a:lnTo>
                <a:close/>
                <a:moveTo>
                  <a:pt x="43" y="46"/>
                </a:moveTo>
                <a:cubicBezTo>
                  <a:pt x="46" y="46"/>
                  <a:pt x="46" y="46"/>
                  <a:pt x="46" y="46"/>
                </a:cubicBezTo>
                <a:cubicBezTo>
                  <a:pt x="48" y="46"/>
                  <a:pt x="49" y="46"/>
                  <a:pt x="50" y="45"/>
                </a:cubicBezTo>
                <a:cubicBezTo>
                  <a:pt x="51" y="44"/>
                  <a:pt x="52" y="43"/>
                  <a:pt x="52" y="42"/>
                </a:cubicBezTo>
                <a:cubicBezTo>
                  <a:pt x="52" y="40"/>
                  <a:pt x="50" y="39"/>
                  <a:pt x="46" y="39"/>
                </a:cubicBezTo>
                <a:cubicBezTo>
                  <a:pt x="43" y="39"/>
                  <a:pt x="43" y="39"/>
                  <a:pt x="43" y="39"/>
                </a:cubicBezTo>
                <a:lnTo>
                  <a:pt x="43" y="46"/>
                </a:lnTo>
                <a:close/>
                <a:moveTo>
                  <a:pt x="43" y="55"/>
                </a:moveTo>
                <a:cubicBezTo>
                  <a:pt x="43" y="63"/>
                  <a:pt x="43" y="63"/>
                  <a:pt x="43" y="63"/>
                </a:cubicBezTo>
                <a:cubicBezTo>
                  <a:pt x="47" y="63"/>
                  <a:pt x="47" y="63"/>
                  <a:pt x="47" y="63"/>
                </a:cubicBezTo>
                <a:cubicBezTo>
                  <a:pt x="50" y="63"/>
                  <a:pt x="52" y="62"/>
                  <a:pt x="52" y="59"/>
                </a:cubicBezTo>
                <a:cubicBezTo>
                  <a:pt x="52" y="58"/>
                  <a:pt x="52" y="56"/>
                  <a:pt x="51" y="56"/>
                </a:cubicBezTo>
                <a:cubicBezTo>
                  <a:pt x="50" y="55"/>
                  <a:pt x="48" y="55"/>
                  <a:pt x="47" y="55"/>
                </a:cubicBezTo>
                <a:lnTo>
                  <a:pt x="43" y="55"/>
                </a:lnTo>
                <a:close/>
                <a:moveTo>
                  <a:pt x="98" y="72"/>
                </a:moveTo>
                <a:cubicBezTo>
                  <a:pt x="95" y="64"/>
                  <a:pt x="95" y="64"/>
                  <a:pt x="95" y="64"/>
                </a:cubicBezTo>
                <a:cubicBezTo>
                  <a:pt x="82" y="64"/>
                  <a:pt x="82" y="64"/>
                  <a:pt x="82" y="64"/>
                </a:cubicBezTo>
                <a:cubicBezTo>
                  <a:pt x="80" y="72"/>
                  <a:pt x="80" y="72"/>
                  <a:pt x="80" y="72"/>
                </a:cubicBezTo>
                <a:cubicBezTo>
                  <a:pt x="67" y="72"/>
                  <a:pt x="67" y="72"/>
                  <a:pt x="67" y="72"/>
                </a:cubicBezTo>
                <a:cubicBezTo>
                  <a:pt x="81" y="30"/>
                  <a:pt x="81" y="30"/>
                  <a:pt x="81" y="30"/>
                </a:cubicBezTo>
                <a:cubicBezTo>
                  <a:pt x="96" y="30"/>
                  <a:pt x="96" y="30"/>
                  <a:pt x="96" y="30"/>
                </a:cubicBezTo>
                <a:cubicBezTo>
                  <a:pt x="110" y="72"/>
                  <a:pt x="110" y="72"/>
                  <a:pt x="110" y="72"/>
                </a:cubicBezTo>
                <a:lnTo>
                  <a:pt x="98" y="72"/>
                </a:lnTo>
                <a:close/>
                <a:moveTo>
                  <a:pt x="93" y="55"/>
                </a:moveTo>
                <a:cubicBezTo>
                  <a:pt x="91" y="48"/>
                  <a:pt x="91" y="48"/>
                  <a:pt x="91" y="48"/>
                </a:cubicBezTo>
                <a:cubicBezTo>
                  <a:pt x="91" y="46"/>
                  <a:pt x="90" y="44"/>
                  <a:pt x="90" y="42"/>
                </a:cubicBezTo>
                <a:cubicBezTo>
                  <a:pt x="89" y="39"/>
                  <a:pt x="89" y="38"/>
                  <a:pt x="89" y="37"/>
                </a:cubicBezTo>
                <a:cubicBezTo>
                  <a:pt x="88" y="38"/>
                  <a:pt x="88" y="39"/>
                  <a:pt x="87" y="42"/>
                </a:cubicBezTo>
                <a:cubicBezTo>
                  <a:pt x="87" y="44"/>
                  <a:pt x="86" y="48"/>
                  <a:pt x="84" y="55"/>
                </a:cubicBezTo>
                <a:lnTo>
                  <a:pt x="93" y="55"/>
                </a:lnTo>
                <a:close/>
                <a:moveTo>
                  <a:pt x="155" y="72"/>
                </a:moveTo>
                <a:cubicBezTo>
                  <a:pt x="140" y="72"/>
                  <a:pt x="140" y="72"/>
                  <a:pt x="140" y="72"/>
                </a:cubicBezTo>
                <a:cubicBezTo>
                  <a:pt x="125" y="42"/>
                  <a:pt x="125" y="42"/>
                  <a:pt x="125" y="42"/>
                </a:cubicBezTo>
                <a:cubicBezTo>
                  <a:pt x="124" y="42"/>
                  <a:pt x="124" y="42"/>
                  <a:pt x="124" y="42"/>
                </a:cubicBezTo>
                <a:cubicBezTo>
                  <a:pt x="125" y="47"/>
                  <a:pt x="125" y="51"/>
                  <a:pt x="125" y="53"/>
                </a:cubicBezTo>
                <a:cubicBezTo>
                  <a:pt x="125" y="72"/>
                  <a:pt x="125" y="72"/>
                  <a:pt x="125" y="72"/>
                </a:cubicBezTo>
                <a:cubicBezTo>
                  <a:pt x="115" y="72"/>
                  <a:pt x="115" y="72"/>
                  <a:pt x="115" y="72"/>
                </a:cubicBezTo>
                <a:cubicBezTo>
                  <a:pt x="115" y="30"/>
                  <a:pt x="115" y="30"/>
                  <a:pt x="115" y="30"/>
                </a:cubicBezTo>
                <a:cubicBezTo>
                  <a:pt x="130" y="30"/>
                  <a:pt x="130" y="30"/>
                  <a:pt x="130" y="30"/>
                </a:cubicBezTo>
                <a:cubicBezTo>
                  <a:pt x="145" y="59"/>
                  <a:pt x="145" y="59"/>
                  <a:pt x="145" y="59"/>
                </a:cubicBezTo>
                <a:cubicBezTo>
                  <a:pt x="145" y="59"/>
                  <a:pt x="145" y="59"/>
                  <a:pt x="145" y="59"/>
                </a:cubicBezTo>
                <a:cubicBezTo>
                  <a:pt x="145" y="55"/>
                  <a:pt x="145" y="52"/>
                  <a:pt x="145" y="49"/>
                </a:cubicBezTo>
                <a:cubicBezTo>
                  <a:pt x="145" y="30"/>
                  <a:pt x="145" y="30"/>
                  <a:pt x="145" y="30"/>
                </a:cubicBezTo>
                <a:cubicBezTo>
                  <a:pt x="155" y="30"/>
                  <a:pt x="155" y="30"/>
                  <a:pt x="155" y="30"/>
                </a:cubicBezTo>
                <a:lnTo>
                  <a:pt x="155" y="72"/>
                </a:lnTo>
                <a:close/>
                <a:moveTo>
                  <a:pt x="201" y="72"/>
                </a:moveTo>
                <a:cubicBezTo>
                  <a:pt x="188" y="72"/>
                  <a:pt x="188" y="72"/>
                  <a:pt x="188" y="72"/>
                </a:cubicBezTo>
                <a:cubicBezTo>
                  <a:pt x="179" y="56"/>
                  <a:pt x="179" y="56"/>
                  <a:pt x="179" y="56"/>
                </a:cubicBezTo>
                <a:cubicBezTo>
                  <a:pt x="176" y="58"/>
                  <a:pt x="176" y="58"/>
                  <a:pt x="176" y="58"/>
                </a:cubicBezTo>
                <a:cubicBezTo>
                  <a:pt x="176" y="72"/>
                  <a:pt x="176" y="72"/>
                  <a:pt x="176" y="72"/>
                </a:cubicBezTo>
                <a:cubicBezTo>
                  <a:pt x="164" y="72"/>
                  <a:pt x="164" y="72"/>
                  <a:pt x="164" y="72"/>
                </a:cubicBezTo>
                <a:cubicBezTo>
                  <a:pt x="164" y="30"/>
                  <a:pt x="164" y="30"/>
                  <a:pt x="164" y="30"/>
                </a:cubicBezTo>
                <a:cubicBezTo>
                  <a:pt x="176" y="30"/>
                  <a:pt x="176" y="30"/>
                  <a:pt x="176" y="30"/>
                </a:cubicBezTo>
                <a:cubicBezTo>
                  <a:pt x="176" y="48"/>
                  <a:pt x="176" y="48"/>
                  <a:pt x="176" y="48"/>
                </a:cubicBezTo>
                <a:cubicBezTo>
                  <a:pt x="176" y="47"/>
                  <a:pt x="178" y="45"/>
                  <a:pt x="179" y="43"/>
                </a:cubicBezTo>
                <a:cubicBezTo>
                  <a:pt x="188" y="30"/>
                  <a:pt x="188" y="30"/>
                  <a:pt x="188" y="30"/>
                </a:cubicBezTo>
                <a:cubicBezTo>
                  <a:pt x="201" y="30"/>
                  <a:pt x="201" y="30"/>
                  <a:pt x="201" y="30"/>
                </a:cubicBezTo>
                <a:cubicBezTo>
                  <a:pt x="188" y="49"/>
                  <a:pt x="188" y="49"/>
                  <a:pt x="188" y="49"/>
                </a:cubicBezTo>
                <a:lnTo>
                  <a:pt x="201" y="72"/>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 name="Freeform 12"/>
          <p:cNvSpPr>
            <a:spLocks noEditPoints="1"/>
          </p:cNvSpPr>
          <p:nvPr/>
        </p:nvSpPr>
        <p:spPr bwMode="auto">
          <a:xfrm>
            <a:off x="1515253" y="4176086"/>
            <a:ext cx="278316" cy="269956"/>
          </a:xfrm>
          <a:custGeom>
            <a:avLst/>
            <a:gdLst>
              <a:gd name="T0" fmla="*/ 0 w 227"/>
              <a:gd name="T1" fmla="*/ 399 h 399"/>
              <a:gd name="T2" fmla="*/ 70 w 227"/>
              <a:gd name="T3" fmla="*/ 332 h 399"/>
              <a:gd name="T4" fmla="*/ 157 w 227"/>
              <a:gd name="T5" fmla="*/ 399 h 399"/>
              <a:gd name="T6" fmla="*/ 227 w 227"/>
              <a:gd name="T7" fmla="*/ 0 h 399"/>
              <a:gd name="T8" fmla="*/ 155 w 227"/>
              <a:gd name="T9" fmla="*/ 107 h 399"/>
              <a:gd name="T10" fmla="*/ 195 w 227"/>
              <a:gd name="T11" fmla="*/ 158 h 399"/>
              <a:gd name="T12" fmla="*/ 155 w 227"/>
              <a:gd name="T13" fmla="*/ 107 h 399"/>
              <a:gd name="T14" fmla="*/ 134 w 227"/>
              <a:gd name="T15" fmla="*/ 107 h 399"/>
              <a:gd name="T16" fmla="*/ 94 w 227"/>
              <a:gd name="T17" fmla="*/ 158 h 399"/>
              <a:gd name="T18" fmla="*/ 32 w 227"/>
              <a:gd name="T19" fmla="*/ 107 h 399"/>
              <a:gd name="T20" fmla="*/ 72 w 227"/>
              <a:gd name="T21" fmla="*/ 158 h 399"/>
              <a:gd name="T22" fmla="*/ 32 w 227"/>
              <a:gd name="T23" fmla="*/ 107 h 399"/>
              <a:gd name="T24" fmla="*/ 195 w 227"/>
              <a:gd name="T25" fmla="*/ 180 h 399"/>
              <a:gd name="T26" fmla="*/ 155 w 227"/>
              <a:gd name="T27" fmla="*/ 231 h 399"/>
              <a:gd name="T28" fmla="*/ 94 w 227"/>
              <a:gd name="T29" fmla="*/ 180 h 399"/>
              <a:gd name="T30" fmla="*/ 134 w 227"/>
              <a:gd name="T31" fmla="*/ 231 h 399"/>
              <a:gd name="T32" fmla="*/ 94 w 227"/>
              <a:gd name="T33" fmla="*/ 180 h 399"/>
              <a:gd name="T34" fmla="*/ 72 w 227"/>
              <a:gd name="T35" fmla="*/ 180 h 399"/>
              <a:gd name="T36" fmla="*/ 32 w 227"/>
              <a:gd name="T37" fmla="*/ 231 h 399"/>
              <a:gd name="T38" fmla="*/ 155 w 227"/>
              <a:gd name="T39" fmla="*/ 252 h 399"/>
              <a:gd name="T40" fmla="*/ 195 w 227"/>
              <a:gd name="T41" fmla="*/ 303 h 399"/>
              <a:gd name="T42" fmla="*/ 155 w 227"/>
              <a:gd name="T43" fmla="*/ 252 h 399"/>
              <a:gd name="T44" fmla="*/ 134 w 227"/>
              <a:gd name="T45" fmla="*/ 252 h 399"/>
              <a:gd name="T46" fmla="*/ 94 w 227"/>
              <a:gd name="T47" fmla="*/ 303 h 399"/>
              <a:gd name="T48" fmla="*/ 32 w 227"/>
              <a:gd name="T49" fmla="*/ 252 h 399"/>
              <a:gd name="T50" fmla="*/ 72 w 227"/>
              <a:gd name="T51" fmla="*/ 303 h 399"/>
              <a:gd name="T52" fmla="*/ 32 w 227"/>
              <a:gd name="T53" fmla="*/ 252 h 399"/>
              <a:gd name="T54" fmla="*/ 46 w 227"/>
              <a:gd name="T55" fmla="*/ 30 h 399"/>
              <a:gd name="T56" fmla="*/ 63 w 227"/>
              <a:gd name="T57" fmla="*/ 40 h 399"/>
              <a:gd name="T58" fmla="*/ 57 w 227"/>
              <a:gd name="T59" fmla="*/ 50 h 399"/>
              <a:gd name="T60" fmla="*/ 62 w 227"/>
              <a:gd name="T61" fmla="*/ 54 h 399"/>
              <a:gd name="T62" fmla="*/ 60 w 227"/>
              <a:gd name="T63" fmla="*/ 69 h 399"/>
              <a:gd name="T64" fmla="*/ 31 w 227"/>
              <a:gd name="T65" fmla="*/ 72 h 399"/>
              <a:gd name="T66" fmla="*/ 43 w 227"/>
              <a:gd name="T67" fmla="*/ 46 h 399"/>
              <a:gd name="T68" fmla="*/ 50 w 227"/>
              <a:gd name="T69" fmla="*/ 45 h 399"/>
              <a:gd name="T70" fmla="*/ 46 w 227"/>
              <a:gd name="T71" fmla="*/ 39 h 399"/>
              <a:gd name="T72" fmla="*/ 43 w 227"/>
              <a:gd name="T73" fmla="*/ 46 h 399"/>
              <a:gd name="T74" fmla="*/ 43 w 227"/>
              <a:gd name="T75" fmla="*/ 63 h 399"/>
              <a:gd name="T76" fmla="*/ 52 w 227"/>
              <a:gd name="T77" fmla="*/ 59 h 399"/>
              <a:gd name="T78" fmla="*/ 47 w 227"/>
              <a:gd name="T79" fmla="*/ 55 h 399"/>
              <a:gd name="T80" fmla="*/ 98 w 227"/>
              <a:gd name="T81" fmla="*/ 72 h 399"/>
              <a:gd name="T82" fmla="*/ 82 w 227"/>
              <a:gd name="T83" fmla="*/ 64 h 399"/>
              <a:gd name="T84" fmla="*/ 67 w 227"/>
              <a:gd name="T85" fmla="*/ 72 h 399"/>
              <a:gd name="T86" fmla="*/ 96 w 227"/>
              <a:gd name="T87" fmla="*/ 30 h 399"/>
              <a:gd name="T88" fmla="*/ 98 w 227"/>
              <a:gd name="T89" fmla="*/ 72 h 399"/>
              <a:gd name="T90" fmla="*/ 91 w 227"/>
              <a:gd name="T91" fmla="*/ 48 h 399"/>
              <a:gd name="T92" fmla="*/ 89 w 227"/>
              <a:gd name="T93" fmla="*/ 37 h 399"/>
              <a:gd name="T94" fmla="*/ 84 w 227"/>
              <a:gd name="T95" fmla="*/ 55 h 399"/>
              <a:gd name="T96" fmla="*/ 155 w 227"/>
              <a:gd name="T97" fmla="*/ 72 h 399"/>
              <a:gd name="T98" fmla="*/ 125 w 227"/>
              <a:gd name="T99" fmla="*/ 42 h 399"/>
              <a:gd name="T100" fmla="*/ 125 w 227"/>
              <a:gd name="T101" fmla="*/ 53 h 399"/>
              <a:gd name="T102" fmla="*/ 115 w 227"/>
              <a:gd name="T103" fmla="*/ 72 h 399"/>
              <a:gd name="T104" fmla="*/ 130 w 227"/>
              <a:gd name="T105" fmla="*/ 30 h 399"/>
              <a:gd name="T106" fmla="*/ 145 w 227"/>
              <a:gd name="T107" fmla="*/ 59 h 399"/>
              <a:gd name="T108" fmla="*/ 145 w 227"/>
              <a:gd name="T109" fmla="*/ 30 h 399"/>
              <a:gd name="T110" fmla="*/ 155 w 227"/>
              <a:gd name="T111" fmla="*/ 72 h 399"/>
              <a:gd name="T112" fmla="*/ 188 w 227"/>
              <a:gd name="T113" fmla="*/ 72 h 399"/>
              <a:gd name="T114" fmla="*/ 176 w 227"/>
              <a:gd name="T115" fmla="*/ 58 h 399"/>
              <a:gd name="T116" fmla="*/ 164 w 227"/>
              <a:gd name="T117" fmla="*/ 72 h 399"/>
              <a:gd name="T118" fmla="*/ 176 w 227"/>
              <a:gd name="T119" fmla="*/ 30 h 399"/>
              <a:gd name="T120" fmla="*/ 179 w 227"/>
              <a:gd name="T121" fmla="*/ 43 h 399"/>
              <a:gd name="T122" fmla="*/ 201 w 227"/>
              <a:gd name="T123" fmla="*/ 30 h 399"/>
              <a:gd name="T124" fmla="*/ 201 w 227"/>
              <a:gd name="T125" fmla="*/ 72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7" h="399">
                <a:moveTo>
                  <a:pt x="0" y="0"/>
                </a:moveTo>
                <a:cubicBezTo>
                  <a:pt x="0" y="399"/>
                  <a:pt x="0" y="399"/>
                  <a:pt x="0" y="399"/>
                </a:cubicBezTo>
                <a:cubicBezTo>
                  <a:pt x="70" y="399"/>
                  <a:pt x="70" y="399"/>
                  <a:pt x="70" y="399"/>
                </a:cubicBezTo>
                <a:cubicBezTo>
                  <a:pt x="70" y="332"/>
                  <a:pt x="70" y="332"/>
                  <a:pt x="70" y="332"/>
                </a:cubicBezTo>
                <a:cubicBezTo>
                  <a:pt x="157" y="332"/>
                  <a:pt x="157" y="332"/>
                  <a:pt x="157" y="332"/>
                </a:cubicBezTo>
                <a:cubicBezTo>
                  <a:pt x="157" y="399"/>
                  <a:pt x="157" y="399"/>
                  <a:pt x="157" y="399"/>
                </a:cubicBezTo>
                <a:cubicBezTo>
                  <a:pt x="227" y="399"/>
                  <a:pt x="227" y="399"/>
                  <a:pt x="227" y="399"/>
                </a:cubicBezTo>
                <a:cubicBezTo>
                  <a:pt x="227" y="0"/>
                  <a:pt x="227" y="0"/>
                  <a:pt x="227" y="0"/>
                </a:cubicBezTo>
                <a:lnTo>
                  <a:pt x="0" y="0"/>
                </a:lnTo>
                <a:close/>
                <a:moveTo>
                  <a:pt x="155" y="107"/>
                </a:moveTo>
                <a:cubicBezTo>
                  <a:pt x="195" y="107"/>
                  <a:pt x="195" y="107"/>
                  <a:pt x="195" y="107"/>
                </a:cubicBezTo>
                <a:cubicBezTo>
                  <a:pt x="195" y="158"/>
                  <a:pt x="195" y="158"/>
                  <a:pt x="195" y="158"/>
                </a:cubicBezTo>
                <a:cubicBezTo>
                  <a:pt x="155" y="158"/>
                  <a:pt x="155" y="158"/>
                  <a:pt x="155" y="158"/>
                </a:cubicBezTo>
                <a:lnTo>
                  <a:pt x="155" y="107"/>
                </a:lnTo>
                <a:close/>
                <a:moveTo>
                  <a:pt x="94" y="107"/>
                </a:moveTo>
                <a:cubicBezTo>
                  <a:pt x="134" y="107"/>
                  <a:pt x="134" y="107"/>
                  <a:pt x="134" y="107"/>
                </a:cubicBezTo>
                <a:cubicBezTo>
                  <a:pt x="134" y="158"/>
                  <a:pt x="134" y="158"/>
                  <a:pt x="134" y="158"/>
                </a:cubicBezTo>
                <a:cubicBezTo>
                  <a:pt x="94" y="158"/>
                  <a:pt x="94" y="158"/>
                  <a:pt x="94" y="158"/>
                </a:cubicBezTo>
                <a:lnTo>
                  <a:pt x="94" y="107"/>
                </a:lnTo>
                <a:close/>
                <a:moveTo>
                  <a:pt x="32" y="107"/>
                </a:moveTo>
                <a:cubicBezTo>
                  <a:pt x="72" y="107"/>
                  <a:pt x="72" y="107"/>
                  <a:pt x="72" y="107"/>
                </a:cubicBezTo>
                <a:cubicBezTo>
                  <a:pt x="72" y="158"/>
                  <a:pt x="72" y="158"/>
                  <a:pt x="72" y="158"/>
                </a:cubicBezTo>
                <a:cubicBezTo>
                  <a:pt x="32" y="158"/>
                  <a:pt x="32" y="158"/>
                  <a:pt x="32" y="158"/>
                </a:cubicBezTo>
                <a:lnTo>
                  <a:pt x="32" y="107"/>
                </a:lnTo>
                <a:close/>
                <a:moveTo>
                  <a:pt x="155" y="180"/>
                </a:moveTo>
                <a:cubicBezTo>
                  <a:pt x="195" y="180"/>
                  <a:pt x="195" y="180"/>
                  <a:pt x="195" y="180"/>
                </a:cubicBezTo>
                <a:cubicBezTo>
                  <a:pt x="195" y="231"/>
                  <a:pt x="195" y="231"/>
                  <a:pt x="195" y="231"/>
                </a:cubicBezTo>
                <a:cubicBezTo>
                  <a:pt x="155" y="231"/>
                  <a:pt x="155" y="231"/>
                  <a:pt x="155" y="231"/>
                </a:cubicBezTo>
                <a:lnTo>
                  <a:pt x="155" y="180"/>
                </a:lnTo>
                <a:close/>
                <a:moveTo>
                  <a:pt x="94" y="180"/>
                </a:moveTo>
                <a:cubicBezTo>
                  <a:pt x="134" y="180"/>
                  <a:pt x="134" y="180"/>
                  <a:pt x="134" y="180"/>
                </a:cubicBezTo>
                <a:cubicBezTo>
                  <a:pt x="134" y="231"/>
                  <a:pt x="134" y="231"/>
                  <a:pt x="134" y="231"/>
                </a:cubicBezTo>
                <a:cubicBezTo>
                  <a:pt x="94" y="231"/>
                  <a:pt x="94" y="231"/>
                  <a:pt x="94" y="231"/>
                </a:cubicBezTo>
                <a:lnTo>
                  <a:pt x="94" y="180"/>
                </a:lnTo>
                <a:close/>
                <a:moveTo>
                  <a:pt x="32" y="180"/>
                </a:moveTo>
                <a:cubicBezTo>
                  <a:pt x="72" y="180"/>
                  <a:pt x="72" y="180"/>
                  <a:pt x="72" y="180"/>
                </a:cubicBezTo>
                <a:cubicBezTo>
                  <a:pt x="72" y="231"/>
                  <a:pt x="72" y="231"/>
                  <a:pt x="72" y="231"/>
                </a:cubicBezTo>
                <a:cubicBezTo>
                  <a:pt x="32" y="231"/>
                  <a:pt x="32" y="231"/>
                  <a:pt x="32" y="231"/>
                </a:cubicBezTo>
                <a:lnTo>
                  <a:pt x="32" y="180"/>
                </a:lnTo>
                <a:close/>
                <a:moveTo>
                  <a:pt x="155" y="252"/>
                </a:moveTo>
                <a:cubicBezTo>
                  <a:pt x="195" y="252"/>
                  <a:pt x="195" y="252"/>
                  <a:pt x="195" y="252"/>
                </a:cubicBezTo>
                <a:cubicBezTo>
                  <a:pt x="195" y="303"/>
                  <a:pt x="195" y="303"/>
                  <a:pt x="195" y="303"/>
                </a:cubicBezTo>
                <a:cubicBezTo>
                  <a:pt x="155" y="303"/>
                  <a:pt x="155" y="303"/>
                  <a:pt x="155" y="303"/>
                </a:cubicBezTo>
                <a:lnTo>
                  <a:pt x="155" y="252"/>
                </a:lnTo>
                <a:close/>
                <a:moveTo>
                  <a:pt x="94" y="252"/>
                </a:moveTo>
                <a:cubicBezTo>
                  <a:pt x="134" y="252"/>
                  <a:pt x="134" y="252"/>
                  <a:pt x="134" y="252"/>
                </a:cubicBezTo>
                <a:cubicBezTo>
                  <a:pt x="134" y="303"/>
                  <a:pt x="134" y="303"/>
                  <a:pt x="134" y="303"/>
                </a:cubicBezTo>
                <a:cubicBezTo>
                  <a:pt x="94" y="303"/>
                  <a:pt x="94" y="303"/>
                  <a:pt x="94" y="303"/>
                </a:cubicBezTo>
                <a:lnTo>
                  <a:pt x="94" y="252"/>
                </a:lnTo>
                <a:close/>
                <a:moveTo>
                  <a:pt x="32" y="252"/>
                </a:moveTo>
                <a:cubicBezTo>
                  <a:pt x="72" y="252"/>
                  <a:pt x="72" y="252"/>
                  <a:pt x="72" y="252"/>
                </a:cubicBezTo>
                <a:cubicBezTo>
                  <a:pt x="72" y="303"/>
                  <a:pt x="72" y="303"/>
                  <a:pt x="72" y="303"/>
                </a:cubicBezTo>
                <a:cubicBezTo>
                  <a:pt x="32" y="303"/>
                  <a:pt x="32" y="303"/>
                  <a:pt x="32" y="303"/>
                </a:cubicBezTo>
                <a:lnTo>
                  <a:pt x="32" y="252"/>
                </a:lnTo>
                <a:close/>
                <a:moveTo>
                  <a:pt x="31" y="30"/>
                </a:moveTo>
                <a:cubicBezTo>
                  <a:pt x="46" y="30"/>
                  <a:pt x="46" y="30"/>
                  <a:pt x="46" y="30"/>
                </a:cubicBezTo>
                <a:cubicBezTo>
                  <a:pt x="52" y="30"/>
                  <a:pt x="56" y="31"/>
                  <a:pt x="59" y="32"/>
                </a:cubicBezTo>
                <a:cubicBezTo>
                  <a:pt x="62" y="34"/>
                  <a:pt x="63" y="37"/>
                  <a:pt x="63" y="40"/>
                </a:cubicBezTo>
                <a:cubicBezTo>
                  <a:pt x="63" y="43"/>
                  <a:pt x="63" y="45"/>
                  <a:pt x="61" y="47"/>
                </a:cubicBezTo>
                <a:cubicBezTo>
                  <a:pt x="60" y="48"/>
                  <a:pt x="59" y="49"/>
                  <a:pt x="57" y="50"/>
                </a:cubicBezTo>
                <a:cubicBezTo>
                  <a:pt x="57" y="50"/>
                  <a:pt x="57" y="50"/>
                  <a:pt x="57" y="50"/>
                </a:cubicBezTo>
                <a:cubicBezTo>
                  <a:pt x="59" y="51"/>
                  <a:pt x="61" y="52"/>
                  <a:pt x="62" y="54"/>
                </a:cubicBezTo>
                <a:cubicBezTo>
                  <a:pt x="64" y="55"/>
                  <a:pt x="64" y="57"/>
                  <a:pt x="64" y="60"/>
                </a:cubicBezTo>
                <a:cubicBezTo>
                  <a:pt x="64" y="64"/>
                  <a:pt x="63" y="67"/>
                  <a:pt x="60" y="69"/>
                </a:cubicBezTo>
                <a:cubicBezTo>
                  <a:pt x="57" y="71"/>
                  <a:pt x="53" y="72"/>
                  <a:pt x="48" y="72"/>
                </a:cubicBezTo>
                <a:cubicBezTo>
                  <a:pt x="31" y="72"/>
                  <a:pt x="31" y="72"/>
                  <a:pt x="31" y="72"/>
                </a:cubicBezTo>
                <a:lnTo>
                  <a:pt x="31" y="30"/>
                </a:lnTo>
                <a:close/>
                <a:moveTo>
                  <a:pt x="43" y="46"/>
                </a:moveTo>
                <a:cubicBezTo>
                  <a:pt x="46" y="46"/>
                  <a:pt x="46" y="46"/>
                  <a:pt x="46" y="46"/>
                </a:cubicBezTo>
                <a:cubicBezTo>
                  <a:pt x="48" y="46"/>
                  <a:pt x="49" y="46"/>
                  <a:pt x="50" y="45"/>
                </a:cubicBezTo>
                <a:cubicBezTo>
                  <a:pt x="51" y="44"/>
                  <a:pt x="52" y="43"/>
                  <a:pt x="52" y="42"/>
                </a:cubicBezTo>
                <a:cubicBezTo>
                  <a:pt x="52" y="40"/>
                  <a:pt x="50" y="39"/>
                  <a:pt x="46" y="39"/>
                </a:cubicBezTo>
                <a:cubicBezTo>
                  <a:pt x="43" y="39"/>
                  <a:pt x="43" y="39"/>
                  <a:pt x="43" y="39"/>
                </a:cubicBezTo>
                <a:lnTo>
                  <a:pt x="43" y="46"/>
                </a:lnTo>
                <a:close/>
                <a:moveTo>
                  <a:pt x="43" y="55"/>
                </a:moveTo>
                <a:cubicBezTo>
                  <a:pt x="43" y="63"/>
                  <a:pt x="43" y="63"/>
                  <a:pt x="43" y="63"/>
                </a:cubicBezTo>
                <a:cubicBezTo>
                  <a:pt x="47" y="63"/>
                  <a:pt x="47" y="63"/>
                  <a:pt x="47" y="63"/>
                </a:cubicBezTo>
                <a:cubicBezTo>
                  <a:pt x="50" y="63"/>
                  <a:pt x="52" y="62"/>
                  <a:pt x="52" y="59"/>
                </a:cubicBezTo>
                <a:cubicBezTo>
                  <a:pt x="52" y="58"/>
                  <a:pt x="52" y="56"/>
                  <a:pt x="51" y="56"/>
                </a:cubicBezTo>
                <a:cubicBezTo>
                  <a:pt x="50" y="55"/>
                  <a:pt x="48" y="55"/>
                  <a:pt x="47" y="55"/>
                </a:cubicBezTo>
                <a:lnTo>
                  <a:pt x="43" y="55"/>
                </a:lnTo>
                <a:close/>
                <a:moveTo>
                  <a:pt x="98" y="72"/>
                </a:moveTo>
                <a:cubicBezTo>
                  <a:pt x="95" y="64"/>
                  <a:pt x="95" y="64"/>
                  <a:pt x="95" y="64"/>
                </a:cubicBezTo>
                <a:cubicBezTo>
                  <a:pt x="82" y="64"/>
                  <a:pt x="82" y="64"/>
                  <a:pt x="82" y="64"/>
                </a:cubicBezTo>
                <a:cubicBezTo>
                  <a:pt x="80" y="72"/>
                  <a:pt x="80" y="72"/>
                  <a:pt x="80" y="72"/>
                </a:cubicBezTo>
                <a:cubicBezTo>
                  <a:pt x="67" y="72"/>
                  <a:pt x="67" y="72"/>
                  <a:pt x="67" y="72"/>
                </a:cubicBezTo>
                <a:cubicBezTo>
                  <a:pt x="81" y="30"/>
                  <a:pt x="81" y="30"/>
                  <a:pt x="81" y="30"/>
                </a:cubicBezTo>
                <a:cubicBezTo>
                  <a:pt x="96" y="30"/>
                  <a:pt x="96" y="30"/>
                  <a:pt x="96" y="30"/>
                </a:cubicBezTo>
                <a:cubicBezTo>
                  <a:pt x="110" y="72"/>
                  <a:pt x="110" y="72"/>
                  <a:pt x="110" y="72"/>
                </a:cubicBezTo>
                <a:lnTo>
                  <a:pt x="98" y="72"/>
                </a:lnTo>
                <a:close/>
                <a:moveTo>
                  <a:pt x="93" y="55"/>
                </a:moveTo>
                <a:cubicBezTo>
                  <a:pt x="91" y="48"/>
                  <a:pt x="91" y="48"/>
                  <a:pt x="91" y="48"/>
                </a:cubicBezTo>
                <a:cubicBezTo>
                  <a:pt x="91" y="46"/>
                  <a:pt x="90" y="44"/>
                  <a:pt x="90" y="42"/>
                </a:cubicBezTo>
                <a:cubicBezTo>
                  <a:pt x="89" y="39"/>
                  <a:pt x="89" y="38"/>
                  <a:pt x="89" y="37"/>
                </a:cubicBezTo>
                <a:cubicBezTo>
                  <a:pt x="88" y="38"/>
                  <a:pt x="88" y="39"/>
                  <a:pt x="87" y="42"/>
                </a:cubicBezTo>
                <a:cubicBezTo>
                  <a:pt x="87" y="44"/>
                  <a:pt x="86" y="48"/>
                  <a:pt x="84" y="55"/>
                </a:cubicBezTo>
                <a:lnTo>
                  <a:pt x="93" y="55"/>
                </a:lnTo>
                <a:close/>
                <a:moveTo>
                  <a:pt x="155" y="72"/>
                </a:moveTo>
                <a:cubicBezTo>
                  <a:pt x="140" y="72"/>
                  <a:pt x="140" y="72"/>
                  <a:pt x="140" y="72"/>
                </a:cubicBezTo>
                <a:cubicBezTo>
                  <a:pt x="125" y="42"/>
                  <a:pt x="125" y="42"/>
                  <a:pt x="125" y="42"/>
                </a:cubicBezTo>
                <a:cubicBezTo>
                  <a:pt x="124" y="42"/>
                  <a:pt x="124" y="42"/>
                  <a:pt x="124" y="42"/>
                </a:cubicBezTo>
                <a:cubicBezTo>
                  <a:pt x="125" y="47"/>
                  <a:pt x="125" y="51"/>
                  <a:pt x="125" y="53"/>
                </a:cubicBezTo>
                <a:cubicBezTo>
                  <a:pt x="125" y="72"/>
                  <a:pt x="125" y="72"/>
                  <a:pt x="125" y="72"/>
                </a:cubicBezTo>
                <a:cubicBezTo>
                  <a:pt x="115" y="72"/>
                  <a:pt x="115" y="72"/>
                  <a:pt x="115" y="72"/>
                </a:cubicBezTo>
                <a:cubicBezTo>
                  <a:pt x="115" y="30"/>
                  <a:pt x="115" y="30"/>
                  <a:pt x="115" y="30"/>
                </a:cubicBezTo>
                <a:cubicBezTo>
                  <a:pt x="130" y="30"/>
                  <a:pt x="130" y="30"/>
                  <a:pt x="130" y="30"/>
                </a:cubicBezTo>
                <a:cubicBezTo>
                  <a:pt x="145" y="59"/>
                  <a:pt x="145" y="59"/>
                  <a:pt x="145" y="59"/>
                </a:cubicBezTo>
                <a:cubicBezTo>
                  <a:pt x="145" y="59"/>
                  <a:pt x="145" y="59"/>
                  <a:pt x="145" y="59"/>
                </a:cubicBezTo>
                <a:cubicBezTo>
                  <a:pt x="145" y="55"/>
                  <a:pt x="145" y="52"/>
                  <a:pt x="145" y="49"/>
                </a:cubicBezTo>
                <a:cubicBezTo>
                  <a:pt x="145" y="30"/>
                  <a:pt x="145" y="30"/>
                  <a:pt x="145" y="30"/>
                </a:cubicBezTo>
                <a:cubicBezTo>
                  <a:pt x="155" y="30"/>
                  <a:pt x="155" y="30"/>
                  <a:pt x="155" y="30"/>
                </a:cubicBezTo>
                <a:lnTo>
                  <a:pt x="155" y="72"/>
                </a:lnTo>
                <a:close/>
                <a:moveTo>
                  <a:pt x="201" y="72"/>
                </a:moveTo>
                <a:cubicBezTo>
                  <a:pt x="188" y="72"/>
                  <a:pt x="188" y="72"/>
                  <a:pt x="188" y="72"/>
                </a:cubicBezTo>
                <a:cubicBezTo>
                  <a:pt x="179" y="56"/>
                  <a:pt x="179" y="56"/>
                  <a:pt x="179" y="56"/>
                </a:cubicBezTo>
                <a:cubicBezTo>
                  <a:pt x="176" y="58"/>
                  <a:pt x="176" y="58"/>
                  <a:pt x="176" y="58"/>
                </a:cubicBezTo>
                <a:cubicBezTo>
                  <a:pt x="176" y="72"/>
                  <a:pt x="176" y="72"/>
                  <a:pt x="176" y="72"/>
                </a:cubicBezTo>
                <a:cubicBezTo>
                  <a:pt x="164" y="72"/>
                  <a:pt x="164" y="72"/>
                  <a:pt x="164" y="72"/>
                </a:cubicBezTo>
                <a:cubicBezTo>
                  <a:pt x="164" y="30"/>
                  <a:pt x="164" y="30"/>
                  <a:pt x="164" y="30"/>
                </a:cubicBezTo>
                <a:cubicBezTo>
                  <a:pt x="176" y="30"/>
                  <a:pt x="176" y="30"/>
                  <a:pt x="176" y="30"/>
                </a:cubicBezTo>
                <a:cubicBezTo>
                  <a:pt x="176" y="48"/>
                  <a:pt x="176" y="48"/>
                  <a:pt x="176" y="48"/>
                </a:cubicBezTo>
                <a:cubicBezTo>
                  <a:pt x="176" y="47"/>
                  <a:pt x="178" y="45"/>
                  <a:pt x="179" y="43"/>
                </a:cubicBezTo>
                <a:cubicBezTo>
                  <a:pt x="188" y="30"/>
                  <a:pt x="188" y="30"/>
                  <a:pt x="188" y="30"/>
                </a:cubicBezTo>
                <a:cubicBezTo>
                  <a:pt x="201" y="30"/>
                  <a:pt x="201" y="30"/>
                  <a:pt x="201" y="30"/>
                </a:cubicBezTo>
                <a:cubicBezTo>
                  <a:pt x="188" y="49"/>
                  <a:pt x="188" y="49"/>
                  <a:pt x="188" y="49"/>
                </a:cubicBezTo>
                <a:lnTo>
                  <a:pt x="201" y="72"/>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 name="Freeform 12"/>
          <p:cNvSpPr>
            <a:spLocks noEditPoints="1"/>
          </p:cNvSpPr>
          <p:nvPr/>
        </p:nvSpPr>
        <p:spPr bwMode="auto">
          <a:xfrm>
            <a:off x="1513776" y="4486830"/>
            <a:ext cx="278316" cy="269956"/>
          </a:xfrm>
          <a:custGeom>
            <a:avLst/>
            <a:gdLst>
              <a:gd name="T0" fmla="*/ 0 w 227"/>
              <a:gd name="T1" fmla="*/ 399 h 399"/>
              <a:gd name="T2" fmla="*/ 70 w 227"/>
              <a:gd name="T3" fmla="*/ 332 h 399"/>
              <a:gd name="T4" fmla="*/ 157 w 227"/>
              <a:gd name="T5" fmla="*/ 399 h 399"/>
              <a:gd name="T6" fmla="*/ 227 w 227"/>
              <a:gd name="T7" fmla="*/ 0 h 399"/>
              <a:gd name="T8" fmla="*/ 155 w 227"/>
              <a:gd name="T9" fmla="*/ 107 h 399"/>
              <a:gd name="T10" fmla="*/ 195 w 227"/>
              <a:gd name="T11" fmla="*/ 158 h 399"/>
              <a:gd name="T12" fmla="*/ 155 w 227"/>
              <a:gd name="T13" fmla="*/ 107 h 399"/>
              <a:gd name="T14" fmla="*/ 134 w 227"/>
              <a:gd name="T15" fmla="*/ 107 h 399"/>
              <a:gd name="T16" fmla="*/ 94 w 227"/>
              <a:gd name="T17" fmla="*/ 158 h 399"/>
              <a:gd name="T18" fmla="*/ 32 w 227"/>
              <a:gd name="T19" fmla="*/ 107 h 399"/>
              <a:gd name="T20" fmla="*/ 72 w 227"/>
              <a:gd name="T21" fmla="*/ 158 h 399"/>
              <a:gd name="T22" fmla="*/ 32 w 227"/>
              <a:gd name="T23" fmla="*/ 107 h 399"/>
              <a:gd name="T24" fmla="*/ 195 w 227"/>
              <a:gd name="T25" fmla="*/ 180 h 399"/>
              <a:gd name="T26" fmla="*/ 155 w 227"/>
              <a:gd name="T27" fmla="*/ 231 h 399"/>
              <a:gd name="T28" fmla="*/ 94 w 227"/>
              <a:gd name="T29" fmla="*/ 180 h 399"/>
              <a:gd name="T30" fmla="*/ 134 w 227"/>
              <a:gd name="T31" fmla="*/ 231 h 399"/>
              <a:gd name="T32" fmla="*/ 94 w 227"/>
              <a:gd name="T33" fmla="*/ 180 h 399"/>
              <a:gd name="T34" fmla="*/ 72 w 227"/>
              <a:gd name="T35" fmla="*/ 180 h 399"/>
              <a:gd name="T36" fmla="*/ 32 w 227"/>
              <a:gd name="T37" fmla="*/ 231 h 399"/>
              <a:gd name="T38" fmla="*/ 155 w 227"/>
              <a:gd name="T39" fmla="*/ 252 h 399"/>
              <a:gd name="T40" fmla="*/ 195 w 227"/>
              <a:gd name="T41" fmla="*/ 303 h 399"/>
              <a:gd name="T42" fmla="*/ 155 w 227"/>
              <a:gd name="T43" fmla="*/ 252 h 399"/>
              <a:gd name="T44" fmla="*/ 134 w 227"/>
              <a:gd name="T45" fmla="*/ 252 h 399"/>
              <a:gd name="T46" fmla="*/ 94 w 227"/>
              <a:gd name="T47" fmla="*/ 303 h 399"/>
              <a:gd name="T48" fmla="*/ 32 w 227"/>
              <a:gd name="T49" fmla="*/ 252 h 399"/>
              <a:gd name="T50" fmla="*/ 72 w 227"/>
              <a:gd name="T51" fmla="*/ 303 h 399"/>
              <a:gd name="T52" fmla="*/ 32 w 227"/>
              <a:gd name="T53" fmla="*/ 252 h 399"/>
              <a:gd name="T54" fmla="*/ 46 w 227"/>
              <a:gd name="T55" fmla="*/ 30 h 399"/>
              <a:gd name="T56" fmla="*/ 63 w 227"/>
              <a:gd name="T57" fmla="*/ 40 h 399"/>
              <a:gd name="T58" fmla="*/ 57 w 227"/>
              <a:gd name="T59" fmla="*/ 50 h 399"/>
              <a:gd name="T60" fmla="*/ 62 w 227"/>
              <a:gd name="T61" fmla="*/ 54 h 399"/>
              <a:gd name="T62" fmla="*/ 60 w 227"/>
              <a:gd name="T63" fmla="*/ 69 h 399"/>
              <a:gd name="T64" fmla="*/ 31 w 227"/>
              <a:gd name="T65" fmla="*/ 72 h 399"/>
              <a:gd name="T66" fmla="*/ 43 w 227"/>
              <a:gd name="T67" fmla="*/ 46 h 399"/>
              <a:gd name="T68" fmla="*/ 50 w 227"/>
              <a:gd name="T69" fmla="*/ 45 h 399"/>
              <a:gd name="T70" fmla="*/ 46 w 227"/>
              <a:gd name="T71" fmla="*/ 39 h 399"/>
              <a:gd name="T72" fmla="*/ 43 w 227"/>
              <a:gd name="T73" fmla="*/ 46 h 399"/>
              <a:gd name="T74" fmla="*/ 43 w 227"/>
              <a:gd name="T75" fmla="*/ 63 h 399"/>
              <a:gd name="T76" fmla="*/ 52 w 227"/>
              <a:gd name="T77" fmla="*/ 59 h 399"/>
              <a:gd name="T78" fmla="*/ 47 w 227"/>
              <a:gd name="T79" fmla="*/ 55 h 399"/>
              <a:gd name="T80" fmla="*/ 98 w 227"/>
              <a:gd name="T81" fmla="*/ 72 h 399"/>
              <a:gd name="T82" fmla="*/ 82 w 227"/>
              <a:gd name="T83" fmla="*/ 64 h 399"/>
              <a:gd name="T84" fmla="*/ 67 w 227"/>
              <a:gd name="T85" fmla="*/ 72 h 399"/>
              <a:gd name="T86" fmla="*/ 96 w 227"/>
              <a:gd name="T87" fmla="*/ 30 h 399"/>
              <a:gd name="T88" fmla="*/ 98 w 227"/>
              <a:gd name="T89" fmla="*/ 72 h 399"/>
              <a:gd name="T90" fmla="*/ 91 w 227"/>
              <a:gd name="T91" fmla="*/ 48 h 399"/>
              <a:gd name="T92" fmla="*/ 89 w 227"/>
              <a:gd name="T93" fmla="*/ 37 h 399"/>
              <a:gd name="T94" fmla="*/ 84 w 227"/>
              <a:gd name="T95" fmla="*/ 55 h 399"/>
              <a:gd name="T96" fmla="*/ 155 w 227"/>
              <a:gd name="T97" fmla="*/ 72 h 399"/>
              <a:gd name="T98" fmla="*/ 125 w 227"/>
              <a:gd name="T99" fmla="*/ 42 h 399"/>
              <a:gd name="T100" fmla="*/ 125 w 227"/>
              <a:gd name="T101" fmla="*/ 53 h 399"/>
              <a:gd name="T102" fmla="*/ 115 w 227"/>
              <a:gd name="T103" fmla="*/ 72 h 399"/>
              <a:gd name="T104" fmla="*/ 130 w 227"/>
              <a:gd name="T105" fmla="*/ 30 h 399"/>
              <a:gd name="T106" fmla="*/ 145 w 227"/>
              <a:gd name="T107" fmla="*/ 59 h 399"/>
              <a:gd name="T108" fmla="*/ 145 w 227"/>
              <a:gd name="T109" fmla="*/ 30 h 399"/>
              <a:gd name="T110" fmla="*/ 155 w 227"/>
              <a:gd name="T111" fmla="*/ 72 h 399"/>
              <a:gd name="T112" fmla="*/ 188 w 227"/>
              <a:gd name="T113" fmla="*/ 72 h 399"/>
              <a:gd name="T114" fmla="*/ 176 w 227"/>
              <a:gd name="T115" fmla="*/ 58 h 399"/>
              <a:gd name="T116" fmla="*/ 164 w 227"/>
              <a:gd name="T117" fmla="*/ 72 h 399"/>
              <a:gd name="T118" fmla="*/ 176 w 227"/>
              <a:gd name="T119" fmla="*/ 30 h 399"/>
              <a:gd name="T120" fmla="*/ 179 w 227"/>
              <a:gd name="T121" fmla="*/ 43 h 399"/>
              <a:gd name="T122" fmla="*/ 201 w 227"/>
              <a:gd name="T123" fmla="*/ 30 h 399"/>
              <a:gd name="T124" fmla="*/ 201 w 227"/>
              <a:gd name="T125" fmla="*/ 72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7" h="399">
                <a:moveTo>
                  <a:pt x="0" y="0"/>
                </a:moveTo>
                <a:cubicBezTo>
                  <a:pt x="0" y="399"/>
                  <a:pt x="0" y="399"/>
                  <a:pt x="0" y="399"/>
                </a:cubicBezTo>
                <a:cubicBezTo>
                  <a:pt x="70" y="399"/>
                  <a:pt x="70" y="399"/>
                  <a:pt x="70" y="399"/>
                </a:cubicBezTo>
                <a:cubicBezTo>
                  <a:pt x="70" y="332"/>
                  <a:pt x="70" y="332"/>
                  <a:pt x="70" y="332"/>
                </a:cubicBezTo>
                <a:cubicBezTo>
                  <a:pt x="157" y="332"/>
                  <a:pt x="157" y="332"/>
                  <a:pt x="157" y="332"/>
                </a:cubicBezTo>
                <a:cubicBezTo>
                  <a:pt x="157" y="399"/>
                  <a:pt x="157" y="399"/>
                  <a:pt x="157" y="399"/>
                </a:cubicBezTo>
                <a:cubicBezTo>
                  <a:pt x="227" y="399"/>
                  <a:pt x="227" y="399"/>
                  <a:pt x="227" y="399"/>
                </a:cubicBezTo>
                <a:cubicBezTo>
                  <a:pt x="227" y="0"/>
                  <a:pt x="227" y="0"/>
                  <a:pt x="227" y="0"/>
                </a:cubicBezTo>
                <a:lnTo>
                  <a:pt x="0" y="0"/>
                </a:lnTo>
                <a:close/>
                <a:moveTo>
                  <a:pt x="155" y="107"/>
                </a:moveTo>
                <a:cubicBezTo>
                  <a:pt x="195" y="107"/>
                  <a:pt x="195" y="107"/>
                  <a:pt x="195" y="107"/>
                </a:cubicBezTo>
                <a:cubicBezTo>
                  <a:pt x="195" y="158"/>
                  <a:pt x="195" y="158"/>
                  <a:pt x="195" y="158"/>
                </a:cubicBezTo>
                <a:cubicBezTo>
                  <a:pt x="155" y="158"/>
                  <a:pt x="155" y="158"/>
                  <a:pt x="155" y="158"/>
                </a:cubicBezTo>
                <a:lnTo>
                  <a:pt x="155" y="107"/>
                </a:lnTo>
                <a:close/>
                <a:moveTo>
                  <a:pt x="94" y="107"/>
                </a:moveTo>
                <a:cubicBezTo>
                  <a:pt x="134" y="107"/>
                  <a:pt x="134" y="107"/>
                  <a:pt x="134" y="107"/>
                </a:cubicBezTo>
                <a:cubicBezTo>
                  <a:pt x="134" y="158"/>
                  <a:pt x="134" y="158"/>
                  <a:pt x="134" y="158"/>
                </a:cubicBezTo>
                <a:cubicBezTo>
                  <a:pt x="94" y="158"/>
                  <a:pt x="94" y="158"/>
                  <a:pt x="94" y="158"/>
                </a:cubicBezTo>
                <a:lnTo>
                  <a:pt x="94" y="107"/>
                </a:lnTo>
                <a:close/>
                <a:moveTo>
                  <a:pt x="32" y="107"/>
                </a:moveTo>
                <a:cubicBezTo>
                  <a:pt x="72" y="107"/>
                  <a:pt x="72" y="107"/>
                  <a:pt x="72" y="107"/>
                </a:cubicBezTo>
                <a:cubicBezTo>
                  <a:pt x="72" y="158"/>
                  <a:pt x="72" y="158"/>
                  <a:pt x="72" y="158"/>
                </a:cubicBezTo>
                <a:cubicBezTo>
                  <a:pt x="32" y="158"/>
                  <a:pt x="32" y="158"/>
                  <a:pt x="32" y="158"/>
                </a:cubicBezTo>
                <a:lnTo>
                  <a:pt x="32" y="107"/>
                </a:lnTo>
                <a:close/>
                <a:moveTo>
                  <a:pt x="155" y="180"/>
                </a:moveTo>
                <a:cubicBezTo>
                  <a:pt x="195" y="180"/>
                  <a:pt x="195" y="180"/>
                  <a:pt x="195" y="180"/>
                </a:cubicBezTo>
                <a:cubicBezTo>
                  <a:pt x="195" y="231"/>
                  <a:pt x="195" y="231"/>
                  <a:pt x="195" y="231"/>
                </a:cubicBezTo>
                <a:cubicBezTo>
                  <a:pt x="155" y="231"/>
                  <a:pt x="155" y="231"/>
                  <a:pt x="155" y="231"/>
                </a:cubicBezTo>
                <a:lnTo>
                  <a:pt x="155" y="180"/>
                </a:lnTo>
                <a:close/>
                <a:moveTo>
                  <a:pt x="94" y="180"/>
                </a:moveTo>
                <a:cubicBezTo>
                  <a:pt x="134" y="180"/>
                  <a:pt x="134" y="180"/>
                  <a:pt x="134" y="180"/>
                </a:cubicBezTo>
                <a:cubicBezTo>
                  <a:pt x="134" y="231"/>
                  <a:pt x="134" y="231"/>
                  <a:pt x="134" y="231"/>
                </a:cubicBezTo>
                <a:cubicBezTo>
                  <a:pt x="94" y="231"/>
                  <a:pt x="94" y="231"/>
                  <a:pt x="94" y="231"/>
                </a:cubicBezTo>
                <a:lnTo>
                  <a:pt x="94" y="180"/>
                </a:lnTo>
                <a:close/>
                <a:moveTo>
                  <a:pt x="32" y="180"/>
                </a:moveTo>
                <a:cubicBezTo>
                  <a:pt x="72" y="180"/>
                  <a:pt x="72" y="180"/>
                  <a:pt x="72" y="180"/>
                </a:cubicBezTo>
                <a:cubicBezTo>
                  <a:pt x="72" y="231"/>
                  <a:pt x="72" y="231"/>
                  <a:pt x="72" y="231"/>
                </a:cubicBezTo>
                <a:cubicBezTo>
                  <a:pt x="32" y="231"/>
                  <a:pt x="32" y="231"/>
                  <a:pt x="32" y="231"/>
                </a:cubicBezTo>
                <a:lnTo>
                  <a:pt x="32" y="180"/>
                </a:lnTo>
                <a:close/>
                <a:moveTo>
                  <a:pt x="155" y="252"/>
                </a:moveTo>
                <a:cubicBezTo>
                  <a:pt x="195" y="252"/>
                  <a:pt x="195" y="252"/>
                  <a:pt x="195" y="252"/>
                </a:cubicBezTo>
                <a:cubicBezTo>
                  <a:pt x="195" y="303"/>
                  <a:pt x="195" y="303"/>
                  <a:pt x="195" y="303"/>
                </a:cubicBezTo>
                <a:cubicBezTo>
                  <a:pt x="155" y="303"/>
                  <a:pt x="155" y="303"/>
                  <a:pt x="155" y="303"/>
                </a:cubicBezTo>
                <a:lnTo>
                  <a:pt x="155" y="252"/>
                </a:lnTo>
                <a:close/>
                <a:moveTo>
                  <a:pt x="94" y="252"/>
                </a:moveTo>
                <a:cubicBezTo>
                  <a:pt x="134" y="252"/>
                  <a:pt x="134" y="252"/>
                  <a:pt x="134" y="252"/>
                </a:cubicBezTo>
                <a:cubicBezTo>
                  <a:pt x="134" y="303"/>
                  <a:pt x="134" y="303"/>
                  <a:pt x="134" y="303"/>
                </a:cubicBezTo>
                <a:cubicBezTo>
                  <a:pt x="94" y="303"/>
                  <a:pt x="94" y="303"/>
                  <a:pt x="94" y="303"/>
                </a:cubicBezTo>
                <a:lnTo>
                  <a:pt x="94" y="252"/>
                </a:lnTo>
                <a:close/>
                <a:moveTo>
                  <a:pt x="32" y="252"/>
                </a:moveTo>
                <a:cubicBezTo>
                  <a:pt x="72" y="252"/>
                  <a:pt x="72" y="252"/>
                  <a:pt x="72" y="252"/>
                </a:cubicBezTo>
                <a:cubicBezTo>
                  <a:pt x="72" y="303"/>
                  <a:pt x="72" y="303"/>
                  <a:pt x="72" y="303"/>
                </a:cubicBezTo>
                <a:cubicBezTo>
                  <a:pt x="32" y="303"/>
                  <a:pt x="32" y="303"/>
                  <a:pt x="32" y="303"/>
                </a:cubicBezTo>
                <a:lnTo>
                  <a:pt x="32" y="252"/>
                </a:lnTo>
                <a:close/>
                <a:moveTo>
                  <a:pt x="31" y="30"/>
                </a:moveTo>
                <a:cubicBezTo>
                  <a:pt x="46" y="30"/>
                  <a:pt x="46" y="30"/>
                  <a:pt x="46" y="30"/>
                </a:cubicBezTo>
                <a:cubicBezTo>
                  <a:pt x="52" y="30"/>
                  <a:pt x="56" y="31"/>
                  <a:pt x="59" y="32"/>
                </a:cubicBezTo>
                <a:cubicBezTo>
                  <a:pt x="62" y="34"/>
                  <a:pt x="63" y="37"/>
                  <a:pt x="63" y="40"/>
                </a:cubicBezTo>
                <a:cubicBezTo>
                  <a:pt x="63" y="43"/>
                  <a:pt x="63" y="45"/>
                  <a:pt x="61" y="47"/>
                </a:cubicBezTo>
                <a:cubicBezTo>
                  <a:pt x="60" y="48"/>
                  <a:pt x="59" y="49"/>
                  <a:pt x="57" y="50"/>
                </a:cubicBezTo>
                <a:cubicBezTo>
                  <a:pt x="57" y="50"/>
                  <a:pt x="57" y="50"/>
                  <a:pt x="57" y="50"/>
                </a:cubicBezTo>
                <a:cubicBezTo>
                  <a:pt x="59" y="51"/>
                  <a:pt x="61" y="52"/>
                  <a:pt x="62" y="54"/>
                </a:cubicBezTo>
                <a:cubicBezTo>
                  <a:pt x="64" y="55"/>
                  <a:pt x="64" y="57"/>
                  <a:pt x="64" y="60"/>
                </a:cubicBezTo>
                <a:cubicBezTo>
                  <a:pt x="64" y="64"/>
                  <a:pt x="63" y="67"/>
                  <a:pt x="60" y="69"/>
                </a:cubicBezTo>
                <a:cubicBezTo>
                  <a:pt x="57" y="71"/>
                  <a:pt x="53" y="72"/>
                  <a:pt x="48" y="72"/>
                </a:cubicBezTo>
                <a:cubicBezTo>
                  <a:pt x="31" y="72"/>
                  <a:pt x="31" y="72"/>
                  <a:pt x="31" y="72"/>
                </a:cubicBezTo>
                <a:lnTo>
                  <a:pt x="31" y="30"/>
                </a:lnTo>
                <a:close/>
                <a:moveTo>
                  <a:pt x="43" y="46"/>
                </a:moveTo>
                <a:cubicBezTo>
                  <a:pt x="46" y="46"/>
                  <a:pt x="46" y="46"/>
                  <a:pt x="46" y="46"/>
                </a:cubicBezTo>
                <a:cubicBezTo>
                  <a:pt x="48" y="46"/>
                  <a:pt x="49" y="46"/>
                  <a:pt x="50" y="45"/>
                </a:cubicBezTo>
                <a:cubicBezTo>
                  <a:pt x="51" y="44"/>
                  <a:pt x="52" y="43"/>
                  <a:pt x="52" y="42"/>
                </a:cubicBezTo>
                <a:cubicBezTo>
                  <a:pt x="52" y="40"/>
                  <a:pt x="50" y="39"/>
                  <a:pt x="46" y="39"/>
                </a:cubicBezTo>
                <a:cubicBezTo>
                  <a:pt x="43" y="39"/>
                  <a:pt x="43" y="39"/>
                  <a:pt x="43" y="39"/>
                </a:cubicBezTo>
                <a:lnTo>
                  <a:pt x="43" y="46"/>
                </a:lnTo>
                <a:close/>
                <a:moveTo>
                  <a:pt x="43" y="55"/>
                </a:moveTo>
                <a:cubicBezTo>
                  <a:pt x="43" y="63"/>
                  <a:pt x="43" y="63"/>
                  <a:pt x="43" y="63"/>
                </a:cubicBezTo>
                <a:cubicBezTo>
                  <a:pt x="47" y="63"/>
                  <a:pt x="47" y="63"/>
                  <a:pt x="47" y="63"/>
                </a:cubicBezTo>
                <a:cubicBezTo>
                  <a:pt x="50" y="63"/>
                  <a:pt x="52" y="62"/>
                  <a:pt x="52" y="59"/>
                </a:cubicBezTo>
                <a:cubicBezTo>
                  <a:pt x="52" y="58"/>
                  <a:pt x="52" y="56"/>
                  <a:pt x="51" y="56"/>
                </a:cubicBezTo>
                <a:cubicBezTo>
                  <a:pt x="50" y="55"/>
                  <a:pt x="48" y="55"/>
                  <a:pt x="47" y="55"/>
                </a:cubicBezTo>
                <a:lnTo>
                  <a:pt x="43" y="55"/>
                </a:lnTo>
                <a:close/>
                <a:moveTo>
                  <a:pt x="98" y="72"/>
                </a:moveTo>
                <a:cubicBezTo>
                  <a:pt x="95" y="64"/>
                  <a:pt x="95" y="64"/>
                  <a:pt x="95" y="64"/>
                </a:cubicBezTo>
                <a:cubicBezTo>
                  <a:pt x="82" y="64"/>
                  <a:pt x="82" y="64"/>
                  <a:pt x="82" y="64"/>
                </a:cubicBezTo>
                <a:cubicBezTo>
                  <a:pt x="80" y="72"/>
                  <a:pt x="80" y="72"/>
                  <a:pt x="80" y="72"/>
                </a:cubicBezTo>
                <a:cubicBezTo>
                  <a:pt x="67" y="72"/>
                  <a:pt x="67" y="72"/>
                  <a:pt x="67" y="72"/>
                </a:cubicBezTo>
                <a:cubicBezTo>
                  <a:pt x="81" y="30"/>
                  <a:pt x="81" y="30"/>
                  <a:pt x="81" y="30"/>
                </a:cubicBezTo>
                <a:cubicBezTo>
                  <a:pt x="96" y="30"/>
                  <a:pt x="96" y="30"/>
                  <a:pt x="96" y="30"/>
                </a:cubicBezTo>
                <a:cubicBezTo>
                  <a:pt x="110" y="72"/>
                  <a:pt x="110" y="72"/>
                  <a:pt x="110" y="72"/>
                </a:cubicBezTo>
                <a:lnTo>
                  <a:pt x="98" y="72"/>
                </a:lnTo>
                <a:close/>
                <a:moveTo>
                  <a:pt x="93" y="55"/>
                </a:moveTo>
                <a:cubicBezTo>
                  <a:pt x="91" y="48"/>
                  <a:pt x="91" y="48"/>
                  <a:pt x="91" y="48"/>
                </a:cubicBezTo>
                <a:cubicBezTo>
                  <a:pt x="91" y="46"/>
                  <a:pt x="90" y="44"/>
                  <a:pt x="90" y="42"/>
                </a:cubicBezTo>
                <a:cubicBezTo>
                  <a:pt x="89" y="39"/>
                  <a:pt x="89" y="38"/>
                  <a:pt x="89" y="37"/>
                </a:cubicBezTo>
                <a:cubicBezTo>
                  <a:pt x="88" y="38"/>
                  <a:pt x="88" y="39"/>
                  <a:pt x="87" y="42"/>
                </a:cubicBezTo>
                <a:cubicBezTo>
                  <a:pt x="87" y="44"/>
                  <a:pt x="86" y="48"/>
                  <a:pt x="84" y="55"/>
                </a:cubicBezTo>
                <a:lnTo>
                  <a:pt x="93" y="55"/>
                </a:lnTo>
                <a:close/>
                <a:moveTo>
                  <a:pt x="155" y="72"/>
                </a:moveTo>
                <a:cubicBezTo>
                  <a:pt x="140" y="72"/>
                  <a:pt x="140" y="72"/>
                  <a:pt x="140" y="72"/>
                </a:cubicBezTo>
                <a:cubicBezTo>
                  <a:pt x="125" y="42"/>
                  <a:pt x="125" y="42"/>
                  <a:pt x="125" y="42"/>
                </a:cubicBezTo>
                <a:cubicBezTo>
                  <a:pt x="124" y="42"/>
                  <a:pt x="124" y="42"/>
                  <a:pt x="124" y="42"/>
                </a:cubicBezTo>
                <a:cubicBezTo>
                  <a:pt x="125" y="47"/>
                  <a:pt x="125" y="51"/>
                  <a:pt x="125" y="53"/>
                </a:cubicBezTo>
                <a:cubicBezTo>
                  <a:pt x="125" y="72"/>
                  <a:pt x="125" y="72"/>
                  <a:pt x="125" y="72"/>
                </a:cubicBezTo>
                <a:cubicBezTo>
                  <a:pt x="115" y="72"/>
                  <a:pt x="115" y="72"/>
                  <a:pt x="115" y="72"/>
                </a:cubicBezTo>
                <a:cubicBezTo>
                  <a:pt x="115" y="30"/>
                  <a:pt x="115" y="30"/>
                  <a:pt x="115" y="30"/>
                </a:cubicBezTo>
                <a:cubicBezTo>
                  <a:pt x="130" y="30"/>
                  <a:pt x="130" y="30"/>
                  <a:pt x="130" y="30"/>
                </a:cubicBezTo>
                <a:cubicBezTo>
                  <a:pt x="145" y="59"/>
                  <a:pt x="145" y="59"/>
                  <a:pt x="145" y="59"/>
                </a:cubicBezTo>
                <a:cubicBezTo>
                  <a:pt x="145" y="59"/>
                  <a:pt x="145" y="59"/>
                  <a:pt x="145" y="59"/>
                </a:cubicBezTo>
                <a:cubicBezTo>
                  <a:pt x="145" y="55"/>
                  <a:pt x="145" y="52"/>
                  <a:pt x="145" y="49"/>
                </a:cubicBezTo>
                <a:cubicBezTo>
                  <a:pt x="145" y="30"/>
                  <a:pt x="145" y="30"/>
                  <a:pt x="145" y="30"/>
                </a:cubicBezTo>
                <a:cubicBezTo>
                  <a:pt x="155" y="30"/>
                  <a:pt x="155" y="30"/>
                  <a:pt x="155" y="30"/>
                </a:cubicBezTo>
                <a:lnTo>
                  <a:pt x="155" y="72"/>
                </a:lnTo>
                <a:close/>
                <a:moveTo>
                  <a:pt x="201" y="72"/>
                </a:moveTo>
                <a:cubicBezTo>
                  <a:pt x="188" y="72"/>
                  <a:pt x="188" y="72"/>
                  <a:pt x="188" y="72"/>
                </a:cubicBezTo>
                <a:cubicBezTo>
                  <a:pt x="179" y="56"/>
                  <a:pt x="179" y="56"/>
                  <a:pt x="179" y="56"/>
                </a:cubicBezTo>
                <a:cubicBezTo>
                  <a:pt x="176" y="58"/>
                  <a:pt x="176" y="58"/>
                  <a:pt x="176" y="58"/>
                </a:cubicBezTo>
                <a:cubicBezTo>
                  <a:pt x="176" y="72"/>
                  <a:pt x="176" y="72"/>
                  <a:pt x="176" y="72"/>
                </a:cubicBezTo>
                <a:cubicBezTo>
                  <a:pt x="164" y="72"/>
                  <a:pt x="164" y="72"/>
                  <a:pt x="164" y="72"/>
                </a:cubicBezTo>
                <a:cubicBezTo>
                  <a:pt x="164" y="30"/>
                  <a:pt x="164" y="30"/>
                  <a:pt x="164" y="30"/>
                </a:cubicBezTo>
                <a:cubicBezTo>
                  <a:pt x="176" y="30"/>
                  <a:pt x="176" y="30"/>
                  <a:pt x="176" y="30"/>
                </a:cubicBezTo>
                <a:cubicBezTo>
                  <a:pt x="176" y="48"/>
                  <a:pt x="176" y="48"/>
                  <a:pt x="176" y="48"/>
                </a:cubicBezTo>
                <a:cubicBezTo>
                  <a:pt x="176" y="47"/>
                  <a:pt x="178" y="45"/>
                  <a:pt x="179" y="43"/>
                </a:cubicBezTo>
                <a:cubicBezTo>
                  <a:pt x="188" y="30"/>
                  <a:pt x="188" y="30"/>
                  <a:pt x="188" y="30"/>
                </a:cubicBezTo>
                <a:cubicBezTo>
                  <a:pt x="201" y="30"/>
                  <a:pt x="201" y="30"/>
                  <a:pt x="201" y="30"/>
                </a:cubicBezTo>
                <a:cubicBezTo>
                  <a:pt x="188" y="49"/>
                  <a:pt x="188" y="49"/>
                  <a:pt x="188" y="49"/>
                </a:cubicBezTo>
                <a:lnTo>
                  <a:pt x="201" y="7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 name="正方形/長方形 44"/>
          <p:cNvSpPr/>
          <p:nvPr/>
        </p:nvSpPr>
        <p:spPr>
          <a:xfrm rot="16200000">
            <a:off x="3120888" y="3357773"/>
            <a:ext cx="1217269" cy="1819197"/>
          </a:xfrm>
          <a:prstGeom prst="rect">
            <a:avLst/>
          </a:prstGeom>
          <a:solidFill>
            <a:srgbClr val="E5FFEA"/>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en-US" altLang="ja-JP"/>
          </a:p>
          <a:p>
            <a:pPr algn="ctr"/>
            <a:endParaRPr kumimoji="1" lang="en-US" altLang="ja-JP"/>
          </a:p>
          <a:p>
            <a:pPr algn="ctr"/>
            <a:endParaRPr kumimoji="1" lang="ja-JP" altLang="en-US"/>
          </a:p>
        </p:txBody>
      </p:sp>
      <p:sp>
        <p:nvSpPr>
          <p:cNvPr id="46" name="Freeform 11"/>
          <p:cNvSpPr>
            <a:spLocks noEditPoints="1"/>
          </p:cNvSpPr>
          <p:nvPr/>
        </p:nvSpPr>
        <p:spPr bwMode="auto">
          <a:xfrm>
            <a:off x="7250538" y="3827807"/>
            <a:ext cx="1305462" cy="917154"/>
          </a:xfrm>
          <a:custGeom>
            <a:avLst/>
            <a:gdLst>
              <a:gd name="T0" fmla="*/ 473 w 473"/>
              <a:gd name="T1" fmla="*/ 86 h 388"/>
              <a:gd name="T2" fmla="*/ 473 w 473"/>
              <a:gd name="T3" fmla="*/ 330 h 388"/>
              <a:gd name="T4" fmla="*/ 236 w 473"/>
              <a:gd name="T5" fmla="*/ 388 h 388"/>
              <a:gd name="T6" fmla="*/ 0 w 473"/>
              <a:gd name="T7" fmla="*/ 330 h 388"/>
              <a:gd name="T8" fmla="*/ 0 w 473"/>
              <a:gd name="T9" fmla="*/ 86 h 388"/>
              <a:gd name="T10" fmla="*/ 236 w 473"/>
              <a:gd name="T11" fmla="*/ 132 h 388"/>
              <a:gd name="T12" fmla="*/ 473 w 473"/>
              <a:gd name="T13" fmla="*/ 86 h 388"/>
              <a:gd name="T14" fmla="*/ 236 w 473"/>
              <a:gd name="T15" fmla="*/ 0 h 388"/>
              <a:gd name="T16" fmla="*/ 0 w 473"/>
              <a:gd name="T17" fmla="*/ 58 h 388"/>
              <a:gd name="T18" fmla="*/ 236 w 473"/>
              <a:gd name="T19" fmla="*/ 116 h 388"/>
              <a:gd name="T20" fmla="*/ 473 w 473"/>
              <a:gd name="T21" fmla="*/ 58 h 388"/>
              <a:gd name="T22" fmla="*/ 236 w 473"/>
              <a:gd name="T23"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3" h="388">
                <a:moveTo>
                  <a:pt x="473" y="86"/>
                </a:moveTo>
                <a:cubicBezTo>
                  <a:pt x="473" y="330"/>
                  <a:pt x="473" y="330"/>
                  <a:pt x="473" y="330"/>
                </a:cubicBezTo>
                <a:cubicBezTo>
                  <a:pt x="473" y="358"/>
                  <a:pt x="376" y="388"/>
                  <a:pt x="236" y="388"/>
                </a:cubicBezTo>
                <a:cubicBezTo>
                  <a:pt x="97" y="388"/>
                  <a:pt x="0" y="358"/>
                  <a:pt x="0" y="330"/>
                </a:cubicBezTo>
                <a:cubicBezTo>
                  <a:pt x="0" y="86"/>
                  <a:pt x="0" y="86"/>
                  <a:pt x="0" y="86"/>
                </a:cubicBezTo>
                <a:cubicBezTo>
                  <a:pt x="38" y="116"/>
                  <a:pt x="138" y="132"/>
                  <a:pt x="236" y="132"/>
                </a:cubicBezTo>
                <a:cubicBezTo>
                  <a:pt x="335" y="132"/>
                  <a:pt x="435" y="116"/>
                  <a:pt x="473" y="86"/>
                </a:cubicBezTo>
                <a:close/>
                <a:moveTo>
                  <a:pt x="236" y="0"/>
                </a:moveTo>
                <a:cubicBezTo>
                  <a:pt x="97" y="0"/>
                  <a:pt x="0" y="31"/>
                  <a:pt x="0" y="58"/>
                </a:cubicBezTo>
                <a:cubicBezTo>
                  <a:pt x="0" y="85"/>
                  <a:pt x="97" y="116"/>
                  <a:pt x="236" y="116"/>
                </a:cubicBezTo>
                <a:cubicBezTo>
                  <a:pt x="376" y="116"/>
                  <a:pt x="473" y="85"/>
                  <a:pt x="473" y="58"/>
                </a:cubicBezTo>
                <a:cubicBezTo>
                  <a:pt x="473" y="31"/>
                  <a:pt x="376" y="0"/>
                  <a:pt x="236"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 name="左右矢印 46"/>
          <p:cNvSpPr/>
          <p:nvPr/>
        </p:nvSpPr>
        <p:spPr>
          <a:xfrm>
            <a:off x="1900547" y="4228209"/>
            <a:ext cx="798674" cy="15891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右矢印 47"/>
          <p:cNvSpPr/>
          <p:nvPr/>
        </p:nvSpPr>
        <p:spPr>
          <a:xfrm>
            <a:off x="4656438" y="3694742"/>
            <a:ext cx="2363904" cy="512155"/>
          </a:xfrm>
          <a:prstGeom prst="rightArrow">
            <a:avLst>
              <a:gd name="adj1" fmla="val 63243"/>
              <a:gd name="adj2" fmla="val 229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5199911" y="3808981"/>
            <a:ext cx="2123187" cy="276999"/>
          </a:xfrm>
          <a:prstGeom prst="rect">
            <a:avLst/>
          </a:prstGeom>
          <a:noFill/>
        </p:spPr>
        <p:txBody>
          <a:bodyPr wrap="square" rtlCol="0" anchor="ctr">
            <a:spAutoFit/>
          </a:bodyPr>
          <a:lstStyle/>
          <a:p>
            <a:r>
              <a:rPr kumimoji="1" lang="ja-JP" altLang="en-US" sz="1200" b="1">
                <a:solidFill>
                  <a:schemeClr val="bg2"/>
                </a:solidFill>
              </a:rPr>
              <a:t>法人口座情報</a:t>
            </a:r>
          </a:p>
        </p:txBody>
      </p:sp>
      <p:sp>
        <p:nvSpPr>
          <p:cNvPr id="50" name="左右矢印 49"/>
          <p:cNvSpPr/>
          <p:nvPr/>
        </p:nvSpPr>
        <p:spPr>
          <a:xfrm>
            <a:off x="1900547" y="3973736"/>
            <a:ext cx="798674" cy="15891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左右矢印 50"/>
          <p:cNvSpPr/>
          <p:nvPr/>
        </p:nvSpPr>
        <p:spPr>
          <a:xfrm>
            <a:off x="1900547" y="4522834"/>
            <a:ext cx="798674" cy="15891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2" name="図 51"/>
          <p:cNvPicPr>
            <a:picLocks noChangeAspect="1"/>
          </p:cNvPicPr>
          <p:nvPr/>
        </p:nvPicPr>
        <p:blipFill>
          <a:blip r:embed="rId5"/>
          <a:stretch>
            <a:fillRect/>
          </a:stretch>
        </p:blipFill>
        <p:spPr>
          <a:xfrm>
            <a:off x="2926170" y="3922780"/>
            <a:ext cx="1678283" cy="267337"/>
          </a:xfrm>
          <a:prstGeom prst="rect">
            <a:avLst/>
          </a:prstGeom>
        </p:spPr>
      </p:pic>
      <p:sp>
        <p:nvSpPr>
          <p:cNvPr id="53" name="右矢印 52"/>
          <p:cNvSpPr/>
          <p:nvPr/>
        </p:nvSpPr>
        <p:spPr>
          <a:xfrm>
            <a:off x="4658400" y="4228209"/>
            <a:ext cx="2369762" cy="571841"/>
          </a:xfrm>
          <a:prstGeom prst="rightArrow">
            <a:avLst>
              <a:gd name="adj1" fmla="val 63243"/>
              <a:gd name="adj2" fmla="val 229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p:cNvSpPr txBox="1"/>
          <p:nvPr/>
        </p:nvSpPr>
        <p:spPr>
          <a:xfrm>
            <a:off x="4902686" y="4295094"/>
            <a:ext cx="2878547" cy="461665"/>
          </a:xfrm>
          <a:prstGeom prst="rect">
            <a:avLst/>
          </a:prstGeom>
          <a:noFill/>
        </p:spPr>
        <p:txBody>
          <a:bodyPr wrap="square" rtlCol="0">
            <a:spAutoFit/>
          </a:bodyPr>
          <a:lstStyle/>
          <a:p>
            <a:r>
              <a:rPr kumimoji="1" lang="ja-JP" altLang="en-US" sz="1200" b="1">
                <a:solidFill>
                  <a:schemeClr val="bg2"/>
                </a:solidFill>
              </a:rPr>
              <a:t>法人口座取引明細情報</a:t>
            </a:r>
            <a:endParaRPr kumimoji="1" lang="en-US" altLang="ja-JP" sz="1200" b="1">
              <a:solidFill>
                <a:schemeClr val="bg2"/>
              </a:solidFill>
            </a:endParaRPr>
          </a:p>
          <a:p>
            <a:r>
              <a:rPr lang="ja-JP" altLang="en-US" sz="1200" b="1">
                <a:solidFill>
                  <a:schemeClr val="bg2"/>
                </a:solidFill>
              </a:rPr>
              <a:t>　　（入金データ）</a:t>
            </a:r>
            <a:endParaRPr kumimoji="1" lang="ja-JP" altLang="en-US" sz="1200" b="1">
              <a:solidFill>
                <a:schemeClr val="bg2"/>
              </a:solidFill>
            </a:endParaRPr>
          </a:p>
        </p:txBody>
      </p:sp>
      <p:pic>
        <p:nvPicPr>
          <p:cNvPr id="55" name="図 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60995" y="4288084"/>
            <a:ext cx="1266156" cy="242440"/>
          </a:xfrm>
          <a:prstGeom prst="rect">
            <a:avLst/>
          </a:prstGeom>
        </p:spPr>
      </p:pic>
      <p:sp>
        <p:nvSpPr>
          <p:cNvPr id="56" name="テキスト ボックス 55"/>
          <p:cNvSpPr txBox="1"/>
          <p:nvPr/>
        </p:nvSpPr>
        <p:spPr>
          <a:xfrm>
            <a:off x="3068984" y="4538723"/>
            <a:ext cx="1210588" cy="215444"/>
          </a:xfrm>
          <a:prstGeom prst="rect">
            <a:avLst/>
          </a:prstGeom>
          <a:noFill/>
        </p:spPr>
        <p:txBody>
          <a:bodyPr wrap="none" rtlCol="0">
            <a:spAutoFit/>
          </a:bodyPr>
          <a:lstStyle/>
          <a:p>
            <a:r>
              <a:rPr lang="ja-JP" altLang="en-US" sz="800" b="1"/>
              <a:t>銀行口座取引明細連携</a:t>
            </a:r>
            <a:endParaRPr lang="en-US" altLang="ja-JP" sz="800" b="1"/>
          </a:p>
        </p:txBody>
      </p:sp>
      <p:pic>
        <p:nvPicPr>
          <p:cNvPr id="15" name="Picture 4" descr="ST&amp;E（スタンディ） | 会社情報の入力負担と誤入力を軽減しコンバージョン率をUPするサービス">
            <a:extLst>
              <a:ext uri="{FF2B5EF4-FFF2-40B4-BE49-F238E27FC236}">
                <a16:creationId xmlns:a16="http://schemas.microsoft.com/office/drawing/2014/main" id="{B4197DA8-ABE8-BA17-D34E-A4130458EB9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76311" y="1622751"/>
            <a:ext cx="1559310" cy="471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7233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52</a:t>
            </a:fld>
            <a:endParaRPr lang="ja-JP" altLang="en-US"/>
          </a:p>
        </p:txBody>
      </p:sp>
      <p:sp>
        <p:nvSpPr>
          <p:cNvPr id="5" name="タイトル 4"/>
          <p:cNvSpPr>
            <a:spLocks noGrp="1"/>
          </p:cNvSpPr>
          <p:nvPr>
            <p:ph type="title"/>
          </p:nvPr>
        </p:nvSpPr>
        <p:spPr/>
        <p:txBody>
          <a:bodyPr/>
          <a:lstStyle/>
          <a:p>
            <a:r>
              <a:rPr lang="en-US" altLang="ja-JP">
                <a:solidFill>
                  <a:schemeClr val="accent1"/>
                </a:solidFill>
              </a:rPr>
              <a:t>03</a:t>
            </a:r>
            <a:r>
              <a:rPr lang="en-US" altLang="ja-JP"/>
              <a:t> </a:t>
            </a:r>
            <a:r>
              <a:rPr lang="en-US" altLang="ja-JP" sz="1800" err="1"/>
              <a:t>SuperStream</a:t>
            </a:r>
            <a:r>
              <a:rPr lang="en-US" altLang="ja-JP" sz="1800"/>
              <a:t>-NX </a:t>
            </a:r>
            <a:r>
              <a:rPr lang="ja-JP" altLang="en-US" sz="1800"/>
              <a:t>会計ソリューション</a:t>
            </a:r>
            <a:br>
              <a:rPr lang="en-US" altLang="ja-JP" sz="1800"/>
            </a:br>
            <a:r>
              <a:rPr lang="zh-TW" altLang="en-US"/>
              <a:t>固定資産管理特長</a:t>
            </a:r>
            <a:endParaRPr kumimoji="1" lang="ja-JP" altLang="en-US"/>
          </a:p>
        </p:txBody>
      </p:sp>
    </p:spTree>
    <p:extLst>
      <p:ext uri="{BB962C8B-B14F-4D97-AF65-F5344CB8AC3E}">
        <p14:creationId xmlns:p14="http://schemas.microsoft.com/office/powerpoint/2010/main" val="12850924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53</a:t>
            </a:fld>
            <a:endParaRPr kumimoji="1" lang="ja-JP" altLang="en-US"/>
          </a:p>
        </p:txBody>
      </p:sp>
      <p:sp>
        <p:nvSpPr>
          <p:cNvPr id="33" name="タイトル 6"/>
          <p:cNvSpPr>
            <a:spLocks noGrp="1"/>
          </p:cNvSpPr>
          <p:nvPr>
            <p:ph type="title"/>
          </p:nvPr>
        </p:nvSpPr>
        <p:spPr/>
        <p:txBody>
          <a:bodyPr/>
          <a:lstStyle/>
          <a:p>
            <a:r>
              <a:rPr lang="ja-JP" altLang="en-US"/>
              <a:t>固定資産管理特長</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34" name="テキスト プレースホルダー 4"/>
          <p:cNvSpPr>
            <a:spLocks noGrp="1"/>
          </p:cNvSpPr>
          <p:nvPr>
            <p:ph type="body" sz="quarter" idx="16"/>
          </p:nvPr>
        </p:nvSpPr>
        <p:spPr/>
        <p:txBody>
          <a:bodyPr/>
          <a:lstStyle/>
          <a:p>
            <a:r>
              <a:rPr lang="en-US" altLang="ja-JP" err="1"/>
              <a:t>SuperStream</a:t>
            </a:r>
            <a:r>
              <a:rPr lang="en-US" altLang="ja-JP"/>
              <a:t>-NX</a:t>
            </a:r>
            <a:r>
              <a:rPr lang="ja-JP" altLang="en-US"/>
              <a:t> 固定資産管理 </a:t>
            </a:r>
            <a:r>
              <a:rPr lang="en-US" altLang="ja-JP"/>
              <a:t>4</a:t>
            </a:r>
            <a:r>
              <a:rPr lang="ja-JP" altLang="en-US" err="1"/>
              <a:t>つの</a:t>
            </a:r>
            <a:r>
              <a:rPr lang="ja-JP" altLang="en-US"/>
              <a:t>特長</a:t>
            </a:r>
            <a:endParaRPr kumimoji="1" lang="en-US" altLang="ja-JP"/>
          </a:p>
          <a:p>
            <a:endParaRPr kumimoji="1" lang="ja-JP" altLang="en-US"/>
          </a:p>
        </p:txBody>
      </p:sp>
      <p:sp>
        <p:nvSpPr>
          <p:cNvPr id="7" name="正方形/長方形 6">
            <a:extLst>
              <a:ext uri="{FF2B5EF4-FFF2-40B4-BE49-F238E27FC236}">
                <a16:creationId xmlns:a16="http://schemas.microsoft.com/office/drawing/2014/main" id="{C6CEDFE9-5E2D-3175-2499-09F43D858963}"/>
              </a:ext>
            </a:extLst>
          </p:cNvPr>
          <p:cNvSpPr/>
          <p:nvPr/>
        </p:nvSpPr>
        <p:spPr>
          <a:xfrm>
            <a:off x="468000" y="2952000"/>
            <a:ext cx="3924000" cy="1908000"/>
          </a:xfrm>
          <a:prstGeom prst="rect">
            <a:avLst/>
          </a:prstGeom>
          <a:solidFill>
            <a:srgbClr val="CC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a:solidFill>
                <a:schemeClr val="tx1"/>
              </a:solidFill>
            </a:endParaRPr>
          </a:p>
          <a:p>
            <a:endParaRPr lang="en-US" altLang="ja-JP">
              <a:solidFill>
                <a:schemeClr val="tx1"/>
              </a:solidFill>
            </a:endParaRPr>
          </a:p>
        </p:txBody>
      </p:sp>
      <p:sp>
        <p:nvSpPr>
          <p:cNvPr id="8" name="正方形/長方形 7">
            <a:extLst>
              <a:ext uri="{FF2B5EF4-FFF2-40B4-BE49-F238E27FC236}">
                <a16:creationId xmlns:a16="http://schemas.microsoft.com/office/drawing/2014/main" id="{591C38CD-07F7-AF88-B925-685DFB4F0C62}"/>
              </a:ext>
            </a:extLst>
          </p:cNvPr>
          <p:cNvSpPr/>
          <p:nvPr/>
        </p:nvSpPr>
        <p:spPr>
          <a:xfrm>
            <a:off x="4680000" y="2952000"/>
            <a:ext cx="3924000" cy="1908000"/>
          </a:xfrm>
          <a:prstGeom prst="rect">
            <a:avLst/>
          </a:prstGeom>
          <a:solidFill>
            <a:srgbClr val="FF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a:solidFill>
                <a:schemeClr val="tx1"/>
              </a:solidFill>
            </a:endParaRPr>
          </a:p>
          <a:p>
            <a:endParaRPr lang="en-US" altLang="ja-JP">
              <a:solidFill>
                <a:schemeClr val="tx1"/>
              </a:solidFill>
            </a:endParaRPr>
          </a:p>
        </p:txBody>
      </p:sp>
      <p:sp>
        <p:nvSpPr>
          <p:cNvPr id="9" name="正方形/長方形 8">
            <a:extLst>
              <a:ext uri="{FF2B5EF4-FFF2-40B4-BE49-F238E27FC236}">
                <a16:creationId xmlns:a16="http://schemas.microsoft.com/office/drawing/2014/main" id="{310C1714-916F-25EF-6762-5E3DA5DA7AAC}"/>
              </a:ext>
            </a:extLst>
          </p:cNvPr>
          <p:cNvSpPr/>
          <p:nvPr/>
        </p:nvSpPr>
        <p:spPr>
          <a:xfrm>
            <a:off x="4680000" y="972000"/>
            <a:ext cx="3960000" cy="1908000"/>
          </a:xfrm>
          <a:prstGeom prst="rect">
            <a:avLst/>
          </a:prstGeom>
          <a:solidFill>
            <a:srgbClr val="49C4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E290A73C-5E2A-8E1C-2444-D71545C7F987}"/>
              </a:ext>
            </a:extLst>
          </p:cNvPr>
          <p:cNvSpPr/>
          <p:nvPr/>
        </p:nvSpPr>
        <p:spPr>
          <a:xfrm>
            <a:off x="468000" y="972000"/>
            <a:ext cx="3960000" cy="1908000"/>
          </a:xfrm>
          <a:prstGeom prst="rect">
            <a:avLst/>
          </a:prstGeom>
          <a:solidFill>
            <a:srgbClr val="AACE3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a:solidFill>
                <a:schemeClr val="tx1"/>
              </a:solidFill>
            </a:endParaRPr>
          </a:p>
          <a:p>
            <a:endParaRPr lang="en-US" altLang="ja-JP">
              <a:solidFill>
                <a:schemeClr val="tx1"/>
              </a:solidFill>
            </a:endParaRPr>
          </a:p>
        </p:txBody>
      </p:sp>
      <p:sp>
        <p:nvSpPr>
          <p:cNvPr id="11" name="テキスト プレースホルダー 2">
            <a:extLst>
              <a:ext uri="{FF2B5EF4-FFF2-40B4-BE49-F238E27FC236}">
                <a16:creationId xmlns:a16="http://schemas.microsoft.com/office/drawing/2014/main" id="{AE1A2098-E33F-C802-02A1-B6A2103CBB12}"/>
              </a:ext>
            </a:extLst>
          </p:cNvPr>
          <p:cNvSpPr txBox="1">
            <a:spLocks/>
          </p:cNvSpPr>
          <p:nvPr/>
        </p:nvSpPr>
        <p:spPr>
          <a:xfrm>
            <a:off x="575556" y="1455233"/>
            <a:ext cx="3744416" cy="1512561"/>
          </a:xfrm>
          <a:prstGeom prst="rect">
            <a:avLst/>
          </a:prstGeom>
        </p:spPr>
        <p:txBody>
          <a:bodyPr wrap="none" lIns="0" tIns="0" rIns="0" bIns="0"/>
          <a:lstStyle/>
          <a:p>
            <a:pPr lvl="0">
              <a:lnSpc>
                <a:spcPct val="150000"/>
              </a:lnSpc>
              <a:buClr>
                <a:schemeClr val="bg1">
                  <a:lumMod val="65000"/>
                </a:schemeClr>
              </a:buClr>
              <a:defRPr/>
            </a:pPr>
            <a:r>
              <a:rPr lang="ja-JP" altLang="en-US" sz="1600" b="1">
                <a:solidFill>
                  <a:schemeClr val="accent5">
                    <a:lumMod val="50000"/>
                  </a:schemeClr>
                </a:solidFill>
                <a:latin typeface="メイリオ" pitchFamily="50" charset="-128"/>
                <a:ea typeface="メイリオ" pitchFamily="50" charset="-128"/>
                <a:cs typeface="メイリオ" pitchFamily="50" charset="-128"/>
              </a:rPr>
              <a:t>・</a:t>
            </a:r>
            <a:r>
              <a:rPr lang="ja-JP" altLang="en-US" sz="1600">
                <a:solidFill>
                  <a:schemeClr val="accent5">
                    <a:lumMod val="50000"/>
                  </a:schemeClr>
                </a:solidFill>
                <a:latin typeface="メイリオ" pitchFamily="50" charset="-128"/>
                <a:ea typeface="メイリオ" pitchFamily="50" charset="-128"/>
                <a:cs typeface="メイリオ" pitchFamily="50" charset="-128"/>
              </a:rPr>
              <a:t>最大</a:t>
            </a:r>
            <a:r>
              <a:rPr lang="en-US" altLang="ja-JP" sz="1600">
                <a:solidFill>
                  <a:schemeClr val="accent5">
                    <a:lumMod val="50000"/>
                  </a:schemeClr>
                </a:solidFill>
                <a:latin typeface="メイリオ" pitchFamily="50" charset="-128"/>
                <a:ea typeface="メイリオ" pitchFamily="50" charset="-128"/>
                <a:cs typeface="メイリオ" pitchFamily="50" charset="-128"/>
              </a:rPr>
              <a:t>5</a:t>
            </a:r>
            <a:r>
              <a:rPr lang="ja-JP" altLang="en-US" sz="1600" err="1">
                <a:solidFill>
                  <a:schemeClr val="accent5">
                    <a:lumMod val="50000"/>
                  </a:schemeClr>
                </a:solidFill>
                <a:latin typeface="メイリオ" pitchFamily="50" charset="-128"/>
                <a:ea typeface="メイリオ" pitchFamily="50" charset="-128"/>
                <a:cs typeface="メイリオ" pitchFamily="50" charset="-128"/>
              </a:rPr>
              <a:t>つの</a:t>
            </a:r>
            <a:r>
              <a:rPr lang="ja-JP" altLang="en-US" sz="1600">
                <a:solidFill>
                  <a:schemeClr val="accent5">
                    <a:lumMod val="50000"/>
                  </a:schemeClr>
                </a:solidFill>
                <a:latin typeface="メイリオ" pitchFamily="50" charset="-128"/>
                <a:ea typeface="メイリオ" pitchFamily="50" charset="-128"/>
                <a:cs typeface="メイリオ" pitchFamily="50" charset="-128"/>
              </a:rPr>
              <a:t>償却台帳管理が可能</a:t>
            </a:r>
            <a:endParaRPr lang="en-US" altLang="ja-JP" sz="1600">
              <a:solidFill>
                <a:schemeClr val="accent5">
                  <a:lumMod val="50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a:solidFill>
                  <a:schemeClr val="accent5">
                    <a:lumMod val="50000"/>
                  </a:schemeClr>
                </a:solidFill>
                <a:latin typeface="メイリオ" pitchFamily="50" charset="-128"/>
                <a:ea typeface="メイリオ" pitchFamily="50" charset="-128"/>
                <a:cs typeface="メイリオ" pitchFamily="50" charset="-128"/>
              </a:rPr>
              <a:t>　</a:t>
            </a:r>
            <a:r>
              <a:rPr lang="ja-JP" altLang="en-US" sz="1400">
                <a:solidFill>
                  <a:schemeClr val="accent5">
                    <a:lumMod val="50000"/>
                  </a:schemeClr>
                </a:solidFill>
                <a:latin typeface="メイリオ" pitchFamily="50" charset="-128"/>
                <a:ea typeface="メイリオ" pitchFamily="50" charset="-128"/>
                <a:cs typeface="メイリオ" pitchFamily="50" charset="-128"/>
              </a:rPr>
              <a:t>（会計・税務・</a:t>
            </a:r>
            <a:r>
              <a:rPr lang="en-US" altLang="ja-JP" sz="1400">
                <a:solidFill>
                  <a:schemeClr val="accent5">
                    <a:lumMod val="50000"/>
                  </a:schemeClr>
                </a:solidFill>
                <a:latin typeface="メイリオ" pitchFamily="50" charset="-128"/>
                <a:ea typeface="メイリオ" pitchFamily="50" charset="-128"/>
                <a:cs typeface="メイリオ" pitchFamily="50" charset="-128"/>
              </a:rPr>
              <a:t>IFRS</a:t>
            </a:r>
            <a:r>
              <a:rPr lang="ja-JP" altLang="en-US" sz="1400">
                <a:solidFill>
                  <a:schemeClr val="accent5">
                    <a:lumMod val="50000"/>
                  </a:schemeClr>
                </a:solidFill>
                <a:latin typeface="メイリオ" pitchFamily="50" charset="-128"/>
                <a:ea typeface="メイリオ" pitchFamily="50" charset="-128"/>
                <a:cs typeface="メイリオ" pitchFamily="50" charset="-128"/>
              </a:rPr>
              <a:t>・管理会計等）</a:t>
            </a:r>
            <a:endParaRPr lang="en-US" altLang="ja-JP" sz="1400">
              <a:solidFill>
                <a:schemeClr val="accent5">
                  <a:lumMod val="50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a:solidFill>
                  <a:schemeClr val="accent5">
                    <a:lumMod val="50000"/>
                  </a:schemeClr>
                </a:solidFill>
                <a:latin typeface="メイリオ" pitchFamily="50" charset="-128"/>
                <a:ea typeface="メイリオ" pitchFamily="50" charset="-128"/>
                <a:cs typeface="メイリオ" pitchFamily="50" charset="-128"/>
              </a:rPr>
              <a:t>・多種多様な償却方法に対応</a:t>
            </a:r>
            <a:endParaRPr lang="en-US" altLang="ja-JP" sz="1600">
              <a:solidFill>
                <a:schemeClr val="accent5">
                  <a:lumMod val="50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a:solidFill>
                  <a:schemeClr val="accent5">
                    <a:lumMod val="50000"/>
                  </a:schemeClr>
                </a:solidFill>
                <a:latin typeface="メイリオ" pitchFamily="50" charset="-128"/>
                <a:ea typeface="メイリオ" pitchFamily="50" charset="-128"/>
                <a:cs typeface="メイリオ" pitchFamily="50" charset="-128"/>
              </a:rPr>
              <a:t>　</a:t>
            </a:r>
            <a:r>
              <a:rPr lang="ja-JP" altLang="en-US" sz="1400">
                <a:solidFill>
                  <a:schemeClr val="accent5">
                    <a:lumMod val="50000"/>
                  </a:schemeClr>
                </a:solidFill>
                <a:latin typeface="メイリオ" pitchFamily="50" charset="-128"/>
                <a:ea typeface="メイリオ" pitchFamily="50" charset="-128"/>
                <a:cs typeface="メイリオ" pitchFamily="50" charset="-128"/>
              </a:rPr>
              <a:t> （定率・定額・均等法・月割等）</a:t>
            </a:r>
            <a:endParaRPr lang="en-US" altLang="ja-JP" sz="1400">
              <a:solidFill>
                <a:schemeClr val="accent5">
                  <a:lumMod val="50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endParaRPr lang="en-US" altLang="ja-JP" sz="1600">
              <a:solidFill>
                <a:schemeClr val="accent5">
                  <a:lumMod val="50000"/>
                </a:schemeClr>
              </a:solidFill>
              <a:latin typeface="メイリオ" pitchFamily="50" charset="-128"/>
              <a:ea typeface="メイリオ" pitchFamily="50" charset="-128"/>
              <a:cs typeface="メイリオ" pitchFamily="50" charset="-128"/>
            </a:endParaRPr>
          </a:p>
        </p:txBody>
      </p:sp>
      <p:sp>
        <p:nvSpPr>
          <p:cNvPr id="12" name="テキスト ボックス 11">
            <a:extLst>
              <a:ext uri="{FF2B5EF4-FFF2-40B4-BE49-F238E27FC236}">
                <a16:creationId xmlns:a16="http://schemas.microsoft.com/office/drawing/2014/main" id="{20C76CD1-C82A-7B3E-61CF-915F8ADC83F5}"/>
              </a:ext>
            </a:extLst>
          </p:cNvPr>
          <p:cNvSpPr txBox="1"/>
          <p:nvPr/>
        </p:nvSpPr>
        <p:spPr>
          <a:xfrm>
            <a:off x="1473920" y="974010"/>
            <a:ext cx="2774040" cy="400110"/>
          </a:xfrm>
          <a:prstGeom prst="rect">
            <a:avLst/>
          </a:prstGeom>
          <a:noFill/>
          <a:ln>
            <a:noFill/>
          </a:ln>
        </p:spPr>
        <p:txBody>
          <a:bodyPr wrap="square" rtlCol="0">
            <a:spAutoFit/>
          </a:bodyPr>
          <a:lstStyle/>
          <a:p>
            <a:r>
              <a:rPr lang="ja-JP" altLang="en-US" sz="2000" b="1">
                <a:solidFill>
                  <a:schemeClr val="accent5">
                    <a:lumMod val="75000"/>
                  </a:schemeClr>
                </a:solidFill>
              </a:rPr>
              <a:t>複数帳簿管理可能</a:t>
            </a:r>
          </a:p>
        </p:txBody>
      </p:sp>
      <p:sp>
        <p:nvSpPr>
          <p:cNvPr id="13" name="テキスト ボックス 12">
            <a:extLst>
              <a:ext uri="{FF2B5EF4-FFF2-40B4-BE49-F238E27FC236}">
                <a16:creationId xmlns:a16="http://schemas.microsoft.com/office/drawing/2014/main" id="{C8D2BBB7-E6B4-006B-D9AA-6694895AB93E}"/>
              </a:ext>
            </a:extLst>
          </p:cNvPr>
          <p:cNvSpPr txBox="1"/>
          <p:nvPr/>
        </p:nvSpPr>
        <p:spPr>
          <a:xfrm>
            <a:off x="5804478" y="1001565"/>
            <a:ext cx="2470002" cy="400110"/>
          </a:xfrm>
          <a:prstGeom prst="rect">
            <a:avLst/>
          </a:prstGeom>
          <a:noFill/>
        </p:spPr>
        <p:txBody>
          <a:bodyPr wrap="square" rtlCol="0">
            <a:spAutoFit/>
          </a:bodyPr>
          <a:lstStyle/>
          <a:p>
            <a:r>
              <a:rPr lang="ja-JP" altLang="en-US" sz="2000" b="1">
                <a:solidFill>
                  <a:srgbClr val="00B2F0"/>
                </a:solidFill>
              </a:rPr>
              <a:t>豊富な管理項目</a:t>
            </a:r>
            <a:endParaRPr kumimoji="1" lang="ja-JP" altLang="en-US" sz="2000" b="1">
              <a:solidFill>
                <a:srgbClr val="00B2F0"/>
              </a:solidFill>
            </a:endParaRPr>
          </a:p>
        </p:txBody>
      </p:sp>
      <p:sp>
        <p:nvSpPr>
          <p:cNvPr id="14" name="テキスト プレースホルダー 2">
            <a:extLst>
              <a:ext uri="{FF2B5EF4-FFF2-40B4-BE49-F238E27FC236}">
                <a16:creationId xmlns:a16="http://schemas.microsoft.com/office/drawing/2014/main" id="{25E2668E-0B5A-94B6-24E5-7D36249FD8F8}"/>
              </a:ext>
            </a:extLst>
          </p:cNvPr>
          <p:cNvSpPr txBox="1">
            <a:spLocks/>
          </p:cNvSpPr>
          <p:nvPr/>
        </p:nvSpPr>
        <p:spPr>
          <a:xfrm>
            <a:off x="4704856" y="1474761"/>
            <a:ext cx="3744416" cy="1044116"/>
          </a:xfrm>
          <a:prstGeom prst="rect">
            <a:avLst/>
          </a:prstGeom>
        </p:spPr>
        <p:txBody>
          <a:bodyPr wrap="none" lIns="0" tIns="0" rIns="0" bIns="0"/>
          <a:lstStyle/>
          <a:p>
            <a:pPr lvl="0">
              <a:lnSpc>
                <a:spcPct val="150000"/>
              </a:lnSpc>
              <a:buClr>
                <a:schemeClr val="bg1">
                  <a:lumMod val="65000"/>
                </a:schemeClr>
              </a:buClr>
              <a:defRPr/>
            </a:pPr>
            <a:r>
              <a:rPr lang="ja-JP" altLang="en-US" sz="1600" b="1">
                <a:solidFill>
                  <a:schemeClr val="tx2">
                    <a:lumMod val="75000"/>
                  </a:schemeClr>
                </a:solidFill>
                <a:latin typeface="メイリオ" pitchFamily="50" charset="-128"/>
                <a:ea typeface="メイリオ" pitchFamily="50" charset="-128"/>
                <a:cs typeface="メイリオ" pitchFamily="50" charset="-128"/>
              </a:rPr>
              <a:t>・</a:t>
            </a:r>
            <a:r>
              <a:rPr lang="ja-JP" altLang="en-US" sz="1600">
                <a:solidFill>
                  <a:schemeClr val="tx2">
                    <a:lumMod val="75000"/>
                  </a:schemeClr>
                </a:solidFill>
                <a:latin typeface="メイリオ" pitchFamily="50" charset="-128"/>
                <a:ea typeface="メイリオ" pitchFamily="50" charset="-128"/>
                <a:cs typeface="メイリオ" pitchFamily="50" charset="-128"/>
              </a:rPr>
              <a:t>標準管理項目の他に任意項目を多数用意</a:t>
            </a:r>
            <a:endParaRPr lang="en-US" altLang="ja-JP" sz="1600">
              <a:solidFill>
                <a:schemeClr val="tx2">
                  <a:lumMod val="75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b="1">
                <a:solidFill>
                  <a:schemeClr val="tx2">
                    <a:lumMod val="75000"/>
                  </a:schemeClr>
                </a:solidFill>
                <a:latin typeface="メイリオ" pitchFamily="50" charset="-128"/>
                <a:ea typeface="メイリオ" pitchFamily="50" charset="-128"/>
                <a:cs typeface="メイリオ" pitchFamily="50" charset="-128"/>
              </a:rPr>
              <a:t>・</a:t>
            </a:r>
            <a:r>
              <a:rPr lang="ja-JP" altLang="en-US" sz="1600">
                <a:solidFill>
                  <a:schemeClr val="tx2">
                    <a:lumMod val="75000"/>
                  </a:schemeClr>
                </a:solidFill>
                <a:latin typeface="メイリオ" pitchFamily="50" charset="-128"/>
                <a:ea typeface="メイリオ" pitchFamily="50" charset="-128"/>
                <a:cs typeface="メイリオ" pitchFamily="50" charset="-128"/>
              </a:rPr>
              <a:t>画像や稟議書など添付データ管理が可能</a:t>
            </a:r>
            <a:endParaRPr kumimoji="1" lang="en-US" altLang="ja-JP" sz="1600" i="0" u="none" strike="noStrike" kern="1200" cap="none" spc="0" normalizeH="0" baseline="0" noProof="0">
              <a:ln>
                <a:noFill/>
              </a:ln>
              <a:solidFill>
                <a:schemeClr val="tx2">
                  <a:lumMod val="75000"/>
                </a:schemeClr>
              </a:solidFill>
              <a:effectLst/>
              <a:uLnTx/>
              <a:uFillTx/>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a:solidFill>
                  <a:schemeClr val="tx2">
                    <a:lumMod val="75000"/>
                  </a:schemeClr>
                </a:solidFill>
                <a:latin typeface="メイリオ" pitchFamily="50" charset="-128"/>
                <a:ea typeface="メイリオ" pitchFamily="50" charset="-128"/>
                <a:cs typeface="メイリオ" pitchFamily="50" charset="-128"/>
              </a:rPr>
              <a:t>・事業者登録番号などのインボイス制度に</a:t>
            </a:r>
            <a:endParaRPr lang="en-US" altLang="ja-JP" sz="1600">
              <a:solidFill>
                <a:schemeClr val="tx2">
                  <a:lumMod val="75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a:solidFill>
                  <a:schemeClr val="tx2">
                    <a:lumMod val="75000"/>
                  </a:schemeClr>
                </a:solidFill>
                <a:latin typeface="メイリオ" pitchFamily="50" charset="-128"/>
                <a:ea typeface="メイリオ" pitchFamily="50" charset="-128"/>
                <a:cs typeface="メイリオ" pitchFamily="50" charset="-128"/>
              </a:rPr>
              <a:t>　対応した明細情報の登録が可能</a:t>
            </a:r>
            <a:endParaRPr kumimoji="1" lang="ja-JP" altLang="en-US" sz="1600" i="0" u="none" strike="noStrike" kern="1200" cap="none" spc="0" normalizeH="0" baseline="0" noProof="0">
              <a:ln>
                <a:noFill/>
              </a:ln>
              <a:solidFill>
                <a:schemeClr val="tx2">
                  <a:lumMod val="75000"/>
                </a:schemeClr>
              </a:solidFill>
              <a:effectLst/>
              <a:uLnTx/>
              <a:uFillTx/>
              <a:latin typeface="メイリオ" pitchFamily="50" charset="-128"/>
              <a:ea typeface="メイリオ" pitchFamily="50" charset="-128"/>
              <a:cs typeface="メイリオ" pitchFamily="50" charset="-128"/>
            </a:endParaRPr>
          </a:p>
        </p:txBody>
      </p:sp>
      <p:sp>
        <p:nvSpPr>
          <p:cNvPr id="15" name="Freeform 416">
            <a:extLst>
              <a:ext uri="{FF2B5EF4-FFF2-40B4-BE49-F238E27FC236}">
                <a16:creationId xmlns:a16="http://schemas.microsoft.com/office/drawing/2014/main" id="{121D8590-56F8-7F2F-61F0-A93520EA7A4B}"/>
              </a:ext>
            </a:extLst>
          </p:cNvPr>
          <p:cNvSpPr>
            <a:spLocks noEditPoints="1"/>
          </p:cNvSpPr>
          <p:nvPr/>
        </p:nvSpPr>
        <p:spPr bwMode="auto">
          <a:xfrm>
            <a:off x="4992173" y="957938"/>
            <a:ext cx="484188" cy="487363"/>
          </a:xfrm>
          <a:custGeom>
            <a:avLst/>
            <a:gdLst>
              <a:gd name="T0" fmla="*/ 684 w 916"/>
              <a:gd name="T1" fmla="*/ 537 h 923"/>
              <a:gd name="T2" fmla="*/ 719 w 916"/>
              <a:gd name="T3" fmla="*/ 442 h 923"/>
              <a:gd name="T4" fmla="*/ 727 w 916"/>
              <a:gd name="T5" fmla="*/ 364 h 923"/>
              <a:gd name="T6" fmla="*/ 720 w 916"/>
              <a:gd name="T7" fmla="*/ 291 h 923"/>
              <a:gd name="T8" fmla="*/ 699 w 916"/>
              <a:gd name="T9" fmla="*/ 222 h 923"/>
              <a:gd name="T10" fmla="*/ 665 w 916"/>
              <a:gd name="T11" fmla="*/ 161 h 923"/>
              <a:gd name="T12" fmla="*/ 621 w 916"/>
              <a:gd name="T13" fmla="*/ 107 h 923"/>
              <a:gd name="T14" fmla="*/ 567 w 916"/>
              <a:gd name="T15" fmla="*/ 63 h 923"/>
              <a:gd name="T16" fmla="*/ 505 w 916"/>
              <a:gd name="T17" fmla="*/ 29 h 923"/>
              <a:gd name="T18" fmla="*/ 437 w 916"/>
              <a:gd name="T19" fmla="*/ 8 h 923"/>
              <a:gd name="T20" fmla="*/ 364 w 916"/>
              <a:gd name="T21" fmla="*/ 0 h 923"/>
              <a:gd name="T22" fmla="*/ 309 w 916"/>
              <a:gd name="T23" fmla="*/ 4 h 923"/>
              <a:gd name="T24" fmla="*/ 239 w 916"/>
              <a:gd name="T25" fmla="*/ 22 h 923"/>
              <a:gd name="T26" fmla="*/ 175 w 916"/>
              <a:gd name="T27" fmla="*/ 53 h 923"/>
              <a:gd name="T28" fmla="*/ 119 w 916"/>
              <a:gd name="T29" fmla="*/ 95 h 923"/>
              <a:gd name="T30" fmla="*/ 72 w 916"/>
              <a:gd name="T31" fmla="*/ 147 h 923"/>
              <a:gd name="T32" fmla="*/ 36 w 916"/>
              <a:gd name="T33" fmla="*/ 207 h 923"/>
              <a:gd name="T34" fmla="*/ 11 w 916"/>
              <a:gd name="T35" fmla="*/ 274 h 923"/>
              <a:gd name="T36" fmla="*/ 0 w 916"/>
              <a:gd name="T37" fmla="*/ 346 h 923"/>
              <a:gd name="T38" fmla="*/ 1 w 916"/>
              <a:gd name="T39" fmla="*/ 401 h 923"/>
              <a:gd name="T40" fmla="*/ 16 w 916"/>
              <a:gd name="T41" fmla="*/ 472 h 923"/>
              <a:gd name="T42" fmla="*/ 43 w 916"/>
              <a:gd name="T43" fmla="*/ 538 h 923"/>
              <a:gd name="T44" fmla="*/ 83 w 916"/>
              <a:gd name="T45" fmla="*/ 596 h 923"/>
              <a:gd name="T46" fmla="*/ 132 w 916"/>
              <a:gd name="T47" fmla="*/ 645 h 923"/>
              <a:gd name="T48" fmla="*/ 191 w 916"/>
              <a:gd name="T49" fmla="*/ 684 h 923"/>
              <a:gd name="T50" fmla="*/ 256 w 916"/>
              <a:gd name="T51" fmla="*/ 712 h 923"/>
              <a:gd name="T52" fmla="*/ 327 w 916"/>
              <a:gd name="T53" fmla="*/ 726 h 923"/>
              <a:gd name="T54" fmla="*/ 389 w 916"/>
              <a:gd name="T55" fmla="*/ 728 h 923"/>
              <a:gd name="T56" fmla="*/ 485 w 916"/>
              <a:gd name="T57" fmla="*/ 707 h 923"/>
              <a:gd name="T58" fmla="*/ 796 w 916"/>
              <a:gd name="T59" fmla="*/ 923 h 923"/>
              <a:gd name="T60" fmla="*/ 101 w 916"/>
              <a:gd name="T61" fmla="*/ 338 h 923"/>
              <a:gd name="T62" fmla="*/ 132 w 916"/>
              <a:gd name="T63" fmla="*/ 239 h 923"/>
              <a:gd name="T64" fmla="*/ 196 w 916"/>
              <a:gd name="T65" fmla="*/ 161 h 923"/>
              <a:gd name="T66" fmla="*/ 286 w 916"/>
              <a:gd name="T67" fmla="*/ 112 h 923"/>
              <a:gd name="T68" fmla="*/ 364 w 916"/>
              <a:gd name="T69" fmla="*/ 101 h 923"/>
              <a:gd name="T70" fmla="*/ 466 w 916"/>
              <a:gd name="T71" fmla="*/ 122 h 923"/>
              <a:gd name="T72" fmla="*/ 550 w 916"/>
              <a:gd name="T73" fmla="*/ 178 h 923"/>
              <a:gd name="T74" fmla="*/ 606 w 916"/>
              <a:gd name="T75" fmla="*/ 262 h 923"/>
              <a:gd name="T76" fmla="*/ 628 w 916"/>
              <a:gd name="T77" fmla="*/ 364 h 923"/>
              <a:gd name="T78" fmla="*/ 616 w 916"/>
              <a:gd name="T79" fmla="*/ 443 h 923"/>
              <a:gd name="T80" fmla="*/ 567 w 916"/>
              <a:gd name="T81" fmla="*/ 532 h 923"/>
              <a:gd name="T82" fmla="*/ 490 w 916"/>
              <a:gd name="T83" fmla="*/ 596 h 923"/>
              <a:gd name="T84" fmla="*/ 390 w 916"/>
              <a:gd name="T85" fmla="*/ 627 h 923"/>
              <a:gd name="T86" fmla="*/ 311 w 916"/>
              <a:gd name="T87" fmla="*/ 622 h 923"/>
              <a:gd name="T88" fmla="*/ 216 w 916"/>
              <a:gd name="T89" fmla="*/ 582 h 923"/>
              <a:gd name="T90" fmla="*/ 145 w 916"/>
              <a:gd name="T91" fmla="*/ 512 h 923"/>
              <a:gd name="T92" fmla="*/ 106 w 916"/>
              <a:gd name="T93" fmla="*/ 417 h 923"/>
              <a:gd name="T94" fmla="*/ 516 w 916"/>
              <a:gd name="T95" fmla="*/ 407 h 923"/>
              <a:gd name="T96" fmla="*/ 327 w 916"/>
              <a:gd name="T97" fmla="*/ 407 h 923"/>
              <a:gd name="T98" fmla="*/ 327 w 916"/>
              <a:gd name="T99" fmla="*/ 218 h 923"/>
              <a:gd name="T100" fmla="*/ 516 w 916"/>
              <a:gd name="T101" fmla="*/ 407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16" h="923">
                <a:moveTo>
                  <a:pt x="916" y="803"/>
                </a:moveTo>
                <a:lnTo>
                  <a:pt x="671" y="558"/>
                </a:lnTo>
                <a:lnTo>
                  <a:pt x="671" y="558"/>
                </a:lnTo>
                <a:lnTo>
                  <a:pt x="684" y="537"/>
                </a:lnTo>
                <a:lnTo>
                  <a:pt x="695" y="515"/>
                </a:lnTo>
                <a:lnTo>
                  <a:pt x="705" y="491"/>
                </a:lnTo>
                <a:lnTo>
                  <a:pt x="713" y="467"/>
                </a:lnTo>
                <a:lnTo>
                  <a:pt x="719" y="442"/>
                </a:lnTo>
                <a:lnTo>
                  <a:pt x="724" y="417"/>
                </a:lnTo>
                <a:lnTo>
                  <a:pt x="726" y="390"/>
                </a:lnTo>
                <a:lnTo>
                  <a:pt x="727" y="364"/>
                </a:lnTo>
                <a:lnTo>
                  <a:pt x="727" y="364"/>
                </a:lnTo>
                <a:lnTo>
                  <a:pt x="727" y="346"/>
                </a:lnTo>
                <a:lnTo>
                  <a:pt x="726" y="327"/>
                </a:lnTo>
                <a:lnTo>
                  <a:pt x="724" y="309"/>
                </a:lnTo>
                <a:lnTo>
                  <a:pt x="720" y="291"/>
                </a:lnTo>
                <a:lnTo>
                  <a:pt x="717" y="274"/>
                </a:lnTo>
                <a:lnTo>
                  <a:pt x="712" y="256"/>
                </a:lnTo>
                <a:lnTo>
                  <a:pt x="706" y="239"/>
                </a:lnTo>
                <a:lnTo>
                  <a:pt x="699" y="222"/>
                </a:lnTo>
                <a:lnTo>
                  <a:pt x="691" y="207"/>
                </a:lnTo>
                <a:lnTo>
                  <a:pt x="684" y="191"/>
                </a:lnTo>
                <a:lnTo>
                  <a:pt x="675" y="176"/>
                </a:lnTo>
                <a:lnTo>
                  <a:pt x="665" y="161"/>
                </a:lnTo>
                <a:lnTo>
                  <a:pt x="655" y="147"/>
                </a:lnTo>
                <a:lnTo>
                  <a:pt x="645" y="132"/>
                </a:lnTo>
                <a:lnTo>
                  <a:pt x="633" y="119"/>
                </a:lnTo>
                <a:lnTo>
                  <a:pt x="621" y="107"/>
                </a:lnTo>
                <a:lnTo>
                  <a:pt x="609" y="95"/>
                </a:lnTo>
                <a:lnTo>
                  <a:pt x="595" y="83"/>
                </a:lnTo>
                <a:lnTo>
                  <a:pt x="581" y="72"/>
                </a:lnTo>
                <a:lnTo>
                  <a:pt x="567" y="63"/>
                </a:lnTo>
                <a:lnTo>
                  <a:pt x="552" y="53"/>
                </a:lnTo>
                <a:lnTo>
                  <a:pt x="537" y="45"/>
                </a:lnTo>
                <a:lnTo>
                  <a:pt x="521" y="36"/>
                </a:lnTo>
                <a:lnTo>
                  <a:pt x="505" y="29"/>
                </a:lnTo>
                <a:lnTo>
                  <a:pt x="489" y="22"/>
                </a:lnTo>
                <a:lnTo>
                  <a:pt x="472" y="17"/>
                </a:lnTo>
                <a:lnTo>
                  <a:pt x="455" y="12"/>
                </a:lnTo>
                <a:lnTo>
                  <a:pt x="437" y="8"/>
                </a:lnTo>
                <a:lnTo>
                  <a:pt x="419" y="4"/>
                </a:lnTo>
                <a:lnTo>
                  <a:pt x="401" y="3"/>
                </a:lnTo>
                <a:lnTo>
                  <a:pt x="383" y="0"/>
                </a:lnTo>
                <a:lnTo>
                  <a:pt x="364" y="0"/>
                </a:lnTo>
                <a:lnTo>
                  <a:pt x="364" y="0"/>
                </a:lnTo>
                <a:lnTo>
                  <a:pt x="345" y="0"/>
                </a:lnTo>
                <a:lnTo>
                  <a:pt x="327" y="3"/>
                </a:lnTo>
                <a:lnTo>
                  <a:pt x="309" y="4"/>
                </a:lnTo>
                <a:lnTo>
                  <a:pt x="291" y="8"/>
                </a:lnTo>
                <a:lnTo>
                  <a:pt x="273" y="12"/>
                </a:lnTo>
                <a:lnTo>
                  <a:pt x="256" y="17"/>
                </a:lnTo>
                <a:lnTo>
                  <a:pt x="239" y="22"/>
                </a:lnTo>
                <a:lnTo>
                  <a:pt x="222" y="29"/>
                </a:lnTo>
                <a:lnTo>
                  <a:pt x="207" y="36"/>
                </a:lnTo>
                <a:lnTo>
                  <a:pt x="191" y="45"/>
                </a:lnTo>
                <a:lnTo>
                  <a:pt x="175" y="53"/>
                </a:lnTo>
                <a:lnTo>
                  <a:pt x="161" y="63"/>
                </a:lnTo>
                <a:lnTo>
                  <a:pt x="147" y="72"/>
                </a:lnTo>
                <a:lnTo>
                  <a:pt x="132" y="83"/>
                </a:lnTo>
                <a:lnTo>
                  <a:pt x="119" y="95"/>
                </a:lnTo>
                <a:lnTo>
                  <a:pt x="107" y="107"/>
                </a:lnTo>
                <a:lnTo>
                  <a:pt x="95" y="119"/>
                </a:lnTo>
                <a:lnTo>
                  <a:pt x="83" y="132"/>
                </a:lnTo>
                <a:lnTo>
                  <a:pt x="72" y="147"/>
                </a:lnTo>
                <a:lnTo>
                  <a:pt x="63" y="161"/>
                </a:lnTo>
                <a:lnTo>
                  <a:pt x="53" y="176"/>
                </a:lnTo>
                <a:lnTo>
                  <a:pt x="43" y="191"/>
                </a:lnTo>
                <a:lnTo>
                  <a:pt x="36" y="207"/>
                </a:lnTo>
                <a:lnTo>
                  <a:pt x="29" y="222"/>
                </a:lnTo>
                <a:lnTo>
                  <a:pt x="22" y="239"/>
                </a:lnTo>
                <a:lnTo>
                  <a:pt x="16" y="256"/>
                </a:lnTo>
                <a:lnTo>
                  <a:pt x="11" y="274"/>
                </a:lnTo>
                <a:lnTo>
                  <a:pt x="7" y="291"/>
                </a:lnTo>
                <a:lnTo>
                  <a:pt x="4" y="309"/>
                </a:lnTo>
                <a:lnTo>
                  <a:pt x="1" y="327"/>
                </a:lnTo>
                <a:lnTo>
                  <a:pt x="0" y="346"/>
                </a:lnTo>
                <a:lnTo>
                  <a:pt x="0" y="364"/>
                </a:lnTo>
                <a:lnTo>
                  <a:pt x="0" y="364"/>
                </a:lnTo>
                <a:lnTo>
                  <a:pt x="0" y="383"/>
                </a:lnTo>
                <a:lnTo>
                  <a:pt x="1" y="401"/>
                </a:lnTo>
                <a:lnTo>
                  <a:pt x="4" y="419"/>
                </a:lnTo>
                <a:lnTo>
                  <a:pt x="7" y="437"/>
                </a:lnTo>
                <a:lnTo>
                  <a:pt x="11" y="455"/>
                </a:lnTo>
                <a:lnTo>
                  <a:pt x="16" y="472"/>
                </a:lnTo>
                <a:lnTo>
                  <a:pt x="22" y="489"/>
                </a:lnTo>
                <a:lnTo>
                  <a:pt x="29" y="506"/>
                </a:lnTo>
                <a:lnTo>
                  <a:pt x="36" y="522"/>
                </a:lnTo>
                <a:lnTo>
                  <a:pt x="43" y="538"/>
                </a:lnTo>
                <a:lnTo>
                  <a:pt x="53" y="552"/>
                </a:lnTo>
                <a:lnTo>
                  <a:pt x="63" y="568"/>
                </a:lnTo>
                <a:lnTo>
                  <a:pt x="72" y="582"/>
                </a:lnTo>
                <a:lnTo>
                  <a:pt x="83" y="596"/>
                </a:lnTo>
                <a:lnTo>
                  <a:pt x="95" y="609"/>
                </a:lnTo>
                <a:lnTo>
                  <a:pt x="107" y="622"/>
                </a:lnTo>
                <a:lnTo>
                  <a:pt x="119" y="634"/>
                </a:lnTo>
                <a:lnTo>
                  <a:pt x="132" y="645"/>
                </a:lnTo>
                <a:lnTo>
                  <a:pt x="147" y="656"/>
                </a:lnTo>
                <a:lnTo>
                  <a:pt x="161" y="666"/>
                </a:lnTo>
                <a:lnTo>
                  <a:pt x="175" y="676"/>
                </a:lnTo>
                <a:lnTo>
                  <a:pt x="191" y="684"/>
                </a:lnTo>
                <a:lnTo>
                  <a:pt x="207" y="693"/>
                </a:lnTo>
                <a:lnTo>
                  <a:pt x="222" y="700"/>
                </a:lnTo>
                <a:lnTo>
                  <a:pt x="239" y="706"/>
                </a:lnTo>
                <a:lnTo>
                  <a:pt x="256" y="712"/>
                </a:lnTo>
                <a:lnTo>
                  <a:pt x="273" y="717"/>
                </a:lnTo>
                <a:lnTo>
                  <a:pt x="291" y="720"/>
                </a:lnTo>
                <a:lnTo>
                  <a:pt x="309" y="724"/>
                </a:lnTo>
                <a:lnTo>
                  <a:pt x="327" y="726"/>
                </a:lnTo>
                <a:lnTo>
                  <a:pt x="345" y="728"/>
                </a:lnTo>
                <a:lnTo>
                  <a:pt x="364" y="728"/>
                </a:lnTo>
                <a:lnTo>
                  <a:pt x="364" y="728"/>
                </a:lnTo>
                <a:lnTo>
                  <a:pt x="389" y="728"/>
                </a:lnTo>
                <a:lnTo>
                  <a:pt x="414" y="725"/>
                </a:lnTo>
                <a:lnTo>
                  <a:pt x="438" y="720"/>
                </a:lnTo>
                <a:lnTo>
                  <a:pt x="462" y="714"/>
                </a:lnTo>
                <a:lnTo>
                  <a:pt x="485" y="707"/>
                </a:lnTo>
                <a:lnTo>
                  <a:pt x="508" y="699"/>
                </a:lnTo>
                <a:lnTo>
                  <a:pt x="529" y="688"/>
                </a:lnTo>
                <a:lnTo>
                  <a:pt x="550" y="677"/>
                </a:lnTo>
                <a:lnTo>
                  <a:pt x="796" y="923"/>
                </a:lnTo>
                <a:lnTo>
                  <a:pt x="916" y="803"/>
                </a:lnTo>
                <a:close/>
                <a:moveTo>
                  <a:pt x="100" y="364"/>
                </a:moveTo>
                <a:lnTo>
                  <a:pt x="100" y="364"/>
                </a:lnTo>
                <a:lnTo>
                  <a:pt x="101" y="338"/>
                </a:lnTo>
                <a:lnTo>
                  <a:pt x="106" y="311"/>
                </a:lnTo>
                <a:lnTo>
                  <a:pt x="112" y="286"/>
                </a:lnTo>
                <a:lnTo>
                  <a:pt x="121" y="262"/>
                </a:lnTo>
                <a:lnTo>
                  <a:pt x="132" y="239"/>
                </a:lnTo>
                <a:lnTo>
                  <a:pt x="145" y="218"/>
                </a:lnTo>
                <a:lnTo>
                  <a:pt x="161" y="197"/>
                </a:lnTo>
                <a:lnTo>
                  <a:pt x="178" y="178"/>
                </a:lnTo>
                <a:lnTo>
                  <a:pt x="196" y="161"/>
                </a:lnTo>
                <a:lnTo>
                  <a:pt x="216" y="146"/>
                </a:lnTo>
                <a:lnTo>
                  <a:pt x="238" y="132"/>
                </a:lnTo>
                <a:lnTo>
                  <a:pt x="262" y="122"/>
                </a:lnTo>
                <a:lnTo>
                  <a:pt x="286" y="112"/>
                </a:lnTo>
                <a:lnTo>
                  <a:pt x="311" y="106"/>
                </a:lnTo>
                <a:lnTo>
                  <a:pt x="337" y="102"/>
                </a:lnTo>
                <a:lnTo>
                  <a:pt x="364" y="101"/>
                </a:lnTo>
                <a:lnTo>
                  <a:pt x="364" y="101"/>
                </a:lnTo>
                <a:lnTo>
                  <a:pt x="390" y="102"/>
                </a:lnTo>
                <a:lnTo>
                  <a:pt x="417" y="106"/>
                </a:lnTo>
                <a:lnTo>
                  <a:pt x="442" y="112"/>
                </a:lnTo>
                <a:lnTo>
                  <a:pt x="466" y="122"/>
                </a:lnTo>
                <a:lnTo>
                  <a:pt x="490" y="132"/>
                </a:lnTo>
                <a:lnTo>
                  <a:pt x="511" y="146"/>
                </a:lnTo>
                <a:lnTo>
                  <a:pt x="532" y="161"/>
                </a:lnTo>
                <a:lnTo>
                  <a:pt x="550" y="178"/>
                </a:lnTo>
                <a:lnTo>
                  <a:pt x="567" y="197"/>
                </a:lnTo>
                <a:lnTo>
                  <a:pt x="582" y="218"/>
                </a:lnTo>
                <a:lnTo>
                  <a:pt x="595" y="239"/>
                </a:lnTo>
                <a:lnTo>
                  <a:pt x="606" y="262"/>
                </a:lnTo>
                <a:lnTo>
                  <a:pt x="616" y="286"/>
                </a:lnTo>
                <a:lnTo>
                  <a:pt x="622" y="311"/>
                </a:lnTo>
                <a:lnTo>
                  <a:pt x="627" y="338"/>
                </a:lnTo>
                <a:lnTo>
                  <a:pt x="628" y="364"/>
                </a:lnTo>
                <a:lnTo>
                  <a:pt x="628" y="364"/>
                </a:lnTo>
                <a:lnTo>
                  <a:pt x="627" y="392"/>
                </a:lnTo>
                <a:lnTo>
                  <a:pt x="622" y="417"/>
                </a:lnTo>
                <a:lnTo>
                  <a:pt x="616" y="443"/>
                </a:lnTo>
                <a:lnTo>
                  <a:pt x="606" y="467"/>
                </a:lnTo>
                <a:lnTo>
                  <a:pt x="595" y="490"/>
                </a:lnTo>
                <a:lnTo>
                  <a:pt x="582" y="512"/>
                </a:lnTo>
                <a:lnTo>
                  <a:pt x="567" y="532"/>
                </a:lnTo>
                <a:lnTo>
                  <a:pt x="550" y="551"/>
                </a:lnTo>
                <a:lnTo>
                  <a:pt x="532" y="568"/>
                </a:lnTo>
                <a:lnTo>
                  <a:pt x="511" y="582"/>
                </a:lnTo>
                <a:lnTo>
                  <a:pt x="490" y="596"/>
                </a:lnTo>
                <a:lnTo>
                  <a:pt x="466" y="608"/>
                </a:lnTo>
                <a:lnTo>
                  <a:pt x="442" y="616"/>
                </a:lnTo>
                <a:lnTo>
                  <a:pt x="417" y="622"/>
                </a:lnTo>
                <a:lnTo>
                  <a:pt x="390" y="627"/>
                </a:lnTo>
                <a:lnTo>
                  <a:pt x="364" y="628"/>
                </a:lnTo>
                <a:lnTo>
                  <a:pt x="364" y="628"/>
                </a:lnTo>
                <a:lnTo>
                  <a:pt x="337" y="627"/>
                </a:lnTo>
                <a:lnTo>
                  <a:pt x="311" y="622"/>
                </a:lnTo>
                <a:lnTo>
                  <a:pt x="286" y="616"/>
                </a:lnTo>
                <a:lnTo>
                  <a:pt x="262" y="608"/>
                </a:lnTo>
                <a:lnTo>
                  <a:pt x="238" y="596"/>
                </a:lnTo>
                <a:lnTo>
                  <a:pt x="216" y="582"/>
                </a:lnTo>
                <a:lnTo>
                  <a:pt x="196" y="568"/>
                </a:lnTo>
                <a:lnTo>
                  <a:pt x="178" y="551"/>
                </a:lnTo>
                <a:lnTo>
                  <a:pt x="161" y="532"/>
                </a:lnTo>
                <a:lnTo>
                  <a:pt x="145" y="512"/>
                </a:lnTo>
                <a:lnTo>
                  <a:pt x="132" y="490"/>
                </a:lnTo>
                <a:lnTo>
                  <a:pt x="121" y="467"/>
                </a:lnTo>
                <a:lnTo>
                  <a:pt x="112" y="443"/>
                </a:lnTo>
                <a:lnTo>
                  <a:pt x="106" y="417"/>
                </a:lnTo>
                <a:lnTo>
                  <a:pt x="101" y="392"/>
                </a:lnTo>
                <a:lnTo>
                  <a:pt x="100" y="364"/>
                </a:lnTo>
                <a:lnTo>
                  <a:pt x="100" y="364"/>
                </a:lnTo>
                <a:close/>
                <a:moveTo>
                  <a:pt x="516" y="407"/>
                </a:moveTo>
                <a:lnTo>
                  <a:pt x="409" y="407"/>
                </a:lnTo>
                <a:lnTo>
                  <a:pt x="409" y="514"/>
                </a:lnTo>
                <a:lnTo>
                  <a:pt x="327" y="514"/>
                </a:lnTo>
                <a:lnTo>
                  <a:pt x="327" y="407"/>
                </a:lnTo>
                <a:lnTo>
                  <a:pt x="220" y="407"/>
                </a:lnTo>
                <a:lnTo>
                  <a:pt x="220" y="326"/>
                </a:lnTo>
                <a:lnTo>
                  <a:pt x="327" y="326"/>
                </a:lnTo>
                <a:lnTo>
                  <a:pt x="327" y="218"/>
                </a:lnTo>
                <a:lnTo>
                  <a:pt x="409" y="218"/>
                </a:lnTo>
                <a:lnTo>
                  <a:pt x="409" y="326"/>
                </a:lnTo>
                <a:lnTo>
                  <a:pt x="516" y="326"/>
                </a:lnTo>
                <a:lnTo>
                  <a:pt x="516" y="40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 name="Freeform 322">
            <a:extLst>
              <a:ext uri="{FF2B5EF4-FFF2-40B4-BE49-F238E27FC236}">
                <a16:creationId xmlns:a16="http://schemas.microsoft.com/office/drawing/2014/main" id="{37BD42F3-D689-1755-7544-D3F94145D4E7}"/>
              </a:ext>
            </a:extLst>
          </p:cNvPr>
          <p:cNvSpPr>
            <a:spLocks/>
          </p:cNvSpPr>
          <p:nvPr/>
        </p:nvSpPr>
        <p:spPr bwMode="auto">
          <a:xfrm>
            <a:off x="758919" y="982402"/>
            <a:ext cx="495300" cy="339725"/>
          </a:xfrm>
          <a:custGeom>
            <a:avLst/>
            <a:gdLst>
              <a:gd name="T0" fmla="*/ 879 w 938"/>
              <a:gd name="T1" fmla="*/ 0 h 644"/>
              <a:gd name="T2" fmla="*/ 703 w 938"/>
              <a:gd name="T3" fmla="*/ 0 h 644"/>
              <a:gd name="T4" fmla="*/ 703 w 938"/>
              <a:gd name="T5" fmla="*/ 0 h 644"/>
              <a:gd name="T6" fmla="*/ 691 w 938"/>
              <a:gd name="T7" fmla="*/ 1 h 644"/>
              <a:gd name="T8" fmla="*/ 680 w 938"/>
              <a:gd name="T9" fmla="*/ 5 h 644"/>
              <a:gd name="T10" fmla="*/ 671 w 938"/>
              <a:gd name="T11" fmla="*/ 9 h 644"/>
              <a:gd name="T12" fmla="*/ 662 w 938"/>
              <a:gd name="T13" fmla="*/ 17 h 644"/>
              <a:gd name="T14" fmla="*/ 655 w 938"/>
              <a:gd name="T15" fmla="*/ 25 h 644"/>
              <a:gd name="T16" fmla="*/ 649 w 938"/>
              <a:gd name="T17" fmla="*/ 36 h 644"/>
              <a:gd name="T18" fmla="*/ 646 w 938"/>
              <a:gd name="T19" fmla="*/ 47 h 644"/>
              <a:gd name="T20" fmla="*/ 644 w 938"/>
              <a:gd name="T21" fmla="*/ 59 h 644"/>
              <a:gd name="T22" fmla="*/ 175 w 938"/>
              <a:gd name="T23" fmla="*/ 59 h 644"/>
              <a:gd name="T24" fmla="*/ 175 w 938"/>
              <a:gd name="T25" fmla="*/ 116 h 644"/>
              <a:gd name="T26" fmla="*/ 703 w 938"/>
              <a:gd name="T27" fmla="*/ 116 h 644"/>
              <a:gd name="T28" fmla="*/ 866 w 938"/>
              <a:gd name="T29" fmla="*/ 116 h 644"/>
              <a:gd name="T30" fmla="*/ 787 w 938"/>
              <a:gd name="T31" fmla="*/ 512 h 644"/>
              <a:gd name="T32" fmla="*/ 703 w 938"/>
              <a:gd name="T33" fmla="*/ 175 h 644"/>
              <a:gd name="T34" fmla="*/ 0 w 938"/>
              <a:gd name="T35" fmla="*/ 175 h 644"/>
              <a:gd name="T36" fmla="*/ 118 w 938"/>
              <a:gd name="T37" fmla="*/ 644 h 644"/>
              <a:gd name="T38" fmla="*/ 821 w 938"/>
              <a:gd name="T39" fmla="*/ 644 h 644"/>
              <a:gd name="T40" fmla="*/ 938 w 938"/>
              <a:gd name="T41" fmla="*/ 59 h 644"/>
              <a:gd name="T42" fmla="*/ 938 w 938"/>
              <a:gd name="T43" fmla="*/ 59 h 644"/>
              <a:gd name="T44" fmla="*/ 938 w 938"/>
              <a:gd name="T45" fmla="*/ 59 h 644"/>
              <a:gd name="T46" fmla="*/ 937 w 938"/>
              <a:gd name="T47" fmla="*/ 47 h 644"/>
              <a:gd name="T48" fmla="*/ 933 w 938"/>
              <a:gd name="T49" fmla="*/ 36 h 644"/>
              <a:gd name="T50" fmla="*/ 927 w 938"/>
              <a:gd name="T51" fmla="*/ 25 h 644"/>
              <a:gd name="T52" fmla="*/ 920 w 938"/>
              <a:gd name="T53" fmla="*/ 17 h 644"/>
              <a:gd name="T54" fmla="*/ 912 w 938"/>
              <a:gd name="T55" fmla="*/ 9 h 644"/>
              <a:gd name="T56" fmla="*/ 902 w 938"/>
              <a:gd name="T57" fmla="*/ 5 h 644"/>
              <a:gd name="T58" fmla="*/ 891 w 938"/>
              <a:gd name="T59" fmla="*/ 1 h 644"/>
              <a:gd name="T60" fmla="*/ 879 w 938"/>
              <a:gd name="T61" fmla="*/ 0 h 644"/>
              <a:gd name="T62" fmla="*/ 879 w 938"/>
              <a:gd name="T63"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8" h="644">
                <a:moveTo>
                  <a:pt x="879" y="0"/>
                </a:moveTo>
                <a:lnTo>
                  <a:pt x="703" y="0"/>
                </a:lnTo>
                <a:lnTo>
                  <a:pt x="703" y="0"/>
                </a:lnTo>
                <a:lnTo>
                  <a:pt x="691" y="1"/>
                </a:lnTo>
                <a:lnTo>
                  <a:pt x="680" y="5"/>
                </a:lnTo>
                <a:lnTo>
                  <a:pt x="671" y="9"/>
                </a:lnTo>
                <a:lnTo>
                  <a:pt x="662" y="17"/>
                </a:lnTo>
                <a:lnTo>
                  <a:pt x="655" y="25"/>
                </a:lnTo>
                <a:lnTo>
                  <a:pt x="649" y="36"/>
                </a:lnTo>
                <a:lnTo>
                  <a:pt x="646" y="47"/>
                </a:lnTo>
                <a:lnTo>
                  <a:pt x="644" y="59"/>
                </a:lnTo>
                <a:lnTo>
                  <a:pt x="175" y="59"/>
                </a:lnTo>
                <a:lnTo>
                  <a:pt x="175" y="116"/>
                </a:lnTo>
                <a:lnTo>
                  <a:pt x="703" y="116"/>
                </a:lnTo>
                <a:lnTo>
                  <a:pt x="866" y="116"/>
                </a:lnTo>
                <a:lnTo>
                  <a:pt x="787" y="512"/>
                </a:lnTo>
                <a:lnTo>
                  <a:pt x="703" y="175"/>
                </a:lnTo>
                <a:lnTo>
                  <a:pt x="0" y="175"/>
                </a:lnTo>
                <a:lnTo>
                  <a:pt x="118" y="644"/>
                </a:lnTo>
                <a:lnTo>
                  <a:pt x="821" y="644"/>
                </a:lnTo>
                <a:lnTo>
                  <a:pt x="938" y="59"/>
                </a:lnTo>
                <a:lnTo>
                  <a:pt x="938" y="59"/>
                </a:lnTo>
                <a:lnTo>
                  <a:pt x="938" y="59"/>
                </a:lnTo>
                <a:lnTo>
                  <a:pt x="937" y="47"/>
                </a:lnTo>
                <a:lnTo>
                  <a:pt x="933" y="36"/>
                </a:lnTo>
                <a:lnTo>
                  <a:pt x="927" y="25"/>
                </a:lnTo>
                <a:lnTo>
                  <a:pt x="920" y="17"/>
                </a:lnTo>
                <a:lnTo>
                  <a:pt x="912" y="9"/>
                </a:lnTo>
                <a:lnTo>
                  <a:pt x="902" y="5"/>
                </a:lnTo>
                <a:lnTo>
                  <a:pt x="891" y="1"/>
                </a:lnTo>
                <a:lnTo>
                  <a:pt x="879" y="0"/>
                </a:lnTo>
                <a:lnTo>
                  <a:pt x="879"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 name="テキスト ボックス 16">
            <a:extLst>
              <a:ext uri="{FF2B5EF4-FFF2-40B4-BE49-F238E27FC236}">
                <a16:creationId xmlns:a16="http://schemas.microsoft.com/office/drawing/2014/main" id="{7FFA20FA-C892-ABF6-1139-997E7546C248}"/>
              </a:ext>
            </a:extLst>
          </p:cNvPr>
          <p:cNvSpPr txBox="1"/>
          <p:nvPr/>
        </p:nvSpPr>
        <p:spPr>
          <a:xfrm>
            <a:off x="1498982" y="3058210"/>
            <a:ext cx="2917116" cy="400110"/>
          </a:xfrm>
          <a:prstGeom prst="rect">
            <a:avLst/>
          </a:prstGeom>
          <a:noFill/>
        </p:spPr>
        <p:txBody>
          <a:bodyPr wrap="square" rtlCol="0">
            <a:spAutoFit/>
          </a:bodyPr>
          <a:lstStyle/>
          <a:p>
            <a:r>
              <a:rPr lang="ja-JP" altLang="en-US" sz="2000" b="1">
                <a:solidFill>
                  <a:schemeClr val="tx2">
                    <a:lumMod val="50000"/>
                  </a:schemeClr>
                </a:solidFill>
              </a:rPr>
              <a:t>予測計算</a:t>
            </a:r>
            <a:endParaRPr lang="en-US" altLang="ja-JP" sz="2000" b="1">
              <a:solidFill>
                <a:schemeClr val="tx2">
                  <a:lumMod val="50000"/>
                </a:schemeClr>
              </a:solidFill>
            </a:endParaRPr>
          </a:p>
        </p:txBody>
      </p:sp>
      <p:sp>
        <p:nvSpPr>
          <p:cNvPr id="18" name="テキスト ボックス 17">
            <a:extLst>
              <a:ext uri="{FF2B5EF4-FFF2-40B4-BE49-F238E27FC236}">
                <a16:creationId xmlns:a16="http://schemas.microsoft.com/office/drawing/2014/main" id="{B2320223-35AB-26C7-9F57-4F9CC71BA174}"/>
              </a:ext>
            </a:extLst>
          </p:cNvPr>
          <p:cNvSpPr txBox="1"/>
          <p:nvPr/>
        </p:nvSpPr>
        <p:spPr>
          <a:xfrm>
            <a:off x="5721663" y="3039908"/>
            <a:ext cx="2470002" cy="400110"/>
          </a:xfrm>
          <a:prstGeom prst="rect">
            <a:avLst/>
          </a:prstGeom>
          <a:noFill/>
        </p:spPr>
        <p:txBody>
          <a:bodyPr wrap="square" rtlCol="0">
            <a:spAutoFit/>
          </a:bodyPr>
          <a:lstStyle/>
          <a:p>
            <a:r>
              <a:rPr kumimoji="1" lang="ja-JP" altLang="en-US" sz="2000" b="1">
                <a:solidFill>
                  <a:srgbClr val="EE5500"/>
                </a:solidFill>
              </a:rPr>
              <a:t>柔軟な検索機能</a:t>
            </a:r>
          </a:p>
        </p:txBody>
      </p:sp>
      <p:sp>
        <p:nvSpPr>
          <p:cNvPr id="19" name="テキスト プレースホルダー 2">
            <a:extLst>
              <a:ext uri="{FF2B5EF4-FFF2-40B4-BE49-F238E27FC236}">
                <a16:creationId xmlns:a16="http://schemas.microsoft.com/office/drawing/2014/main" id="{E1922F90-02CA-0DE6-8DA0-4AEC6056600E}"/>
              </a:ext>
            </a:extLst>
          </p:cNvPr>
          <p:cNvSpPr txBox="1">
            <a:spLocks/>
          </p:cNvSpPr>
          <p:nvPr/>
        </p:nvSpPr>
        <p:spPr>
          <a:xfrm>
            <a:off x="4875868" y="3462366"/>
            <a:ext cx="3744416" cy="1044116"/>
          </a:xfrm>
          <a:prstGeom prst="rect">
            <a:avLst/>
          </a:prstGeom>
        </p:spPr>
        <p:txBody>
          <a:bodyPr wrap="none" lIns="0" tIns="0" rIns="0" bIns="0"/>
          <a:lstStyle/>
          <a:p>
            <a:pPr lvl="0">
              <a:lnSpc>
                <a:spcPct val="150000"/>
              </a:lnSpc>
              <a:buClr>
                <a:schemeClr val="bg1">
                  <a:lumMod val="65000"/>
                </a:schemeClr>
              </a:buClr>
              <a:defRPr/>
            </a:pPr>
            <a:r>
              <a:rPr lang="ja-JP" altLang="en-US" sz="1600">
                <a:solidFill>
                  <a:srgbClr val="EE5500"/>
                </a:solidFill>
                <a:latin typeface="メイリオ" pitchFamily="50" charset="-128"/>
                <a:ea typeface="メイリオ" pitchFamily="50" charset="-128"/>
                <a:cs typeface="メイリオ" pitchFamily="50" charset="-128"/>
              </a:rPr>
              <a:t>・出力年月を指定した柔軟な検索が可能</a:t>
            </a:r>
            <a:endParaRPr lang="en-US" altLang="ja-JP" sz="1600" b="1">
              <a:solidFill>
                <a:srgbClr val="EE5500"/>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b="1">
                <a:solidFill>
                  <a:srgbClr val="EE5500"/>
                </a:solidFill>
                <a:latin typeface="メイリオ" pitchFamily="50" charset="-128"/>
                <a:ea typeface="メイリオ" pitchFamily="50" charset="-128"/>
                <a:cs typeface="メイリオ" pitchFamily="50" charset="-128"/>
              </a:rPr>
              <a:t>・</a:t>
            </a:r>
            <a:r>
              <a:rPr lang="ja-JP" altLang="en-US" sz="1600">
                <a:solidFill>
                  <a:srgbClr val="EE5500"/>
                </a:solidFill>
                <a:latin typeface="メイリオ" pitchFamily="50" charset="-128"/>
                <a:ea typeface="メイリオ" pitchFamily="50" charset="-128"/>
                <a:cs typeface="メイリオ" pitchFamily="50" charset="-128"/>
              </a:rPr>
              <a:t>過去含めた設定日時時点の</a:t>
            </a:r>
            <a:endParaRPr lang="en-US" altLang="ja-JP" sz="1600">
              <a:solidFill>
                <a:srgbClr val="EE5500"/>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a:solidFill>
                  <a:srgbClr val="EE5500"/>
                </a:solidFill>
                <a:latin typeface="メイリオ" pitchFamily="50" charset="-128"/>
                <a:ea typeface="メイリオ" pitchFamily="50" charset="-128"/>
                <a:cs typeface="メイリオ" pitchFamily="50" charset="-128"/>
              </a:rPr>
              <a:t>　固定資産情報（簿価）の出力が可能</a:t>
            </a:r>
            <a:endParaRPr lang="en-US" altLang="ja-JP" sz="1600">
              <a:solidFill>
                <a:srgbClr val="EE5500"/>
              </a:solidFill>
              <a:latin typeface="メイリオ" pitchFamily="50" charset="-128"/>
              <a:ea typeface="メイリオ" pitchFamily="50" charset="-128"/>
              <a:cs typeface="メイリオ" pitchFamily="50" charset="-128"/>
            </a:endParaRPr>
          </a:p>
        </p:txBody>
      </p:sp>
      <p:sp>
        <p:nvSpPr>
          <p:cNvPr id="20" name="テキスト プレースホルダー 2">
            <a:extLst>
              <a:ext uri="{FF2B5EF4-FFF2-40B4-BE49-F238E27FC236}">
                <a16:creationId xmlns:a16="http://schemas.microsoft.com/office/drawing/2014/main" id="{3050FBE6-7D00-0E08-BD69-21BDC03E513E}"/>
              </a:ext>
            </a:extLst>
          </p:cNvPr>
          <p:cNvSpPr txBox="1">
            <a:spLocks/>
          </p:cNvSpPr>
          <p:nvPr/>
        </p:nvSpPr>
        <p:spPr>
          <a:xfrm>
            <a:off x="579760" y="3426362"/>
            <a:ext cx="3744416" cy="1044116"/>
          </a:xfrm>
          <a:prstGeom prst="rect">
            <a:avLst/>
          </a:prstGeom>
        </p:spPr>
        <p:txBody>
          <a:bodyPr wrap="none" lIns="0" tIns="0" rIns="0" bIns="0"/>
          <a:lstStyle/>
          <a:p>
            <a:pPr lvl="0">
              <a:lnSpc>
                <a:spcPct val="150000"/>
              </a:lnSpc>
              <a:buClr>
                <a:schemeClr val="bg1">
                  <a:lumMod val="65000"/>
                </a:schemeClr>
              </a:buClr>
              <a:defRPr/>
            </a:pPr>
            <a:r>
              <a:rPr lang="ja-JP" altLang="en-US" sz="1600" b="1">
                <a:solidFill>
                  <a:schemeClr val="tx2">
                    <a:lumMod val="50000"/>
                  </a:schemeClr>
                </a:solidFill>
                <a:latin typeface="メイリオ" pitchFamily="50" charset="-128"/>
                <a:ea typeface="メイリオ" pitchFamily="50" charset="-128"/>
                <a:cs typeface="メイリオ" pitchFamily="50" charset="-128"/>
              </a:rPr>
              <a:t>・</a:t>
            </a:r>
            <a:r>
              <a:rPr lang="ja-JP" altLang="en-US" sz="1600">
                <a:solidFill>
                  <a:schemeClr val="tx2">
                    <a:lumMod val="50000"/>
                  </a:schemeClr>
                </a:solidFill>
                <a:latin typeface="メイリオ" pitchFamily="50" charset="-128"/>
                <a:ea typeface="メイリオ" pitchFamily="50" charset="-128"/>
                <a:cs typeface="メイリオ" pitchFamily="50" charset="-128"/>
              </a:rPr>
              <a:t>減価償却費、課税標準額、</a:t>
            </a:r>
            <a:endParaRPr lang="en-US" altLang="ja-JP" sz="1600">
              <a:solidFill>
                <a:schemeClr val="tx2">
                  <a:lumMod val="50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a:solidFill>
                  <a:schemeClr val="tx2">
                    <a:lumMod val="50000"/>
                  </a:schemeClr>
                </a:solidFill>
                <a:latin typeface="メイリオ" pitchFamily="50" charset="-128"/>
                <a:ea typeface="メイリオ" pitchFamily="50" charset="-128"/>
                <a:cs typeface="メイリオ" pitchFamily="50" charset="-128"/>
              </a:rPr>
              <a:t>　除去債務利息等の予測計算が可能</a:t>
            </a:r>
            <a:endParaRPr lang="en-US" altLang="ja-JP" sz="1600">
              <a:solidFill>
                <a:schemeClr val="tx2">
                  <a:lumMod val="50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a:solidFill>
                  <a:schemeClr val="tx2">
                    <a:lumMod val="50000"/>
                  </a:schemeClr>
                </a:solidFill>
                <a:latin typeface="メイリオ" pitchFamily="50" charset="-128"/>
                <a:ea typeface="メイリオ" pitchFamily="50" charset="-128"/>
                <a:cs typeface="メイリオ" pitchFamily="50" charset="-128"/>
              </a:rPr>
              <a:t>・現存資産の異動のシミュレーションを</a:t>
            </a:r>
            <a:endParaRPr lang="en-US" altLang="ja-JP" sz="1600">
              <a:solidFill>
                <a:schemeClr val="tx2">
                  <a:lumMod val="50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a:solidFill>
                  <a:schemeClr val="tx2">
                    <a:lumMod val="50000"/>
                  </a:schemeClr>
                </a:solidFill>
                <a:latin typeface="メイリオ" pitchFamily="50" charset="-128"/>
                <a:ea typeface="メイリオ" pitchFamily="50" charset="-128"/>
                <a:cs typeface="メイリオ" pitchFamily="50" charset="-128"/>
              </a:rPr>
              <a:t>　実施後、固定資産台帳に反映も可能</a:t>
            </a:r>
            <a:endParaRPr lang="en-US" altLang="ja-JP" sz="1600">
              <a:solidFill>
                <a:schemeClr val="tx2">
                  <a:lumMod val="50000"/>
                </a:schemeClr>
              </a:solidFill>
              <a:latin typeface="メイリオ" pitchFamily="50" charset="-128"/>
              <a:ea typeface="メイリオ" pitchFamily="50" charset="-128"/>
              <a:cs typeface="メイリオ" pitchFamily="50" charset="-128"/>
            </a:endParaRPr>
          </a:p>
        </p:txBody>
      </p:sp>
      <p:sp>
        <p:nvSpPr>
          <p:cNvPr id="21" name="Freeform 324">
            <a:extLst>
              <a:ext uri="{FF2B5EF4-FFF2-40B4-BE49-F238E27FC236}">
                <a16:creationId xmlns:a16="http://schemas.microsoft.com/office/drawing/2014/main" id="{BB5320E3-0391-8918-D007-FBE9AF7EDCE6}"/>
              </a:ext>
            </a:extLst>
          </p:cNvPr>
          <p:cNvSpPr>
            <a:spLocks noEditPoints="1"/>
          </p:cNvSpPr>
          <p:nvPr/>
        </p:nvSpPr>
        <p:spPr bwMode="auto">
          <a:xfrm>
            <a:off x="895112" y="2992343"/>
            <a:ext cx="447675" cy="447675"/>
          </a:xfrm>
          <a:custGeom>
            <a:avLst/>
            <a:gdLst>
              <a:gd name="T0" fmla="*/ 835 w 845"/>
              <a:gd name="T1" fmla="*/ 366 h 847"/>
              <a:gd name="T2" fmla="*/ 835 w 845"/>
              <a:gd name="T3" fmla="*/ 24 h 847"/>
              <a:gd name="T4" fmla="*/ 498 w 845"/>
              <a:gd name="T5" fmla="*/ 1 h 847"/>
              <a:gd name="T6" fmla="*/ 454 w 845"/>
              <a:gd name="T7" fmla="*/ 335 h 847"/>
              <a:gd name="T8" fmla="*/ 498 w 845"/>
              <a:gd name="T9" fmla="*/ 390 h 847"/>
              <a:gd name="T10" fmla="*/ 629 w 845"/>
              <a:gd name="T11" fmla="*/ 89 h 847"/>
              <a:gd name="T12" fmla="*/ 654 w 845"/>
              <a:gd name="T13" fmla="*/ 76 h 847"/>
              <a:gd name="T14" fmla="*/ 672 w 845"/>
              <a:gd name="T15" fmla="*/ 173 h 847"/>
              <a:gd name="T16" fmla="*/ 767 w 845"/>
              <a:gd name="T17" fmla="*/ 186 h 847"/>
              <a:gd name="T18" fmla="*/ 758 w 845"/>
              <a:gd name="T19" fmla="*/ 214 h 847"/>
              <a:gd name="T20" fmla="*/ 670 w 845"/>
              <a:gd name="T21" fmla="*/ 301 h 847"/>
              <a:gd name="T22" fmla="*/ 644 w 845"/>
              <a:gd name="T23" fmla="*/ 314 h 847"/>
              <a:gd name="T24" fmla="*/ 626 w 845"/>
              <a:gd name="T25" fmla="*/ 217 h 847"/>
              <a:gd name="T26" fmla="*/ 530 w 845"/>
              <a:gd name="T27" fmla="*/ 204 h 847"/>
              <a:gd name="T28" fmla="*/ 539 w 845"/>
              <a:gd name="T29" fmla="*/ 176 h 847"/>
              <a:gd name="T30" fmla="*/ 347 w 845"/>
              <a:gd name="T31" fmla="*/ 846 h 847"/>
              <a:gd name="T32" fmla="*/ 391 w 845"/>
              <a:gd name="T33" fmla="*/ 511 h 847"/>
              <a:gd name="T34" fmla="*/ 347 w 845"/>
              <a:gd name="T35" fmla="*/ 457 h 847"/>
              <a:gd name="T36" fmla="*/ 10 w 845"/>
              <a:gd name="T37" fmla="*/ 480 h 847"/>
              <a:gd name="T38" fmla="*/ 10 w 845"/>
              <a:gd name="T39" fmla="*/ 822 h 847"/>
              <a:gd name="T40" fmla="*/ 112 w 845"/>
              <a:gd name="T41" fmla="*/ 566 h 847"/>
              <a:gd name="T42" fmla="*/ 143 w 845"/>
              <a:gd name="T43" fmla="*/ 566 h 847"/>
              <a:gd name="T44" fmla="*/ 269 w 845"/>
              <a:gd name="T45" fmla="*/ 560 h 847"/>
              <a:gd name="T46" fmla="*/ 287 w 845"/>
              <a:gd name="T47" fmla="*/ 582 h 847"/>
              <a:gd name="T48" fmla="*/ 283 w 845"/>
              <a:gd name="T49" fmla="*/ 708 h 847"/>
              <a:gd name="T50" fmla="*/ 281 w 845"/>
              <a:gd name="T51" fmla="*/ 736 h 847"/>
              <a:gd name="T52" fmla="*/ 248 w 845"/>
              <a:gd name="T53" fmla="*/ 736 h 847"/>
              <a:gd name="T54" fmla="*/ 122 w 845"/>
              <a:gd name="T55" fmla="*/ 743 h 847"/>
              <a:gd name="T56" fmla="*/ 104 w 845"/>
              <a:gd name="T57" fmla="*/ 720 h 847"/>
              <a:gd name="T58" fmla="*/ 108 w 845"/>
              <a:gd name="T59" fmla="*/ 595 h 847"/>
              <a:gd name="T60" fmla="*/ 112 w 845"/>
              <a:gd name="T61" fmla="*/ 566 h 847"/>
              <a:gd name="T62" fmla="*/ 382 w 845"/>
              <a:gd name="T63" fmla="*/ 366 h 847"/>
              <a:gd name="T64" fmla="*/ 382 w 845"/>
              <a:gd name="T65" fmla="*/ 24 h 847"/>
              <a:gd name="T66" fmla="*/ 44 w 845"/>
              <a:gd name="T67" fmla="*/ 1 h 847"/>
              <a:gd name="T68" fmla="*/ 0 w 845"/>
              <a:gd name="T69" fmla="*/ 335 h 847"/>
              <a:gd name="T70" fmla="*/ 44 w 845"/>
              <a:gd name="T71" fmla="*/ 390 h 847"/>
              <a:gd name="T72" fmla="*/ 293 w 845"/>
              <a:gd name="T73" fmla="*/ 182 h 847"/>
              <a:gd name="T74" fmla="*/ 287 w 845"/>
              <a:gd name="T75" fmla="*/ 212 h 847"/>
              <a:gd name="T76" fmla="*/ 95 w 845"/>
              <a:gd name="T77" fmla="*/ 203 h 847"/>
              <a:gd name="T78" fmla="*/ 108 w 845"/>
              <a:gd name="T79" fmla="*/ 176 h 847"/>
              <a:gd name="T80" fmla="*/ 820 w 845"/>
              <a:gd name="T81" fmla="*/ 838 h 847"/>
              <a:gd name="T82" fmla="*/ 844 w 845"/>
              <a:gd name="T83" fmla="*/ 500 h 847"/>
              <a:gd name="T84" fmla="*/ 509 w 845"/>
              <a:gd name="T85" fmla="*/ 456 h 847"/>
              <a:gd name="T86" fmla="*/ 455 w 845"/>
              <a:gd name="T87" fmla="*/ 500 h 847"/>
              <a:gd name="T88" fmla="*/ 478 w 845"/>
              <a:gd name="T89" fmla="*/ 838 h 847"/>
              <a:gd name="T90" fmla="*/ 638 w 845"/>
              <a:gd name="T91" fmla="*/ 766 h 847"/>
              <a:gd name="T92" fmla="*/ 622 w 845"/>
              <a:gd name="T93" fmla="*/ 734 h 847"/>
              <a:gd name="T94" fmla="*/ 649 w 845"/>
              <a:gd name="T95" fmla="*/ 712 h 847"/>
              <a:gd name="T96" fmla="*/ 677 w 845"/>
              <a:gd name="T97" fmla="*/ 740 h 847"/>
              <a:gd name="T98" fmla="*/ 655 w 845"/>
              <a:gd name="T99" fmla="*/ 767 h 847"/>
              <a:gd name="T100" fmla="*/ 668 w 845"/>
              <a:gd name="T101" fmla="*/ 571 h 847"/>
              <a:gd name="T102" fmla="*/ 672 w 845"/>
              <a:gd name="T103" fmla="*/ 607 h 847"/>
              <a:gd name="T104" fmla="*/ 638 w 845"/>
              <a:gd name="T105" fmla="*/ 617 h 847"/>
              <a:gd name="T106" fmla="*/ 622 w 845"/>
              <a:gd name="T107" fmla="*/ 586 h 847"/>
              <a:gd name="T108" fmla="*/ 649 w 845"/>
              <a:gd name="T109" fmla="*/ 563 h 847"/>
              <a:gd name="T110" fmla="*/ 751 w 845"/>
              <a:gd name="T111" fmla="*/ 664 h 847"/>
              <a:gd name="T112" fmla="*/ 733 w 845"/>
              <a:gd name="T113" fmla="*/ 686 h 847"/>
              <a:gd name="T114" fmla="*/ 546 w 845"/>
              <a:gd name="T115" fmla="*/ 668 h 847"/>
              <a:gd name="T116" fmla="*/ 565 w 845"/>
              <a:gd name="T117" fmla="*/ 64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847">
                <a:moveTo>
                  <a:pt x="509" y="391"/>
                </a:moveTo>
                <a:lnTo>
                  <a:pt x="788" y="391"/>
                </a:lnTo>
                <a:lnTo>
                  <a:pt x="788" y="391"/>
                </a:lnTo>
                <a:lnTo>
                  <a:pt x="800" y="390"/>
                </a:lnTo>
                <a:lnTo>
                  <a:pt x="810" y="386"/>
                </a:lnTo>
                <a:lnTo>
                  <a:pt x="820" y="382"/>
                </a:lnTo>
                <a:lnTo>
                  <a:pt x="828" y="374"/>
                </a:lnTo>
                <a:lnTo>
                  <a:pt x="835" y="366"/>
                </a:lnTo>
                <a:lnTo>
                  <a:pt x="840" y="356"/>
                </a:lnTo>
                <a:lnTo>
                  <a:pt x="844" y="346"/>
                </a:lnTo>
                <a:lnTo>
                  <a:pt x="845" y="335"/>
                </a:lnTo>
                <a:lnTo>
                  <a:pt x="845" y="55"/>
                </a:lnTo>
                <a:lnTo>
                  <a:pt x="845" y="55"/>
                </a:lnTo>
                <a:lnTo>
                  <a:pt x="844" y="44"/>
                </a:lnTo>
                <a:lnTo>
                  <a:pt x="840" y="34"/>
                </a:lnTo>
                <a:lnTo>
                  <a:pt x="835" y="24"/>
                </a:lnTo>
                <a:lnTo>
                  <a:pt x="828" y="16"/>
                </a:lnTo>
                <a:lnTo>
                  <a:pt x="820" y="10"/>
                </a:lnTo>
                <a:lnTo>
                  <a:pt x="810" y="4"/>
                </a:lnTo>
                <a:lnTo>
                  <a:pt x="800" y="1"/>
                </a:lnTo>
                <a:lnTo>
                  <a:pt x="788" y="0"/>
                </a:lnTo>
                <a:lnTo>
                  <a:pt x="509" y="0"/>
                </a:lnTo>
                <a:lnTo>
                  <a:pt x="509" y="0"/>
                </a:lnTo>
                <a:lnTo>
                  <a:pt x="498" y="1"/>
                </a:lnTo>
                <a:lnTo>
                  <a:pt x="487" y="4"/>
                </a:lnTo>
                <a:lnTo>
                  <a:pt x="478" y="10"/>
                </a:lnTo>
                <a:lnTo>
                  <a:pt x="470" y="16"/>
                </a:lnTo>
                <a:lnTo>
                  <a:pt x="463" y="24"/>
                </a:lnTo>
                <a:lnTo>
                  <a:pt x="458" y="34"/>
                </a:lnTo>
                <a:lnTo>
                  <a:pt x="455" y="44"/>
                </a:lnTo>
                <a:lnTo>
                  <a:pt x="454" y="55"/>
                </a:lnTo>
                <a:lnTo>
                  <a:pt x="454" y="335"/>
                </a:lnTo>
                <a:lnTo>
                  <a:pt x="454" y="335"/>
                </a:lnTo>
                <a:lnTo>
                  <a:pt x="455" y="346"/>
                </a:lnTo>
                <a:lnTo>
                  <a:pt x="458" y="356"/>
                </a:lnTo>
                <a:lnTo>
                  <a:pt x="463" y="366"/>
                </a:lnTo>
                <a:lnTo>
                  <a:pt x="470" y="374"/>
                </a:lnTo>
                <a:lnTo>
                  <a:pt x="478" y="382"/>
                </a:lnTo>
                <a:lnTo>
                  <a:pt x="487" y="386"/>
                </a:lnTo>
                <a:lnTo>
                  <a:pt x="498" y="390"/>
                </a:lnTo>
                <a:lnTo>
                  <a:pt x="509" y="391"/>
                </a:lnTo>
                <a:lnTo>
                  <a:pt x="509" y="391"/>
                </a:lnTo>
                <a:close/>
                <a:moveTo>
                  <a:pt x="552" y="173"/>
                </a:moveTo>
                <a:lnTo>
                  <a:pt x="626" y="173"/>
                </a:lnTo>
                <a:lnTo>
                  <a:pt x="626" y="98"/>
                </a:lnTo>
                <a:lnTo>
                  <a:pt x="626" y="98"/>
                </a:lnTo>
                <a:lnTo>
                  <a:pt x="628" y="94"/>
                </a:lnTo>
                <a:lnTo>
                  <a:pt x="629" y="89"/>
                </a:lnTo>
                <a:lnTo>
                  <a:pt x="630" y="85"/>
                </a:lnTo>
                <a:lnTo>
                  <a:pt x="634" y="82"/>
                </a:lnTo>
                <a:lnTo>
                  <a:pt x="636" y="79"/>
                </a:lnTo>
                <a:lnTo>
                  <a:pt x="641" y="77"/>
                </a:lnTo>
                <a:lnTo>
                  <a:pt x="644" y="76"/>
                </a:lnTo>
                <a:lnTo>
                  <a:pt x="649" y="76"/>
                </a:lnTo>
                <a:lnTo>
                  <a:pt x="649" y="76"/>
                </a:lnTo>
                <a:lnTo>
                  <a:pt x="654" y="76"/>
                </a:lnTo>
                <a:lnTo>
                  <a:pt x="658" y="77"/>
                </a:lnTo>
                <a:lnTo>
                  <a:pt x="661" y="79"/>
                </a:lnTo>
                <a:lnTo>
                  <a:pt x="665" y="82"/>
                </a:lnTo>
                <a:lnTo>
                  <a:pt x="667" y="85"/>
                </a:lnTo>
                <a:lnTo>
                  <a:pt x="670" y="89"/>
                </a:lnTo>
                <a:lnTo>
                  <a:pt x="671" y="94"/>
                </a:lnTo>
                <a:lnTo>
                  <a:pt x="672" y="98"/>
                </a:lnTo>
                <a:lnTo>
                  <a:pt x="672" y="173"/>
                </a:lnTo>
                <a:lnTo>
                  <a:pt x="746" y="173"/>
                </a:lnTo>
                <a:lnTo>
                  <a:pt x="746" y="173"/>
                </a:lnTo>
                <a:lnTo>
                  <a:pt x="751" y="173"/>
                </a:lnTo>
                <a:lnTo>
                  <a:pt x="755" y="174"/>
                </a:lnTo>
                <a:lnTo>
                  <a:pt x="758" y="176"/>
                </a:lnTo>
                <a:lnTo>
                  <a:pt x="762" y="179"/>
                </a:lnTo>
                <a:lnTo>
                  <a:pt x="766" y="182"/>
                </a:lnTo>
                <a:lnTo>
                  <a:pt x="767" y="186"/>
                </a:lnTo>
                <a:lnTo>
                  <a:pt x="768" y="191"/>
                </a:lnTo>
                <a:lnTo>
                  <a:pt x="769" y="196"/>
                </a:lnTo>
                <a:lnTo>
                  <a:pt x="769" y="196"/>
                </a:lnTo>
                <a:lnTo>
                  <a:pt x="768" y="199"/>
                </a:lnTo>
                <a:lnTo>
                  <a:pt x="767" y="204"/>
                </a:lnTo>
                <a:lnTo>
                  <a:pt x="766" y="208"/>
                </a:lnTo>
                <a:lnTo>
                  <a:pt x="762" y="211"/>
                </a:lnTo>
                <a:lnTo>
                  <a:pt x="758" y="214"/>
                </a:lnTo>
                <a:lnTo>
                  <a:pt x="755" y="216"/>
                </a:lnTo>
                <a:lnTo>
                  <a:pt x="751" y="217"/>
                </a:lnTo>
                <a:lnTo>
                  <a:pt x="746" y="217"/>
                </a:lnTo>
                <a:lnTo>
                  <a:pt x="672" y="217"/>
                </a:lnTo>
                <a:lnTo>
                  <a:pt x="672" y="293"/>
                </a:lnTo>
                <a:lnTo>
                  <a:pt x="672" y="293"/>
                </a:lnTo>
                <a:lnTo>
                  <a:pt x="671" y="298"/>
                </a:lnTo>
                <a:lnTo>
                  <a:pt x="670" y="301"/>
                </a:lnTo>
                <a:lnTo>
                  <a:pt x="667" y="305"/>
                </a:lnTo>
                <a:lnTo>
                  <a:pt x="665" y="308"/>
                </a:lnTo>
                <a:lnTo>
                  <a:pt x="661" y="311"/>
                </a:lnTo>
                <a:lnTo>
                  <a:pt x="658" y="313"/>
                </a:lnTo>
                <a:lnTo>
                  <a:pt x="654" y="314"/>
                </a:lnTo>
                <a:lnTo>
                  <a:pt x="649" y="316"/>
                </a:lnTo>
                <a:lnTo>
                  <a:pt x="649" y="316"/>
                </a:lnTo>
                <a:lnTo>
                  <a:pt x="644" y="314"/>
                </a:lnTo>
                <a:lnTo>
                  <a:pt x="641" y="313"/>
                </a:lnTo>
                <a:lnTo>
                  <a:pt x="636" y="311"/>
                </a:lnTo>
                <a:lnTo>
                  <a:pt x="634" y="308"/>
                </a:lnTo>
                <a:lnTo>
                  <a:pt x="630" y="305"/>
                </a:lnTo>
                <a:lnTo>
                  <a:pt x="629" y="301"/>
                </a:lnTo>
                <a:lnTo>
                  <a:pt x="628" y="298"/>
                </a:lnTo>
                <a:lnTo>
                  <a:pt x="626" y="293"/>
                </a:lnTo>
                <a:lnTo>
                  <a:pt x="626" y="217"/>
                </a:lnTo>
                <a:lnTo>
                  <a:pt x="552" y="217"/>
                </a:lnTo>
                <a:lnTo>
                  <a:pt x="552" y="217"/>
                </a:lnTo>
                <a:lnTo>
                  <a:pt x="547" y="217"/>
                </a:lnTo>
                <a:lnTo>
                  <a:pt x="542" y="216"/>
                </a:lnTo>
                <a:lnTo>
                  <a:pt x="539" y="214"/>
                </a:lnTo>
                <a:lnTo>
                  <a:pt x="536" y="211"/>
                </a:lnTo>
                <a:lnTo>
                  <a:pt x="533" y="208"/>
                </a:lnTo>
                <a:lnTo>
                  <a:pt x="530" y="204"/>
                </a:lnTo>
                <a:lnTo>
                  <a:pt x="529" y="199"/>
                </a:lnTo>
                <a:lnTo>
                  <a:pt x="529" y="196"/>
                </a:lnTo>
                <a:lnTo>
                  <a:pt x="529" y="196"/>
                </a:lnTo>
                <a:lnTo>
                  <a:pt x="529" y="191"/>
                </a:lnTo>
                <a:lnTo>
                  <a:pt x="530" y="186"/>
                </a:lnTo>
                <a:lnTo>
                  <a:pt x="533" y="182"/>
                </a:lnTo>
                <a:lnTo>
                  <a:pt x="536" y="179"/>
                </a:lnTo>
                <a:lnTo>
                  <a:pt x="539" y="176"/>
                </a:lnTo>
                <a:lnTo>
                  <a:pt x="542" y="174"/>
                </a:lnTo>
                <a:lnTo>
                  <a:pt x="547" y="173"/>
                </a:lnTo>
                <a:lnTo>
                  <a:pt x="552" y="173"/>
                </a:lnTo>
                <a:lnTo>
                  <a:pt x="552" y="173"/>
                </a:lnTo>
                <a:close/>
                <a:moveTo>
                  <a:pt x="56" y="847"/>
                </a:moveTo>
                <a:lnTo>
                  <a:pt x="336" y="847"/>
                </a:lnTo>
                <a:lnTo>
                  <a:pt x="336" y="847"/>
                </a:lnTo>
                <a:lnTo>
                  <a:pt x="347" y="846"/>
                </a:lnTo>
                <a:lnTo>
                  <a:pt x="358" y="842"/>
                </a:lnTo>
                <a:lnTo>
                  <a:pt x="367" y="838"/>
                </a:lnTo>
                <a:lnTo>
                  <a:pt x="374" y="830"/>
                </a:lnTo>
                <a:lnTo>
                  <a:pt x="382" y="822"/>
                </a:lnTo>
                <a:lnTo>
                  <a:pt x="386" y="812"/>
                </a:lnTo>
                <a:lnTo>
                  <a:pt x="390" y="803"/>
                </a:lnTo>
                <a:lnTo>
                  <a:pt x="391" y="791"/>
                </a:lnTo>
                <a:lnTo>
                  <a:pt x="391" y="511"/>
                </a:lnTo>
                <a:lnTo>
                  <a:pt x="391" y="511"/>
                </a:lnTo>
                <a:lnTo>
                  <a:pt x="390" y="500"/>
                </a:lnTo>
                <a:lnTo>
                  <a:pt x="386" y="490"/>
                </a:lnTo>
                <a:lnTo>
                  <a:pt x="382" y="480"/>
                </a:lnTo>
                <a:lnTo>
                  <a:pt x="374" y="472"/>
                </a:lnTo>
                <a:lnTo>
                  <a:pt x="367" y="466"/>
                </a:lnTo>
                <a:lnTo>
                  <a:pt x="358" y="460"/>
                </a:lnTo>
                <a:lnTo>
                  <a:pt x="347" y="457"/>
                </a:lnTo>
                <a:lnTo>
                  <a:pt x="336" y="456"/>
                </a:lnTo>
                <a:lnTo>
                  <a:pt x="56" y="456"/>
                </a:lnTo>
                <a:lnTo>
                  <a:pt x="56" y="456"/>
                </a:lnTo>
                <a:lnTo>
                  <a:pt x="44" y="457"/>
                </a:lnTo>
                <a:lnTo>
                  <a:pt x="35" y="460"/>
                </a:lnTo>
                <a:lnTo>
                  <a:pt x="25" y="466"/>
                </a:lnTo>
                <a:lnTo>
                  <a:pt x="17" y="472"/>
                </a:lnTo>
                <a:lnTo>
                  <a:pt x="10" y="480"/>
                </a:lnTo>
                <a:lnTo>
                  <a:pt x="5" y="490"/>
                </a:lnTo>
                <a:lnTo>
                  <a:pt x="1" y="500"/>
                </a:lnTo>
                <a:lnTo>
                  <a:pt x="0" y="511"/>
                </a:lnTo>
                <a:lnTo>
                  <a:pt x="0" y="791"/>
                </a:lnTo>
                <a:lnTo>
                  <a:pt x="0" y="791"/>
                </a:lnTo>
                <a:lnTo>
                  <a:pt x="1" y="803"/>
                </a:lnTo>
                <a:lnTo>
                  <a:pt x="5" y="812"/>
                </a:lnTo>
                <a:lnTo>
                  <a:pt x="10" y="822"/>
                </a:lnTo>
                <a:lnTo>
                  <a:pt x="17" y="830"/>
                </a:lnTo>
                <a:lnTo>
                  <a:pt x="25" y="838"/>
                </a:lnTo>
                <a:lnTo>
                  <a:pt x="35" y="842"/>
                </a:lnTo>
                <a:lnTo>
                  <a:pt x="44" y="846"/>
                </a:lnTo>
                <a:lnTo>
                  <a:pt x="56" y="847"/>
                </a:lnTo>
                <a:lnTo>
                  <a:pt x="56" y="847"/>
                </a:lnTo>
                <a:close/>
                <a:moveTo>
                  <a:pt x="112" y="566"/>
                </a:moveTo>
                <a:lnTo>
                  <a:pt x="112" y="566"/>
                </a:lnTo>
                <a:lnTo>
                  <a:pt x="114" y="564"/>
                </a:lnTo>
                <a:lnTo>
                  <a:pt x="119" y="562"/>
                </a:lnTo>
                <a:lnTo>
                  <a:pt x="122" y="560"/>
                </a:lnTo>
                <a:lnTo>
                  <a:pt x="127" y="560"/>
                </a:lnTo>
                <a:lnTo>
                  <a:pt x="131" y="560"/>
                </a:lnTo>
                <a:lnTo>
                  <a:pt x="136" y="562"/>
                </a:lnTo>
                <a:lnTo>
                  <a:pt x="139" y="564"/>
                </a:lnTo>
                <a:lnTo>
                  <a:pt x="143" y="566"/>
                </a:lnTo>
                <a:lnTo>
                  <a:pt x="196" y="619"/>
                </a:lnTo>
                <a:lnTo>
                  <a:pt x="248" y="566"/>
                </a:lnTo>
                <a:lnTo>
                  <a:pt x="248" y="566"/>
                </a:lnTo>
                <a:lnTo>
                  <a:pt x="252" y="564"/>
                </a:lnTo>
                <a:lnTo>
                  <a:pt x="256" y="562"/>
                </a:lnTo>
                <a:lnTo>
                  <a:pt x="260" y="560"/>
                </a:lnTo>
                <a:lnTo>
                  <a:pt x="264" y="560"/>
                </a:lnTo>
                <a:lnTo>
                  <a:pt x="269" y="560"/>
                </a:lnTo>
                <a:lnTo>
                  <a:pt x="274" y="562"/>
                </a:lnTo>
                <a:lnTo>
                  <a:pt x="277" y="564"/>
                </a:lnTo>
                <a:lnTo>
                  <a:pt x="281" y="566"/>
                </a:lnTo>
                <a:lnTo>
                  <a:pt x="281" y="566"/>
                </a:lnTo>
                <a:lnTo>
                  <a:pt x="283" y="570"/>
                </a:lnTo>
                <a:lnTo>
                  <a:pt x="286" y="574"/>
                </a:lnTo>
                <a:lnTo>
                  <a:pt x="287" y="578"/>
                </a:lnTo>
                <a:lnTo>
                  <a:pt x="287" y="582"/>
                </a:lnTo>
                <a:lnTo>
                  <a:pt x="287" y="587"/>
                </a:lnTo>
                <a:lnTo>
                  <a:pt x="286" y="590"/>
                </a:lnTo>
                <a:lnTo>
                  <a:pt x="283" y="595"/>
                </a:lnTo>
                <a:lnTo>
                  <a:pt x="281" y="599"/>
                </a:lnTo>
                <a:lnTo>
                  <a:pt x="228" y="652"/>
                </a:lnTo>
                <a:lnTo>
                  <a:pt x="281" y="704"/>
                </a:lnTo>
                <a:lnTo>
                  <a:pt x="281" y="704"/>
                </a:lnTo>
                <a:lnTo>
                  <a:pt x="283" y="708"/>
                </a:lnTo>
                <a:lnTo>
                  <a:pt x="286" y="712"/>
                </a:lnTo>
                <a:lnTo>
                  <a:pt x="287" y="716"/>
                </a:lnTo>
                <a:lnTo>
                  <a:pt x="287" y="720"/>
                </a:lnTo>
                <a:lnTo>
                  <a:pt x="287" y="725"/>
                </a:lnTo>
                <a:lnTo>
                  <a:pt x="286" y="728"/>
                </a:lnTo>
                <a:lnTo>
                  <a:pt x="283" y="732"/>
                </a:lnTo>
                <a:lnTo>
                  <a:pt x="281" y="736"/>
                </a:lnTo>
                <a:lnTo>
                  <a:pt x="281" y="736"/>
                </a:lnTo>
                <a:lnTo>
                  <a:pt x="277" y="739"/>
                </a:lnTo>
                <a:lnTo>
                  <a:pt x="274" y="742"/>
                </a:lnTo>
                <a:lnTo>
                  <a:pt x="269" y="743"/>
                </a:lnTo>
                <a:lnTo>
                  <a:pt x="264" y="743"/>
                </a:lnTo>
                <a:lnTo>
                  <a:pt x="260" y="743"/>
                </a:lnTo>
                <a:lnTo>
                  <a:pt x="256" y="742"/>
                </a:lnTo>
                <a:lnTo>
                  <a:pt x="252" y="739"/>
                </a:lnTo>
                <a:lnTo>
                  <a:pt x="248" y="736"/>
                </a:lnTo>
                <a:lnTo>
                  <a:pt x="196" y="683"/>
                </a:lnTo>
                <a:lnTo>
                  <a:pt x="143" y="736"/>
                </a:lnTo>
                <a:lnTo>
                  <a:pt x="143" y="736"/>
                </a:lnTo>
                <a:lnTo>
                  <a:pt x="139" y="739"/>
                </a:lnTo>
                <a:lnTo>
                  <a:pt x="136" y="742"/>
                </a:lnTo>
                <a:lnTo>
                  <a:pt x="131" y="743"/>
                </a:lnTo>
                <a:lnTo>
                  <a:pt x="127" y="743"/>
                </a:lnTo>
                <a:lnTo>
                  <a:pt x="122" y="743"/>
                </a:lnTo>
                <a:lnTo>
                  <a:pt x="119" y="742"/>
                </a:lnTo>
                <a:lnTo>
                  <a:pt x="114" y="739"/>
                </a:lnTo>
                <a:lnTo>
                  <a:pt x="112" y="736"/>
                </a:lnTo>
                <a:lnTo>
                  <a:pt x="112" y="736"/>
                </a:lnTo>
                <a:lnTo>
                  <a:pt x="108" y="732"/>
                </a:lnTo>
                <a:lnTo>
                  <a:pt x="106" y="728"/>
                </a:lnTo>
                <a:lnTo>
                  <a:pt x="104" y="725"/>
                </a:lnTo>
                <a:lnTo>
                  <a:pt x="104" y="720"/>
                </a:lnTo>
                <a:lnTo>
                  <a:pt x="104" y="716"/>
                </a:lnTo>
                <a:lnTo>
                  <a:pt x="106" y="712"/>
                </a:lnTo>
                <a:lnTo>
                  <a:pt x="108" y="708"/>
                </a:lnTo>
                <a:lnTo>
                  <a:pt x="112" y="704"/>
                </a:lnTo>
                <a:lnTo>
                  <a:pt x="164" y="652"/>
                </a:lnTo>
                <a:lnTo>
                  <a:pt x="112" y="599"/>
                </a:lnTo>
                <a:lnTo>
                  <a:pt x="112" y="599"/>
                </a:lnTo>
                <a:lnTo>
                  <a:pt x="108" y="595"/>
                </a:lnTo>
                <a:lnTo>
                  <a:pt x="106" y="590"/>
                </a:lnTo>
                <a:lnTo>
                  <a:pt x="104" y="587"/>
                </a:lnTo>
                <a:lnTo>
                  <a:pt x="104" y="582"/>
                </a:lnTo>
                <a:lnTo>
                  <a:pt x="104" y="578"/>
                </a:lnTo>
                <a:lnTo>
                  <a:pt x="106" y="574"/>
                </a:lnTo>
                <a:lnTo>
                  <a:pt x="108" y="570"/>
                </a:lnTo>
                <a:lnTo>
                  <a:pt x="112" y="566"/>
                </a:lnTo>
                <a:lnTo>
                  <a:pt x="112" y="566"/>
                </a:lnTo>
                <a:close/>
                <a:moveTo>
                  <a:pt x="56" y="391"/>
                </a:moveTo>
                <a:lnTo>
                  <a:pt x="336" y="391"/>
                </a:lnTo>
                <a:lnTo>
                  <a:pt x="336" y="391"/>
                </a:lnTo>
                <a:lnTo>
                  <a:pt x="347" y="390"/>
                </a:lnTo>
                <a:lnTo>
                  <a:pt x="358" y="386"/>
                </a:lnTo>
                <a:lnTo>
                  <a:pt x="367" y="382"/>
                </a:lnTo>
                <a:lnTo>
                  <a:pt x="374" y="374"/>
                </a:lnTo>
                <a:lnTo>
                  <a:pt x="382" y="366"/>
                </a:lnTo>
                <a:lnTo>
                  <a:pt x="386" y="356"/>
                </a:lnTo>
                <a:lnTo>
                  <a:pt x="390" y="346"/>
                </a:lnTo>
                <a:lnTo>
                  <a:pt x="391" y="335"/>
                </a:lnTo>
                <a:lnTo>
                  <a:pt x="391" y="55"/>
                </a:lnTo>
                <a:lnTo>
                  <a:pt x="391" y="55"/>
                </a:lnTo>
                <a:lnTo>
                  <a:pt x="390" y="44"/>
                </a:lnTo>
                <a:lnTo>
                  <a:pt x="386" y="34"/>
                </a:lnTo>
                <a:lnTo>
                  <a:pt x="382" y="24"/>
                </a:lnTo>
                <a:lnTo>
                  <a:pt x="374" y="16"/>
                </a:lnTo>
                <a:lnTo>
                  <a:pt x="367" y="10"/>
                </a:lnTo>
                <a:lnTo>
                  <a:pt x="358" y="4"/>
                </a:lnTo>
                <a:lnTo>
                  <a:pt x="347" y="1"/>
                </a:lnTo>
                <a:lnTo>
                  <a:pt x="336" y="0"/>
                </a:lnTo>
                <a:lnTo>
                  <a:pt x="56" y="0"/>
                </a:lnTo>
                <a:lnTo>
                  <a:pt x="56" y="0"/>
                </a:lnTo>
                <a:lnTo>
                  <a:pt x="44" y="1"/>
                </a:lnTo>
                <a:lnTo>
                  <a:pt x="35" y="4"/>
                </a:lnTo>
                <a:lnTo>
                  <a:pt x="25" y="10"/>
                </a:lnTo>
                <a:lnTo>
                  <a:pt x="17" y="16"/>
                </a:lnTo>
                <a:lnTo>
                  <a:pt x="10" y="24"/>
                </a:lnTo>
                <a:lnTo>
                  <a:pt x="5" y="34"/>
                </a:lnTo>
                <a:lnTo>
                  <a:pt x="1" y="44"/>
                </a:lnTo>
                <a:lnTo>
                  <a:pt x="0" y="55"/>
                </a:lnTo>
                <a:lnTo>
                  <a:pt x="0" y="335"/>
                </a:lnTo>
                <a:lnTo>
                  <a:pt x="0" y="335"/>
                </a:lnTo>
                <a:lnTo>
                  <a:pt x="1" y="346"/>
                </a:lnTo>
                <a:lnTo>
                  <a:pt x="5" y="356"/>
                </a:lnTo>
                <a:lnTo>
                  <a:pt x="10" y="366"/>
                </a:lnTo>
                <a:lnTo>
                  <a:pt x="17" y="374"/>
                </a:lnTo>
                <a:lnTo>
                  <a:pt x="25" y="382"/>
                </a:lnTo>
                <a:lnTo>
                  <a:pt x="35" y="386"/>
                </a:lnTo>
                <a:lnTo>
                  <a:pt x="44" y="390"/>
                </a:lnTo>
                <a:lnTo>
                  <a:pt x="56" y="391"/>
                </a:lnTo>
                <a:lnTo>
                  <a:pt x="56" y="391"/>
                </a:lnTo>
                <a:close/>
                <a:moveTo>
                  <a:pt x="112" y="176"/>
                </a:moveTo>
                <a:lnTo>
                  <a:pt x="280" y="176"/>
                </a:lnTo>
                <a:lnTo>
                  <a:pt x="280" y="176"/>
                </a:lnTo>
                <a:lnTo>
                  <a:pt x="283" y="176"/>
                </a:lnTo>
                <a:lnTo>
                  <a:pt x="287" y="178"/>
                </a:lnTo>
                <a:lnTo>
                  <a:pt x="293" y="182"/>
                </a:lnTo>
                <a:lnTo>
                  <a:pt x="296" y="188"/>
                </a:lnTo>
                <a:lnTo>
                  <a:pt x="298" y="192"/>
                </a:lnTo>
                <a:lnTo>
                  <a:pt x="299" y="196"/>
                </a:lnTo>
                <a:lnTo>
                  <a:pt x="299" y="196"/>
                </a:lnTo>
                <a:lnTo>
                  <a:pt x="298" y="199"/>
                </a:lnTo>
                <a:lnTo>
                  <a:pt x="296" y="203"/>
                </a:lnTo>
                <a:lnTo>
                  <a:pt x="293" y="209"/>
                </a:lnTo>
                <a:lnTo>
                  <a:pt x="287" y="212"/>
                </a:lnTo>
                <a:lnTo>
                  <a:pt x="283" y="214"/>
                </a:lnTo>
                <a:lnTo>
                  <a:pt x="280" y="214"/>
                </a:lnTo>
                <a:lnTo>
                  <a:pt x="112" y="214"/>
                </a:lnTo>
                <a:lnTo>
                  <a:pt x="112" y="214"/>
                </a:lnTo>
                <a:lnTo>
                  <a:pt x="108" y="214"/>
                </a:lnTo>
                <a:lnTo>
                  <a:pt x="104" y="212"/>
                </a:lnTo>
                <a:lnTo>
                  <a:pt x="98" y="209"/>
                </a:lnTo>
                <a:lnTo>
                  <a:pt x="95" y="203"/>
                </a:lnTo>
                <a:lnTo>
                  <a:pt x="94" y="199"/>
                </a:lnTo>
                <a:lnTo>
                  <a:pt x="94" y="196"/>
                </a:lnTo>
                <a:lnTo>
                  <a:pt x="94" y="196"/>
                </a:lnTo>
                <a:lnTo>
                  <a:pt x="94" y="192"/>
                </a:lnTo>
                <a:lnTo>
                  <a:pt x="95" y="188"/>
                </a:lnTo>
                <a:lnTo>
                  <a:pt x="98" y="182"/>
                </a:lnTo>
                <a:lnTo>
                  <a:pt x="104" y="178"/>
                </a:lnTo>
                <a:lnTo>
                  <a:pt x="108" y="176"/>
                </a:lnTo>
                <a:lnTo>
                  <a:pt x="112" y="176"/>
                </a:lnTo>
                <a:lnTo>
                  <a:pt x="112" y="176"/>
                </a:lnTo>
                <a:close/>
                <a:moveTo>
                  <a:pt x="509" y="847"/>
                </a:moveTo>
                <a:lnTo>
                  <a:pt x="788" y="847"/>
                </a:lnTo>
                <a:lnTo>
                  <a:pt x="788" y="847"/>
                </a:lnTo>
                <a:lnTo>
                  <a:pt x="800" y="846"/>
                </a:lnTo>
                <a:lnTo>
                  <a:pt x="810" y="842"/>
                </a:lnTo>
                <a:lnTo>
                  <a:pt x="820" y="838"/>
                </a:lnTo>
                <a:lnTo>
                  <a:pt x="828" y="830"/>
                </a:lnTo>
                <a:lnTo>
                  <a:pt x="835" y="822"/>
                </a:lnTo>
                <a:lnTo>
                  <a:pt x="840" y="812"/>
                </a:lnTo>
                <a:lnTo>
                  <a:pt x="844" y="803"/>
                </a:lnTo>
                <a:lnTo>
                  <a:pt x="845" y="791"/>
                </a:lnTo>
                <a:lnTo>
                  <a:pt x="845" y="511"/>
                </a:lnTo>
                <a:lnTo>
                  <a:pt x="845" y="511"/>
                </a:lnTo>
                <a:lnTo>
                  <a:pt x="844" y="500"/>
                </a:lnTo>
                <a:lnTo>
                  <a:pt x="840" y="490"/>
                </a:lnTo>
                <a:lnTo>
                  <a:pt x="835" y="480"/>
                </a:lnTo>
                <a:lnTo>
                  <a:pt x="828" y="472"/>
                </a:lnTo>
                <a:lnTo>
                  <a:pt x="820" y="466"/>
                </a:lnTo>
                <a:lnTo>
                  <a:pt x="810" y="460"/>
                </a:lnTo>
                <a:lnTo>
                  <a:pt x="800" y="457"/>
                </a:lnTo>
                <a:lnTo>
                  <a:pt x="788" y="456"/>
                </a:lnTo>
                <a:lnTo>
                  <a:pt x="509" y="456"/>
                </a:lnTo>
                <a:lnTo>
                  <a:pt x="509" y="456"/>
                </a:lnTo>
                <a:lnTo>
                  <a:pt x="498" y="457"/>
                </a:lnTo>
                <a:lnTo>
                  <a:pt x="487" y="460"/>
                </a:lnTo>
                <a:lnTo>
                  <a:pt x="478" y="466"/>
                </a:lnTo>
                <a:lnTo>
                  <a:pt x="470" y="472"/>
                </a:lnTo>
                <a:lnTo>
                  <a:pt x="463" y="480"/>
                </a:lnTo>
                <a:lnTo>
                  <a:pt x="458" y="490"/>
                </a:lnTo>
                <a:lnTo>
                  <a:pt x="455" y="500"/>
                </a:lnTo>
                <a:lnTo>
                  <a:pt x="454" y="511"/>
                </a:lnTo>
                <a:lnTo>
                  <a:pt x="454" y="791"/>
                </a:lnTo>
                <a:lnTo>
                  <a:pt x="454" y="791"/>
                </a:lnTo>
                <a:lnTo>
                  <a:pt x="455" y="803"/>
                </a:lnTo>
                <a:lnTo>
                  <a:pt x="458" y="812"/>
                </a:lnTo>
                <a:lnTo>
                  <a:pt x="463" y="822"/>
                </a:lnTo>
                <a:lnTo>
                  <a:pt x="470" y="830"/>
                </a:lnTo>
                <a:lnTo>
                  <a:pt x="478" y="838"/>
                </a:lnTo>
                <a:lnTo>
                  <a:pt x="487" y="842"/>
                </a:lnTo>
                <a:lnTo>
                  <a:pt x="498" y="846"/>
                </a:lnTo>
                <a:lnTo>
                  <a:pt x="509" y="847"/>
                </a:lnTo>
                <a:lnTo>
                  <a:pt x="509" y="847"/>
                </a:lnTo>
                <a:close/>
                <a:moveTo>
                  <a:pt x="649" y="768"/>
                </a:moveTo>
                <a:lnTo>
                  <a:pt x="649" y="768"/>
                </a:lnTo>
                <a:lnTo>
                  <a:pt x="643" y="767"/>
                </a:lnTo>
                <a:lnTo>
                  <a:pt x="638" y="766"/>
                </a:lnTo>
                <a:lnTo>
                  <a:pt x="634" y="763"/>
                </a:lnTo>
                <a:lnTo>
                  <a:pt x="629" y="760"/>
                </a:lnTo>
                <a:lnTo>
                  <a:pt x="626" y="756"/>
                </a:lnTo>
                <a:lnTo>
                  <a:pt x="623" y="751"/>
                </a:lnTo>
                <a:lnTo>
                  <a:pt x="622" y="745"/>
                </a:lnTo>
                <a:lnTo>
                  <a:pt x="622" y="740"/>
                </a:lnTo>
                <a:lnTo>
                  <a:pt x="622" y="740"/>
                </a:lnTo>
                <a:lnTo>
                  <a:pt x="622" y="734"/>
                </a:lnTo>
                <a:lnTo>
                  <a:pt x="623" y="730"/>
                </a:lnTo>
                <a:lnTo>
                  <a:pt x="626" y="725"/>
                </a:lnTo>
                <a:lnTo>
                  <a:pt x="629" y="720"/>
                </a:lnTo>
                <a:lnTo>
                  <a:pt x="634" y="716"/>
                </a:lnTo>
                <a:lnTo>
                  <a:pt x="638" y="714"/>
                </a:lnTo>
                <a:lnTo>
                  <a:pt x="643" y="713"/>
                </a:lnTo>
                <a:lnTo>
                  <a:pt x="649" y="712"/>
                </a:lnTo>
                <a:lnTo>
                  <a:pt x="649" y="712"/>
                </a:lnTo>
                <a:lnTo>
                  <a:pt x="655" y="713"/>
                </a:lnTo>
                <a:lnTo>
                  <a:pt x="660" y="714"/>
                </a:lnTo>
                <a:lnTo>
                  <a:pt x="665" y="716"/>
                </a:lnTo>
                <a:lnTo>
                  <a:pt x="668" y="720"/>
                </a:lnTo>
                <a:lnTo>
                  <a:pt x="672" y="725"/>
                </a:lnTo>
                <a:lnTo>
                  <a:pt x="674" y="730"/>
                </a:lnTo>
                <a:lnTo>
                  <a:pt x="677" y="734"/>
                </a:lnTo>
                <a:lnTo>
                  <a:pt x="677" y="740"/>
                </a:lnTo>
                <a:lnTo>
                  <a:pt x="677" y="740"/>
                </a:lnTo>
                <a:lnTo>
                  <a:pt x="677" y="745"/>
                </a:lnTo>
                <a:lnTo>
                  <a:pt x="674" y="751"/>
                </a:lnTo>
                <a:lnTo>
                  <a:pt x="672" y="756"/>
                </a:lnTo>
                <a:lnTo>
                  <a:pt x="668" y="760"/>
                </a:lnTo>
                <a:lnTo>
                  <a:pt x="665" y="763"/>
                </a:lnTo>
                <a:lnTo>
                  <a:pt x="660" y="766"/>
                </a:lnTo>
                <a:lnTo>
                  <a:pt x="655" y="767"/>
                </a:lnTo>
                <a:lnTo>
                  <a:pt x="649" y="768"/>
                </a:lnTo>
                <a:lnTo>
                  <a:pt x="649" y="768"/>
                </a:lnTo>
                <a:close/>
                <a:moveTo>
                  <a:pt x="649" y="563"/>
                </a:moveTo>
                <a:lnTo>
                  <a:pt x="649" y="563"/>
                </a:lnTo>
                <a:lnTo>
                  <a:pt x="655" y="564"/>
                </a:lnTo>
                <a:lnTo>
                  <a:pt x="660" y="565"/>
                </a:lnTo>
                <a:lnTo>
                  <a:pt x="665" y="568"/>
                </a:lnTo>
                <a:lnTo>
                  <a:pt x="668" y="571"/>
                </a:lnTo>
                <a:lnTo>
                  <a:pt x="672" y="575"/>
                </a:lnTo>
                <a:lnTo>
                  <a:pt x="674" y="580"/>
                </a:lnTo>
                <a:lnTo>
                  <a:pt x="677" y="586"/>
                </a:lnTo>
                <a:lnTo>
                  <a:pt x="677" y="590"/>
                </a:lnTo>
                <a:lnTo>
                  <a:pt x="677" y="590"/>
                </a:lnTo>
                <a:lnTo>
                  <a:pt x="677" y="596"/>
                </a:lnTo>
                <a:lnTo>
                  <a:pt x="674" y="602"/>
                </a:lnTo>
                <a:lnTo>
                  <a:pt x="672" y="607"/>
                </a:lnTo>
                <a:lnTo>
                  <a:pt x="668" y="611"/>
                </a:lnTo>
                <a:lnTo>
                  <a:pt x="665" y="614"/>
                </a:lnTo>
                <a:lnTo>
                  <a:pt x="660" y="617"/>
                </a:lnTo>
                <a:lnTo>
                  <a:pt x="655" y="618"/>
                </a:lnTo>
                <a:lnTo>
                  <a:pt x="649" y="619"/>
                </a:lnTo>
                <a:lnTo>
                  <a:pt x="649" y="619"/>
                </a:lnTo>
                <a:lnTo>
                  <a:pt x="643" y="618"/>
                </a:lnTo>
                <a:lnTo>
                  <a:pt x="638" y="617"/>
                </a:lnTo>
                <a:lnTo>
                  <a:pt x="634" y="614"/>
                </a:lnTo>
                <a:lnTo>
                  <a:pt x="629" y="611"/>
                </a:lnTo>
                <a:lnTo>
                  <a:pt x="626" y="607"/>
                </a:lnTo>
                <a:lnTo>
                  <a:pt x="623" y="602"/>
                </a:lnTo>
                <a:lnTo>
                  <a:pt x="622" y="596"/>
                </a:lnTo>
                <a:lnTo>
                  <a:pt x="622" y="590"/>
                </a:lnTo>
                <a:lnTo>
                  <a:pt x="622" y="590"/>
                </a:lnTo>
                <a:lnTo>
                  <a:pt x="622" y="586"/>
                </a:lnTo>
                <a:lnTo>
                  <a:pt x="623" y="580"/>
                </a:lnTo>
                <a:lnTo>
                  <a:pt x="626" y="575"/>
                </a:lnTo>
                <a:lnTo>
                  <a:pt x="629" y="571"/>
                </a:lnTo>
                <a:lnTo>
                  <a:pt x="634" y="568"/>
                </a:lnTo>
                <a:lnTo>
                  <a:pt x="638" y="565"/>
                </a:lnTo>
                <a:lnTo>
                  <a:pt x="643" y="564"/>
                </a:lnTo>
                <a:lnTo>
                  <a:pt x="649" y="563"/>
                </a:lnTo>
                <a:lnTo>
                  <a:pt x="649" y="563"/>
                </a:lnTo>
                <a:close/>
                <a:moveTo>
                  <a:pt x="565" y="649"/>
                </a:moveTo>
                <a:lnTo>
                  <a:pt x="733" y="649"/>
                </a:lnTo>
                <a:lnTo>
                  <a:pt x="733" y="649"/>
                </a:lnTo>
                <a:lnTo>
                  <a:pt x="737" y="649"/>
                </a:lnTo>
                <a:lnTo>
                  <a:pt x="740" y="650"/>
                </a:lnTo>
                <a:lnTo>
                  <a:pt x="746" y="655"/>
                </a:lnTo>
                <a:lnTo>
                  <a:pt x="750" y="660"/>
                </a:lnTo>
                <a:lnTo>
                  <a:pt x="751" y="664"/>
                </a:lnTo>
                <a:lnTo>
                  <a:pt x="751" y="668"/>
                </a:lnTo>
                <a:lnTo>
                  <a:pt x="751" y="668"/>
                </a:lnTo>
                <a:lnTo>
                  <a:pt x="751" y="672"/>
                </a:lnTo>
                <a:lnTo>
                  <a:pt x="750" y="676"/>
                </a:lnTo>
                <a:lnTo>
                  <a:pt x="746" y="680"/>
                </a:lnTo>
                <a:lnTo>
                  <a:pt x="740" y="685"/>
                </a:lnTo>
                <a:lnTo>
                  <a:pt x="737" y="686"/>
                </a:lnTo>
                <a:lnTo>
                  <a:pt x="733" y="686"/>
                </a:lnTo>
                <a:lnTo>
                  <a:pt x="565" y="686"/>
                </a:lnTo>
                <a:lnTo>
                  <a:pt x="565" y="686"/>
                </a:lnTo>
                <a:lnTo>
                  <a:pt x="562" y="686"/>
                </a:lnTo>
                <a:lnTo>
                  <a:pt x="558" y="685"/>
                </a:lnTo>
                <a:lnTo>
                  <a:pt x="552" y="680"/>
                </a:lnTo>
                <a:lnTo>
                  <a:pt x="548" y="676"/>
                </a:lnTo>
                <a:lnTo>
                  <a:pt x="547" y="672"/>
                </a:lnTo>
                <a:lnTo>
                  <a:pt x="546" y="668"/>
                </a:lnTo>
                <a:lnTo>
                  <a:pt x="546" y="668"/>
                </a:lnTo>
                <a:lnTo>
                  <a:pt x="547" y="664"/>
                </a:lnTo>
                <a:lnTo>
                  <a:pt x="548" y="660"/>
                </a:lnTo>
                <a:lnTo>
                  <a:pt x="552" y="655"/>
                </a:lnTo>
                <a:lnTo>
                  <a:pt x="558" y="650"/>
                </a:lnTo>
                <a:lnTo>
                  <a:pt x="562" y="649"/>
                </a:lnTo>
                <a:lnTo>
                  <a:pt x="565" y="649"/>
                </a:lnTo>
                <a:lnTo>
                  <a:pt x="565" y="649"/>
                </a:lnTo>
                <a:close/>
              </a:path>
            </a:pathLst>
          </a:custGeom>
          <a:solidFill>
            <a:srgbClr val="467E98"/>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22" name="グループ化 282">
            <a:extLst>
              <a:ext uri="{FF2B5EF4-FFF2-40B4-BE49-F238E27FC236}">
                <a16:creationId xmlns:a16="http://schemas.microsoft.com/office/drawing/2014/main" id="{F73FF04A-D3C6-1C8B-FF57-0424E81BBB0B}"/>
              </a:ext>
            </a:extLst>
          </p:cNvPr>
          <p:cNvGrpSpPr/>
          <p:nvPr/>
        </p:nvGrpSpPr>
        <p:grpSpPr>
          <a:xfrm>
            <a:off x="4968000" y="2988000"/>
            <a:ext cx="474092" cy="474092"/>
            <a:chOff x="4887516" y="682625"/>
            <a:chExt cx="381000" cy="381000"/>
          </a:xfrm>
          <a:solidFill>
            <a:srgbClr val="EE5500"/>
          </a:solidFill>
        </p:grpSpPr>
        <p:sp>
          <p:nvSpPr>
            <p:cNvPr id="23" name="Rectangle 195">
              <a:extLst>
                <a:ext uri="{FF2B5EF4-FFF2-40B4-BE49-F238E27FC236}">
                  <a16:creationId xmlns:a16="http://schemas.microsoft.com/office/drawing/2014/main" id="{9660EED3-7FC1-FF08-9810-E51696697CDF}"/>
                </a:ext>
              </a:extLst>
            </p:cNvPr>
            <p:cNvSpPr>
              <a:spLocks noChangeArrowheads="1"/>
            </p:cNvSpPr>
            <p:nvPr/>
          </p:nvSpPr>
          <p:spPr bwMode="auto">
            <a:xfrm>
              <a:off x="4912916" y="746125"/>
              <a:ext cx="3302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4" name="Rectangle 196">
              <a:extLst>
                <a:ext uri="{FF2B5EF4-FFF2-40B4-BE49-F238E27FC236}">
                  <a16:creationId xmlns:a16="http://schemas.microsoft.com/office/drawing/2014/main" id="{41E42B78-DF41-6F1B-81B9-1926D9986602}"/>
                </a:ext>
              </a:extLst>
            </p:cNvPr>
            <p:cNvSpPr>
              <a:spLocks noChangeArrowheads="1"/>
            </p:cNvSpPr>
            <p:nvPr/>
          </p:nvSpPr>
          <p:spPr bwMode="auto">
            <a:xfrm>
              <a:off x="4938316" y="682625"/>
              <a:ext cx="279400"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5" name="Freeform 197">
              <a:extLst>
                <a:ext uri="{FF2B5EF4-FFF2-40B4-BE49-F238E27FC236}">
                  <a16:creationId xmlns:a16="http://schemas.microsoft.com/office/drawing/2014/main" id="{05FBEA5D-5691-A5ED-0ACE-15055038A7AE}"/>
                </a:ext>
              </a:extLst>
            </p:cNvPr>
            <p:cNvSpPr>
              <a:spLocks noEditPoints="1"/>
            </p:cNvSpPr>
            <p:nvPr/>
          </p:nvSpPr>
          <p:spPr bwMode="auto">
            <a:xfrm>
              <a:off x="4887516" y="822325"/>
              <a:ext cx="381000" cy="241300"/>
            </a:xfrm>
            <a:custGeom>
              <a:avLst/>
              <a:gdLst/>
              <a:ahLst/>
              <a:cxnLst>
                <a:cxn ang="0">
                  <a:pos x="0" y="152"/>
                </a:cxn>
                <a:cxn ang="0">
                  <a:pos x="240" y="152"/>
                </a:cxn>
                <a:cxn ang="0">
                  <a:pos x="240" y="0"/>
                </a:cxn>
                <a:cxn ang="0">
                  <a:pos x="0" y="0"/>
                </a:cxn>
                <a:cxn ang="0">
                  <a:pos x="0" y="152"/>
                </a:cxn>
                <a:cxn ang="0">
                  <a:pos x="176" y="72"/>
                </a:cxn>
                <a:cxn ang="0">
                  <a:pos x="64" y="72"/>
                </a:cxn>
                <a:cxn ang="0">
                  <a:pos x="64" y="24"/>
                </a:cxn>
                <a:cxn ang="0">
                  <a:pos x="176" y="24"/>
                </a:cxn>
                <a:cxn ang="0">
                  <a:pos x="176" y="72"/>
                </a:cxn>
              </a:cxnLst>
              <a:rect l="0" t="0" r="r" b="b"/>
              <a:pathLst>
                <a:path w="240" h="152">
                  <a:moveTo>
                    <a:pt x="0" y="152"/>
                  </a:moveTo>
                  <a:lnTo>
                    <a:pt x="240" y="152"/>
                  </a:lnTo>
                  <a:lnTo>
                    <a:pt x="240" y="0"/>
                  </a:lnTo>
                  <a:lnTo>
                    <a:pt x="0" y="0"/>
                  </a:lnTo>
                  <a:lnTo>
                    <a:pt x="0" y="152"/>
                  </a:lnTo>
                  <a:close/>
                  <a:moveTo>
                    <a:pt x="176" y="72"/>
                  </a:moveTo>
                  <a:lnTo>
                    <a:pt x="64" y="72"/>
                  </a:lnTo>
                  <a:lnTo>
                    <a:pt x="64" y="24"/>
                  </a:lnTo>
                  <a:lnTo>
                    <a:pt x="176" y="24"/>
                  </a:lnTo>
                  <a:lnTo>
                    <a:pt x="176"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10136960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スライド番号プレースホルダー 2"/>
          <p:cNvSpPr>
            <a:spLocks noGrp="1"/>
          </p:cNvSpPr>
          <p:nvPr>
            <p:ph type="sldNum" sz="quarter" idx="12"/>
          </p:nvPr>
        </p:nvSpPr>
        <p:spPr>
          <a:prstGeom prst="rect">
            <a:avLst/>
          </a:prstGeom>
        </p:spPr>
        <p:txBody>
          <a:bodyPr vert="horz" lIns="0" tIns="0" rIns="0" bIns="0" rtlCol="0" anchor="b" anchorCtr="0"/>
          <a:lstStyle>
            <a:defPPr>
              <a:defRPr lang="ja-JP"/>
            </a:defPPr>
            <a:lvl1pPr marL="0" algn="r" defTabSz="685800" rtl="0" eaLnBrk="1" latinLnBrk="0" hangingPunct="1">
              <a:defRPr kumimoji="1" sz="900" kern="1200">
                <a:solidFill>
                  <a:schemeClr val="tx1">
                    <a:lumMod val="50000"/>
                    <a:lumOff val="50000"/>
                  </a:schemeClr>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a:lstStyle>
          <a:p>
            <a:pPr defTabSz="914400">
              <a:defRPr/>
            </a:pPr>
            <a:fld id="{78AE49ED-73EF-499C-8307-28EB0E7CF529}" type="slidenum">
              <a:rPr lang="ja-JP" altLang="en-US" smtClean="0">
                <a:solidFill>
                  <a:prstClr val="black">
                    <a:lumMod val="50000"/>
                    <a:lumOff val="50000"/>
                  </a:prstClr>
                </a:solidFill>
                <a:latin typeface="メイリオ"/>
                <a:ea typeface="メイリオ"/>
              </a:rPr>
              <a:pPr defTabSz="914400">
                <a:defRPr/>
              </a:pPr>
              <a:t>54</a:t>
            </a:fld>
            <a:endParaRPr lang="ja-JP" altLang="en-US"/>
          </a:p>
        </p:txBody>
      </p:sp>
      <p:sp>
        <p:nvSpPr>
          <p:cNvPr id="7" name="タイトル 6"/>
          <p:cNvSpPr>
            <a:spLocks noGrp="1"/>
          </p:cNvSpPr>
          <p:nvPr>
            <p:ph type="title"/>
          </p:nvPr>
        </p:nvSpPr>
        <p:spPr/>
        <p:txBody>
          <a:bodyPr/>
          <a:lstStyle/>
          <a:p>
            <a:r>
              <a:rPr lang="ja-JP" altLang="en-US"/>
              <a:t>リース資産管理</a:t>
            </a:r>
            <a:endParaRPr kumimoji="1" lang="ja-JP" altLang="en-US"/>
          </a:p>
        </p:txBody>
      </p:sp>
      <p:sp>
        <p:nvSpPr>
          <p:cNvPr id="6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p:txBody>
          <a:bodyPr/>
          <a:lstStyle/>
          <a:p>
            <a:r>
              <a:rPr lang="en-US" altLang="ja-JP" err="1"/>
              <a:t>SuperStream</a:t>
            </a:r>
            <a:r>
              <a:rPr lang="en-US" altLang="ja-JP"/>
              <a:t>-NX</a:t>
            </a:r>
            <a:r>
              <a:rPr lang="ja-JP" altLang="en-US"/>
              <a:t> リース資産管理 </a:t>
            </a:r>
            <a:r>
              <a:rPr lang="en-US" altLang="ja-JP"/>
              <a:t>4</a:t>
            </a:r>
            <a:r>
              <a:rPr lang="ja-JP" altLang="en-US" err="1"/>
              <a:t>つの</a:t>
            </a:r>
            <a:r>
              <a:rPr lang="ja-JP" altLang="en-US"/>
              <a:t>特長</a:t>
            </a:r>
            <a:endParaRPr kumimoji="1" lang="en-US" altLang="ja-JP"/>
          </a:p>
          <a:p>
            <a:endParaRPr kumimoji="1" lang="ja-JP" altLang="en-US"/>
          </a:p>
        </p:txBody>
      </p:sp>
      <p:sp>
        <p:nvSpPr>
          <p:cNvPr id="45" name="正方形/長方形 44"/>
          <p:cNvSpPr/>
          <p:nvPr/>
        </p:nvSpPr>
        <p:spPr>
          <a:xfrm>
            <a:off x="468000" y="2952000"/>
            <a:ext cx="3960000" cy="1908000"/>
          </a:xfrm>
          <a:prstGeom prst="rect">
            <a:avLst/>
          </a:prstGeom>
          <a:solidFill>
            <a:srgbClr val="CC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a:solidFill>
                <a:schemeClr val="tx1"/>
              </a:solidFill>
            </a:endParaRPr>
          </a:p>
          <a:p>
            <a:endParaRPr lang="en-US" altLang="ja-JP">
              <a:solidFill>
                <a:schemeClr val="tx1"/>
              </a:solidFill>
            </a:endParaRPr>
          </a:p>
        </p:txBody>
      </p:sp>
      <p:sp>
        <p:nvSpPr>
          <p:cNvPr id="46" name="正方形/長方形 45"/>
          <p:cNvSpPr/>
          <p:nvPr/>
        </p:nvSpPr>
        <p:spPr>
          <a:xfrm>
            <a:off x="4680000" y="2952000"/>
            <a:ext cx="3960000" cy="1908000"/>
          </a:xfrm>
          <a:prstGeom prst="rect">
            <a:avLst/>
          </a:prstGeom>
          <a:solidFill>
            <a:srgbClr val="FF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a:solidFill>
                <a:schemeClr val="tx1"/>
              </a:solidFill>
            </a:endParaRPr>
          </a:p>
          <a:p>
            <a:endParaRPr lang="en-US" altLang="ja-JP">
              <a:solidFill>
                <a:schemeClr val="tx1"/>
              </a:solidFill>
            </a:endParaRPr>
          </a:p>
        </p:txBody>
      </p:sp>
      <p:sp>
        <p:nvSpPr>
          <p:cNvPr id="47" name="正方形/長方形 46"/>
          <p:cNvSpPr/>
          <p:nvPr/>
        </p:nvSpPr>
        <p:spPr>
          <a:xfrm>
            <a:off x="4680000" y="972000"/>
            <a:ext cx="3960000" cy="1908000"/>
          </a:xfrm>
          <a:prstGeom prst="rect">
            <a:avLst/>
          </a:prstGeom>
          <a:solidFill>
            <a:srgbClr val="49C4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468000" y="972000"/>
            <a:ext cx="3960000" cy="1908000"/>
          </a:xfrm>
          <a:prstGeom prst="rect">
            <a:avLst/>
          </a:prstGeom>
          <a:solidFill>
            <a:srgbClr val="AACE3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a:solidFill>
                <a:schemeClr val="tx1"/>
              </a:solidFill>
            </a:endParaRPr>
          </a:p>
          <a:p>
            <a:endParaRPr lang="en-US" altLang="ja-JP">
              <a:solidFill>
                <a:schemeClr val="tx1"/>
              </a:solidFill>
            </a:endParaRPr>
          </a:p>
        </p:txBody>
      </p:sp>
      <p:sp>
        <p:nvSpPr>
          <p:cNvPr id="49" name="テキスト プレースホルダー 2"/>
          <p:cNvSpPr txBox="1">
            <a:spLocks/>
          </p:cNvSpPr>
          <p:nvPr/>
        </p:nvSpPr>
        <p:spPr>
          <a:xfrm>
            <a:off x="465349" y="1455233"/>
            <a:ext cx="3744416" cy="1512561"/>
          </a:xfrm>
          <a:prstGeom prst="rect">
            <a:avLst/>
          </a:prstGeom>
        </p:spPr>
        <p:txBody>
          <a:bodyPr wrap="none" lIns="0" tIns="0" rIns="0" bIns="0"/>
          <a:lstStyle/>
          <a:p>
            <a:pPr>
              <a:lnSpc>
                <a:spcPts val="2700"/>
              </a:lnSpc>
              <a:buClr>
                <a:prstClr val="white">
                  <a:lumMod val="65000"/>
                </a:prstClr>
              </a:buClr>
              <a:defRPr/>
            </a:pPr>
            <a:r>
              <a:rPr lang="ja-JP" altLang="en-US" sz="1600" b="1">
                <a:solidFill>
                  <a:schemeClr val="accent5">
                    <a:lumMod val="50000"/>
                  </a:schemeClr>
                </a:solidFill>
                <a:latin typeface="メイリオ" pitchFamily="50" charset="-128"/>
                <a:ea typeface="メイリオ" pitchFamily="50" charset="-128"/>
                <a:cs typeface="メイリオ" pitchFamily="50" charset="-128"/>
              </a:rPr>
              <a:t>・</a:t>
            </a:r>
            <a:r>
              <a:rPr lang="ja-JP" altLang="en-US" sz="1600">
                <a:solidFill>
                  <a:srgbClr val="AACE36">
                    <a:lumMod val="50000"/>
                  </a:srgbClr>
                </a:solidFill>
                <a:cs typeface="メイリオ" pitchFamily="50" charset="-128"/>
              </a:rPr>
              <a:t>登録内容を基に自動判定</a:t>
            </a:r>
            <a:endParaRPr lang="en-US" altLang="ja-JP" sz="1600">
              <a:solidFill>
                <a:srgbClr val="AACE36">
                  <a:lumMod val="50000"/>
                </a:srgbClr>
              </a:solidFill>
              <a:cs typeface="メイリオ" pitchFamily="50" charset="-128"/>
            </a:endParaRPr>
          </a:p>
          <a:p>
            <a:pPr>
              <a:lnSpc>
                <a:spcPts val="2700"/>
              </a:lnSpc>
              <a:buClr>
                <a:prstClr val="white">
                  <a:lumMod val="65000"/>
                </a:prstClr>
              </a:buClr>
              <a:defRPr/>
            </a:pPr>
            <a:r>
              <a:rPr lang="ja-JP" altLang="en-US" sz="1200">
                <a:solidFill>
                  <a:srgbClr val="AACE36">
                    <a:lumMod val="50000"/>
                  </a:srgbClr>
                </a:solidFill>
                <a:cs typeface="メイリオ" pitchFamily="50" charset="-128"/>
              </a:rPr>
              <a:t> （ｵﾍﾟﾚｰﾃｨﾝｸﾞﾘｰｽ・ﾌｧｲﾅﾝｽﾘｰｽ、所有権移転等）</a:t>
            </a:r>
            <a:endParaRPr lang="en-US" altLang="ja-JP" sz="1200">
              <a:solidFill>
                <a:srgbClr val="AACE36">
                  <a:lumMod val="50000"/>
                </a:srgbClr>
              </a:solidFill>
              <a:cs typeface="メイリオ" pitchFamily="50" charset="-128"/>
            </a:endParaRPr>
          </a:p>
          <a:p>
            <a:pPr>
              <a:lnSpc>
                <a:spcPts val="2700"/>
              </a:lnSpc>
              <a:buClr>
                <a:prstClr val="white">
                  <a:lumMod val="65000"/>
                </a:prstClr>
              </a:buClr>
              <a:defRPr/>
            </a:pPr>
            <a:r>
              <a:rPr lang="ja-JP" altLang="en-US" sz="1600">
                <a:solidFill>
                  <a:srgbClr val="AACE36">
                    <a:lumMod val="50000"/>
                  </a:srgbClr>
                </a:solidFill>
                <a:cs typeface="メイリオ" pitchFamily="50" charset="-128"/>
              </a:rPr>
              <a:t>・</a:t>
            </a:r>
            <a:r>
              <a:rPr lang="en-US" altLang="ja-JP" sz="1600">
                <a:solidFill>
                  <a:srgbClr val="AACE36">
                    <a:lumMod val="50000"/>
                  </a:srgbClr>
                </a:solidFill>
                <a:cs typeface="メイリオ" pitchFamily="50" charset="-128"/>
              </a:rPr>
              <a:t>IFRS16</a:t>
            </a:r>
            <a:r>
              <a:rPr lang="ja-JP" altLang="en-US" sz="1600">
                <a:solidFill>
                  <a:srgbClr val="AACE36">
                    <a:lumMod val="50000"/>
                  </a:srgbClr>
                </a:solidFill>
                <a:cs typeface="メイリオ" pitchFamily="50" charset="-128"/>
              </a:rPr>
              <a:t>号も対応</a:t>
            </a:r>
            <a:endParaRPr lang="en-US" altLang="ja-JP" sz="1600">
              <a:solidFill>
                <a:srgbClr val="AACE36">
                  <a:lumMod val="50000"/>
                </a:srgbClr>
              </a:solidFill>
              <a:cs typeface="メイリオ" pitchFamily="50" charset="-128"/>
            </a:endParaRPr>
          </a:p>
          <a:p>
            <a:pPr>
              <a:lnSpc>
                <a:spcPts val="2700"/>
              </a:lnSpc>
              <a:buClr>
                <a:prstClr val="white">
                  <a:lumMod val="65000"/>
                </a:prstClr>
              </a:buClr>
              <a:defRPr/>
            </a:pPr>
            <a:r>
              <a:rPr lang="ja-JP" altLang="en-US" sz="1200">
                <a:solidFill>
                  <a:srgbClr val="AACE36">
                    <a:lumMod val="50000"/>
                  </a:srgbClr>
                </a:solidFill>
                <a:cs typeface="メイリオ" pitchFamily="50" charset="-128"/>
              </a:rPr>
              <a:t> （使用権資産判定としての短期リース判定等）</a:t>
            </a:r>
            <a:endParaRPr lang="en-US" altLang="ja-JP" sz="1600">
              <a:solidFill>
                <a:schemeClr val="accent5">
                  <a:lumMod val="50000"/>
                </a:schemeClr>
              </a:solidFill>
              <a:latin typeface="メイリオ" pitchFamily="50" charset="-128"/>
              <a:ea typeface="メイリオ" pitchFamily="50" charset="-128"/>
              <a:cs typeface="メイリオ" pitchFamily="50" charset="-128"/>
            </a:endParaRPr>
          </a:p>
        </p:txBody>
      </p:sp>
      <p:sp>
        <p:nvSpPr>
          <p:cNvPr id="50" name="テキスト ボックス 49"/>
          <p:cNvSpPr txBox="1"/>
          <p:nvPr/>
        </p:nvSpPr>
        <p:spPr>
          <a:xfrm>
            <a:off x="1473920" y="1045238"/>
            <a:ext cx="2774040" cy="400110"/>
          </a:xfrm>
          <a:prstGeom prst="rect">
            <a:avLst/>
          </a:prstGeom>
          <a:noFill/>
          <a:ln>
            <a:noFill/>
          </a:ln>
        </p:spPr>
        <p:txBody>
          <a:bodyPr wrap="square" rtlCol="0">
            <a:spAutoFit/>
          </a:bodyPr>
          <a:lstStyle/>
          <a:p>
            <a:r>
              <a:rPr lang="ja-JP" altLang="en-US" sz="2000" b="1">
                <a:solidFill>
                  <a:schemeClr val="accent5">
                    <a:lumMod val="75000"/>
                  </a:schemeClr>
                </a:solidFill>
              </a:rPr>
              <a:t>取引分類の自動判定</a:t>
            </a:r>
          </a:p>
        </p:txBody>
      </p:sp>
      <p:sp>
        <p:nvSpPr>
          <p:cNvPr id="55" name="テキスト ボックス 54"/>
          <p:cNvSpPr txBox="1"/>
          <p:nvPr/>
        </p:nvSpPr>
        <p:spPr>
          <a:xfrm>
            <a:off x="1498982" y="3058210"/>
            <a:ext cx="2917116" cy="400110"/>
          </a:xfrm>
          <a:prstGeom prst="rect">
            <a:avLst/>
          </a:prstGeom>
          <a:noFill/>
        </p:spPr>
        <p:txBody>
          <a:bodyPr wrap="square" rtlCol="0">
            <a:spAutoFit/>
          </a:bodyPr>
          <a:lstStyle/>
          <a:p>
            <a:pPr lvl="0"/>
            <a:r>
              <a:rPr kumimoji="0" lang="ja-JP" altLang="en-US" sz="2000" b="1" kern="0">
                <a:solidFill>
                  <a:schemeClr val="accent6">
                    <a:lumMod val="50000"/>
                  </a:schemeClr>
                </a:solidFill>
              </a:rPr>
              <a:t>新リース会計基準対応</a:t>
            </a:r>
          </a:p>
        </p:txBody>
      </p:sp>
      <p:sp>
        <p:nvSpPr>
          <p:cNvPr id="56" name="テキスト ボックス 55"/>
          <p:cNvSpPr txBox="1"/>
          <p:nvPr/>
        </p:nvSpPr>
        <p:spPr>
          <a:xfrm>
            <a:off x="5580000" y="1075775"/>
            <a:ext cx="2880000" cy="400110"/>
          </a:xfrm>
          <a:prstGeom prst="rect">
            <a:avLst/>
          </a:prstGeom>
          <a:noFill/>
        </p:spPr>
        <p:txBody>
          <a:bodyPr wrap="square" rtlCol="0">
            <a:spAutoFit/>
          </a:bodyPr>
          <a:lstStyle/>
          <a:p>
            <a:pPr lvl="0">
              <a:defRPr/>
            </a:pPr>
            <a:r>
              <a:rPr kumimoji="0" lang="ja-JP" altLang="en-US" sz="2000" b="1" kern="0">
                <a:solidFill>
                  <a:schemeClr val="accent2">
                    <a:lumMod val="50000"/>
                  </a:schemeClr>
                </a:solidFill>
              </a:rPr>
              <a:t>豊富なリース支払帳票</a:t>
            </a:r>
          </a:p>
        </p:txBody>
      </p:sp>
      <p:sp>
        <p:nvSpPr>
          <p:cNvPr id="57" name="テキスト プレースホルダー 2"/>
          <p:cNvSpPr txBox="1">
            <a:spLocks/>
          </p:cNvSpPr>
          <p:nvPr/>
        </p:nvSpPr>
        <p:spPr>
          <a:xfrm>
            <a:off x="4680000" y="1498232"/>
            <a:ext cx="3744416" cy="1512649"/>
          </a:xfrm>
          <a:prstGeom prst="rect">
            <a:avLst/>
          </a:prstGeom>
        </p:spPr>
        <p:txBody>
          <a:bodyPr wrap="none" lIns="0" tIns="0" rIns="0" bIns="0"/>
          <a:lstStyle/>
          <a:p>
            <a:pPr>
              <a:lnSpc>
                <a:spcPct val="150000"/>
              </a:lnSpc>
              <a:buClr>
                <a:prstClr val="white">
                  <a:lumMod val="65000"/>
                </a:prstClr>
              </a:buClr>
              <a:defRPr/>
            </a:pPr>
            <a:r>
              <a:rPr lang="ja-JP" altLang="en-US" sz="1600" b="1">
                <a:solidFill>
                  <a:schemeClr val="accent2">
                    <a:lumMod val="50000"/>
                  </a:schemeClr>
                </a:solidFill>
                <a:cs typeface="メイリオ" pitchFamily="50" charset="-128"/>
              </a:rPr>
              <a:t>・</a:t>
            </a:r>
            <a:r>
              <a:rPr lang="ja-JP" altLang="en-US" sz="1600">
                <a:solidFill>
                  <a:schemeClr val="accent2">
                    <a:lumMod val="50000"/>
                  </a:schemeClr>
                </a:solidFill>
                <a:cs typeface="メイリオ" pitchFamily="50" charset="-128"/>
              </a:rPr>
              <a:t>豊富なリース支払帳票をご用意</a:t>
            </a:r>
            <a:endParaRPr lang="en-US" altLang="ja-JP" sz="1600">
              <a:solidFill>
                <a:schemeClr val="accent2">
                  <a:lumMod val="50000"/>
                </a:schemeClr>
              </a:solidFill>
              <a:cs typeface="メイリオ" pitchFamily="50" charset="-128"/>
            </a:endParaRPr>
          </a:p>
          <a:p>
            <a:pPr>
              <a:lnSpc>
                <a:spcPct val="150000"/>
              </a:lnSpc>
              <a:buClr>
                <a:prstClr val="white">
                  <a:lumMod val="65000"/>
                </a:prstClr>
              </a:buClr>
              <a:defRPr/>
            </a:pPr>
            <a:r>
              <a:rPr lang="ja-JP" altLang="en-US" sz="1200">
                <a:solidFill>
                  <a:schemeClr val="accent2">
                    <a:lumMod val="50000"/>
                  </a:schemeClr>
                </a:solidFill>
                <a:cs typeface="メイリオ" pitchFamily="50" charset="-128"/>
              </a:rPr>
              <a:t>　（リース債務内訳表、リース料支払予定表等）</a:t>
            </a:r>
            <a:endParaRPr lang="en-US" altLang="ja-JP" sz="1200">
              <a:solidFill>
                <a:schemeClr val="accent2">
                  <a:lumMod val="50000"/>
                </a:schemeClr>
              </a:solidFill>
              <a:cs typeface="メイリオ" pitchFamily="50" charset="-128"/>
            </a:endParaRPr>
          </a:p>
          <a:p>
            <a:pPr>
              <a:lnSpc>
                <a:spcPct val="150000"/>
              </a:lnSpc>
              <a:buClr>
                <a:prstClr val="white">
                  <a:lumMod val="65000"/>
                </a:prstClr>
              </a:buClr>
              <a:defRPr/>
            </a:pPr>
            <a:r>
              <a:rPr lang="ja-JP" altLang="en-US" sz="1600">
                <a:solidFill>
                  <a:schemeClr val="accent2">
                    <a:lumMod val="50000"/>
                  </a:schemeClr>
                </a:solidFill>
                <a:cs typeface="メイリオ" pitchFamily="50" charset="-128"/>
              </a:rPr>
              <a:t>・</a:t>
            </a:r>
            <a:r>
              <a:rPr lang="en-US" altLang="ja-JP" sz="1600">
                <a:solidFill>
                  <a:schemeClr val="accent2">
                    <a:lumMod val="50000"/>
                  </a:schemeClr>
                </a:solidFill>
                <a:cs typeface="メイリオ" pitchFamily="50" charset="-128"/>
              </a:rPr>
              <a:t>Excel</a:t>
            </a:r>
            <a:r>
              <a:rPr lang="ja-JP" altLang="en-US" sz="1600">
                <a:solidFill>
                  <a:schemeClr val="accent2">
                    <a:lumMod val="50000"/>
                  </a:schemeClr>
                </a:solidFill>
                <a:cs typeface="メイリオ" pitchFamily="50" charset="-128"/>
              </a:rPr>
              <a:t>のような画面操作に対応</a:t>
            </a:r>
            <a:endParaRPr lang="en-US" altLang="ja-JP" sz="1600">
              <a:solidFill>
                <a:schemeClr val="accent2">
                  <a:lumMod val="50000"/>
                </a:schemeClr>
              </a:solidFill>
              <a:cs typeface="メイリオ" pitchFamily="50" charset="-128"/>
            </a:endParaRPr>
          </a:p>
          <a:p>
            <a:pPr>
              <a:lnSpc>
                <a:spcPct val="150000"/>
              </a:lnSpc>
              <a:buClr>
                <a:prstClr val="white">
                  <a:lumMod val="65000"/>
                </a:prstClr>
              </a:buClr>
              <a:defRPr/>
            </a:pPr>
            <a:r>
              <a:rPr lang="ja-JP" altLang="en-US" sz="1600">
                <a:solidFill>
                  <a:schemeClr val="accent2">
                    <a:lumMod val="50000"/>
                  </a:schemeClr>
                </a:solidFill>
                <a:cs typeface="メイリオ" pitchFamily="50" charset="-128"/>
              </a:rPr>
              <a:t>　必要に応じて集計やグラフ化も可能</a:t>
            </a:r>
            <a:endParaRPr lang="en-US" altLang="ja-JP" sz="1600">
              <a:solidFill>
                <a:schemeClr val="accent2">
                  <a:lumMod val="50000"/>
                </a:schemeClr>
              </a:solidFill>
              <a:cs typeface="メイリオ" pitchFamily="50" charset="-128"/>
            </a:endParaRPr>
          </a:p>
          <a:p>
            <a:pPr>
              <a:lnSpc>
                <a:spcPct val="150000"/>
              </a:lnSpc>
              <a:buClr>
                <a:prstClr val="white">
                  <a:lumMod val="65000"/>
                </a:prstClr>
              </a:buClr>
              <a:defRPr/>
            </a:pPr>
            <a:endParaRPr lang="en-US" altLang="ja-JP" sz="1600">
              <a:solidFill>
                <a:schemeClr val="accent2">
                  <a:lumMod val="50000"/>
                </a:schemeClr>
              </a:solidFill>
              <a:cs typeface="メイリオ" pitchFamily="50" charset="-128"/>
            </a:endParaRPr>
          </a:p>
        </p:txBody>
      </p:sp>
      <p:sp>
        <p:nvSpPr>
          <p:cNvPr id="58" name="テキスト プレースホルダー 2"/>
          <p:cNvSpPr txBox="1">
            <a:spLocks/>
          </p:cNvSpPr>
          <p:nvPr/>
        </p:nvSpPr>
        <p:spPr>
          <a:xfrm>
            <a:off x="465349" y="3426361"/>
            <a:ext cx="3740212" cy="1458187"/>
          </a:xfrm>
          <a:prstGeom prst="rect">
            <a:avLst/>
          </a:prstGeom>
        </p:spPr>
        <p:txBody>
          <a:bodyPr wrap="none" lIns="0" tIns="0" rIns="0" bIns="0"/>
          <a:lstStyle/>
          <a:p>
            <a:pPr>
              <a:lnSpc>
                <a:spcPct val="150000"/>
              </a:lnSpc>
              <a:buClr>
                <a:prstClr val="white">
                  <a:lumMod val="65000"/>
                </a:prstClr>
              </a:buClr>
              <a:defRPr/>
            </a:pPr>
            <a:r>
              <a:rPr lang="ja-JP" altLang="en-US" sz="1600">
                <a:solidFill>
                  <a:schemeClr val="accent6">
                    <a:lumMod val="50000"/>
                  </a:schemeClr>
                </a:solidFill>
                <a:cs typeface="メイリオ" pitchFamily="50" charset="-128"/>
              </a:rPr>
              <a:t>・リース契約条件の管理が可能</a:t>
            </a:r>
            <a:endParaRPr lang="en-US" altLang="ja-JP" sz="1600">
              <a:solidFill>
                <a:schemeClr val="accent6">
                  <a:lumMod val="50000"/>
                </a:schemeClr>
              </a:solidFill>
              <a:cs typeface="メイリオ" pitchFamily="50" charset="-128"/>
            </a:endParaRPr>
          </a:p>
          <a:p>
            <a:pPr>
              <a:lnSpc>
                <a:spcPct val="150000"/>
              </a:lnSpc>
              <a:buClr>
                <a:prstClr val="white">
                  <a:lumMod val="65000"/>
                </a:prstClr>
              </a:buClr>
              <a:defRPr/>
            </a:pPr>
            <a:r>
              <a:rPr lang="ja-JP" altLang="en-US" sz="1600">
                <a:solidFill>
                  <a:schemeClr val="accent6">
                    <a:lumMod val="50000"/>
                  </a:schemeClr>
                </a:solidFill>
                <a:cs typeface="メイリオ" pitchFamily="50" charset="-128"/>
              </a:rPr>
              <a:t>　変更時の再計算まで対応予定</a:t>
            </a:r>
            <a:endParaRPr lang="en-US" altLang="ja-JP" sz="1600">
              <a:solidFill>
                <a:schemeClr val="accent6">
                  <a:lumMod val="50000"/>
                </a:schemeClr>
              </a:solidFill>
              <a:cs typeface="メイリオ" pitchFamily="50" charset="-128"/>
            </a:endParaRPr>
          </a:p>
          <a:p>
            <a:pPr>
              <a:lnSpc>
                <a:spcPct val="150000"/>
              </a:lnSpc>
              <a:buClr>
                <a:prstClr val="white">
                  <a:lumMod val="65000"/>
                </a:prstClr>
              </a:buClr>
              <a:defRPr/>
            </a:pPr>
            <a:r>
              <a:rPr lang="ja-JP" altLang="en-US" sz="1600">
                <a:solidFill>
                  <a:schemeClr val="accent6">
                    <a:lumMod val="50000"/>
                  </a:schemeClr>
                </a:solidFill>
                <a:cs typeface="メイリオ" pitchFamily="50" charset="-128"/>
              </a:rPr>
              <a:t>・複数台帳管理に対応予定</a:t>
            </a:r>
            <a:endParaRPr lang="en-US" altLang="ja-JP" sz="1600">
              <a:solidFill>
                <a:schemeClr val="accent6">
                  <a:lumMod val="50000"/>
                </a:schemeClr>
              </a:solidFill>
              <a:cs typeface="メイリオ" pitchFamily="50" charset="-128"/>
            </a:endParaRPr>
          </a:p>
          <a:p>
            <a:pPr>
              <a:lnSpc>
                <a:spcPct val="150000"/>
              </a:lnSpc>
              <a:buClr>
                <a:prstClr val="white">
                  <a:lumMod val="65000"/>
                </a:prstClr>
              </a:buClr>
              <a:defRPr/>
            </a:pPr>
            <a:r>
              <a:rPr lang="ja-JP" altLang="en-US" sz="1600">
                <a:solidFill>
                  <a:schemeClr val="accent6">
                    <a:lumMod val="50000"/>
                  </a:schemeClr>
                </a:solidFill>
                <a:cs typeface="メイリオ" pitchFamily="50" charset="-128"/>
              </a:rPr>
              <a:t>　会計・税務それぞれの金額を管理</a:t>
            </a:r>
          </a:p>
        </p:txBody>
      </p:sp>
      <p:grpSp>
        <p:nvGrpSpPr>
          <p:cNvPr id="60" name="グループ化 282"/>
          <p:cNvGrpSpPr/>
          <p:nvPr/>
        </p:nvGrpSpPr>
        <p:grpSpPr>
          <a:xfrm>
            <a:off x="4968000" y="1023867"/>
            <a:ext cx="474092" cy="474092"/>
            <a:chOff x="4887516" y="682625"/>
            <a:chExt cx="381000" cy="381000"/>
          </a:xfrm>
          <a:solidFill>
            <a:schemeClr val="accent2">
              <a:lumMod val="50000"/>
            </a:schemeClr>
          </a:solidFill>
        </p:grpSpPr>
        <p:sp>
          <p:nvSpPr>
            <p:cNvPr id="61" name="Rectangle 195"/>
            <p:cNvSpPr>
              <a:spLocks noChangeArrowheads="1"/>
            </p:cNvSpPr>
            <p:nvPr/>
          </p:nvSpPr>
          <p:spPr bwMode="auto">
            <a:xfrm>
              <a:off x="4912916" y="746125"/>
              <a:ext cx="3302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62" name="Rectangle 196"/>
            <p:cNvSpPr>
              <a:spLocks noChangeArrowheads="1"/>
            </p:cNvSpPr>
            <p:nvPr/>
          </p:nvSpPr>
          <p:spPr bwMode="auto">
            <a:xfrm>
              <a:off x="4938316" y="682625"/>
              <a:ext cx="279400"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63" name="Freeform 197"/>
            <p:cNvSpPr>
              <a:spLocks noEditPoints="1"/>
            </p:cNvSpPr>
            <p:nvPr/>
          </p:nvSpPr>
          <p:spPr bwMode="auto">
            <a:xfrm>
              <a:off x="4887516" y="822325"/>
              <a:ext cx="381000" cy="241300"/>
            </a:xfrm>
            <a:custGeom>
              <a:avLst/>
              <a:gdLst/>
              <a:ahLst/>
              <a:cxnLst>
                <a:cxn ang="0">
                  <a:pos x="0" y="152"/>
                </a:cxn>
                <a:cxn ang="0">
                  <a:pos x="240" y="152"/>
                </a:cxn>
                <a:cxn ang="0">
                  <a:pos x="240" y="0"/>
                </a:cxn>
                <a:cxn ang="0">
                  <a:pos x="0" y="0"/>
                </a:cxn>
                <a:cxn ang="0">
                  <a:pos x="0" y="152"/>
                </a:cxn>
                <a:cxn ang="0">
                  <a:pos x="176" y="72"/>
                </a:cxn>
                <a:cxn ang="0">
                  <a:pos x="64" y="72"/>
                </a:cxn>
                <a:cxn ang="0">
                  <a:pos x="64" y="24"/>
                </a:cxn>
                <a:cxn ang="0">
                  <a:pos x="176" y="24"/>
                </a:cxn>
                <a:cxn ang="0">
                  <a:pos x="176" y="72"/>
                </a:cxn>
              </a:cxnLst>
              <a:rect l="0" t="0" r="r" b="b"/>
              <a:pathLst>
                <a:path w="240" h="152">
                  <a:moveTo>
                    <a:pt x="0" y="152"/>
                  </a:moveTo>
                  <a:lnTo>
                    <a:pt x="240" y="152"/>
                  </a:lnTo>
                  <a:lnTo>
                    <a:pt x="240" y="0"/>
                  </a:lnTo>
                  <a:lnTo>
                    <a:pt x="0" y="0"/>
                  </a:lnTo>
                  <a:lnTo>
                    <a:pt x="0" y="152"/>
                  </a:lnTo>
                  <a:close/>
                  <a:moveTo>
                    <a:pt x="176" y="72"/>
                  </a:moveTo>
                  <a:lnTo>
                    <a:pt x="64" y="72"/>
                  </a:lnTo>
                  <a:lnTo>
                    <a:pt x="64" y="24"/>
                  </a:lnTo>
                  <a:lnTo>
                    <a:pt x="176" y="24"/>
                  </a:lnTo>
                  <a:lnTo>
                    <a:pt x="176"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2" name="Freeform 48">
            <a:extLst>
              <a:ext uri="{FF2B5EF4-FFF2-40B4-BE49-F238E27FC236}">
                <a16:creationId xmlns:a16="http://schemas.microsoft.com/office/drawing/2014/main" id="{31D9242D-88F9-DAE8-464D-33EC41A5C94D}"/>
              </a:ext>
            </a:extLst>
          </p:cNvPr>
          <p:cNvSpPr>
            <a:spLocks noEditPoints="1"/>
          </p:cNvSpPr>
          <p:nvPr/>
        </p:nvSpPr>
        <p:spPr bwMode="auto">
          <a:xfrm>
            <a:off x="827155" y="967462"/>
            <a:ext cx="466725" cy="468313"/>
          </a:xfrm>
          <a:custGeom>
            <a:avLst/>
            <a:gdLst>
              <a:gd name="T0" fmla="*/ 433 w 491"/>
              <a:gd name="T1" fmla="*/ 319 h 492"/>
              <a:gd name="T2" fmla="*/ 445 w 491"/>
              <a:gd name="T3" fmla="*/ 392 h 492"/>
              <a:gd name="T4" fmla="*/ 382 w 491"/>
              <a:gd name="T5" fmla="*/ 374 h 492"/>
              <a:gd name="T6" fmla="*/ 371 w 491"/>
              <a:gd name="T7" fmla="*/ 403 h 492"/>
              <a:gd name="T8" fmla="*/ 345 w 491"/>
              <a:gd name="T9" fmla="*/ 472 h 492"/>
              <a:gd name="T10" fmla="*/ 302 w 491"/>
              <a:gd name="T11" fmla="*/ 425 h 492"/>
              <a:gd name="T12" fmla="*/ 276 w 491"/>
              <a:gd name="T13" fmla="*/ 445 h 492"/>
              <a:gd name="T14" fmla="*/ 218 w 491"/>
              <a:gd name="T15" fmla="*/ 492 h 492"/>
              <a:gd name="T16" fmla="*/ 204 w 491"/>
              <a:gd name="T17" fmla="*/ 429 h 492"/>
              <a:gd name="T18" fmla="*/ 172 w 491"/>
              <a:gd name="T19" fmla="*/ 433 h 492"/>
              <a:gd name="T20" fmla="*/ 99 w 491"/>
              <a:gd name="T21" fmla="*/ 445 h 492"/>
              <a:gd name="T22" fmla="*/ 118 w 491"/>
              <a:gd name="T23" fmla="*/ 383 h 492"/>
              <a:gd name="T24" fmla="*/ 89 w 491"/>
              <a:gd name="T25" fmla="*/ 372 h 492"/>
              <a:gd name="T26" fmla="*/ 19 w 491"/>
              <a:gd name="T27" fmla="*/ 345 h 492"/>
              <a:gd name="T28" fmla="*/ 67 w 491"/>
              <a:gd name="T29" fmla="*/ 302 h 492"/>
              <a:gd name="T30" fmla="*/ 47 w 491"/>
              <a:gd name="T31" fmla="*/ 276 h 492"/>
              <a:gd name="T32" fmla="*/ 0 w 491"/>
              <a:gd name="T33" fmla="*/ 219 h 492"/>
              <a:gd name="T34" fmla="*/ 63 w 491"/>
              <a:gd name="T35" fmla="*/ 204 h 492"/>
              <a:gd name="T36" fmla="*/ 58 w 491"/>
              <a:gd name="T37" fmla="*/ 173 h 492"/>
              <a:gd name="T38" fmla="*/ 46 w 491"/>
              <a:gd name="T39" fmla="*/ 100 h 492"/>
              <a:gd name="T40" fmla="*/ 109 w 491"/>
              <a:gd name="T41" fmla="*/ 118 h 492"/>
              <a:gd name="T42" fmla="*/ 120 w 491"/>
              <a:gd name="T43" fmla="*/ 89 h 492"/>
              <a:gd name="T44" fmla="*/ 146 w 491"/>
              <a:gd name="T45" fmla="*/ 20 h 492"/>
              <a:gd name="T46" fmla="*/ 190 w 491"/>
              <a:gd name="T47" fmla="*/ 67 h 492"/>
              <a:gd name="T48" fmla="*/ 215 w 491"/>
              <a:gd name="T49" fmla="*/ 47 h 492"/>
              <a:gd name="T50" fmla="*/ 273 w 491"/>
              <a:gd name="T51" fmla="*/ 0 h 492"/>
              <a:gd name="T52" fmla="*/ 288 w 491"/>
              <a:gd name="T53" fmla="*/ 63 h 492"/>
              <a:gd name="T54" fmla="*/ 319 w 491"/>
              <a:gd name="T55" fmla="*/ 59 h 492"/>
              <a:gd name="T56" fmla="*/ 392 w 491"/>
              <a:gd name="T57" fmla="*/ 47 h 492"/>
              <a:gd name="T58" fmla="*/ 374 w 491"/>
              <a:gd name="T59" fmla="*/ 109 h 492"/>
              <a:gd name="T60" fmla="*/ 403 w 491"/>
              <a:gd name="T61" fmla="*/ 120 h 492"/>
              <a:gd name="T62" fmla="*/ 472 w 491"/>
              <a:gd name="T63" fmla="*/ 147 h 492"/>
              <a:gd name="T64" fmla="*/ 424 w 491"/>
              <a:gd name="T65" fmla="*/ 190 h 492"/>
              <a:gd name="T66" fmla="*/ 445 w 491"/>
              <a:gd name="T67" fmla="*/ 216 h 492"/>
              <a:gd name="T68" fmla="*/ 491 w 491"/>
              <a:gd name="T69" fmla="*/ 273 h 492"/>
              <a:gd name="T70" fmla="*/ 428 w 491"/>
              <a:gd name="T71" fmla="*/ 288 h 492"/>
              <a:gd name="T72" fmla="*/ 246 w 491"/>
              <a:gd name="T73" fmla="*/ 138 h 492"/>
              <a:gd name="T74" fmla="*/ 246 w 491"/>
              <a:gd name="T75" fmla="*/ 354 h 492"/>
              <a:gd name="T76" fmla="*/ 246 w 491"/>
              <a:gd name="T77" fmla="*/ 138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1" h="492">
                <a:moveTo>
                  <a:pt x="424" y="302"/>
                </a:moveTo>
                <a:cubicBezTo>
                  <a:pt x="423" y="309"/>
                  <a:pt x="426" y="315"/>
                  <a:pt x="433" y="319"/>
                </a:cubicBezTo>
                <a:cubicBezTo>
                  <a:pt x="472" y="345"/>
                  <a:pt x="472" y="345"/>
                  <a:pt x="472" y="345"/>
                </a:cubicBezTo>
                <a:cubicBezTo>
                  <a:pt x="445" y="392"/>
                  <a:pt x="445" y="392"/>
                  <a:pt x="445" y="392"/>
                </a:cubicBezTo>
                <a:cubicBezTo>
                  <a:pt x="403" y="372"/>
                  <a:pt x="403" y="372"/>
                  <a:pt x="403" y="372"/>
                </a:cubicBezTo>
                <a:cubicBezTo>
                  <a:pt x="395" y="368"/>
                  <a:pt x="387" y="369"/>
                  <a:pt x="382" y="374"/>
                </a:cubicBezTo>
                <a:cubicBezTo>
                  <a:pt x="379" y="377"/>
                  <a:pt x="377" y="380"/>
                  <a:pt x="374" y="383"/>
                </a:cubicBezTo>
                <a:cubicBezTo>
                  <a:pt x="368" y="388"/>
                  <a:pt x="367" y="395"/>
                  <a:pt x="371" y="403"/>
                </a:cubicBezTo>
                <a:cubicBezTo>
                  <a:pt x="392" y="445"/>
                  <a:pt x="392" y="445"/>
                  <a:pt x="392" y="445"/>
                </a:cubicBezTo>
                <a:cubicBezTo>
                  <a:pt x="345" y="472"/>
                  <a:pt x="345" y="472"/>
                  <a:pt x="345" y="472"/>
                </a:cubicBezTo>
                <a:cubicBezTo>
                  <a:pt x="319" y="433"/>
                  <a:pt x="319" y="433"/>
                  <a:pt x="319" y="433"/>
                </a:cubicBezTo>
                <a:cubicBezTo>
                  <a:pt x="314" y="426"/>
                  <a:pt x="308" y="424"/>
                  <a:pt x="302" y="425"/>
                </a:cubicBezTo>
                <a:cubicBezTo>
                  <a:pt x="297" y="426"/>
                  <a:pt x="292" y="427"/>
                  <a:pt x="288" y="429"/>
                </a:cubicBezTo>
                <a:cubicBezTo>
                  <a:pt x="281" y="430"/>
                  <a:pt x="276" y="436"/>
                  <a:pt x="276" y="445"/>
                </a:cubicBezTo>
                <a:cubicBezTo>
                  <a:pt x="273" y="492"/>
                  <a:pt x="273" y="492"/>
                  <a:pt x="273" y="492"/>
                </a:cubicBezTo>
                <a:cubicBezTo>
                  <a:pt x="218" y="492"/>
                  <a:pt x="218" y="492"/>
                  <a:pt x="218" y="492"/>
                </a:cubicBezTo>
                <a:cubicBezTo>
                  <a:pt x="215" y="445"/>
                  <a:pt x="215" y="445"/>
                  <a:pt x="215" y="445"/>
                </a:cubicBezTo>
                <a:cubicBezTo>
                  <a:pt x="215" y="436"/>
                  <a:pt x="210" y="430"/>
                  <a:pt x="204" y="429"/>
                </a:cubicBezTo>
                <a:cubicBezTo>
                  <a:pt x="199" y="427"/>
                  <a:pt x="194" y="426"/>
                  <a:pt x="190" y="425"/>
                </a:cubicBezTo>
                <a:cubicBezTo>
                  <a:pt x="183" y="424"/>
                  <a:pt x="177" y="426"/>
                  <a:pt x="172" y="433"/>
                </a:cubicBezTo>
                <a:cubicBezTo>
                  <a:pt x="146" y="472"/>
                  <a:pt x="146" y="472"/>
                  <a:pt x="146" y="472"/>
                </a:cubicBezTo>
                <a:cubicBezTo>
                  <a:pt x="99" y="445"/>
                  <a:pt x="99" y="445"/>
                  <a:pt x="99" y="445"/>
                </a:cubicBezTo>
                <a:cubicBezTo>
                  <a:pt x="120" y="403"/>
                  <a:pt x="120" y="403"/>
                  <a:pt x="120" y="403"/>
                </a:cubicBezTo>
                <a:cubicBezTo>
                  <a:pt x="124" y="395"/>
                  <a:pt x="123" y="388"/>
                  <a:pt x="118" y="383"/>
                </a:cubicBezTo>
                <a:cubicBezTo>
                  <a:pt x="115" y="380"/>
                  <a:pt x="112" y="377"/>
                  <a:pt x="109" y="374"/>
                </a:cubicBezTo>
                <a:cubicBezTo>
                  <a:pt x="104" y="369"/>
                  <a:pt x="97" y="368"/>
                  <a:pt x="89" y="372"/>
                </a:cubicBezTo>
                <a:cubicBezTo>
                  <a:pt x="46" y="392"/>
                  <a:pt x="46" y="392"/>
                  <a:pt x="46" y="392"/>
                </a:cubicBezTo>
                <a:cubicBezTo>
                  <a:pt x="19" y="345"/>
                  <a:pt x="19" y="345"/>
                  <a:pt x="19" y="345"/>
                </a:cubicBezTo>
                <a:cubicBezTo>
                  <a:pt x="58" y="319"/>
                  <a:pt x="58" y="319"/>
                  <a:pt x="58" y="319"/>
                </a:cubicBezTo>
                <a:cubicBezTo>
                  <a:pt x="65" y="315"/>
                  <a:pt x="68" y="309"/>
                  <a:pt x="67" y="302"/>
                </a:cubicBezTo>
                <a:cubicBezTo>
                  <a:pt x="65" y="297"/>
                  <a:pt x="64" y="293"/>
                  <a:pt x="63" y="288"/>
                </a:cubicBezTo>
                <a:cubicBezTo>
                  <a:pt x="61" y="281"/>
                  <a:pt x="56" y="277"/>
                  <a:pt x="47" y="276"/>
                </a:cubicBezTo>
                <a:cubicBezTo>
                  <a:pt x="0" y="273"/>
                  <a:pt x="0" y="273"/>
                  <a:pt x="0" y="273"/>
                </a:cubicBezTo>
                <a:cubicBezTo>
                  <a:pt x="0" y="219"/>
                  <a:pt x="0" y="219"/>
                  <a:pt x="0" y="219"/>
                </a:cubicBezTo>
                <a:cubicBezTo>
                  <a:pt x="47" y="216"/>
                  <a:pt x="47" y="216"/>
                  <a:pt x="47" y="216"/>
                </a:cubicBezTo>
                <a:cubicBezTo>
                  <a:pt x="56" y="215"/>
                  <a:pt x="61" y="211"/>
                  <a:pt x="63" y="204"/>
                </a:cubicBezTo>
                <a:cubicBezTo>
                  <a:pt x="64" y="199"/>
                  <a:pt x="65" y="195"/>
                  <a:pt x="67" y="190"/>
                </a:cubicBezTo>
                <a:cubicBezTo>
                  <a:pt x="68" y="183"/>
                  <a:pt x="65" y="177"/>
                  <a:pt x="58" y="173"/>
                </a:cubicBezTo>
                <a:cubicBezTo>
                  <a:pt x="19" y="147"/>
                  <a:pt x="19" y="147"/>
                  <a:pt x="19" y="147"/>
                </a:cubicBezTo>
                <a:cubicBezTo>
                  <a:pt x="46" y="100"/>
                  <a:pt x="46" y="100"/>
                  <a:pt x="46" y="100"/>
                </a:cubicBezTo>
                <a:cubicBezTo>
                  <a:pt x="89" y="120"/>
                  <a:pt x="89" y="120"/>
                  <a:pt x="89" y="120"/>
                </a:cubicBezTo>
                <a:cubicBezTo>
                  <a:pt x="97" y="124"/>
                  <a:pt x="104" y="123"/>
                  <a:pt x="109" y="118"/>
                </a:cubicBezTo>
                <a:cubicBezTo>
                  <a:pt x="112" y="115"/>
                  <a:pt x="115" y="112"/>
                  <a:pt x="118" y="109"/>
                </a:cubicBezTo>
                <a:cubicBezTo>
                  <a:pt x="123" y="104"/>
                  <a:pt x="124" y="97"/>
                  <a:pt x="120" y="89"/>
                </a:cubicBezTo>
                <a:cubicBezTo>
                  <a:pt x="99" y="47"/>
                  <a:pt x="99" y="47"/>
                  <a:pt x="99" y="47"/>
                </a:cubicBezTo>
                <a:cubicBezTo>
                  <a:pt x="146" y="20"/>
                  <a:pt x="146" y="20"/>
                  <a:pt x="146" y="20"/>
                </a:cubicBezTo>
                <a:cubicBezTo>
                  <a:pt x="172" y="59"/>
                  <a:pt x="172" y="59"/>
                  <a:pt x="172" y="59"/>
                </a:cubicBezTo>
                <a:cubicBezTo>
                  <a:pt x="177" y="66"/>
                  <a:pt x="183" y="68"/>
                  <a:pt x="190" y="67"/>
                </a:cubicBezTo>
                <a:cubicBezTo>
                  <a:pt x="194" y="66"/>
                  <a:pt x="199" y="65"/>
                  <a:pt x="204" y="63"/>
                </a:cubicBezTo>
                <a:cubicBezTo>
                  <a:pt x="210" y="61"/>
                  <a:pt x="215" y="56"/>
                  <a:pt x="215" y="47"/>
                </a:cubicBezTo>
                <a:cubicBezTo>
                  <a:pt x="218" y="0"/>
                  <a:pt x="218" y="0"/>
                  <a:pt x="218" y="0"/>
                </a:cubicBezTo>
                <a:cubicBezTo>
                  <a:pt x="273" y="0"/>
                  <a:pt x="273" y="0"/>
                  <a:pt x="273" y="0"/>
                </a:cubicBezTo>
                <a:cubicBezTo>
                  <a:pt x="276" y="47"/>
                  <a:pt x="276" y="47"/>
                  <a:pt x="276" y="47"/>
                </a:cubicBezTo>
                <a:cubicBezTo>
                  <a:pt x="276" y="56"/>
                  <a:pt x="281" y="61"/>
                  <a:pt x="288" y="63"/>
                </a:cubicBezTo>
                <a:cubicBezTo>
                  <a:pt x="292" y="65"/>
                  <a:pt x="297" y="66"/>
                  <a:pt x="302" y="67"/>
                </a:cubicBezTo>
                <a:cubicBezTo>
                  <a:pt x="308" y="68"/>
                  <a:pt x="314" y="66"/>
                  <a:pt x="319" y="59"/>
                </a:cubicBezTo>
                <a:cubicBezTo>
                  <a:pt x="345" y="20"/>
                  <a:pt x="345" y="20"/>
                  <a:pt x="345" y="20"/>
                </a:cubicBezTo>
                <a:cubicBezTo>
                  <a:pt x="392" y="47"/>
                  <a:pt x="392" y="47"/>
                  <a:pt x="392" y="47"/>
                </a:cubicBezTo>
                <a:cubicBezTo>
                  <a:pt x="371" y="89"/>
                  <a:pt x="371" y="89"/>
                  <a:pt x="371" y="89"/>
                </a:cubicBezTo>
                <a:cubicBezTo>
                  <a:pt x="367" y="97"/>
                  <a:pt x="368" y="104"/>
                  <a:pt x="374" y="109"/>
                </a:cubicBezTo>
                <a:cubicBezTo>
                  <a:pt x="377" y="112"/>
                  <a:pt x="379" y="115"/>
                  <a:pt x="382" y="118"/>
                </a:cubicBezTo>
                <a:cubicBezTo>
                  <a:pt x="387" y="123"/>
                  <a:pt x="395" y="124"/>
                  <a:pt x="403" y="120"/>
                </a:cubicBezTo>
                <a:cubicBezTo>
                  <a:pt x="445" y="100"/>
                  <a:pt x="445" y="100"/>
                  <a:pt x="445" y="100"/>
                </a:cubicBezTo>
                <a:cubicBezTo>
                  <a:pt x="472" y="147"/>
                  <a:pt x="472" y="147"/>
                  <a:pt x="472" y="147"/>
                </a:cubicBezTo>
                <a:cubicBezTo>
                  <a:pt x="433" y="173"/>
                  <a:pt x="433" y="173"/>
                  <a:pt x="433" y="173"/>
                </a:cubicBezTo>
                <a:cubicBezTo>
                  <a:pt x="426" y="177"/>
                  <a:pt x="423" y="183"/>
                  <a:pt x="424" y="190"/>
                </a:cubicBezTo>
                <a:cubicBezTo>
                  <a:pt x="426" y="195"/>
                  <a:pt x="427" y="199"/>
                  <a:pt x="428" y="204"/>
                </a:cubicBezTo>
                <a:cubicBezTo>
                  <a:pt x="430" y="211"/>
                  <a:pt x="436" y="215"/>
                  <a:pt x="445" y="216"/>
                </a:cubicBezTo>
                <a:cubicBezTo>
                  <a:pt x="491" y="219"/>
                  <a:pt x="491" y="219"/>
                  <a:pt x="491" y="219"/>
                </a:cubicBezTo>
                <a:cubicBezTo>
                  <a:pt x="491" y="273"/>
                  <a:pt x="491" y="273"/>
                  <a:pt x="491" y="273"/>
                </a:cubicBezTo>
                <a:cubicBezTo>
                  <a:pt x="445" y="276"/>
                  <a:pt x="445" y="276"/>
                  <a:pt x="445" y="276"/>
                </a:cubicBezTo>
                <a:cubicBezTo>
                  <a:pt x="436" y="277"/>
                  <a:pt x="430" y="281"/>
                  <a:pt x="428" y="288"/>
                </a:cubicBezTo>
                <a:cubicBezTo>
                  <a:pt x="427" y="293"/>
                  <a:pt x="426" y="297"/>
                  <a:pt x="424" y="302"/>
                </a:cubicBezTo>
                <a:close/>
                <a:moveTo>
                  <a:pt x="246" y="138"/>
                </a:moveTo>
                <a:cubicBezTo>
                  <a:pt x="186" y="138"/>
                  <a:pt x="138" y="186"/>
                  <a:pt x="138" y="246"/>
                </a:cubicBezTo>
                <a:cubicBezTo>
                  <a:pt x="138" y="306"/>
                  <a:pt x="186" y="354"/>
                  <a:pt x="246" y="354"/>
                </a:cubicBezTo>
                <a:cubicBezTo>
                  <a:pt x="305" y="354"/>
                  <a:pt x="354" y="306"/>
                  <a:pt x="354" y="246"/>
                </a:cubicBezTo>
                <a:cubicBezTo>
                  <a:pt x="354" y="186"/>
                  <a:pt x="305" y="138"/>
                  <a:pt x="246" y="138"/>
                </a:cubicBezTo>
                <a:close/>
              </a:path>
            </a:pathLst>
          </a:custGeom>
          <a:solidFill>
            <a:srgbClr val="6B9217"/>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 name="テキスト ボックス 5">
            <a:extLst>
              <a:ext uri="{FF2B5EF4-FFF2-40B4-BE49-F238E27FC236}">
                <a16:creationId xmlns:a16="http://schemas.microsoft.com/office/drawing/2014/main" id="{02EF4165-9383-0D90-A30A-581211983DB2}"/>
              </a:ext>
            </a:extLst>
          </p:cNvPr>
          <p:cNvSpPr txBox="1"/>
          <p:nvPr/>
        </p:nvSpPr>
        <p:spPr>
          <a:xfrm>
            <a:off x="5580000" y="3039908"/>
            <a:ext cx="2880000" cy="400110"/>
          </a:xfrm>
          <a:prstGeom prst="rect">
            <a:avLst/>
          </a:prstGeom>
          <a:noFill/>
        </p:spPr>
        <p:txBody>
          <a:bodyPr wrap="square" rtlCol="0">
            <a:spAutoFit/>
          </a:bodyPr>
          <a:lstStyle/>
          <a:p>
            <a:pPr lvl="0">
              <a:defRPr/>
            </a:pPr>
            <a:r>
              <a:rPr kumimoji="0" lang="ja-JP" altLang="en-US" sz="2000" b="1" kern="0">
                <a:solidFill>
                  <a:srgbClr val="EE5500"/>
                </a:solidFill>
              </a:rPr>
              <a:t>会計システムとの連携</a:t>
            </a:r>
          </a:p>
        </p:txBody>
      </p:sp>
      <p:sp>
        <p:nvSpPr>
          <p:cNvPr id="8" name="テキスト プレースホルダー 2">
            <a:extLst>
              <a:ext uri="{FF2B5EF4-FFF2-40B4-BE49-F238E27FC236}">
                <a16:creationId xmlns:a16="http://schemas.microsoft.com/office/drawing/2014/main" id="{4E732B77-7806-75E6-1681-96962D8B7DB8}"/>
              </a:ext>
            </a:extLst>
          </p:cNvPr>
          <p:cNvSpPr txBox="1">
            <a:spLocks/>
          </p:cNvSpPr>
          <p:nvPr/>
        </p:nvSpPr>
        <p:spPr>
          <a:xfrm>
            <a:off x="4683527" y="3429535"/>
            <a:ext cx="3744416" cy="1044116"/>
          </a:xfrm>
          <a:prstGeom prst="rect">
            <a:avLst/>
          </a:prstGeom>
        </p:spPr>
        <p:txBody>
          <a:bodyPr wrap="none" lIns="0" tIns="0" rIns="0" bIns="0"/>
          <a:lstStyle/>
          <a:p>
            <a:pPr>
              <a:lnSpc>
                <a:spcPct val="150000"/>
              </a:lnSpc>
              <a:buClr>
                <a:prstClr val="white">
                  <a:lumMod val="65000"/>
                </a:prstClr>
              </a:buClr>
              <a:defRPr/>
            </a:pPr>
            <a:r>
              <a:rPr lang="ja-JP" altLang="en-US" sz="1600">
                <a:solidFill>
                  <a:srgbClr val="EE5500"/>
                </a:solidFill>
                <a:cs typeface="メイリオ" pitchFamily="50" charset="-128"/>
              </a:rPr>
              <a:t>・処理した結果を統合会計へ</a:t>
            </a:r>
            <a:endParaRPr lang="en-US" altLang="ja-JP" sz="1600">
              <a:solidFill>
                <a:srgbClr val="EE5500"/>
              </a:solidFill>
              <a:cs typeface="メイリオ" pitchFamily="50" charset="-128"/>
            </a:endParaRPr>
          </a:p>
          <a:p>
            <a:pPr>
              <a:lnSpc>
                <a:spcPct val="150000"/>
              </a:lnSpc>
              <a:buClr>
                <a:prstClr val="white">
                  <a:lumMod val="65000"/>
                </a:prstClr>
              </a:buClr>
              <a:defRPr/>
            </a:pPr>
            <a:r>
              <a:rPr lang="ja-JP" altLang="en-US" sz="1600">
                <a:solidFill>
                  <a:srgbClr val="EE5500"/>
                </a:solidFill>
                <a:cs typeface="メイリオ" pitchFamily="50" charset="-128"/>
              </a:rPr>
              <a:t>　仕訳データや支払データとして標準連携</a:t>
            </a:r>
            <a:endParaRPr lang="en-US" altLang="ja-JP" sz="1600">
              <a:solidFill>
                <a:srgbClr val="EE5500"/>
              </a:solidFill>
              <a:cs typeface="メイリオ" pitchFamily="50" charset="-128"/>
            </a:endParaRPr>
          </a:p>
          <a:p>
            <a:pPr>
              <a:lnSpc>
                <a:spcPct val="150000"/>
              </a:lnSpc>
              <a:buClr>
                <a:prstClr val="white">
                  <a:lumMod val="65000"/>
                </a:prstClr>
              </a:buClr>
              <a:defRPr/>
            </a:pPr>
            <a:r>
              <a:rPr lang="ja-JP" altLang="en-US" sz="1600">
                <a:solidFill>
                  <a:srgbClr val="EE5500"/>
                </a:solidFill>
                <a:cs typeface="メイリオ" pitchFamily="50" charset="-128"/>
              </a:rPr>
              <a:t>・送信前に仕訳チェックリストで</a:t>
            </a:r>
            <a:endParaRPr lang="en-US" altLang="ja-JP" sz="1600">
              <a:solidFill>
                <a:srgbClr val="EE5500"/>
              </a:solidFill>
              <a:cs typeface="メイリオ" pitchFamily="50" charset="-128"/>
            </a:endParaRPr>
          </a:p>
          <a:p>
            <a:pPr>
              <a:lnSpc>
                <a:spcPct val="150000"/>
              </a:lnSpc>
              <a:buClr>
                <a:prstClr val="white">
                  <a:lumMod val="65000"/>
                </a:prstClr>
              </a:buClr>
              <a:defRPr/>
            </a:pPr>
            <a:r>
              <a:rPr lang="ja-JP" altLang="en-US" sz="1600">
                <a:solidFill>
                  <a:srgbClr val="EE5500"/>
                </a:solidFill>
                <a:cs typeface="メイリオ" pitchFamily="50" charset="-128"/>
              </a:rPr>
              <a:t>　部門・科目・金額等の確認が可能</a:t>
            </a:r>
            <a:endParaRPr lang="en-US" altLang="ja-JP" sz="1600">
              <a:solidFill>
                <a:srgbClr val="EE5500"/>
              </a:solidFill>
              <a:cs typeface="メイリオ" pitchFamily="50" charset="-128"/>
            </a:endParaRPr>
          </a:p>
        </p:txBody>
      </p:sp>
      <p:grpSp>
        <p:nvGrpSpPr>
          <p:cNvPr id="9" name="グループ化 8">
            <a:extLst>
              <a:ext uri="{FF2B5EF4-FFF2-40B4-BE49-F238E27FC236}">
                <a16:creationId xmlns:a16="http://schemas.microsoft.com/office/drawing/2014/main" id="{2B7C1F40-66C4-030B-8EBC-54EB257654E8}"/>
              </a:ext>
            </a:extLst>
          </p:cNvPr>
          <p:cNvGrpSpPr/>
          <p:nvPr/>
        </p:nvGrpSpPr>
        <p:grpSpPr>
          <a:xfrm>
            <a:off x="4959660" y="2981815"/>
            <a:ext cx="503238" cy="465137"/>
            <a:chOff x="4968875" y="3725863"/>
            <a:chExt cx="503238" cy="465137"/>
          </a:xfrm>
          <a:solidFill>
            <a:srgbClr val="EE5500"/>
          </a:solidFill>
        </p:grpSpPr>
        <p:sp>
          <p:nvSpPr>
            <p:cNvPr id="10" name="Freeform 55">
              <a:extLst>
                <a:ext uri="{FF2B5EF4-FFF2-40B4-BE49-F238E27FC236}">
                  <a16:creationId xmlns:a16="http://schemas.microsoft.com/office/drawing/2014/main" id="{D2470CC0-2165-5D62-5244-9F566564B41E}"/>
                </a:ext>
              </a:extLst>
            </p:cNvPr>
            <p:cNvSpPr>
              <a:spLocks noEditPoints="1"/>
            </p:cNvSpPr>
            <p:nvPr/>
          </p:nvSpPr>
          <p:spPr bwMode="auto">
            <a:xfrm>
              <a:off x="5048250" y="3816350"/>
              <a:ext cx="344488" cy="284163"/>
            </a:xfrm>
            <a:custGeom>
              <a:avLst/>
              <a:gdLst>
                <a:gd name="T0" fmla="*/ 363 w 363"/>
                <a:gd name="T1" fmla="*/ 70 h 299"/>
                <a:gd name="T2" fmla="*/ 327 w 363"/>
                <a:gd name="T3" fmla="*/ 150 h 299"/>
                <a:gd name="T4" fmla="*/ 250 w 363"/>
                <a:gd name="T5" fmla="*/ 115 h 299"/>
                <a:gd name="T6" fmla="*/ 236 w 363"/>
                <a:gd name="T7" fmla="*/ 78 h 299"/>
                <a:gd name="T8" fmla="*/ 294 w 363"/>
                <a:gd name="T9" fmla="*/ 104 h 299"/>
                <a:gd name="T10" fmla="*/ 182 w 363"/>
                <a:gd name="T11" fmla="*/ 28 h 299"/>
                <a:gd name="T12" fmla="*/ 182 w 363"/>
                <a:gd name="T13" fmla="*/ 0 h 299"/>
                <a:gd name="T14" fmla="*/ 321 w 363"/>
                <a:gd name="T15" fmla="*/ 94 h 299"/>
                <a:gd name="T16" fmla="*/ 348 w 363"/>
                <a:gd name="T17" fmla="*/ 32 h 299"/>
                <a:gd name="T18" fmla="*/ 363 w 363"/>
                <a:gd name="T19" fmla="*/ 70 h 299"/>
                <a:gd name="T20" fmla="*/ 69 w 363"/>
                <a:gd name="T21" fmla="*/ 195 h 299"/>
                <a:gd name="T22" fmla="*/ 127 w 363"/>
                <a:gd name="T23" fmla="*/ 221 h 299"/>
                <a:gd name="T24" fmla="*/ 113 w 363"/>
                <a:gd name="T25" fmla="*/ 183 h 299"/>
                <a:gd name="T26" fmla="*/ 36 w 363"/>
                <a:gd name="T27" fmla="*/ 149 h 299"/>
                <a:gd name="T28" fmla="*/ 0 w 363"/>
                <a:gd name="T29" fmla="*/ 229 h 299"/>
                <a:gd name="T30" fmla="*/ 15 w 363"/>
                <a:gd name="T31" fmla="*/ 266 h 299"/>
                <a:gd name="T32" fmla="*/ 42 w 363"/>
                <a:gd name="T33" fmla="*/ 205 h 299"/>
                <a:gd name="T34" fmla="*/ 182 w 363"/>
                <a:gd name="T35" fmla="*/ 299 h 299"/>
                <a:gd name="T36" fmla="*/ 182 w 363"/>
                <a:gd name="T37" fmla="*/ 271 h 299"/>
                <a:gd name="T38" fmla="*/ 69 w 363"/>
                <a:gd name="T39" fmla="*/ 195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3" h="299">
                  <a:moveTo>
                    <a:pt x="363" y="70"/>
                  </a:moveTo>
                  <a:cubicBezTo>
                    <a:pt x="327" y="150"/>
                    <a:pt x="327" y="150"/>
                    <a:pt x="327" y="150"/>
                  </a:cubicBezTo>
                  <a:cubicBezTo>
                    <a:pt x="250" y="115"/>
                    <a:pt x="250" y="115"/>
                    <a:pt x="250" y="115"/>
                  </a:cubicBezTo>
                  <a:cubicBezTo>
                    <a:pt x="236" y="78"/>
                    <a:pt x="236" y="78"/>
                    <a:pt x="236" y="78"/>
                  </a:cubicBezTo>
                  <a:cubicBezTo>
                    <a:pt x="294" y="104"/>
                    <a:pt x="294" y="104"/>
                    <a:pt x="294" y="104"/>
                  </a:cubicBezTo>
                  <a:cubicBezTo>
                    <a:pt x="276" y="59"/>
                    <a:pt x="231" y="28"/>
                    <a:pt x="182" y="28"/>
                  </a:cubicBezTo>
                  <a:cubicBezTo>
                    <a:pt x="182" y="0"/>
                    <a:pt x="182" y="0"/>
                    <a:pt x="182" y="0"/>
                  </a:cubicBezTo>
                  <a:cubicBezTo>
                    <a:pt x="243" y="0"/>
                    <a:pt x="298" y="38"/>
                    <a:pt x="321" y="94"/>
                  </a:cubicBezTo>
                  <a:cubicBezTo>
                    <a:pt x="348" y="32"/>
                    <a:pt x="348" y="32"/>
                    <a:pt x="348" y="32"/>
                  </a:cubicBezTo>
                  <a:lnTo>
                    <a:pt x="363" y="70"/>
                  </a:lnTo>
                  <a:close/>
                  <a:moveTo>
                    <a:pt x="69" y="195"/>
                  </a:moveTo>
                  <a:cubicBezTo>
                    <a:pt x="127" y="221"/>
                    <a:pt x="127" y="221"/>
                    <a:pt x="127" y="221"/>
                  </a:cubicBezTo>
                  <a:cubicBezTo>
                    <a:pt x="113" y="183"/>
                    <a:pt x="113" y="183"/>
                    <a:pt x="113" y="183"/>
                  </a:cubicBezTo>
                  <a:cubicBezTo>
                    <a:pt x="36" y="149"/>
                    <a:pt x="36" y="149"/>
                    <a:pt x="36" y="149"/>
                  </a:cubicBezTo>
                  <a:cubicBezTo>
                    <a:pt x="0" y="229"/>
                    <a:pt x="0" y="229"/>
                    <a:pt x="0" y="229"/>
                  </a:cubicBezTo>
                  <a:cubicBezTo>
                    <a:pt x="15" y="266"/>
                    <a:pt x="15" y="266"/>
                    <a:pt x="15" y="266"/>
                  </a:cubicBezTo>
                  <a:cubicBezTo>
                    <a:pt x="42" y="205"/>
                    <a:pt x="42" y="205"/>
                    <a:pt x="42" y="205"/>
                  </a:cubicBezTo>
                  <a:cubicBezTo>
                    <a:pt x="65" y="260"/>
                    <a:pt x="120" y="299"/>
                    <a:pt x="182" y="299"/>
                  </a:cubicBezTo>
                  <a:cubicBezTo>
                    <a:pt x="182" y="271"/>
                    <a:pt x="182" y="271"/>
                    <a:pt x="182" y="271"/>
                  </a:cubicBezTo>
                  <a:cubicBezTo>
                    <a:pt x="132" y="271"/>
                    <a:pt x="87" y="240"/>
                    <a:pt x="69"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Freeform 60">
              <a:extLst>
                <a:ext uri="{FF2B5EF4-FFF2-40B4-BE49-F238E27FC236}">
                  <a16:creationId xmlns:a16="http://schemas.microsoft.com/office/drawing/2014/main" id="{BA856D78-F92F-835F-594C-E409C1DA6E9B}"/>
                </a:ext>
              </a:extLst>
            </p:cNvPr>
            <p:cNvSpPr>
              <a:spLocks noEditPoints="1"/>
            </p:cNvSpPr>
            <p:nvPr/>
          </p:nvSpPr>
          <p:spPr bwMode="auto">
            <a:xfrm>
              <a:off x="4968875" y="3725863"/>
              <a:ext cx="265113" cy="219075"/>
            </a:xfrm>
            <a:custGeom>
              <a:avLst/>
              <a:gdLst>
                <a:gd name="T0" fmla="*/ 278 w 278"/>
                <a:gd name="T1" fmla="*/ 50 h 229"/>
                <a:gd name="T2" fmla="*/ 278 w 278"/>
                <a:gd name="T3" fmla="*/ 195 h 229"/>
                <a:gd name="T4" fmla="*/ 139 w 278"/>
                <a:gd name="T5" fmla="*/ 229 h 229"/>
                <a:gd name="T6" fmla="*/ 0 w 278"/>
                <a:gd name="T7" fmla="*/ 195 h 229"/>
                <a:gd name="T8" fmla="*/ 0 w 278"/>
                <a:gd name="T9" fmla="*/ 50 h 229"/>
                <a:gd name="T10" fmla="*/ 139 w 278"/>
                <a:gd name="T11" fmla="*/ 78 h 229"/>
                <a:gd name="T12" fmla="*/ 278 w 278"/>
                <a:gd name="T13" fmla="*/ 50 h 229"/>
                <a:gd name="T14" fmla="*/ 139 w 278"/>
                <a:gd name="T15" fmla="*/ 0 h 229"/>
                <a:gd name="T16" fmla="*/ 0 w 278"/>
                <a:gd name="T17" fmla="*/ 34 h 229"/>
                <a:gd name="T18" fmla="*/ 139 w 278"/>
                <a:gd name="T19" fmla="*/ 68 h 229"/>
                <a:gd name="T20" fmla="*/ 278 w 278"/>
                <a:gd name="T21" fmla="*/ 34 h 229"/>
                <a:gd name="T22" fmla="*/ 139 w 278"/>
                <a:gd name="T23"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8" h="229">
                  <a:moveTo>
                    <a:pt x="278" y="50"/>
                  </a:moveTo>
                  <a:cubicBezTo>
                    <a:pt x="278" y="195"/>
                    <a:pt x="278" y="195"/>
                    <a:pt x="278" y="195"/>
                  </a:cubicBezTo>
                  <a:cubicBezTo>
                    <a:pt x="278" y="211"/>
                    <a:pt x="221" y="229"/>
                    <a:pt x="139" y="229"/>
                  </a:cubicBezTo>
                  <a:cubicBezTo>
                    <a:pt x="57" y="229"/>
                    <a:pt x="0" y="211"/>
                    <a:pt x="0" y="195"/>
                  </a:cubicBezTo>
                  <a:cubicBezTo>
                    <a:pt x="0" y="50"/>
                    <a:pt x="0" y="50"/>
                    <a:pt x="0" y="50"/>
                  </a:cubicBezTo>
                  <a:cubicBezTo>
                    <a:pt x="22" y="68"/>
                    <a:pt x="81" y="78"/>
                    <a:pt x="139" y="78"/>
                  </a:cubicBezTo>
                  <a:cubicBezTo>
                    <a:pt x="197" y="78"/>
                    <a:pt x="256" y="68"/>
                    <a:pt x="278" y="50"/>
                  </a:cubicBezTo>
                  <a:close/>
                  <a:moveTo>
                    <a:pt x="139" y="0"/>
                  </a:moveTo>
                  <a:cubicBezTo>
                    <a:pt x="57" y="0"/>
                    <a:pt x="0" y="18"/>
                    <a:pt x="0" y="34"/>
                  </a:cubicBezTo>
                  <a:cubicBezTo>
                    <a:pt x="0" y="50"/>
                    <a:pt x="57" y="68"/>
                    <a:pt x="139" y="68"/>
                  </a:cubicBezTo>
                  <a:cubicBezTo>
                    <a:pt x="221" y="68"/>
                    <a:pt x="278" y="50"/>
                    <a:pt x="278" y="34"/>
                  </a:cubicBezTo>
                  <a:cubicBezTo>
                    <a:pt x="278" y="18"/>
                    <a:pt x="221" y="0"/>
                    <a:pt x="1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61">
              <a:extLst>
                <a:ext uri="{FF2B5EF4-FFF2-40B4-BE49-F238E27FC236}">
                  <a16:creationId xmlns:a16="http://schemas.microsoft.com/office/drawing/2014/main" id="{AAEB44ED-1433-FD83-AF9F-79AC8556DE88}"/>
                </a:ext>
              </a:extLst>
            </p:cNvPr>
            <p:cNvSpPr>
              <a:spLocks noEditPoints="1"/>
            </p:cNvSpPr>
            <p:nvPr/>
          </p:nvSpPr>
          <p:spPr bwMode="auto">
            <a:xfrm>
              <a:off x="5207000" y="3971925"/>
              <a:ext cx="265113" cy="219075"/>
            </a:xfrm>
            <a:custGeom>
              <a:avLst/>
              <a:gdLst>
                <a:gd name="T0" fmla="*/ 278 w 278"/>
                <a:gd name="T1" fmla="*/ 50 h 229"/>
                <a:gd name="T2" fmla="*/ 278 w 278"/>
                <a:gd name="T3" fmla="*/ 194 h 229"/>
                <a:gd name="T4" fmla="*/ 139 w 278"/>
                <a:gd name="T5" fmla="*/ 229 h 229"/>
                <a:gd name="T6" fmla="*/ 0 w 278"/>
                <a:gd name="T7" fmla="*/ 194 h 229"/>
                <a:gd name="T8" fmla="*/ 0 w 278"/>
                <a:gd name="T9" fmla="*/ 50 h 229"/>
                <a:gd name="T10" fmla="*/ 139 w 278"/>
                <a:gd name="T11" fmla="*/ 78 h 229"/>
                <a:gd name="T12" fmla="*/ 278 w 278"/>
                <a:gd name="T13" fmla="*/ 50 h 229"/>
                <a:gd name="T14" fmla="*/ 139 w 278"/>
                <a:gd name="T15" fmla="*/ 0 h 229"/>
                <a:gd name="T16" fmla="*/ 0 w 278"/>
                <a:gd name="T17" fmla="*/ 34 h 229"/>
                <a:gd name="T18" fmla="*/ 139 w 278"/>
                <a:gd name="T19" fmla="*/ 68 h 229"/>
                <a:gd name="T20" fmla="*/ 278 w 278"/>
                <a:gd name="T21" fmla="*/ 34 h 229"/>
                <a:gd name="T22" fmla="*/ 139 w 278"/>
                <a:gd name="T23"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8" h="229">
                  <a:moveTo>
                    <a:pt x="278" y="50"/>
                  </a:moveTo>
                  <a:cubicBezTo>
                    <a:pt x="278" y="194"/>
                    <a:pt x="278" y="194"/>
                    <a:pt x="278" y="194"/>
                  </a:cubicBezTo>
                  <a:cubicBezTo>
                    <a:pt x="278" y="211"/>
                    <a:pt x="221" y="229"/>
                    <a:pt x="139" y="229"/>
                  </a:cubicBezTo>
                  <a:cubicBezTo>
                    <a:pt x="57" y="229"/>
                    <a:pt x="0" y="211"/>
                    <a:pt x="0" y="194"/>
                  </a:cubicBezTo>
                  <a:cubicBezTo>
                    <a:pt x="0" y="50"/>
                    <a:pt x="0" y="50"/>
                    <a:pt x="0" y="50"/>
                  </a:cubicBezTo>
                  <a:cubicBezTo>
                    <a:pt x="22" y="68"/>
                    <a:pt x="81" y="78"/>
                    <a:pt x="139" y="78"/>
                  </a:cubicBezTo>
                  <a:cubicBezTo>
                    <a:pt x="197" y="78"/>
                    <a:pt x="256" y="68"/>
                    <a:pt x="278" y="50"/>
                  </a:cubicBezTo>
                  <a:close/>
                  <a:moveTo>
                    <a:pt x="139" y="0"/>
                  </a:moveTo>
                  <a:cubicBezTo>
                    <a:pt x="57" y="0"/>
                    <a:pt x="0" y="18"/>
                    <a:pt x="0" y="34"/>
                  </a:cubicBezTo>
                  <a:cubicBezTo>
                    <a:pt x="0" y="50"/>
                    <a:pt x="57" y="68"/>
                    <a:pt x="139" y="68"/>
                  </a:cubicBezTo>
                  <a:cubicBezTo>
                    <a:pt x="221" y="68"/>
                    <a:pt x="278" y="50"/>
                    <a:pt x="278" y="34"/>
                  </a:cubicBezTo>
                  <a:cubicBezTo>
                    <a:pt x="278" y="18"/>
                    <a:pt x="221" y="0"/>
                    <a:pt x="1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3" name="Freeform 324">
            <a:extLst>
              <a:ext uri="{FF2B5EF4-FFF2-40B4-BE49-F238E27FC236}">
                <a16:creationId xmlns:a16="http://schemas.microsoft.com/office/drawing/2014/main" id="{C2A9A245-425D-F304-62C5-DFE55825A3B6}"/>
              </a:ext>
            </a:extLst>
          </p:cNvPr>
          <p:cNvSpPr>
            <a:spLocks noEditPoints="1"/>
          </p:cNvSpPr>
          <p:nvPr/>
        </p:nvSpPr>
        <p:spPr bwMode="auto">
          <a:xfrm>
            <a:off x="895112" y="2992343"/>
            <a:ext cx="447675" cy="447675"/>
          </a:xfrm>
          <a:custGeom>
            <a:avLst/>
            <a:gdLst>
              <a:gd name="T0" fmla="*/ 835 w 845"/>
              <a:gd name="T1" fmla="*/ 366 h 847"/>
              <a:gd name="T2" fmla="*/ 835 w 845"/>
              <a:gd name="T3" fmla="*/ 24 h 847"/>
              <a:gd name="T4" fmla="*/ 498 w 845"/>
              <a:gd name="T5" fmla="*/ 1 h 847"/>
              <a:gd name="T6" fmla="*/ 454 w 845"/>
              <a:gd name="T7" fmla="*/ 335 h 847"/>
              <a:gd name="T8" fmla="*/ 498 w 845"/>
              <a:gd name="T9" fmla="*/ 390 h 847"/>
              <a:gd name="T10" fmla="*/ 629 w 845"/>
              <a:gd name="T11" fmla="*/ 89 h 847"/>
              <a:gd name="T12" fmla="*/ 654 w 845"/>
              <a:gd name="T13" fmla="*/ 76 h 847"/>
              <a:gd name="T14" fmla="*/ 672 w 845"/>
              <a:gd name="T15" fmla="*/ 173 h 847"/>
              <a:gd name="T16" fmla="*/ 767 w 845"/>
              <a:gd name="T17" fmla="*/ 186 h 847"/>
              <a:gd name="T18" fmla="*/ 758 w 845"/>
              <a:gd name="T19" fmla="*/ 214 h 847"/>
              <a:gd name="T20" fmla="*/ 670 w 845"/>
              <a:gd name="T21" fmla="*/ 301 h 847"/>
              <a:gd name="T22" fmla="*/ 644 w 845"/>
              <a:gd name="T23" fmla="*/ 314 h 847"/>
              <a:gd name="T24" fmla="*/ 626 w 845"/>
              <a:gd name="T25" fmla="*/ 217 h 847"/>
              <a:gd name="T26" fmla="*/ 530 w 845"/>
              <a:gd name="T27" fmla="*/ 204 h 847"/>
              <a:gd name="T28" fmla="*/ 539 w 845"/>
              <a:gd name="T29" fmla="*/ 176 h 847"/>
              <a:gd name="T30" fmla="*/ 347 w 845"/>
              <a:gd name="T31" fmla="*/ 846 h 847"/>
              <a:gd name="T32" fmla="*/ 391 w 845"/>
              <a:gd name="T33" fmla="*/ 511 h 847"/>
              <a:gd name="T34" fmla="*/ 347 w 845"/>
              <a:gd name="T35" fmla="*/ 457 h 847"/>
              <a:gd name="T36" fmla="*/ 10 w 845"/>
              <a:gd name="T37" fmla="*/ 480 h 847"/>
              <a:gd name="T38" fmla="*/ 10 w 845"/>
              <a:gd name="T39" fmla="*/ 822 h 847"/>
              <a:gd name="T40" fmla="*/ 112 w 845"/>
              <a:gd name="T41" fmla="*/ 566 h 847"/>
              <a:gd name="T42" fmla="*/ 143 w 845"/>
              <a:gd name="T43" fmla="*/ 566 h 847"/>
              <a:gd name="T44" fmla="*/ 269 w 845"/>
              <a:gd name="T45" fmla="*/ 560 h 847"/>
              <a:gd name="T46" fmla="*/ 287 w 845"/>
              <a:gd name="T47" fmla="*/ 582 h 847"/>
              <a:gd name="T48" fmla="*/ 283 w 845"/>
              <a:gd name="T49" fmla="*/ 708 h 847"/>
              <a:gd name="T50" fmla="*/ 281 w 845"/>
              <a:gd name="T51" fmla="*/ 736 h 847"/>
              <a:gd name="T52" fmla="*/ 248 w 845"/>
              <a:gd name="T53" fmla="*/ 736 h 847"/>
              <a:gd name="T54" fmla="*/ 122 w 845"/>
              <a:gd name="T55" fmla="*/ 743 h 847"/>
              <a:gd name="T56" fmla="*/ 104 w 845"/>
              <a:gd name="T57" fmla="*/ 720 h 847"/>
              <a:gd name="T58" fmla="*/ 108 w 845"/>
              <a:gd name="T59" fmla="*/ 595 h 847"/>
              <a:gd name="T60" fmla="*/ 112 w 845"/>
              <a:gd name="T61" fmla="*/ 566 h 847"/>
              <a:gd name="T62" fmla="*/ 382 w 845"/>
              <a:gd name="T63" fmla="*/ 366 h 847"/>
              <a:gd name="T64" fmla="*/ 382 w 845"/>
              <a:gd name="T65" fmla="*/ 24 h 847"/>
              <a:gd name="T66" fmla="*/ 44 w 845"/>
              <a:gd name="T67" fmla="*/ 1 h 847"/>
              <a:gd name="T68" fmla="*/ 0 w 845"/>
              <a:gd name="T69" fmla="*/ 335 h 847"/>
              <a:gd name="T70" fmla="*/ 44 w 845"/>
              <a:gd name="T71" fmla="*/ 390 h 847"/>
              <a:gd name="T72" fmla="*/ 293 w 845"/>
              <a:gd name="T73" fmla="*/ 182 h 847"/>
              <a:gd name="T74" fmla="*/ 287 w 845"/>
              <a:gd name="T75" fmla="*/ 212 h 847"/>
              <a:gd name="T76" fmla="*/ 95 w 845"/>
              <a:gd name="T77" fmla="*/ 203 h 847"/>
              <a:gd name="T78" fmla="*/ 108 w 845"/>
              <a:gd name="T79" fmla="*/ 176 h 847"/>
              <a:gd name="T80" fmla="*/ 820 w 845"/>
              <a:gd name="T81" fmla="*/ 838 h 847"/>
              <a:gd name="T82" fmla="*/ 844 w 845"/>
              <a:gd name="T83" fmla="*/ 500 h 847"/>
              <a:gd name="T84" fmla="*/ 509 w 845"/>
              <a:gd name="T85" fmla="*/ 456 h 847"/>
              <a:gd name="T86" fmla="*/ 455 w 845"/>
              <a:gd name="T87" fmla="*/ 500 h 847"/>
              <a:gd name="T88" fmla="*/ 478 w 845"/>
              <a:gd name="T89" fmla="*/ 838 h 847"/>
              <a:gd name="T90" fmla="*/ 638 w 845"/>
              <a:gd name="T91" fmla="*/ 766 h 847"/>
              <a:gd name="T92" fmla="*/ 622 w 845"/>
              <a:gd name="T93" fmla="*/ 734 h 847"/>
              <a:gd name="T94" fmla="*/ 649 w 845"/>
              <a:gd name="T95" fmla="*/ 712 h 847"/>
              <a:gd name="T96" fmla="*/ 677 w 845"/>
              <a:gd name="T97" fmla="*/ 740 h 847"/>
              <a:gd name="T98" fmla="*/ 655 w 845"/>
              <a:gd name="T99" fmla="*/ 767 h 847"/>
              <a:gd name="T100" fmla="*/ 668 w 845"/>
              <a:gd name="T101" fmla="*/ 571 h 847"/>
              <a:gd name="T102" fmla="*/ 672 w 845"/>
              <a:gd name="T103" fmla="*/ 607 h 847"/>
              <a:gd name="T104" fmla="*/ 638 w 845"/>
              <a:gd name="T105" fmla="*/ 617 h 847"/>
              <a:gd name="T106" fmla="*/ 622 w 845"/>
              <a:gd name="T107" fmla="*/ 586 h 847"/>
              <a:gd name="T108" fmla="*/ 649 w 845"/>
              <a:gd name="T109" fmla="*/ 563 h 847"/>
              <a:gd name="T110" fmla="*/ 751 w 845"/>
              <a:gd name="T111" fmla="*/ 664 h 847"/>
              <a:gd name="T112" fmla="*/ 733 w 845"/>
              <a:gd name="T113" fmla="*/ 686 h 847"/>
              <a:gd name="T114" fmla="*/ 546 w 845"/>
              <a:gd name="T115" fmla="*/ 668 h 847"/>
              <a:gd name="T116" fmla="*/ 565 w 845"/>
              <a:gd name="T117" fmla="*/ 64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847">
                <a:moveTo>
                  <a:pt x="509" y="391"/>
                </a:moveTo>
                <a:lnTo>
                  <a:pt x="788" y="391"/>
                </a:lnTo>
                <a:lnTo>
                  <a:pt x="788" y="391"/>
                </a:lnTo>
                <a:lnTo>
                  <a:pt x="800" y="390"/>
                </a:lnTo>
                <a:lnTo>
                  <a:pt x="810" y="386"/>
                </a:lnTo>
                <a:lnTo>
                  <a:pt x="820" y="382"/>
                </a:lnTo>
                <a:lnTo>
                  <a:pt x="828" y="374"/>
                </a:lnTo>
                <a:lnTo>
                  <a:pt x="835" y="366"/>
                </a:lnTo>
                <a:lnTo>
                  <a:pt x="840" y="356"/>
                </a:lnTo>
                <a:lnTo>
                  <a:pt x="844" y="346"/>
                </a:lnTo>
                <a:lnTo>
                  <a:pt x="845" y="335"/>
                </a:lnTo>
                <a:lnTo>
                  <a:pt x="845" y="55"/>
                </a:lnTo>
                <a:lnTo>
                  <a:pt x="845" y="55"/>
                </a:lnTo>
                <a:lnTo>
                  <a:pt x="844" y="44"/>
                </a:lnTo>
                <a:lnTo>
                  <a:pt x="840" y="34"/>
                </a:lnTo>
                <a:lnTo>
                  <a:pt x="835" y="24"/>
                </a:lnTo>
                <a:lnTo>
                  <a:pt x="828" y="16"/>
                </a:lnTo>
                <a:lnTo>
                  <a:pt x="820" y="10"/>
                </a:lnTo>
                <a:lnTo>
                  <a:pt x="810" y="4"/>
                </a:lnTo>
                <a:lnTo>
                  <a:pt x="800" y="1"/>
                </a:lnTo>
                <a:lnTo>
                  <a:pt x="788" y="0"/>
                </a:lnTo>
                <a:lnTo>
                  <a:pt x="509" y="0"/>
                </a:lnTo>
                <a:lnTo>
                  <a:pt x="509" y="0"/>
                </a:lnTo>
                <a:lnTo>
                  <a:pt x="498" y="1"/>
                </a:lnTo>
                <a:lnTo>
                  <a:pt x="487" y="4"/>
                </a:lnTo>
                <a:lnTo>
                  <a:pt x="478" y="10"/>
                </a:lnTo>
                <a:lnTo>
                  <a:pt x="470" y="16"/>
                </a:lnTo>
                <a:lnTo>
                  <a:pt x="463" y="24"/>
                </a:lnTo>
                <a:lnTo>
                  <a:pt x="458" y="34"/>
                </a:lnTo>
                <a:lnTo>
                  <a:pt x="455" y="44"/>
                </a:lnTo>
                <a:lnTo>
                  <a:pt x="454" y="55"/>
                </a:lnTo>
                <a:lnTo>
                  <a:pt x="454" y="335"/>
                </a:lnTo>
                <a:lnTo>
                  <a:pt x="454" y="335"/>
                </a:lnTo>
                <a:lnTo>
                  <a:pt x="455" y="346"/>
                </a:lnTo>
                <a:lnTo>
                  <a:pt x="458" y="356"/>
                </a:lnTo>
                <a:lnTo>
                  <a:pt x="463" y="366"/>
                </a:lnTo>
                <a:lnTo>
                  <a:pt x="470" y="374"/>
                </a:lnTo>
                <a:lnTo>
                  <a:pt x="478" y="382"/>
                </a:lnTo>
                <a:lnTo>
                  <a:pt x="487" y="386"/>
                </a:lnTo>
                <a:lnTo>
                  <a:pt x="498" y="390"/>
                </a:lnTo>
                <a:lnTo>
                  <a:pt x="509" y="391"/>
                </a:lnTo>
                <a:lnTo>
                  <a:pt x="509" y="391"/>
                </a:lnTo>
                <a:close/>
                <a:moveTo>
                  <a:pt x="552" y="173"/>
                </a:moveTo>
                <a:lnTo>
                  <a:pt x="626" y="173"/>
                </a:lnTo>
                <a:lnTo>
                  <a:pt x="626" y="98"/>
                </a:lnTo>
                <a:lnTo>
                  <a:pt x="626" y="98"/>
                </a:lnTo>
                <a:lnTo>
                  <a:pt x="628" y="94"/>
                </a:lnTo>
                <a:lnTo>
                  <a:pt x="629" y="89"/>
                </a:lnTo>
                <a:lnTo>
                  <a:pt x="630" y="85"/>
                </a:lnTo>
                <a:lnTo>
                  <a:pt x="634" y="82"/>
                </a:lnTo>
                <a:lnTo>
                  <a:pt x="636" y="79"/>
                </a:lnTo>
                <a:lnTo>
                  <a:pt x="641" y="77"/>
                </a:lnTo>
                <a:lnTo>
                  <a:pt x="644" y="76"/>
                </a:lnTo>
                <a:lnTo>
                  <a:pt x="649" y="76"/>
                </a:lnTo>
                <a:lnTo>
                  <a:pt x="649" y="76"/>
                </a:lnTo>
                <a:lnTo>
                  <a:pt x="654" y="76"/>
                </a:lnTo>
                <a:lnTo>
                  <a:pt x="658" y="77"/>
                </a:lnTo>
                <a:lnTo>
                  <a:pt x="661" y="79"/>
                </a:lnTo>
                <a:lnTo>
                  <a:pt x="665" y="82"/>
                </a:lnTo>
                <a:lnTo>
                  <a:pt x="667" y="85"/>
                </a:lnTo>
                <a:lnTo>
                  <a:pt x="670" y="89"/>
                </a:lnTo>
                <a:lnTo>
                  <a:pt x="671" y="94"/>
                </a:lnTo>
                <a:lnTo>
                  <a:pt x="672" y="98"/>
                </a:lnTo>
                <a:lnTo>
                  <a:pt x="672" y="173"/>
                </a:lnTo>
                <a:lnTo>
                  <a:pt x="746" y="173"/>
                </a:lnTo>
                <a:lnTo>
                  <a:pt x="746" y="173"/>
                </a:lnTo>
                <a:lnTo>
                  <a:pt x="751" y="173"/>
                </a:lnTo>
                <a:lnTo>
                  <a:pt x="755" y="174"/>
                </a:lnTo>
                <a:lnTo>
                  <a:pt x="758" y="176"/>
                </a:lnTo>
                <a:lnTo>
                  <a:pt x="762" y="179"/>
                </a:lnTo>
                <a:lnTo>
                  <a:pt x="766" y="182"/>
                </a:lnTo>
                <a:lnTo>
                  <a:pt x="767" y="186"/>
                </a:lnTo>
                <a:lnTo>
                  <a:pt x="768" y="191"/>
                </a:lnTo>
                <a:lnTo>
                  <a:pt x="769" y="196"/>
                </a:lnTo>
                <a:lnTo>
                  <a:pt x="769" y="196"/>
                </a:lnTo>
                <a:lnTo>
                  <a:pt x="768" y="199"/>
                </a:lnTo>
                <a:lnTo>
                  <a:pt x="767" y="204"/>
                </a:lnTo>
                <a:lnTo>
                  <a:pt x="766" y="208"/>
                </a:lnTo>
                <a:lnTo>
                  <a:pt x="762" y="211"/>
                </a:lnTo>
                <a:lnTo>
                  <a:pt x="758" y="214"/>
                </a:lnTo>
                <a:lnTo>
                  <a:pt x="755" y="216"/>
                </a:lnTo>
                <a:lnTo>
                  <a:pt x="751" y="217"/>
                </a:lnTo>
                <a:lnTo>
                  <a:pt x="746" y="217"/>
                </a:lnTo>
                <a:lnTo>
                  <a:pt x="672" y="217"/>
                </a:lnTo>
                <a:lnTo>
                  <a:pt x="672" y="293"/>
                </a:lnTo>
                <a:lnTo>
                  <a:pt x="672" y="293"/>
                </a:lnTo>
                <a:lnTo>
                  <a:pt x="671" y="298"/>
                </a:lnTo>
                <a:lnTo>
                  <a:pt x="670" y="301"/>
                </a:lnTo>
                <a:lnTo>
                  <a:pt x="667" y="305"/>
                </a:lnTo>
                <a:lnTo>
                  <a:pt x="665" y="308"/>
                </a:lnTo>
                <a:lnTo>
                  <a:pt x="661" y="311"/>
                </a:lnTo>
                <a:lnTo>
                  <a:pt x="658" y="313"/>
                </a:lnTo>
                <a:lnTo>
                  <a:pt x="654" y="314"/>
                </a:lnTo>
                <a:lnTo>
                  <a:pt x="649" y="316"/>
                </a:lnTo>
                <a:lnTo>
                  <a:pt x="649" y="316"/>
                </a:lnTo>
                <a:lnTo>
                  <a:pt x="644" y="314"/>
                </a:lnTo>
                <a:lnTo>
                  <a:pt x="641" y="313"/>
                </a:lnTo>
                <a:lnTo>
                  <a:pt x="636" y="311"/>
                </a:lnTo>
                <a:lnTo>
                  <a:pt x="634" y="308"/>
                </a:lnTo>
                <a:lnTo>
                  <a:pt x="630" y="305"/>
                </a:lnTo>
                <a:lnTo>
                  <a:pt x="629" y="301"/>
                </a:lnTo>
                <a:lnTo>
                  <a:pt x="628" y="298"/>
                </a:lnTo>
                <a:lnTo>
                  <a:pt x="626" y="293"/>
                </a:lnTo>
                <a:lnTo>
                  <a:pt x="626" y="217"/>
                </a:lnTo>
                <a:lnTo>
                  <a:pt x="552" y="217"/>
                </a:lnTo>
                <a:lnTo>
                  <a:pt x="552" y="217"/>
                </a:lnTo>
                <a:lnTo>
                  <a:pt x="547" y="217"/>
                </a:lnTo>
                <a:lnTo>
                  <a:pt x="542" y="216"/>
                </a:lnTo>
                <a:lnTo>
                  <a:pt x="539" y="214"/>
                </a:lnTo>
                <a:lnTo>
                  <a:pt x="536" y="211"/>
                </a:lnTo>
                <a:lnTo>
                  <a:pt x="533" y="208"/>
                </a:lnTo>
                <a:lnTo>
                  <a:pt x="530" y="204"/>
                </a:lnTo>
                <a:lnTo>
                  <a:pt x="529" y="199"/>
                </a:lnTo>
                <a:lnTo>
                  <a:pt x="529" y="196"/>
                </a:lnTo>
                <a:lnTo>
                  <a:pt x="529" y="196"/>
                </a:lnTo>
                <a:lnTo>
                  <a:pt x="529" y="191"/>
                </a:lnTo>
                <a:lnTo>
                  <a:pt x="530" y="186"/>
                </a:lnTo>
                <a:lnTo>
                  <a:pt x="533" y="182"/>
                </a:lnTo>
                <a:lnTo>
                  <a:pt x="536" y="179"/>
                </a:lnTo>
                <a:lnTo>
                  <a:pt x="539" y="176"/>
                </a:lnTo>
                <a:lnTo>
                  <a:pt x="542" y="174"/>
                </a:lnTo>
                <a:lnTo>
                  <a:pt x="547" y="173"/>
                </a:lnTo>
                <a:lnTo>
                  <a:pt x="552" y="173"/>
                </a:lnTo>
                <a:lnTo>
                  <a:pt x="552" y="173"/>
                </a:lnTo>
                <a:close/>
                <a:moveTo>
                  <a:pt x="56" y="847"/>
                </a:moveTo>
                <a:lnTo>
                  <a:pt x="336" y="847"/>
                </a:lnTo>
                <a:lnTo>
                  <a:pt x="336" y="847"/>
                </a:lnTo>
                <a:lnTo>
                  <a:pt x="347" y="846"/>
                </a:lnTo>
                <a:lnTo>
                  <a:pt x="358" y="842"/>
                </a:lnTo>
                <a:lnTo>
                  <a:pt x="367" y="838"/>
                </a:lnTo>
                <a:lnTo>
                  <a:pt x="374" y="830"/>
                </a:lnTo>
                <a:lnTo>
                  <a:pt x="382" y="822"/>
                </a:lnTo>
                <a:lnTo>
                  <a:pt x="386" y="812"/>
                </a:lnTo>
                <a:lnTo>
                  <a:pt x="390" y="803"/>
                </a:lnTo>
                <a:lnTo>
                  <a:pt x="391" y="791"/>
                </a:lnTo>
                <a:lnTo>
                  <a:pt x="391" y="511"/>
                </a:lnTo>
                <a:lnTo>
                  <a:pt x="391" y="511"/>
                </a:lnTo>
                <a:lnTo>
                  <a:pt x="390" y="500"/>
                </a:lnTo>
                <a:lnTo>
                  <a:pt x="386" y="490"/>
                </a:lnTo>
                <a:lnTo>
                  <a:pt x="382" y="480"/>
                </a:lnTo>
                <a:lnTo>
                  <a:pt x="374" y="472"/>
                </a:lnTo>
                <a:lnTo>
                  <a:pt x="367" y="466"/>
                </a:lnTo>
                <a:lnTo>
                  <a:pt x="358" y="460"/>
                </a:lnTo>
                <a:lnTo>
                  <a:pt x="347" y="457"/>
                </a:lnTo>
                <a:lnTo>
                  <a:pt x="336" y="456"/>
                </a:lnTo>
                <a:lnTo>
                  <a:pt x="56" y="456"/>
                </a:lnTo>
                <a:lnTo>
                  <a:pt x="56" y="456"/>
                </a:lnTo>
                <a:lnTo>
                  <a:pt x="44" y="457"/>
                </a:lnTo>
                <a:lnTo>
                  <a:pt x="35" y="460"/>
                </a:lnTo>
                <a:lnTo>
                  <a:pt x="25" y="466"/>
                </a:lnTo>
                <a:lnTo>
                  <a:pt x="17" y="472"/>
                </a:lnTo>
                <a:lnTo>
                  <a:pt x="10" y="480"/>
                </a:lnTo>
                <a:lnTo>
                  <a:pt x="5" y="490"/>
                </a:lnTo>
                <a:lnTo>
                  <a:pt x="1" y="500"/>
                </a:lnTo>
                <a:lnTo>
                  <a:pt x="0" y="511"/>
                </a:lnTo>
                <a:lnTo>
                  <a:pt x="0" y="791"/>
                </a:lnTo>
                <a:lnTo>
                  <a:pt x="0" y="791"/>
                </a:lnTo>
                <a:lnTo>
                  <a:pt x="1" y="803"/>
                </a:lnTo>
                <a:lnTo>
                  <a:pt x="5" y="812"/>
                </a:lnTo>
                <a:lnTo>
                  <a:pt x="10" y="822"/>
                </a:lnTo>
                <a:lnTo>
                  <a:pt x="17" y="830"/>
                </a:lnTo>
                <a:lnTo>
                  <a:pt x="25" y="838"/>
                </a:lnTo>
                <a:lnTo>
                  <a:pt x="35" y="842"/>
                </a:lnTo>
                <a:lnTo>
                  <a:pt x="44" y="846"/>
                </a:lnTo>
                <a:lnTo>
                  <a:pt x="56" y="847"/>
                </a:lnTo>
                <a:lnTo>
                  <a:pt x="56" y="847"/>
                </a:lnTo>
                <a:close/>
                <a:moveTo>
                  <a:pt x="112" y="566"/>
                </a:moveTo>
                <a:lnTo>
                  <a:pt x="112" y="566"/>
                </a:lnTo>
                <a:lnTo>
                  <a:pt x="114" y="564"/>
                </a:lnTo>
                <a:lnTo>
                  <a:pt x="119" y="562"/>
                </a:lnTo>
                <a:lnTo>
                  <a:pt x="122" y="560"/>
                </a:lnTo>
                <a:lnTo>
                  <a:pt x="127" y="560"/>
                </a:lnTo>
                <a:lnTo>
                  <a:pt x="131" y="560"/>
                </a:lnTo>
                <a:lnTo>
                  <a:pt x="136" y="562"/>
                </a:lnTo>
                <a:lnTo>
                  <a:pt x="139" y="564"/>
                </a:lnTo>
                <a:lnTo>
                  <a:pt x="143" y="566"/>
                </a:lnTo>
                <a:lnTo>
                  <a:pt x="196" y="619"/>
                </a:lnTo>
                <a:lnTo>
                  <a:pt x="248" y="566"/>
                </a:lnTo>
                <a:lnTo>
                  <a:pt x="248" y="566"/>
                </a:lnTo>
                <a:lnTo>
                  <a:pt x="252" y="564"/>
                </a:lnTo>
                <a:lnTo>
                  <a:pt x="256" y="562"/>
                </a:lnTo>
                <a:lnTo>
                  <a:pt x="260" y="560"/>
                </a:lnTo>
                <a:lnTo>
                  <a:pt x="264" y="560"/>
                </a:lnTo>
                <a:lnTo>
                  <a:pt x="269" y="560"/>
                </a:lnTo>
                <a:lnTo>
                  <a:pt x="274" y="562"/>
                </a:lnTo>
                <a:lnTo>
                  <a:pt x="277" y="564"/>
                </a:lnTo>
                <a:lnTo>
                  <a:pt x="281" y="566"/>
                </a:lnTo>
                <a:lnTo>
                  <a:pt x="281" y="566"/>
                </a:lnTo>
                <a:lnTo>
                  <a:pt x="283" y="570"/>
                </a:lnTo>
                <a:lnTo>
                  <a:pt x="286" y="574"/>
                </a:lnTo>
                <a:lnTo>
                  <a:pt x="287" y="578"/>
                </a:lnTo>
                <a:lnTo>
                  <a:pt x="287" y="582"/>
                </a:lnTo>
                <a:lnTo>
                  <a:pt x="287" y="587"/>
                </a:lnTo>
                <a:lnTo>
                  <a:pt x="286" y="590"/>
                </a:lnTo>
                <a:lnTo>
                  <a:pt x="283" y="595"/>
                </a:lnTo>
                <a:lnTo>
                  <a:pt x="281" y="599"/>
                </a:lnTo>
                <a:lnTo>
                  <a:pt x="228" y="652"/>
                </a:lnTo>
                <a:lnTo>
                  <a:pt x="281" y="704"/>
                </a:lnTo>
                <a:lnTo>
                  <a:pt x="281" y="704"/>
                </a:lnTo>
                <a:lnTo>
                  <a:pt x="283" y="708"/>
                </a:lnTo>
                <a:lnTo>
                  <a:pt x="286" y="712"/>
                </a:lnTo>
                <a:lnTo>
                  <a:pt x="287" y="716"/>
                </a:lnTo>
                <a:lnTo>
                  <a:pt x="287" y="720"/>
                </a:lnTo>
                <a:lnTo>
                  <a:pt x="287" y="725"/>
                </a:lnTo>
                <a:lnTo>
                  <a:pt x="286" y="728"/>
                </a:lnTo>
                <a:lnTo>
                  <a:pt x="283" y="732"/>
                </a:lnTo>
                <a:lnTo>
                  <a:pt x="281" y="736"/>
                </a:lnTo>
                <a:lnTo>
                  <a:pt x="281" y="736"/>
                </a:lnTo>
                <a:lnTo>
                  <a:pt x="277" y="739"/>
                </a:lnTo>
                <a:lnTo>
                  <a:pt x="274" y="742"/>
                </a:lnTo>
                <a:lnTo>
                  <a:pt x="269" y="743"/>
                </a:lnTo>
                <a:lnTo>
                  <a:pt x="264" y="743"/>
                </a:lnTo>
                <a:lnTo>
                  <a:pt x="260" y="743"/>
                </a:lnTo>
                <a:lnTo>
                  <a:pt x="256" y="742"/>
                </a:lnTo>
                <a:lnTo>
                  <a:pt x="252" y="739"/>
                </a:lnTo>
                <a:lnTo>
                  <a:pt x="248" y="736"/>
                </a:lnTo>
                <a:lnTo>
                  <a:pt x="196" y="683"/>
                </a:lnTo>
                <a:lnTo>
                  <a:pt x="143" y="736"/>
                </a:lnTo>
                <a:lnTo>
                  <a:pt x="143" y="736"/>
                </a:lnTo>
                <a:lnTo>
                  <a:pt x="139" y="739"/>
                </a:lnTo>
                <a:lnTo>
                  <a:pt x="136" y="742"/>
                </a:lnTo>
                <a:lnTo>
                  <a:pt x="131" y="743"/>
                </a:lnTo>
                <a:lnTo>
                  <a:pt x="127" y="743"/>
                </a:lnTo>
                <a:lnTo>
                  <a:pt x="122" y="743"/>
                </a:lnTo>
                <a:lnTo>
                  <a:pt x="119" y="742"/>
                </a:lnTo>
                <a:lnTo>
                  <a:pt x="114" y="739"/>
                </a:lnTo>
                <a:lnTo>
                  <a:pt x="112" y="736"/>
                </a:lnTo>
                <a:lnTo>
                  <a:pt x="112" y="736"/>
                </a:lnTo>
                <a:lnTo>
                  <a:pt x="108" y="732"/>
                </a:lnTo>
                <a:lnTo>
                  <a:pt x="106" y="728"/>
                </a:lnTo>
                <a:lnTo>
                  <a:pt x="104" y="725"/>
                </a:lnTo>
                <a:lnTo>
                  <a:pt x="104" y="720"/>
                </a:lnTo>
                <a:lnTo>
                  <a:pt x="104" y="716"/>
                </a:lnTo>
                <a:lnTo>
                  <a:pt x="106" y="712"/>
                </a:lnTo>
                <a:lnTo>
                  <a:pt x="108" y="708"/>
                </a:lnTo>
                <a:lnTo>
                  <a:pt x="112" y="704"/>
                </a:lnTo>
                <a:lnTo>
                  <a:pt x="164" y="652"/>
                </a:lnTo>
                <a:lnTo>
                  <a:pt x="112" y="599"/>
                </a:lnTo>
                <a:lnTo>
                  <a:pt x="112" y="599"/>
                </a:lnTo>
                <a:lnTo>
                  <a:pt x="108" y="595"/>
                </a:lnTo>
                <a:lnTo>
                  <a:pt x="106" y="590"/>
                </a:lnTo>
                <a:lnTo>
                  <a:pt x="104" y="587"/>
                </a:lnTo>
                <a:lnTo>
                  <a:pt x="104" y="582"/>
                </a:lnTo>
                <a:lnTo>
                  <a:pt x="104" y="578"/>
                </a:lnTo>
                <a:lnTo>
                  <a:pt x="106" y="574"/>
                </a:lnTo>
                <a:lnTo>
                  <a:pt x="108" y="570"/>
                </a:lnTo>
                <a:lnTo>
                  <a:pt x="112" y="566"/>
                </a:lnTo>
                <a:lnTo>
                  <a:pt x="112" y="566"/>
                </a:lnTo>
                <a:close/>
                <a:moveTo>
                  <a:pt x="56" y="391"/>
                </a:moveTo>
                <a:lnTo>
                  <a:pt x="336" y="391"/>
                </a:lnTo>
                <a:lnTo>
                  <a:pt x="336" y="391"/>
                </a:lnTo>
                <a:lnTo>
                  <a:pt x="347" y="390"/>
                </a:lnTo>
                <a:lnTo>
                  <a:pt x="358" y="386"/>
                </a:lnTo>
                <a:lnTo>
                  <a:pt x="367" y="382"/>
                </a:lnTo>
                <a:lnTo>
                  <a:pt x="374" y="374"/>
                </a:lnTo>
                <a:lnTo>
                  <a:pt x="382" y="366"/>
                </a:lnTo>
                <a:lnTo>
                  <a:pt x="386" y="356"/>
                </a:lnTo>
                <a:lnTo>
                  <a:pt x="390" y="346"/>
                </a:lnTo>
                <a:lnTo>
                  <a:pt x="391" y="335"/>
                </a:lnTo>
                <a:lnTo>
                  <a:pt x="391" y="55"/>
                </a:lnTo>
                <a:lnTo>
                  <a:pt x="391" y="55"/>
                </a:lnTo>
                <a:lnTo>
                  <a:pt x="390" y="44"/>
                </a:lnTo>
                <a:lnTo>
                  <a:pt x="386" y="34"/>
                </a:lnTo>
                <a:lnTo>
                  <a:pt x="382" y="24"/>
                </a:lnTo>
                <a:lnTo>
                  <a:pt x="374" y="16"/>
                </a:lnTo>
                <a:lnTo>
                  <a:pt x="367" y="10"/>
                </a:lnTo>
                <a:lnTo>
                  <a:pt x="358" y="4"/>
                </a:lnTo>
                <a:lnTo>
                  <a:pt x="347" y="1"/>
                </a:lnTo>
                <a:lnTo>
                  <a:pt x="336" y="0"/>
                </a:lnTo>
                <a:lnTo>
                  <a:pt x="56" y="0"/>
                </a:lnTo>
                <a:lnTo>
                  <a:pt x="56" y="0"/>
                </a:lnTo>
                <a:lnTo>
                  <a:pt x="44" y="1"/>
                </a:lnTo>
                <a:lnTo>
                  <a:pt x="35" y="4"/>
                </a:lnTo>
                <a:lnTo>
                  <a:pt x="25" y="10"/>
                </a:lnTo>
                <a:lnTo>
                  <a:pt x="17" y="16"/>
                </a:lnTo>
                <a:lnTo>
                  <a:pt x="10" y="24"/>
                </a:lnTo>
                <a:lnTo>
                  <a:pt x="5" y="34"/>
                </a:lnTo>
                <a:lnTo>
                  <a:pt x="1" y="44"/>
                </a:lnTo>
                <a:lnTo>
                  <a:pt x="0" y="55"/>
                </a:lnTo>
                <a:lnTo>
                  <a:pt x="0" y="335"/>
                </a:lnTo>
                <a:lnTo>
                  <a:pt x="0" y="335"/>
                </a:lnTo>
                <a:lnTo>
                  <a:pt x="1" y="346"/>
                </a:lnTo>
                <a:lnTo>
                  <a:pt x="5" y="356"/>
                </a:lnTo>
                <a:lnTo>
                  <a:pt x="10" y="366"/>
                </a:lnTo>
                <a:lnTo>
                  <a:pt x="17" y="374"/>
                </a:lnTo>
                <a:lnTo>
                  <a:pt x="25" y="382"/>
                </a:lnTo>
                <a:lnTo>
                  <a:pt x="35" y="386"/>
                </a:lnTo>
                <a:lnTo>
                  <a:pt x="44" y="390"/>
                </a:lnTo>
                <a:lnTo>
                  <a:pt x="56" y="391"/>
                </a:lnTo>
                <a:lnTo>
                  <a:pt x="56" y="391"/>
                </a:lnTo>
                <a:close/>
                <a:moveTo>
                  <a:pt x="112" y="176"/>
                </a:moveTo>
                <a:lnTo>
                  <a:pt x="280" y="176"/>
                </a:lnTo>
                <a:lnTo>
                  <a:pt x="280" y="176"/>
                </a:lnTo>
                <a:lnTo>
                  <a:pt x="283" y="176"/>
                </a:lnTo>
                <a:lnTo>
                  <a:pt x="287" y="178"/>
                </a:lnTo>
                <a:lnTo>
                  <a:pt x="293" y="182"/>
                </a:lnTo>
                <a:lnTo>
                  <a:pt x="296" y="188"/>
                </a:lnTo>
                <a:lnTo>
                  <a:pt x="298" y="192"/>
                </a:lnTo>
                <a:lnTo>
                  <a:pt x="299" y="196"/>
                </a:lnTo>
                <a:lnTo>
                  <a:pt x="299" y="196"/>
                </a:lnTo>
                <a:lnTo>
                  <a:pt x="298" y="199"/>
                </a:lnTo>
                <a:lnTo>
                  <a:pt x="296" y="203"/>
                </a:lnTo>
                <a:lnTo>
                  <a:pt x="293" y="209"/>
                </a:lnTo>
                <a:lnTo>
                  <a:pt x="287" y="212"/>
                </a:lnTo>
                <a:lnTo>
                  <a:pt x="283" y="214"/>
                </a:lnTo>
                <a:lnTo>
                  <a:pt x="280" y="214"/>
                </a:lnTo>
                <a:lnTo>
                  <a:pt x="112" y="214"/>
                </a:lnTo>
                <a:lnTo>
                  <a:pt x="112" y="214"/>
                </a:lnTo>
                <a:lnTo>
                  <a:pt x="108" y="214"/>
                </a:lnTo>
                <a:lnTo>
                  <a:pt x="104" y="212"/>
                </a:lnTo>
                <a:lnTo>
                  <a:pt x="98" y="209"/>
                </a:lnTo>
                <a:lnTo>
                  <a:pt x="95" y="203"/>
                </a:lnTo>
                <a:lnTo>
                  <a:pt x="94" y="199"/>
                </a:lnTo>
                <a:lnTo>
                  <a:pt x="94" y="196"/>
                </a:lnTo>
                <a:lnTo>
                  <a:pt x="94" y="196"/>
                </a:lnTo>
                <a:lnTo>
                  <a:pt x="94" y="192"/>
                </a:lnTo>
                <a:lnTo>
                  <a:pt x="95" y="188"/>
                </a:lnTo>
                <a:lnTo>
                  <a:pt x="98" y="182"/>
                </a:lnTo>
                <a:lnTo>
                  <a:pt x="104" y="178"/>
                </a:lnTo>
                <a:lnTo>
                  <a:pt x="108" y="176"/>
                </a:lnTo>
                <a:lnTo>
                  <a:pt x="112" y="176"/>
                </a:lnTo>
                <a:lnTo>
                  <a:pt x="112" y="176"/>
                </a:lnTo>
                <a:close/>
                <a:moveTo>
                  <a:pt x="509" y="847"/>
                </a:moveTo>
                <a:lnTo>
                  <a:pt x="788" y="847"/>
                </a:lnTo>
                <a:lnTo>
                  <a:pt x="788" y="847"/>
                </a:lnTo>
                <a:lnTo>
                  <a:pt x="800" y="846"/>
                </a:lnTo>
                <a:lnTo>
                  <a:pt x="810" y="842"/>
                </a:lnTo>
                <a:lnTo>
                  <a:pt x="820" y="838"/>
                </a:lnTo>
                <a:lnTo>
                  <a:pt x="828" y="830"/>
                </a:lnTo>
                <a:lnTo>
                  <a:pt x="835" y="822"/>
                </a:lnTo>
                <a:lnTo>
                  <a:pt x="840" y="812"/>
                </a:lnTo>
                <a:lnTo>
                  <a:pt x="844" y="803"/>
                </a:lnTo>
                <a:lnTo>
                  <a:pt x="845" y="791"/>
                </a:lnTo>
                <a:lnTo>
                  <a:pt x="845" y="511"/>
                </a:lnTo>
                <a:lnTo>
                  <a:pt x="845" y="511"/>
                </a:lnTo>
                <a:lnTo>
                  <a:pt x="844" y="500"/>
                </a:lnTo>
                <a:lnTo>
                  <a:pt x="840" y="490"/>
                </a:lnTo>
                <a:lnTo>
                  <a:pt x="835" y="480"/>
                </a:lnTo>
                <a:lnTo>
                  <a:pt x="828" y="472"/>
                </a:lnTo>
                <a:lnTo>
                  <a:pt x="820" y="466"/>
                </a:lnTo>
                <a:lnTo>
                  <a:pt x="810" y="460"/>
                </a:lnTo>
                <a:lnTo>
                  <a:pt x="800" y="457"/>
                </a:lnTo>
                <a:lnTo>
                  <a:pt x="788" y="456"/>
                </a:lnTo>
                <a:lnTo>
                  <a:pt x="509" y="456"/>
                </a:lnTo>
                <a:lnTo>
                  <a:pt x="509" y="456"/>
                </a:lnTo>
                <a:lnTo>
                  <a:pt x="498" y="457"/>
                </a:lnTo>
                <a:lnTo>
                  <a:pt x="487" y="460"/>
                </a:lnTo>
                <a:lnTo>
                  <a:pt x="478" y="466"/>
                </a:lnTo>
                <a:lnTo>
                  <a:pt x="470" y="472"/>
                </a:lnTo>
                <a:lnTo>
                  <a:pt x="463" y="480"/>
                </a:lnTo>
                <a:lnTo>
                  <a:pt x="458" y="490"/>
                </a:lnTo>
                <a:lnTo>
                  <a:pt x="455" y="500"/>
                </a:lnTo>
                <a:lnTo>
                  <a:pt x="454" y="511"/>
                </a:lnTo>
                <a:lnTo>
                  <a:pt x="454" y="791"/>
                </a:lnTo>
                <a:lnTo>
                  <a:pt x="454" y="791"/>
                </a:lnTo>
                <a:lnTo>
                  <a:pt x="455" y="803"/>
                </a:lnTo>
                <a:lnTo>
                  <a:pt x="458" y="812"/>
                </a:lnTo>
                <a:lnTo>
                  <a:pt x="463" y="822"/>
                </a:lnTo>
                <a:lnTo>
                  <a:pt x="470" y="830"/>
                </a:lnTo>
                <a:lnTo>
                  <a:pt x="478" y="838"/>
                </a:lnTo>
                <a:lnTo>
                  <a:pt x="487" y="842"/>
                </a:lnTo>
                <a:lnTo>
                  <a:pt x="498" y="846"/>
                </a:lnTo>
                <a:lnTo>
                  <a:pt x="509" y="847"/>
                </a:lnTo>
                <a:lnTo>
                  <a:pt x="509" y="847"/>
                </a:lnTo>
                <a:close/>
                <a:moveTo>
                  <a:pt x="649" y="768"/>
                </a:moveTo>
                <a:lnTo>
                  <a:pt x="649" y="768"/>
                </a:lnTo>
                <a:lnTo>
                  <a:pt x="643" y="767"/>
                </a:lnTo>
                <a:lnTo>
                  <a:pt x="638" y="766"/>
                </a:lnTo>
                <a:lnTo>
                  <a:pt x="634" y="763"/>
                </a:lnTo>
                <a:lnTo>
                  <a:pt x="629" y="760"/>
                </a:lnTo>
                <a:lnTo>
                  <a:pt x="626" y="756"/>
                </a:lnTo>
                <a:lnTo>
                  <a:pt x="623" y="751"/>
                </a:lnTo>
                <a:lnTo>
                  <a:pt x="622" y="745"/>
                </a:lnTo>
                <a:lnTo>
                  <a:pt x="622" y="740"/>
                </a:lnTo>
                <a:lnTo>
                  <a:pt x="622" y="740"/>
                </a:lnTo>
                <a:lnTo>
                  <a:pt x="622" y="734"/>
                </a:lnTo>
                <a:lnTo>
                  <a:pt x="623" y="730"/>
                </a:lnTo>
                <a:lnTo>
                  <a:pt x="626" y="725"/>
                </a:lnTo>
                <a:lnTo>
                  <a:pt x="629" y="720"/>
                </a:lnTo>
                <a:lnTo>
                  <a:pt x="634" y="716"/>
                </a:lnTo>
                <a:lnTo>
                  <a:pt x="638" y="714"/>
                </a:lnTo>
                <a:lnTo>
                  <a:pt x="643" y="713"/>
                </a:lnTo>
                <a:lnTo>
                  <a:pt x="649" y="712"/>
                </a:lnTo>
                <a:lnTo>
                  <a:pt x="649" y="712"/>
                </a:lnTo>
                <a:lnTo>
                  <a:pt x="655" y="713"/>
                </a:lnTo>
                <a:lnTo>
                  <a:pt x="660" y="714"/>
                </a:lnTo>
                <a:lnTo>
                  <a:pt x="665" y="716"/>
                </a:lnTo>
                <a:lnTo>
                  <a:pt x="668" y="720"/>
                </a:lnTo>
                <a:lnTo>
                  <a:pt x="672" y="725"/>
                </a:lnTo>
                <a:lnTo>
                  <a:pt x="674" y="730"/>
                </a:lnTo>
                <a:lnTo>
                  <a:pt x="677" y="734"/>
                </a:lnTo>
                <a:lnTo>
                  <a:pt x="677" y="740"/>
                </a:lnTo>
                <a:lnTo>
                  <a:pt x="677" y="740"/>
                </a:lnTo>
                <a:lnTo>
                  <a:pt x="677" y="745"/>
                </a:lnTo>
                <a:lnTo>
                  <a:pt x="674" y="751"/>
                </a:lnTo>
                <a:lnTo>
                  <a:pt x="672" y="756"/>
                </a:lnTo>
                <a:lnTo>
                  <a:pt x="668" y="760"/>
                </a:lnTo>
                <a:lnTo>
                  <a:pt x="665" y="763"/>
                </a:lnTo>
                <a:lnTo>
                  <a:pt x="660" y="766"/>
                </a:lnTo>
                <a:lnTo>
                  <a:pt x="655" y="767"/>
                </a:lnTo>
                <a:lnTo>
                  <a:pt x="649" y="768"/>
                </a:lnTo>
                <a:lnTo>
                  <a:pt x="649" y="768"/>
                </a:lnTo>
                <a:close/>
                <a:moveTo>
                  <a:pt x="649" y="563"/>
                </a:moveTo>
                <a:lnTo>
                  <a:pt x="649" y="563"/>
                </a:lnTo>
                <a:lnTo>
                  <a:pt x="655" y="564"/>
                </a:lnTo>
                <a:lnTo>
                  <a:pt x="660" y="565"/>
                </a:lnTo>
                <a:lnTo>
                  <a:pt x="665" y="568"/>
                </a:lnTo>
                <a:lnTo>
                  <a:pt x="668" y="571"/>
                </a:lnTo>
                <a:lnTo>
                  <a:pt x="672" y="575"/>
                </a:lnTo>
                <a:lnTo>
                  <a:pt x="674" y="580"/>
                </a:lnTo>
                <a:lnTo>
                  <a:pt x="677" y="586"/>
                </a:lnTo>
                <a:lnTo>
                  <a:pt x="677" y="590"/>
                </a:lnTo>
                <a:lnTo>
                  <a:pt x="677" y="590"/>
                </a:lnTo>
                <a:lnTo>
                  <a:pt x="677" y="596"/>
                </a:lnTo>
                <a:lnTo>
                  <a:pt x="674" y="602"/>
                </a:lnTo>
                <a:lnTo>
                  <a:pt x="672" y="607"/>
                </a:lnTo>
                <a:lnTo>
                  <a:pt x="668" y="611"/>
                </a:lnTo>
                <a:lnTo>
                  <a:pt x="665" y="614"/>
                </a:lnTo>
                <a:lnTo>
                  <a:pt x="660" y="617"/>
                </a:lnTo>
                <a:lnTo>
                  <a:pt x="655" y="618"/>
                </a:lnTo>
                <a:lnTo>
                  <a:pt x="649" y="619"/>
                </a:lnTo>
                <a:lnTo>
                  <a:pt x="649" y="619"/>
                </a:lnTo>
                <a:lnTo>
                  <a:pt x="643" y="618"/>
                </a:lnTo>
                <a:lnTo>
                  <a:pt x="638" y="617"/>
                </a:lnTo>
                <a:lnTo>
                  <a:pt x="634" y="614"/>
                </a:lnTo>
                <a:lnTo>
                  <a:pt x="629" y="611"/>
                </a:lnTo>
                <a:lnTo>
                  <a:pt x="626" y="607"/>
                </a:lnTo>
                <a:lnTo>
                  <a:pt x="623" y="602"/>
                </a:lnTo>
                <a:lnTo>
                  <a:pt x="622" y="596"/>
                </a:lnTo>
                <a:lnTo>
                  <a:pt x="622" y="590"/>
                </a:lnTo>
                <a:lnTo>
                  <a:pt x="622" y="590"/>
                </a:lnTo>
                <a:lnTo>
                  <a:pt x="622" y="586"/>
                </a:lnTo>
                <a:lnTo>
                  <a:pt x="623" y="580"/>
                </a:lnTo>
                <a:lnTo>
                  <a:pt x="626" y="575"/>
                </a:lnTo>
                <a:lnTo>
                  <a:pt x="629" y="571"/>
                </a:lnTo>
                <a:lnTo>
                  <a:pt x="634" y="568"/>
                </a:lnTo>
                <a:lnTo>
                  <a:pt x="638" y="565"/>
                </a:lnTo>
                <a:lnTo>
                  <a:pt x="643" y="564"/>
                </a:lnTo>
                <a:lnTo>
                  <a:pt x="649" y="563"/>
                </a:lnTo>
                <a:lnTo>
                  <a:pt x="649" y="563"/>
                </a:lnTo>
                <a:close/>
                <a:moveTo>
                  <a:pt x="565" y="649"/>
                </a:moveTo>
                <a:lnTo>
                  <a:pt x="733" y="649"/>
                </a:lnTo>
                <a:lnTo>
                  <a:pt x="733" y="649"/>
                </a:lnTo>
                <a:lnTo>
                  <a:pt x="737" y="649"/>
                </a:lnTo>
                <a:lnTo>
                  <a:pt x="740" y="650"/>
                </a:lnTo>
                <a:lnTo>
                  <a:pt x="746" y="655"/>
                </a:lnTo>
                <a:lnTo>
                  <a:pt x="750" y="660"/>
                </a:lnTo>
                <a:lnTo>
                  <a:pt x="751" y="664"/>
                </a:lnTo>
                <a:lnTo>
                  <a:pt x="751" y="668"/>
                </a:lnTo>
                <a:lnTo>
                  <a:pt x="751" y="668"/>
                </a:lnTo>
                <a:lnTo>
                  <a:pt x="751" y="672"/>
                </a:lnTo>
                <a:lnTo>
                  <a:pt x="750" y="676"/>
                </a:lnTo>
                <a:lnTo>
                  <a:pt x="746" y="680"/>
                </a:lnTo>
                <a:lnTo>
                  <a:pt x="740" y="685"/>
                </a:lnTo>
                <a:lnTo>
                  <a:pt x="737" y="686"/>
                </a:lnTo>
                <a:lnTo>
                  <a:pt x="733" y="686"/>
                </a:lnTo>
                <a:lnTo>
                  <a:pt x="565" y="686"/>
                </a:lnTo>
                <a:lnTo>
                  <a:pt x="565" y="686"/>
                </a:lnTo>
                <a:lnTo>
                  <a:pt x="562" y="686"/>
                </a:lnTo>
                <a:lnTo>
                  <a:pt x="558" y="685"/>
                </a:lnTo>
                <a:lnTo>
                  <a:pt x="552" y="680"/>
                </a:lnTo>
                <a:lnTo>
                  <a:pt x="548" y="676"/>
                </a:lnTo>
                <a:lnTo>
                  <a:pt x="547" y="672"/>
                </a:lnTo>
                <a:lnTo>
                  <a:pt x="546" y="668"/>
                </a:lnTo>
                <a:lnTo>
                  <a:pt x="546" y="668"/>
                </a:lnTo>
                <a:lnTo>
                  <a:pt x="547" y="664"/>
                </a:lnTo>
                <a:lnTo>
                  <a:pt x="548" y="660"/>
                </a:lnTo>
                <a:lnTo>
                  <a:pt x="552" y="655"/>
                </a:lnTo>
                <a:lnTo>
                  <a:pt x="558" y="650"/>
                </a:lnTo>
                <a:lnTo>
                  <a:pt x="562" y="649"/>
                </a:lnTo>
                <a:lnTo>
                  <a:pt x="565" y="649"/>
                </a:lnTo>
                <a:lnTo>
                  <a:pt x="565" y="649"/>
                </a:lnTo>
                <a:close/>
              </a:path>
            </a:pathLst>
          </a:custGeom>
          <a:solidFill>
            <a:srgbClr val="467E98"/>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 name="テキスト ボックス 2">
            <a:extLst>
              <a:ext uri="{FF2B5EF4-FFF2-40B4-BE49-F238E27FC236}">
                <a16:creationId xmlns:a16="http://schemas.microsoft.com/office/drawing/2014/main" id="{4122EF09-C3DF-FA6A-FD20-3E79FAA75E3F}"/>
              </a:ext>
            </a:extLst>
          </p:cNvPr>
          <p:cNvSpPr txBox="1"/>
          <p:nvPr/>
        </p:nvSpPr>
        <p:spPr>
          <a:xfrm>
            <a:off x="2536644" y="4861676"/>
            <a:ext cx="6288901" cy="200055"/>
          </a:xfrm>
          <a:prstGeom prst="rect">
            <a:avLst/>
          </a:prstGeom>
          <a:noFill/>
        </p:spPr>
        <p:txBody>
          <a:bodyPr wrap="none" rtlCol="0">
            <a:spAutoFit/>
          </a:bodyPr>
          <a:lstStyle/>
          <a:p>
            <a:r>
              <a:rPr lang="en-US" altLang="ja-JP" sz="700" dirty="0"/>
              <a:t>※</a:t>
            </a:r>
            <a:r>
              <a:rPr lang="ja-JP" altLang="en-US" sz="700" dirty="0"/>
              <a:t>新リース会計基準対応機能については、現在開発中につき今後の開発過程において仕様や時期が変更になる可能性があります。予めご了承ください。</a:t>
            </a:r>
            <a:endParaRPr kumimoji="1" lang="ja-JP" altLang="en-US" sz="700" dirty="0"/>
          </a:p>
        </p:txBody>
      </p:sp>
    </p:spTree>
    <p:extLst>
      <p:ext uri="{BB962C8B-B14F-4D97-AF65-F5344CB8AC3E}">
        <p14:creationId xmlns:p14="http://schemas.microsoft.com/office/powerpoint/2010/main" val="32634970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線コネクタ 19">
            <a:extLst>
              <a:ext uri="{FF2B5EF4-FFF2-40B4-BE49-F238E27FC236}">
                <a16:creationId xmlns:a16="http://schemas.microsoft.com/office/drawing/2014/main" id="{E2AB217D-066F-C35C-FD0C-D0EDFF182AB5}"/>
              </a:ext>
            </a:extLst>
          </p:cNvPr>
          <p:cNvCxnSpPr>
            <a:cxnSpLocks/>
          </p:cNvCxnSpPr>
          <p:nvPr/>
        </p:nvCxnSpPr>
        <p:spPr>
          <a:xfrm>
            <a:off x="5399305" y="2427734"/>
            <a:ext cx="0" cy="1368152"/>
          </a:xfrm>
          <a:prstGeom prst="line">
            <a:avLst/>
          </a:prstGeom>
          <a:ln>
            <a:solidFill>
              <a:schemeClr val="accent6"/>
            </a:solidFill>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C3FBAE1B-AE10-3DE9-6DC1-1CB278992942}"/>
              </a:ext>
            </a:extLst>
          </p:cNvPr>
          <p:cNvCxnSpPr>
            <a:cxnSpLocks/>
          </p:cNvCxnSpPr>
          <p:nvPr/>
        </p:nvCxnSpPr>
        <p:spPr>
          <a:xfrm>
            <a:off x="1881481" y="2259103"/>
            <a:ext cx="0" cy="1248751"/>
          </a:xfrm>
          <a:prstGeom prst="line">
            <a:avLst/>
          </a:prstGeom>
          <a:ln>
            <a:solidFill>
              <a:schemeClr val="accent6"/>
            </a:solidFill>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B3F1EAE5-C2CF-158D-B470-E6B7BD83913F}"/>
              </a:ext>
            </a:extLst>
          </p:cNvPr>
          <p:cNvCxnSpPr>
            <a:cxnSpLocks/>
          </p:cNvCxnSpPr>
          <p:nvPr/>
        </p:nvCxnSpPr>
        <p:spPr>
          <a:xfrm>
            <a:off x="4283968" y="2429984"/>
            <a:ext cx="0" cy="1365902"/>
          </a:xfrm>
          <a:prstGeom prst="line">
            <a:avLst/>
          </a:prstGeom>
          <a:ln>
            <a:solidFill>
              <a:schemeClr val="accent6"/>
            </a:solidFill>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7D83E8DD-DD24-4134-A6BF-A31949AB606C}"/>
              </a:ext>
            </a:extLst>
          </p:cNvPr>
          <p:cNvCxnSpPr>
            <a:cxnSpLocks/>
          </p:cNvCxnSpPr>
          <p:nvPr/>
        </p:nvCxnSpPr>
        <p:spPr>
          <a:xfrm>
            <a:off x="3347864" y="3011130"/>
            <a:ext cx="0" cy="1410942"/>
          </a:xfrm>
          <a:prstGeom prst="line">
            <a:avLst/>
          </a:prstGeom>
        </p:spPr>
        <p:style>
          <a:lnRef idx="1">
            <a:schemeClr val="dk1"/>
          </a:lnRef>
          <a:fillRef idx="0">
            <a:schemeClr val="dk1"/>
          </a:fillRef>
          <a:effectRef idx="0">
            <a:schemeClr val="dk1"/>
          </a:effectRef>
          <a:fontRef idx="minor">
            <a:schemeClr val="tx1"/>
          </a:fontRef>
        </p:style>
      </p:cxnSp>
      <p:sp>
        <p:nvSpPr>
          <p:cNvPr id="7" name="タイトル 6"/>
          <p:cNvSpPr>
            <a:spLocks noGrp="1"/>
          </p:cNvSpPr>
          <p:nvPr>
            <p:ph type="title"/>
          </p:nvPr>
        </p:nvSpPr>
        <p:spPr/>
        <p:txBody>
          <a:bodyPr/>
          <a:lstStyle/>
          <a:p>
            <a:r>
              <a:rPr lang="ja-JP" altLang="en-US" sz="2400" dirty="0"/>
              <a:t>新リース会計基準対応</a:t>
            </a:r>
            <a:endParaRPr kumimoji="1" lang="ja-JP" altLang="en-US" dirty="0"/>
          </a:p>
        </p:txBody>
      </p:sp>
      <p:sp>
        <p:nvSpPr>
          <p:cNvPr id="5" name="テキスト プレースホルダー 4"/>
          <p:cNvSpPr>
            <a:spLocks noGrp="1"/>
          </p:cNvSpPr>
          <p:nvPr>
            <p:ph type="body" sz="quarter" idx="16"/>
          </p:nvPr>
        </p:nvSpPr>
        <p:spPr/>
        <p:txBody>
          <a:bodyPr/>
          <a:lstStyle/>
          <a:p>
            <a:r>
              <a:rPr kumimoji="1" lang="ja-JP" altLang="en-US" sz="1800" dirty="0"/>
              <a:t>製品対応スケジュール</a:t>
            </a:r>
            <a:endParaRPr kumimoji="1" lang="ja-JP" altLang="en-US" dirty="0"/>
          </a:p>
        </p:txBody>
      </p:sp>
      <p:sp>
        <p:nvSpPr>
          <p:cNvPr id="25" name="スライド番号プレースホルダー 2"/>
          <p:cNvSpPr>
            <a:spLocks noGrp="1"/>
          </p:cNvSpPr>
          <p:nvPr>
            <p:ph type="sldNum" sz="quarter" idx="10"/>
          </p:nvPr>
        </p:nvSpPr>
        <p:spPr>
          <a:xfrm>
            <a:off x="8532000" y="4932000"/>
            <a:ext cx="360000" cy="135000"/>
          </a:xfrm>
          <a:prstGeom prst="rect">
            <a:avLst/>
          </a:prstGeom>
        </p:spPr>
        <p:txBody>
          <a:bodyPr vert="horz" lIns="0" tIns="0" rIns="0" bIns="0" rtlCol="0" anchor="b" anchorCtr="0"/>
          <a:lstStyle>
            <a:defPPr>
              <a:defRPr lang="ja-JP"/>
            </a:defPPr>
            <a:lvl1pPr marL="0" algn="r" defTabSz="914400" rtl="0" eaLnBrk="1" latinLnBrk="0" hangingPunct="1">
              <a:defRPr kumimoji="1" sz="900"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78AE49ED-73EF-499C-8307-28EB0E7CF529}" type="slidenum">
              <a:rPr lang="ja-JP" altLang="en-US" smtClean="0">
                <a:solidFill>
                  <a:prstClr val="black">
                    <a:lumMod val="50000"/>
                    <a:lumOff val="50000"/>
                  </a:prstClr>
                </a:solidFill>
                <a:latin typeface="メイリオ"/>
                <a:ea typeface="メイリオ"/>
              </a:rPr>
              <a:pPr>
                <a:defRPr/>
              </a:pPr>
              <a:t>55</a:t>
            </a:fld>
            <a:endParaRPr lang="ja-JP" altLang="en-US" dirty="0"/>
          </a:p>
        </p:txBody>
      </p:sp>
      <p:sp>
        <p:nvSpPr>
          <p:cNvPr id="45" name="フッター プレースホルダー 3"/>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cxnSp>
        <p:nvCxnSpPr>
          <p:cNvPr id="2" name="直線コネクタ 1">
            <a:extLst>
              <a:ext uri="{FF2B5EF4-FFF2-40B4-BE49-F238E27FC236}">
                <a16:creationId xmlns:a16="http://schemas.microsoft.com/office/drawing/2014/main" id="{F37F61E6-C021-69F1-23F7-E0CF78E9C714}"/>
              </a:ext>
            </a:extLst>
          </p:cNvPr>
          <p:cNvCxnSpPr>
            <a:cxnSpLocks/>
          </p:cNvCxnSpPr>
          <p:nvPr/>
        </p:nvCxnSpPr>
        <p:spPr>
          <a:xfrm>
            <a:off x="2470828" y="3010189"/>
            <a:ext cx="0" cy="1410942"/>
          </a:xfrm>
          <a:prstGeom prst="line">
            <a:avLst/>
          </a:prstGeom>
        </p:spPr>
        <p:style>
          <a:lnRef idx="1">
            <a:schemeClr val="dk1"/>
          </a:lnRef>
          <a:fillRef idx="0">
            <a:schemeClr val="dk1"/>
          </a:fillRef>
          <a:effectRef idx="0">
            <a:schemeClr val="dk1"/>
          </a:effectRef>
          <a:fontRef idx="minor">
            <a:schemeClr val="tx1"/>
          </a:fontRef>
        </p:style>
      </p:cxnSp>
      <p:cxnSp>
        <p:nvCxnSpPr>
          <p:cNvPr id="3" name="直線コネクタ 2">
            <a:extLst>
              <a:ext uri="{FF2B5EF4-FFF2-40B4-BE49-F238E27FC236}">
                <a16:creationId xmlns:a16="http://schemas.microsoft.com/office/drawing/2014/main" id="{8F099487-2F01-1459-459D-BB868D3E9480}"/>
              </a:ext>
            </a:extLst>
          </p:cNvPr>
          <p:cNvCxnSpPr>
            <a:cxnSpLocks/>
          </p:cNvCxnSpPr>
          <p:nvPr/>
        </p:nvCxnSpPr>
        <p:spPr>
          <a:xfrm>
            <a:off x="1050769" y="3009003"/>
            <a:ext cx="0" cy="1410942"/>
          </a:xfrm>
          <a:prstGeom prst="line">
            <a:avLst/>
          </a:prstGeom>
        </p:spPr>
        <p:style>
          <a:lnRef idx="1">
            <a:schemeClr val="dk1"/>
          </a:lnRef>
          <a:fillRef idx="0">
            <a:schemeClr val="dk1"/>
          </a:fillRef>
          <a:effectRef idx="0">
            <a:schemeClr val="dk1"/>
          </a:effectRef>
          <a:fontRef idx="minor">
            <a:schemeClr val="tx1"/>
          </a:fontRef>
        </p:style>
      </p:cxnSp>
      <p:sp>
        <p:nvSpPr>
          <p:cNvPr id="4" name="四角形: 角を丸くする 3">
            <a:extLst>
              <a:ext uri="{FF2B5EF4-FFF2-40B4-BE49-F238E27FC236}">
                <a16:creationId xmlns:a16="http://schemas.microsoft.com/office/drawing/2014/main" id="{B1675A39-3917-17E6-EDA0-06ACF5DE222D}"/>
              </a:ext>
            </a:extLst>
          </p:cNvPr>
          <p:cNvSpPr/>
          <p:nvPr/>
        </p:nvSpPr>
        <p:spPr>
          <a:xfrm>
            <a:off x="5791347" y="2437632"/>
            <a:ext cx="1532689" cy="437318"/>
          </a:xfrm>
          <a:prstGeom prst="roundRect">
            <a:avLst/>
          </a:prstGeom>
          <a:solidFill>
            <a:schemeClr val="bg2"/>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8" name="テキスト ボックス 7">
            <a:extLst>
              <a:ext uri="{FF2B5EF4-FFF2-40B4-BE49-F238E27FC236}">
                <a16:creationId xmlns:a16="http://schemas.microsoft.com/office/drawing/2014/main" id="{6BF5979C-2000-A8E8-AE6C-AD0C0EDF3453}"/>
              </a:ext>
            </a:extLst>
          </p:cNvPr>
          <p:cNvSpPr txBox="1"/>
          <p:nvPr/>
        </p:nvSpPr>
        <p:spPr>
          <a:xfrm>
            <a:off x="600719" y="2846150"/>
            <a:ext cx="900100" cy="230832"/>
          </a:xfrm>
          <a:prstGeom prst="rect">
            <a:avLst/>
          </a:prstGeom>
          <a:noFill/>
        </p:spPr>
        <p:txBody>
          <a:bodyPr wrap="square">
            <a:spAutoFit/>
          </a:bodyPr>
          <a:lstStyle/>
          <a:p>
            <a:pPr algn="ctr"/>
            <a:r>
              <a:rPr lang="ja-JP" altLang="en-US" sz="900" dirty="0"/>
              <a:t>2024/9/13</a:t>
            </a:r>
          </a:p>
        </p:txBody>
      </p:sp>
      <p:cxnSp>
        <p:nvCxnSpPr>
          <p:cNvPr id="9" name="直線コネクタ 8">
            <a:extLst>
              <a:ext uri="{FF2B5EF4-FFF2-40B4-BE49-F238E27FC236}">
                <a16:creationId xmlns:a16="http://schemas.microsoft.com/office/drawing/2014/main" id="{55704CCD-B1EB-39BC-91B0-66075CC9B9F0}"/>
              </a:ext>
            </a:extLst>
          </p:cNvPr>
          <p:cNvCxnSpPr>
            <a:cxnSpLocks/>
          </p:cNvCxnSpPr>
          <p:nvPr/>
        </p:nvCxnSpPr>
        <p:spPr>
          <a:xfrm>
            <a:off x="6579831" y="3043920"/>
            <a:ext cx="11497" cy="1400038"/>
          </a:xfrm>
          <a:prstGeom prst="line">
            <a:avLst/>
          </a:prstGeom>
        </p:spPr>
        <p:style>
          <a:lnRef idx="1">
            <a:schemeClr val="dk1"/>
          </a:lnRef>
          <a:fillRef idx="0">
            <a:schemeClr val="dk1"/>
          </a:fillRef>
          <a:effectRef idx="0">
            <a:schemeClr val="dk1"/>
          </a:effectRef>
          <a:fontRef idx="minor">
            <a:schemeClr val="tx1"/>
          </a:fontRef>
        </p:style>
      </p:cxnSp>
      <p:sp>
        <p:nvSpPr>
          <p:cNvPr id="11" name="テキスト ボックス 10">
            <a:extLst>
              <a:ext uri="{FF2B5EF4-FFF2-40B4-BE49-F238E27FC236}">
                <a16:creationId xmlns:a16="http://schemas.microsoft.com/office/drawing/2014/main" id="{0EFC938A-8B87-FBB2-EACC-E48C45C55EFF}"/>
              </a:ext>
            </a:extLst>
          </p:cNvPr>
          <p:cNvSpPr txBox="1"/>
          <p:nvPr/>
        </p:nvSpPr>
        <p:spPr>
          <a:xfrm>
            <a:off x="2915816" y="2852179"/>
            <a:ext cx="900100" cy="230832"/>
          </a:xfrm>
          <a:prstGeom prst="rect">
            <a:avLst/>
          </a:prstGeom>
          <a:noFill/>
        </p:spPr>
        <p:txBody>
          <a:bodyPr wrap="square">
            <a:spAutoFit/>
          </a:bodyPr>
          <a:lstStyle/>
          <a:p>
            <a:pPr algn="ctr"/>
            <a:r>
              <a:rPr lang="ja-JP" altLang="en-US" sz="900" dirty="0"/>
              <a:t>202</a:t>
            </a:r>
            <a:r>
              <a:rPr lang="en-US" altLang="ja-JP" sz="900" dirty="0"/>
              <a:t>6</a:t>
            </a:r>
            <a:r>
              <a:rPr lang="ja-JP" altLang="en-US" sz="900" dirty="0"/>
              <a:t>/</a:t>
            </a:r>
            <a:r>
              <a:rPr lang="en-US" altLang="ja-JP" sz="900" dirty="0"/>
              <a:t>4</a:t>
            </a:r>
            <a:r>
              <a:rPr lang="ja-JP" altLang="en-US" sz="900" dirty="0"/>
              <a:t>/1</a:t>
            </a:r>
          </a:p>
        </p:txBody>
      </p:sp>
      <p:sp>
        <p:nvSpPr>
          <p:cNvPr id="12" name="テキスト ボックス 11">
            <a:extLst>
              <a:ext uri="{FF2B5EF4-FFF2-40B4-BE49-F238E27FC236}">
                <a16:creationId xmlns:a16="http://schemas.microsoft.com/office/drawing/2014/main" id="{8148C1E6-C119-B228-3427-4A8D6334ECFD}"/>
              </a:ext>
            </a:extLst>
          </p:cNvPr>
          <p:cNvSpPr txBox="1"/>
          <p:nvPr/>
        </p:nvSpPr>
        <p:spPr>
          <a:xfrm>
            <a:off x="6129781" y="2879067"/>
            <a:ext cx="900100" cy="230832"/>
          </a:xfrm>
          <a:prstGeom prst="rect">
            <a:avLst/>
          </a:prstGeom>
          <a:noFill/>
        </p:spPr>
        <p:txBody>
          <a:bodyPr wrap="square">
            <a:spAutoFit/>
          </a:bodyPr>
          <a:lstStyle/>
          <a:p>
            <a:pPr algn="ctr"/>
            <a:r>
              <a:rPr lang="ja-JP" altLang="en-US" sz="900" dirty="0"/>
              <a:t>202</a:t>
            </a:r>
            <a:r>
              <a:rPr lang="en-US" altLang="ja-JP" sz="900" dirty="0"/>
              <a:t>7</a:t>
            </a:r>
            <a:r>
              <a:rPr lang="ja-JP" altLang="en-US" sz="900" dirty="0"/>
              <a:t>/</a:t>
            </a:r>
            <a:r>
              <a:rPr lang="en-US" altLang="ja-JP" sz="900" dirty="0"/>
              <a:t>4</a:t>
            </a:r>
            <a:r>
              <a:rPr lang="ja-JP" altLang="en-US" sz="900" dirty="0"/>
              <a:t>/1</a:t>
            </a:r>
          </a:p>
        </p:txBody>
      </p:sp>
      <p:cxnSp>
        <p:nvCxnSpPr>
          <p:cNvPr id="13" name="直線コネクタ 12">
            <a:extLst>
              <a:ext uri="{FF2B5EF4-FFF2-40B4-BE49-F238E27FC236}">
                <a16:creationId xmlns:a16="http://schemas.microsoft.com/office/drawing/2014/main" id="{EA0157C2-C5A4-A6C2-9B92-75D052028CF4}"/>
              </a:ext>
            </a:extLst>
          </p:cNvPr>
          <p:cNvCxnSpPr>
            <a:cxnSpLocks/>
          </p:cNvCxnSpPr>
          <p:nvPr/>
        </p:nvCxnSpPr>
        <p:spPr>
          <a:xfrm>
            <a:off x="8391815" y="3038715"/>
            <a:ext cx="0" cy="1405243"/>
          </a:xfrm>
          <a:prstGeom prst="line">
            <a:avLst/>
          </a:prstGeom>
        </p:spPr>
        <p:style>
          <a:lnRef idx="1">
            <a:schemeClr val="dk1"/>
          </a:lnRef>
          <a:fillRef idx="0">
            <a:schemeClr val="dk1"/>
          </a:fillRef>
          <a:effectRef idx="0">
            <a:schemeClr val="dk1"/>
          </a:effectRef>
          <a:fontRef idx="minor">
            <a:schemeClr val="tx1"/>
          </a:fontRef>
        </p:style>
      </p:cxnSp>
      <p:sp>
        <p:nvSpPr>
          <p:cNvPr id="14" name="テキスト ボックス 13">
            <a:extLst>
              <a:ext uri="{FF2B5EF4-FFF2-40B4-BE49-F238E27FC236}">
                <a16:creationId xmlns:a16="http://schemas.microsoft.com/office/drawing/2014/main" id="{49B1D684-3B79-C635-6C67-410FCDB5A5B6}"/>
              </a:ext>
            </a:extLst>
          </p:cNvPr>
          <p:cNvSpPr txBox="1"/>
          <p:nvPr/>
        </p:nvSpPr>
        <p:spPr>
          <a:xfrm>
            <a:off x="7941765" y="2873862"/>
            <a:ext cx="900100" cy="230832"/>
          </a:xfrm>
          <a:prstGeom prst="rect">
            <a:avLst/>
          </a:prstGeom>
          <a:noFill/>
        </p:spPr>
        <p:txBody>
          <a:bodyPr wrap="square">
            <a:spAutoFit/>
          </a:bodyPr>
          <a:lstStyle/>
          <a:p>
            <a:pPr algn="ctr"/>
            <a:r>
              <a:rPr lang="ja-JP" altLang="en-US" sz="900" dirty="0"/>
              <a:t>202</a:t>
            </a:r>
            <a:r>
              <a:rPr lang="en-US" altLang="ja-JP" sz="900" dirty="0"/>
              <a:t>8</a:t>
            </a:r>
            <a:r>
              <a:rPr lang="ja-JP" altLang="en-US" sz="900" dirty="0"/>
              <a:t>/</a:t>
            </a:r>
            <a:r>
              <a:rPr lang="en-US" altLang="ja-JP" sz="900" dirty="0"/>
              <a:t>4</a:t>
            </a:r>
            <a:r>
              <a:rPr lang="ja-JP" altLang="en-US" sz="900" dirty="0"/>
              <a:t>/1</a:t>
            </a:r>
          </a:p>
        </p:txBody>
      </p:sp>
      <p:sp>
        <p:nvSpPr>
          <p:cNvPr id="15" name="矢印: 五方向 14">
            <a:extLst>
              <a:ext uri="{FF2B5EF4-FFF2-40B4-BE49-F238E27FC236}">
                <a16:creationId xmlns:a16="http://schemas.microsoft.com/office/drawing/2014/main" id="{E335A3D2-A861-A297-BA0D-C87B5A370452}"/>
              </a:ext>
            </a:extLst>
          </p:cNvPr>
          <p:cNvSpPr/>
          <p:nvPr/>
        </p:nvSpPr>
        <p:spPr>
          <a:xfrm>
            <a:off x="6579831" y="3150456"/>
            <a:ext cx="2226528" cy="429609"/>
          </a:xfrm>
          <a:prstGeom prst="homePlate">
            <a:avLst/>
          </a:prstGeom>
          <a:solidFill>
            <a:schemeClr val="tx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新リース会計基準</a:t>
            </a:r>
          </a:p>
        </p:txBody>
      </p:sp>
      <p:sp>
        <p:nvSpPr>
          <p:cNvPr id="16" name="矢印: 五方向 15">
            <a:extLst>
              <a:ext uri="{FF2B5EF4-FFF2-40B4-BE49-F238E27FC236}">
                <a16:creationId xmlns:a16="http://schemas.microsoft.com/office/drawing/2014/main" id="{40AB905F-8BCB-377E-090E-DD374AEBEE76}"/>
              </a:ext>
            </a:extLst>
          </p:cNvPr>
          <p:cNvSpPr/>
          <p:nvPr/>
        </p:nvSpPr>
        <p:spPr>
          <a:xfrm>
            <a:off x="337641" y="3147813"/>
            <a:ext cx="6242187" cy="429609"/>
          </a:xfrm>
          <a:prstGeom prst="homePlate">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chemeClr val="tx1"/>
                </a:solidFill>
              </a:rPr>
              <a:t>改正前リース会計基準</a:t>
            </a:r>
            <a:endParaRPr kumimoji="1" lang="ja-JP" altLang="en-US" sz="1200" dirty="0">
              <a:solidFill>
                <a:schemeClr val="tx1"/>
              </a:solidFill>
            </a:endParaRPr>
          </a:p>
        </p:txBody>
      </p:sp>
      <p:sp>
        <p:nvSpPr>
          <p:cNvPr id="17" name="テキスト ボックス 16">
            <a:extLst>
              <a:ext uri="{FF2B5EF4-FFF2-40B4-BE49-F238E27FC236}">
                <a16:creationId xmlns:a16="http://schemas.microsoft.com/office/drawing/2014/main" id="{A9541F79-4848-E5F3-93DB-122412265A96}"/>
              </a:ext>
            </a:extLst>
          </p:cNvPr>
          <p:cNvSpPr txBox="1"/>
          <p:nvPr/>
        </p:nvSpPr>
        <p:spPr>
          <a:xfrm>
            <a:off x="3779531" y="2052886"/>
            <a:ext cx="972655" cy="400110"/>
          </a:xfrm>
          <a:prstGeom prst="rect">
            <a:avLst/>
          </a:prstGeom>
          <a:noFill/>
          <a:ln>
            <a:noFill/>
          </a:ln>
        </p:spPr>
        <p:txBody>
          <a:bodyPr wrap="square">
            <a:spAutoFit/>
          </a:bodyPr>
          <a:lstStyle/>
          <a:p>
            <a:pPr algn="ctr"/>
            <a:r>
              <a:rPr lang="ja-JP" altLang="en-US" sz="1000" b="1" dirty="0">
                <a:solidFill>
                  <a:srgbClr val="FF0000"/>
                </a:solidFill>
              </a:rPr>
              <a:t>202</a:t>
            </a:r>
            <a:r>
              <a:rPr lang="en-US" altLang="ja-JP" sz="1000" b="1" dirty="0">
                <a:solidFill>
                  <a:srgbClr val="FF0000"/>
                </a:solidFill>
              </a:rPr>
              <a:t>6</a:t>
            </a:r>
            <a:r>
              <a:rPr lang="ja-JP" altLang="en-US" sz="1000" b="1" dirty="0">
                <a:solidFill>
                  <a:srgbClr val="FF0000"/>
                </a:solidFill>
              </a:rPr>
              <a:t>/</a:t>
            </a:r>
            <a:r>
              <a:rPr lang="en-US" altLang="ja-JP" sz="1000" b="1" dirty="0">
                <a:solidFill>
                  <a:srgbClr val="FF0000"/>
                </a:solidFill>
              </a:rPr>
              <a:t>6/1</a:t>
            </a:r>
          </a:p>
          <a:p>
            <a:pPr algn="ctr"/>
            <a:r>
              <a:rPr lang="ja-JP" altLang="en-US" sz="1000" b="1" dirty="0">
                <a:solidFill>
                  <a:srgbClr val="FF0000"/>
                </a:solidFill>
              </a:rPr>
              <a:t>フェーズ１</a:t>
            </a:r>
          </a:p>
        </p:txBody>
      </p:sp>
      <p:sp>
        <p:nvSpPr>
          <p:cNvPr id="18" name="テキスト ボックス 17">
            <a:extLst>
              <a:ext uri="{FF2B5EF4-FFF2-40B4-BE49-F238E27FC236}">
                <a16:creationId xmlns:a16="http://schemas.microsoft.com/office/drawing/2014/main" id="{1EB4E562-E294-576E-4954-6D3FC9208964}"/>
              </a:ext>
            </a:extLst>
          </p:cNvPr>
          <p:cNvSpPr txBox="1"/>
          <p:nvPr/>
        </p:nvSpPr>
        <p:spPr>
          <a:xfrm>
            <a:off x="1390482" y="2028271"/>
            <a:ext cx="997607" cy="230832"/>
          </a:xfrm>
          <a:prstGeom prst="rect">
            <a:avLst/>
          </a:prstGeom>
          <a:noFill/>
        </p:spPr>
        <p:txBody>
          <a:bodyPr wrap="square">
            <a:spAutoFit/>
          </a:bodyPr>
          <a:lstStyle/>
          <a:p>
            <a:pPr algn="ctr"/>
            <a:r>
              <a:rPr lang="ja-JP" altLang="en-US" sz="900" b="1" dirty="0">
                <a:solidFill>
                  <a:srgbClr val="FF0000"/>
                </a:solidFill>
              </a:rPr>
              <a:t>202</a:t>
            </a:r>
            <a:r>
              <a:rPr lang="en-US" altLang="ja-JP" sz="900" b="1" dirty="0">
                <a:solidFill>
                  <a:srgbClr val="FF0000"/>
                </a:solidFill>
              </a:rPr>
              <a:t>4</a:t>
            </a:r>
            <a:r>
              <a:rPr lang="ja-JP" altLang="en-US" sz="900" b="1" dirty="0">
                <a:solidFill>
                  <a:srgbClr val="FF0000"/>
                </a:solidFill>
              </a:rPr>
              <a:t>/</a:t>
            </a:r>
            <a:r>
              <a:rPr lang="en-US" altLang="ja-JP" sz="900" b="1" dirty="0">
                <a:solidFill>
                  <a:srgbClr val="FF0000"/>
                </a:solidFill>
              </a:rPr>
              <a:t>12/19</a:t>
            </a:r>
            <a:endParaRPr lang="ja-JP" altLang="en-US" sz="900" b="1" dirty="0">
              <a:solidFill>
                <a:srgbClr val="FF0000"/>
              </a:solidFill>
            </a:endParaRPr>
          </a:p>
        </p:txBody>
      </p:sp>
      <p:sp>
        <p:nvSpPr>
          <p:cNvPr id="19" name="テキスト ボックス 18">
            <a:extLst>
              <a:ext uri="{FF2B5EF4-FFF2-40B4-BE49-F238E27FC236}">
                <a16:creationId xmlns:a16="http://schemas.microsoft.com/office/drawing/2014/main" id="{97990437-EF74-31B2-8595-FEF77F5E78B9}"/>
              </a:ext>
            </a:extLst>
          </p:cNvPr>
          <p:cNvSpPr txBox="1"/>
          <p:nvPr/>
        </p:nvSpPr>
        <p:spPr>
          <a:xfrm>
            <a:off x="7324142" y="2427734"/>
            <a:ext cx="2135346" cy="461665"/>
          </a:xfrm>
          <a:prstGeom prst="rect">
            <a:avLst/>
          </a:prstGeom>
          <a:noFill/>
        </p:spPr>
        <p:txBody>
          <a:bodyPr wrap="square">
            <a:spAutoFit/>
          </a:bodyPr>
          <a:lstStyle/>
          <a:p>
            <a:r>
              <a:rPr lang="ja-JP" altLang="en-US" sz="800" dirty="0">
                <a:solidFill>
                  <a:srgbClr val="000000"/>
                </a:solidFill>
              </a:rPr>
              <a:t>2027年4月1日以降開始する</a:t>
            </a:r>
            <a:endParaRPr lang="en-US" altLang="ja-JP" sz="800" dirty="0">
              <a:solidFill>
                <a:srgbClr val="000000"/>
              </a:solidFill>
            </a:endParaRPr>
          </a:p>
          <a:p>
            <a:r>
              <a:rPr lang="ja-JP" altLang="en-US" sz="800" dirty="0">
                <a:solidFill>
                  <a:srgbClr val="000000"/>
                </a:solidFill>
              </a:rPr>
              <a:t>連結会計年度及び事業年度の</a:t>
            </a:r>
            <a:endParaRPr lang="en-US" altLang="ja-JP" sz="800" dirty="0">
              <a:solidFill>
                <a:srgbClr val="000000"/>
              </a:solidFill>
            </a:endParaRPr>
          </a:p>
          <a:p>
            <a:r>
              <a:rPr lang="ja-JP" altLang="en-US" sz="800" dirty="0">
                <a:solidFill>
                  <a:srgbClr val="000000"/>
                </a:solidFill>
              </a:rPr>
              <a:t>期首から適用</a:t>
            </a:r>
          </a:p>
        </p:txBody>
      </p:sp>
      <p:sp>
        <p:nvSpPr>
          <p:cNvPr id="22" name="四角形: 角を丸くする 21">
            <a:extLst>
              <a:ext uri="{FF2B5EF4-FFF2-40B4-BE49-F238E27FC236}">
                <a16:creationId xmlns:a16="http://schemas.microsoft.com/office/drawing/2014/main" id="{74AEF766-C458-C082-C759-8648ECA0CEFF}"/>
              </a:ext>
            </a:extLst>
          </p:cNvPr>
          <p:cNvSpPr/>
          <p:nvPr/>
        </p:nvSpPr>
        <p:spPr>
          <a:xfrm>
            <a:off x="284425" y="2530731"/>
            <a:ext cx="1532689" cy="332616"/>
          </a:xfrm>
          <a:prstGeom prst="roundRect">
            <a:avLst/>
          </a:prstGeom>
          <a:solidFill>
            <a:schemeClr val="bg2"/>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23" name="テキスト ボックス 22">
            <a:extLst>
              <a:ext uri="{FF2B5EF4-FFF2-40B4-BE49-F238E27FC236}">
                <a16:creationId xmlns:a16="http://schemas.microsoft.com/office/drawing/2014/main" id="{89C12EF6-BD0D-9BC2-7514-157AF50B20C6}"/>
              </a:ext>
            </a:extLst>
          </p:cNvPr>
          <p:cNvSpPr txBox="1"/>
          <p:nvPr/>
        </p:nvSpPr>
        <p:spPr>
          <a:xfrm>
            <a:off x="235976" y="2584822"/>
            <a:ext cx="1629586" cy="261610"/>
          </a:xfrm>
          <a:prstGeom prst="rect">
            <a:avLst/>
          </a:prstGeom>
          <a:noFill/>
        </p:spPr>
        <p:txBody>
          <a:bodyPr wrap="square" rtlCol="0">
            <a:spAutoFit/>
          </a:bodyPr>
          <a:lstStyle/>
          <a:p>
            <a:pPr algn="ctr"/>
            <a:r>
              <a:rPr kumimoji="1" lang="ja-JP" altLang="en-US" sz="1050" dirty="0">
                <a:solidFill>
                  <a:srgbClr val="000000"/>
                </a:solidFill>
              </a:rPr>
              <a:t>新リース会計基準公表</a:t>
            </a:r>
          </a:p>
        </p:txBody>
      </p:sp>
      <p:sp>
        <p:nvSpPr>
          <p:cNvPr id="24" name="テキスト ボックス 23">
            <a:extLst>
              <a:ext uri="{FF2B5EF4-FFF2-40B4-BE49-F238E27FC236}">
                <a16:creationId xmlns:a16="http://schemas.microsoft.com/office/drawing/2014/main" id="{3D997C0B-294B-919A-B78A-EC8BF4AC82D5}"/>
              </a:ext>
            </a:extLst>
          </p:cNvPr>
          <p:cNvSpPr txBox="1"/>
          <p:nvPr/>
        </p:nvSpPr>
        <p:spPr>
          <a:xfrm>
            <a:off x="3563888" y="1568932"/>
            <a:ext cx="2492232" cy="430887"/>
          </a:xfrm>
          <a:prstGeom prst="rect">
            <a:avLst/>
          </a:prstGeom>
          <a:noFill/>
        </p:spPr>
        <p:txBody>
          <a:bodyPr wrap="square" rtlCol="0">
            <a:spAutoFit/>
          </a:bodyPr>
          <a:lstStyle/>
          <a:p>
            <a:pPr algn="ctr"/>
            <a:r>
              <a:rPr kumimoji="1" lang="en-US" altLang="ja-JP" sz="1050" b="1" dirty="0" err="1">
                <a:solidFill>
                  <a:srgbClr val="FF0000"/>
                </a:solidFill>
              </a:rPr>
              <a:t>SuperStream</a:t>
            </a:r>
            <a:r>
              <a:rPr kumimoji="1" lang="en-US" altLang="ja-JP" sz="1050" b="1" dirty="0">
                <a:solidFill>
                  <a:srgbClr val="FF0000"/>
                </a:solidFill>
              </a:rPr>
              <a:t>-NX(</a:t>
            </a:r>
            <a:r>
              <a:rPr lang="en-US" altLang="ja-JP" sz="1050" b="1" dirty="0">
                <a:solidFill>
                  <a:srgbClr val="FF0000"/>
                </a:solidFill>
              </a:rPr>
              <a:t>V2.9)</a:t>
            </a:r>
            <a:endParaRPr kumimoji="1" lang="en-US" altLang="ja-JP" sz="1050" b="1" dirty="0">
              <a:solidFill>
                <a:srgbClr val="FF0000"/>
              </a:solidFill>
            </a:endParaRPr>
          </a:p>
          <a:p>
            <a:pPr algn="ctr"/>
            <a:r>
              <a:rPr kumimoji="1" lang="ja-JP" altLang="en-US" sz="1050" b="1" dirty="0">
                <a:solidFill>
                  <a:srgbClr val="FF0000"/>
                </a:solidFill>
              </a:rPr>
              <a:t>新リース会計基準対応</a:t>
            </a:r>
            <a:endParaRPr kumimoji="1" lang="en-US" altLang="ja-JP" sz="1050" b="1" dirty="0">
              <a:solidFill>
                <a:srgbClr val="FF0000"/>
              </a:solidFill>
            </a:endParaRPr>
          </a:p>
        </p:txBody>
      </p:sp>
      <p:sp>
        <p:nvSpPr>
          <p:cNvPr id="46" name="テキスト ボックス 45">
            <a:extLst>
              <a:ext uri="{FF2B5EF4-FFF2-40B4-BE49-F238E27FC236}">
                <a16:creationId xmlns:a16="http://schemas.microsoft.com/office/drawing/2014/main" id="{4533C407-7FB9-AC68-6C55-9252C52D46AA}"/>
              </a:ext>
            </a:extLst>
          </p:cNvPr>
          <p:cNvSpPr txBox="1"/>
          <p:nvPr/>
        </p:nvSpPr>
        <p:spPr>
          <a:xfrm>
            <a:off x="5779099" y="2472029"/>
            <a:ext cx="1629586" cy="415498"/>
          </a:xfrm>
          <a:prstGeom prst="rect">
            <a:avLst/>
          </a:prstGeom>
          <a:noFill/>
        </p:spPr>
        <p:txBody>
          <a:bodyPr wrap="square" rtlCol="0">
            <a:spAutoFit/>
          </a:bodyPr>
          <a:lstStyle/>
          <a:p>
            <a:pPr algn="ctr"/>
            <a:r>
              <a:rPr kumimoji="1" lang="ja-JP" altLang="en-US" sz="1050" dirty="0">
                <a:solidFill>
                  <a:srgbClr val="000000"/>
                </a:solidFill>
              </a:rPr>
              <a:t>新リース会計基準</a:t>
            </a:r>
            <a:endParaRPr kumimoji="1" lang="en-US" altLang="ja-JP" sz="1050" dirty="0">
              <a:solidFill>
                <a:srgbClr val="000000"/>
              </a:solidFill>
            </a:endParaRPr>
          </a:p>
          <a:p>
            <a:pPr algn="ctr"/>
            <a:r>
              <a:rPr lang="ja-JP" altLang="en-US" sz="1050" dirty="0">
                <a:solidFill>
                  <a:srgbClr val="000000"/>
                </a:solidFill>
              </a:rPr>
              <a:t>適用開始</a:t>
            </a:r>
            <a:endParaRPr kumimoji="1" lang="ja-JP" altLang="en-US" sz="1050" dirty="0">
              <a:solidFill>
                <a:srgbClr val="000000"/>
              </a:solidFill>
            </a:endParaRPr>
          </a:p>
        </p:txBody>
      </p:sp>
      <p:grpSp>
        <p:nvGrpSpPr>
          <p:cNvPr id="47" name="グループ化 46">
            <a:extLst>
              <a:ext uri="{FF2B5EF4-FFF2-40B4-BE49-F238E27FC236}">
                <a16:creationId xmlns:a16="http://schemas.microsoft.com/office/drawing/2014/main" id="{0259BA96-5C19-3CB9-99EF-9311602AA843}"/>
              </a:ext>
            </a:extLst>
          </p:cNvPr>
          <p:cNvGrpSpPr/>
          <p:nvPr/>
        </p:nvGrpSpPr>
        <p:grpSpPr>
          <a:xfrm>
            <a:off x="1066688" y="1518569"/>
            <a:ext cx="1629586" cy="509269"/>
            <a:chOff x="1447486" y="917324"/>
            <a:chExt cx="1629586" cy="509269"/>
          </a:xfrm>
        </p:grpSpPr>
        <p:sp>
          <p:nvSpPr>
            <p:cNvPr id="48" name="テキスト ボックス 47">
              <a:extLst>
                <a:ext uri="{FF2B5EF4-FFF2-40B4-BE49-F238E27FC236}">
                  <a16:creationId xmlns:a16="http://schemas.microsoft.com/office/drawing/2014/main" id="{A3B23B36-B6A7-A298-A048-AB2F76CBEE5D}"/>
                </a:ext>
              </a:extLst>
            </p:cNvPr>
            <p:cNvSpPr txBox="1"/>
            <p:nvPr/>
          </p:nvSpPr>
          <p:spPr>
            <a:xfrm>
              <a:off x="1447486" y="978138"/>
              <a:ext cx="1629586" cy="415498"/>
            </a:xfrm>
            <a:prstGeom prst="rect">
              <a:avLst/>
            </a:prstGeom>
            <a:noFill/>
          </p:spPr>
          <p:txBody>
            <a:bodyPr wrap="square" rtlCol="0">
              <a:spAutoFit/>
            </a:bodyPr>
            <a:lstStyle/>
            <a:p>
              <a:pPr algn="ctr"/>
              <a:r>
                <a:rPr kumimoji="1" lang="ja-JP" altLang="en-US" sz="1050" b="1" dirty="0">
                  <a:solidFill>
                    <a:srgbClr val="FF0000"/>
                  </a:solidFill>
                </a:rPr>
                <a:t>新リース会計基準</a:t>
              </a:r>
              <a:endParaRPr kumimoji="1" lang="en-US" altLang="ja-JP" sz="1050" b="1" dirty="0">
                <a:solidFill>
                  <a:srgbClr val="FF0000"/>
                </a:solidFill>
              </a:endParaRPr>
            </a:p>
            <a:p>
              <a:pPr algn="ctr"/>
              <a:r>
                <a:rPr lang="ja-JP" altLang="en-US" sz="1050" b="1" dirty="0">
                  <a:solidFill>
                    <a:srgbClr val="FF0000"/>
                  </a:solidFill>
                </a:rPr>
                <a:t>影響額試算ツール提供</a:t>
              </a:r>
              <a:endParaRPr kumimoji="1" lang="ja-JP" altLang="en-US" sz="1050" b="1" dirty="0">
                <a:solidFill>
                  <a:srgbClr val="FF0000"/>
                </a:solidFill>
              </a:endParaRPr>
            </a:p>
          </p:txBody>
        </p:sp>
        <p:sp>
          <p:nvSpPr>
            <p:cNvPr id="49" name="四角形: 角を丸くする 48">
              <a:extLst>
                <a:ext uri="{FF2B5EF4-FFF2-40B4-BE49-F238E27FC236}">
                  <a16:creationId xmlns:a16="http://schemas.microsoft.com/office/drawing/2014/main" id="{C2392520-B35F-D562-7264-36747034503F}"/>
                </a:ext>
              </a:extLst>
            </p:cNvPr>
            <p:cNvSpPr/>
            <p:nvPr/>
          </p:nvSpPr>
          <p:spPr>
            <a:xfrm>
              <a:off x="1447486" y="917324"/>
              <a:ext cx="1629586" cy="509269"/>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grpSp>
      <p:sp>
        <p:nvSpPr>
          <p:cNvPr id="50" name="四角形: 角を丸くする 49">
            <a:extLst>
              <a:ext uri="{FF2B5EF4-FFF2-40B4-BE49-F238E27FC236}">
                <a16:creationId xmlns:a16="http://schemas.microsoft.com/office/drawing/2014/main" id="{A2769E33-F829-F4C4-73AA-AC7814112EBF}"/>
              </a:ext>
            </a:extLst>
          </p:cNvPr>
          <p:cNvSpPr/>
          <p:nvPr/>
        </p:nvSpPr>
        <p:spPr>
          <a:xfrm>
            <a:off x="3774959" y="1515160"/>
            <a:ext cx="2070090" cy="509269"/>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EE5500"/>
              </a:solidFill>
            </a:endParaRPr>
          </a:p>
        </p:txBody>
      </p:sp>
      <p:sp>
        <p:nvSpPr>
          <p:cNvPr id="51" name="テキスト ボックス 50">
            <a:extLst>
              <a:ext uri="{FF2B5EF4-FFF2-40B4-BE49-F238E27FC236}">
                <a16:creationId xmlns:a16="http://schemas.microsoft.com/office/drawing/2014/main" id="{35756EE6-6ACF-3435-DC67-F4C03944CD17}"/>
              </a:ext>
            </a:extLst>
          </p:cNvPr>
          <p:cNvSpPr txBox="1"/>
          <p:nvPr/>
        </p:nvSpPr>
        <p:spPr>
          <a:xfrm>
            <a:off x="2020778" y="2847336"/>
            <a:ext cx="900100" cy="230832"/>
          </a:xfrm>
          <a:prstGeom prst="rect">
            <a:avLst/>
          </a:prstGeom>
          <a:noFill/>
        </p:spPr>
        <p:txBody>
          <a:bodyPr wrap="square">
            <a:spAutoFit/>
          </a:bodyPr>
          <a:lstStyle/>
          <a:p>
            <a:pPr algn="ctr"/>
            <a:r>
              <a:rPr lang="ja-JP" altLang="en-US" sz="900" dirty="0"/>
              <a:t>202</a:t>
            </a:r>
            <a:r>
              <a:rPr lang="en-US" altLang="ja-JP" sz="900" dirty="0"/>
              <a:t>5</a:t>
            </a:r>
            <a:r>
              <a:rPr lang="ja-JP" altLang="en-US" sz="900" dirty="0"/>
              <a:t>/</a:t>
            </a:r>
            <a:r>
              <a:rPr lang="en-US" altLang="ja-JP" sz="900" dirty="0"/>
              <a:t>4</a:t>
            </a:r>
            <a:r>
              <a:rPr lang="ja-JP" altLang="en-US" sz="900" dirty="0"/>
              <a:t>/1</a:t>
            </a:r>
          </a:p>
        </p:txBody>
      </p:sp>
      <p:sp>
        <p:nvSpPr>
          <p:cNvPr id="52" name="テキスト ボックス 51">
            <a:extLst>
              <a:ext uri="{FF2B5EF4-FFF2-40B4-BE49-F238E27FC236}">
                <a16:creationId xmlns:a16="http://schemas.microsoft.com/office/drawing/2014/main" id="{AE2616FB-E477-B50A-4EDA-3200843A883B}"/>
              </a:ext>
            </a:extLst>
          </p:cNvPr>
          <p:cNvSpPr txBox="1"/>
          <p:nvPr/>
        </p:nvSpPr>
        <p:spPr>
          <a:xfrm>
            <a:off x="2096362" y="2583114"/>
            <a:ext cx="748923" cy="261610"/>
          </a:xfrm>
          <a:prstGeom prst="rect">
            <a:avLst/>
          </a:prstGeom>
          <a:noFill/>
        </p:spPr>
        <p:txBody>
          <a:bodyPr wrap="none" rtlCol="0">
            <a:spAutoFit/>
          </a:bodyPr>
          <a:lstStyle/>
          <a:p>
            <a:pPr algn="ctr"/>
            <a:r>
              <a:rPr lang="ja-JP" altLang="en-US" sz="1050" dirty="0">
                <a:solidFill>
                  <a:srgbClr val="000000"/>
                </a:solidFill>
              </a:rPr>
              <a:t>早期適用</a:t>
            </a:r>
            <a:endParaRPr kumimoji="1" lang="ja-JP" altLang="en-US" sz="1050" dirty="0">
              <a:solidFill>
                <a:srgbClr val="000000"/>
              </a:solidFill>
            </a:endParaRPr>
          </a:p>
        </p:txBody>
      </p:sp>
      <p:sp>
        <p:nvSpPr>
          <p:cNvPr id="53" name="四角形: 角を丸くする 52">
            <a:extLst>
              <a:ext uri="{FF2B5EF4-FFF2-40B4-BE49-F238E27FC236}">
                <a16:creationId xmlns:a16="http://schemas.microsoft.com/office/drawing/2014/main" id="{2272FE98-98CD-97F8-C703-A6C90C3CD067}"/>
              </a:ext>
            </a:extLst>
          </p:cNvPr>
          <p:cNvSpPr/>
          <p:nvPr/>
        </p:nvSpPr>
        <p:spPr>
          <a:xfrm>
            <a:off x="2104498" y="2525028"/>
            <a:ext cx="732650" cy="332616"/>
          </a:xfrm>
          <a:prstGeom prst="roundRect">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59" name="テキスト プレースホルダー 1">
            <a:extLst>
              <a:ext uri="{FF2B5EF4-FFF2-40B4-BE49-F238E27FC236}">
                <a16:creationId xmlns:a16="http://schemas.microsoft.com/office/drawing/2014/main" id="{F4BD320A-4DC9-25DE-E077-C59AA0AE15F4}"/>
              </a:ext>
            </a:extLst>
          </p:cNvPr>
          <p:cNvSpPr txBox="1">
            <a:spLocks/>
          </p:cNvSpPr>
          <p:nvPr/>
        </p:nvSpPr>
        <p:spPr>
          <a:xfrm>
            <a:off x="359728" y="900000"/>
            <a:ext cx="8748000" cy="608772"/>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kumimoji="1" lang="en-US" altLang="ja-JP" dirty="0" err="1"/>
              <a:t>SuperStream</a:t>
            </a:r>
            <a:r>
              <a:rPr kumimoji="1" lang="en-US" altLang="ja-JP" dirty="0"/>
              <a:t>-NX</a:t>
            </a:r>
            <a:r>
              <a:rPr kumimoji="1" lang="ja-JP" altLang="en-US" dirty="0"/>
              <a:t>では</a:t>
            </a:r>
            <a:r>
              <a:rPr lang="ja-JP" altLang="en-US" dirty="0"/>
              <a:t>現在影響額試算ツールをご提供しております</a:t>
            </a:r>
            <a:endParaRPr kumimoji="1" lang="en-US" altLang="ja-JP" dirty="0"/>
          </a:p>
          <a:p>
            <a:pPr>
              <a:lnSpc>
                <a:spcPts val="1500"/>
              </a:lnSpc>
            </a:pPr>
            <a:r>
              <a:rPr kumimoji="1" lang="ja-JP" altLang="en-US" dirty="0"/>
              <a:t>新リース会計基準へ正式対応は</a:t>
            </a:r>
            <a:r>
              <a:rPr kumimoji="1" lang="en-US" altLang="ja-JP" dirty="0"/>
              <a:t>2026-06-01</a:t>
            </a:r>
            <a:r>
              <a:rPr kumimoji="1" lang="ja-JP" altLang="en-US" dirty="0"/>
              <a:t>版（</a:t>
            </a:r>
            <a:r>
              <a:rPr kumimoji="1" lang="en-US" altLang="ja-JP" dirty="0"/>
              <a:t>V2.9</a:t>
            </a:r>
            <a:r>
              <a:rPr kumimoji="1" lang="ja-JP" altLang="en-US" dirty="0"/>
              <a:t>）を予定しています</a:t>
            </a:r>
            <a:endParaRPr kumimoji="1" lang="en-US" altLang="ja-JP" dirty="0"/>
          </a:p>
        </p:txBody>
      </p:sp>
      <p:sp>
        <p:nvSpPr>
          <p:cNvPr id="29" name="テキスト ボックス 28">
            <a:extLst>
              <a:ext uri="{FF2B5EF4-FFF2-40B4-BE49-F238E27FC236}">
                <a16:creationId xmlns:a16="http://schemas.microsoft.com/office/drawing/2014/main" id="{7D8B9C58-D1AE-FDA7-AFBF-18FE15811276}"/>
              </a:ext>
            </a:extLst>
          </p:cNvPr>
          <p:cNvSpPr txBox="1"/>
          <p:nvPr/>
        </p:nvSpPr>
        <p:spPr>
          <a:xfrm>
            <a:off x="4801262" y="2056816"/>
            <a:ext cx="1196085" cy="400110"/>
          </a:xfrm>
          <a:prstGeom prst="rect">
            <a:avLst/>
          </a:prstGeom>
          <a:noFill/>
          <a:ln>
            <a:noFill/>
          </a:ln>
        </p:spPr>
        <p:txBody>
          <a:bodyPr wrap="square">
            <a:spAutoFit/>
          </a:bodyPr>
          <a:lstStyle/>
          <a:p>
            <a:pPr algn="ctr"/>
            <a:r>
              <a:rPr lang="ja-JP" altLang="en-US" sz="1000" b="1" dirty="0">
                <a:solidFill>
                  <a:srgbClr val="FF0000"/>
                </a:solidFill>
              </a:rPr>
              <a:t>202</a:t>
            </a:r>
            <a:r>
              <a:rPr lang="en-US" altLang="ja-JP" sz="1000" b="1" dirty="0">
                <a:solidFill>
                  <a:srgbClr val="FF0000"/>
                </a:solidFill>
              </a:rPr>
              <a:t>6</a:t>
            </a:r>
            <a:r>
              <a:rPr lang="ja-JP" altLang="en-US" sz="1000" b="1" dirty="0">
                <a:solidFill>
                  <a:srgbClr val="FF0000"/>
                </a:solidFill>
              </a:rPr>
              <a:t>/</a:t>
            </a:r>
            <a:r>
              <a:rPr lang="en-US" altLang="ja-JP" sz="1000" b="1" dirty="0">
                <a:solidFill>
                  <a:srgbClr val="FF0000"/>
                </a:solidFill>
              </a:rPr>
              <a:t>12(</a:t>
            </a:r>
            <a:r>
              <a:rPr lang="ja-JP" altLang="en-US" sz="1000" b="1" dirty="0">
                <a:solidFill>
                  <a:srgbClr val="FF0000"/>
                </a:solidFill>
              </a:rPr>
              <a:t>予定</a:t>
            </a:r>
            <a:r>
              <a:rPr lang="en-US" altLang="ja-JP" sz="1000" b="1" dirty="0">
                <a:solidFill>
                  <a:srgbClr val="FF0000"/>
                </a:solidFill>
              </a:rPr>
              <a:t>)</a:t>
            </a:r>
          </a:p>
          <a:p>
            <a:pPr algn="ctr"/>
            <a:r>
              <a:rPr lang="ja-JP" altLang="en-US" sz="1000" b="1" dirty="0">
                <a:solidFill>
                  <a:srgbClr val="FF0000"/>
                </a:solidFill>
              </a:rPr>
              <a:t>フェーズ２</a:t>
            </a:r>
          </a:p>
        </p:txBody>
      </p:sp>
      <p:sp>
        <p:nvSpPr>
          <p:cNvPr id="39" name="正方形/長方形 38">
            <a:extLst>
              <a:ext uri="{FF2B5EF4-FFF2-40B4-BE49-F238E27FC236}">
                <a16:creationId xmlns:a16="http://schemas.microsoft.com/office/drawing/2014/main" id="{D3D55349-6EBD-B12F-3758-C5D12C5A7B76}"/>
              </a:ext>
            </a:extLst>
          </p:cNvPr>
          <p:cNvSpPr/>
          <p:nvPr/>
        </p:nvSpPr>
        <p:spPr>
          <a:xfrm>
            <a:off x="2349192" y="3872184"/>
            <a:ext cx="2160000" cy="742632"/>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sz="1400" b="1" dirty="0"/>
              <a:t>フェーズ１</a:t>
            </a:r>
            <a:endParaRPr kumimoji="1" lang="en-US" altLang="ja-JP" sz="1400" b="1" dirty="0"/>
          </a:p>
          <a:p>
            <a:pPr algn="ctr"/>
            <a:r>
              <a:rPr kumimoji="1" lang="ja-JP" altLang="en-US" sz="1400" dirty="0"/>
              <a:t>新リース会計基準の</a:t>
            </a:r>
            <a:endParaRPr kumimoji="1" lang="en-US" altLang="ja-JP" sz="1400" dirty="0"/>
          </a:p>
          <a:p>
            <a:pPr algn="ctr"/>
            <a:r>
              <a:rPr kumimoji="1" lang="ja-JP" altLang="en-US" sz="1400" dirty="0"/>
              <a:t>必要要件に対応</a:t>
            </a:r>
          </a:p>
        </p:txBody>
      </p:sp>
      <p:sp>
        <p:nvSpPr>
          <p:cNvPr id="64" name="正方形/長方形 63">
            <a:extLst>
              <a:ext uri="{FF2B5EF4-FFF2-40B4-BE49-F238E27FC236}">
                <a16:creationId xmlns:a16="http://schemas.microsoft.com/office/drawing/2014/main" id="{E16753B5-F21B-BD65-98E9-0128779FA437}"/>
              </a:ext>
            </a:extLst>
          </p:cNvPr>
          <p:cNvSpPr/>
          <p:nvPr/>
        </p:nvSpPr>
        <p:spPr>
          <a:xfrm>
            <a:off x="5199405" y="3872184"/>
            <a:ext cx="2160000" cy="742632"/>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sz="1400" b="1" dirty="0"/>
              <a:t>フェーズ２</a:t>
            </a:r>
            <a:endParaRPr kumimoji="1" lang="en-US" altLang="ja-JP" sz="1400" b="1" dirty="0"/>
          </a:p>
          <a:p>
            <a:pPr algn="ctr"/>
            <a:r>
              <a:rPr lang="ja-JP" altLang="en-US" sz="1400" dirty="0"/>
              <a:t>新規帳票の追加</a:t>
            </a:r>
            <a:endParaRPr lang="en-US" altLang="ja-JP" sz="1400" dirty="0"/>
          </a:p>
          <a:p>
            <a:pPr algn="ctr"/>
            <a:r>
              <a:rPr kumimoji="1" lang="ja-JP" altLang="en-US" sz="1400" dirty="0"/>
              <a:t>その他リース機能追加</a:t>
            </a:r>
            <a:endParaRPr kumimoji="1" lang="en-US" altLang="ja-JP" sz="1400" dirty="0"/>
          </a:p>
        </p:txBody>
      </p:sp>
      <p:sp>
        <p:nvSpPr>
          <p:cNvPr id="6" name="テキスト ボックス 5">
            <a:extLst>
              <a:ext uri="{FF2B5EF4-FFF2-40B4-BE49-F238E27FC236}">
                <a16:creationId xmlns:a16="http://schemas.microsoft.com/office/drawing/2014/main" id="{9D1C4391-191E-F2E3-1001-88306D6C5575}"/>
              </a:ext>
            </a:extLst>
          </p:cNvPr>
          <p:cNvSpPr txBox="1"/>
          <p:nvPr/>
        </p:nvSpPr>
        <p:spPr>
          <a:xfrm>
            <a:off x="4283968" y="4768182"/>
            <a:ext cx="4673074" cy="200055"/>
          </a:xfrm>
          <a:prstGeom prst="rect">
            <a:avLst/>
          </a:prstGeom>
          <a:noFill/>
        </p:spPr>
        <p:txBody>
          <a:bodyPr wrap="none" rtlCol="0">
            <a:spAutoFit/>
          </a:bodyPr>
          <a:lstStyle/>
          <a:p>
            <a:r>
              <a:rPr lang="en-US" altLang="ja-JP" sz="700" dirty="0"/>
              <a:t>※</a:t>
            </a:r>
            <a:r>
              <a:rPr lang="ja-JP" altLang="en-US" sz="700" dirty="0"/>
              <a:t>現在開発中につき今後の開発過程において仕様や時期が変更になる可能性があります。予めご了承ください。</a:t>
            </a:r>
            <a:endParaRPr kumimoji="1" lang="ja-JP" altLang="en-US" sz="700" dirty="0"/>
          </a:p>
        </p:txBody>
      </p:sp>
    </p:spTree>
    <p:extLst>
      <p:ext uri="{BB962C8B-B14F-4D97-AF65-F5344CB8AC3E}">
        <p14:creationId xmlns:p14="http://schemas.microsoft.com/office/powerpoint/2010/main" val="36373229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D3410C30-D216-B577-F216-C50A58202781}"/>
              </a:ext>
            </a:extLst>
          </p:cNvPr>
          <p:cNvSpPr>
            <a:spLocks noGrp="1"/>
          </p:cNvSpPr>
          <p:nvPr>
            <p:ph type="sldNum" sz="quarter" idx="12"/>
          </p:nvPr>
        </p:nvSpPr>
        <p:spPr>
          <a:prstGeom prst="rect">
            <a:avLst/>
          </a:prstGeom>
        </p:spPr>
        <p:txBody>
          <a:bodyPr vert="horz" lIns="0" tIns="0" rIns="0" bIns="0" rtlCol="0" anchor="b" anchorCtr="0"/>
          <a:lstStyle>
            <a:defPPr>
              <a:defRPr lang="ja-JP"/>
            </a:defPPr>
            <a:lvl1pPr marL="0" algn="r" defTabSz="914400" rtl="0" eaLnBrk="1" latinLnBrk="0" hangingPunct="1">
              <a:defRPr kumimoji="1" sz="900"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lang="ja-JP" altLang="en-US" smtClean="0">
                <a:solidFill>
                  <a:prstClr val="black">
                    <a:lumMod val="50000"/>
                    <a:lumOff val="50000"/>
                  </a:prstClr>
                </a:solidFill>
                <a:latin typeface="メイリオ"/>
                <a:ea typeface="メイリオ"/>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2" name="タイトル 1">
            <a:extLst>
              <a:ext uri="{FF2B5EF4-FFF2-40B4-BE49-F238E27FC236}">
                <a16:creationId xmlns:a16="http://schemas.microsoft.com/office/drawing/2014/main" id="{249BEA93-5F61-8D43-99D0-2770415FDD15}"/>
              </a:ext>
            </a:extLst>
          </p:cNvPr>
          <p:cNvSpPr>
            <a:spLocks noGrp="1"/>
          </p:cNvSpPr>
          <p:nvPr>
            <p:ph type="title"/>
          </p:nvPr>
        </p:nvSpPr>
        <p:spPr/>
        <p:txBody>
          <a:bodyPr/>
          <a:lstStyle/>
          <a:p>
            <a:r>
              <a:rPr kumimoji="1" lang="ja-JP" altLang="en-US"/>
              <a:t>新リース会計基準対応</a:t>
            </a:r>
          </a:p>
        </p:txBody>
      </p:sp>
      <p:sp>
        <p:nvSpPr>
          <p:cNvPr id="6" name="フッター プレースホルダー 5">
            <a:extLst>
              <a:ext uri="{FF2B5EF4-FFF2-40B4-BE49-F238E27FC236}">
                <a16:creationId xmlns:a16="http://schemas.microsoft.com/office/drawing/2014/main" id="{1AE88399-A119-07DA-70D9-08E0948E97D6}"/>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3" name="テキスト プレースホルダー 2">
            <a:extLst>
              <a:ext uri="{FF2B5EF4-FFF2-40B4-BE49-F238E27FC236}">
                <a16:creationId xmlns:a16="http://schemas.microsoft.com/office/drawing/2014/main" id="{0741BB91-CE3A-227A-F825-D4D363C2CA95}"/>
              </a:ext>
            </a:extLst>
          </p:cNvPr>
          <p:cNvSpPr>
            <a:spLocks noGrp="1"/>
          </p:cNvSpPr>
          <p:nvPr>
            <p:ph type="body" sz="quarter" idx="16"/>
          </p:nvPr>
        </p:nvSpPr>
        <p:spPr/>
        <p:txBody>
          <a:bodyPr/>
          <a:lstStyle/>
          <a:p>
            <a:r>
              <a:rPr kumimoji="1" lang="ja-JP" altLang="en-US"/>
              <a:t>影響額試算ツールの無償提供</a:t>
            </a:r>
          </a:p>
        </p:txBody>
      </p:sp>
      <p:sp>
        <p:nvSpPr>
          <p:cNvPr id="4" name="テキスト プレースホルダー 3">
            <a:extLst>
              <a:ext uri="{FF2B5EF4-FFF2-40B4-BE49-F238E27FC236}">
                <a16:creationId xmlns:a16="http://schemas.microsoft.com/office/drawing/2014/main" id="{66314AD3-EE05-B255-62EF-E6B04DD15253}"/>
              </a:ext>
            </a:extLst>
          </p:cNvPr>
          <p:cNvSpPr>
            <a:spLocks noGrp="1"/>
          </p:cNvSpPr>
          <p:nvPr>
            <p:ph type="body" sz="quarter" idx="17"/>
          </p:nvPr>
        </p:nvSpPr>
        <p:spPr/>
        <p:txBody>
          <a:bodyPr/>
          <a:lstStyle/>
          <a:p>
            <a:r>
              <a:rPr kumimoji="1" lang="ja-JP" altLang="en-US"/>
              <a:t>新リース会計基準に従い、影響額試算ツールを提供しています。</a:t>
            </a:r>
            <a:endParaRPr kumimoji="1" lang="en-US" altLang="ja-JP"/>
          </a:p>
          <a:p>
            <a:r>
              <a:rPr kumimoji="1" lang="ja-JP" altLang="en-US"/>
              <a:t>現存の</a:t>
            </a:r>
            <a:r>
              <a:rPr lang="ja-JP" altLang="en-US" sz="1600"/>
              <a:t>「使用権判定していないリース契約物件（賃貸借リース）」</a:t>
            </a:r>
            <a:r>
              <a:rPr kumimoji="1" lang="ja-JP" altLang="en-US"/>
              <a:t>を入力し計算することで、適用初年度の</a:t>
            </a:r>
            <a:r>
              <a:rPr kumimoji="1" lang="en-US" altLang="ja-JP"/>
              <a:t>B/S</a:t>
            </a:r>
            <a:r>
              <a:rPr kumimoji="1" lang="ja-JP" altLang="en-US"/>
              <a:t>、</a:t>
            </a:r>
            <a:r>
              <a:rPr kumimoji="1" lang="en-US" altLang="ja-JP"/>
              <a:t>P/L</a:t>
            </a:r>
            <a:r>
              <a:rPr kumimoji="1" lang="ja-JP" altLang="en-US"/>
              <a:t>への影響額を確認できます。</a:t>
            </a:r>
          </a:p>
        </p:txBody>
      </p:sp>
      <p:sp>
        <p:nvSpPr>
          <p:cNvPr id="32" name="楕円 31">
            <a:extLst>
              <a:ext uri="{FF2B5EF4-FFF2-40B4-BE49-F238E27FC236}">
                <a16:creationId xmlns:a16="http://schemas.microsoft.com/office/drawing/2014/main" id="{C34F35A4-9019-5D93-13B6-697346387F74}"/>
              </a:ext>
            </a:extLst>
          </p:cNvPr>
          <p:cNvSpPr/>
          <p:nvPr/>
        </p:nvSpPr>
        <p:spPr>
          <a:xfrm>
            <a:off x="1593744" y="3530312"/>
            <a:ext cx="561005" cy="534284"/>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2"/>
              </a:solidFill>
            </a:endParaRPr>
          </a:p>
        </p:txBody>
      </p:sp>
      <p:sp>
        <p:nvSpPr>
          <p:cNvPr id="36" name="楕円 35">
            <a:extLst>
              <a:ext uri="{FF2B5EF4-FFF2-40B4-BE49-F238E27FC236}">
                <a16:creationId xmlns:a16="http://schemas.microsoft.com/office/drawing/2014/main" id="{224DD86D-289D-0EDD-3993-CBA1A979A1EE}"/>
              </a:ext>
            </a:extLst>
          </p:cNvPr>
          <p:cNvSpPr/>
          <p:nvPr/>
        </p:nvSpPr>
        <p:spPr>
          <a:xfrm>
            <a:off x="1017679" y="3530312"/>
            <a:ext cx="561005" cy="534284"/>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2"/>
              </a:solidFill>
            </a:endParaRPr>
          </a:p>
        </p:txBody>
      </p:sp>
      <p:sp>
        <p:nvSpPr>
          <p:cNvPr id="38" name="正方形/長方形 37">
            <a:extLst>
              <a:ext uri="{FF2B5EF4-FFF2-40B4-BE49-F238E27FC236}">
                <a16:creationId xmlns:a16="http://schemas.microsoft.com/office/drawing/2014/main" id="{8770C8A3-A19C-3AC6-6D57-F13740681AA2}"/>
              </a:ext>
            </a:extLst>
          </p:cNvPr>
          <p:cNvSpPr/>
          <p:nvPr/>
        </p:nvSpPr>
        <p:spPr>
          <a:xfrm>
            <a:off x="6346272" y="3740897"/>
            <a:ext cx="1738054" cy="816392"/>
          </a:xfrm>
          <a:prstGeom prst="rect">
            <a:avLst/>
          </a:prstGeom>
          <a:solidFill>
            <a:schemeClr val="bg2"/>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2"/>
              </a:solidFill>
            </a:endParaRPr>
          </a:p>
        </p:txBody>
      </p:sp>
      <p:sp>
        <p:nvSpPr>
          <p:cNvPr id="39" name="テキスト ボックス 38">
            <a:extLst>
              <a:ext uri="{FF2B5EF4-FFF2-40B4-BE49-F238E27FC236}">
                <a16:creationId xmlns:a16="http://schemas.microsoft.com/office/drawing/2014/main" id="{39DC3C01-53F6-0FAF-8010-2B26E94FED46}"/>
              </a:ext>
            </a:extLst>
          </p:cNvPr>
          <p:cNvSpPr txBox="1"/>
          <p:nvPr/>
        </p:nvSpPr>
        <p:spPr>
          <a:xfrm>
            <a:off x="3016051" y="3381070"/>
            <a:ext cx="2427398" cy="369332"/>
          </a:xfrm>
          <a:prstGeom prst="rect">
            <a:avLst/>
          </a:prstGeom>
          <a:noFill/>
        </p:spPr>
        <p:txBody>
          <a:bodyPr wrap="square">
            <a:spAutoFit/>
          </a:bodyPr>
          <a:lstStyle/>
          <a:p>
            <a:pPr algn="ctr"/>
            <a:r>
              <a:rPr lang="ja-JP" altLang="en-US" sz="900"/>
              <a:t>新リース会計基準影響額試算ツール</a:t>
            </a:r>
            <a:endParaRPr lang="en-US" altLang="ja-JP" sz="900"/>
          </a:p>
          <a:p>
            <a:pPr algn="ctr"/>
            <a:r>
              <a:rPr lang="ja-JP" altLang="en-US" sz="900"/>
              <a:t>データ変換処理・計算処理</a:t>
            </a:r>
            <a:endParaRPr lang="en-US" altLang="ja-JP" sz="900"/>
          </a:p>
        </p:txBody>
      </p:sp>
      <p:pic>
        <p:nvPicPr>
          <p:cNvPr id="41" name="図 40">
            <a:extLst>
              <a:ext uri="{FF2B5EF4-FFF2-40B4-BE49-F238E27FC236}">
                <a16:creationId xmlns:a16="http://schemas.microsoft.com/office/drawing/2014/main" id="{8515E494-635D-8C83-2D48-04DD018F2B2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311583" y="4350587"/>
            <a:ext cx="487406" cy="476672"/>
          </a:xfrm>
          <a:prstGeom prst="rect">
            <a:avLst/>
          </a:prstGeom>
        </p:spPr>
      </p:pic>
      <p:sp>
        <p:nvSpPr>
          <p:cNvPr id="42" name="Freeform 10">
            <a:extLst>
              <a:ext uri="{FF2B5EF4-FFF2-40B4-BE49-F238E27FC236}">
                <a16:creationId xmlns:a16="http://schemas.microsoft.com/office/drawing/2014/main" id="{7B371716-A82A-B58B-AEB4-F2E470D41081}"/>
              </a:ext>
            </a:extLst>
          </p:cNvPr>
          <p:cNvSpPr>
            <a:spLocks noEditPoints="1"/>
          </p:cNvSpPr>
          <p:nvPr/>
        </p:nvSpPr>
        <p:spPr bwMode="auto">
          <a:xfrm>
            <a:off x="1127064" y="3704756"/>
            <a:ext cx="330340" cy="184816"/>
          </a:xfrm>
          <a:custGeom>
            <a:avLst/>
            <a:gdLst>
              <a:gd name="T0" fmla="*/ 227 w 227"/>
              <a:gd name="T1" fmla="*/ 21 h 127"/>
              <a:gd name="T2" fmla="*/ 0 w 227"/>
              <a:gd name="T3" fmla="*/ 21 h 127"/>
              <a:gd name="T4" fmla="*/ 0 w 227"/>
              <a:gd name="T5" fmla="*/ 0 h 127"/>
              <a:gd name="T6" fmla="*/ 227 w 227"/>
              <a:gd name="T7" fmla="*/ 0 h 127"/>
              <a:gd name="T8" fmla="*/ 227 w 227"/>
              <a:gd name="T9" fmla="*/ 21 h 127"/>
              <a:gd name="T10" fmla="*/ 11 w 227"/>
              <a:gd name="T11" fmla="*/ 25 h 127"/>
              <a:gd name="T12" fmla="*/ 11 w 227"/>
              <a:gd name="T13" fmla="*/ 127 h 127"/>
              <a:gd name="T14" fmla="*/ 33 w 227"/>
              <a:gd name="T15" fmla="*/ 127 h 127"/>
              <a:gd name="T16" fmla="*/ 33 w 227"/>
              <a:gd name="T17" fmla="*/ 62 h 127"/>
              <a:gd name="T18" fmla="*/ 80 w 227"/>
              <a:gd name="T19" fmla="*/ 62 h 127"/>
              <a:gd name="T20" fmla="*/ 80 w 227"/>
              <a:gd name="T21" fmla="*/ 127 h 127"/>
              <a:gd name="T22" fmla="*/ 215 w 227"/>
              <a:gd name="T23" fmla="*/ 127 h 127"/>
              <a:gd name="T24" fmla="*/ 215 w 227"/>
              <a:gd name="T25" fmla="*/ 25 h 127"/>
              <a:gd name="T26" fmla="*/ 11 w 227"/>
              <a:gd name="T27" fmla="*/ 25 h 127"/>
              <a:gd name="T28" fmla="*/ 80 w 227"/>
              <a:gd name="T29" fmla="*/ 52 h 127"/>
              <a:gd name="T30" fmla="*/ 33 w 227"/>
              <a:gd name="T31" fmla="*/ 52 h 127"/>
              <a:gd name="T32" fmla="*/ 33 w 227"/>
              <a:gd name="T33" fmla="*/ 37 h 127"/>
              <a:gd name="T34" fmla="*/ 80 w 227"/>
              <a:gd name="T35" fmla="*/ 37 h 127"/>
              <a:gd name="T36" fmla="*/ 80 w 227"/>
              <a:gd name="T37" fmla="*/ 52 h 127"/>
              <a:gd name="T38" fmla="*/ 137 w 227"/>
              <a:gd name="T39" fmla="*/ 52 h 127"/>
              <a:gd name="T40" fmla="*/ 90 w 227"/>
              <a:gd name="T41" fmla="*/ 52 h 127"/>
              <a:gd name="T42" fmla="*/ 90 w 227"/>
              <a:gd name="T43" fmla="*/ 37 h 127"/>
              <a:gd name="T44" fmla="*/ 137 w 227"/>
              <a:gd name="T45" fmla="*/ 37 h 127"/>
              <a:gd name="T46" fmla="*/ 137 w 227"/>
              <a:gd name="T47" fmla="*/ 52 h 127"/>
              <a:gd name="T48" fmla="*/ 194 w 227"/>
              <a:gd name="T49" fmla="*/ 52 h 127"/>
              <a:gd name="T50" fmla="*/ 147 w 227"/>
              <a:gd name="T51" fmla="*/ 52 h 127"/>
              <a:gd name="T52" fmla="*/ 147 w 227"/>
              <a:gd name="T53" fmla="*/ 37 h 127"/>
              <a:gd name="T54" fmla="*/ 194 w 227"/>
              <a:gd name="T55" fmla="*/ 37 h 127"/>
              <a:gd name="T56" fmla="*/ 194 w 227"/>
              <a:gd name="T57" fmla="*/ 52 h 127"/>
              <a:gd name="T58" fmla="*/ 137 w 227"/>
              <a:gd name="T59" fmla="*/ 94 h 127"/>
              <a:gd name="T60" fmla="*/ 90 w 227"/>
              <a:gd name="T61" fmla="*/ 94 h 127"/>
              <a:gd name="T62" fmla="*/ 90 w 227"/>
              <a:gd name="T63" fmla="*/ 62 h 127"/>
              <a:gd name="T64" fmla="*/ 137 w 227"/>
              <a:gd name="T65" fmla="*/ 62 h 127"/>
              <a:gd name="T66" fmla="*/ 137 w 227"/>
              <a:gd name="T67" fmla="*/ 94 h 127"/>
              <a:gd name="T68" fmla="*/ 194 w 227"/>
              <a:gd name="T69" fmla="*/ 94 h 127"/>
              <a:gd name="T70" fmla="*/ 147 w 227"/>
              <a:gd name="T71" fmla="*/ 94 h 127"/>
              <a:gd name="T72" fmla="*/ 147 w 227"/>
              <a:gd name="T73" fmla="*/ 62 h 127"/>
              <a:gd name="T74" fmla="*/ 194 w 227"/>
              <a:gd name="T75" fmla="*/ 62 h 127"/>
              <a:gd name="T76" fmla="*/ 194 w 227"/>
              <a:gd name="T77" fmla="*/ 9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7" h="127">
                <a:moveTo>
                  <a:pt x="227" y="21"/>
                </a:moveTo>
                <a:lnTo>
                  <a:pt x="0" y="21"/>
                </a:lnTo>
                <a:lnTo>
                  <a:pt x="0" y="0"/>
                </a:lnTo>
                <a:lnTo>
                  <a:pt x="227" y="0"/>
                </a:lnTo>
                <a:lnTo>
                  <a:pt x="227" y="21"/>
                </a:lnTo>
                <a:close/>
                <a:moveTo>
                  <a:pt x="11" y="25"/>
                </a:moveTo>
                <a:lnTo>
                  <a:pt x="11" y="127"/>
                </a:lnTo>
                <a:lnTo>
                  <a:pt x="33" y="127"/>
                </a:lnTo>
                <a:lnTo>
                  <a:pt x="33" y="62"/>
                </a:lnTo>
                <a:lnTo>
                  <a:pt x="80" y="62"/>
                </a:lnTo>
                <a:lnTo>
                  <a:pt x="80" y="127"/>
                </a:lnTo>
                <a:lnTo>
                  <a:pt x="215" y="127"/>
                </a:lnTo>
                <a:lnTo>
                  <a:pt x="215" y="25"/>
                </a:lnTo>
                <a:lnTo>
                  <a:pt x="11" y="25"/>
                </a:lnTo>
                <a:close/>
                <a:moveTo>
                  <a:pt x="80" y="52"/>
                </a:moveTo>
                <a:lnTo>
                  <a:pt x="33" y="52"/>
                </a:lnTo>
                <a:lnTo>
                  <a:pt x="33" y="37"/>
                </a:lnTo>
                <a:lnTo>
                  <a:pt x="80" y="37"/>
                </a:lnTo>
                <a:lnTo>
                  <a:pt x="80" y="52"/>
                </a:lnTo>
                <a:close/>
                <a:moveTo>
                  <a:pt x="137" y="52"/>
                </a:moveTo>
                <a:lnTo>
                  <a:pt x="90" y="52"/>
                </a:lnTo>
                <a:lnTo>
                  <a:pt x="90" y="37"/>
                </a:lnTo>
                <a:lnTo>
                  <a:pt x="137" y="37"/>
                </a:lnTo>
                <a:lnTo>
                  <a:pt x="137" y="52"/>
                </a:lnTo>
                <a:close/>
                <a:moveTo>
                  <a:pt x="194" y="52"/>
                </a:moveTo>
                <a:lnTo>
                  <a:pt x="147" y="52"/>
                </a:lnTo>
                <a:lnTo>
                  <a:pt x="147" y="37"/>
                </a:lnTo>
                <a:lnTo>
                  <a:pt x="194" y="37"/>
                </a:lnTo>
                <a:lnTo>
                  <a:pt x="194" y="52"/>
                </a:lnTo>
                <a:close/>
                <a:moveTo>
                  <a:pt x="137" y="94"/>
                </a:moveTo>
                <a:lnTo>
                  <a:pt x="90" y="94"/>
                </a:lnTo>
                <a:lnTo>
                  <a:pt x="90" y="62"/>
                </a:lnTo>
                <a:lnTo>
                  <a:pt x="137" y="62"/>
                </a:lnTo>
                <a:lnTo>
                  <a:pt x="137" y="94"/>
                </a:lnTo>
                <a:close/>
                <a:moveTo>
                  <a:pt x="194" y="94"/>
                </a:moveTo>
                <a:lnTo>
                  <a:pt x="147" y="94"/>
                </a:lnTo>
                <a:lnTo>
                  <a:pt x="147" y="62"/>
                </a:lnTo>
                <a:lnTo>
                  <a:pt x="194" y="62"/>
                </a:lnTo>
                <a:lnTo>
                  <a:pt x="194" y="9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 name="Freeform 18">
            <a:extLst>
              <a:ext uri="{FF2B5EF4-FFF2-40B4-BE49-F238E27FC236}">
                <a16:creationId xmlns:a16="http://schemas.microsoft.com/office/drawing/2014/main" id="{A3F623CF-9ABC-DEFE-A672-E34EE087170F}"/>
              </a:ext>
            </a:extLst>
          </p:cNvPr>
          <p:cNvSpPr>
            <a:spLocks noEditPoints="1"/>
          </p:cNvSpPr>
          <p:nvPr/>
        </p:nvSpPr>
        <p:spPr bwMode="auto">
          <a:xfrm>
            <a:off x="1699869" y="3704756"/>
            <a:ext cx="349227" cy="203136"/>
          </a:xfrm>
          <a:custGeom>
            <a:avLst/>
            <a:gdLst>
              <a:gd name="T0" fmla="*/ 154 w 418"/>
              <a:gd name="T1" fmla="*/ 7 h 243"/>
              <a:gd name="T2" fmla="*/ 411 w 418"/>
              <a:gd name="T3" fmla="*/ 0 h 243"/>
              <a:gd name="T4" fmla="*/ 418 w 418"/>
              <a:gd name="T5" fmla="*/ 145 h 243"/>
              <a:gd name="T6" fmla="*/ 154 w 418"/>
              <a:gd name="T7" fmla="*/ 156 h 243"/>
              <a:gd name="T8" fmla="*/ 265 w 418"/>
              <a:gd name="T9" fmla="*/ 203 h 243"/>
              <a:gd name="T10" fmla="*/ 333 w 418"/>
              <a:gd name="T11" fmla="*/ 199 h 243"/>
              <a:gd name="T12" fmla="*/ 401 w 418"/>
              <a:gd name="T13" fmla="*/ 203 h 243"/>
              <a:gd name="T14" fmla="*/ 418 w 418"/>
              <a:gd name="T15" fmla="*/ 156 h 243"/>
              <a:gd name="T16" fmla="*/ 48 w 418"/>
              <a:gd name="T17" fmla="*/ 213 h 243"/>
              <a:gd name="T18" fmla="*/ 107 w 418"/>
              <a:gd name="T19" fmla="*/ 213 h 243"/>
              <a:gd name="T20" fmla="*/ 48 w 418"/>
              <a:gd name="T21" fmla="*/ 213 h 243"/>
              <a:gd name="T22" fmla="*/ 92 w 418"/>
              <a:gd name="T23" fmla="*/ 213 h 243"/>
              <a:gd name="T24" fmla="*/ 63 w 418"/>
              <a:gd name="T25" fmla="*/ 213 h 243"/>
              <a:gd name="T26" fmla="*/ 0 w 418"/>
              <a:gd name="T27" fmla="*/ 156 h 243"/>
              <a:gd name="T28" fmla="*/ 6 w 418"/>
              <a:gd name="T29" fmla="*/ 195 h 243"/>
              <a:gd name="T30" fmla="*/ 43 w 418"/>
              <a:gd name="T31" fmla="*/ 203 h 243"/>
              <a:gd name="T32" fmla="*/ 112 w 418"/>
              <a:gd name="T33" fmla="*/ 203 h 243"/>
              <a:gd name="T34" fmla="*/ 142 w 418"/>
              <a:gd name="T35" fmla="*/ 195 h 243"/>
              <a:gd name="T36" fmla="*/ 135 w 418"/>
              <a:gd name="T37" fmla="*/ 15 h 243"/>
              <a:gd name="T38" fmla="*/ 26 w 418"/>
              <a:gd name="T39" fmla="*/ 22 h 243"/>
              <a:gd name="T40" fmla="*/ 6 w 418"/>
              <a:gd name="T41" fmla="*/ 116 h 243"/>
              <a:gd name="T42" fmla="*/ 0 w 418"/>
              <a:gd name="T43" fmla="*/ 118 h 243"/>
              <a:gd name="T44" fmla="*/ 26 w 418"/>
              <a:gd name="T45" fmla="*/ 106 h 243"/>
              <a:gd name="T46" fmla="*/ 123 w 418"/>
              <a:gd name="T47" fmla="*/ 34 h 243"/>
              <a:gd name="T48" fmla="*/ 26 w 418"/>
              <a:gd name="T49" fmla="*/ 106 h 243"/>
              <a:gd name="T50" fmla="*/ 367 w 418"/>
              <a:gd name="T51" fmla="*/ 243 h 243"/>
              <a:gd name="T52" fmla="*/ 367 w 418"/>
              <a:gd name="T53" fmla="*/ 183 h 243"/>
              <a:gd name="T54" fmla="*/ 367 w 418"/>
              <a:gd name="T55" fmla="*/ 199 h 243"/>
              <a:gd name="T56" fmla="*/ 367 w 418"/>
              <a:gd name="T57" fmla="*/ 227 h 243"/>
              <a:gd name="T58" fmla="*/ 367 w 418"/>
              <a:gd name="T59" fmla="*/ 199 h 243"/>
              <a:gd name="T60" fmla="*/ 300 w 418"/>
              <a:gd name="T61" fmla="*/ 243 h 243"/>
              <a:gd name="T62" fmla="*/ 300 w 418"/>
              <a:gd name="T63" fmla="*/ 183 h 243"/>
              <a:gd name="T64" fmla="*/ 300 w 418"/>
              <a:gd name="T65" fmla="*/ 199 h 243"/>
              <a:gd name="T66" fmla="*/ 300 w 418"/>
              <a:gd name="T67" fmla="*/ 227 h 243"/>
              <a:gd name="T68" fmla="*/ 300 w 418"/>
              <a:gd name="T69" fmla="*/ 199 h 243"/>
              <a:gd name="T70" fmla="*/ 381 w 418"/>
              <a:gd name="T71" fmla="*/ 23 h 243"/>
              <a:gd name="T72" fmla="*/ 390 w 418"/>
              <a:gd name="T73" fmla="*/ 125 h 243"/>
              <a:gd name="T74" fmla="*/ 352 w 418"/>
              <a:gd name="T75" fmla="*/ 23 h 243"/>
              <a:gd name="T76" fmla="*/ 343 w 418"/>
              <a:gd name="T77" fmla="*/ 125 h 243"/>
              <a:gd name="T78" fmla="*/ 352 w 418"/>
              <a:gd name="T79" fmla="*/ 23 h 243"/>
              <a:gd name="T80" fmla="*/ 304 w 418"/>
              <a:gd name="T81" fmla="*/ 23 h 243"/>
              <a:gd name="T82" fmla="*/ 314 w 418"/>
              <a:gd name="T83" fmla="*/ 125 h 243"/>
              <a:gd name="T84" fmla="*/ 275 w 418"/>
              <a:gd name="T85" fmla="*/ 23 h 243"/>
              <a:gd name="T86" fmla="*/ 266 w 418"/>
              <a:gd name="T87" fmla="*/ 125 h 243"/>
              <a:gd name="T88" fmla="*/ 275 w 418"/>
              <a:gd name="T89" fmla="*/ 23 h 243"/>
              <a:gd name="T90" fmla="*/ 228 w 418"/>
              <a:gd name="T91" fmla="*/ 23 h 243"/>
              <a:gd name="T92" fmla="*/ 237 w 418"/>
              <a:gd name="T93" fmla="*/ 125 h 243"/>
              <a:gd name="T94" fmla="*/ 199 w 418"/>
              <a:gd name="T95" fmla="*/ 23 h 243"/>
              <a:gd name="T96" fmla="*/ 190 w 418"/>
              <a:gd name="T97" fmla="*/ 125 h 243"/>
              <a:gd name="T98" fmla="*/ 199 w 418"/>
              <a:gd name="T99" fmla="*/ 2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8" h="243">
                <a:moveTo>
                  <a:pt x="154" y="145"/>
                </a:moveTo>
                <a:cubicBezTo>
                  <a:pt x="154" y="7"/>
                  <a:pt x="154" y="7"/>
                  <a:pt x="154" y="7"/>
                </a:cubicBezTo>
                <a:cubicBezTo>
                  <a:pt x="154" y="3"/>
                  <a:pt x="157" y="0"/>
                  <a:pt x="161" y="0"/>
                </a:cubicBezTo>
                <a:cubicBezTo>
                  <a:pt x="411" y="0"/>
                  <a:pt x="411" y="0"/>
                  <a:pt x="411" y="0"/>
                </a:cubicBezTo>
                <a:cubicBezTo>
                  <a:pt x="415" y="0"/>
                  <a:pt x="418" y="3"/>
                  <a:pt x="418" y="7"/>
                </a:cubicBezTo>
                <a:cubicBezTo>
                  <a:pt x="418" y="145"/>
                  <a:pt x="418" y="145"/>
                  <a:pt x="418" y="145"/>
                </a:cubicBezTo>
                <a:lnTo>
                  <a:pt x="154" y="145"/>
                </a:lnTo>
                <a:close/>
                <a:moveTo>
                  <a:pt x="154" y="156"/>
                </a:moveTo>
                <a:cubicBezTo>
                  <a:pt x="154" y="203"/>
                  <a:pt x="154" y="203"/>
                  <a:pt x="154" y="203"/>
                </a:cubicBezTo>
                <a:cubicBezTo>
                  <a:pt x="265" y="203"/>
                  <a:pt x="265" y="203"/>
                  <a:pt x="265" y="203"/>
                </a:cubicBezTo>
                <a:cubicBezTo>
                  <a:pt x="270" y="188"/>
                  <a:pt x="283" y="177"/>
                  <a:pt x="300" y="177"/>
                </a:cubicBezTo>
                <a:cubicBezTo>
                  <a:pt x="315" y="177"/>
                  <a:pt x="328" y="186"/>
                  <a:pt x="333" y="199"/>
                </a:cubicBezTo>
                <a:cubicBezTo>
                  <a:pt x="339" y="186"/>
                  <a:pt x="352" y="177"/>
                  <a:pt x="367" y="177"/>
                </a:cubicBezTo>
                <a:cubicBezTo>
                  <a:pt x="383" y="177"/>
                  <a:pt x="397" y="188"/>
                  <a:pt x="401" y="203"/>
                </a:cubicBezTo>
                <a:cubicBezTo>
                  <a:pt x="418" y="203"/>
                  <a:pt x="418" y="203"/>
                  <a:pt x="418" y="203"/>
                </a:cubicBezTo>
                <a:cubicBezTo>
                  <a:pt x="418" y="156"/>
                  <a:pt x="418" y="156"/>
                  <a:pt x="418" y="156"/>
                </a:cubicBezTo>
                <a:lnTo>
                  <a:pt x="154" y="156"/>
                </a:lnTo>
                <a:close/>
                <a:moveTo>
                  <a:pt x="48" y="213"/>
                </a:moveTo>
                <a:cubicBezTo>
                  <a:pt x="48" y="229"/>
                  <a:pt x="61" y="243"/>
                  <a:pt x="78" y="243"/>
                </a:cubicBezTo>
                <a:cubicBezTo>
                  <a:pt x="94" y="243"/>
                  <a:pt x="107" y="229"/>
                  <a:pt x="107" y="213"/>
                </a:cubicBezTo>
                <a:cubicBezTo>
                  <a:pt x="107" y="197"/>
                  <a:pt x="94" y="183"/>
                  <a:pt x="78" y="183"/>
                </a:cubicBezTo>
                <a:cubicBezTo>
                  <a:pt x="61" y="183"/>
                  <a:pt x="48" y="197"/>
                  <a:pt x="48" y="213"/>
                </a:cubicBezTo>
                <a:close/>
                <a:moveTo>
                  <a:pt x="78" y="199"/>
                </a:moveTo>
                <a:cubicBezTo>
                  <a:pt x="85" y="199"/>
                  <a:pt x="92" y="205"/>
                  <a:pt x="92" y="213"/>
                </a:cubicBezTo>
                <a:cubicBezTo>
                  <a:pt x="92" y="221"/>
                  <a:pt x="85" y="227"/>
                  <a:pt x="78" y="227"/>
                </a:cubicBezTo>
                <a:cubicBezTo>
                  <a:pt x="70" y="227"/>
                  <a:pt x="63" y="221"/>
                  <a:pt x="63" y="213"/>
                </a:cubicBezTo>
                <a:cubicBezTo>
                  <a:pt x="63" y="205"/>
                  <a:pt x="70" y="199"/>
                  <a:pt x="78" y="199"/>
                </a:cubicBezTo>
                <a:close/>
                <a:moveTo>
                  <a:pt x="0" y="156"/>
                </a:moveTo>
                <a:cubicBezTo>
                  <a:pt x="6" y="156"/>
                  <a:pt x="6" y="156"/>
                  <a:pt x="6" y="156"/>
                </a:cubicBezTo>
                <a:cubicBezTo>
                  <a:pt x="6" y="195"/>
                  <a:pt x="6" y="195"/>
                  <a:pt x="6" y="195"/>
                </a:cubicBezTo>
                <a:cubicBezTo>
                  <a:pt x="6" y="199"/>
                  <a:pt x="9" y="203"/>
                  <a:pt x="13" y="203"/>
                </a:cubicBezTo>
                <a:cubicBezTo>
                  <a:pt x="43" y="203"/>
                  <a:pt x="43" y="203"/>
                  <a:pt x="43" y="203"/>
                </a:cubicBezTo>
                <a:cubicBezTo>
                  <a:pt x="47" y="188"/>
                  <a:pt x="61" y="177"/>
                  <a:pt x="78" y="177"/>
                </a:cubicBezTo>
                <a:cubicBezTo>
                  <a:pt x="94" y="177"/>
                  <a:pt x="108" y="188"/>
                  <a:pt x="112" y="203"/>
                </a:cubicBezTo>
                <a:cubicBezTo>
                  <a:pt x="135" y="203"/>
                  <a:pt x="135" y="203"/>
                  <a:pt x="135" y="203"/>
                </a:cubicBezTo>
                <a:cubicBezTo>
                  <a:pt x="139" y="203"/>
                  <a:pt x="142" y="199"/>
                  <a:pt x="142" y="195"/>
                </a:cubicBezTo>
                <a:cubicBezTo>
                  <a:pt x="142" y="22"/>
                  <a:pt x="142" y="22"/>
                  <a:pt x="142" y="22"/>
                </a:cubicBezTo>
                <a:cubicBezTo>
                  <a:pt x="142" y="18"/>
                  <a:pt x="139" y="15"/>
                  <a:pt x="135" y="15"/>
                </a:cubicBezTo>
                <a:cubicBezTo>
                  <a:pt x="35" y="15"/>
                  <a:pt x="35" y="15"/>
                  <a:pt x="35" y="15"/>
                </a:cubicBezTo>
                <a:cubicBezTo>
                  <a:pt x="31" y="15"/>
                  <a:pt x="27" y="18"/>
                  <a:pt x="26" y="22"/>
                </a:cubicBezTo>
                <a:cubicBezTo>
                  <a:pt x="7" y="101"/>
                  <a:pt x="7" y="101"/>
                  <a:pt x="7" y="101"/>
                </a:cubicBezTo>
                <a:cubicBezTo>
                  <a:pt x="6" y="105"/>
                  <a:pt x="6" y="112"/>
                  <a:pt x="6" y="116"/>
                </a:cubicBezTo>
                <a:cubicBezTo>
                  <a:pt x="6" y="118"/>
                  <a:pt x="6" y="118"/>
                  <a:pt x="6" y="118"/>
                </a:cubicBezTo>
                <a:cubicBezTo>
                  <a:pt x="0" y="118"/>
                  <a:pt x="0" y="118"/>
                  <a:pt x="0" y="118"/>
                </a:cubicBezTo>
                <a:lnTo>
                  <a:pt x="0" y="156"/>
                </a:lnTo>
                <a:close/>
                <a:moveTo>
                  <a:pt x="26" y="106"/>
                </a:moveTo>
                <a:cubicBezTo>
                  <a:pt x="42" y="34"/>
                  <a:pt x="42" y="34"/>
                  <a:pt x="42" y="34"/>
                </a:cubicBezTo>
                <a:cubicBezTo>
                  <a:pt x="123" y="34"/>
                  <a:pt x="123" y="34"/>
                  <a:pt x="123" y="34"/>
                </a:cubicBezTo>
                <a:cubicBezTo>
                  <a:pt x="123" y="106"/>
                  <a:pt x="123" y="106"/>
                  <a:pt x="123" y="106"/>
                </a:cubicBezTo>
                <a:lnTo>
                  <a:pt x="26" y="106"/>
                </a:lnTo>
                <a:close/>
                <a:moveTo>
                  <a:pt x="337" y="213"/>
                </a:moveTo>
                <a:cubicBezTo>
                  <a:pt x="337" y="229"/>
                  <a:pt x="350" y="243"/>
                  <a:pt x="367" y="243"/>
                </a:cubicBezTo>
                <a:cubicBezTo>
                  <a:pt x="383" y="243"/>
                  <a:pt x="396" y="229"/>
                  <a:pt x="396" y="213"/>
                </a:cubicBezTo>
                <a:cubicBezTo>
                  <a:pt x="396" y="197"/>
                  <a:pt x="383" y="183"/>
                  <a:pt x="367" y="183"/>
                </a:cubicBezTo>
                <a:cubicBezTo>
                  <a:pt x="350" y="183"/>
                  <a:pt x="337" y="197"/>
                  <a:pt x="337" y="213"/>
                </a:cubicBezTo>
                <a:close/>
                <a:moveTo>
                  <a:pt x="367" y="199"/>
                </a:moveTo>
                <a:cubicBezTo>
                  <a:pt x="374" y="199"/>
                  <a:pt x="381" y="205"/>
                  <a:pt x="381" y="213"/>
                </a:cubicBezTo>
                <a:cubicBezTo>
                  <a:pt x="381" y="221"/>
                  <a:pt x="374" y="227"/>
                  <a:pt x="367" y="227"/>
                </a:cubicBezTo>
                <a:cubicBezTo>
                  <a:pt x="359" y="227"/>
                  <a:pt x="352" y="221"/>
                  <a:pt x="352" y="213"/>
                </a:cubicBezTo>
                <a:cubicBezTo>
                  <a:pt x="352" y="205"/>
                  <a:pt x="359" y="199"/>
                  <a:pt x="367" y="199"/>
                </a:cubicBezTo>
                <a:close/>
                <a:moveTo>
                  <a:pt x="270" y="213"/>
                </a:moveTo>
                <a:cubicBezTo>
                  <a:pt x="270" y="229"/>
                  <a:pt x="284" y="243"/>
                  <a:pt x="300" y="243"/>
                </a:cubicBezTo>
                <a:cubicBezTo>
                  <a:pt x="316" y="243"/>
                  <a:pt x="329" y="229"/>
                  <a:pt x="329" y="213"/>
                </a:cubicBezTo>
                <a:cubicBezTo>
                  <a:pt x="329" y="197"/>
                  <a:pt x="316" y="183"/>
                  <a:pt x="300" y="183"/>
                </a:cubicBezTo>
                <a:cubicBezTo>
                  <a:pt x="284" y="183"/>
                  <a:pt x="270" y="197"/>
                  <a:pt x="270" y="213"/>
                </a:cubicBezTo>
                <a:close/>
                <a:moveTo>
                  <a:pt x="300" y="199"/>
                </a:moveTo>
                <a:cubicBezTo>
                  <a:pt x="308" y="199"/>
                  <a:pt x="314" y="205"/>
                  <a:pt x="314" y="213"/>
                </a:cubicBezTo>
                <a:cubicBezTo>
                  <a:pt x="314" y="221"/>
                  <a:pt x="308" y="227"/>
                  <a:pt x="300" y="227"/>
                </a:cubicBezTo>
                <a:cubicBezTo>
                  <a:pt x="292" y="227"/>
                  <a:pt x="286" y="221"/>
                  <a:pt x="286" y="213"/>
                </a:cubicBezTo>
                <a:cubicBezTo>
                  <a:pt x="286" y="205"/>
                  <a:pt x="292" y="199"/>
                  <a:pt x="300" y="199"/>
                </a:cubicBezTo>
                <a:close/>
                <a:moveTo>
                  <a:pt x="390" y="23"/>
                </a:moveTo>
                <a:cubicBezTo>
                  <a:pt x="381" y="23"/>
                  <a:pt x="381" y="23"/>
                  <a:pt x="381" y="23"/>
                </a:cubicBezTo>
                <a:cubicBezTo>
                  <a:pt x="381" y="125"/>
                  <a:pt x="381" y="125"/>
                  <a:pt x="381" y="125"/>
                </a:cubicBezTo>
                <a:cubicBezTo>
                  <a:pt x="390" y="125"/>
                  <a:pt x="390" y="125"/>
                  <a:pt x="390" y="125"/>
                </a:cubicBezTo>
                <a:lnTo>
                  <a:pt x="390" y="23"/>
                </a:lnTo>
                <a:close/>
                <a:moveTo>
                  <a:pt x="352" y="23"/>
                </a:moveTo>
                <a:cubicBezTo>
                  <a:pt x="343" y="23"/>
                  <a:pt x="343" y="23"/>
                  <a:pt x="343" y="23"/>
                </a:cubicBezTo>
                <a:cubicBezTo>
                  <a:pt x="343" y="125"/>
                  <a:pt x="343" y="125"/>
                  <a:pt x="343" y="125"/>
                </a:cubicBezTo>
                <a:cubicBezTo>
                  <a:pt x="352" y="125"/>
                  <a:pt x="352" y="125"/>
                  <a:pt x="352" y="125"/>
                </a:cubicBezTo>
                <a:lnTo>
                  <a:pt x="352" y="23"/>
                </a:lnTo>
                <a:close/>
                <a:moveTo>
                  <a:pt x="314" y="23"/>
                </a:moveTo>
                <a:cubicBezTo>
                  <a:pt x="304" y="23"/>
                  <a:pt x="304" y="23"/>
                  <a:pt x="304" y="23"/>
                </a:cubicBezTo>
                <a:cubicBezTo>
                  <a:pt x="304" y="125"/>
                  <a:pt x="304" y="125"/>
                  <a:pt x="304" y="125"/>
                </a:cubicBezTo>
                <a:cubicBezTo>
                  <a:pt x="314" y="125"/>
                  <a:pt x="314" y="125"/>
                  <a:pt x="314" y="125"/>
                </a:cubicBezTo>
                <a:lnTo>
                  <a:pt x="314" y="23"/>
                </a:lnTo>
                <a:close/>
                <a:moveTo>
                  <a:pt x="275" y="23"/>
                </a:moveTo>
                <a:cubicBezTo>
                  <a:pt x="266" y="23"/>
                  <a:pt x="266" y="23"/>
                  <a:pt x="266" y="23"/>
                </a:cubicBezTo>
                <a:cubicBezTo>
                  <a:pt x="266" y="125"/>
                  <a:pt x="266" y="125"/>
                  <a:pt x="266" y="125"/>
                </a:cubicBezTo>
                <a:cubicBezTo>
                  <a:pt x="275" y="125"/>
                  <a:pt x="275" y="125"/>
                  <a:pt x="275" y="125"/>
                </a:cubicBezTo>
                <a:lnTo>
                  <a:pt x="275" y="23"/>
                </a:lnTo>
                <a:close/>
                <a:moveTo>
                  <a:pt x="237" y="23"/>
                </a:moveTo>
                <a:cubicBezTo>
                  <a:pt x="228" y="23"/>
                  <a:pt x="228" y="23"/>
                  <a:pt x="228" y="23"/>
                </a:cubicBezTo>
                <a:cubicBezTo>
                  <a:pt x="228" y="125"/>
                  <a:pt x="228" y="125"/>
                  <a:pt x="228" y="125"/>
                </a:cubicBezTo>
                <a:cubicBezTo>
                  <a:pt x="237" y="125"/>
                  <a:pt x="237" y="125"/>
                  <a:pt x="237" y="125"/>
                </a:cubicBezTo>
                <a:lnTo>
                  <a:pt x="237" y="23"/>
                </a:lnTo>
                <a:close/>
                <a:moveTo>
                  <a:pt x="199" y="23"/>
                </a:moveTo>
                <a:cubicBezTo>
                  <a:pt x="190" y="23"/>
                  <a:pt x="190" y="23"/>
                  <a:pt x="190" y="23"/>
                </a:cubicBezTo>
                <a:cubicBezTo>
                  <a:pt x="190" y="125"/>
                  <a:pt x="190" y="125"/>
                  <a:pt x="190" y="125"/>
                </a:cubicBezTo>
                <a:cubicBezTo>
                  <a:pt x="199" y="125"/>
                  <a:pt x="199" y="125"/>
                  <a:pt x="199" y="125"/>
                </a:cubicBezTo>
                <a:lnTo>
                  <a:pt x="199" y="2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 name="Freeform 41">
            <a:extLst>
              <a:ext uri="{FF2B5EF4-FFF2-40B4-BE49-F238E27FC236}">
                <a16:creationId xmlns:a16="http://schemas.microsoft.com/office/drawing/2014/main" id="{27CE8561-B761-D558-DEB3-9C3B0A9B47A0}"/>
              </a:ext>
            </a:extLst>
          </p:cNvPr>
          <p:cNvSpPr>
            <a:spLocks noEditPoints="1"/>
          </p:cNvSpPr>
          <p:nvPr/>
        </p:nvSpPr>
        <p:spPr bwMode="auto">
          <a:xfrm>
            <a:off x="7640500" y="4165839"/>
            <a:ext cx="353019" cy="285530"/>
          </a:xfrm>
          <a:custGeom>
            <a:avLst/>
            <a:gdLst>
              <a:gd name="T0" fmla="*/ 454 w 454"/>
              <a:gd name="T1" fmla="*/ 294 h 365"/>
              <a:gd name="T2" fmla="*/ 259 w 454"/>
              <a:gd name="T3" fmla="*/ 304 h 365"/>
              <a:gd name="T4" fmla="*/ 326 w 454"/>
              <a:gd name="T5" fmla="*/ 355 h 365"/>
              <a:gd name="T6" fmla="*/ 326 w 454"/>
              <a:gd name="T7" fmla="*/ 365 h 365"/>
              <a:gd name="T8" fmla="*/ 123 w 454"/>
              <a:gd name="T9" fmla="*/ 360 h 365"/>
              <a:gd name="T10" fmla="*/ 190 w 454"/>
              <a:gd name="T11" fmla="*/ 355 h 365"/>
              <a:gd name="T12" fmla="*/ 10 w 454"/>
              <a:gd name="T13" fmla="*/ 304 h 365"/>
              <a:gd name="T14" fmla="*/ 0 w 454"/>
              <a:gd name="T15" fmla="*/ 10 h 365"/>
              <a:gd name="T16" fmla="*/ 443 w 454"/>
              <a:gd name="T17" fmla="*/ 0 h 365"/>
              <a:gd name="T18" fmla="*/ 423 w 454"/>
              <a:gd name="T19" fmla="*/ 31 h 365"/>
              <a:gd name="T20" fmla="*/ 31 w 454"/>
              <a:gd name="T21" fmla="*/ 273 h 365"/>
              <a:gd name="T22" fmla="*/ 423 w 454"/>
              <a:gd name="T23" fmla="*/ 31 h 365"/>
              <a:gd name="T24" fmla="*/ 67 w 454"/>
              <a:gd name="T25" fmla="*/ 237 h 365"/>
              <a:gd name="T26" fmla="*/ 60 w 454"/>
              <a:gd name="T27" fmla="*/ 59 h 365"/>
              <a:gd name="T28" fmla="*/ 394 w 454"/>
              <a:gd name="T29" fmla="*/ 245 h 365"/>
              <a:gd name="T30" fmla="*/ 335 w 454"/>
              <a:gd name="T31" fmla="*/ 144 h 365"/>
              <a:gd name="T32" fmla="*/ 281 w 454"/>
              <a:gd name="T33" fmla="*/ 132 h 365"/>
              <a:gd name="T34" fmla="*/ 335 w 454"/>
              <a:gd name="T35" fmla="*/ 90 h 365"/>
              <a:gd name="T36" fmla="*/ 335 w 454"/>
              <a:gd name="T37" fmla="*/ 66 h 365"/>
              <a:gd name="T38" fmla="*/ 324 w 454"/>
              <a:gd name="T39" fmla="*/ 82 h 365"/>
              <a:gd name="T40" fmla="*/ 239 w 454"/>
              <a:gd name="T41" fmla="*/ 116 h 365"/>
              <a:gd name="T42" fmla="*/ 227 w 454"/>
              <a:gd name="T43" fmla="*/ 104 h 365"/>
              <a:gd name="T44" fmla="*/ 216 w 454"/>
              <a:gd name="T45" fmla="*/ 120 h 365"/>
              <a:gd name="T46" fmla="*/ 130 w 454"/>
              <a:gd name="T47" fmla="*/ 165 h 365"/>
              <a:gd name="T48" fmla="*/ 107 w 454"/>
              <a:gd name="T49" fmla="*/ 168 h 365"/>
              <a:gd name="T50" fmla="*/ 129 w 454"/>
              <a:gd name="T51" fmla="*/ 172 h 365"/>
              <a:gd name="T52" fmla="*/ 124 w 454"/>
              <a:gd name="T53" fmla="*/ 204 h 365"/>
              <a:gd name="T54" fmla="*/ 107 w 454"/>
              <a:gd name="T55" fmla="*/ 214 h 365"/>
              <a:gd name="T56" fmla="*/ 130 w 454"/>
              <a:gd name="T57" fmla="*/ 214 h 365"/>
              <a:gd name="T58" fmla="*/ 167 w 454"/>
              <a:gd name="T59" fmla="*/ 175 h 365"/>
              <a:gd name="T60" fmla="*/ 227 w 454"/>
              <a:gd name="T61" fmla="*/ 188 h 365"/>
              <a:gd name="T62" fmla="*/ 238 w 454"/>
              <a:gd name="T63" fmla="*/ 171 h 365"/>
              <a:gd name="T64" fmla="*/ 323 w 454"/>
              <a:gd name="T65" fmla="*/ 156 h 365"/>
              <a:gd name="T66" fmla="*/ 335 w 454"/>
              <a:gd name="T67" fmla="*/ 168 h 365"/>
              <a:gd name="T68" fmla="*/ 335 w 454"/>
              <a:gd name="T69" fmla="*/ 144 h 365"/>
              <a:gd name="T70" fmla="*/ 227 w 454"/>
              <a:gd name="T71" fmla="*/ 164 h 365"/>
              <a:gd name="T72" fmla="*/ 175 w 454"/>
              <a:gd name="T73" fmla="*/ 168 h 365"/>
              <a:gd name="T74" fmla="*/ 227 w 454"/>
              <a:gd name="T75" fmla="*/ 127 h 365"/>
              <a:gd name="T76" fmla="*/ 267 w 454"/>
              <a:gd name="T77" fmla="*/ 134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4" h="365">
                <a:moveTo>
                  <a:pt x="454" y="10"/>
                </a:moveTo>
                <a:cubicBezTo>
                  <a:pt x="454" y="294"/>
                  <a:pt x="454" y="294"/>
                  <a:pt x="454" y="294"/>
                </a:cubicBezTo>
                <a:cubicBezTo>
                  <a:pt x="454" y="300"/>
                  <a:pt x="449" y="304"/>
                  <a:pt x="443" y="304"/>
                </a:cubicBezTo>
                <a:cubicBezTo>
                  <a:pt x="259" y="304"/>
                  <a:pt x="259" y="304"/>
                  <a:pt x="259" y="304"/>
                </a:cubicBezTo>
                <a:cubicBezTo>
                  <a:pt x="264" y="355"/>
                  <a:pt x="264" y="355"/>
                  <a:pt x="264" y="355"/>
                </a:cubicBezTo>
                <a:cubicBezTo>
                  <a:pt x="326" y="355"/>
                  <a:pt x="326" y="355"/>
                  <a:pt x="326" y="355"/>
                </a:cubicBezTo>
                <a:cubicBezTo>
                  <a:pt x="329" y="355"/>
                  <a:pt x="331" y="357"/>
                  <a:pt x="331" y="360"/>
                </a:cubicBezTo>
                <a:cubicBezTo>
                  <a:pt x="331" y="363"/>
                  <a:pt x="329" y="365"/>
                  <a:pt x="326" y="365"/>
                </a:cubicBezTo>
                <a:cubicBezTo>
                  <a:pt x="127" y="365"/>
                  <a:pt x="127" y="365"/>
                  <a:pt x="127" y="365"/>
                </a:cubicBezTo>
                <a:cubicBezTo>
                  <a:pt x="125" y="365"/>
                  <a:pt x="123" y="363"/>
                  <a:pt x="123" y="360"/>
                </a:cubicBezTo>
                <a:cubicBezTo>
                  <a:pt x="123" y="357"/>
                  <a:pt x="125" y="355"/>
                  <a:pt x="127" y="355"/>
                </a:cubicBezTo>
                <a:cubicBezTo>
                  <a:pt x="190" y="355"/>
                  <a:pt x="190" y="355"/>
                  <a:pt x="190" y="355"/>
                </a:cubicBezTo>
                <a:cubicBezTo>
                  <a:pt x="194" y="304"/>
                  <a:pt x="194" y="304"/>
                  <a:pt x="194" y="304"/>
                </a:cubicBezTo>
                <a:cubicBezTo>
                  <a:pt x="10" y="304"/>
                  <a:pt x="10" y="304"/>
                  <a:pt x="10" y="304"/>
                </a:cubicBezTo>
                <a:cubicBezTo>
                  <a:pt x="5" y="304"/>
                  <a:pt x="0" y="300"/>
                  <a:pt x="0" y="294"/>
                </a:cubicBezTo>
                <a:cubicBezTo>
                  <a:pt x="0" y="10"/>
                  <a:pt x="0" y="10"/>
                  <a:pt x="0" y="10"/>
                </a:cubicBezTo>
                <a:cubicBezTo>
                  <a:pt x="0" y="5"/>
                  <a:pt x="5" y="0"/>
                  <a:pt x="10" y="0"/>
                </a:cubicBezTo>
                <a:cubicBezTo>
                  <a:pt x="443" y="0"/>
                  <a:pt x="443" y="0"/>
                  <a:pt x="443" y="0"/>
                </a:cubicBezTo>
                <a:cubicBezTo>
                  <a:pt x="449" y="0"/>
                  <a:pt x="454" y="5"/>
                  <a:pt x="454" y="10"/>
                </a:cubicBezTo>
                <a:close/>
                <a:moveTo>
                  <a:pt x="423" y="31"/>
                </a:moveTo>
                <a:cubicBezTo>
                  <a:pt x="31" y="31"/>
                  <a:pt x="31" y="31"/>
                  <a:pt x="31" y="31"/>
                </a:cubicBezTo>
                <a:cubicBezTo>
                  <a:pt x="31" y="273"/>
                  <a:pt x="31" y="273"/>
                  <a:pt x="31" y="273"/>
                </a:cubicBezTo>
                <a:cubicBezTo>
                  <a:pt x="423" y="273"/>
                  <a:pt x="423" y="273"/>
                  <a:pt x="423" y="273"/>
                </a:cubicBezTo>
                <a:lnTo>
                  <a:pt x="423" y="31"/>
                </a:lnTo>
                <a:close/>
                <a:moveTo>
                  <a:pt x="394" y="237"/>
                </a:moveTo>
                <a:cubicBezTo>
                  <a:pt x="67" y="237"/>
                  <a:pt x="67" y="237"/>
                  <a:pt x="67" y="237"/>
                </a:cubicBezTo>
                <a:cubicBezTo>
                  <a:pt x="67" y="59"/>
                  <a:pt x="67" y="59"/>
                  <a:pt x="67" y="59"/>
                </a:cubicBezTo>
                <a:cubicBezTo>
                  <a:pt x="60" y="59"/>
                  <a:pt x="60" y="59"/>
                  <a:pt x="60" y="59"/>
                </a:cubicBezTo>
                <a:cubicBezTo>
                  <a:pt x="60" y="245"/>
                  <a:pt x="60" y="245"/>
                  <a:pt x="60" y="245"/>
                </a:cubicBezTo>
                <a:cubicBezTo>
                  <a:pt x="394" y="245"/>
                  <a:pt x="394" y="245"/>
                  <a:pt x="394" y="245"/>
                </a:cubicBezTo>
                <a:lnTo>
                  <a:pt x="394" y="237"/>
                </a:lnTo>
                <a:close/>
                <a:moveTo>
                  <a:pt x="335" y="144"/>
                </a:moveTo>
                <a:cubicBezTo>
                  <a:pt x="331" y="144"/>
                  <a:pt x="328" y="146"/>
                  <a:pt x="326" y="149"/>
                </a:cubicBezTo>
                <a:cubicBezTo>
                  <a:pt x="281" y="132"/>
                  <a:pt x="281" y="132"/>
                  <a:pt x="281" y="132"/>
                </a:cubicBezTo>
                <a:cubicBezTo>
                  <a:pt x="329" y="88"/>
                  <a:pt x="329" y="88"/>
                  <a:pt x="329" y="88"/>
                </a:cubicBezTo>
                <a:cubicBezTo>
                  <a:pt x="331" y="89"/>
                  <a:pt x="333" y="90"/>
                  <a:pt x="335" y="90"/>
                </a:cubicBezTo>
                <a:cubicBezTo>
                  <a:pt x="342" y="90"/>
                  <a:pt x="347" y="84"/>
                  <a:pt x="347" y="78"/>
                </a:cubicBezTo>
                <a:cubicBezTo>
                  <a:pt x="347" y="71"/>
                  <a:pt x="342" y="66"/>
                  <a:pt x="335" y="66"/>
                </a:cubicBezTo>
                <a:cubicBezTo>
                  <a:pt x="329" y="66"/>
                  <a:pt x="323" y="71"/>
                  <a:pt x="323" y="78"/>
                </a:cubicBezTo>
                <a:cubicBezTo>
                  <a:pt x="323" y="79"/>
                  <a:pt x="324" y="81"/>
                  <a:pt x="324" y="82"/>
                </a:cubicBezTo>
                <a:cubicBezTo>
                  <a:pt x="273" y="129"/>
                  <a:pt x="273" y="129"/>
                  <a:pt x="273" y="129"/>
                </a:cubicBezTo>
                <a:cubicBezTo>
                  <a:pt x="239" y="116"/>
                  <a:pt x="239" y="116"/>
                  <a:pt x="239" y="116"/>
                </a:cubicBezTo>
                <a:cubicBezTo>
                  <a:pt x="239" y="116"/>
                  <a:pt x="239" y="116"/>
                  <a:pt x="239" y="115"/>
                </a:cubicBezTo>
                <a:cubicBezTo>
                  <a:pt x="239" y="109"/>
                  <a:pt x="233" y="104"/>
                  <a:pt x="227" y="104"/>
                </a:cubicBezTo>
                <a:cubicBezTo>
                  <a:pt x="220" y="104"/>
                  <a:pt x="215" y="109"/>
                  <a:pt x="215" y="115"/>
                </a:cubicBezTo>
                <a:cubicBezTo>
                  <a:pt x="215" y="117"/>
                  <a:pt x="215" y="119"/>
                  <a:pt x="216" y="120"/>
                </a:cubicBezTo>
                <a:cubicBezTo>
                  <a:pt x="164" y="167"/>
                  <a:pt x="164" y="167"/>
                  <a:pt x="164" y="167"/>
                </a:cubicBezTo>
                <a:cubicBezTo>
                  <a:pt x="130" y="165"/>
                  <a:pt x="130" y="165"/>
                  <a:pt x="130" y="165"/>
                </a:cubicBezTo>
                <a:cubicBezTo>
                  <a:pt x="128" y="160"/>
                  <a:pt x="124" y="156"/>
                  <a:pt x="119" y="156"/>
                </a:cubicBezTo>
                <a:cubicBezTo>
                  <a:pt x="112" y="156"/>
                  <a:pt x="107" y="161"/>
                  <a:pt x="107" y="168"/>
                </a:cubicBezTo>
                <a:cubicBezTo>
                  <a:pt x="107" y="174"/>
                  <a:pt x="112" y="180"/>
                  <a:pt x="119" y="180"/>
                </a:cubicBezTo>
                <a:cubicBezTo>
                  <a:pt x="123" y="180"/>
                  <a:pt x="128" y="177"/>
                  <a:pt x="129" y="172"/>
                </a:cubicBezTo>
                <a:cubicBezTo>
                  <a:pt x="156" y="174"/>
                  <a:pt x="156" y="174"/>
                  <a:pt x="156" y="174"/>
                </a:cubicBezTo>
                <a:cubicBezTo>
                  <a:pt x="124" y="204"/>
                  <a:pt x="124" y="204"/>
                  <a:pt x="124" y="204"/>
                </a:cubicBezTo>
                <a:cubicBezTo>
                  <a:pt x="122" y="203"/>
                  <a:pt x="121" y="202"/>
                  <a:pt x="119" y="202"/>
                </a:cubicBezTo>
                <a:cubicBezTo>
                  <a:pt x="112" y="202"/>
                  <a:pt x="107" y="207"/>
                  <a:pt x="107" y="214"/>
                </a:cubicBezTo>
                <a:cubicBezTo>
                  <a:pt x="107" y="221"/>
                  <a:pt x="112" y="226"/>
                  <a:pt x="119" y="226"/>
                </a:cubicBezTo>
                <a:cubicBezTo>
                  <a:pt x="125" y="226"/>
                  <a:pt x="130" y="221"/>
                  <a:pt x="130" y="214"/>
                </a:cubicBezTo>
                <a:cubicBezTo>
                  <a:pt x="130" y="212"/>
                  <a:pt x="130" y="211"/>
                  <a:pt x="129" y="209"/>
                </a:cubicBezTo>
                <a:cubicBezTo>
                  <a:pt x="167" y="175"/>
                  <a:pt x="167" y="175"/>
                  <a:pt x="167" y="175"/>
                </a:cubicBezTo>
                <a:cubicBezTo>
                  <a:pt x="216" y="179"/>
                  <a:pt x="216" y="179"/>
                  <a:pt x="216" y="179"/>
                </a:cubicBezTo>
                <a:cubicBezTo>
                  <a:pt x="217" y="184"/>
                  <a:pt x="221" y="188"/>
                  <a:pt x="227" y="188"/>
                </a:cubicBezTo>
                <a:cubicBezTo>
                  <a:pt x="233" y="188"/>
                  <a:pt x="239" y="182"/>
                  <a:pt x="239" y="176"/>
                </a:cubicBezTo>
                <a:cubicBezTo>
                  <a:pt x="239" y="174"/>
                  <a:pt x="238" y="172"/>
                  <a:pt x="238" y="171"/>
                </a:cubicBezTo>
                <a:cubicBezTo>
                  <a:pt x="275" y="137"/>
                  <a:pt x="275" y="137"/>
                  <a:pt x="275" y="137"/>
                </a:cubicBezTo>
                <a:cubicBezTo>
                  <a:pt x="323" y="156"/>
                  <a:pt x="323" y="156"/>
                  <a:pt x="323" y="156"/>
                </a:cubicBezTo>
                <a:cubicBezTo>
                  <a:pt x="323" y="156"/>
                  <a:pt x="323" y="156"/>
                  <a:pt x="323" y="156"/>
                </a:cubicBezTo>
                <a:cubicBezTo>
                  <a:pt x="323" y="163"/>
                  <a:pt x="329" y="168"/>
                  <a:pt x="335" y="168"/>
                </a:cubicBezTo>
                <a:cubicBezTo>
                  <a:pt x="342" y="168"/>
                  <a:pt x="347" y="163"/>
                  <a:pt x="347" y="156"/>
                </a:cubicBezTo>
                <a:cubicBezTo>
                  <a:pt x="347" y="149"/>
                  <a:pt x="342" y="144"/>
                  <a:pt x="335" y="144"/>
                </a:cubicBezTo>
                <a:close/>
                <a:moveTo>
                  <a:pt x="233" y="165"/>
                </a:moveTo>
                <a:cubicBezTo>
                  <a:pt x="231" y="164"/>
                  <a:pt x="229" y="164"/>
                  <a:pt x="227" y="164"/>
                </a:cubicBezTo>
                <a:cubicBezTo>
                  <a:pt x="222" y="164"/>
                  <a:pt x="218" y="167"/>
                  <a:pt x="216" y="171"/>
                </a:cubicBezTo>
                <a:cubicBezTo>
                  <a:pt x="175" y="168"/>
                  <a:pt x="175" y="168"/>
                  <a:pt x="175" y="168"/>
                </a:cubicBezTo>
                <a:cubicBezTo>
                  <a:pt x="221" y="126"/>
                  <a:pt x="221" y="126"/>
                  <a:pt x="221" y="126"/>
                </a:cubicBezTo>
                <a:cubicBezTo>
                  <a:pt x="223" y="127"/>
                  <a:pt x="225" y="127"/>
                  <a:pt x="227" y="127"/>
                </a:cubicBezTo>
                <a:cubicBezTo>
                  <a:pt x="231" y="127"/>
                  <a:pt x="234" y="126"/>
                  <a:pt x="236" y="123"/>
                </a:cubicBezTo>
                <a:cubicBezTo>
                  <a:pt x="267" y="134"/>
                  <a:pt x="267" y="134"/>
                  <a:pt x="267" y="134"/>
                </a:cubicBezTo>
                <a:lnTo>
                  <a:pt x="233" y="165"/>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a:extLst>
              <a:ext uri="{FF2B5EF4-FFF2-40B4-BE49-F238E27FC236}">
                <a16:creationId xmlns:a16="http://schemas.microsoft.com/office/drawing/2014/main" id="{4FE0D3AD-82C6-FCFC-41F3-0516FD4C7974}"/>
              </a:ext>
            </a:extLst>
          </p:cNvPr>
          <p:cNvSpPr txBox="1"/>
          <p:nvPr/>
        </p:nvSpPr>
        <p:spPr>
          <a:xfrm>
            <a:off x="971971" y="4050078"/>
            <a:ext cx="1180779" cy="338554"/>
          </a:xfrm>
          <a:prstGeom prst="rect">
            <a:avLst/>
          </a:prstGeom>
          <a:noFill/>
        </p:spPr>
        <p:txBody>
          <a:bodyPr wrap="square" rtlCol="0">
            <a:spAutoFit/>
          </a:bodyPr>
          <a:lstStyle/>
          <a:p>
            <a:pPr algn="ctr"/>
            <a:r>
              <a:rPr lang="ja-JP" altLang="en-US" sz="800"/>
              <a:t>オフバランスの</a:t>
            </a:r>
            <a:endParaRPr lang="en-US" altLang="ja-JP" sz="800"/>
          </a:p>
          <a:p>
            <a:pPr algn="ctr"/>
            <a:r>
              <a:rPr kumimoji="1" lang="ja-JP" altLang="en-US" sz="800"/>
              <a:t>リース取引</a:t>
            </a:r>
          </a:p>
        </p:txBody>
      </p:sp>
      <p:cxnSp>
        <p:nvCxnSpPr>
          <p:cNvPr id="46" name="直線矢印コネクタ 45">
            <a:extLst>
              <a:ext uri="{FF2B5EF4-FFF2-40B4-BE49-F238E27FC236}">
                <a16:creationId xmlns:a16="http://schemas.microsoft.com/office/drawing/2014/main" id="{F3A42DF7-90D9-116C-55B3-EBD8E0B29ECF}"/>
              </a:ext>
            </a:extLst>
          </p:cNvPr>
          <p:cNvCxnSpPr>
            <a:cxnSpLocks/>
          </p:cNvCxnSpPr>
          <p:nvPr/>
        </p:nvCxnSpPr>
        <p:spPr>
          <a:xfrm>
            <a:off x="2205812" y="3962071"/>
            <a:ext cx="367892" cy="0"/>
          </a:xfrm>
          <a:prstGeom prst="straightConnector1">
            <a:avLst/>
          </a:prstGeom>
          <a:ln w="38100">
            <a:solidFill>
              <a:schemeClr val="accent6"/>
            </a:solidFill>
            <a:tailEnd type="triangle"/>
          </a:ln>
        </p:spPr>
        <p:style>
          <a:lnRef idx="1">
            <a:schemeClr val="accent2"/>
          </a:lnRef>
          <a:fillRef idx="0">
            <a:schemeClr val="accent2"/>
          </a:fillRef>
          <a:effectRef idx="0">
            <a:schemeClr val="accent2"/>
          </a:effectRef>
          <a:fontRef idx="minor">
            <a:schemeClr val="tx1"/>
          </a:fontRef>
        </p:style>
      </p:cxnSp>
      <p:sp>
        <p:nvSpPr>
          <p:cNvPr id="47" name="テキスト ボックス 46">
            <a:extLst>
              <a:ext uri="{FF2B5EF4-FFF2-40B4-BE49-F238E27FC236}">
                <a16:creationId xmlns:a16="http://schemas.microsoft.com/office/drawing/2014/main" id="{FE3E01C3-C4B9-D173-43AF-9AFD43545BBA}"/>
              </a:ext>
            </a:extLst>
          </p:cNvPr>
          <p:cNvSpPr txBox="1"/>
          <p:nvPr/>
        </p:nvSpPr>
        <p:spPr>
          <a:xfrm>
            <a:off x="874846" y="3508942"/>
            <a:ext cx="858975" cy="215444"/>
          </a:xfrm>
          <a:prstGeom prst="rect">
            <a:avLst/>
          </a:prstGeom>
          <a:noFill/>
        </p:spPr>
        <p:txBody>
          <a:bodyPr wrap="square" rtlCol="0">
            <a:spAutoFit/>
          </a:bodyPr>
          <a:lstStyle/>
          <a:p>
            <a:r>
              <a:rPr lang="ja-JP" altLang="en-US" sz="800"/>
              <a:t>賃貸借不動産</a:t>
            </a:r>
            <a:endParaRPr kumimoji="1" lang="ja-JP" altLang="en-US" sz="800"/>
          </a:p>
        </p:txBody>
      </p:sp>
      <p:sp>
        <p:nvSpPr>
          <p:cNvPr id="48" name="テキスト ボックス 47">
            <a:extLst>
              <a:ext uri="{FF2B5EF4-FFF2-40B4-BE49-F238E27FC236}">
                <a16:creationId xmlns:a16="http://schemas.microsoft.com/office/drawing/2014/main" id="{DA1EC578-F857-DF86-F0F8-3AF318DDEC5C}"/>
              </a:ext>
            </a:extLst>
          </p:cNvPr>
          <p:cNvSpPr txBox="1"/>
          <p:nvPr/>
        </p:nvSpPr>
        <p:spPr>
          <a:xfrm>
            <a:off x="1582416" y="3509522"/>
            <a:ext cx="634793" cy="215444"/>
          </a:xfrm>
          <a:prstGeom prst="rect">
            <a:avLst/>
          </a:prstGeom>
          <a:noFill/>
        </p:spPr>
        <p:txBody>
          <a:bodyPr wrap="square" rtlCol="0">
            <a:spAutoFit/>
          </a:bodyPr>
          <a:lstStyle/>
          <a:p>
            <a:r>
              <a:rPr lang="ja-JP" altLang="en-US" sz="800"/>
              <a:t>営業車両</a:t>
            </a:r>
            <a:endParaRPr kumimoji="1" lang="ja-JP" altLang="en-US" sz="800"/>
          </a:p>
        </p:txBody>
      </p:sp>
      <p:cxnSp>
        <p:nvCxnSpPr>
          <p:cNvPr id="49" name="直線矢印コネクタ 48">
            <a:extLst>
              <a:ext uri="{FF2B5EF4-FFF2-40B4-BE49-F238E27FC236}">
                <a16:creationId xmlns:a16="http://schemas.microsoft.com/office/drawing/2014/main" id="{91BEF7A9-2B60-186E-9BE2-B74E9BD2589D}"/>
              </a:ext>
            </a:extLst>
          </p:cNvPr>
          <p:cNvCxnSpPr>
            <a:cxnSpLocks/>
          </p:cNvCxnSpPr>
          <p:nvPr/>
        </p:nvCxnSpPr>
        <p:spPr>
          <a:xfrm>
            <a:off x="2205812" y="4535019"/>
            <a:ext cx="367892" cy="0"/>
          </a:xfrm>
          <a:prstGeom prst="straightConnector1">
            <a:avLst/>
          </a:prstGeom>
          <a:ln w="38100">
            <a:solidFill>
              <a:schemeClr val="tx2"/>
            </a:solidFill>
            <a:tailEnd type="triangle"/>
          </a:ln>
        </p:spPr>
        <p:style>
          <a:lnRef idx="1">
            <a:schemeClr val="accent2"/>
          </a:lnRef>
          <a:fillRef idx="0">
            <a:schemeClr val="accent2"/>
          </a:fillRef>
          <a:effectRef idx="0">
            <a:schemeClr val="accent2"/>
          </a:effectRef>
          <a:fontRef idx="minor">
            <a:schemeClr val="tx1"/>
          </a:fontRef>
        </p:style>
      </p:cxnSp>
      <p:sp>
        <p:nvSpPr>
          <p:cNvPr id="50" name="テキスト ボックス 49">
            <a:extLst>
              <a:ext uri="{FF2B5EF4-FFF2-40B4-BE49-F238E27FC236}">
                <a16:creationId xmlns:a16="http://schemas.microsoft.com/office/drawing/2014/main" id="{49C9A105-AE05-EDA2-CF13-F577A7CE696D}"/>
              </a:ext>
            </a:extLst>
          </p:cNvPr>
          <p:cNvSpPr txBox="1"/>
          <p:nvPr/>
        </p:nvSpPr>
        <p:spPr>
          <a:xfrm>
            <a:off x="1017680" y="4800255"/>
            <a:ext cx="1180779" cy="215444"/>
          </a:xfrm>
          <a:prstGeom prst="rect">
            <a:avLst/>
          </a:prstGeom>
          <a:noFill/>
        </p:spPr>
        <p:txBody>
          <a:bodyPr wrap="square" rtlCol="0">
            <a:spAutoFit/>
          </a:bodyPr>
          <a:lstStyle/>
          <a:p>
            <a:pPr algn="ctr"/>
            <a:r>
              <a:rPr lang="ja-JP" altLang="en-US" sz="800"/>
              <a:t>登録済賃貸借リース</a:t>
            </a:r>
            <a:endParaRPr kumimoji="1" lang="ja-JP" altLang="en-US" sz="800"/>
          </a:p>
        </p:txBody>
      </p:sp>
      <p:sp>
        <p:nvSpPr>
          <p:cNvPr id="51" name="テキスト ボックス 50">
            <a:extLst>
              <a:ext uri="{FF2B5EF4-FFF2-40B4-BE49-F238E27FC236}">
                <a16:creationId xmlns:a16="http://schemas.microsoft.com/office/drawing/2014/main" id="{49BB2ADC-945E-4165-F15B-CC824E47B6FC}"/>
              </a:ext>
            </a:extLst>
          </p:cNvPr>
          <p:cNvSpPr txBox="1"/>
          <p:nvPr/>
        </p:nvSpPr>
        <p:spPr>
          <a:xfrm>
            <a:off x="2476178" y="4646793"/>
            <a:ext cx="3575689" cy="369332"/>
          </a:xfrm>
          <a:prstGeom prst="rect">
            <a:avLst/>
          </a:prstGeom>
          <a:noFill/>
        </p:spPr>
        <p:txBody>
          <a:bodyPr wrap="square">
            <a:spAutoFit/>
          </a:bodyPr>
          <a:lstStyle/>
          <a:p>
            <a:pPr algn="ctr"/>
            <a:r>
              <a:rPr lang="ja-JP" altLang="en-US" sz="900"/>
              <a:t>適用開始日、使用権資産の計上方法、割引計算利子率の他、</a:t>
            </a:r>
            <a:endParaRPr lang="en-US" altLang="ja-JP" sz="900"/>
          </a:p>
          <a:p>
            <a:pPr algn="ctr"/>
            <a:r>
              <a:rPr lang="ja-JP" altLang="en-US" sz="900"/>
              <a:t>対象の台帳</a:t>
            </a:r>
            <a:r>
              <a:rPr lang="en-US" altLang="ja-JP" sz="900"/>
              <a:t>(</a:t>
            </a:r>
            <a:r>
              <a:rPr lang="ja-JP" altLang="en-US" sz="900"/>
              <a:t>会計</a:t>
            </a:r>
            <a:r>
              <a:rPr lang="en-US" altLang="ja-JP" sz="900"/>
              <a:t>/IFRS/</a:t>
            </a:r>
            <a:r>
              <a:rPr lang="ja-JP" altLang="en-US" sz="900"/>
              <a:t>その他</a:t>
            </a:r>
            <a:r>
              <a:rPr lang="en-US" altLang="ja-JP" sz="900"/>
              <a:t>)</a:t>
            </a:r>
            <a:r>
              <a:rPr lang="ja-JP" altLang="en-US" sz="900"/>
              <a:t>を指定し、計算実行</a:t>
            </a:r>
          </a:p>
        </p:txBody>
      </p:sp>
      <p:pic>
        <p:nvPicPr>
          <p:cNvPr id="52" name="図 51">
            <a:extLst>
              <a:ext uri="{FF2B5EF4-FFF2-40B4-BE49-F238E27FC236}">
                <a16:creationId xmlns:a16="http://schemas.microsoft.com/office/drawing/2014/main" id="{89C8CCF9-7053-4063-5513-A24388050939}"/>
              </a:ext>
            </a:extLst>
          </p:cNvPr>
          <p:cNvPicPr>
            <a:picLocks noChangeAspect="1"/>
          </p:cNvPicPr>
          <p:nvPr/>
        </p:nvPicPr>
        <p:blipFill>
          <a:blip r:embed="rId4"/>
          <a:stretch>
            <a:fillRect/>
          </a:stretch>
        </p:blipFill>
        <p:spPr>
          <a:xfrm>
            <a:off x="2668796" y="3757843"/>
            <a:ext cx="3130773" cy="804398"/>
          </a:xfrm>
          <a:prstGeom prst="rect">
            <a:avLst/>
          </a:prstGeom>
          <a:ln>
            <a:solidFill>
              <a:schemeClr val="bg1">
                <a:lumMod val="85000"/>
              </a:schemeClr>
            </a:solidFill>
          </a:ln>
        </p:spPr>
      </p:pic>
      <p:cxnSp>
        <p:nvCxnSpPr>
          <p:cNvPr id="53" name="直線矢印コネクタ 52">
            <a:extLst>
              <a:ext uri="{FF2B5EF4-FFF2-40B4-BE49-F238E27FC236}">
                <a16:creationId xmlns:a16="http://schemas.microsoft.com/office/drawing/2014/main" id="{931B10E8-9C37-8A9D-CDF0-9FBB19C3B4BB}"/>
              </a:ext>
            </a:extLst>
          </p:cNvPr>
          <p:cNvCxnSpPr>
            <a:cxnSpLocks/>
          </p:cNvCxnSpPr>
          <p:nvPr/>
        </p:nvCxnSpPr>
        <p:spPr>
          <a:xfrm>
            <a:off x="5914224" y="4140578"/>
            <a:ext cx="367892" cy="0"/>
          </a:xfrm>
          <a:prstGeom prst="straightConnector1">
            <a:avLst/>
          </a:prstGeom>
          <a:ln w="38100">
            <a:solidFill>
              <a:schemeClr val="accent5">
                <a:lumMod val="7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54" name="テキスト ボックス 53">
            <a:extLst>
              <a:ext uri="{FF2B5EF4-FFF2-40B4-BE49-F238E27FC236}">
                <a16:creationId xmlns:a16="http://schemas.microsoft.com/office/drawing/2014/main" id="{07BABC36-B02C-0B55-BDC3-4FF093108A40}"/>
              </a:ext>
            </a:extLst>
          </p:cNvPr>
          <p:cNvSpPr txBox="1"/>
          <p:nvPr/>
        </p:nvSpPr>
        <p:spPr>
          <a:xfrm>
            <a:off x="5842216" y="4258174"/>
            <a:ext cx="543416" cy="246221"/>
          </a:xfrm>
          <a:prstGeom prst="rect">
            <a:avLst/>
          </a:prstGeom>
          <a:noFill/>
        </p:spPr>
        <p:txBody>
          <a:bodyPr wrap="square" rtlCol="0">
            <a:spAutoFit/>
          </a:bodyPr>
          <a:lstStyle/>
          <a:p>
            <a:r>
              <a:rPr lang="en-US" altLang="ja-JP" sz="1000"/>
              <a:t>Excel</a:t>
            </a:r>
            <a:endParaRPr kumimoji="1" lang="ja-JP" altLang="en-US" sz="1000"/>
          </a:p>
        </p:txBody>
      </p:sp>
      <p:sp>
        <p:nvSpPr>
          <p:cNvPr id="55" name="テキスト ボックス 54">
            <a:extLst>
              <a:ext uri="{FF2B5EF4-FFF2-40B4-BE49-F238E27FC236}">
                <a16:creationId xmlns:a16="http://schemas.microsoft.com/office/drawing/2014/main" id="{B11D2A05-2554-5E47-A401-6169FB761120}"/>
              </a:ext>
            </a:extLst>
          </p:cNvPr>
          <p:cNvSpPr txBox="1"/>
          <p:nvPr/>
        </p:nvSpPr>
        <p:spPr>
          <a:xfrm>
            <a:off x="6531729" y="4633891"/>
            <a:ext cx="1432807" cy="338554"/>
          </a:xfrm>
          <a:prstGeom prst="rect">
            <a:avLst/>
          </a:prstGeom>
          <a:noFill/>
        </p:spPr>
        <p:txBody>
          <a:bodyPr wrap="square" rtlCol="0">
            <a:spAutoFit/>
          </a:bodyPr>
          <a:lstStyle/>
          <a:p>
            <a:pPr algn="ctr"/>
            <a:r>
              <a:rPr lang="ja-JP" altLang="en-US" sz="800"/>
              <a:t>新リース会計基準適用時の</a:t>
            </a:r>
            <a:endParaRPr lang="en-US" altLang="ja-JP" sz="800"/>
          </a:p>
          <a:p>
            <a:pPr algn="ctr"/>
            <a:r>
              <a:rPr lang="ja-JP" altLang="en-US" sz="800"/>
              <a:t>各計上額が確認可能</a:t>
            </a:r>
            <a:endParaRPr kumimoji="1" lang="ja-JP" altLang="en-US" sz="800"/>
          </a:p>
        </p:txBody>
      </p:sp>
      <p:sp>
        <p:nvSpPr>
          <p:cNvPr id="56" name="テキスト ボックス 55">
            <a:extLst>
              <a:ext uri="{FF2B5EF4-FFF2-40B4-BE49-F238E27FC236}">
                <a16:creationId xmlns:a16="http://schemas.microsoft.com/office/drawing/2014/main" id="{A2172252-0228-F31C-9434-A8F192C56F04}"/>
              </a:ext>
            </a:extLst>
          </p:cNvPr>
          <p:cNvSpPr txBox="1"/>
          <p:nvPr/>
        </p:nvSpPr>
        <p:spPr>
          <a:xfrm>
            <a:off x="6346272" y="3502959"/>
            <a:ext cx="1719096" cy="230832"/>
          </a:xfrm>
          <a:prstGeom prst="rect">
            <a:avLst/>
          </a:prstGeom>
          <a:noFill/>
        </p:spPr>
        <p:txBody>
          <a:bodyPr wrap="square">
            <a:spAutoFit/>
          </a:bodyPr>
          <a:lstStyle/>
          <a:p>
            <a:pPr algn="ctr"/>
            <a:r>
              <a:rPr lang="ja-JP" altLang="en-US" sz="900"/>
              <a:t>計算結果</a:t>
            </a:r>
            <a:endParaRPr lang="en-US" altLang="ja-JP" sz="900"/>
          </a:p>
        </p:txBody>
      </p:sp>
      <p:sp>
        <p:nvSpPr>
          <p:cNvPr id="57" name="Freeform 28">
            <a:extLst>
              <a:ext uri="{FF2B5EF4-FFF2-40B4-BE49-F238E27FC236}">
                <a16:creationId xmlns:a16="http://schemas.microsoft.com/office/drawing/2014/main" id="{7BB08EE2-348B-33F3-BD04-372F4584A519}"/>
              </a:ext>
            </a:extLst>
          </p:cNvPr>
          <p:cNvSpPr>
            <a:spLocks noEditPoints="1"/>
          </p:cNvSpPr>
          <p:nvPr/>
        </p:nvSpPr>
        <p:spPr bwMode="auto">
          <a:xfrm>
            <a:off x="7604496" y="3818112"/>
            <a:ext cx="285530" cy="285530"/>
          </a:xfrm>
          <a:custGeom>
            <a:avLst/>
            <a:gdLst>
              <a:gd name="T0" fmla="*/ 235 w 428"/>
              <a:gd name="T1" fmla="*/ 235 h 428"/>
              <a:gd name="T2" fmla="*/ 51 w 428"/>
              <a:gd name="T3" fmla="*/ 235 h 428"/>
              <a:gd name="T4" fmla="*/ 51 w 428"/>
              <a:gd name="T5" fmla="*/ 51 h 428"/>
              <a:gd name="T6" fmla="*/ 235 w 428"/>
              <a:gd name="T7" fmla="*/ 51 h 428"/>
              <a:gd name="T8" fmla="*/ 235 w 428"/>
              <a:gd name="T9" fmla="*/ 235 h 428"/>
              <a:gd name="T10" fmla="*/ 82 w 428"/>
              <a:gd name="T11" fmla="*/ 82 h 428"/>
              <a:gd name="T12" fmla="*/ 82 w 428"/>
              <a:gd name="T13" fmla="*/ 204 h 428"/>
              <a:gd name="T14" fmla="*/ 204 w 428"/>
              <a:gd name="T15" fmla="*/ 204 h 428"/>
              <a:gd name="T16" fmla="*/ 204 w 428"/>
              <a:gd name="T17" fmla="*/ 82 h 428"/>
              <a:gd name="T18" fmla="*/ 82 w 428"/>
              <a:gd name="T19" fmla="*/ 82 h 428"/>
              <a:gd name="T20" fmla="*/ 297 w 428"/>
              <a:gd name="T21" fmla="*/ 246 h 428"/>
              <a:gd name="T22" fmla="*/ 246 w 428"/>
              <a:gd name="T23" fmla="*/ 297 h 428"/>
              <a:gd name="T24" fmla="*/ 378 w 428"/>
              <a:gd name="T25" fmla="*/ 428 h 428"/>
              <a:gd name="T26" fmla="*/ 428 w 428"/>
              <a:gd name="T27" fmla="*/ 378 h 428"/>
              <a:gd name="T28" fmla="*/ 297 w 428"/>
              <a:gd name="T29" fmla="*/ 246 h 428"/>
              <a:gd name="T30" fmla="*/ 242 w 428"/>
              <a:gd name="T31" fmla="*/ 242 h 428"/>
              <a:gd name="T32" fmla="*/ 231 w 428"/>
              <a:gd name="T33" fmla="*/ 252 h 428"/>
              <a:gd name="T34" fmla="*/ 254 w 428"/>
              <a:gd name="T35" fmla="*/ 275 h 428"/>
              <a:gd name="T36" fmla="*/ 275 w 428"/>
              <a:gd name="T37" fmla="*/ 253 h 428"/>
              <a:gd name="T38" fmla="*/ 253 w 428"/>
              <a:gd name="T39" fmla="*/ 231 h 428"/>
              <a:gd name="T40" fmla="*/ 242 w 428"/>
              <a:gd name="T41" fmla="*/ 242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8" h="428">
                <a:moveTo>
                  <a:pt x="235" y="235"/>
                </a:moveTo>
                <a:cubicBezTo>
                  <a:pt x="184" y="285"/>
                  <a:pt x="101" y="285"/>
                  <a:pt x="51" y="235"/>
                </a:cubicBezTo>
                <a:cubicBezTo>
                  <a:pt x="0" y="184"/>
                  <a:pt x="0" y="101"/>
                  <a:pt x="51" y="51"/>
                </a:cubicBezTo>
                <a:cubicBezTo>
                  <a:pt x="101" y="0"/>
                  <a:pt x="184" y="0"/>
                  <a:pt x="235" y="51"/>
                </a:cubicBezTo>
                <a:cubicBezTo>
                  <a:pt x="286" y="101"/>
                  <a:pt x="286" y="184"/>
                  <a:pt x="235" y="235"/>
                </a:cubicBezTo>
                <a:close/>
                <a:moveTo>
                  <a:pt x="82" y="82"/>
                </a:moveTo>
                <a:cubicBezTo>
                  <a:pt x="48" y="115"/>
                  <a:pt x="48" y="170"/>
                  <a:pt x="82" y="204"/>
                </a:cubicBezTo>
                <a:cubicBezTo>
                  <a:pt x="115" y="237"/>
                  <a:pt x="170" y="237"/>
                  <a:pt x="204" y="204"/>
                </a:cubicBezTo>
                <a:cubicBezTo>
                  <a:pt x="238" y="170"/>
                  <a:pt x="238" y="115"/>
                  <a:pt x="204" y="82"/>
                </a:cubicBezTo>
                <a:cubicBezTo>
                  <a:pt x="170" y="48"/>
                  <a:pt x="115" y="48"/>
                  <a:pt x="82" y="82"/>
                </a:cubicBezTo>
                <a:close/>
                <a:moveTo>
                  <a:pt x="297" y="246"/>
                </a:moveTo>
                <a:cubicBezTo>
                  <a:pt x="246" y="297"/>
                  <a:pt x="246" y="297"/>
                  <a:pt x="246" y="297"/>
                </a:cubicBezTo>
                <a:cubicBezTo>
                  <a:pt x="378" y="428"/>
                  <a:pt x="378" y="428"/>
                  <a:pt x="378" y="428"/>
                </a:cubicBezTo>
                <a:cubicBezTo>
                  <a:pt x="428" y="378"/>
                  <a:pt x="428" y="378"/>
                  <a:pt x="428" y="378"/>
                </a:cubicBezTo>
                <a:lnTo>
                  <a:pt x="297" y="246"/>
                </a:lnTo>
                <a:close/>
                <a:moveTo>
                  <a:pt x="242" y="242"/>
                </a:moveTo>
                <a:cubicBezTo>
                  <a:pt x="239" y="246"/>
                  <a:pt x="235" y="249"/>
                  <a:pt x="231" y="252"/>
                </a:cubicBezTo>
                <a:cubicBezTo>
                  <a:pt x="254" y="275"/>
                  <a:pt x="254" y="275"/>
                  <a:pt x="254" y="275"/>
                </a:cubicBezTo>
                <a:cubicBezTo>
                  <a:pt x="275" y="253"/>
                  <a:pt x="275" y="253"/>
                  <a:pt x="275" y="253"/>
                </a:cubicBezTo>
                <a:cubicBezTo>
                  <a:pt x="253" y="231"/>
                  <a:pt x="253" y="231"/>
                  <a:pt x="253" y="231"/>
                </a:cubicBezTo>
                <a:cubicBezTo>
                  <a:pt x="249" y="235"/>
                  <a:pt x="246" y="238"/>
                  <a:pt x="242" y="242"/>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 name="テキスト ボックス 57">
            <a:extLst>
              <a:ext uri="{FF2B5EF4-FFF2-40B4-BE49-F238E27FC236}">
                <a16:creationId xmlns:a16="http://schemas.microsoft.com/office/drawing/2014/main" id="{2DF7C882-92C2-749C-05D5-C0C39FA24BC5}"/>
              </a:ext>
            </a:extLst>
          </p:cNvPr>
          <p:cNvSpPr txBox="1"/>
          <p:nvPr/>
        </p:nvSpPr>
        <p:spPr>
          <a:xfrm>
            <a:off x="6428053" y="3818112"/>
            <a:ext cx="1368152" cy="707886"/>
          </a:xfrm>
          <a:prstGeom prst="rect">
            <a:avLst/>
          </a:prstGeom>
          <a:noFill/>
        </p:spPr>
        <p:txBody>
          <a:bodyPr wrap="square" rtlCol="0">
            <a:spAutoFit/>
          </a:bodyPr>
          <a:lstStyle/>
          <a:p>
            <a:r>
              <a:rPr kumimoji="1" lang="ja-JP" altLang="en-US" sz="800"/>
              <a:t>使用権資産額　</a:t>
            </a:r>
            <a:r>
              <a:rPr kumimoji="1" lang="en-US" altLang="ja-JP" sz="800"/>
              <a:t>×××</a:t>
            </a:r>
          </a:p>
          <a:p>
            <a:r>
              <a:rPr lang="ja-JP" altLang="en-US" sz="800"/>
              <a:t>リース負債額　</a:t>
            </a:r>
            <a:r>
              <a:rPr lang="en-US" altLang="ja-JP" sz="800"/>
              <a:t>×××</a:t>
            </a:r>
          </a:p>
          <a:p>
            <a:r>
              <a:rPr kumimoji="1" lang="ja-JP" altLang="en-US" sz="800"/>
              <a:t>利息額　　　　</a:t>
            </a:r>
            <a:r>
              <a:rPr kumimoji="1" lang="en-US" altLang="ja-JP" sz="800"/>
              <a:t>×</a:t>
            </a:r>
            <a:r>
              <a:rPr lang="en-US" altLang="ja-JP" sz="800"/>
              <a:t>××</a:t>
            </a:r>
          </a:p>
          <a:p>
            <a:r>
              <a:rPr kumimoji="1" lang="ja-JP" altLang="en-US" sz="800"/>
              <a:t>消費税負債額　</a:t>
            </a:r>
            <a:r>
              <a:rPr kumimoji="1" lang="en-US" altLang="ja-JP" sz="800"/>
              <a:t>×××</a:t>
            </a:r>
          </a:p>
          <a:p>
            <a:r>
              <a:rPr lang="ja-JP" altLang="en-US" sz="800"/>
              <a:t>利益剰余金　　</a:t>
            </a:r>
            <a:r>
              <a:rPr lang="en-US" altLang="ja-JP" sz="800"/>
              <a:t>×××</a:t>
            </a:r>
            <a:endParaRPr kumimoji="1" lang="ja-JP" altLang="en-US" sz="800"/>
          </a:p>
        </p:txBody>
      </p:sp>
      <p:sp>
        <p:nvSpPr>
          <p:cNvPr id="59" name="四角形: 角を丸くする 58">
            <a:extLst>
              <a:ext uri="{FF2B5EF4-FFF2-40B4-BE49-F238E27FC236}">
                <a16:creationId xmlns:a16="http://schemas.microsoft.com/office/drawing/2014/main" id="{5BA125B7-C29E-B9C1-21DF-3576F1E4A0C7}"/>
              </a:ext>
            </a:extLst>
          </p:cNvPr>
          <p:cNvSpPr/>
          <p:nvPr/>
        </p:nvSpPr>
        <p:spPr>
          <a:xfrm>
            <a:off x="597250" y="1764444"/>
            <a:ext cx="7949499" cy="1606858"/>
          </a:xfrm>
          <a:prstGeom prst="roundRect">
            <a:avLst>
              <a:gd name="adj" fmla="val 793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2"/>
              </a:solidFill>
            </a:endParaRPr>
          </a:p>
        </p:txBody>
      </p:sp>
      <p:sp>
        <p:nvSpPr>
          <p:cNvPr id="33" name="テキスト ボックス 32">
            <a:extLst>
              <a:ext uri="{FF2B5EF4-FFF2-40B4-BE49-F238E27FC236}">
                <a16:creationId xmlns:a16="http://schemas.microsoft.com/office/drawing/2014/main" id="{78CA9B16-691C-A655-B2E7-067FB9348F5D}"/>
              </a:ext>
            </a:extLst>
          </p:cNvPr>
          <p:cNvSpPr txBox="1"/>
          <p:nvPr/>
        </p:nvSpPr>
        <p:spPr>
          <a:xfrm>
            <a:off x="974971" y="2077238"/>
            <a:ext cx="6710491" cy="307777"/>
          </a:xfrm>
          <a:prstGeom prst="rect">
            <a:avLst/>
          </a:prstGeom>
          <a:noFill/>
        </p:spPr>
        <p:txBody>
          <a:bodyPr wrap="none" rtlCol="0">
            <a:spAutoFit/>
          </a:bodyPr>
          <a:lstStyle/>
          <a:p>
            <a:r>
              <a:rPr lang="ja-JP" altLang="en-US" sz="1400"/>
              <a:t>１</a:t>
            </a:r>
            <a:r>
              <a:rPr lang="en-US" altLang="ja-JP" sz="1400"/>
              <a:t>.</a:t>
            </a:r>
            <a:r>
              <a:rPr kumimoji="1" lang="ja-JP" altLang="en-US" sz="1400"/>
              <a:t>割引計算利子率を変えることにより、</a:t>
            </a:r>
            <a:r>
              <a:rPr kumimoji="1" lang="ja-JP" altLang="en-US" sz="1400" b="1">
                <a:solidFill>
                  <a:srgbClr val="EE5500"/>
                </a:solidFill>
              </a:rPr>
              <a:t>複数パターンのシミュレーション</a:t>
            </a:r>
            <a:r>
              <a:rPr kumimoji="1" lang="ja-JP" altLang="en-US" sz="1400"/>
              <a:t>が可能</a:t>
            </a:r>
          </a:p>
        </p:txBody>
      </p:sp>
      <p:sp>
        <p:nvSpPr>
          <p:cNvPr id="34" name="テキスト ボックス 33">
            <a:extLst>
              <a:ext uri="{FF2B5EF4-FFF2-40B4-BE49-F238E27FC236}">
                <a16:creationId xmlns:a16="http://schemas.microsoft.com/office/drawing/2014/main" id="{02BF0102-B1B8-BED2-DF81-A349C635616A}"/>
              </a:ext>
            </a:extLst>
          </p:cNvPr>
          <p:cNvSpPr txBox="1"/>
          <p:nvPr/>
        </p:nvSpPr>
        <p:spPr>
          <a:xfrm>
            <a:off x="974971" y="2406330"/>
            <a:ext cx="3770584" cy="307777"/>
          </a:xfrm>
          <a:prstGeom prst="rect">
            <a:avLst/>
          </a:prstGeom>
          <a:noFill/>
        </p:spPr>
        <p:txBody>
          <a:bodyPr wrap="none" rtlCol="0">
            <a:spAutoFit/>
          </a:bodyPr>
          <a:lstStyle/>
          <a:p>
            <a:r>
              <a:rPr lang="ja-JP" altLang="en-US" sz="1400"/>
              <a:t>２</a:t>
            </a:r>
            <a:r>
              <a:rPr lang="en-US" altLang="ja-JP" sz="1400"/>
              <a:t>.</a:t>
            </a:r>
            <a:r>
              <a:rPr lang="ja-JP" altLang="en-US" sz="1400" b="1">
                <a:solidFill>
                  <a:srgbClr val="EE5500"/>
                </a:solidFill>
              </a:rPr>
              <a:t>任意の集計項目</a:t>
            </a:r>
            <a:r>
              <a:rPr lang="ja-JP" altLang="en-US" sz="1400"/>
              <a:t>の設定が可能（最大</a:t>
            </a:r>
            <a:r>
              <a:rPr lang="en-US" altLang="ja-JP" sz="1400"/>
              <a:t>5</a:t>
            </a:r>
            <a:r>
              <a:rPr lang="ja-JP" altLang="en-US" sz="1400"/>
              <a:t>つ）</a:t>
            </a:r>
            <a:endParaRPr lang="en-US" altLang="ja-JP" sz="1400"/>
          </a:p>
        </p:txBody>
      </p:sp>
      <p:sp>
        <p:nvSpPr>
          <p:cNvPr id="35" name="テキスト ボックス 34">
            <a:extLst>
              <a:ext uri="{FF2B5EF4-FFF2-40B4-BE49-F238E27FC236}">
                <a16:creationId xmlns:a16="http://schemas.microsoft.com/office/drawing/2014/main" id="{4510359B-9907-7C90-1512-FA09EF8D84B4}"/>
              </a:ext>
            </a:extLst>
          </p:cNvPr>
          <p:cNvSpPr txBox="1"/>
          <p:nvPr/>
        </p:nvSpPr>
        <p:spPr>
          <a:xfrm>
            <a:off x="974971" y="2735422"/>
            <a:ext cx="5735866" cy="307777"/>
          </a:xfrm>
          <a:prstGeom prst="rect">
            <a:avLst/>
          </a:prstGeom>
          <a:noFill/>
        </p:spPr>
        <p:txBody>
          <a:bodyPr wrap="none" rtlCol="0">
            <a:spAutoFit/>
          </a:bodyPr>
          <a:lstStyle/>
          <a:p>
            <a:r>
              <a:rPr lang="ja-JP" altLang="en-US" sz="1400"/>
              <a:t>３</a:t>
            </a:r>
            <a:r>
              <a:rPr lang="en-US" altLang="ja-JP" sz="1400"/>
              <a:t>. </a:t>
            </a:r>
            <a:r>
              <a:rPr lang="en-US" altLang="ja-JP" sz="1400" err="1"/>
              <a:t>SuperStream</a:t>
            </a:r>
            <a:r>
              <a:rPr lang="en-US" altLang="ja-JP" sz="1400"/>
              <a:t>-NX</a:t>
            </a:r>
            <a:r>
              <a:rPr lang="ja-JP" altLang="en-US" sz="1400"/>
              <a:t>固定資産管理を</a:t>
            </a:r>
            <a:r>
              <a:rPr lang="ja-JP" altLang="en-US" sz="1400" b="1">
                <a:solidFill>
                  <a:srgbClr val="EE5500"/>
                </a:solidFill>
              </a:rPr>
              <a:t>未購入／未使用</a:t>
            </a:r>
            <a:r>
              <a:rPr lang="ja-JP" altLang="en-US" sz="1400"/>
              <a:t>でも、利用可能</a:t>
            </a:r>
            <a:endParaRPr lang="en-US" altLang="ja-JP" sz="1400"/>
          </a:p>
        </p:txBody>
      </p:sp>
      <p:sp>
        <p:nvSpPr>
          <p:cNvPr id="37" name="テキスト ボックス 36">
            <a:extLst>
              <a:ext uri="{FF2B5EF4-FFF2-40B4-BE49-F238E27FC236}">
                <a16:creationId xmlns:a16="http://schemas.microsoft.com/office/drawing/2014/main" id="{0D2CB347-7877-D1B1-D133-77D270206743}"/>
              </a:ext>
            </a:extLst>
          </p:cNvPr>
          <p:cNvSpPr txBox="1"/>
          <p:nvPr/>
        </p:nvSpPr>
        <p:spPr>
          <a:xfrm>
            <a:off x="720093" y="1765060"/>
            <a:ext cx="1044773" cy="369332"/>
          </a:xfrm>
          <a:prstGeom prst="rect">
            <a:avLst/>
          </a:prstGeom>
          <a:noFill/>
        </p:spPr>
        <p:txBody>
          <a:bodyPr wrap="none" rtlCol="0">
            <a:spAutoFit/>
          </a:bodyPr>
          <a:lstStyle/>
          <a:p>
            <a:pPr>
              <a:lnSpc>
                <a:spcPct val="100000"/>
              </a:lnSpc>
            </a:pPr>
            <a:r>
              <a:rPr lang="en-US" altLang="ja-JP" b="1">
                <a:solidFill>
                  <a:schemeClr val="accent6"/>
                </a:solidFill>
                <a:latin typeface="メイリオ" panose="020B0604030504040204" pitchFamily="50" charset="-128"/>
                <a:ea typeface="メイリオ" panose="020B0604030504040204" pitchFamily="50" charset="-128"/>
              </a:rPr>
              <a:t>Point</a:t>
            </a:r>
            <a:r>
              <a:rPr lang="ja-JP" altLang="en-US" b="1">
                <a:solidFill>
                  <a:schemeClr val="accent6"/>
                </a:solidFill>
                <a:latin typeface="メイリオ" panose="020B0604030504040204" pitchFamily="50" charset="-128"/>
                <a:ea typeface="メイリオ" panose="020B0604030504040204" pitchFamily="50" charset="-128"/>
              </a:rPr>
              <a:t>！</a:t>
            </a:r>
            <a:endParaRPr lang="en-US" altLang="ja-JP" b="1" i="0" u="none" strike="noStrike">
              <a:solidFill>
                <a:schemeClr val="accent6"/>
              </a:solidFill>
              <a:effectLst/>
              <a:ea typeface="メイリオ" panose="020B0604030504040204" pitchFamily="50" charset="-128"/>
            </a:endParaRPr>
          </a:p>
        </p:txBody>
      </p:sp>
      <p:sp>
        <p:nvSpPr>
          <p:cNvPr id="7" name="テキスト ボックス 6">
            <a:extLst>
              <a:ext uri="{FF2B5EF4-FFF2-40B4-BE49-F238E27FC236}">
                <a16:creationId xmlns:a16="http://schemas.microsoft.com/office/drawing/2014/main" id="{2AEDFDFC-328B-09A8-1121-3E7FC7B86CCE}"/>
              </a:ext>
            </a:extLst>
          </p:cNvPr>
          <p:cNvSpPr txBox="1"/>
          <p:nvPr/>
        </p:nvSpPr>
        <p:spPr>
          <a:xfrm>
            <a:off x="971971" y="3064514"/>
            <a:ext cx="6947736" cy="307777"/>
          </a:xfrm>
          <a:prstGeom prst="rect">
            <a:avLst/>
          </a:prstGeom>
          <a:noFill/>
        </p:spPr>
        <p:txBody>
          <a:bodyPr wrap="none" rtlCol="0">
            <a:spAutoFit/>
          </a:bodyPr>
          <a:lstStyle/>
          <a:p>
            <a:r>
              <a:rPr lang="ja-JP" altLang="en-US" sz="1400"/>
              <a:t>４</a:t>
            </a:r>
            <a:r>
              <a:rPr lang="en-US" altLang="ja-JP" sz="1400"/>
              <a:t>.</a:t>
            </a:r>
            <a:r>
              <a:rPr kumimoji="1" lang="en-US" altLang="ja-JP" sz="1400" b="1">
                <a:solidFill>
                  <a:srgbClr val="EE5500"/>
                </a:solidFill>
              </a:rPr>
              <a:t>SuperStream-NX</a:t>
            </a:r>
            <a:r>
              <a:rPr lang="ja-JP" altLang="en-US" sz="1400" b="1">
                <a:solidFill>
                  <a:srgbClr val="EE5500"/>
                </a:solidFill>
              </a:rPr>
              <a:t>固定資産管理</a:t>
            </a:r>
            <a:r>
              <a:rPr lang="ja-JP" altLang="en-US" sz="1400"/>
              <a:t>と</a:t>
            </a:r>
            <a:r>
              <a:rPr lang="ja-JP" altLang="en-US" sz="1400" b="1">
                <a:solidFill>
                  <a:srgbClr val="EE5500"/>
                </a:solidFill>
              </a:rPr>
              <a:t>連携</a:t>
            </a:r>
            <a:r>
              <a:rPr lang="ja-JP" altLang="en-US" sz="1400"/>
              <a:t>し情報取得が可能（データ変換ツール）</a:t>
            </a:r>
            <a:endParaRPr lang="en-US" altLang="ja-JP" sz="1400"/>
          </a:p>
        </p:txBody>
      </p:sp>
    </p:spTree>
    <p:extLst>
      <p:ext uri="{BB962C8B-B14F-4D97-AF65-F5344CB8AC3E}">
        <p14:creationId xmlns:p14="http://schemas.microsoft.com/office/powerpoint/2010/main" val="23316532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6D1F13-5F98-5B1A-12F8-DCA81201DBEB}"/>
              </a:ext>
            </a:extLst>
          </p:cNvPr>
          <p:cNvSpPr>
            <a:spLocks noGrp="1"/>
          </p:cNvSpPr>
          <p:nvPr>
            <p:ph type="title"/>
          </p:nvPr>
        </p:nvSpPr>
        <p:spPr/>
        <p:txBody>
          <a:bodyPr/>
          <a:lstStyle/>
          <a:p>
            <a:r>
              <a:rPr kumimoji="1" lang="ja-JP" altLang="en-US" dirty="0"/>
              <a:t>実装予定機能</a:t>
            </a:r>
          </a:p>
        </p:txBody>
      </p:sp>
      <p:sp>
        <p:nvSpPr>
          <p:cNvPr id="3" name="テキスト プレースホルダー 2">
            <a:extLst>
              <a:ext uri="{FF2B5EF4-FFF2-40B4-BE49-F238E27FC236}">
                <a16:creationId xmlns:a16="http://schemas.microsoft.com/office/drawing/2014/main" id="{DBE08B7D-FE22-7039-FDA2-8025B40972AD}"/>
              </a:ext>
            </a:extLst>
          </p:cNvPr>
          <p:cNvSpPr>
            <a:spLocks noGrp="1"/>
          </p:cNvSpPr>
          <p:nvPr>
            <p:ph type="body" sz="quarter" idx="16"/>
          </p:nvPr>
        </p:nvSpPr>
        <p:spPr/>
        <p:txBody>
          <a:bodyPr/>
          <a:lstStyle/>
          <a:p>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借手リース会計処理フロー全体像</a:t>
            </a:r>
            <a:endParaRPr kumimoji="1" lang="ja-JP" altLang="en-US" dirty="0"/>
          </a:p>
        </p:txBody>
      </p:sp>
      <p:sp>
        <p:nvSpPr>
          <p:cNvPr id="4" name="テキスト プレースホルダー 3">
            <a:extLst>
              <a:ext uri="{FF2B5EF4-FFF2-40B4-BE49-F238E27FC236}">
                <a16:creationId xmlns:a16="http://schemas.microsoft.com/office/drawing/2014/main" id="{60FE53D6-3B1D-B42A-3E2E-1703C87C78ED}"/>
              </a:ext>
            </a:extLst>
          </p:cNvPr>
          <p:cNvSpPr>
            <a:spLocks noGrp="1"/>
          </p:cNvSpPr>
          <p:nvPr>
            <p:ph type="body" sz="quarter" idx="17"/>
          </p:nvPr>
        </p:nvSpPr>
        <p:spPr/>
        <p:txBody>
          <a:bodyPr/>
          <a:lstStyle/>
          <a:p>
            <a:r>
              <a:rPr kumimoji="1" lang="en-US" altLang="ja-JP" dirty="0" err="1"/>
              <a:t>SuperStream</a:t>
            </a:r>
            <a:r>
              <a:rPr kumimoji="1" lang="en-US" altLang="ja-JP" dirty="0"/>
              <a:t>-NX</a:t>
            </a:r>
            <a:r>
              <a:rPr lang="ja-JP" altLang="en-US" dirty="0"/>
              <a:t>のリース資産管理</a:t>
            </a:r>
            <a:r>
              <a:rPr kumimoji="1" lang="ja-JP" altLang="en-US" dirty="0"/>
              <a:t>では、新リース会計基準に則したリース契約の入力業務や自動仕訳、開示情報の出力をサポートし効率化を実現します</a:t>
            </a:r>
          </a:p>
          <a:p>
            <a:endParaRPr kumimoji="1" lang="ja-JP" altLang="en-US" dirty="0"/>
          </a:p>
        </p:txBody>
      </p:sp>
      <p:sp>
        <p:nvSpPr>
          <p:cNvPr id="5" name="スライド番号プレースホルダー 4">
            <a:extLst>
              <a:ext uri="{FF2B5EF4-FFF2-40B4-BE49-F238E27FC236}">
                <a16:creationId xmlns:a16="http://schemas.microsoft.com/office/drawing/2014/main" id="{639F35C4-1C99-558B-5B79-E11DE24AA1BD}"/>
              </a:ext>
            </a:extLst>
          </p:cNvPr>
          <p:cNvSpPr>
            <a:spLocks noGrp="1"/>
          </p:cNvSpPr>
          <p:nvPr>
            <p:ph type="sldNum" sz="quarter" idx="10"/>
          </p:nvPr>
        </p:nvSpPr>
        <p:spPr>
          <a:xfrm>
            <a:off x="8532000" y="4932000"/>
            <a:ext cx="360000" cy="135000"/>
          </a:xfrm>
          <a:prstGeom prst="rect">
            <a:avLst/>
          </a:prstGeom>
        </p:spPr>
        <p:txBody>
          <a:bodyPr vert="horz" lIns="0" tIns="0" rIns="0" bIns="0" rtlCol="0" anchor="b" anchorCtr="0"/>
          <a:lstStyle>
            <a:defPPr>
              <a:defRPr lang="ja-JP"/>
            </a:defPPr>
            <a:lvl1pPr marL="0" algn="r" defTabSz="914400" rtl="0" eaLnBrk="1" latinLnBrk="0" hangingPunct="1">
              <a:defRPr kumimoji="1" sz="900"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lang="ja-JP" altLang="en-US" smtClean="0">
                <a:solidFill>
                  <a:prstClr val="black">
                    <a:lumMod val="50000"/>
                    <a:lumOff val="50000"/>
                  </a:prstClr>
                </a:solidFill>
                <a:latin typeface="メイリオ"/>
                <a:ea typeface="メイリオ"/>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47B8458C-77C0-80CF-B289-4BFE113F1533}"/>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8" name="正方形/長方形 7">
            <a:extLst>
              <a:ext uri="{FF2B5EF4-FFF2-40B4-BE49-F238E27FC236}">
                <a16:creationId xmlns:a16="http://schemas.microsoft.com/office/drawing/2014/main" id="{234A6454-7652-69CD-9771-1EDC450DD107}"/>
              </a:ext>
            </a:extLst>
          </p:cNvPr>
          <p:cNvSpPr/>
          <p:nvPr/>
        </p:nvSpPr>
        <p:spPr>
          <a:xfrm>
            <a:off x="1163360" y="1431346"/>
            <a:ext cx="1404000" cy="1584000"/>
          </a:xfrm>
          <a:prstGeom prst="rect">
            <a:avLst/>
          </a:prstGeom>
          <a:noFill/>
          <a:ln w="12700">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9" name="直線コネクタ 8">
            <a:extLst>
              <a:ext uri="{FF2B5EF4-FFF2-40B4-BE49-F238E27FC236}">
                <a16:creationId xmlns:a16="http://schemas.microsoft.com/office/drawing/2014/main" id="{4961EA90-24A4-5EC0-99FE-B017C759C5DA}"/>
              </a:ext>
            </a:extLst>
          </p:cNvPr>
          <p:cNvCxnSpPr>
            <a:cxnSpLocks/>
            <a:stCxn id="8" idx="0"/>
            <a:endCxn id="8" idx="2"/>
          </p:cNvCxnSpPr>
          <p:nvPr/>
        </p:nvCxnSpPr>
        <p:spPr>
          <a:xfrm>
            <a:off x="1865360" y="1431346"/>
            <a:ext cx="0" cy="1584000"/>
          </a:xfrm>
          <a:prstGeom prst="line">
            <a:avLst/>
          </a:prstGeom>
          <a:ln w="1905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1D88A956-5ACC-0512-115F-155F9E29A179}"/>
              </a:ext>
            </a:extLst>
          </p:cNvPr>
          <p:cNvCxnSpPr>
            <a:cxnSpLocks/>
            <a:stCxn id="8" idx="1"/>
          </p:cNvCxnSpPr>
          <p:nvPr/>
        </p:nvCxnSpPr>
        <p:spPr>
          <a:xfrm>
            <a:off x="1163360" y="2223346"/>
            <a:ext cx="1404000" cy="0"/>
          </a:xfrm>
          <a:prstGeom prst="line">
            <a:avLst/>
          </a:prstGeom>
          <a:ln w="1905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73F0F85E-9B5D-C5F0-D605-B7F34494BBB9}"/>
              </a:ext>
            </a:extLst>
          </p:cNvPr>
          <p:cNvSpPr/>
          <p:nvPr/>
        </p:nvSpPr>
        <p:spPr>
          <a:xfrm>
            <a:off x="1234491" y="1506282"/>
            <a:ext cx="1260000" cy="1440000"/>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dirty="0">
              <a:solidFill>
                <a:schemeClr val="bg1"/>
              </a:solidFill>
            </a:endParaRPr>
          </a:p>
          <a:p>
            <a:pPr algn="ctr"/>
            <a:endParaRPr lang="en-US" altLang="ja-JP" sz="1200" dirty="0">
              <a:solidFill>
                <a:schemeClr val="bg1"/>
              </a:solidFill>
            </a:endParaRPr>
          </a:p>
          <a:p>
            <a:pPr algn="ctr"/>
            <a:endParaRPr lang="en-US" altLang="ja-JP" sz="1200" dirty="0">
              <a:solidFill>
                <a:schemeClr val="bg1"/>
              </a:solidFill>
            </a:endParaRPr>
          </a:p>
          <a:p>
            <a:pPr algn="ctr"/>
            <a:endParaRPr lang="en-US" altLang="ja-JP" sz="1200" dirty="0">
              <a:solidFill>
                <a:schemeClr val="bg1"/>
              </a:solidFill>
            </a:endParaRPr>
          </a:p>
          <a:p>
            <a:pPr algn="ctr"/>
            <a:r>
              <a:rPr lang="ja-JP" altLang="en-US" sz="1200" dirty="0">
                <a:solidFill>
                  <a:schemeClr val="bg1"/>
                </a:solidFill>
              </a:rPr>
              <a:t>リースの識別</a:t>
            </a:r>
            <a:r>
              <a:rPr lang="en-US" altLang="ja-JP" sz="1200" dirty="0">
                <a:solidFill>
                  <a:schemeClr val="bg1"/>
                </a:solidFill>
              </a:rPr>
              <a:t>※</a:t>
            </a:r>
            <a:endParaRPr kumimoji="1" lang="ja-JP" altLang="en-US" sz="1200" dirty="0">
              <a:solidFill>
                <a:schemeClr val="bg1"/>
              </a:solidFill>
            </a:endParaRPr>
          </a:p>
        </p:txBody>
      </p:sp>
      <p:grpSp>
        <p:nvGrpSpPr>
          <p:cNvPr id="12" name="グループ化 11">
            <a:extLst>
              <a:ext uri="{FF2B5EF4-FFF2-40B4-BE49-F238E27FC236}">
                <a16:creationId xmlns:a16="http://schemas.microsoft.com/office/drawing/2014/main" id="{EFA973F9-F111-CB68-CF05-1762EF810FC7}"/>
              </a:ext>
            </a:extLst>
          </p:cNvPr>
          <p:cNvGrpSpPr/>
          <p:nvPr/>
        </p:nvGrpSpPr>
        <p:grpSpPr>
          <a:xfrm>
            <a:off x="1170287" y="1518578"/>
            <a:ext cx="504000" cy="375406"/>
            <a:chOff x="1151620" y="2247714"/>
            <a:chExt cx="576064" cy="450537"/>
          </a:xfrm>
        </p:grpSpPr>
        <p:sp>
          <p:nvSpPr>
            <p:cNvPr id="13" name="楕円 12">
              <a:extLst>
                <a:ext uri="{FF2B5EF4-FFF2-40B4-BE49-F238E27FC236}">
                  <a16:creationId xmlns:a16="http://schemas.microsoft.com/office/drawing/2014/main" id="{9837A93A-CA5A-A456-2C0E-1F3D05F3E40A}"/>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14" name="テキスト ボックス 13">
              <a:extLst>
                <a:ext uri="{FF2B5EF4-FFF2-40B4-BE49-F238E27FC236}">
                  <a16:creationId xmlns:a16="http://schemas.microsoft.com/office/drawing/2014/main" id="{F1F8A3FB-8B75-3ACB-AA51-43E02197710D}"/>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1</a:t>
              </a:r>
              <a:endParaRPr kumimoji="1" lang="ja-JP" altLang="en-US" sz="1600" dirty="0">
                <a:solidFill>
                  <a:schemeClr val="bg1"/>
                </a:solidFill>
              </a:endParaRPr>
            </a:p>
          </p:txBody>
        </p:sp>
      </p:grpSp>
      <p:sp>
        <p:nvSpPr>
          <p:cNvPr id="16" name="正方形/長方形 15">
            <a:extLst>
              <a:ext uri="{FF2B5EF4-FFF2-40B4-BE49-F238E27FC236}">
                <a16:creationId xmlns:a16="http://schemas.microsoft.com/office/drawing/2014/main" id="{F842504F-DBB3-A541-C0C0-14A0CA8B0EA8}"/>
              </a:ext>
            </a:extLst>
          </p:cNvPr>
          <p:cNvSpPr/>
          <p:nvPr/>
        </p:nvSpPr>
        <p:spPr>
          <a:xfrm>
            <a:off x="2909632" y="1431305"/>
            <a:ext cx="1404000" cy="158400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17" name="直線コネクタ 16">
            <a:extLst>
              <a:ext uri="{FF2B5EF4-FFF2-40B4-BE49-F238E27FC236}">
                <a16:creationId xmlns:a16="http://schemas.microsoft.com/office/drawing/2014/main" id="{0D8ABB4D-887F-7F4B-D84D-9C5C614F7018}"/>
              </a:ext>
            </a:extLst>
          </p:cNvPr>
          <p:cNvCxnSpPr>
            <a:cxnSpLocks/>
            <a:stCxn id="16" idx="0"/>
            <a:endCxn id="16" idx="2"/>
          </p:cNvCxnSpPr>
          <p:nvPr/>
        </p:nvCxnSpPr>
        <p:spPr>
          <a:xfrm>
            <a:off x="3611632" y="1431305"/>
            <a:ext cx="0" cy="1584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BF2C962A-D291-3DE6-55A0-B2CDE262E94D}"/>
              </a:ext>
            </a:extLst>
          </p:cNvPr>
          <p:cNvCxnSpPr>
            <a:cxnSpLocks/>
            <a:stCxn id="16" idx="1"/>
          </p:cNvCxnSpPr>
          <p:nvPr/>
        </p:nvCxnSpPr>
        <p:spPr>
          <a:xfrm>
            <a:off x="2909632" y="2223305"/>
            <a:ext cx="140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C25CA0BC-ACE7-D1F8-9028-E1640529CCCA}"/>
              </a:ext>
            </a:extLst>
          </p:cNvPr>
          <p:cNvSpPr/>
          <p:nvPr/>
        </p:nvSpPr>
        <p:spPr>
          <a:xfrm>
            <a:off x="2980763" y="1506241"/>
            <a:ext cx="1260000" cy="1440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bg1"/>
              </a:solidFill>
            </a:endParaRPr>
          </a:p>
          <a:p>
            <a:pPr algn="ctr"/>
            <a:endParaRPr kumimoji="1" lang="en-US" altLang="ja-JP" sz="1200" dirty="0">
              <a:solidFill>
                <a:schemeClr val="bg1"/>
              </a:solidFill>
            </a:endParaRPr>
          </a:p>
          <a:p>
            <a:pPr algn="ctr"/>
            <a:endParaRPr lang="en-US" altLang="ja-JP" sz="1200" dirty="0">
              <a:solidFill>
                <a:schemeClr val="bg1"/>
              </a:solidFill>
            </a:endParaRPr>
          </a:p>
          <a:p>
            <a:pPr algn="ctr"/>
            <a:endParaRPr kumimoji="1" lang="en-US" altLang="ja-JP" sz="1200" dirty="0">
              <a:solidFill>
                <a:schemeClr val="bg1"/>
              </a:solidFill>
            </a:endParaRPr>
          </a:p>
          <a:p>
            <a:pPr algn="ctr"/>
            <a:r>
              <a:rPr kumimoji="1" lang="ja-JP" altLang="en-US" sz="1200" dirty="0">
                <a:solidFill>
                  <a:schemeClr val="bg1"/>
                </a:solidFill>
              </a:rPr>
              <a:t>リース・</a:t>
            </a:r>
            <a:endParaRPr lang="en-US" altLang="ja-JP" sz="1200" dirty="0">
              <a:solidFill>
                <a:schemeClr val="bg1"/>
              </a:solidFill>
            </a:endParaRPr>
          </a:p>
          <a:p>
            <a:pPr algn="ctr"/>
            <a:r>
              <a:rPr kumimoji="1" lang="ja-JP" altLang="en-US" sz="1200" dirty="0">
                <a:solidFill>
                  <a:schemeClr val="bg1"/>
                </a:solidFill>
              </a:rPr>
              <a:t>サービスの区分</a:t>
            </a:r>
          </a:p>
        </p:txBody>
      </p:sp>
      <p:grpSp>
        <p:nvGrpSpPr>
          <p:cNvPr id="20" name="グループ化 19">
            <a:extLst>
              <a:ext uri="{FF2B5EF4-FFF2-40B4-BE49-F238E27FC236}">
                <a16:creationId xmlns:a16="http://schemas.microsoft.com/office/drawing/2014/main" id="{78FE5A85-E787-DAF6-55EF-65CC38807F48}"/>
              </a:ext>
            </a:extLst>
          </p:cNvPr>
          <p:cNvGrpSpPr/>
          <p:nvPr/>
        </p:nvGrpSpPr>
        <p:grpSpPr>
          <a:xfrm>
            <a:off x="2916559" y="1509017"/>
            <a:ext cx="504000" cy="375406"/>
            <a:chOff x="1151620" y="2247714"/>
            <a:chExt cx="576064" cy="450537"/>
          </a:xfrm>
        </p:grpSpPr>
        <p:sp>
          <p:nvSpPr>
            <p:cNvPr id="21" name="楕円 20">
              <a:extLst>
                <a:ext uri="{FF2B5EF4-FFF2-40B4-BE49-F238E27FC236}">
                  <a16:creationId xmlns:a16="http://schemas.microsoft.com/office/drawing/2014/main" id="{EC358A4C-4490-E814-F635-F0ED0BCA25D3}"/>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22" name="テキスト ボックス 21">
              <a:extLst>
                <a:ext uri="{FF2B5EF4-FFF2-40B4-BE49-F238E27FC236}">
                  <a16:creationId xmlns:a16="http://schemas.microsoft.com/office/drawing/2014/main" id="{5563EF3C-AA9A-3B9E-4395-2F0DB55342B6}"/>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2</a:t>
              </a:r>
              <a:endParaRPr kumimoji="1" lang="ja-JP" altLang="en-US" sz="1600" dirty="0">
                <a:solidFill>
                  <a:schemeClr val="bg1"/>
                </a:solidFill>
              </a:endParaRPr>
            </a:p>
          </p:txBody>
        </p:sp>
      </p:grpSp>
      <p:grpSp>
        <p:nvGrpSpPr>
          <p:cNvPr id="23" name="グループ化 22">
            <a:extLst>
              <a:ext uri="{FF2B5EF4-FFF2-40B4-BE49-F238E27FC236}">
                <a16:creationId xmlns:a16="http://schemas.microsoft.com/office/drawing/2014/main" id="{2D13BAB5-DA86-8247-E612-2507D2AECAD4}"/>
              </a:ext>
            </a:extLst>
          </p:cNvPr>
          <p:cNvGrpSpPr/>
          <p:nvPr/>
        </p:nvGrpSpPr>
        <p:grpSpPr>
          <a:xfrm>
            <a:off x="4649565" y="1431305"/>
            <a:ext cx="1404000" cy="1584000"/>
            <a:chOff x="827584" y="1296387"/>
            <a:chExt cx="1404000" cy="1584000"/>
          </a:xfrm>
        </p:grpSpPr>
        <p:sp>
          <p:nvSpPr>
            <p:cNvPr id="24" name="正方形/長方形 23">
              <a:extLst>
                <a:ext uri="{FF2B5EF4-FFF2-40B4-BE49-F238E27FC236}">
                  <a16:creationId xmlns:a16="http://schemas.microsoft.com/office/drawing/2014/main" id="{9FFF18AD-57B7-E218-527B-A006F4C4BC43}"/>
                </a:ext>
              </a:extLst>
            </p:cNvPr>
            <p:cNvSpPr/>
            <p:nvPr/>
          </p:nvSpPr>
          <p:spPr>
            <a:xfrm>
              <a:off x="827584" y="1296387"/>
              <a:ext cx="1404000" cy="158400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25" name="直線コネクタ 24">
              <a:extLst>
                <a:ext uri="{FF2B5EF4-FFF2-40B4-BE49-F238E27FC236}">
                  <a16:creationId xmlns:a16="http://schemas.microsoft.com/office/drawing/2014/main" id="{D545601A-DD11-9F25-1946-E39665A6B9EC}"/>
                </a:ext>
              </a:extLst>
            </p:cNvPr>
            <p:cNvCxnSpPr>
              <a:cxnSpLocks/>
              <a:stCxn id="24" idx="0"/>
              <a:endCxn id="24" idx="2"/>
            </p:cNvCxnSpPr>
            <p:nvPr/>
          </p:nvCxnSpPr>
          <p:spPr>
            <a:xfrm>
              <a:off x="1529584" y="1296387"/>
              <a:ext cx="0" cy="1584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70D2EC4E-442F-46C4-AAAC-A1961F97C952}"/>
                </a:ext>
              </a:extLst>
            </p:cNvPr>
            <p:cNvCxnSpPr>
              <a:cxnSpLocks/>
              <a:stCxn id="24" idx="1"/>
            </p:cNvCxnSpPr>
            <p:nvPr/>
          </p:nvCxnSpPr>
          <p:spPr>
            <a:xfrm>
              <a:off x="827584" y="2088387"/>
              <a:ext cx="140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93AB279B-90F9-5469-5806-10859EF78DB0}"/>
                </a:ext>
              </a:extLst>
            </p:cNvPr>
            <p:cNvSpPr/>
            <p:nvPr/>
          </p:nvSpPr>
          <p:spPr>
            <a:xfrm>
              <a:off x="898715" y="1371323"/>
              <a:ext cx="1260000" cy="14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bg1"/>
                </a:solidFill>
              </a:endParaRPr>
            </a:p>
            <a:p>
              <a:pPr algn="ctr"/>
              <a:endParaRPr kumimoji="1" lang="en-US" altLang="ja-JP" sz="1200" dirty="0">
                <a:solidFill>
                  <a:schemeClr val="bg1"/>
                </a:solidFill>
              </a:endParaRPr>
            </a:p>
            <a:p>
              <a:pPr algn="ctr"/>
              <a:endParaRPr lang="en-US" altLang="ja-JP" sz="1200" dirty="0">
                <a:solidFill>
                  <a:schemeClr val="bg1"/>
                </a:solidFill>
              </a:endParaRPr>
            </a:p>
            <a:p>
              <a:pPr algn="ctr"/>
              <a:endParaRPr kumimoji="1" lang="en-US" altLang="ja-JP" sz="1200" dirty="0">
                <a:solidFill>
                  <a:schemeClr val="bg1"/>
                </a:solidFill>
              </a:endParaRPr>
            </a:p>
            <a:p>
              <a:pPr algn="ctr"/>
              <a:r>
                <a:rPr kumimoji="1" lang="ja-JP" altLang="en-US" sz="1200" dirty="0">
                  <a:solidFill>
                    <a:schemeClr val="bg1"/>
                  </a:solidFill>
                </a:rPr>
                <a:t>リース期間の</a:t>
              </a:r>
              <a:endParaRPr kumimoji="1" lang="en-US" altLang="ja-JP" sz="1200" dirty="0">
                <a:solidFill>
                  <a:schemeClr val="bg1"/>
                </a:solidFill>
              </a:endParaRPr>
            </a:p>
            <a:p>
              <a:pPr algn="ctr"/>
              <a:r>
                <a:rPr kumimoji="1" lang="ja-JP" altLang="en-US" sz="1200" dirty="0">
                  <a:solidFill>
                    <a:schemeClr val="bg1"/>
                  </a:solidFill>
                </a:rPr>
                <a:t>決定</a:t>
              </a:r>
            </a:p>
          </p:txBody>
        </p:sp>
      </p:grpSp>
      <p:grpSp>
        <p:nvGrpSpPr>
          <p:cNvPr id="28" name="グループ化 27">
            <a:extLst>
              <a:ext uri="{FF2B5EF4-FFF2-40B4-BE49-F238E27FC236}">
                <a16:creationId xmlns:a16="http://schemas.microsoft.com/office/drawing/2014/main" id="{DE5AA483-36C3-D096-AE1C-8BDC6F2F4FF7}"/>
              </a:ext>
            </a:extLst>
          </p:cNvPr>
          <p:cNvGrpSpPr/>
          <p:nvPr/>
        </p:nvGrpSpPr>
        <p:grpSpPr>
          <a:xfrm>
            <a:off x="4656492" y="1526435"/>
            <a:ext cx="504000" cy="375406"/>
            <a:chOff x="1151620" y="2247714"/>
            <a:chExt cx="576064" cy="450537"/>
          </a:xfrm>
        </p:grpSpPr>
        <p:sp>
          <p:nvSpPr>
            <p:cNvPr id="29" name="楕円 28">
              <a:extLst>
                <a:ext uri="{FF2B5EF4-FFF2-40B4-BE49-F238E27FC236}">
                  <a16:creationId xmlns:a16="http://schemas.microsoft.com/office/drawing/2014/main" id="{D1AD5999-1D03-F215-D930-698EDE4AB96B}"/>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30" name="テキスト ボックス 29">
              <a:extLst>
                <a:ext uri="{FF2B5EF4-FFF2-40B4-BE49-F238E27FC236}">
                  <a16:creationId xmlns:a16="http://schemas.microsoft.com/office/drawing/2014/main" id="{6E377C97-7E9B-A196-B92F-6B2DD14A7DA7}"/>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3</a:t>
              </a:r>
              <a:endParaRPr kumimoji="1" lang="ja-JP" altLang="en-US" sz="1600" dirty="0">
                <a:solidFill>
                  <a:schemeClr val="bg1"/>
                </a:solidFill>
              </a:endParaRPr>
            </a:p>
          </p:txBody>
        </p:sp>
      </p:grpSp>
      <p:sp>
        <p:nvSpPr>
          <p:cNvPr id="32" name="正方形/長方形 31">
            <a:extLst>
              <a:ext uri="{FF2B5EF4-FFF2-40B4-BE49-F238E27FC236}">
                <a16:creationId xmlns:a16="http://schemas.microsoft.com/office/drawing/2014/main" id="{C0966C95-EDAE-7A4E-8F24-A14D885F75A0}"/>
              </a:ext>
            </a:extLst>
          </p:cNvPr>
          <p:cNvSpPr/>
          <p:nvPr/>
        </p:nvSpPr>
        <p:spPr>
          <a:xfrm>
            <a:off x="6408360" y="1431305"/>
            <a:ext cx="1404000" cy="158400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33" name="直線コネクタ 32">
            <a:extLst>
              <a:ext uri="{FF2B5EF4-FFF2-40B4-BE49-F238E27FC236}">
                <a16:creationId xmlns:a16="http://schemas.microsoft.com/office/drawing/2014/main" id="{CB283B3F-B689-0A19-3608-A4FA6F8549AD}"/>
              </a:ext>
            </a:extLst>
          </p:cNvPr>
          <p:cNvCxnSpPr>
            <a:cxnSpLocks/>
            <a:stCxn id="32" idx="0"/>
            <a:endCxn id="32" idx="2"/>
          </p:cNvCxnSpPr>
          <p:nvPr/>
        </p:nvCxnSpPr>
        <p:spPr>
          <a:xfrm>
            <a:off x="7110360" y="1431305"/>
            <a:ext cx="0" cy="1584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9B61D8B4-8CBC-A82B-7951-0F10B973C0D8}"/>
              </a:ext>
            </a:extLst>
          </p:cNvPr>
          <p:cNvCxnSpPr>
            <a:cxnSpLocks/>
            <a:stCxn id="32" idx="1"/>
          </p:cNvCxnSpPr>
          <p:nvPr/>
        </p:nvCxnSpPr>
        <p:spPr>
          <a:xfrm>
            <a:off x="6408360" y="2223305"/>
            <a:ext cx="140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40CDC1F3-E472-29D6-5AC4-1607A03B8950}"/>
              </a:ext>
            </a:extLst>
          </p:cNvPr>
          <p:cNvSpPr/>
          <p:nvPr/>
        </p:nvSpPr>
        <p:spPr>
          <a:xfrm>
            <a:off x="6479491" y="1506241"/>
            <a:ext cx="1260000" cy="1440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dirty="0">
              <a:solidFill>
                <a:schemeClr val="bg1"/>
              </a:solidFill>
            </a:endParaRPr>
          </a:p>
          <a:p>
            <a:pPr algn="ctr"/>
            <a:endParaRPr lang="en-US" altLang="ja-JP" sz="1200" dirty="0">
              <a:solidFill>
                <a:schemeClr val="bg1"/>
              </a:solidFill>
            </a:endParaRPr>
          </a:p>
          <a:p>
            <a:pPr algn="ctr"/>
            <a:endParaRPr lang="en-US" altLang="ja-JP" sz="1200" dirty="0">
              <a:solidFill>
                <a:schemeClr val="bg1"/>
              </a:solidFill>
            </a:endParaRPr>
          </a:p>
          <a:p>
            <a:pPr algn="ctr"/>
            <a:endParaRPr lang="en-US" altLang="ja-JP" sz="1200" dirty="0">
              <a:solidFill>
                <a:schemeClr val="bg1"/>
              </a:solidFill>
            </a:endParaRPr>
          </a:p>
          <a:p>
            <a:pPr algn="ctr"/>
            <a:r>
              <a:rPr lang="ja-JP" altLang="en-US" sz="1200" dirty="0">
                <a:solidFill>
                  <a:schemeClr val="bg1"/>
                </a:solidFill>
              </a:rPr>
              <a:t>使用権</a:t>
            </a:r>
            <a:r>
              <a:rPr kumimoji="1" lang="ja-JP" altLang="en-US" sz="1200" dirty="0">
                <a:solidFill>
                  <a:schemeClr val="bg1"/>
                </a:solidFill>
              </a:rPr>
              <a:t>資産・リース負債の</a:t>
            </a:r>
            <a:endParaRPr kumimoji="1" lang="en-US" altLang="ja-JP" sz="1200" dirty="0">
              <a:solidFill>
                <a:schemeClr val="bg1"/>
              </a:solidFill>
            </a:endParaRPr>
          </a:p>
          <a:p>
            <a:pPr algn="ctr"/>
            <a:r>
              <a:rPr kumimoji="1" lang="ja-JP" altLang="en-US" sz="1200" dirty="0">
                <a:solidFill>
                  <a:schemeClr val="bg1"/>
                </a:solidFill>
              </a:rPr>
              <a:t>計上</a:t>
            </a:r>
          </a:p>
        </p:txBody>
      </p:sp>
      <p:grpSp>
        <p:nvGrpSpPr>
          <p:cNvPr id="36" name="グループ化 35">
            <a:extLst>
              <a:ext uri="{FF2B5EF4-FFF2-40B4-BE49-F238E27FC236}">
                <a16:creationId xmlns:a16="http://schemas.microsoft.com/office/drawing/2014/main" id="{65A7BC21-4CAA-AAB3-1CB9-B8118FFB36E5}"/>
              </a:ext>
            </a:extLst>
          </p:cNvPr>
          <p:cNvGrpSpPr/>
          <p:nvPr/>
        </p:nvGrpSpPr>
        <p:grpSpPr>
          <a:xfrm>
            <a:off x="6415287" y="1518578"/>
            <a:ext cx="504000" cy="375406"/>
            <a:chOff x="1151620" y="2247714"/>
            <a:chExt cx="576064" cy="450537"/>
          </a:xfrm>
        </p:grpSpPr>
        <p:sp>
          <p:nvSpPr>
            <p:cNvPr id="37" name="楕円 36">
              <a:extLst>
                <a:ext uri="{FF2B5EF4-FFF2-40B4-BE49-F238E27FC236}">
                  <a16:creationId xmlns:a16="http://schemas.microsoft.com/office/drawing/2014/main" id="{86BA119A-6FF8-9BF4-5535-8F7E77DAA8E3}"/>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38" name="テキスト ボックス 37">
              <a:extLst>
                <a:ext uri="{FF2B5EF4-FFF2-40B4-BE49-F238E27FC236}">
                  <a16:creationId xmlns:a16="http://schemas.microsoft.com/office/drawing/2014/main" id="{0EC88707-1756-2EBF-6808-19665A73818D}"/>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4</a:t>
              </a:r>
              <a:endParaRPr kumimoji="1" lang="ja-JP" altLang="en-US" sz="1600" dirty="0">
                <a:solidFill>
                  <a:schemeClr val="bg1"/>
                </a:solidFill>
              </a:endParaRPr>
            </a:p>
          </p:txBody>
        </p:sp>
      </p:grpSp>
      <p:sp>
        <p:nvSpPr>
          <p:cNvPr id="40" name="正方形/長方形 39">
            <a:extLst>
              <a:ext uri="{FF2B5EF4-FFF2-40B4-BE49-F238E27FC236}">
                <a16:creationId xmlns:a16="http://schemas.microsoft.com/office/drawing/2014/main" id="{A430ECAC-3B90-20F9-AEFA-D6B221DB3D80}"/>
              </a:ext>
            </a:extLst>
          </p:cNvPr>
          <p:cNvSpPr/>
          <p:nvPr/>
        </p:nvSpPr>
        <p:spPr>
          <a:xfrm>
            <a:off x="1156607" y="3083663"/>
            <a:ext cx="1404000" cy="158400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41" name="直線コネクタ 40">
            <a:extLst>
              <a:ext uri="{FF2B5EF4-FFF2-40B4-BE49-F238E27FC236}">
                <a16:creationId xmlns:a16="http://schemas.microsoft.com/office/drawing/2014/main" id="{0D9E2828-E688-958C-353E-F40A98076508}"/>
              </a:ext>
            </a:extLst>
          </p:cNvPr>
          <p:cNvCxnSpPr>
            <a:cxnSpLocks/>
            <a:stCxn id="40" idx="0"/>
            <a:endCxn id="40" idx="2"/>
          </p:cNvCxnSpPr>
          <p:nvPr/>
        </p:nvCxnSpPr>
        <p:spPr>
          <a:xfrm>
            <a:off x="1858607" y="3083663"/>
            <a:ext cx="0" cy="1584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E9C49871-A2DC-7524-31A6-52F1AF68A624}"/>
              </a:ext>
            </a:extLst>
          </p:cNvPr>
          <p:cNvCxnSpPr>
            <a:cxnSpLocks/>
            <a:stCxn id="40" idx="1"/>
          </p:cNvCxnSpPr>
          <p:nvPr/>
        </p:nvCxnSpPr>
        <p:spPr>
          <a:xfrm>
            <a:off x="1156607" y="3875663"/>
            <a:ext cx="140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3" name="正方形/長方形 42">
            <a:extLst>
              <a:ext uri="{FF2B5EF4-FFF2-40B4-BE49-F238E27FC236}">
                <a16:creationId xmlns:a16="http://schemas.microsoft.com/office/drawing/2014/main" id="{9FBD9FCD-9AA0-1F3D-0A5D-0F420A5A4BC6}"/>
              </a:ext>
            </a:extLst>
          </p:cNvPr>
          <p:cNvSpPr/>
          <p:nvPr/>
        </p:nvSpPr>
        <p:spPr>
          <a:xfrm>
            <a:off x="1227738" y="3158599"/>
            <a:ext cx="1260000" cy="1440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bg1"/>
              </a:solidFill>
            </a:endParaRPr>
          </a:p>
          <a:p>
            <a:pPr algn="ctr"/>
            <a:endParaRPr kumimoji="1" lang="en-US" altLang="ja-JP" sz="1200" dirty="0">
              <a:solidFill>
                <a:schemeClr val="bg1"/>
              </a:solidFill>
            </a:endParaRPr>
          </a:p>
          <a:p>
            <a:pPr algn="ctr"/>
            <a:endParaRPr kumimoji="1" lang="en-US" altLang="ja-JP" sz="1200" dirty="0">
              <a:solidFill>
                <a:schemeClr val="bg1"/>
              </a:solidFill>
            </a:endParaRPr>
          </a:p>
          <a:p>
            <a:pPr algn="ctr"/>
            <a:endParaRPr kumimoji="1" lang="en-US" altLang="ja-JP" sz="1200" dirty="0">
              <a:solidFill>
                <a:schemeClr val="bg1"/>
              </a:solidFill>
            </a:endParaRPr>
          </a:p>
          <a:p>
            <a:pPr algn="ctr"/>
            <a:r>
              <a:rPr kumimoji="1" lang="ja-JP" altLang="en-US" sz="1200" dirty="0">
                <a:solidFill>
                  <a:schemeClr val="bg1"/>
                </a:solidFill>
              </a:rPr>
              <a:t>使用権資産の償却・</a:t>
            </a:r>
            <a:r>
              <a:rPr lang="ja-JP" altLang="en-US" sz="1200" dirty="0">
                <a:solidFill>
                  <a:schemeClr val="bg1"/>
                </a:solidFill>
              </a:rPr>
              <a:t>利息相当額</a:t>
            </a:r>
            <a:r>
              <a:rPr kumimoji="1" lang="ja-JP" altLang="en-US" sz="1200" dirty="0">
                <a:solidFill>
                  <a:schemeClr val="bg1"/>
                </a:solidFill>
              </a:rPr>
              <a:t>の配分</a:t>
            </a:r>
          </a:p>
        </p:txBody>
      </p:sp>
      <p:grpSp>
        <p:nvGrpSpPr>
          <p:cNvPr id="44" name="グループ化 43">
            <a:extLst>
              <a:ext uri="{FF2B5EF4-FFF2-40B4-BE49-F238E27FC236}">
                <a16:creationId xmlns:a16="http://schemas.microsoft.com/office/drawing/2014/main" id="{FB758842-F763-9B90-AA86-DB9C5150E9F6}"/>
              </a:ext>
            </a:extLst>
          </p:cNvPr>
          <p:cNvGrpSpPr/>
          <p:nvPr/>
        </p:nvGrpSpPr>
        <p:grpSpPr>
          <a:xfrm>
            <a:off x="1170287" y="3163038"/>
            <a:ext cx="504000" cy="375406"/>
            <a:chOff x="1151620" y="2247714"/>
            <a:chExt cx="576064" cy="450537"/>
          </a:xfrm>
        </p:grpSpPr>
        <p:sp>
          <p:nvSpPr>
            <p:cNvPr id="45" name="楕円 44">
              <a:extLst>
                <a:ext uri="{FF2B5EF4-FFF2-40B4-BE49-F238E27FC236}">
                  <a16:creationId xmlns:a16="http://schemas.microsoft.com/office/drawing/2014/main" id="{0A76C6AE-2E8D-6443-6875-D2ED8AF2E1D1}"/>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46" name="テキスト ボックス 45">
              <a:extLst>
                <a:ext uri="{FF2B5EF4-FFF2-40B4-BE49-F238E27FC236}">
                  <a16:creationId xmlns:a16="http://schemas.microsoft.com/office/drawing/2014/main" id="{C8A4A6B7-8F55-6A55-03D1-E8AE2A2A6EAF}"/>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5</a:t>
              </a:r>
              <a:endParaRPr kumimoji="1" lang="ja-JP" altLang="en-US" sz="1600" dirty="0">
                <a:solidFill>
                  <a:schemeClr val="bg1"/>
                </a:solidFill>
              </a:endParaRPr>
            </a:p>
          </p:txBody>
        </p:sp>
      </p:grpSp>
      <p:grpSp>
        <p:nvGrpSpPr>
          <p:cNvPr id="47" name="グループ化 46">
            <a:extLst>
              <a:ext uri="{FF2B5EF4-FFF2-40B4-BE49-F238E27FC236}">
                <a16:creationId xmlns:a16="http://schemas.microsoft.com/office/drawing/2014/main" id="{600B45DE-A386-D241-EC74-AC78A9B63F08}"/>
              </a:ext>
            </a:extLst>
          </p:cNvPr>
          <p:cNvGrpSpPr/>
          <p:nvPr/>
        </p:nvGrpSpPr>
        <p:grpSpPr>
          <a:xfrm>
            <a:off x="2909632" y="3083663"/>
            <a:ext cx="1404000" cy="1584000"/>
            <a:chOff x="827584" y="1296387"/>
            <a:chExt cx="1404000" cy="1584000"/>
          </a:xfrm>
        </p:grpSpPr>
        <p:sp>
          <p:nvSpPr>
            <p:cNvPr id="48" name="正方形/長方形 47">
              <a:extLst>
                <a:ext uri="{FF2B5EF4-FFF2-40B4-BE49-F238E27FC236}">
                  <a16:creationId xmlns:a16="http://schemas.microsoft.com/office/drawing/2014/main" id="{DF3521F5-828D-7C85-A836-6219C7C3E903}"/>
                </a:ext>
              </a:extLst>
            </p:cNvPr>
            <p:cNvSpPr/>
            <p:nvPr/>
          </p:nvSpPr>
          <p:spPr>
            <a:xfrm>
              <a:off x="827584" y="1296387"/>
              <a:ext cx="1404000" cy="158400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49" name="直線コネクタ 48">
              <a:extLst>
                <a:ext uri="{FF2B5EF4-FFF2-40B4-BE49-F238E27FC236}">
                  <a16:creationId xmlns:a16="http://schemas.microsoft.com/office/drawing/2014/main" id="{84A363C9-003E-8C66-7AD3-C95ED2B7228D}"/>
                </a:ext>
              </a:extLst>
            </p:cNvPr>
            <p:cNvCxnSpPr>
              <a:cxnSpLocks/>
              <a:stCxn id="48" idx="0"/>
              <a:endCxn id="48" idx="2"/>
            </p:cNvCxnSpPr>
            <p:nvPr/>
          </p:nvCxnSpPr>
          <p:spPr>
            <a:xfrm>
              <a:off x="1529584" y="1296387"/>
              <a:ext cx="0" cy="1584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91987781-5742-AC62-19BD-EE06340BE4B6}"/>
                </a:ext>
              </a:extLst>
            </p:cNvPr>
            <p:cNvCxnSpPr>
              <a:cxnSpLocks/>
              <a:stCxn id="48" idx="1"/>
            </p:cNvCxnSpPr>
            <p:nvPr/>
          </p:nvCxnSpPr>
          <p:spPr>
            <a:xfrm>
              <a:off x="827584" y="2088387"/>
              <a:ext cx="140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51" name="正方形/長方形 50">
              <a:extLst>
                <a:ext uri="{FF2B5EF4-FFF2-40B4-BE49-F238E27FC236}">
                  <a16:creationId xmlns:a16="http://schemas.microsoft.com/office/drawing/2014/main" id="{2C837F5E-7C82-0F29-B4F7-BE257605C9EB}"/>
                </a:ext>
              </a:extLst>
            </p:cNvPr>
            <p:cNvSpPr/>
            <p:nvPr/>
          </p:nvSpPr>
          <p:spPr>
            <a:xfrm>
              <a:off x="898715" y="1371323"/>
              <a:ext cx="1260000" cy="1440000"/>
            </a:xfrm>
            <a:prstGeom prst="rect">
              <a:avLst/>
            </a:prstGeom>
            <a:solidFill>
              <a:srgbClr val="327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bg1"/>
                </a:solidFill>
              </a:endParaRPr>
            </a:p>
            <a:p>
              <a:pPr algn="ctr"/>
              <a:endParaRPr kumimoji="1" lang="en-US" altLang="ja-JP" sz="1200" dirty="0">
                <a:solidFill>
                  <a:schemeClr val="bg1"/>
                </a:solidFill>
              </a:endParaRPr>
            </a:p>
            <a:p>
              <a:pPr algn="ctr"/>
              <a:endParaRPr lang="en-US" altLang="ja-JP" sz="1200" dirty="0">
                <a:solidFill>
                  <a:schemeClr val="bg1"/>
                </a:solidFill>
              </a:endParaRPr>
            </a:p>
            <a:p>
              <a:pPr algn="ctr"/>
              <a:r>
                <a:rPr kumimoji="1" lang="ja-JP" altLang="en-US" sz="1200" dirty="0">
                  <a:solidFill>
                    <a:schemeClr val="bg1"/>
                  </a:solidFill>
                </a:rPr>
                <a:t>リース契約条件の変更</a:t>
              </a:r>
            </a:p>
          </p:txBody>
        </p:sp>
      </p:grpSp>
      <p:grpSp>
        <p:nvGrpSpPr>
          <p:cNvPr id="52" name="グループ化 51">
            <a:extLst>
              <a:ext uri="{FF2B5EF4-FFF2-40B4-BE49-F238E27FC236}">
                <a16:creationId xmlns:a16="http://schemas.microsoft.com/office/drawing/2014/main" id="{29049090-5F46-6318-CF24-10EB9BF667B6}"/>
              </a:ext>
            </a:extLst>
          </p:cNvPr>
          <p:cNvGrpSpPr/>
          <p:nvPr/>
        </p:nvGrpSpPr>
        <p:grpSpPr>
          <a:xfrm>
            <a:off x="2916559" y="3170895"/>
            <a:ext cx="504000" cy="375406"/>
            <a:chOff x="1151620" y="2247714"/>
            <a:chExt cx="576064" cy="450537"/>
          </a:xfrm>
        </p:grpSpPr>
        <p:sp>
          <p:nvSpPr>
            <p:cNvPr id="53" name="楕円 52">
              <a:extLst>
                <a:ext uri="{FF2B5EF4-FFF2-40B4-BE49-F238E27FC236}">
                  <a16:creationId xmlns:a16="http://schemas.microsoft.com/office/drawing/2014/main" id="{300C189D-2F54-E0EA-59CA-840C36B14502}"/>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54" name="テキスト ボックス 53">
              <a:extLst>
                <a:ext uri="{FF2B5EF4-FFF2-40B4-BE49-F238E27FC236}">
                  <a16:creationId xmlns:a16="http://schemas.microsoft.com/office/drawing/2014/main" id="{0EF3DA3D-EEBA-E4D9-93D8-0E1050241510}"/>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6</a:t>
              </a:r>
              <a:endParaRPr kumimoji="1" lang="ja-JP" altLang="en-US" sz="1600" dirty="0">
                <a:solidFill>
                  <a:schemeClr val="bg1"/>
                </a:solidFill>
              </a:endParaRPr>
            </a:p>
          </p:txBody>
        </p:sp>
      </p:grpSp>
      <p:sp>
        <p:nvSpPr>
          <p:cNvPr id="56" name="正方形/長方形 55">
            <a:extLst>
              <a:ext uri="{FF2B5EF4-FFF2-40B4-BE49-F238E27FC236}">
                <a16:creationId xmlns:a16="http://schemas.microsoft.com/office/drawing/2014/main" id="{018FAE2A-8CF8-6F6F-8AF3-6EE11EECD46C}"/>
              </a:ext>
            </a:extLst>
          </p:cNvPr>
          <p:cNvSpPr/>
          <p:nvPr/>
        </p:nvSpPr>
        <p:spPr>
          <a:xfrm>
            <a:off x="4649565" y="3083663"/>
            <a:ext cx="1404000" cy="158400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57" name="直線コネクタ 56">
            <a:extLst>
              <a:ext uri="{FF2B5EF4-FFF2-40B4-BE49-F238E27FC236}">
                <a16:creationId xmlns:a16="http://schemas.microsoft.com/office/drawing/2014/main" id="{21719128-5423-EAF4-8844-449EB095851A}"/>
              </a:ext>
            </a:extLst>
          </p:cNvPr>
          <p:cNvCxnSpPr>
            <a:cxnSpLocks/>
            <a:stCxn id="56" idx="0"/>
            <a:endCxn id="56" idx="2"/>
          </p:cNvCxnSpPr>
          <p:nvPr/>
        </p:nvCxnSpPr>
        <p:spPr>
          <a:xfrm>
            <a:off x="5351565" y="3083663"/>
            <a:ext cx="0" cy="1584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7BE84CD5-A009-67C8-91F2-C3DA50DAEBBC}"/>
              </a:ext>
            </a:extLst>
          </p:cNvPr>
          <p:cNvCxnSpPr>
            <a:cxnSpLocks/>
            <a:stCxn id="56" idx="1"/>
          </p:cNvCxnSpPr>
          <p:nvPr/>
        </p:nvCxnSpPr>
        <p:spPr>
          <a:xfrm>
            <a:off x="4649565" y="3875663"/>
            <a:ext cx="140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59" name="正方形/長方形 58">
            <a:extLst>
              <a:ext uri="{FF2B5EF4-FFF2-40B4-BE49-F238E27FC236}">
                <a16:creationId xmlns:a16="http://schemas.microsoft.com/office/drawing/2014/main" id="{26FEEAB1-4B96-C805-2393-02FA5B30DB9C}"/>
              </a:ext>
            </a:extLst>
          </p:cNvPr>
          <p:cNvSpPr/>
          <p:nvPr/>
        </p:nvSpPr>
        <p:spPr>
          <a:xfrm>
            <a:off x="4720696" y="3158599"/>
            <a:ext cx="1260000" cy="1440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bg1"/>
              </a:solidFill>
            </a:endParaRPr>
          </a:p>
          <a:p>
            <a:pPr algn="ctr"/>
            <a:endParaRPr kumimoji="1" lang="en-US" altLang="ja-JP" sz="1200" dirty="0">
              <a:solidFill>
                <a:schemeClr val="bg1"/>
              </a:solidFill>
            </a:endParaRPr>
          </a:p>
          <a:p>
            <a:pPr algn="ctr"/>
            <a:endParaRPr lang="en-US" altLang="ja-JP" sz="1200" dirty="0">
              <a:solidFill>
                <a:schemeClr val="bg1"/>
              </a:solidFill>
            </a:endParaRPr>
          </a:p>
          <a:p>
            <a:pPr algn="ctr"/>
            <a:r>
              <a:rPr kumimoji="1" lang="ja-JP" altLang="en-US" sz="1200" dirty="0">
                <a:solidFill>
                  <a:schemeClr val="bg1"/>
                </a:solidFill>
              </a:rPr>
              <a:t>決算業務</a:t>
            </a:r>
          </a:p>
        </p:txBody>
      </p:sp>
      <p:grpSp>
        <p:nvGrpSpPr>
          <p:cNvPr id="60" name="グループ化 59">
            <a:extLst>
              <a:ext uri="{FF2B5EF4-FFF2-40B4-BE49-F238E27FC236}">
                <a16:creationId xmlns:a16="http://schemas.microsoft.com/office/drawing/2014/main" id="{FED870D2-B138-86B1-550B-4ABFB68DB13E}"/>
              </a:ext>
            </a:extLst>
          </p:cNvPr>
          <p:cNvGrpSpPr/>
          <p:nvPr/>
        </p:nvGrpSpPr>
        <p:grpSpPr>
          <a:xfrm>
            <a:off x="4656492" y="3170895"/>
            <a:ext cx="504000" cy="375406"/>
            <a:chOff x="1151620" y="2247714"/>
            <a:chExt cx="576064" cy="450537"/>
          </a:xfrm>
        </p:grpSpPr>
        <p:sp>
          <p:nvSpPr>
            <p:cNvPr id="61" name="楕円 60">
              <a:extLst>
                <a:ext uri="{FF2B5EF4-FFF2-40B4-BE49-F238E27FC236}">
                  <a16:creationId xmlns:a16="http://schemas.microsoft.com/office/drawing/2014/main" id="{16DC9B17-B31F-E132-BD0C-EF028EE2EFF5}"/>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62" name="テキスト ボックス 61">
              <a:extLst>
                <a:ext uri="{FF2B5EF4-FFF2-40B4-BE49-F238E27FC236}">
                  <a16:creationId xmlns:a16="http://schemas.microsoft.com/office/drawing/2014/main" id="{AC3DF95F-0C5D-67AF-151D-85ABA7461B44}"/>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7</a:t>
              </a:r>
              <a:endParaRPr kumimoji="1" lang="ja-JP" altLang="en-US" sz="1600" dirty="0">
                <a:solidFill>
                  <a:schemeClr val="bg1"/>
                </a:solidFill>
              </a:endParaRPr>
            </a:p>
          </p:txBody>
        </p:sp>
      </p:grpSp>
      <p:grpSp>
        <p:nvGrpSpPr>
          <p:cNvPr id="63" name="グループ化 62">
            <a:extLst>
              <a:ext uri="{FF2B5EF4-FFF2-40B4-BE49-F238E27FC236}">
                <a16:creationId xmlns:a16="http://schemas.microsoft.com/office/drawing/2014/main" id="{B4737DEB-7A5D-67A0-42F7-BD546ABD2021}"/>
              </a:ext>
            </a:extLst>
          </p:cNvPr>
          <p:cNvGrpSpPr/>
          <p:nvPr/>
        </p:nvGrpSpPr>
        <p:grpSpPr>
          <a:xfrm>
            <a:off x="6408360" y="3075806"/>
            <a:ext cx="1404000" cy="1584000"/>
            <a:chOff x="827584" y="1296387"/>
            <a:chExt cx="1404000" cy="1584000"/>
          </a:xfrm>
        </p:grpSpPr>
        <p:sp>
          <p:nvSpPr>
            <p:cNvPr id="64" name="正方形/長方形 63">
              <a:extLst>
                <a:ext uri="{FF2B5EF4-FFF2-40B4-BE49-F238E27FC236}">
                  <a16:creationId xmlns:a16="http://schemas.microsoft.com/office/drawing/2014/main" id="{973DB20E-5268-0E95-130B-AAF7E6E41EED}"/>
                </a:ext>
              </a:extLst>
            </p:cNvPr>
            <p:cNvSpPr/>
            <p:nvPr/>
          </p:nvSpPr>
          <p:spPr>
            <a:xfrm>
              <a:off x="827584" y="1296387"/>
              <a:ext cx="1404000" cy="158400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65" name="直線コネクタ 64">
              <a:extLst>
                <a:ext uri="{FF2B5EF4-FFF2-40B4-BE49-F238E27FC236}">
                  <a16:creationId xmlns:a16="http://schemas.microsoft.com/office/drawing/2014/main" id="{A55C40A2-9365-9B99-28ED-A6B5CE37A82E}"/>
                </a:ext>
              </a:extLst>
            </p:cNvPr>
            <p:cNvCxnSpPr>
              <a:cxnSpLocks/>
              <a:stCxn id="64" idx="0"/>
              <a:endCxn id="64" idx="2"/>
            </p:cNvCxnSpPr>
            <p:nvPr/>
          </p:nvCxnSpPr>
          <p:spPr>
            <a:xfrm>
              <a:off x="1529584" y="1296387"/>
              <a:ext cx="0" cy="1584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2481D394-4C8A-02C4-B9B8-61E8B97C8EAE}"/>
                </a:ext>
              </a:extLst>
            </p:cNvPr>
            <p:cNvCxnSpPr>
              <a:cxnSpLocks/>
              <a:stCxn id="64" idx="1"/>
            </p:cNvCxnSpPr>
            <p:nvPr/>
          </p:nvCxnSpPr>
          <p:spPr>
            <a:xfrm>
              <a:off x="827584" y="2088387"/>
              <a:ext cx="140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7" name="正方形/長方形 66">
              <a:extLst>
                <a:ext uri="{FF2B5EF4-FFF2-40B4-BE49-F238E27FC236}">
                  <a16:creationId xmlns:a16="http://schemas.microsoft.com/office/drawing/2014/main" id="{CD085E61-D126-3A35-06F8-564486167526}"/>
                </a:ext>
              </a:extLst>
            </p:cNvPr>
            <p:cNvSpPr/>
            <p:nvPr/>
          </p:nvSpPr>
          <p:spPr>
            <a:xfrm>
              <a:off x="898715" y="1371323"/>
              <a:ext cx="1260000" cy="14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bg1"/>
                </a:solidFill>
              </a:endParaRPr>
            </a:p>
            <a:p>
              <a:pPr algn="ctr"/>
              <a:endParaRPr kumimoji="1" lang="en-US" altLang="ja-JP" sz="1200" dirty="0">
                <a:solidFill>
                  <a:schemeClr val="bg1"/>
                </a:solidFill>
              </a:endParaRPr>
            </a:p>
            <a:p>
              <a:pPr algn="ctr"/>
              <a:endParaRPr lang="en-US" altLang="ja-JP" sz="1200" dirty="0">
                <a:solidFill>
                  <a:schemeClr val="bg1"/>
                </a:solidFill>
              </a:endParaRPr>
            </a:p>
            <a:p>
              <a:pPr algn="ctr"/>
              <a:r>
                <a:rPr kumimoji="1" lang="ja-JP" altLang="en-US" sz="1200" dirty="0">
                  <a:solidFill>
                    <a:schemeClr val="bg1"/>
                  </a:solidFill>
                </a:rPr>
                <a:t>申告調整</a:t>
              </a:r>
            </a:p>
          </p:txBody>
        </p:sp>
      </p:grpSp>
      <p:grpSp>
        <p:nvGrpSpPr>
          <p:cNvPr id="68" name="グループ化 67">
            <a:extLst>
              <a:ext uri="{FF2B5EF4-FFF2-40B4-BE49-F238E27FC236}">
                <a16:creationId xmlns:a16="http://schemas.microsoft.com/office/drawing/2014/main" id="{F2FEB405-1ABA-5717-C424-62AD41CE2287}"/>
              </a:ext>
            </a:extLst>
          </p:cNvPr>
          <p:cNvGrpSpPr/>
          <p:nvPr/>
        </p:nvGrpSpPr>
        <p:grpSpPr>
          <a:xfrm>
            <a:off x="6415287" y="3163038"/>
            <a:ext cx="504000" cy="375406"/>
            <a:chOff x="1151620" y="2247714"/>
            <a:chExt cx="576064" cy="450537"/>
          </a:xfrm>
        </p:grpSpPr>
        <p:sp>
          <p:nvSpPr>
            <p:cNvPr id="69" name="楕円 68">
              <a:extLst>
                <a:ext uri="{FF2B5EF4-FFF2-40B4-BE49-F238E27FC236}">
                  <a16:creationId xmlns:a16="http://schemas.microsoft.com/office/drawing/2014/main" id="{7D73643C-7BA2-75A7-0A69-64C7D24D12B5}"/>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70" name="テキスト ボックス 69">
              <a:extLst>
                <a:ext uri="{FF2B5EF4-FFF2-40B4-BE49-F238E27FC236}">
                  <a16:creationId xmlns:a16="http://schemas.microsoft.com/office/drawing/2014/main" id="{4CFEBB51-981A-CCA2-5570-4946688317CA}"/>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8</a:t>
              </a:r>
              <a:endParaRPr kumimoji="1" lang="ja-JP" altLang="en-US" sz="1600" dirty="0">
                <a:solidFill>
                  <a:schemeClr val="bg1"/>
                </a:solidFill>
              </a:endParaRPr>
            </a:p>
          </p:txBody>
        </p:sp>
      </p:grpSp>
      <p:sp>
        <p:nvSpPr>
          <p:cNvPr id="71" name="Freeform 393">
            <a:extLst>
              <a:ext uri="{FF2B5EF4-FFF2-40B4-BE49-F238E27FC236}">
                <a16:creationId xmlns:a16="http://schemas.microsoft.com/office/drawing/2014/main" id="{08157B61-9779-10C1-4FE9-8BAFE2397DAD}"/>
              </a:ext>
            </a:extLst>
          </p:cNvPr>
          <p:cNvSpPr>
            <a:spLocks noEditPoints="1"/>
          </p:cNvSpPr>
          <p:nvPr/>
        </p:nvSpPr>
        <p:spPr bwMode="auto">
          <a:xfrm>
            <a:off x="1685635" y="1734601"/>
            <a:ext cx="377825" cy="463550"/>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72" name="グループ化 282">
            <a:extLst>
              <a:ext uri="{FF2B5EF4-FFF2-40B4-BE49-F238E27FC236}">
                <a16:creationId xmlns:a16="http://schemas.microsoft.com/office/drawing/2014/main" id="{89F7B9D3-9806-214D-18A1-3A4D77BC17CE}"/>
              </a:ext>
            </a:extLst>
          </p:cNvPr>
          <p:cNvGrpSpPr/>
          <p:nvPr/>
        </p:nvGrpSpPr>
        <p:grpSpPr>
          <a:xfrm>
            <a:off x="3389568" y="1755389"/>
            <a:ext cx="432000" cy="432000"/>
            <a:chOff x="4887516" y="682625"/>
            <a:chExt cx="381000" cy="381000"/>
          </a:xfrm>
          <a:solidFill>
            <a:schemeClr val="bg1"/>
          </a:solidFill>
        </p:grpSpPr>
        <p:sp>
          <p:nvSpPr>
            <p:cNvPr id="73" name="Rectangle 195">
              <a:extLst>
                <a:ext uri="{FF2B5EF4-FFF2-40B4-BE49-F238E27FC236}">
                  <a16:creationId xmlns:a16="http://schemas.microsoft.com/office/drawing/2014/main" id="{2125B5E1-DC1D-5556-5EB1-55BAE70344A2}"/>
                </a:ext>
              </a:extLst>
            </p:cNvPr>
            <p:cNvSpPr>
              <a:spLocks noChangeArrowheads="1"/>
            </p:cNvSpPr>
            <p:nvPr/>
          </p:nvSpPr>
          <p:spPr bwMode="auto">
            <a:xfrm>
              <a:off x="4912916" y="746125"/>
              <a:ext cx="3302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74" name="Rectangle 196">
              <a:extLst>
                <a:ext uri="{FF2B5EF4-FFF2-40B4-BE49-F238E27FC236}">
                  <a16:creationId xmlns:a16="http://schemas.microsoft.com/office/drawing/2014/main" id="{72BD4ED2-8ED6-3673-3C56-A515CC05FA1E}"/>
                </a:ext>
              </a:extLst>
            </p:cNvPr>
            <p:cNvSpPr>
              <a:spLocks noChangeArrowheads="1"/>
            </p:cNvSpPr>
            <p:nvPr/>
          </p:nvSpPr>
          <p:spPr bwMode="auto">
            <a:xfrm>
              <a:off x="4938316" y="682625"/>
              <a:ext cx="279400"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75" name="Freeform 197">
              <a:extLst>
                <a:ext uri="{FF2B5EF4-FFF2-40B4-BE49-F238E27FC236}">
                  <a16:creationId xmlns:a16="http://schemas.microsoft.com/office/drawing/2014/main" id="{DF964B99-35E0-E75C-2A10-E7A0F21D380F}"/>
                </a:ext>
              </a:extLst>
            </p:cNvPr>
            <p:cNvSpPr>
              <a:spLocks noEditPoints="1"/>
            </p:cNvSpPr>
            <p:nvPr/>
          </p:nvSpPr>
          <p:spPr bwMode="auto">
            <a:xfrm>
              <a:off x="4887516" y="822325"/>
              <a:ext cx="381000" cy="241300"/>
            </a:xfrm>
            <a:custGeom>
              <a:avLst/>
              <a:gdLst/>
              <a:ahLst/>
              <a:cxnLst>
                <a:cxn ang="0">
                  <a:pos x="0" y="152"/>
                </a:cxn>
                <a:cxn ang="0">
                  <a:pos x="240" y="152"/>
                </a:cxn>
                <a:cxn ang="0">
                  <a:pos x="240" y="0"/>
                </a:cxn>
                <a:cxn ang="0">
                  <a:pos x="0" y="0"/>
                </a:cxn>
                <a:cxn ang="0">
                  <a:pos x="0" y="152"/>
                </a:cxn>
                <a:cxn ang="0">
                  <a:pos x="176" y="72"/>
                </a:cxn>
                <a:cxn ang="0">
                  <a:pos x="64" y="72"/>
                </a:cxn>
                <a:cxn ang="0">
                  <a:pos x="64" y="24"/>
                </a:cxn>
                <a:cxn ang="0">
                  <a:pos x="176" y="24"/>
                </a:cxn>
                <a:cxn ang="0">
                  <a:pos x="176" y="72"/>
                </a:cxn>
              </a:cxnLst>
              <a:rect l="0" t="0" r="r" b="b"/>
              <a:pathLst>
                <a:path w="240" h="152">
                  <a:moveTo>
                    <a:pt x="0" y="152"/>
                  </a:moveTo>
                  <a:lnTo>
                    <a:pt x="240" y="152"/>
                  </a:lnTo>
                  <a:lnTo>
                    <a:pt x="240" y="0"/>
                  </a:lnTo>
                  <a:lnTo>
                    <a:pt x="0" y="0"/>
                  </a:lnTo>
                  <a:lnTo>
                    <a:pt x="0" y="152"/>
                  </a:lnTo>
                  <a:close/>
                  <a:moveTo>
                    <a:pt x="176" y="72"/>
                  </a:moveTo>
                  <a:lnTo>
                    <a:pt x="64" y="72"/>
                  </a:lnTo>
                  <a:lnTo>
                    <a:pt x="64" y="24"/>
                  </a:lnTo>
                  <a:lnTo>
                    <a:pt x="176" y="24"/>
                  </a:lnTo>
                  <a:lnTo>
                    <a:pt x="176"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grpSp>
        <p:nvGrpSpPr>
          <p:cNvPr id="76" name="グループ化 278">
            <a:extLst>
              <a:ext uri="{FF2B5EF4-FFF2-40B4-BE49-F238E27FC236}">
                <a16:creationId xmlns:a16="http://schemas.microsoft.com/office/drawing/2014/main" id="{B215A2A7-2B75-ED46-49C1-B3557702CB05}"/>
              </a:ext>
            </a:extLst>
          </p:cNvPr>
          <p:cNvGrpSpPr/>
          <p:nvPr/>
        </p:nvGrpSpPr>
        <p:grpSpPr>
          <a:xfrm>
            <a:off x="5159852" y="1755341"/>
            <a:ext cx="432000" cy="432000"/>
            <a:chOff x="3084116" y="682625"/>
            <a:chExt cx="381000" cy="381000"/>
          </a:xfrm>
          <a:solidFill>
            <a:schemeClr val="bg1"/>
          </a:solidFill>
        </p:grpSpPr>
        <p:sp>
          <p:nvSpPr>
            <p:cNvPr id="77" name="Freeform 191">
              <a:extLst>
                <a:ext uri="{FF2B5EF4-FFF2-40B4-BE49-F238E27FC236}">
                  <a16:creationId xmlns:a16="http://schemas.microsoft.com/office/drawing/2014/main" id="{2B00E5F9-0267-3BA9-579A-7FD25D96D405}"/>
                </a:ext>
              </a:extLst>
            </p:cNvPr>
            <p:cNvSpPr>
              <a:spLocks noEditPoints="1"/>
            </p:cNvSpPr>
            <p:nvPr/>
          </p:nvSpPr>
          <p:spPr bwMode="auto">
            <a:xfrm>
              <a:off x="3084116" y="682625"/>
              <a:ext cx="381000" cy="381000"/>
            </a:xfrm>
            <a:custGeom>
              <a:avLst/>
              <a:gdLst/>
              <a:ahLst/>
              <a:cxnLst>
                <a:cxn ang="0">
                  <a:pos x="0" y="240"/>
                </a:cxn>
                <a:cxn ang="0">
                  <a:pos x="240" y="240"/>
                </a:cxn>
                <a:cxn ang="0">
                  <a:pos x="240" y="0"/>
                </a:cxn>
                <a:cxn ang="0">
                  <a:pos x="0" y="0"/>
                </a:cxn>
                <a:cxn ang="0">
                  <a:pos x="0" y="240"/>
                </a:cxn>
                <a:cxn ang="0">
                  <a:pos x="216" y="216"/>
                </a:cxn>
                <a:cxn ang="0">
                  <a:pos x="24" y="216"/>
                </a:cxn>
                <a:cxn ang="0">
                  <a:pos x="24" y="72"/>
                </a:cxn>
                <a:cxn ang="0">
                  <a:pos x="216" y="72"/>
                </a:cxn>
                <a:cxn ang="0">
                  <a:pos x="216" y="216"/>
                </a:cxn>
              </a:cxnLst>
              <a:rect l="0" t="0" r="r" b="b"/>
              <a:pathLst>
                <a:path w="240" h="240">
                  <a:moveTo>
                    <a:pt x="0" y="240"/>
                  </a:moveTo>
                  <a:lnTo>
                    <a:pt x="240" y="240"/>
                  </a:lnTo>
                  <a:lnTo>
                    <a:pt x="240" y="0"/>
                  </a:lnTo>
                  <a:lnTo>
                    <a:pt x="0" y="0"/>
                  </a:lnTo>
                  <a:lnTo>
                    <a:pt x="0" y="240"/>
                  </a:lnTo>
                  <a:close/>
                  <a:moveTo>
                    <a:pt x="216" y="216"/>
                  </a:moveTo>
                  <a:lnTo>
                    <a:pt x="24" y="216"/>
                  </a:lnTo>
                  <a:lnTo>
                    <a:pt x="24" y="72"/>
                  </a:lnTo>
                  <a:lnTo>
                    <a:pt x="216" y="72"/>
                  </a:lnTo>
                  <a:lnTo>
                    <a:pt x="216" y="2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78" name="Freeform 192">
              <a:extLst>
                <a:ext uri="{FF2B5EF4-FFF2-40B4-BE49-F238E27FC236}">
                  <a16:creationId xmlns:a16="http://schemas.microsoft.com/office/drawing/2014/main" id="{600CB198-E931-70A5-0755-6EC772784FB0}"/>
                </a:ext>
              </a:extLst>
            </p:cNvPr>
            <p:cNvSpPr>
              <a:spLocks/>
            </p:cNvSpPr>
            <p:nvPr/>
          </p:nvSpPr>
          <p:spPr bwMode="auto">
            <a:xfrm>
              <a:off x="3217466" y="835025"/>
              <a:ext cx="114300" cy="152400"/>
            </a:xfrm>
            <a:custGeom>
              <a:avLst/>
              <a:gdLst/>
              <a:ahLst/>
              <a:cxnLst>
                <a:cxn ang="0">
                  <a:pos x="58" y="32"/>
                </a:cxn>
                <a:cxn ang="0">
                  <a:pos x="58" y="32"/>
                </a:cxn>
                <a:cxn ang="0">
                  <a:pos x="52" y="42"/>
                </a:cxn>
                <a:cxn ang="0">
                  <a:pos x="46" y="54"/>
                </a:cxn>
                <a:cxn ang="0">
                  <a:pos x="46" y="54"/>
                </a:cxn>
                <a:cxn ang="0">
                  <a:pos x="40" y="76"/>
                </a:cxn>
                <a:cxn ang="0">
                  <a:pos x="40" y="76"/>
                </a:cxn>
                <a:cxn ang="0">
                  <a:pos x="38" y="96"/>
                </a:cxn>
                <a:cxn ang="0">
                  <a:pos x="14" y="96"/>
                </a:cxn>
                <a:cxn ang="0">
                  <a:pos x="14" y="96"/>
                </a:cxn>
                <a:cxn ang="0">
                  <a:pos x="18" y="74"/>
                </a:cxn>
                <a:cxn ang="0">
                  <a:pos x="26" y="54"/>
                </a:cxn>
                <a:cxn ang="0">
                  <a:pos x="26" y="54"/>
                </a:cxn>
                <a:cxn ang="0">
                  <a:pos x="36" y="36"/>
                </a:cxn>
                <a:cxn ang="0">
                  <a:pos x="50" y="18"/>
                </a:cxn>
                <a:cxn ang="0">
                  <a:pos x="0" y="18"/>
                </a:cxn>
                <a:cxn ang="0">
                  <a:pos x="0" y="0"/>
                </a:cxn>
                <a:cxn ang="0">
                  <a:pos x="72" y="0"/>
                </a:cxn>
                <a:cxn ang="0">
                  <a:pos x="72" y="16"/>
                </a:cxn>
                <a:cxn ang="0">
                  <a:pos x="72" y="16"/>
                </a:cxn>
                <a:cxn ang="0">
                  <a:pos x="64" y="24"/>
                </a:cxn>
                <a:cxn ang="0">
                  <a:pos x="58" y="32"/>
                </a:cxn>
              </a:cxnLst>
              <a:rect l="0" t="0" r="r" b="b"/>
              <a:pathLst>
                <a:path w="72" h="96">
                  <a:moveTo>
                    <a:pt x="58" y="32"/>
                  </a:moveTo>
                  <a:lnTo>
                    <a:pt x="58" y="32"/>
                  </a:lnTo>
                  <a:lnTo>
                    <a:pt x="52" y="42"/>
                  </a:lnTo>
                  <a:lnTo>
                    <a:pt x="46" y="54"/>
                  </a:lnTo>
                  <a:lnTo>
                    <a:pt x="46" y="54"/>
                  </a:lnTo>
                  <a:lnTo>
                    <a:pt x="40" y="76"/>
                  </a:lnTo>
                  <a:lnTo>
                    <a:pt x="40" y="76"/>
                  </a:lnTo>
                  <a:lnTo>
                    <a:pt x="38" y="96"/>
                  </a:lnTo>
                  <a:lnTo>
                    <a:pt x="14" y="96"/>
                  </a:lnTo>
                  <a:lnTo>
                    <a:pt x="14" y="96"/>
                  </a:lnTo>
                  <a:lnTo>
                    <a:pt x="18" y="74"/>
                  </a:lnTo>
                  <a:lnTo>
                    <a:pt x="26" y="54"/>
                  </a:lnTo>
                  <a:lnTo>
                    <a:pt x="26" y="54"/>
                  </a:lnTo>
                  <a:lnTo>
                    <a:pt x="36" y="36"/>
                  </a:lnTo>
                  <a:lnTo>
                    <a:pt x="50" y="18"/>
                  </a:lnTo>
                  <a:lnTo>
                    <a:pt x="0" y="18"/>
                  </a:lnTo>
                  <a:lnTo>
                    <a:pt x="0" y="0"/>
                  </a:lnTo>
                  <a:lnTo>
                    <a:pt x="72" y="0"/>
                  </a:lnTo>
                  <a:lnTo>
                    <a:pt x="72" y="16"/>
                  </a:lnTo>
                  <a:lnTo>
                    <a:pt x="72" y="16"/>
                  </a:lnTo>
                  <a:lnTo>
                    <a:pt x="64" y="24"/>
                  </a:lnTo>
                  <a:lnTo>
                    <a:pt x="58"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79" name="Freeform 193">
              <a:extLst>
                <a:ext uri="{FF2B5EF4-FFF2-40B4-BE49-F238E27FC236}">
                  <a16:creationId xmlns:a16="http://schemas.microsoft.com/office/drawing/2014/main" id="{7DEFD470-571B-D191-A419-564FCA6475E3}"/>
                </a:ext>
              </a:extLst>
            </p:cNvPr>
            <p:cNvSpPr>
              <a:spLocks/>
            </p:cNvSpPr>
            <p:nvPr/>
          </p:nvSpPr>
          <p:spPr bwMode="auto">
            <a:xfrm>
              <a:off x="3217466" y="835025"/>
              <a:ext cx="114300" cy="152400"/>
            </a:xfrm>
            <a:custGeom>
              <a:avLst/>
              <a:gdLst/>
              <a:ahLst/>
              <a:cxnLst>
                <a:cxn ang="0">
                  <a:pos x="58" y="32"/>
                </a:cxn>
                <a:cxn ang="0">
                  <a:pos x="58" y="32"/>
                </a:cxn>
                <a:cxn ang="0">
                  <a:pos x="52" y="42"/>
                </a:cxn>
                <a:cxn ang="0">
                  <a:pos x="46" y="54"/>
                </a:cxn>
                <a:cxn ang="0">
                  <a:pos x="46" y="54"/>
                </a:cxn>
                <a:cxn ang="0">
                  <a:pos x="40" y="76"/>
                </a:cxn>
                <a:cxn ang="0">
                  <a:pos x="40" y="76"/>
                </a:cxn>
                <a:cxn ang="0">
                  <a:pos x="38" y="96"/>
                </a:cxn>
                <a:cxn ang="0">
                  <a:pos x="14" y="96"/>
                </a:cxn>
                <a:cxn ang="0">
                  <a:pos x="14" y="96"/>
                </a:cxn>
                <a:cxn ang="0">
                  <a:pos x="18" y="74"/>
                </a:cxn>
                <a:cxn ang="0">
                  <a:pos x="26" y="54"/>
                </a:cxn>
                <a:cxn ang="0">
                  <a:pos x="26" y="54"/>
                </a:cxn>
                <a:cxn ang="0">
                  <a:pos x="36" y="36"/>
                </a:cxn>
                <a:cxn ang="0">
                  <a:pos x="50" y="18"/>
                </a:cxn>
                <a:cxn ang="0">
                  <a:pos x="0" y="18"/>
                </a:cxn>
                <a:cxn ang="0">
                  <a:pos x="0" y="0"/>
                </a:cxn>
                <a:cxn ang="0">
                  <a:pos x="72" y="0"/>
                </a:cxn>
                <a:cxn ang="0">
                  <a:pos x="72" y="16"/>
                </a:cxn>
                <a:cxn ang="0">
                  <a:pos x="72" y="16"/>
                </a:cxn>
                <a:cxn ang="0">
                  <a:pos x="64" y="24"/>
                </a:cxn>
                <a:cxn ang="0">
                  <a:pos x="58" y="32"/>
                </a:cxn>
              </a:cxnLst>
              <a:rect l="0" t="0" r="r" b="b"/>
              <a:pathLst>
                <a:path w="72" h="96">
                  <a:moveTo>
                    <a:pt x="58" y="32"/>
                  </a:moveTo>
                  <a:lnTo>
                    <a:pt x="58" y="32"/>
                  </a:lnTo>
                  <a:lnTo>
                    <a:pt x="52" y="42"/>
                  </a:lnTo>
                  <a:lnTo>
                    <a:pt x="46" y="54"/>
                  </a:lnTo>
                  <a:lnTo>
                    <a:pt x="46" y="54"/>
                  </a:lnTo>
                  <a:lnTo>
                    <a:pt x="40" y="76"/>
                  </a:lnTo>
                  <a:lnTo>
                    <a:pt x="40" y="76"/>
                  </a:lnTo>
                  <a:lnTo>
                    <a:pt x="38" y="96"/>
                  </a:lnTo>
                  <a:lnTo>
                    <a:pt x="14" y="96"/>
                  </a:lnTo>
                  <a:lnTo>
                    <a:pt x="14" y="96"/>
                  </a:lnTo>
                  <a:lnTo>
                    <a:pt x="18" y="74"/>
                  </a:lnTo>
                  <a:lnTo>
                    <a:pt x="26" y="54"/>
                  </a:lnTo>
                  <a:lnTo>
                    <a:pt x="26" y="54"/>
                  </a:lnTo>
                  <a:lnTo>
                    <a:pt x="36" y="36"/>
                  </a:lnTo>
                  <a:lnTo>
                    <a:pt x="50" y="18"/>
                  </a:lnTo>
                  <a:lnTo>
                    <a:pt x="0" y="18"/>
                  </a:lnTo>
                  <a:lnTo>
                    <a:pt x="0" y="0"/>
                  </a:lnTo>
                  <a:lnTo>
                    <a:pt x="72" y="0"/>
                  </a:lnTo>
                  <a:lnTo>
                    <a:pt x="72" y="16"/>
                  </a:lnTo>
                  <a:lnTo>
                    <a:pt x="72" y="16"/>
                  </a:lnTo>
                  <a:lnTo>
                    <a:pt x="64" y="24"/>
                  </a:lnTo>
                  <a:lnTo>
                    <a:pt x="58" y="3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grpSp>
        <p:nvGrpSpPr>
          <p:cNvPr id="80" name="グループ化 507">
            <a:extLst>
              <a:ext uri="{FF2B5EF4-FFF2-40B4-BE49-F238E27FC236}">
                <a16:creationId xmlns:a16="http://schemas.microsoft.com/office/drawing/2014/main" id="{67F80287-D148-476F-20D0-381CACD4DB22}"/>
              </a:ext>
            </a:extLst>
          </p:cNvPr>
          <p:cNvGrpSpPr/>
          <p:nvPr/>
        </p:nvGrpSpPr>
        <p:grpSpPr>
          <a:xfrm>
            <a:off x="6881121" y="1719337"/>
            <a:ext cx="468000" cy="468000"/>
            <a:chOff x="5088756" y="2643758"/>
            <a:chExt cx="381000" cy="381000"/>
          </a:xfrm>
          <a:solidFill>
            <a:schemeClr val="bg1"/>
          </a:solidFill>
        </p:grpSpPr>
        <p:sp>
          <p:nvSpPr>
            <p:cNvPr id="81" name="Freeform 533">
              <a:extLst>
                <a:ext uri="{FF2B5EF4-FFF2-40B4-BE49-F238E27FC236}">
                  <a16:creationId xmlns:a16="http://schemas.microsoft.com/office/drawing/2014/main" id="{C2ED361F-D2B2-0D1E-0349-887C1CAC863E}"/>
                </a:ext>
              </a:extLst>
            </p:cNvPr>
            <p:cNvSpPr>
              <a:spLocks noEditPoints="1"/>
            </p:cNvSpPr>
            <p:nvPr/>
          </p:nvSpPr>
          <p:spPr bwMode="auto">
            <a:xfrm>
              <a:off x="5088756" y="2872358"/>
              <a:ext cx="381000" cy="152400"/>
            </a:xfrm>
            <a:custGeom>
              <a:avLst/>
              <a:gdLst/>
              <a:ahLst/>
              <a:cxnLst>
                <a:cxn ang="0">
                  <a:pos x="0" y="0"/>
                </a:cxn>
                <a:cxn ang="0">
                  <a:pos x="0" y="96"/>
                </a:cxn>
                <a:cxn ang="0">
                  <a:pos x="240" y="96"/>
                </a:cxn>
                <a:cxn ang="0">
                  <a:pos x="240" y="0"/>
                </a:cxn>
                <a:cxn ang="0">
                  <a:pos x="0" y="0"/>
                </a:cxn>
                <a:cxn ang="0">
                  <a:pos x="216" y="80"/>
                </a:cxn>
                <a:cxn ang="0">
                  <a:pos x="24" y="80"/>
                </a:cxn>
                <a:cxn ang="0">
                  <a:pos x="24" y="48"/>
                </a:cxn>
                <a:cxn ang="0">
                  <a:pos x="216" y="48"/>
                </a:cxn>
                <a:cxn ang="0">
                  <a:pos x="216" y="80"/>
                </a:cxn>
              </a:cxnLst>
              <a:rect l="0" t="0" r="r" b="b"/>
              <a:pathLst>
                <a:path w="240" h="96">
                  <a:moveTo>
                    <a:pt x="0" y="0"/>
                  </a:moveTo>
                  <a:lnTo>
                    <a:pt x="0" y="96"/>
                  </a:lnTo>
                  <a:lnTo>
                    <a:pt x="240" y="96"/>
                  </a:lnTo>
                  <a:lnTo>
                    <a:pt x="240" y="0"/>
                  </a:lnTo>
                  <a:lnTo>
                    <a:pt x="0" y="0"/>
                  </a:lnTo>
                  <a:close/>
                  <a:moveTo>
                    <a:pt x="216" y="80"/>
                  </a:moveTo>
                  <a:lnTo>
                    <a:pt x="24" y="80"/>
                  </a:lnTo>
                  <a:lnTo>
                    <a:pt x="24" y="48"/>
                  </a:lnTo>
                  <a:lnTo>
                    <a:pt x="216" y="48"/>
                  </a:lnTo>
                  <a:lnTo>
                    <a:pt x="216"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82" name="Freeform 534">
              <a:extLst>
                <a:ext uri="{FF2B5EF4-FFF2-40B4-BE49-F238E27FC236}">
                  <a16:creationId xmlns:a16="http://schemas.microsoft.com/office/drawing/2014/main" id="{9FB73E86-476B-17E9-3AC0-5178453B24E4}"/>
                </a:ext>
              </a:extLst>
            </p:cNvPr>
            <p:cNvSpPr>
              <a:spLocks/>
            </p:cNvSpPr>
            <p:nvPr/>
          </p:nvSpPr>
          <p:spPr bwMode="auto">
            <a:xfrm>
              <a:off x="5126856" y="2643758"/>
              <a:ext cx="304800" cy="190500"/>
            </a:xfrm>
            <a:custGeom>
              <a:avLst/>
              <a:gdLst/>
              <a:ahLst/>
              <a:cxnLst>
                <a:cxn ang="0">
                  <a:pos x="128" y="0"/>
                </a:cxn>
                <a:cxn ang="0">
                  <a:pos x="0" y="0"/>
                </a:cxn>
                <a:cxn ang="0">
                  <a:pos x="0" y="120"/>
                </a:cxn>
                <a:cxn ang="0">
                  <a:pos x="24" y="120"/>
                </a:cxn>
                <a:cxn ang="0">
                  <a:pos x="24" y="24"/>
                </a:cxn>
                <a:cxn ang="0">
                  <a:pos x="128" y="24"/>
                </a:cxn>
                <a:cxn ang="0">
                  <a:pos x="128" y="64"/>
                </a:cxn>
                <a:cxn ang="0">
                  <a:pos x="168" y="64"/>
                </a:cxn>
                <a:cxn ang="0">
                  <a:pos x="168" y="120"/>
                </a:cxn>
                <a:cxn ang="0">
                  <a:pos x="192" y="120"/>
                </a:cxn>
                <a:cxn ang="0">
                  <a:pos x="192" y="64"/>
                </a:cxn>
                <a:cxn ang="0">
                  <a:pos x="192" y="0"/>
                </a:cxn>
                <a:cxn ang="0">
                  <a:pos x="128" y="0"/>
                </a:cxn>
              </a:cxnLst>
              <a:rect l="0" t="0" r="r" b="b"/>
              <a:pathLst>
                <a:path w="192" h="120">
                  <a:moveTo>
                    <a:pt x="128" y="0"/>
                  </a:moveTo>
                  <a:lnTo>
                    <a:pt x="0" y="0"/>
                  </a:lnTo>
                  <a:lnTo>
                    <a:pt x="0" y="120"/>
                  </a:lnTo>
                  <a:lnTo>
                    <a:pt x="24" y="120"/>
                  </a:lnTo>
                  <a:lnTo>
                    <a:pt x="24" y="24"/>
                  </a:lnTo>
                  <a:lnTo>
                    <a:pt x="128" y="24"/>
                  </a:lnTo>
                  <a:lnTo>
                    <a:pt x="128" y="64"/>
                  </a:lnTo>
                  <a:lnTo>
                    <a:pt x="168" y="64"/>
                  </a:lnTo>
                  <a:lnTo>
                    <a:pt x="168" y="120"/>
                  </a:lnTo>
                  <a:lnTo>
                    <a:pt x="192" y="120"/>
                  </a:lnTo>
                  <a:lnTo>
                    <a:pt x="192" y="64"/>
                  </a:lnTo>
                  <a:lnTo>
                    <a:pt x="192" y="0"/>
                  </a:lnTo>
                  <a:lnTo>
                    <a:pt x="12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83" name="Freeform 324">
            <a:extLst>
              <a:ext uri="{FF2B5EF4-FFF2-40B4-BE49-F238E27FC236}">
                <a16:creationId xmlns:a16="http://schemas.microsoft.com/office/drawing/2014/main" id="{CDDF052B-9F3D-A5B5-09F0-D3F3F3FC401C}"/>
              </a:ext>
            </a:extLst>
          </p:cNvPr>
          <p:cNvSpPr>
            <a:spLocks noEditPoints="1"/>
          </p:cNvSpPr>
          <p:nvPr/>
        </p:nvSpPr>
        <p:spPr bwMode="auto">
          <a:xfrm>
            <a:off x="1653610" y="3411848"/>
            <a:ext cx="432000" cy="432000"/>
          </a:xfrm>
          <a:custGeom>
            <a:avLst/>
            <a:gdLst>
              <a:gd name="T0" fmla="*/ 835 w 845"/>
              <a:gd name="T1" fmla="*/ 366 h 847"/>
              <a:gd name="T2" fmla="*/ 835 w 845"/>
              <a:gd name="T3" fmla="*/ 24 h 847"/>
              <a:gd name="T4" fmla="*/ 498 w 845"/>
              <a:gd name="T5" fmla="*/ 1 h 847"/>
              <a:gd name="T6" fmla="*/ 454 w 845"/>
              <a:gd name="T7" fmla="*/ 335 h 847"/>
              <a:gd name="T8" fmla="*/ 498 w 845"/>
              <a:gd name="T9" fmla="*/ 390 h 847"/>
              <a:gd name="T10" fmla="*/ 629 w 845"/>
              <a:gd name="T11" fmla="*/ 89 h 847"/>
              <a:gd name="T12" fmla="*/ 654 w 845"/>
              <a:gd name="T13" fmla="*/ 76 h 847"/>
              <a:gd name="T14" fmla="*/ 672 w 845"/>
              <a:gd name="T15" fmla="*/ 173 h 847"/>
              <a:gd name="T16" fmla="*/ 767 w 845"/>
              <a:gd name="T17" fmla="*/ 186 h 847"/>
              <a:gd name="T18" fmla="*/ 758 w 845"/>
              <a:gd name="T19" fmla="*/ 214 h 847"/>
              <a:gd name="T20" fmla="*/ 670 w 845"/>
              <a:gd name="T21" fmla="*/ 301 h 847"/>
              <a:gd name="T22" fmla="*/ 644 w 845"/>
              <a:gd name="T23" fmla="*/ 314 h 847"/>
              <a:gd name="T24" fmla="*/ 626 w 845"/>
              <a:gd name="T25" fmla="*/ 217 h 847"/>
              <a:gd name="T26" fmla="*/ 530 w 845"/>
              <a:gd name="T27" fmla="*/ 204 h 847"/>
              <a:gd name="T28" fmla="*/ 539 w 845"/>
              <a:gd name="T29" fmla="*/ 176 h 847"/>
              <a:gd name="T30" fmla="*/ 347 w 845"/>
              <a:gd name="T31" fmla="*/ 846 h 847"/>
              <a:gd name="T32" fmla="*/ 391 w 845"/>
              <a:gd name="T33" fmla="*/ 511 h 847"/>
              <a:gd name="T34" fmla="*/ 347 w 845"/>
              <a:gd name="T35" fmla="*/ 457 h 847"/>
              <a:gd name="T36" fmla="*/ 10 w 845"/>
              <a:gd name="T37" fmla="*/ 480 h 847"/>
              <a:gd name="T38" fmla="*/ 10 w 845"/>
              <a:gd name="T39" fmla="*/ 822 h 847"/>
              <a:gd name="T40" fmla="*/ 112 w 845"/>
              <a:gd name="T41" fmla="*/ 566 h 847"/>
              <a:gd name="T42" fmla="*/ 143 w 845"/>
              <a:gd name="T43" fmla="*/ 566 h 847"/>
              <a:gd name="T44" fmla="*/ 269 w 845"/>
              <a:gd name="T45" fmla="*/ 560 h 847"/>
              <a:gd name="T46" fmla="*/ 287 w 845"/>
              <a:gd name="T47" fmla="*/ 582 h 847"/>
              <a:gd name="T48" fmla="*/ 283 w 845"/>
              <a:gd name="T49" fmla="*/ 708 h 847"/>
              <a:gd name="T50" fmla="*/ 281 w 845"/>
              <a:gd name="T51" fmla="*/ 736 h 847"/>
              <a:gd name="T52" fmla="*/ 248 w 845"/>
              <a:gd name="T53" fmla="*/ 736 h 847"/>
              <a:gd name="T54" fmla="*/ 122 w 845"/>
              <a:gd name="T55" fmla="*/ 743 h 847"/>
              <a:gd name="T56" fmla="*/ 104 w 845"/>
              <a:gd name="T57" fmla="*/ 720 h 847"/>
              <a:gd name="T58" fmla="*/ 108 w 845"/>
              <a:gd name="T59" fmla="*/ 595 h 847"/>
              <a:gd name="T60" fmla="*/ 112 w 845"/>
              <a:gd name="T61" fmla="*/ 566 h 847"/>
              <a:gd name="T62" fmla="*/ 382 w 845"/>
              <a:gd name="T63" fmla="*/ 366 h 847"/>
              <a:gd name="T64" fmla="*/ 382 w 845"/>
              <a:gd name="T65" fmla="*/ 24 h 847"/>
              <a:gd name="T66" fmla="*/ 44 w 845"/>
              <a:gd name="T67" fmla="*/ 1 h 847"/>
              <a:gd name="T68" fmla="*/ 0 w 845"/>
              <a:gd name="T69" fmla="*/ 335 h 847"/>
              <a:gd name="T70" fmla="*/ 44 w 845"/>
              <a:gd name="T71" fmla="*/ 390 h 847"/>
              <a:gd name="T72" fmla="*/ 293 w 845"/>
              <a:gd name="T73" fmla="*/ 182 h 847"/>
              <a:gd name="T74" fmla="*/ 287 w 845"/>
              <a:gd name="T75" fmla="*/ 212 h 847"/>
              <a:gd name="T76" fmla="*/ 95 w 845"/>
              <a:gd name="T77" fmla="*/ 203 h 847"/>
              <a:gd name="T78" fmla="*/ 108 w 845"/>
              <a:gd name="T79" fmla="*/ 176 h 847"/>
              <a:gd name="T80" fmla="*/ 820 w 845"/>
              <a:gd name="T81" fmla="*/ 838 h 847"/>
              <a:gd name="T82" fmla="*/ 844 w 845"/>
              <a:gd name="T83" fmla="*/ 500 h 847"/>
              <a:gd name="T84" fmla="*/ 509 w 845"/>
              <a:gd name="T85" fmla="*/ 456 h 847"/>
              <a:gd name="T86" fmla="*/ 455 w 845"/>
              <a:gd name="T87" fmla="*/ 500 h 847"/>
              <a:gd name="T88" fmla="*/ 478 w 845"/>
              <a:gd name="T89" fmla="*/ 838 h 847"/>
              <a:gd name="T90" fmla="*/ 638 w 845"/>
              <a:gd name="T91" fmla="*/ 766 h 847"/>
              <a:gd name="T92" fmla="*/ 622 w 845"/>
              <a:gd name="T93" fmla="*/ 734 h 847"/>
              <a:gd name="T94" fmla="*/ 649 w 845"/>
              <a:gd name="T95" fmla="*/ 712 h 847"/>
              <a:gd name="T96" fmla="*/ 677 w 845"/>
              <a:gd name="T97" fmla="*/ 740 h 847"/>
              <a:gd name="T98" fmla="*/ 655 w 845"/>
              <a:gd name="T99" fmla="*/ 767 h 847"/>
              <a:gd name="T100" fmla="*/ 668 w 845"/>
              <a:gd name="T101" fmla="*/ 571 h 847"/>
              <a:gd name="T102" fmla="*/ 672 w 845"/>
              <a:gd name="T103" fmla="*/ 607 h 847"/>
              <a:gd name="T104" fmla="*/ 638 w 845"/>
              <a:gd name="T105" fmla="*/ 617 h 847"/>
              <a:gd name="T106" fmla="*/ 622 w 845"/>
              <a:gd name="T107" fmla="*/ 586 h 847"/>
              <a:gd name="T108" fmla="*/ 649 w 845"/>
              <a:gd name="T109" fmla="*/ 563 h 847"/>
              <a:gd name="T110" fmla="*/ 751 w 845"/>
              <a:gd name="T111" fmla="*/ 664 h 847"/>
              <a:gd name="T112" fmla="*/ 733 w 845"/>
              <a:gd name="T113" fmla="*/ 686 h 847"/>
              <a:gd name="T114" fmla="*/ 546 w 845"/>
              <a:gd name="T115" fmla="*/ 668 h 847"/>
              <a:gd name="T116" fmla="*/ 565 w 845"/>
              <a:gd name="T117" fmla="*/ 64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847">
                <a:moveTo>
                  <a:pt x="509" y="391"/>
                </a:moveTo>
                <a:lnTo>
                  <a:pt x="788" y="391"/>
                </a:lnTo>
                <a:lnTo>
                  <a:pt x="788" y="391"/>
                </a:lnTo>
                <a:lnTo>
                  <a:pt x="800" y="390"/>
                </a:lnTo>
                <a:lnTo>
                  <a:pt x="810" y="386"/>
                </a:lnTo>
                <a:lnTo>
                  <a:pt x="820" y="382"/>
                </a:lnTo>
                <a:lnTo>
                  <a:pt x="828" y="374"/>
                </a:lnTo>
                <a:lnTo>
                  <a:pt x="835" y="366"/>
                </a:lnTo>
                <a:lnTo>
                  <a:pt x="840" y="356"/>
                </a:lnTo>
                <a:lnTo>
                  <a:pt x="844" y="346"/>
                </a:lnTo>
                <a:lnTo>
                  <a:pt x="845" y="335"/>
                </a:lnTo>
                <a:lnTo>
                  <a:pt x="845" y="55"/>
                </a:lnTo>
                <a:lnTo>
                  <a:pt x="845" y="55"/>
                </a:lnTo>
                <a:lnTo>
                  <a:pt x="844" y="44"/>
                </a:lnTo>
                <a:lnTo>
                  <a:pt x="840" y="34"/>
                </a:lnTo>
                <a:lnTo>
                  <a:pt x="835" y="24"/>
                </a:lnTo>
                <a:lnTo>
                  <a:pt x="828" y="16"/>
                </a:lnTo>
                <a:lnTo>
                  <a:pt x="820" y="10"/>
                </a:lnTo>
                <a:lnTo>
                  <a:pt x="810" y="4"/>
                </a:lnTo>
                <a:lnTo>
                  <a:pt x="800" y="1"/>
                </a:lnTo>
                <a:lnTo>
                  <a:pt x="788" y="0"/>
                </a:lnTo>
                <a:lnTo>
                  <a:pt x="509" y="0"/>
                </a:lnTo>
                <a:lnTo>
                  <a:pt x="509" y="0"/>
                </a:lnTo>
                <a:lnTo>
                  <a:pt x="498" y="1"/>
                </a:lnTo>
                <a:lnTo>
                  <a:pt x="487" y="4"/>
                </a:lnTo>
                <a:lnTo>
                  <a:pt x="478" y="10"/>
                </a:lnTo>
                <a:lnTo>
                  <a:pt x="470" y="16"/>
                </a:lnTo>
                <a:lnTo>
                  <a:pt x="463" y="24"/>
                </a:lnTo>
                <a:lnTo>
                  <a:pt x="458" y="34"/>
                </a:lnTo>
                <a:lnTo>
                  <a:pt x="455" y="44"/>
                </a:lnTo>
                <a:lnTo>
                  <a:pt x="454" y="55"/>
                </a:lnTo>
                <a:lnTo>
                  <a:pt x="454" y="335"/>
                </a:lnTo>
                <a:lnTo>
                  <a:pt x="454" y="335"/>
                </a:lnTo>
                <a:lnTo>
                  <a:pt x="455" y="346"/>
                </a:lnTo>
                <a:lnTo>
                  <a:pt x="458" y="356"/>
                </a:lnTo>
                <a:lnTo>
                  <a:pt x="463" y="366"/>
                </a:lnTo>
                <a:lnTo>
                  <a:pt x="470" y="374"/>
                </a:lnTo>
                <a:lnTo>
                  <a:pt x="478" y="382"/>
                </a:lnTo>
                <a:lnTo>
                  <a:pt x="487" y="386"/>
                </a:lnTo>
                <a:lnTo>
                  <a:pt x="498" y="390"/>
                </a:lnTo>
                <a:lnTo>
                  <a:pt x="509" y="391"/>
                </a:lnTo>
                <a:lnTo>
                  <a:pt x="509" y="391"/>
                </a:lnTo>
                <a:close/>
                <a:moveTo>
                  <a:pt x="552" y="173"/>
                </a:moveTo>
                <a:lnTo>
                  <a:pt x="626" y="173"/>
                </a:lnTo>
                <a:lnTo>
                  <a:pt x="626" y="98"/>
                </a:lnTo>
                <a:lnTo>
                  <a:pt x="626" y="98"/>
                </a:lnTo>
                <a:lnTo>
                  <a:pt x="628" y="94"/>
                </a:lnTo>
                <a:lnTo>
                  <a:pt x="629" y="89"/>
                </a:lnTo>
                <a:lnTo>
                  <a:pt x="630" y="85"/>
                </a:lnTo>
                <a:lnTo>
                  <a:pt x="634" y="82"/>
                </a:lnTo>
                <a:lnTo>
                  <a:pt x="636" y="79"/>
                </a:lnTo>
                <a:lnTo>
                  <a:pt x="641" y="77"/>
                </a:lnTo>
                <a:lnTo>
                  <a:pt x="644" y="76"/>
                </a:lnTo>
                <a:lnTo>
                  <a:pt x="649" y="76"/>
                </a:lnTo>
                <a:lnTo>
                  <a:pt x="649" y="76"/>
                </a:lnTo>
                <a:lnTo>
                  <a:pt x="654" y="76"/>
                </a:lnTo>
                <a:lnTo>
                  <a:pt x="658" y="77"/>
                </a:lnTo>
                <a:lnTo>
                  <a:pt x="661" y="79"/>
                </a:lnTo>
                <a:lnTo>
                  <a:pt x="665" y="82"/>
                </a:lnTo>
                <a:lnTo>
                  <a:pt x="667" y="85"/>
                </a:lnTo>
                <a:lnTo>
                  <a:pt x="670" y="89"/>
                </a:lnTo>
                <a:lnTo>
                  <a:pt x="671" y="94"/>
                </a:lnTo>
                <a:lnTo>
                  <a:pt x="672" y="98"/>
                </a:lnTo>
                <a:lnTo>
                  <a:pt x="672" y="173"/>
                </a:lnTo>
                <a:lnTo>
                  <a:pt x="746" y="173"/>
                </a:lnTo>
                <a:lnTo>
                  <a:pt x="746" y="173"/>
                </a:lnTo>
                <a:lnTo>
                  <a:pt x="751" y="173"/>
                </a:lnTo>
                <a:lnTo>
                  <a:pt x="755" y="174"/>
                </a:lnTo>
                <a:lnTo>
                  <a:pt x="758" y="176"/>
                </a:lnTo>
                <a:lnTo>
                  <a:pt x="762" y="179"/>
                </a:lnTo>
                <a:lnTo>
                  <a:pt x="766" y="182"/>
                </a:lnTo>
                <a:lnTo>
                  <a:pt x="767" y="186"/>
                </a:lnTo>
                <a:lnTo>
                  <a:pt x="768" y="191"/>
                </a:lnTo>
                <a:lnTo>
                  <a:pt x="769" y="196"/>
                </a:lnTo>
                <a:lnTo>
                  <a:pt x="769" y="196"/>
                </a:lnTo>
                <a:lnTo>
                  <a:pt x="768" y="199"/>
                </a:lnTo>
                <a:lnTo>
                  <a:pt x="767" y="204"/>
                </a:lnTo>
                <a:lnTo>
                  <a:pt x="766" y="208"/>
                </a:lnTo>
                <a:lnTo>
                  <a:pt x="762" y="211"/>
                </a:lnTo>
                <a:lnTo>
                  <a:pt x="758" y="214"/>
                </a:lnTo>
                <a:lnTo>
                  <a:pt x="755" y="216"/>
                </a:lnTo>
                <a:lnTo>
                  <a:pt x="751" y="217"/>
                </a:lnTo>
                <a:lnTo>
                  <a:pt x="746" y="217"/>
                </a:lnTo>
                <a:lnTo>
                  <a:pt x="672" y="217"/>
                </a:lnTo>
                <a:lnTo>
                  <a:pt x="672" y="293"/>
                </a:lnTo>
                <a:lnTo>
                  <a:pt x="672" y="293"/>
                </a:lnTo>
                <a:lnTo>
                  <a:pt x="671" y="298"/>
                </a:lnTo>
                <a:lnTo>
                  <a:pt x="670" y="301"/>
                </a:lnTo>
                <a:lnTo>
                  <a:pt x="667" y="305"/>
                </a:lnTo>
                <a:lnTo>
                  <a:pt x="665" y="308"/>
                </a:lnTo>
                <a:lnTo>
                  <a:pt x="661" y="311"/>
                </a:lnTo>
                <a:lnTo>
                  <a:pt x="658" y="313"/>
                </a:lnTo>
                <a:lnTo>
                  <a:pt x="654" y="314"/>
                </a:lnTo>
                <a:lnTo>
                  <a:pt x="649" y="316"/>
                </a:lnTo>
                <a:lnTo>
                  <a:pt x="649" y="316"/>
                </a:lnTo>
                <a:lnTo>
                  <a:pt x="644" y="314"/>
                </a:lnTo>
                <a:lnTo>
                  <a:pt x="641" y="313"/>
                </a:lnTo>
                <a:lnTo>
                  <a:pt x="636" y="311"/>
                </a:lnTo>
                <a:lnTo>
                  <a:pt x="634" y="308"/>
                </a:lnTo>
                <a:lnTo>
                  <a:pt x="630" y="305"/>
                </a:lnTo>
                <a:lnTo>
                  <a:pt x="629" y="301"/>
                </a:lnTo>
                <a:lnTo>
                  <a:pt x="628" y="298"/>
                </a:lnTo>
                <a:lnTo>
                  <a:pt x="626" y="293"/>
                </a:lnTo>
                <a:lnTo>
                  <a:pt x="626" y="217"/>
                </a:lnTo>
                <a:lnTo>
                  <a:pt x="552" y="217"/>
                </a:lnTo>
                <a:lnTo>
                  <a:pt x="552" y="217"/>
                </a:lnTo>
                <a:lnTo>
                  <a:pt x="547" y="217"/>
                </a:lnTo>
                <a:lnTo>
                  <a:pt x="542" y="216"/>
                </a:lnTo>
                <a:lnTo>
                  <a:pt x="539" y="214"/>
                </a:lnTo>
                <a:lnTo>
                  <a:pt x="536" y="211"/>
                </a:lnTo>
                <a:lnTo>
                  <a:pt x="533" y="208"/>
                </a:lnTo>
                <a:lnTo>
                  <a:pt x="530" y="204"/>
                </a:lnTo>
                <a:lnTo>
                  <a:pt x="529" y="199"/>
                </a:lnTo>
                <a:lnTo>
                  <a:pt x="529" y="196"/>
                </a:lnTo>
                <a:lnTo>
                  <a:pt x="529" y="196"/>
                </a:lnTo>
                <a:lnTo>
                  <a:pt x="529" y="191"/>
                </a:lnTo>
                <a:lnTo>
                  <a:pt x="530" y="186"/>
                </a:lnTo>
                <a:lnTo>
                  <a:pt x="533" y="182"/>
                </a:lnTo>
                <a:lnTo>
                  <a:pt x="536" y="179"/>
                </a:lnTo>
                <a:lnTo>
                  <a:pt x="539" y="176"/>
                </a:lnTo>
                <a:lnTo>
                  <a:pt x="542" y="174"/>
                </a:lnTo>
                <a:lnTo>
                  <a:pt x="547" y="173"/>
                </a:lnTo>
                <a:lnTo>
                  <a:pt x="552" y="173"/>
                </a:lnTo>
                <a:lnTo>
                  <a:pt x="552" y="173"/>
                </a:lnTo>
                <a:close/>
                <a:moveTo>
                  <a:pt x="56" y="847"/>
                </a:moveTo>
                <a:lnTo>
                  <a:pt x="336" y="847"/>
                </a:lnTo>
                <a:lnTo>
                  <a:pt x="336" y="847"/>
                </a:lnTo>
                <a:lnTo>
                  <a:pt x="347" y="846"/>
                </a:lnTo>
                <a:lnTo>
                  <a:pt x="358" y="842"/>
                </a:lnTo>
                <a:lnTo>
                  <a:pt x="367" y="838"/>
                </a:lnTo>
                <a:lnTo>
                  <a:pt x="374" y="830"/>
                </a:lnTo>
                <a:lnTo>
                  <a:pt x="382" y="822"/>
                </a:lnTo>
                <a:lnTo>
                  <a:pt x="386" y="812"/>
                </a:lnTo>
                <a:lnTo>
                  <a:pt x="390" y="803"/>
                </a:lnTo>
                <a:lnTo>
                  <a:pt x="391" y="791"/>
                </a:lnTo>
                <a:lnTo>
                  <a:pt x="391" y="511"/>
                </a:lnTo>
                <a:lnTo>
                  <a:pt x="391" y="511"/>
                </a:lnTo>
                <a:lnTo>
                  <a:pt x="390" y="500"/>
                </a:lnTo>
                <a:lnTo>
                  <a:pt x="386" y="490"/>
                </a:lnTo>
                <a:lnTo>
                  <a:pt x="382" y="480"/>
                </a:lnTo>
                <a:lnTo>
                  <a:pt x="374" y="472"/>
                </a:lnTo>
                <a:lnTo>
                  <a:pt x="367" y="466"/>
                </a:lnTo>
                <a:lnTo>
                  <a:pt x="358" y="460"/>
                </a:lnTo>
                <a:lnTo>
                  <a:pt x="347" y="457"/>
                </a:lnTo>
                <a:lnTo>
                  <a:pt x="336" y="456"/>
                </a:lnTo>
                <a:lnTo>
                  <a:pt x="56" y="456"/>
                </a:lnTo>
                <a:lnTo>
                  <a:pt x="56" y="456"/>
                </a:lnTo>
                <a:lnTo>
                  <a:pt x="44" y="457"/>
                </a:lnTo>
                <a:lnTo>
                  <a:pt x="35" y="460"/>
                </a:lnTo>
                <a:lnTo>
                  <a:pt x="25" y="466"/>
                </a:lnTo>
                <a:lnTo>
                  <a:pt x="17" y="472"/>
                </a:lnTo>
                <a:lnTo>
                  <a:pt x="10" y="480"/>
                </a:lnTo>
                <a:lnTo>
                  <a:pt x="5" y="490"/>
                </a:lnTo>
                <a:lnTo>
                  <a:pt x="1" y="500"/>
                </a:lnTo>
                <a:lnTo>
                  <a:pt x="0" y="511"/>
                </a:lnTo>
                <a:lnTo>
                  <a:pt x="0" y="791"/>
                </a:lnTo>
                <a:lnTo>
                  <a:pt x="0" y="791"/>
                </a:lnTo>
                <a:lnTo>
                  <a:pt x="1" y="803"/>
                </a:lnTo>
                <a:lnTo>
                  <a:pt x="5" y="812"/>
                </a:lnTo>
                <a:lnTo>
                  <a:pt x="10" y="822"/>
                </a:lnTo>
                <a:lnTo>
                  <a:pt x="17" y="830"/>
                </a:lnTo>
                <a:lnTo>
                  <a:pt x="25" y="838"/>
                </a:lnTo>
                <a:lnTo>
                  <a:pt x="35" y="842"/>
                </a:lnTo>
                <a:lnTo>
                  <a:pt x="44" y="846"/>
                </a:lnTo>
                <a:lnTo>
                  <a:pt x="56" y="847"/>
                </a:lnTo>
                <a:lnTo>
                  <a:pt x="56" y="847"/>
                </a:lnTo>
                <a:close/>
                <a:moveTo>
                  <a:pt x="112" y="566"/>
                </a:moveTo>
                <a:lnTo>
                  <a:pt x="112" y="566"/>
                </a:lnTo>
                <a:lnTo>
                  <a:pt x="114" y="564"/>
                </a:lnTo>
                <a:lnTo>
                  <a:pt x="119" y="562"/>
                </a:lnTo>
                <a:lnTo>
                  <a:pt x="122" y="560"/>
                </a:lnTo>
                <a:lnTo>
                  <a:pt x="127" y="560"/>
                </a:lnTo>
                <a:lnTo>
                  <a:pt x="131" y="560"/>
                </a:lnTo>
                <a:lnTo>
                  <a:pt x="136" y="562"/>
                </a:lnTo>
                <a:lnTo>
                  <a:pt x="139" y="564"/>
                </a:lnTo>
                <a:lnTo>
                  <a:pt x="143" y="566"/>
                </a:lnTo>
                <a:lnTo>
                  <a:pt x="196" y="619"/>
                </a:lnTo>
                <a:lnTo>
                  <a:pt x="248" y="566"/>
                </a:lnTo>
                <a:lnTo>
                  <a:pt x="248" y="566"/>
                </a:lnTo>
                <a:lnTo>
                  <a:pt x="252" y="564"/>
                </a:lnTo>
                <a:lnTo>
                  <a:pt x="256" y="562"/>
                </a:lnTo>
                <a:lnTo>
                  <a:pt x="260" y="560"/>
                </a:lnTo>
                <a:lnTo>
                  <a:pt x="264" y="560"/>
                </a:lnTo>
                <a:lnTo>
                  <a:pt x="269" y="560"/>
                </a:lnTo>
                <a:lnTo>
                  <a:pt x="274" y="562"/>
                </a:lnTo>
                <a:lnTo>
                  <a:pt x="277" y="564"/>
                </a:lnTo>
                <a:lnTo>
                  <a:pt x="281" y="566"/>
                </a:lnTo>
                <a:lnTo>
                  <a:pt x="281" y="566"/>
                </a:lnTo>
                <a:lnTo>
                  <a:pt x="283" y="570"/>
                </a:lnTo>
                <a:lnTo>
                  <a:pt x="286" y="574"/>
                </a:lnTo>
                <a:lnTo>
                  <a:pt x="287" y="578"/>
                </a:lnTo>
                <a:lnTo>
                  <a:pt x="287" y="582"/>
                </a:lnTo>
                <a:lnTo>
                  <a:pt x="287" y="587"/>
                </a:lnTo>
                <a:lnTo>
                  <a:pt x="286" y="590"/>
                </a:lnTo>
                <a:lnTo>
                  <a:pt x="283" y="595"/>
                </a:lnTo>
                <a:lnTo>
                  <a:pt x="281" y="599"/>
                </a:lnTo>
                <a:lnTo>
                  <a:pt x="228" y="652"/>
                </a:lnTo>
                <a:lnTo>
                  <a:pt x="281" y="704"/>
                </a:lnTo>
                <a:lnTo>
                  <a:pt x="281" y="704"/>
                </a:lnTo>
                <a:lnTo>
                  <a:pt x="283" y="708"/>
                </a:lnTo>
                <a:lnTo>
                  <a:pt x="286" y="712"/>
                </a:lnTo>
                <a:lnTo>
                  <a:pt x="287" y="716"/>
                </a:lnTo>
                <a:lnTo>
                  <a:pt x="287" y="720"/>
                </a:lnTo>
                <a:lnTo>
                  <a:pt x="287" y="725"/>
                </a:lnTo>
                <a:lnTo>
                  <a:pt x="286" y="728"/>
                </a:lnTo>
                <a:lnTo>
                  <a:pt x="283" y="732"/>
                </a:lnTo>
                <a:lnTo>
                  <a:pt x="281" y="736"/>
                </a:lnTo>
                <a:lnTo>
                  <a:pt x="281" y="736"/>
                </a:lnTo>
                <a:lnTo>
                  <a:pt x="277" y="739"/>
                </a:lnTo>
                <a:lnTo>
                  <a:pt x="274" y="742"/>
                </a:lnTo>
                <a:lnTo>
                  <a:pt x="269" y="743"/>
                </a:lnTo>
                <a:lnTo>
                  <a:pt x="264" y="743"/>
                </a:lnTo>
                <a:lnTo>
                  <a:pt x="260" y="743"/>
                </a:lnTo>
                <a:lnTo>
                  <a:pt x="256" y="742"/>
                </a:lnTo>
                <a:lnTo>
                  <a:pt x="252" y="739"/>
                </a:lnTo>
                <a:lnTo>
                  <a:pt x="248" y="736"/>
                </a:lnTo>
                <a:lnTo>
                  <a:pt x="196" y="683"/>
                </a:lnTo>
                <a:lnTo>
                  <a:pt x="143" y="736"/>
                </a:lnTo>
                <a:lnTo>
                  <a:pt x="143" y="736"/>
                </a:lnTo>
                <a:lnTo>
                  <a:pt x="139" y="739"/>
                </a:lnTo>
                <a:lnTo>
                  <a:pt x="136" y="742"/>
                </a:lnTo>
                <a:lnTo>
                  <a:pt x="131" y="743"/>
                </a:lnTo>
                <a:lnTo>
                  <a:pt x="127" y="743"/>
                </a:lnTo>
                <a:lnTo>
                  <a:pt x="122" y="743"/>
                </a:lnTo>
                <a:lnTo>
                  <a:pt x="119" y="742"/>
                </a:lnTo>
                <a:lnTo>
                  <a:pt x="114" y="739"/>
                </a:lnTo>
                <a:lnTo>
                  <a:pt x="112" y="736"/>
                </a:lnTo>
                <a:lnTo>
                  <a:pt x="112" y="736"/>
                </a:lnTo>
                <a:lnTo>
                  <a:pt x="108" y="732"/>
                </a:lnTo>
                <a:lnTo>
                  <a:pt x="106" y="728"/>
                </a:lnTo>
                <a:lnTo>
                  <a:pt x="104" y="725"/>
                </a:lnTo>
                <a:lnTo>
                  <a:pt x="104" y="720"/>
                </a:lnTo>
                <a:lnTo>
                  <a:pt x="104" y="716"/>
                </a:lnTo>
                <a:lnTo>
                  <a:pt x="106" y="712"/>
                </a:lnTo>
                <a:lnTo>
                  <a:pt x="108" y="708"/>
                </a:lnTo>
                <a:lnTo>
                  <a:pt x="112" y="704"/>
                </a:lnTo>
                <a:lnTo>
                  <a:pt x="164" y="652"/>
                </a:lnTo>
                <a:lnTo>
                  <a:pt x="112" y="599"/>
                </a:lnTo>
                <a:lnTo>
                  <a:pt x="112" y="599"/>
                </a:lnTo>
                <a:lnTo>
                  <a:pt x="108" y="595"/>
                </a:lnTo>
                <a:lnTo>
                  <a:pt x="106" y="590"/>
                </a:lnTo>
                <a:lnTo>
                  <a:pt x="104" y="587"/>
                </a:lnTo>
                <a:lnTo>
                  <a:pt x="104" y="582"/>
                </a:lnTo>
                <a:lnTo>
                  <a:pt x="104" y="578"/>
                </a:lnTo>
                <a:lnTo>
                  <a:pt x="106" y="574"/>
                </a:lnTo>
                <a:lnTo>
                  <a:pt x="108" y="570"/>
                </a:lnTo>
                <a:lnTo>
                  <a:pt x="112" y="566"/>
                </a:lnTo>
                <a:lnTo>
                  <a:pt x="112" y="566"/>
                </a:lnTo>
                <a:close/>
                <a:moveTo>
                  <a:pt x="56" y="391"/>
                </a:moveTo>
                <a:lnTo>
                  <a:pt x="336" y="391"/>
                </a:lnTo>
                <a:lnTo>
                  <a:pt x="336" y="391"/>
                </a:lnTo>
                <a:lnTo>
                  <a:pt x="347" y="390"/>
                </a:lnTo>
                <a:lnTo>
                  <a:pt x="358" y="386"/>
                </a:lnTo>
                <a:lnTo>
                  <a:pt x="367" y="382"/>
                </a:lnTo>
                <a:lnTo>
                  <a:pt x="374" y="374"/>
                </a:lnTo>
                <a:lnTo>
                  <a:pt x="382" y="366"/>
                </a:lnTo>
                <a:lnTo>
                  <a:pt x="386" y="356"/>
                </a:lnTo>
                <a:lnTo>
                  <a:pt x="390" y="346"/>
                </a:lnTo>
                <a:lnTo>
                  <a:pt x="391" y="335"/>
                </a:lnTo>
                <a:lnTo>
                  <a:pt x="391" y="55"/>
                </a:lnTo>
                <a:lnTo>
                  <a:pt x="391" y="55"/>
                </a:lnTo>
                <a:lnTo>
                  <a:pt x="390" y="44"/>
                </a:lnTo>
                <a:lnTo>
                  <a:pt x="386" y="34"/>
                </a:lnTo>
                <a:lnTo>
                  <a:pt x="382" y="24"/>
                </a:lnTo>
                <a:lnTo>
                  <a:pt x="374" y="16"/>
                </a:lnTo>
                <a:lnTo>
                  <a:pt x="367" y="10"/>
                </a:lnTo>
                <a:lnTo>
                  <a:pt x="358" y="4"/>
                </a:lnTo>
                <a:lnTo>
                  <a:pt x="347" y="1"/>
                </a:lnTo>
                <a:lnTo>
                  <a:pt x="336" y="0"/>
                </a:lnTo>
                <a:lnTo>
                  <a:pt x="56" y="0"/>
                </a:lnTo>
                <a:lnTo>
                  <a:pt x="56" y="0"/>
                </a:lnTo>
                <a:lnTo>
                  <a:pt x="44" y="1"/>
                </a:lnTo>
                <a:lnTo>
                  <a:pt x="35" y="4"/>
                </a:lnTo>
                <a:lnTo>
                  <a:pt x="25" y="10"/>
                </a:lnTo>
                <a:lnTo>
                  <a:pt x="17" y="16"/>
                </a:lnTo>
                <a:lnTo>
                  <a:pt x="10" y="24"/>
                </a:lnTo>
                <a:lnTo>
                  <a:pt x="5" y="34"/>
                </a:lnTo>
                <a:lnTo>
                  <a:pt x="1" y="44"/>
                </a:lnTo>
                <a:lnTo>
                  <a:pt x="0" y="55"/>
                </a:lnTo>
                <a:lnTo>
                  <a:pt x="0" y="335"/>
                </a:lnTo>
                <a:lnTo>
                  <a:pt x="0" y="335"/>
                </a:lnTo>
                <a:lnTo>
                  <a:pt x="1" y="346"/>
                </a:lnTo>
                <a:lnTo>
                  <a:pt x="5" y="356"/>
                </a:lnTo>
                <a:lnTo>
                  <a:pt x="10" y="366"/>
                </a:lnTo>
                <a:lnTo>
                  <a:pt x="17" y="374"/>
                </a:lnTo>
                <a:lnTo>
                  <a:pt x="25" y="382"/>
                </a:lnTo>
                <a:lnTo>
                  <a:pt x="35" y="386"/>
                </a:lnTo>
                <a:lnTo>
                  <a:pt x="44" y="390"/>
                </a:lnTo>
                <a:lnTo>
                  <a:pt x="56" y="391"/>
                </a:lnTo>
                <a:lnTo>
                  <a:pt x="56" y="391"/>
                </a:lnTo>
                <a:close/>
                <a:moveTo>
                  <a:pt x="112" y="176"/>
                </a:moveTo>
                <a:lnTo>
                  <a:pt x="280" y="176"/>
                </a:lnTo>
                <a:lnTo>
                  <a:pt x="280" y="176"/>
                </a:lnTo>
                <a:lnTo>
                  <a:pt x="283" y="176"/>
                </a:lnTo>
                <a:lnTo>
                  <a:pt x="287" y="178"/>
                </a:lnTo>
                <a:lnTo>
                  <a:pt x="293" y="182"/>
                </a:lnTo>
                <a:lnTo>
                  <a:pt x="296" y="188"/>
                </a:lnTo>
                <a:lnTo>
                  <a:pt x="298" y="192"/>
                </a:lnTo>
                <a:lnTo>
                  <a:pt x="299" y="196"/>
                </a:lnTo>
                <a:lnTo>
                  <a:pt x="299" y="196"/>
                </a:lnTo>
                <a:lnTo>
                  <a:pt x="298" y="199"/>
                </a:lnTo>
                <a:lnTo>
                  <a:pt x="296" y="203"/>
                </a:lnTo>
                <a:lnTo>
                  <a:pt x="293" y="209"/>
                </a:lnTo>
                <a:lnTo>
                  <a:pt x="287" y="212"/>
                </a:lnTo>
                <a:lnTo>
                  <a:pt x="283" y="214"/>
                </a:lnTo>
                <a:lnTo>
                  <a:pt x="280" y="214"/>
                </a:lnTo>
                <a:lnTo>
                  <a:pt x="112" y="214"/>
                </a:lnTo>
                <a:lnTo>
                  <a:pt x="112" y="214"/>
                </a:lnTo>
                <a:lnTo>
                  <a:pt x="108" y="214"/>
                </a:lnTo>
                <a:lnTo>
                  <a:pt x="104" y="212"/>
                </a:lnTo>
                <a:lnTo>
                  <a:pt x="98" y="209"/>
                </a:lnTo>
                <a:lnTo>
                  <a:pt x="95" y="203"/>
                </a:lnTo>
                <a:lnTo>
                  <a:pt x="94" y="199"/>
                </a:lnTo>
                <a:lnTo>
                  <a:pt x="94" y="196"/>
                </a:lnTo>
                <a:lnTo>
                  <a:pt x="94" y="196"/>
                </a:lnTo>
                <a:lnTo>
                  <a:pt x="94" y="192"/>
                </a:lnTo>
                <a:lnTo>
                  <a:pt x="95" y="188"/>
                </a:lnTo>
                <a:lnTo>
                  <a:pt x="98" y="182"/>
                </a:lnTo>
                <a:lnTo>
                  <a:pt x="104" y="178"/>
                </a:lnTo>
                <a:lnTo>
                  <a:pt x="108" y="176"/>
                </a:lnTo>
                <a:lnTo>
                  <a:pt x="112" y="176"/>
                </a:lnTo>
                <a:lnTo>
                  <a:pt x="112" y="176"/>
                </a:lnTo>
                <a:close/>
                <a:moveTo>
                  <a:pt x="509" y="847"/>
                </a:moveTo>
                <a:lnTo>
                  <a:pt x="788" y="847"/>
                </a:lnTo>
                <a:lnTo>
                  <a:pt x="788" y="847"/>
                </a:lnTo>
                <a:lnTo>
                  <a:pt x="800" y="846"/>
                </a:lnTo>
                <a:lnTo>
                  <a:pt x="810" y="842"/>
                </a:lnTo>
                <a:lnTo>
                  <a:pt x="820" y="838"/>
                </a:lnTo>
                <a:lnTo>
                  <a:pt x="828" y="830"/>
                </a:lnTo>
                <a:lnTo>
                  <a:pt x="835" y="822"/>
                </a:lnTo>
                <a:lnTo>
                  <a:pt x="840" y="812"/>
                </a:lnTo>
                <a:lnTo>
                  <a:pt x="844" y="803"/>
                </a:lnTo>
                <a:lnTo>
                  <a:pt x="845" y="791"/>
                </a:lnTo>
                <a:lnTo>
                  <a:pt x="845" y="511"/>
                </a:lnTo>
                <a:lnTo>
                  <a:pt x="845" y="511"/>
                </a:lnTo>
                <a:lnTo>
                  <a:pt x="844" y="500"/>
                </a:lnTo>
                <a:lnTo>
                  <a:pt x="840" y="490"/>
                </a:lnTo>
                <a:lnTo>
                  <a:pt x="835" y="480"/>
                </a:lnTo>
                <a:lnTo>
                  <a:pt x="828" y="472"/>
                </a:lnTo>
                <a:lnTo>
                  <a:pt x="820" y="466"/>
                </a:lnTo>
                <a:lnTo>
                  <a:pt x="810" y="460"/>
                </a:lnTo>
                <a:lnTo>
                  <a:pt x="800" y="457"/>
                </a:lnTo>
                <a:lnTo>
                  <a:pt x="788" y="456"/>
                </a:lnTo>
                <a:lnTo>
                  <a:pt x="509" y="456"/>
                </a:lnTo>
                <a:lnTo>
                  <a:pt x="509" y="456"/>
                </a:lnTo>
                <a:lnTo>
                  <a:pt x="498" y="457"/>
                </a:lnTo>
                <a:lnTo>
                  <a:pt x="487" y="460"/>
                </a:lnTo>
                <a:lnTo>
                  <a:pt x="478" y="466"/>
                </a:lnTo>
                <a:lnTo>
                  <a:pt x="470" y="472"/>
                </a:lnTo>
                <a:lnTo>
                  <a:pt x="463" y="480"/>
                </a:lnTo>
                <a:lnTo>
                  <a:pt x="458" y="490"/>
                </a:lnTo>
                <a:lnTo>
                  <a:pt x="455" y="500"/>
                </a:lnTo>
                <a:lnTo>
                  <a:pt x="454" y="511"/>
                </a:lnTo>
                <a:lnTo>
                  <a:pt x="454" y="791"/>
                </a:lnTo>
                <a:lnTo>
                  <a:pt x="454" y="791"/>
                </a:lnTo>
                <a:lnTo>
                  <a:pt x="455" y="803"/>
                </a:lnTo>
                <a:lnTo>
                  <a:pt x="458" y="812"/>
                </a:lnTo>
                <a:lnTo>
                  <a:pt x="463" y="822"/>
                </a:lnTo>
                <a:lnTo>
                  <a:pt x="470" y="830"/>
                </a:lnTo>
                <a:lnTo>
                  <a:pt x="478" y="838"/>
                </a:lnTo>
                <a:lnTo>
                  <a:pt x="487" y="842"/>
                </a:lnTo>
                <a:lnTo>
                  <a:pt x="498" y="846"/>
                </a:lnTo>
                <a:lnTo>
                  <a:pt x="509" y="847"/>
                </a:lnTo>
                <a:lnTo>
                  <a:pt x="509" y="847"/>
                </a:lnTo>
                <a:close/>
                <a:moveTo>
                  <a:pt x="649" y="768"/>
                </a:moveTo>
                <a:lnTo>
                  <a:pt x="649" y="768"/>
                </a:lnTo>
                <a:lnTo>
                  <a:pt x="643" y="767"/>
                </a:lnTo>
                <a:lnTo>
                  <a:pt x="638" y="766"/>
                </a:lnTo>
                <a:lnTo>
                  <a:pt x="634" y="763"/>
                </a:lnTo>
                <a:lnTo>
                  <a:pt x="629" y="760"/>
                </a:lnTo>
                <a:lnTo>
                  <a:pt x="626" y="756"/>
                </a:lnTo>
                <a:lnTo>
                  <a:pt x="623" y="751"/>
                </a:lnTo>
                <a:lnTo>
                  <a:pt x="622" y="745"/>
                </a:lnTo>
                <a:lnTo>
                  <a:pt x="622" y="740"/>
                </a:lnTo>
                <a:lnTo>
                  <a:pt x="622" y="740"/>
                </a:lnTo>
                <a:lnTo>
                  <a:pt x="622" y="734"/>
                </a:lnTo>
                <a:lnTo>
                  <a:pt x="623" y="730"/>
                </a:lnTo>
                <a:lnTo>
                  <a:pt x="626" y="725"/>
                </a:lnTo>
                <a:lnTo>
                  <a:pt x="629" y="720"/>
                </a:lnTo>
                <a:lnTo>
                  <a:pt x="634" y="716"/>
                </a:lnTo>
                <a:lnTo>
                  <a:pt x="638" y="714"/>
                </a:lnTo>
                <a:lnTo>
                  <a:pt x="643" y="713"/>
                </a:lnTo>
                <a:lnTo>
                  <a:pt x="649" y="712"/>
                </a:lnTo>
                <a:lnTo>
                  <a:pt x="649" y="712"/>
                </a:lnTo>
                <a:lnTo>
                  <a:pt x="655" y="713"/>
                </a:lnTo>
                <a:lnTo>
                  <a:pt x="660" y="714"/>
                </a:lnTo>
                <a:lnTo>
                  <a:pt x="665" y="716"/>
                </a:lnTo>
                <a:lnTo>
                  <a:pt x="668" y="720"/>
                </a:lnTo>
                <a:lnTo>
                  <a:pt x="672" y="725"/>
                </a:lnTo>
                <a:lnTo>
                  <a:pt x="674" y="730"/>
                </a:lnTo>
                <a:lnTo>
                  <a:pt x="677" y="734"/>
                </a:lnTo>
                <a:lnTo>
                  <a:pt x="677" y="740"/>
                </a:lnTo>
                <a:lnTo>
                  <a:pt x="677" y="740"/>
                </a:lnTo>
                <a:lnTo>
                  <a:pt x="677" y="745"/>
                </a:lnTo>
                <a:lnTo>
                  <a:pt x="674" y="751"/>
                </a:lnTo>
                <a:lnTo>
                  <a:pt x="672" y="756"/>
                </a:lnTo>
                <a:lnTo>
                  <a:pt x="668" y="760"/>
                </a:lnTo>
                <a:lnTo>
                  <a:pt x="665" y="763"/>
                </a:lnTo>
                <a:lnTo>
                  <a:pt x="660" y="766"/>
                </a:lnTo>
                <a:lnTo>
                  <a:pt x="655" y="767"/>
                </a:lnTo>
                <a:lnTo>
                  <a:pt x="649" y="768"/>
                </a:lnTo>
                <a:lnTo>
                  <a:pt x="649" y="768"/>
                </a:lnTo>
                <a:close/>
                <a:moveTo>
                  <a:pt x="649" y="563"/>
                </a:moveTo>
                <a:lnTo>
                  <a:pt x="649" y="563"/>
                </a:lnTo>
                <a:lnTo>
                  <a:pt x="655" y="564"/>
                </a:lnTo>
                <a:lnTo>
                  <a:pt x="660" y="565"/>
                </a:lnTo>
                <a:lnTo>
                  <a:pt x="665" y="568"/>
                </a:lnTo>
                <a:lnTo>
                  <a:pt x="668" y="571"/>
                </a:lnTo>
                <a:lnTo>
                  <a:pt x="672" y="575"/>
                </a:lnTo>
                <a:lnTo>
                  <a:pt x="674" y="580"/>
                </a:lnTo>
                <a:lnTo>
                  <a:pt x="677" y="586"/>
                </a:lnTo>
                <a:lnTo>
                  <a:pt x="677" y="590"/>
                </a:lnTo>
                <a:lnTo>
                  <a:pt x="677" y="590"/>
                </a:lnTo>
                <a:lnTo>
                  <a:pt x="677" y="596"/>
                </a:lnTo>
                <a:lnTo>
                  <a:pt x="674" y="602"/>
                </a:lnTo>
                <a:lnTo>
                  <a:pt x="672" y="607"/>
                </a:lnTo>
                <a:lnTo>
                  <a:pt x="668" y="611"/>
                </a:lnTo>
                <a:lnTo>
                  <a:pt x="665" y="614"/>
                </a:lnTo>
                <a:lnTo>
                  <a:pt x="660" y="617"/>
                </a:lnTo>
                <a:lnTo>
                  <a:pt x="655" y="618"/>
                </a:lnTo>
                <a:lnTo>
                  <a:pt x="649" y="619"/>
                </a:lnTo>
                <a:lnTo>
                  <a:pt x="649" y="619"/>
                </a:lnTo>
                <a:lnTo>
                  <a:pt x="643" y="618"/>
                </a:lnTo>
                <a:lnTo>
                  <a:pt x="638" y="617"/>
                </a:lnTo>
                <a:lnTo>
                  <a:pt x="634" y="614"/>
                </a:lnTo>
                <a:lnTo>
                  <a:pt x="629" y="611"/>
                </a:lnTo>
                <a:lnTo>
                  <a:pt x="626" y="607"/>
                </a:lnTo>
                <a:lnTo>
                  <a:pt x="623" y="602"/>
                </a:lnTo>
                <a:lnTo>
                  <a:pt x="622" y="596"/>
                </a:lnTo>
                <a:lnTo>
                  <a:pt x="622" y="590"/>
                </a:lnTo>
                <a:lnTo>
                  <a:pt x="622" y="590"/>
                </a:lnTo>
                <a:lnTo>
                  <a:pt x="622" y="586"/>
                </a:lnTo>
                <a:lnTo>
                  <a:pt x="623" y="580"/>
                </a:lnTo>
                <a:lnTo>
                  <a:pt x="626" y="575"/>
                </a:lnTo>
                <a:lnTo>
                  <a:pt x="629" y="571"/>
                </a:lnTo>
                <a:lnTo>
                  <a:pt x="634" y="568"/>
                </a:lnTo>
                <a:lnTo>
                  <a:pt x="638" y="565"/>
                </a:lnTo>
                <a:lnTo>
                  <a:pt x="643" y="564"/>
                </a:lnTo>
                <a:lnTo>
                  <a:pt x="649" y="563"/>
                </a:lnTo>
                <a:lnTo>
                  <a:pt x="649" y="563"/>
                </a:lnTo>
                <a:close/>
                <a:moveTo>
                  <a:pt x="565" y="649"/>
                </a:moveTo>
                <a:lnTo>
                  <a:pt x="733" y="649"/>
                </a:lnTo>
                <a:lnTo>
                  <a:pt x="733" y="649"/>
                </a:lnTo>
                <a:lnTo>
                  <a:pt x="737" y="649"/>
                </a:lnTo>
                <a:lnTo>
                  <a:pt x="740" y="650"/>
                </a:lnTo>
                <a:lnTo>
                  <a:pt x="746" y="655"/>
                </a:lnTo>
                <a:lnTo>
                  <a:pt x="750" y="660"/>
                </a:lnTo>
                <a:lnTo>
                  <a:pt x="751" y="664"/>
                </a:lnTo>
                <a:lnTo>
                  <a:pt x="751" y="668"/>
                </a:lnTo>
                <a:lnTo>
                  <a:pt x="751" y="668"/>
                </a:lnTo>
                <a:lnTo>
                  <a:pt x="751" y="672"/>
                </a:lnTo>
                <a:lnTo>
                  <a:pt x="750" y="676"/>
                </a:lnTo>
                <a:lnTo>
                  <a:pt x="746" y="680"/>
                </a:lnTo>
                <a:lnTo>
                  <a:pt x="740" y="685"/>
                </a:lnTo>
                <a:lnTo>
                  <a:pt x="737" y="686"/>
                </a:lnTo>
                <a:lnTo>
                  <a:pt x="733" y="686"/>
                </a:lnTo>
                <a:lnTo>
                  <a:pt x="565" y="686"/>
                </a:lnTo>
                <a:lnTo>
                  <a:pt x="565" y="686"/>
                </a:lnTo>
                <a:lnTo>
                  <a:pt x="562" y="686"/>
                </a:lnTo>
                <a:lnTo>
                  <a:pt x="558" y="685"/>
                </a:lnTo>
                <a:lnTo>
                  <a:pt x="552" y="680"/>
                </a:lnTo>
                <a:lnTo>
                  <a:pt x="548" y="676"/>
                </a:lnTo>
                <a:lnTo>
                  <a:pt x="547" y="672"/>
                </a:lnTo>
                <a:lnTo>
                  <a:pt x="546" y="668"/>
                </a:lnTo>
                <a:lnTo>
                  <a:pt x="546" y="668"/>
                </a:lnTo>
                <a:lnTo>
                  <a:pt x="547" y="664"/>
                </a:lnTo>
                <a:lnTo>
                  <a:pt x="548" y="660"/>
                </a:lnTo>
                <a:lnTo>
                  <a:pt x="552" y="655"/>
                </a:lnTo>
                <a:lnTo>
                  <a:pt x="558" y="650"/>
                </a:lnTo>
                <a:lnTo>
                  <a:pt x="562" y="649"/>
                </a:lnTo>
                <a:lnTo>
                  <a:pt x="565" y="649"/>
                </a:lnTo>
                <a:lnTo>
                  <a:pt x="565" y="64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84" name="グループ化 250">
            <a:extLst>
              <a:ext uri="{FF2B5EF4-FFF2-40B4-BE49-F238E27FC236}">
                <a16:creationId xmlns:a16="http://schemas.microsoft.com/office/drawing/2014/main" id="{87CDE8DB-90FA-69B8-003C-900685EF8C53}"/>
              </a:ext>
            </a:extLst>
          </p:cNvPr>
          <p:cNvGrpSpPr/>
          <p:nvPr/>
        </p:nvGrpSpPr>
        <p:grpSpPr>
          <a:xfrm>
            <a:off x="3431660" y="3429800"/>
            <a:ext cx="432000" cy="432000"/>
            <a:chOff x="2182416" y="3387725"/>
            <a:chExt cx="381000" cy="381000"/>
          </a:xfrm>
          <a:solidFill>
            <a:schemeClr val="bg1"/>
          </a:solidFill>
        </p:grpSpPr>
        <p:sp>
          <p:nvSpPr>
            <p:cNvPr id="85" name="Freeform 220">
              <a:extLst>
                <a:ext uri="{FF2B5EF4-FFF2-40B4-BE49-F238E27FC236}">
                  <a16:creationId xmlns:a16="http://schemas.microsoft.com/office/drawing/2014/main" id="{AA615946-76F1-7983-2462-161FC32553BC}"/>
                </a:ext>
              </a:extLst>
            </p:cNvPr>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86" name="Freeform 221">
              <a:extLst>
                <a:ext uri="{FF2B5EF4-FFF2-40B4-BE49-F238E27FC236}">
                  <a16:creationId xmlns:a16="http://schemas.microsoft.com/office/drawing/2014/main" id="{CCDD9CC0-B794-6D8F-1D10-6D217FCAAF22}"/>
                </a:ext>
              </a:extLst>
            </p:cNvPr>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87" name="Freeform 222">
              <a:extLst>
                <a:ext uri="{FF2B5EF4-FFF2-40B4-BE49-F238E27FC236}">
                  <a16:creationId xmlns:a16="http://schemas.microsoft.com/office/drawing/2014/main" id="{A3C044ED-553A-65D7-6432-926383A73A33}"/>
                </a:ext>
              </a:extLst>
            </p:cNvPr>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88" name="Freeform 330">
            <a:extLst>
              <a:ext uri="{FF2B5EF4-FFF2-40B4-BE49-F238E27FC236}">
                <a16:creationId xmlns:a16="http://schemas.microsoft.com/office/drawing/2014/main" id="{C29B54F7-6CDE-9342-9D28-1A1A72E31742}"/>
              </a:ext>
            </a:extLst>
          </p:cNvPr>
          <p:cNvSpPr>
            <a:spLocks noEditPoints="1"/>
          </p:cNvSpPr>
          <p:nvPr/>
        </p:nvSpPr>
        <p:spPr bwMode="auto">
          <a:xfrm>
            <a:off x="5195844" y="3411800"/>
            <a:ext cx="324000" cy="468000"/>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sp>
        <p:nvSpPr>
          <p:cNvPr id="89" name="Freeform 370">
            <a:extLst>
              <a:ext uri="{FF2B5EF4-FFF2-40B4-BE49-F238E27FC236}">
                <a16:creationId xmlns:a16="http://schemas.microsoft.com/office/drawing/2014/main" id="{92DA7216-0146-567B-F383-6DFB2B3F2D31}"/>
              </a:ext>
            </a:extLst>
          </p:cNvPr>
          <p:cNvSpPr>
            <a:spLocks noEditPoints="1"/>
          </p:cNvSpPr>
          <p:nvPr/>
        </p:nvSpPr>
        <p:spPr bwMode="auto">
          <a:xfrm>
            <a:off x="6924044" y="3416193"/>
            <a:ext cx="396000" cy="432000"/>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 name="二等辺三角形 89">
            <a:extLst>
              <a:ext uri="{FF2B5EF4-FFF2-40B4-BE49-F238E27FC236}">
                <a16:creationId xmlns:a16="http://schemas.microsoft.com/office/drawing/2014/main" id="{2B1A2A3A-26BC-3DDB-D3C1-76DEFC102A9E}"/>
              </a:ext>
            </a:extLst>
          </p:cNvPr>
          <p:cNvSpPr/>
          <p:nvPr/>
        </p:nvSpPr>
        <p:spPr>
          <a:xfrm rot="5400000">
            <a:off x="2540504" y="2161263"/>
            <a:ext cx="395985" cy="12408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accent6"/>
              </a:solidFill>
            </a:endParaRPr>
          </a:p>
        </p:txBody>
      </p:sp>
      <p:sp>
        <p:nvSpPr>
          <p:cNvPr id="91" name="二等辺三角形 90">
            <a:extLst>
              <a:ext uri="{FF2B5EF4-FFF2-40B4-BE49-F238E27FC236}">
                <a16:creationId xmlns:a16="http://schemas.microsoft.com/office/drawing/2014/main" id="{376670AB-703A-D6E3-D230-D376523BDDEE}"/>
              </a:ext>
            </a:extLst>
          </p:cNvPr>
          <p:cNvSpPr/>
          <p:nvPr/>
        </p:nvSpPr>
        <p:spPr>
          <a:xfrm rot="5400000">
            <a:off x="4292034" y="2160738"/>
            <a:ext cx="395985" cy="12408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accent6"/>
              </a:solidFill>
            </a:endParaRPr>
          </a:p>
        </p:txBody>
      </p:sp>
      <p:sp>
        <p:nvSpPr>
          <p:cNvPr id="92" name="二等辺三角形 91">
            <a:extLst>
              <a:ext uri="{FF2B5EF4-FFF2-40B4-BE49-F238E27FC236}">
                <a16:creationId xmlns:a16="http://schemas.microsoft.com/office/drawing/2014/main" id="{1FE28278-9A2F-3C0F-E9CB-35A178CB030E}"/>
              </a:ext>
            </a:extLst>
          </p:cNvPr>
          <p:cNvSpPr/>
          <p:nvPr/>
        </p:nvSpPr>
        <p:spPr>
          <a:xfrm rot="5400000">
            <a:off x="6040157" y="2160738"/>
            <a:ext cx="395985" cy="12408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accent6"/>
              </a:solidFill>
            </a:endParaRPr>
          </a:p>
        </p:txBody>
      </p:sp>
      <p:sp>
        <p:nvSpPr>
          <p:cNvPr id="93" name="二等辺三角形 92">
            <a:extLst>
              <a:ext uri="{FF2B5EF4-FFF2-40B4-BE49-F238E27FC236}">
                <a16:creationId xmlns:a16="http://schemas.microsoft.com/office/drawing/2014/main" id="{7518E1A3-7944-8464-1766-F52FC71A90E8}"/>
              </a:ext>
            </a:extLst>
          </p:cNvPr>
          <p:cNvSpPr/>
          <p:nvPr/>
        </p:nvSpPr>
        <p:spPr>
          <a:xfrm rot="5400000">
            <a:off x="2545256" y="3807133"/>
            <a:ext cx="395985" cy="12408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accent6"/>
              </a:solidFill>
            </a:endParaRPr>
          </a:p>
        </p:txBody>
      </p:sp>
      <p:sp>
        <p:nvSpPr>
          <p:cNvPr id="94" name="二等辺三角形 93">
            <a:extLst>
              <a:ext uri="{FF2B5EF4-FFF2-40B4-BE49-F238E27FC236}">
                <a16:creationId xmlns:a16="http://schemas.microsoft.com/office/drawing/2014/main" id="{65CAEBF9-47F0-F3D1-FBF0-2BCF3FE8D04B}"/>
              </a:ext>
            </a:extLst>
          </p:cNvPr>
          <p:cNvSpPr/>
          <p:nvPr/>
        </p:nvSpPr>
        <p:spPr>
          <a:xfrm rot="5400000">
            <a:off x="4296786" y="3806608"/>
            <a:ext cx="395985" cy="12408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accent6"/>
              </a:solidFill>
            </a:endParaRPr>
          </a:p>
        </p:txBody>
      </p:sp>
      <p:sp>
        <p:nvSpPr>
          <p:cNvPr id="95" name="二等辺三角形 94">
            <a:extLst>
              <a:ext uri="{FF2B5EF4-FFF2-40B4-BE49-F238E27FC236}">
                <a16:creationId xmlns:a16="http://schemas.microsoft.com/office/drawing/2014/main" id="{8D4BBC6B-C0CB-621D-4B3D-BAFDE0BFC08D}"/>
              </a:ext>
            </a:extLst>
          </p:cNvPr>
          <p:cNvSpPr/>
          <p:nvPr/>
        </p:nvSpPr>
        <p:spPr>
          <a:xfrm rot="5400000">
            <a:off x="6044909" y="3806608"/>
            <a:ext cx="395985" cy="12408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accent6"/>
              </a:solidFill>
            </a:endParaRPr>
          </a:p>
        </p:txBody>
      </p:sp>
      <p:grpSp>
        <p:nvGrpSpPr>
          <p:cNvPr id="101" name="グループ化 100">
            <a:extLst>
              <a:ext uri="{FF2B5EF4-FFF2-40B4-BE49-F238E27FC236}">
                <a16:creationId xmlns:a16="http://schemas.microsoft.com/office/drawing/2014/main" id="{F093D0DD-D08D-141F-BFD1-04F9A0600645}"/>
              </a:ext>
            </a:extLst>
          </p:cNvPr>
          <p:cNvGrpSpPr/>
          <p:nvPr/>
        </p:nvGrpSpPr>
        <p:grpSpPr>
          <a:xfrm>
            <a:off x="3826835" y="1434617"/>
            <a:ext cx="441220" cy="441220"/>
            <a:chOff x="279711" y="2015187"/>
            <a:chExt cx="441220" cy="441220"/>
          </a:xfrm>
        </p:grpSpPr>
        <p:sp>
          <p:nvSpPr>
            <p:cNvPr id="100" name="正方形/長方形 99">
              <a:extLst>
                <a:ext uri="{FF2B5EF4-FFF2-40B4-BE49-F238E27FC236}">
                  <a16:creationId xmlns:a16="http://schemas.microsoft.com/office/drawing/2014/main" id="{5DCE25E8-5D73-E418-6631-F1112E631D78}"/>
                </a:ext>
              </a:extLst>
            </p:cNvPr>
            <p:cNvSpPr/>
            <p:nvPr/>
          </p:nvSpPr>
          <p:spPr>
            <a:xfrm>
              <a:off x="360000" y="2149894"/>
              <a:ext cx="277464" cy="2058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9" name="図 98">
              <a:extLst>
                <a:ext uri="{FF2B5EF4-FFF2-40B4-BE49-F238E27FC236}">
                  <a16:creationId xmlns:a16="http://schemas.microsoft.com/office/drawing/2014/main" id="{360BB981-3B0C-5540-A596-CE0C897FDB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92917">
              <a:off x="279711" y="2015187"/>
              <a:ext cx="441220" cy="441220"/>
            </a:xfrm>
            <a:prstGeom prst="rect">
              <a:avLst/>
            </a:prstGeom>
          </p:spPr>
        </p:pic>
      </p:grpSp>
      <p:grpSp>
        <p:nvGrpSpPr>
          <p:cNvPr id="105" name="グループ化 104">
            <a:extLst>
              <a:ext uri="{FF2B5EF4-FFF2-40B4-BE49-F238E27FC236}">
                <a16:creationId xmlns:a16="http://schemas.microsoft.com/office/drawing/2014/main" id="{C1286D88-C855-341A-F945-7625FC1A3167}"/>
              </a:ext>
            </a:extLst>
          </p:cNvPr>
          <p:cNvGrpSpPr/>
          <p:nvPr/>
        </p:nvGrpSpPr>
        <p:grpSpPr>
          <a:xfrm>
            <a:off x="7334784" y="1437929"/>
            <a:ext cx="441220" cy="441220"/>
            <a:chOff x="279711" y="2015187"/>
            <a:chExt cx="441220" cy="441220"/>
          </a:xfrm>
        </p:grpSpPr>
        <p:sp>
          <p:nvSpPr>
            <p:cNvPr id="106" name="正方形/長方形 105">
              <a:extLst>
                <a:ext uri="{FF2B5EF4-FFF2-40B4-BE49-F238E27FC236}">
                  <a16:creationId xmlns:a16="http://schemas.microsoft.com/office/drawing/2014/main" id="{DA114FB7-99E6-36D4-2880-4A5A92780AEA}"/>
                </a:ext>
              </a:extLst>
            </p:cNvPr>
            <p:cNvSpPr/>
            <p:nvPr/>
          </p:nvSpPr>
          <p:spPr>
            <a:xfrm>
              <a:off x="360000" y="2149894"/>
              <a:ext cx="277464" cy="2058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7" name="図 106">
              <a:extLst>
                <a:ext uri="{FF2B5EF4-FFF2-40B4-BE49-F238E27FC236}">
                  <a16:creationId xmlns:a16="http://schemas.microsoft.com/office/drawing/2014/main" id="{F6D5A45E-1C72-A299-C794-9CC48ABB9A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92917">
              <a:off x="279711" y="2015187"/>
              <a:ext cx="441220" cy="441220"/>
            </a:xfrm>
            <a:prstGeom prst="rect">
              <a:avLst/>
            </a:prstGeom>
          </p:spPr>
        </p:pic>
      </p:grpSp>
      <p:grpSp>
        <p:nvGrpSpPr>
          <p:cNvPr id="108" name="グループ化 107">
            <a:extLst>
              <a:ext uri="{FF2B5EF4-FFF2-40B4-BE49-F238E27FC236}">
                <a16:creationId xmlns:a16="http://schemas.microsoft.com/office/drawing/2014/main" id="{7FC766F3-B00B-B68D-B488-BBF12C258D76}"/>
              </a:ext>
            </a:extLst>
          </p:cNvPr>
          <p:cNvGrpSpPr/>
          <p:nvPr/>
        </p:nvGrpSpPr>
        <p:grpSpPr>
          <a:xfrm>
            <a:off x="3799543" y="3094314"/>
            <a:ext cx="441220" cy="441220"/>
            <a:chOff x="279711" y="2015187"/>
            <a:chExt cx="441220" cy="441220"/>
          </a:xfrm>
        </p:grpSpPr>
        <p:sp>
          <p:nvSpPr>
            <p:cNvPr id="109" name="正方形/長方形 108">
              <a:extLst>
                <a:ext uri="{FF2B5EF4-FFF2-40B4-BE49-F238E27FC236}">
                  <a16:creationId xmlns:a16="http://schemas.microsoft.com/office/drawing/2014/main" id="{17177F65-9902-CB73-0B5C-002DF5276D53}"/>
                </a:ext>
              </a:extLst>
            </p:cNvPr>
            <p:cNvSpPr/>
            <p:nvPr/>
          </p:nvSpPr>
          <p:spPr>
            <a:xfrm>
              <a:off x="360000" y="2149894"/>
              <a:ext cx="277464" cy="2058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0" name="図 109">
              <a:extLst>
                <a:ext uri="{FF2B5EF4-FFF2-40B4-BE49-F238E27FC236}">
                  <a16:creationId xmlns:a16="http://schemas.microsoft.com/office/drawing/2014/main" id="{FDB24B1A-78AB-1CC6-2C3D-E1455775BE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92917">
              <a:off x="279711" y="2015187"/>
              <a:ext cx="441220" cy="441220"/>
            </a:xfrm>
            <a:prstGeom prst="rect">
              <a:avLst/>
            </a:prstGeom>
          </p:spPr>
        </p:pic>
      </p:grpSp>
      <p:grpSp>
        <p:nvGrpSpPr>
          <p:cNvPr id="111" name="グループ化 110">
            <a:extLst>
              <a:ext uri="{FF2B5EF4-FFF2-40B4-BE49-F238E27FC236}">
                <a16:creationId xmlns:a16="http://schemas.microsoft.com/office/drawing/2014/main" id="{E4F63954-BC86-D747-E0B2-BE572B774826}"/>
              </a:ext>
            </a:extLst>
          </p:cNvPr>
          <p:cNvGrpSpPr/>
          <p:nvPr/>
        </p:nvGrpSpPr>
        <p:grpSpPr>
          <a:xfrm>
            <a:off x="7320044" y="3083663"/>
            <a:ext cx="441220" cy="441220"/>
            <a:chOff x="279711" y="2015187"/>
            <a:chExt cx="441220" cy="441220"/>
          </a:xfrm>
        </p:grpSpPr>
        <p:sp>
          <p:nvSpPr>
            <p:cNvPr id="112" name="正方形/長方形 111">
              <a:extLst>
                <a:ext uri="{FF2B5EF4-FFF2-40B4-BE49-F238E27FC236}">
                  <a16:creationId xmlns:a16="http://schemas.microsoft.com/office/drawing/2014/main" id="{17550D23-225C-F964-23C7-0531EF842D0A}"/>
                </a:ext>
              </a:extLst>
            </p:cNvPr>
            <p:cNvSpPr/>
            <p:nvPr/>
          </p:nvSpPr>
          <p:spPr>
            <a:xfrm>
              <a:off x="360000" y="2149894"/>
              <a:ext cx="277464" cy="2058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3" name="図 112">
              <a:extLst>
                <a:ext uri="{FF2B5EF4-FFF2-40B4-BE49-F238E27FC236}">
                  <a16:creationId xmlns:a16="http://schemas.microsoft.com/office/drawing/2014/main" id="{47DBF8BE-365A-6BAC-597C-6603B8AF5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92917">
              <a:off x="279711" y="2015187"/>
              <a:ext cx="441220" cy="441220"/>
            </a:xfrm>
            <a:prstGeom prst="rect">
              <a:avLst/>
            </a:prstGeom>
          </p:spPr>
        </p:pic>
      </p:grpSp>
      <p:sp>
        <p:nvSpPr>
          <p:cNvPr id="31" name="テキスト ボックス 30">
            <a:extLst>
              <a:ext uri="{FF2B5EF4-FFF2-40B4-BE49-F238E27FC236}">
                <a16:creationId xmlns:a16="http://schemas.microsoft.com/office/drawing/2014/main" id="{578D62EC-E03F-F360-C8AF-0B11F4797005}"/>
              </a:ext>
            </a:extLst>
          </p:cNvPr>
          <p:cNvSpPr txBox="1"/>
          <p:nvPr/>
        </p:nvSpPr>
        <p:spPr>
          <a:xfrm>
            <a:off x="4211960" y="4750657"/>
            <a:ext cx="4673074" cy="307777"/>
          </a:xfrm>
          <a:prstGeom prst="rect">
            <a:avLst/>
          </a:prstGeom>
          <a:noFill/>
        </p:spPr>
        <p:txBody>
          <a:bodyPr wrap="none" rtlCol="0">
            <a:spAutoFit/>
          </a:bodyPr>
          <a:lstStyle/>
          <a:p>
            <a:r>
              <a:rPr kumimoji="1" lang="en-US" altLang="ja-JP" sz="700" dirty="0"/>
              <a:t>※</a:t>
            </a:r>
            <a:r>
              <a:rPr kumimoji="1" lang="ja-JP" altLang="en-US" sz="700" dirty="0"/>
              <a:t>リースの識別はシステム外での運用を想定しています。</a:t>
            </a:r>
            <a:endParaRPr lang="en-US" altLang="ja-JP" sz="700" dirty="0"/>
          </a:p>
          <a:p>
            <a:r>
              <a:rPr lang="en-US" altLang="ja-JP" sz="700" dirty="0"/>
              <a:t>※</a:t>
            </a:r>
            <a:r>
              <a:rPr lang="ja-JP" altLang="en-US" sz="700" dirty="0"/>
              <a:t>現在開発中につき今後の開発過程において仕様や時期が変更になる可能性があります。予めご了承ください。</a:t>
            </a:r>
            <a:endParaRPr kumimoji="1" lang="ja-JP" altLang="en-US" sz="700" dirty="0"/>
          </a:p>
        </p:txBody>
      </p:sp>
    </p:spTree>
    <p:extLst>
      <p:ext uri="{BB962C8B-B14F-4D97-AF65-F5344CB8AC3E}">
        <p14:creationId xmlns:p14="http://schemas.microsoft.com/office/powerpoint/2010/main" val="42922271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58</a:t>
            </a:fld>
            <a:endParaRPr kumimoji="1" lang="ja-JP" altLang="en-US"/>
          </a:p>
        </p:txBody>
      </p:sp>
      <p:sp>
        <p:nvSpPr>
          <p:cNvPr id="3" name="タイトル 2"/>
          <p:cNvSpPr>
            <a:spLocks noGrp="1"/>
          </p:cNvSpPr>
          <p:nvPr>
            <p:ph type="title"/>
          </p:nvPr>
        </p:nvSpPr>
        <p:spPr/>
        <p:txBody>
          <a:bodyPr/>
          <a:lstStyle/>
          <a:p>
            <a:r>
              <a:rPr lang="ja-JP" altLang="en-US"/>
              <a:t>固定資産管理特長</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p:txBody>
          <a:bodyPr/>
          <a:lstStyle/>
          <a:p>
            <a:r>
              <a:rPr lang="ja-JP" altLang="en-US"/>
              <a:t>建設仮勘定管理オプション</a:t>
            </a:r>
          </a:p>
          <a:p>
            <a:endParaRPr kumimoji="1" lang="ja-JP" altLang="en-US"/>
          </a:p>
        </p:txBody>
      </p:sp>
      <p:sp>
        <p:nvSpPr>
          <p:cNvPr id="9" name="正方形/長方形 8"/>
          <p:cNvSpPr/>
          <p:nvPr/>
        </p:nvSpPr>
        <p:spPr bwMode="auto">
          <a:xfrm>
            <a:off x="245507" y="1189570"/>
            <a:ext cx="6048672" cy="3512607"/>
          </a:xfrm>
          <a:prstGeom prst="rect">
            <a:avLst/>
          </a:prstGeom>
          <a:solidFill>
            <a:sysClr val="window" lastClr="FFFFFF"/>
          </a:solidFill>
          <a:ln w="38100" cap="flat" cmpd="sng" algn="ctr">
            <a:solidFill>
              <a:srgbClr val="77A233"/>
            </a:solidFill>
            <a:prstDash val="solid"/>
            <a:headEnd/>
            <a:tailEnd/>
          </a:ln>
          <a:effectLst/>
        </p:spPr>
        <p:txBody>
          <a:bodyPr lIns="36000" rIns="36000" rtlCol="0" anchor="ctr"/>
          <a:lstStyle/>
          <a:p>
            <a:pPr algn="ctr">
              <a:defRPr/>
            </a:pPr>
            <a:endParaRPr kumimoji="0" lang="ja-JP" altLang="en-US" sz="1400" b="1" kern="0">
              <a:solidFill>
                <a:srgbClr val="FFFFFF"/>
              </a:solidFill>
              <a:effectLst>
                <a:glow rad="101600">
                  <a:srgbClr val="B91B17">
                    <a:satMod val="175000"/>
                    <a:alpha val="40000"/>
                  </a:srgbClr>
                </a:glow>
              </a:effectLst>
              <a:latin typeface="メイリオ"/>
              <a:ea typeface="メイリオ"/>
              <a:cs typeface="メイリオ" pitchFamily="50" charset="-128"/>
            </a:endParaRPr>
          </a:p>
        </p:txBody>
      </p:sp>
      <p:sp>
        <p:nvSpPr>
          <p:cNvPr id="12" name="左カーブ矢印 11"/>
          <p:cNvSpPr/>
          <p:nvPr/>
        </p:nvSpPr>
        <p:spPr>
          <a:xfrm>
            <a:off x="7260646" y="2825682"/>
            <a:ext cx="203915" cy="824457"/>
          </a:xfrm>
          <a:prstGeom prst="curvedLef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351" kern="0">
              <a:solidFill>
                <a:sysClr val="window" lastClr="FFFFFF"/>
              </a:solidFill>
            </a:endParaRPr>
          </a:p>
        </p:txBody>
      </p:sp>
      <p:sp>
        <p:nvSpPr>
          <p:cNvPr id="13" name="左カーブ矢印 12"/>
          <p:cNvSpPr/>
          <p:nvPr/>
        </p:nvSpPr>
        <p:spPr>
          <a:xfrm>
            <a:off x="7260648" y="2159147"/>
            <a:ext cx="252027" cy="1474965"/>
          </a:xfrm>
          <a:prstGeom prst="curvedLef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351" kern="0">
              <a:solidFill>
                <a:sysClr val="window" lastClr="FFFFFF"/>
              </a:solidFill>
            </a:endParaRPr>
          </a:p>
        </p:txBody>
      </p:sp>
      <p:sp>
        <p:nvSpPr>
          <p:cNvPr id="14" name="テキスト ボックス 13"/>
          <p:cNvSpPr txBox="1"/>
          <p:nvPr/>
        </p:nvSpPr>
        <p:spPr>
          <a:xfrm>
            <a:off x="4427984" y="2079971"/>
            <a:ext cx="1596196" cy="212604"/>
          </a:xfrm>
          <a:prstGeom prst="rect">
            <a:avLst/>
          </a:prstGeom>
        </p:spPr>
        <p:txBody>
          <a:bodyPr wrap="none" lIns="0" tIns="0" rIns="0" bIns="0" rtlCol="0" anchor="t" anchorCtr="0">
            <a:noAutofit/>
          </a:bodyPr>
          <a:lstStyle/>
          <a:p>
            <a:pPr algn="ctr">
              <a:spcBef>
                <a:spcPct val="0"/>
              </a:spcBef>
              <a:defRPr/>
            </a:pPr>
            <a:r>
              <a:rPr kumimoji="0" lang="ja-JP" altLang="en-US" sz="1000" b="1" kern="0">
                <a:solidFill>
                  <a:srgbClr val="008CCF"/>
                </a:solidFill>
              </a:rPr>
              <a:t>固定資産へ振替</a:t>
            </a:r>
          </a:p>
        </p:txBody>
      </p:sp>
      <p:pic>
        <p:nvPicPr>
          <p:cNvPr id="15" name="Picture 24"/>
          <p:cNvPicPr>
            <a:picLocks noChangeAspect="1" noChangeArrowheads="1"/>
          </p:cNvPicPr>
          <p:nvPr/>
        </p:nvPicPr>
        <p:blipFill>
          <a:blip r:embed="rId2" cstate="screen">
            <a:duotone>
              <a:prstClr val="black"/>
              <a:srgbClr val="BC8B00">
                <a:tint val="45000"/>
                <a:satMod val="400000"/>
              </a:srgbClr>
            </a:duotone>
          </a:blip>
          <a:srcRect/>
          <a:stretch>
            <a:fillRect/>
          </a:stretch>
        </p:blipFill>
        <p:spPr bwMode="auto">
          <a:xfrm>
            <a:off x="1979711" y="1503905"/>
            <a:ext cx="936104" cy="936104"/>
          </a:xfrm>
          <a:prstGeom prst="rect">
            <a:avLst/>
          </a:prstGeom>
          <a:noFill/>
          <a:ln w="9525">
            <a:noFill/>
            <a:miter lim="800000"/>
            <a:headEnd/>
            <a:tailEnd/>
          </a:ln>
          <a:effectLst/>
        </p:spPr>
      </p:pic>
      <p:sp>
        <p:nvSpPr>
          <p:cNvPr id="16" name="円/楕円 110"/>
          <p:cNvSpPr/>
          <p:nvPr/>
        </p:nvSpPr>
        <p:spPr>
          <a:xfrm>
            <a:off x="2488022" y="1527209"/>
            <a:ext cx="720080" cy="360040"/>
          </a:xfrm>
          <a:prstGeom prst="ellipse">
            <a:avLst/>
          </a:prstGeom>
          <a:solidFill>
            <a:srgbClr val="EE5500"/>
          </a:solidFill>
          <a:ln w="25400" cap="flat" cmpd="sng" algn="ctr">
            <a:solidFill>
              <a:srgbClr val="EE5500"/>
            </a:solidFill>
            <a:prstDash val="solid"/>
          </a:ln>
          <a:effectLst/>
        </p:spPr>
        <p:txBody>
          <a:bodyPr rtlCol="0" anchor="ctr"/>
          <a:lstStyle/>
          <a:p>
            <a:pPr algn="ctr">
              <a:defRPr/>
            </a:pPr>
            <a:endParaRPr kumimoji="0" lang="ja-JP" altLang="en-US" sz="1000" kern="0">
              <a:solidFill>
                <a:srgbClr val="FFFFFF"/>
              </a:solidFill>
              <a:cs typeface="メイリオ" pitchFamily="50" charset="-128"/>
            </a:endParaRPr>
          </a:p>
        </p:txBody>
      </p:sp>
      <p:sp>
        <p:nvSpPr>
          <p:cNvPr id="17" name="正方形/長方形 16"/>
          <p:cNvSpPr/>
          <p:nvPr/>
        </p:nvSpPr>
        <p:spPr>
          <a:xfrm>
            <a:off x="2447430" y="1576253"/>
            <a:ext cx="800219" cy="276999"/>
          </a:xfrm>
          <a:prstGeom prst="rect">
            <a:avLst/>
          </a:prstGeom>
        </p:spPr>
        <p:txBody>
          <a:bodyPr wrap="none">
            <a:spAutoFit/>
          </a:bodyPr>
          <a:lstStyle/>
          <a:p>
            <a:pPr algn="ctr">
              <a:defRPr/>
            </a:pPr>
            <a:r>
              <a:rPr kumimoji="0" lang="ja-JP" altLang="en-US" sz="1200" kern="0">
                <a:solidFill>
                  <a:srgbClr val="FFFFFF"/>
                </a:solidFill>
                <a:cs typeface="メイリオ" pitchFamily="50" charset="-128"/>
              </a:rPr>
              <a:t>工事完成</a:t>
            </a:r>
          </a:p>
        </p:txBody>
      </p:sp>
      <p:grpSp>
        <p:nvGrpSpPr>
          <p:cNvPr id="20" name="グループ化 61"/>
          <p:cNvGrpSpPr/>
          <p:nvPr/>
        </p:nvGrpSpPr>
        <p:grpSpPr>
          <a:xfrm>
            <a:off x="4283968" y="3520129"/>
            <a:ext cx="1963167" cy="652306"/>
            <a:chOff x="920356" y="3695864"/>
            <a:chExt cx="1743837" cy="652306"/>
          </a:xfrm>
        </p:grpSpPr>
        <p:grpSp>
          <p:nvGrpSpPr>
            <p:cNvPr id="21" name="グループ化 86"/>
            <p:cNvGrpSpPr/>
            <p:nvPr/>
          </p:nvGrpSpPr>
          <p:grpSpPr>
            <a:xfrm>
              <a:off x="920356" y="3811530"/>
              <a:ext cx="1743837" cy="536640"/>
              <a:chOff x="824364" y="3811530"/>
              <a:chExt cx="1743837" cy="536640"/>
            </a:xfrm>
          </p:grpSpPr>
          <p:sp>
            <p:nvSpPr>
              <p:cNvPr id="23" name="角丸四角形 22"/>
              <p:cNvSpPr/>
              <p:nvPr/>
            </p:nvSpPr>
            <p:spPr>
              <a:xfrm>
                <a:off x="1192995" y="3811530"/>
                <a:ext cx="1087372" cy="468052"/>
              </a:xfrm>
              <a:prstGeom prst="roundRect">
                <a:avLst>
                  <a:gd name="adj" fmla="val 0"/>
                </a:avLst>
              </a:prstGeom>
              <a:solidFill>
                <a:srgbClr val="92D050">
                  <a:alpha val="40000"/>
                </a:srgbClr>
              </a:solidFill>
              <a:ln w="25400" cap="flat" cmpd="sng" algn="ctr">
                <a:noFill/>
                <a:prstDash val="solid"/>
              </a:ln>
              <a:effectLst/>
            </p:spPr>
            <p:txBody>
              <a:bodyPr rtlCol="0" anchor="ctr"/>
              <a:lstStyle/>
              <a:p>
                <a:pPr algn="ctr">
                  <a:defRPr/>
                </a:pPr>
                <a:endParaRPr kumimoji="0" lang="ja-JP" altLang="en-US" sz="800" kern="0">
                  <a:solidFill>
                    <a:sysClr val="windowText" lastClr="000000"/>
                  </a:solidFill>
                  <a:latin typeface="Microsoft Sans Serif"/>
                  <a:ea typeface="ＭＳ Ｐゴシック"/>
                </a:endParaRPr>
              </a:p>
            </p:txBody>
          </p:sp>
          <p:cxnSp>
            <p:nvCxnSpPr>
              <p:cNvPr id="24" name="直線コネクタ 23"/>
              <p:cNvCxnSpPr/>
              <p:nvPr/>
            </p:nvCxnSpPr>
            <p:spPr>
              <a:xfrm>
                <a:off x="1115616" y="4005064"/>
                <a:ext cx="1152128" cy="0"/>
              </a:xfrm>
              <a:prstGeom prst="line">
                <a:avLst/>
              </a:prstGeom>
              <a:noFill/>
              <a:ln w="9525" cap="flat" cmpd="sng" algn="ctr">
                <a:solidFill>
                  <a:srgbClr val="FFFFFF"/>
                </a:solidFill>
                <a:prstDash val="solid"/>
              </a:ln>
              <a:effectLst/>
            </p:spPr>
          </p:cxnSp>
          <p:cxnSp>
            <p:nvCxnSpPr>
              <p:cNvPr id="25" name="直線コネクタ 24"/>
              <p:cNvCxnSpPr>
                <a:endCxn id="23" idx="2"/>
              </p:cNvCxnSpPr>
              <p:nvPr/>
            </p:nvCxnSpPr>
            <p:spPr>
              <a:xfrm>
                <a:off x="1736681" y="3991550"/>
                <a:ext cx="0" cy="288032"/>
              </a:xfrm>
              <a:prstGeom prst="line">
                <a:avLst/>
              </a:prstGeom>
              <a:noFill/>
              <a:ln w="9525" cap="flat" cmpd="sng" algn="ctr">
                <a:solidFill>
                  <a:srgbClr val="FFFFFF"/>
                </a:solidFill>
                <a:prstDash val="solid"/>
              </a:ln>
              <a:effectLst/>
            </p:spPr>
          </p:cxnSp>
          <p:sp>
            <p:nvSpPr>
              <p:cNvPr id="26" name="テキスト ボックス 25"/>
              <p:cNvSpPr txBox="1"/>
              <p:nvPr/>
            </p:nvSpPr>
            <p:spPr>
              <a:xfrm>
                <a:off x="824364" y="3919542"/>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kern="0">
                    <a:solidFill>
                      <a:sysClr val="windowText" lastClr="000000"/>
                    </a:solidFill>
                  </a:rPr>
                  <a:t>費用</a:t>
                </a:r>
                <a:endParaRPr kumimoji="0" lang="en-US" altLang="ja-JP" sz="800" kern="0">
                  <a:solidFill>
                    <a:sysClr val="windowText" lastClr="000000"/>
                  </a:solidFill>
                </a:endParaRPr>
              </a:p>
            </p:txBody>
          </p:sp>
          <p:sp>
            <p:nvSpPr>
              <p:cNvPr id="27" name="テキスト ボックス 26"/>
              <p:cNvSpPr txBox="1"/>
              <p:nvPr/>
            </p:nvSpPr>
            <p:spPr>
              <a:xfrm>
                <a:off x="1368048" y="3919542"/>
                <a:ext cx="1200153"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kern="0">
                    <a:solidFill>
                      <a:sysClr val="windowText" lastClr="000000"/>
                    </a:solidFill>
                  </a:rPr>
                  <a:t>建仮</a:t>
                </a:r>
              </a:p>
            </p:txBody>
          </p:sp>
        </p:grpSp>
        <p:sp>
          <p:nvSpPr>
            <p:cNvPr id="22" name="テキスト ボックス 21"/>
            <p:cNvSpPr txBox="1"/>
            <p:nvPr/>
          </p:nvSpPr>
          <p:spPr>
            <a:xfrm>
              <a:off x="1220990" y="3695864"/>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b="1" kern="0">
                  <a:solidFill>
                    <a:sysClr val="windowText" lastClr="000000"/>
                  </a:solidFill>
                </a:rPr>
                <a:t>建仮費用振替仕訳</a:t>
              </a:r>
            </a:p>
          </p:txBody>
        </p:sp>
      </p:grpSp>
      <p:sp>
        <p:nvSpPr>
          <p:cNvPr id="28" name="メモ 27"/>
          <p:cNvSpPr/>
          <p:nvPr/>
        </p:nvSpPr>
        <p:spPr>
          <a:xfrm>
            <a:off x="7395262" y="4353413"/>
            <a:ext cx="744463" cy="324036"/>
          </a:xfrm>
          <a:prstGeom prst="foldedCorner">
            <a:avLst/>
          </a:prstGeom>
          <a:solidFill>
            <a:srgbClr val="FFFFFF"/>
          </a:solidFill>
          <a:ln w="25400" cap="flat" cmpd="sng" algn="ctr">
            <a:solidFill>
              <a:srgbClr val="F9BE00"/>
            </a:solidFill>
            <a:prstDash val="solid"/>
          </a:ln>
          <a:effectLst/>
        </p:spPr>
        <p:txBody>
          <a:bodyPr rtlCol="0" anchor="t"/>
          <a:lstStyle/>
          <a:p>
            <a:pPr algn="dist">
              <a:lnSpc>
                <a:spcPts val="1000"/>
              </a:lnSpc>
              <a:defRPr/>
            </a:pPr>
            <a:r>
              <a:rPr kumimoji="0" lang="en-US" altLang="ja-JP" sz="1000" b="1" kern="0">
                <a:solidFill>
                  <a:srgbClr val="F9BE00"/>
                </a:solidFill>
              </a:rPr>
              <a:t>FB</a:t>
            </a:r>
            <a:r>
              <a:rPr kumimoji="0" lang="ja-JP" altLang="en-US" sz="1000" b="1" kern="0">
                <a:solidFill>
                  <a:srgbClr val="F9BE00"/>
                </a:solidFill>
              </a:rPr>
              <a:t>支払データ</a:t>
            </a:r>
          </a:p>
        </p:txBody>
      </p:sp>
      <p:sp>
        <p:nvSpPr>
          <p:cNvPr id="30" name="テキスト ボックス 29"/>
          <p:cNvSpPr txBox="1"/>
          <p:nvPr/>
        </p:nvSpPr>
        <p:spPr>
          <a:xfrm>
            <a:off x="3400159" y="2618246"/>
            <a:ext cx="1067459" cy="360040"/>
          </a:xfrm>
          <a:prstGeom prst="roundRect">
            <a:avLst/>
          </a:prstGeom>
          <a:solidFill>
            <a:srgbClr val="77A233"/>
          </a:solidFill>
          <a:ln w="25400" cap="flat" cmpd="sng" algn="ctr">
            <a:noFill/>
            <a:prstDash val="solid"/>
          </a:ln>
          <a:effectLst/>
        </p:spPr>
        <p:txBody>
          <a:bodyPr wrap="none" lIns="0" tIns="0" rIns="0" bIns="0" rtlCol="0" anchor="t" anchorCtr="0">
            <a:noAutofit/>
          </a:bodyPr>
          <a:lstStyle/>
          <a:p>
            <a:pPr algn="ctr">
              <a:lnSpc>
                <a:spcPts val="2800"/>
              </a:lnSpc>
              <a:spcBef>
                <a:spcPct val="0"/>
              </a:spcBef>
              <a:defRPr/>
            </a:pPr>
            <a:r>
              <a:rPr kumimoji="0" lang="ja-JP" altLang="en-US" sz="1400" kern="0">
                <a:solidFill>
                  <a:srgbClr val="FFFFFF"/>
                </a:solidFill>
              </a:rPr>
              <a:t>本勘定振替</a:t>
            </a:r>
            <a:endParaRPr kumimoji="0" lang="en-US" altLang="ja-JP" sz="1400" kern="0">
              <a:solidFill>
                <a:srgbClr val="FFFFFF"/>
              </a:solidFill>
            </a:endParaRPr>
          </a:p>
        </p:txBody>
      </p:sp>
      <p:sp>
        <p:nvSpPr>
          <p:cNvPr id="31" name="テキスト ボックス 30"/>
          <p:cNvSpPr txBox="1"/>
          <p:nvPr/>
        </p:nvSpPr>
        <p:spPr>
          <a:xfrm>
            <a:off x="4680012" y="2728041"/>
            <a:ext cx="1200152" cy="176600"/>
          </a:xfrm>
          <a:prstGeom prst="rect">
            <a:avLst/>
          </a:prstGeom>
        </p:spPr>
        <p:txBody>
          <a:bodyPr wrap="none" lIns="0" tIns="0" rIns="0" bIns="0" rtlCol="0" anchor="t" anchorCtr="0">
            <a:noAutofit/>
          </a:bodyPr>
          <a:lstStyle/>
          <a:p>
            <a:pPr algn="ctr">
              <a:spcBef>
                <a:spcPct val="0"/>
              </a:spcBef>
              <a:defRPr/>
            </a:pPr>
            <a:r>
              <a:rPr kumimoji="0" lang="ja-JP" altLang="en-US" sz="1000" b="1" kern="0">
                <a:solidFill>
                  <a:srgbClr val="008CCF"/>
                </a:solidFill>
              </a:rPr>
              <a:t>リース資産へ振替</a:t>
            </a:r>
          </a:p>
        </p:txBody>
      </p:sp>
      <p:sp>
        <p:nvSpPr>
          <p:cNvPr id="32" name="テキスト ボックス 31"/>
          <p:cNvSpPr txBox="1"/>
          <p:nvPr/>
        </p:nvSpPr>
        <p:spPr>
          <a:xfrm>
            <a:off x="4535996" y="3235519"/>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1000" b="1" kern="0">
                <a:solidFill>
                  <a:srgbClr val="008CCF"/>
                </a:solidFill>
              </a:rPr>
              <a:t>費用へ振替</a:t>
            </a:r>
          </a:p>
        </p:txBody>
      </p:sp>
      <p:sp>
        <p:nvSpPr>
          <p:cNvPr id="33" name="テキスト ボックス 32"/>
          <p:cNvSpPr txBox="1"/>
          <p:nvPr/>
        </p:nvSpPr>
        <p:spPr>
          <a:xfrm>
            <a:off x="701539" y="2803471"/>
            <a:ext cx="1200152" cy="428628"/>
          </a:xfrm>
          <a:prstGeom prst="rect">
            <a:avLst/>
          </a:prstGeom>
        </p:spPr>
        <p:txBody>
          <a:bodyPr wrap="none" lIns="0" tIns="0" rIns="0" bIns="0" rtlCol="0" anchor="t" anchorCtr="0">
            <a:noAutofit/>
          </a:bodyPr>
          <a:lstStyle/>
          <a:p>
            <a:pPr>
              <a:spcBef>
                <a:spcPct val="0"/>
              </a:spcBef>
              <a:defRPr/>
            </a:pPr>
            <a:r>
              <a:rPr kumimoji="0" lang="ja-JP" altLang="en-US" sz="1000" b="1" kern="0">
                <a:solidFill>
                  <a:srgbClr val="008CCF"/>
                </a:solidFill>
              </a:rPr>
              <a:t>稟議書情報</a:t>
            </a:r>
            <a:endParaRPr kumimoji="0" lang="en-US" altLang="ja-JP" sz="1000" b="1" kern="0">
              <a:solidFill>
                <a:srgbClr val="008CCF"/>
              </a:solidFill>
            </a:endParaRPr>
          </a:p>
          <a:p>
            <a:pPr>
              <a:spcBef>
                <a:spcPct val="0"/>
              </a:spcBef>
              <a:defRPr/>
            </a:pPr>
            <a:r>
              <a:rPr kumimoji="0" lang="ja-JP" altLang="en-US" sz="1000" b="1" kern="0">
                <a:solidFill>
                  <a:srgbClr val="008CCF"/>
                </a:solidFill>
              </a:rPr>
              <a:t>建仮情報</a:t>
            </a:r>
            <a:endParaRPr kumimoji="0" lang="en-US" altLang="ja-JP" sz="1000" b="1" kern="0">
              <a:solidFill>
                <a:srgbClr val="008CCF"/>
              </a:solidFill>
            </a:endParaRPr>
          </a:p>
          <a:p>
            <a:pPr>
              <a:spcBef>
                <a:spcPct val="0"/>
              </a:spcBef>
              <a:defRPr/>
            </a:pPr>
            <a:r>
              <a:rPr kumimoji="0" lang="ja-JP" altLang="en-US" sz="1000" b="1" kern="0">
                <a:solidFill>
                  <a:srgbClr val="008CCF"/>
                </a:solidFill>
              </a:rPr>
              <a:t>資産情報</a:t>
            </a:r>
            <a:endParaRPr kumimoji="0" lang="en-US" altLang="ja-JP" sz="1000" b="1" kern="0">
              <a:solidFill>
                <a:srgbClr val="008CCF"/>
              </a:solidFill>
            </a:endParaRPr>
          </a:p>
        </p:txBody>
      </p:sp>
      <p:pic>
        <p:nvPicPr>
          <p:cNvPr id="34" name="Picture 11"/>
          <p:cNvPicPr>
            <a:picLocks noChangeAspect="1" noChangeArrowheads="1"/>
          </p:cNvPicPr>
          <p:nvPr/>
        </p:nvPicPr>
        <p:blipFill>
          <a:blip r:embed="rId3" cstate="screen"/>
          <a:srcRect/>
          <a:stretch>
            <a:fillRect/>
          </a:stretch>
        </p:blipFill>
        <p:spPr bwMode="auto">
          <a:xfrm>
            <a:off x="785567" y="3304105"/>
            <a:ext cx="360040" cy="432435"/>
          </a:xfrm>
          <a:prstGeom prst="rect">
            <a:avLst/>
          </a:prstGeom>
          <a:noFill/>
          <a:ln w="9525">
            <a:noFill/>
            <a:miter lim="800000"/>
            <a:headEnd/>
            <a:tailEnd/>
          </a:ln>
          <a:effectLst/>
        </p:spPr>
      </p:pic>
      <p:sp>
        <p:nvSpPr>
          <p:cNvPr id="35" name="角丸四角形 34"/>
          <p:cNvSpPr/>
          <p:nvPr/>
        </p:nvSpPr>
        <p:spPr bwMode="auto">
          <a:xfrm>
            <a:off x="3455876" y="3052077"/>
            <a:ext cx="864096" cy="864096"/>
          </a:xfrm>
          <a:prstGeom prst="roundRect">
            <a:avLst/>
          </a:prstGeom>
          <a:solidFill>
            <a:sysClr val="window" lastClr="FFFFFF"/>
          </a:solidFill>
          <a:ln w="25400" cap="flat" cmpd="sng" algn="ctr">
            <a:solidFill>
              <a:srgbClr val="77A233"/>
            </a:solidFill>
            <a:prstDash val="solid"/>
            <a:headEnd/>
            <a:tailEnd/>
          </a:ln>
          <a:effectLst/>
        </p:spPr>
        <p:txBody>
          <a:bodyPr lIns="36000" rIns="36000" rtlCol="0" anchor="ctr"/>
          <a:lstStyle/>
          <a:p>
            <a:pPr>
              <a:defRPr/>
            </a:pPr>
            <a:r>
              <a:rPr kumimoji="0" lang="ja-JP" altLang="en-US" sz="1400" b="1" kern="0">
                <a:solidFill>
                  <a:srgbClr val="77A233"/>
                </a:solidFill>
                <a:latin typeface="メイリオ"/>
                <a:ea typeface="メイリオ"/>
                <a:cs typeface="メイリオ" pitchFamily="50" charset="-128"/>
              </a:rPr>
              <a:t>・統合</a:t>
            </a:r>
            <a:endParaRPr kumimoji="0" lang="en-US" altLang="ja-JP" sz="1400" b="1" kern="0">
              <a:solidFill>
                <a:srgbClr val="77A233"/>
              </a:solidFill>
              <a:latin typeface="メイリオ"/>
              <a:ea typeface="メイリオ"/>
              <a:cs typeface="メイリオ" pitchFamily="50" charset="-128"/>
            </a:endParaRPr>
          </a:p>
          <a:p>
            <a:pPr>
              <a:defRPr/>
            </a:pPr>
            <a:r>
              <a:rPr kumimoji="0" lang="ja-JP" altLang="en-US" sz="1400" b="1" kern="0">
                <a:solidFill>
                  <a:srgbClr val="77A233"/>
                </a:solidFill>
                <a:latin typeface="メイリオ"/>
                <a:ea typeface="メイリオ"/>
                <a:cs typeface="メイリオ" pitchFamily="50" charset="-128"/>
              </a:rPr>
              <a:t>・配賦</a:t>
            </a:r>
            <a:endParaRPr kumimoji="0" lang="en-US" altLang="ja-JP" sz="1400" b="1" kern="0">
              <a:solidFill>
                <a:srgbClr val="77A233"/>
              </a:solidFill>
              <a:latin typeface="メイリオ"/>
              <a:ea typeface="メイリオ"/>
              <a:cs typeface="メイリオ" pitchFamily="50" charset="-128"/>
            </a:endParaRPr>
          </a:p>
          <a:p>
            <a:pPr>
              <a:defRPr/>
            </a:pPr>
            <a:r>
              <a:rPr kumimoji="0" lang="ja-JP" altLang="en-US" sz="1400" b="1" kern="0">
                <a:solidFill>
                  <a:srgbClr val="77A233"/>
                </a:solidFill>
                <a:latin typeface="メイリオ"/>
                <a:ea typeface="メイリオ"/>
                <a:cs typeface="メイリオ" pitchFamily="50" charset="-128"/>
              </a:rPr>
              <a:t>・分割</a:t>
            </a:r>
          </a:p>
        </p:txBody>
      </p:sp>
      <p:sp>
        <p:nvSpPr>
          <p:cNvPr id="36" name="角丸四角形 35"/>
          <p:cNvSpPr/>
          <p:nvPr/>
        </p:nvSpPr>
        <p:spPr bwMode="auto">
          <a:xfrm>
            <a:off x="389523" y="4024185"/>
            <a:ext cx="1656184" cy="576064"/>
          </a:xfrm>
          <a:prstGeom prst="roundRect">
            <a:avLst>
              <a:gd name="adj" fmla="val 8951"/>
            </a:avLst>
          </a:prstGeom>
          <a:solidFill>
            <a:sysClr val="window" lastClr="FFFFFF"/>
          </a:solidFill>
          <a:ln w="25400" cap="flat" cmpd="sng" algn="ctr">
            <a:solidFill>
              <a:srgbClr val="008CCF"/>
            </a:solidFill>
            <a:prstDash val="solid"/>
            <a:headEnd/>
            <a:tailEnd/>
          </a:ln>
          <a:effectLst/>
        </p:spPr>
        <p:txBody>
          <a:bodyPr lIns="36000" rIns="36000" rtlCol="0" anchor="ctr"/>
          <a:lstStyle/>
          <a:p>
            <a:pPr algn="ctr">
              <a:defRPr/>
            </a:pPr>
            <a:r>
              <a:rPr kumimoji="0" lang="ja-JP" altLang="en-US" sz="1400" kern="0">
                <a:solidFill>
                  <a:srgbClr val="008CCF"/>
                </a:solidFill>
                <a:latin typeface="メイリオ"/>
                <a:ea typeface="メイリオ"/>
                <a:cs typeface="メイリオ" pitchFamily="50" charset="-128"/>
              </a:rPr>
              <a:t>わかる範囲で入力</a:t>
            </a:r>
            <a:endParaRPr kumimoji="0" lang="en-US" altLang="ja-JP" sz="1400" kern="0">
              <a:solidFill>
                <a:srgbClr val="008CCF"/>
              </a:solidFill>
              <a:latin typeface="メイリオ"/>
              <a:ea typeface="メイリオ"/>
              <a:cs typeface="メイリオ" pitchFamily="50" charset="-128"/>
            </a:endParaRPr>
          </a:p>
          <a:p>
            <a:pPr algn="ctr">
              <a:defRPr/>
            </a:pPr>
            <a:r>
              <a:rPr kumimoji="0" lang="ja-JP" altLang="en-US" sz="1000" kern="0">
                <a:solidFill>
                  <a:srgbClr val="008CCF"/>
                </a:solidFill>
                <a:latin typeface="メイリオ"/>
                <a:ea typeface="メイリオ"/>
                <a:cs typeface="メイリオ" pitchFamily="50" charset="-128"/>
              </a:rPr>
              <a:t>例えば耐用年数が</a:t>
            </a:r>
            <a:endParaRPr kumimoji="0" lang="en-US" altLang="ja-JP" sz="1000" kern="0">
              <a:solidFill>
                <a:srgbClr val="008CCF"/>
              </a:solidFill>
              <a:latin typeface="メイリオ"/>
              <a:ea typeface="メイリオ"/>
              <a:cs typeface="メイリオ" pitchFamily="50" charset="-128"/>
            </a:endParaRPr>
          </a:p>
          <a:p>
            <a:pPr algn="ctr">
              <a:defRPr/>
            </a:pPr>
            <a:r>
              <a:rPr kumimoji="0" lang="ja-JP" altLang="en-US" sz="1000" kern="0">
                <a:solidFill>
                  <a:srgbClr val="008CCF"/>
                </a:solidFill>
                <a:latin typeface="メイリオ"/>
                <a:ea typeface="メイリオ"/>
                <a:cs typeface="メイリオ" pitchFamily="50" charset="-128"/>
              </a:rPr>
              <a:t>わからない場合はブランク</a:t>
            </a:r>
          </a:p>
        </p:txBody>
      </p:sp>
      <p:grpSp>
        <p:nvGrpSpPr>
          <p:cNvPr id="37" name="グループ化 525"/>
          <p:cNvGrpSpPr/>
          <p:nvPr/>
        </p:nvGrpSpPr>
        <p:grpSpPr>
          <a:xfrm>
            <a:off x="737545" y="2295995"/>
            <a:ext cx="468052" cy="451535"/>
            <a:chOff x="3784104" y="1923678"/>
            <a:chExt cx="381000" cy="381000"/>
          </a:xfrm>
          <a:solidFill>
            <a:srgbClr val="54C2F0"/>
          </a:solidFill>
        </p:grpSpPr>
        <p:sp>
          <p:nvSpPr>
            <p:cNvPr id="38"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351" kern="0">
                <a:solidFill>
                  <a:sysClr val="windowText" lastClr="000000"/>
                </a:solidFill>
              </a:endParaRPr>
            </a:p>
          </p:txBody>
        </p:sp>
        <p:sp>
          <p:nvSpPr>
            <p:cNvPr id="39"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351" kern="0">
                <a:solidFill>
                  <a:sysClr val="windowText" lastClr="000000"/>
                </a:solidFill>
              </a:endParaRPr>
            </a:p>
          </p:txBody>
        </p:sp>
      </p:grpSp>
      <p:sp>
        <p:nvSpPr>
          <p:cNvPr id="40" name="テキスト ボックス 39"/>
          <p:cNvSpPr txBox="1"/>
          <p:nvPr/>
        </p:nvSpPr>
        <p:spPr>
          <a:xfrm>
            <a:off x="377503" y="3808163"/>
            <a:ext cx="1200152" cy="252028"/>
          </a:xfrm>
          <a:prstGeom prst="rect">
            <a:avLst/>
          </a:prstGeom>
        </p:spPr>
        <p:txBody>
          <a:bodyPr wrap="none" lIns="0" tIns="0" rIns="0" bIns="0" rtlCol="0" anchor="t" anchorCtr="0">
            <a:noAutofit/>
          </a:bodyPr>
          <a:lstStyle/>
          <a:p>
            <a:pPr algn="ctr">
              <a:spcBef>
                <a:spcPct val="0"/>
              </a:spcBef>
              <a:defRPr/>
            </a:pPr>
            <a:r>
              <a:rPr kumimoji="0" lang="ja-JP" altLang="en-US" sz="1000" b="1" kern="0">
                <a:solidFill>
                  <a:srgbClr val="008CCF"/>
                </a:solidFill>
              </a:rPr>
              <a:t>外部データ取込</a:t>
            </a:r>
            <a:endParaRPr kumimoji="0" lang="en-US" altLang="ja-JP" sz="1000" b="1" kern="0">
              <a:solidFill>
                <a:srgbClr val="008CCF"/>
              </a:solidFill>
            </a:endParaRPr>
          </a:p>
        </p:txBody>
      </p:sp>
      <p:sp>
        <p:nvSpPr>
          <p:cNvPr id="41" name="右矢印 40"/>
          <p:cNvSpPr/>
          <p:nvPr/>
        </p:nvSpPr>
        <p:spPr bwMode="auto">
          <a:xfrm>
            <a:off x="1644078" y="2584342"/>
            <a:ext cx="216024" cy="396044"/>
          </a:xfrm>
          <a:prstGeom prst="rightArrow">
            <a:avLst/>
          </a:prstGeom>
          <a:solidFill>
            <a:srgbClr val="77A233"/>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a:solidFill>
                <a:srgbClr val="FFFFFF"/>
              </a:solidFill>
              <a:effectLst>
                <a:outerShdw blurRad="38100" dist="38100" dir="2700000" algn="tl">
                  <a:srgbClr val="C0C0C0"/>
                </a:outerShdw>
              </a:effectLst>
            </a:endParaRPr>
          </a:p>
        </p:txBody>
      </p:sp>
      <p:sp>
        <p:nvSpPr>
          <p:cNvPr id="42" name="右矢印 41"/>
          <p:cNvSpPr/>
          <p:nvPr/>
        </p:nvSpPr>
        <p:spPr bwMode="auto">
          <a:xfrm>
            <a:off x="1644078" y="3187575"/>
            <a:ext cx="216024" cy="396044"/>
          </a:xfrm>
          <a:prstGeom prst="rightArrow">
            <a:avLst/>
          </a:prstGeom>
          <a:solidFill>
            <a:srgbClr val="77A233"/>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a:solidFill>
                <a:srgbClr val="FFFFFF"/>
              </a:solidFill>
              <a:effectLst>
                <a:outerShdw blurRad="38100" dist="38100" dir="2700000" algn="tl">
                  <a:srgbClr val="C0C0C0"/>
                </a:outerShdw>
              </a:effectLst>
            </a:endParaRPr>
          </a:p>
        </p:txBody>
      </p:sp>
      <p:sp>
        <p:nvSpPr>
          <p:cNvPr id="43" name="角丸四角形 42"/>
          <p:cNvSpPr/>
          <p:nvPr/>
        </p:nvSpPr>
        <p:spPr bwMode="auto">
          <a:xfrm>
            <a:off x="1907704" y="2620029"/>
            <a:ext cx="1159563" cy="988012"/>
          </a:xfrm>
          <a:prstGeom prst="roundRect">
            <a:avLst/>
          </a:prstGeom>
          <a:noFill/>
          <a:ln w="25400" cap="flat" cmpd="sng" algn="ctr">
            <a:solidFill>
              <a:srgbClr val="77A233"/>
            </a:solidFill>
            <a:prstDash val="solid"/>
            <a:headEnd/>
            <a:tailEnd/>
          </a:ln>
          <a:effectLst/>
        </p:spPr>
        <p:txBody>
          <a:bodyPr lIns="36000" rIns="36000" rtlCol="0" anchor="ctr"/>
          <a:lstStyle/>
          <a:p>
            <a:pPr algn="ctr">
              <a:defRPr/>
            </a:pPr>
            <a:endParaRPr kumimoji="0" lang="ja-JP" altLang="en-US" sz="1400" kern="0">
              <a:solidFill>
                <a:srgbClr val="77A233"/>
              </a:solidFill>
              <a:cs typeface="メイリオ" pitchFamily="50" charset="-128"/>
            </a:endParaRPr>
          </a:p>
        </p:txBody>
      </p:sp>
      <p:sp>
        <p:nvSpPr>
          <p:cNvPr id="44" name="テキスト ボックス 43"/>
          <p:cNvSpPr txBox="1"/>
          <p:nvPr/>
        </p:nvSpPr>
        <p:spPr>
          <a:xfrm>
            <a:off x="2134642" y="3033203"/>
            <a:ext cx="942147" cy="216024"/>
          </a:xfrm>
          <a:prstGeom prst="rect">
            <a:avLst/>
          </a:prstGeom>
          <a:noFill/>
          <a:ln w="25400" cap="flat" cmpd="sng" algn="ctr">
            <a:noFill/>
            <a:prstDash val="solid"/>
          </a:ln>
          <a:effectLst/>
        </p:spPr>
        <p:txBody>
          <a:bodyPr wrap="none" lIns="0" tIns="0" rIns="0" bIns="0" rtlCol="0" anchor="t" anchorCtr="0">
            <a:normAutofit/>
          </a:bodyPr>
          <a:lstStyle/>
          <a:p>
            <a:pPr algn="ctr">
              <a:lnSpc>
                <a:spcPts val="1200"/>
              </a:lnSpc>
              <a:spcBef>
                <a:spcPct val="0"/>
              </a:spcBef>
              <a:defRPr/>
            </a:pPr>
            <a:r>
              <a:rPr kumimoji="0" lang="ja-JP" altLang="en-US" sz="1400" b="1" kern="0">
                <a:solidFill>
                  <a:srgbClr val="77A233"/>
                </a:solidFill>
              </a:rPr>
              <a:t>振替依頼</a:t>
            </a:r>
            <a:endParaRPr kumimoji="0" lang="en-US" altLang="ja-JP" sz="1400" b="1" kern="0">
              <a:solidFill>
                <a:srgbClr val="77A233"/>
              </a:solidFill>
            </a:endParaRPr>
          </a:p>
        </p:txBody>
      </p:sp>
      <p:sp>
        <p:nvSpPr>
          <p:cNvPr id="45" name="Freeform 408"/>
          <p:cNvSpPr>
            <a:spLocks noEditPoints="1"/>
          </p:cNvSpPr>
          <p:nvPr/>
        </p:nvSpPr>
        <p:spPr bwMode="auto">
          <a:xfrm>
            <a:off x="1960666" y="2978153"/>
            <a:ext cx="252028" cy="226951"/>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rgbClr val="77A233"/>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351" kern="0">
              <a:solidFill>
                <a:srgbClr val="AACE36"/>
              </a:solidFill>
            </a:endParaRPr>
          </a:p>
        </p:txBody>
      </p:sp>
      <p:sp>
        <p:nvSpPr>
          <p:cNvPr id="46" name="右矢印 45"/>
          <p:cNvSpPr/>
          <p:nvPr/>
        </p:nvSpPr>
        <p:spPr bwMode="auto">
          <a:xfrm>
            <a:off x="3167844" y="2584027"/>
            <a:ext cx="216024" cy="396044"/>
          </a:xfrm>
          <a:prstGeom prst="rightArrow">
            <a:avLst/>
          </a:prstGeom>
          <a:solidFill>
            <a:srgbClr val="77A233"/>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a:solidFill>
                <a:srgbClr val="FFFFFF"/>
              </a:solidFill>
              <a:effectLst>
                <a:outerShdw blurRad="38100" dist="38100" dir="2700000" algn="tl">
                  <a:srgbClr val="C0C0C0"/>
                </a:outerShdw>
              </a:effectLst>
            </a:endParaRPr>
          </a:p>
        </p:txBody>
      </p:sp>
      <p:sp>
        <p:nvSpPr>
          <p:cNvPr id="47" name="右矢印 46"/>
          <p:cNvSpPr/>
          <p:nvPr/>
        </p:nvSpPr>
        <p:spPr bwMode="auto">
          <a:xfrm>
            <a:off x="4499992" y="2584027"/>
            <a:ext cx="216024" cy="396044"/>
          </a:xfrm>
          <a:prstGeom prst="rightArrow">
            <a:avLst/>
          </a:prstGeom>
          <a:solidFill>
            <a:srgbClr val="77A233"/>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a:solidFill>
                <a:srgbClr val="FFFFFF"/>
              </a:solidFill>
              <a:effectLst>
                <a:outerShdw blurRad="38100" dist="38100" dir="2700000" algn="tl">
                  <a:srgbClr val="C0C0C0"/>
                </a:outerShdw>
              </a:effectLst>
            </a:endParaRPr>
          </a:p>
        </p:txBody>
      </p:sp>
      <p:sp>
        <p:nvSpPr>
          <p:cNvPr id="48" name="右矢印 47"/>
          <p:cNvSpPr/>
          <p:nvPr/>
        </p:nvSpPr>
        <p:spPr bwMode="auto">
          <a:xfrm rot="1572071">
            <a:off x="4499867" y="3184653"/>
            <a:ext cx="216024" cy="396044"/>
          </a:xfrm>
          <a:prstGeom prst="rightArrow">
            <a:avLst/>
          </a:prstGeom>
          <a:solidFill>
            <a:srgbClr val="77A233"/>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a:solidFill>
                <a:srgbClr val="FFFFFF"/>
              </a:solidFill>
              <a:effectLst>
                <a:outerShdw blurRad="38100" dist="38100" dir="2700000" algn="tl">
                  <a:srgbClr val="C0C0C0"/>
                </a:outerShdw>
              </a:effectLst>
            </a:endParaRPr>
          </a:p>
        </p:txBody>
      </p:sp>
      <p:sp>
        <p:nvSpPr>
          <p:cNvPr id="49" name="右矢印 48"/>
          <p:cNvSpPr/>
          <p:nvPr/>
        </p:nvSpPr>
        <p:spPr bwMode="auto">
          <a:xfrm rot="20388454">
            <a:off x="4510287" y="1982850"/>
            <a:ext cx="216024" cy="396044"/>
          </a:xfrm>
          <a:prstGeom prst="rightArrow">
            <a:avLst/>
          </a:prstGeom>
          <a:solidFill>
            <a:srgbClr val="77A233"/>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a:solidFill>
                <a:srgbClr val="FFFFFF"/>
              </a:solidFill>
              <a:effectLst>
                <a:outerShdw blurRad="38100" dist="38100" dir="2700000" algn="tl">
                  <a:srgbClr val="C0C0C0"/>
                </a:outerShdw>
              </a:effectLst>
            </a:endParaRPr>
          </a:p>
        </p:txBody>
      </p:sp>
      <p:sp>
        <p:nvSpPr>
          <p:cNvPr id="50" name="円柱 49"/>
          <p:cNvSpPr/>
          <p:nvPr/>
        </p:nvSpPr>
        <p:spPr>
          <a:xfrm>
            <a:off x="6349433" y="3273569"/>
            <a:ext cx="855019" cy="501217"/>
          </a:xfrm>
          <a:prstGeom prst="can">
            <a:avLst>
              <a:gd name="adj" fmla="val 26660"/>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200" kern="0">
              <a:solidFill>
                <a:sysClr val="window" lastClr="FFFFFF"/>
              </a:solidFill>
            </a:endParaRPr>
          </a:p>
        </p:txBody>
      </p:sp>
      <p:sp>
        <p:nvSpPr>
          <p:cNvPr id="51" name="テキスト ボックス 50"/>
          <p:cNvSpPr txBox="1"/>
          <p:nvPr/>
        </p:nvSpPr>
        <p:spPr>
          <a:xfrm>
            <a:off x="6464263" y="3450467"/>
            <a:ext cx="651740" cy="383284"/>
          </a:xfrm>
          <a:prstGeom prst="rect">
            <a:avLst/>
          </a:prstGeom>
          <a:noFill/>
          <a:ln w="25400" cap="flat" cmpd="sng" algn="ctr">
            <a:noFill/>
            <a:prstDash val="solid"/>
          </a:ln>
          <a:effectLst/>
        </p:spPr>
        <p:txBody>
          <a:bodyPr wrap="none" lIns="0" tIns="0" rIns="0" bIns="0" rtlCol="0" anchor="t" anchorCtr="0">
            <a:normAutofit/>
          </a:bodyPr>
          <a:lstStyle/>
          <a:p>
            <a:pPr algn="ctr">
              <a:lnSpc>
                <a:spcPts val="1400"/>
              </a:lnSpc>
              <a:spcBef>
                <a:spcPct val="0"/>
              </a:spcBef>
              <a:defRPr/>
            </a:pPr>
            <a:r>
              <a:rPr kumimoji="0" lang="ja-JP" altLang="en-US" sz="1051" kern="0">
                <a:solidFill>
                  <a:srgbClr val="FFFFFF"/>
                </a:solidFill>
              </a:rPr>
              <a:t>統合会計</a:t>
            </a:r>
            <a:endParaRPr kumimoji="0" lang="en-US" altLang="ja-JP" sz="1051" kern="0">
              <a:solidFill>
                <a:srgbClr val="FFFFFF"/>
              </a:solidFill>
            </a:endParaRPr>
          </a:p>
        </p:txBody>
      </p:sp>
      <p:sp>
        <p:nvSpPr>
          <p:cNvPr id="52" name="円柱 51"/>
          <p:cNvSpPr/>
          <p:nvPr/>
        </p:nvSpPr>
        <p:spPr>
          <a:xfrm>
            <a:off x="6349433" y="2604417"/>
            <a:ext cx="855019" cy="501217"/>
          </a:xfrm>
          <a:prstGeom prst="can">
            <a:avLst>
              <a:gd name="adj" fmla="val 26660"/>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200" kern="0">
              <a:solidFill>
                <a:sysClr val="window" lastClr="FFFFFF"/>
              </a:solidFill>
            </a:endParaRPr>
          </a:p>
        </p:txBody>
      </p:sp>
      <p:sp>
        <p:nvSpPr>
          <p:cNvPr id="53" name="テキスト ボックス 52"/>
          <p:cNvSpPr txBox="1"/>
          <p:nvPr/>
        </p:nvSpPr>
        <p:spPr>
          <a:xfrm>
            <a:off x="6464263" y="2781315"/>
            <a:ext cx="651740" cy="383284"/>
          </a:xfrm>
          <a:prstGeom prst="rect">
            <a:avLst/>
          </a:prstGeom>
          <a:noFill/>
          <a:ln w="25400" cap="flat" cmpd="sng" algn="ctr">
            <a:noFill/>
            <a:prstDash val="solid"/>
          </a:ln>
          <a:effectLst/>
        </p:spPr>
        <p:txBody>
          <a:bodyPr wrap="none" lIns="0" tIns="0" rIns="0" bIns="0" rtlCol="0" anchor="t" anchorCtr="0">
            <a:normAutofit/>
          </a:bodyPr>
          <a:lstStyle/>
          <a:p>
            <a:pPr algn="ctr">
              <a:lnSpc>
                <a:spcPts val="1400"/>
              </a:lnSpc>
              <a:spcBef>
                <a:spcPct val="0"/>
              </a:spcBef>
              <a:defRPr/>
            </a:pPr>
            <a:r>
              <a:rPr kumimoji="0" lang="ja-JP" altLang="en-US" sz="1051" kern="0">
                <a:solidFill>
                  <a:srgbClr val="FFFFFF"/>
                </a:solidFill>
              </a:rPr>
              <a:t>リース資産</a:t>
            </a:r>
            <a:endParaRPr kumimoji="0" lang="en-US" altLang="ja-JP" sz="1051" kern="0">
              <a:solidFill>
                <a:srgbClr val="FFFFFF"/>
              </a:solidFill>
            </a:endParaRPr>
          </a:p>
        </p:txBody>
      </p:sp>
      <p:sp>
        <p:nvSpPr>
          <p:cNvPr id="54" name="円柱 53"/>
          <p:cNvSpPr/>
          <p:nvPr/>
        </p:nvSpPr>
        <p:spPr>
          <a:xfrm>
            <a:off x="6349433" y="1935265"/>
            <a:ext cx="855019" cy="501217"/>
          </a:xfrm>
          <a:prstGeom prst="can">
            <a:avLst>
              <a:gd name="adj" fmla="val 26660"/>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200" kern="0">
              <a:solidFill>
                <a:sysClr val="window" lastClr="FFFFFF"/>
              </a:solidFill>
            </a:endParaRPr>
          </a:p>
        </p:txBody>
      </p:sp>
      <p:sp>
        <p:nvSpPr>
          <p:cNvPr id="55" name="テキスト ボックス 54"/>
          <p:cNvSpPr txBox="1"/>
          <p:nvPr/>
        </p:nvSpPr>
        <p:spPr>
          <a:xfrm>
            <a:off x="6464263" y="2112163"/>
            <a:ext cx="651740" cy="383284"/>
          </a:xfrm>
          <a:prstGeom prst="rect">
            <a:avLst/>
          </a:prstGeom>
          <a:noFill/>
          <a:ln w="25400" cap="flat" cmpd="sng" algn="ctr">
            <a:noFill/>
            <a:prstDash val="solid"/>
          </a:ln>
          <a:effectLst/>
        </p:spPr>
        <p:txBody>
          <a:bodyPr wrap="none" lIns="0" tIns="0" rIns="0" bIns="0" rtlCol="0" anchor="t" anchorCtr="0">
            <a:normAutofit/>
          </a:bodyPr>
          <a:lstStyle/>
          <a:p>
            <a:pPr algn="ctr">
              <a:lnSpc>
                <a:spcPts val="1400"/>
              </a:lnSpc>
              <a:spcBef>
                <a:spcPct val="0"/>
              </a:spcBef>
              <a:defRPr/>
            </a:pPr>
            <a:r>
              <a:rPr kumimoji="0" lang="ja-JP" altLang="en-US" sz="1051" kern="0">
                <a:solidFill>
                  <a:srgbClr val="FFFFFF"/>
                </a:solidFill>
              </a:rPr>
              <a:t>固定資産</a:t>
            </a:r>
            <a:endParaRPr kumimoji="0" lang="en-US" altLang="ja-JP" sz="1051" kern="0">
              <a:solidFill>
                <a:srgbClr val="FFFFFF"/>
              </a:solidFill>
            </a:endParaRPr>
          </a:p>
        </p:txBody>
      </p:sp>
      <p:grpSp>
        <p:nvGrpSpPr>
          <p:cNvPr id="56" name="グループ化 61"/>
          <p:cNvGrpSpPr/>
          <p:nvPr/>
        </p:nvGrpSpPr>
        <p:grpSpPr>
          <a:xfrm>
            <a:off x="6776942" y="3688323"/>
            <a:ext cx="1963167" cy="644652"/>
            <a:chOff x="952788" y="3703518"/>
            <a:chExt cx="1743837" cy="644652"/>
          </a:xfrm>
        </p:grpSpPr>
        <p:grpSp>
          <p:nvGrpSpPr>
            <p:cNvPr id="57" name="グループ化 86"/>
            <p:cNvGrpSpPr/>
            <p:nvPr/>
          </p:nvGrpSpPr>
          <p:grpSpPr>
            <a:xfrm>
              <a:off x="952788" y="3811530"/>
              <a:ext cx="1743837" cy="536640"/>
              <a:chOff x="856796" y="3811530"/>
              <a:chExt cx="1743837" cy="536640"/>
            </a:xfrm>
          </p:grpSpPr>
          <p:sp>
            <p:nvSpPr>
              <p:cNvPr id="59" name="角丸四角形 58"/>
              <p:cNvSpPr/>
              <p:nvPr/>
            </p:nvSpPr>
            <p:spPr>
              <a:xfrm>
                <a:off x="1192995" y="3811530"/>
                <a:ext cx="1087372" cy="468052"/>
              </a:xfrm>
              <a:prstGeom prst="roundRect">
                <a:avLst>
                  <a:gd name="adj" fmla="val 0"/>
                </a:avLst>
              </a:prstGeom>
              <a:solidFill>
                <a:srgbClr val="F9BE00">
                  <a:lumMod val="40000"/>
                  <a:lumOff val="60000"/>
                </a:srgbClr>
              </a:solidFill>
              <a:ln w="25400" cap="flat" cmpd="sng" algn="ctr">
                <a:noFill/>
                <a:prstDash val="solid"/>
              </a:ln>
              <a:effectLst/>
            </p:spPr>
            <p:txBody>
              <a:bodyPr rtlCol="0" anchor="ctr"/>
              <a:lstStyle/>
              <a:p>
                <a:pPr algn="ctr">
                  <a:defRPr/>
                </a:pPr>
                <a:endParaRPr kumimoji="0" lang="ja-JP" altLang="en-US" sz="800" kern="0">
                  <a:solidFill>
                    <a:sysClr val="windowText" lastClr="000000"/>
                  </a:solidFill>
                  <a:latin typeface="Microsoft Sans Serif"/>
                  <a:ea typeface="ＭＳ Ｐゴシック"/>
                </a:endParaRPr>
              </a:p>
            </p:txBody>
          </p:sp>
          <p:cxnSp>
            <p:nvCxnSpPr>
              <p:cNvPr id="60" name="直線コネクタ 59"/>
              <p:cNvCxnSpPr/>
              <p:nvPr/>
            </p:nvCxnSpPr>
            <p:spPr>
              <a:xfrm>
                <a:off x="1224634" y="4005064"/>
                <a:ext cx="1152128" cy="0"/>
              </a:xfrm>
              <a:prstGeom prst="line">
                <a:avLst/>
              </a:prstGeom>
              <a:noFill/>
              <a:ln w="9525" cap="flat" cmpd="sng" algn="ctr">
                <a:solidFill>
                  <a:srgbClr val="FFFFFF"/>
                </a:solidFill>
                <a:prstDash val="solid"/>
              </a:ln>
              <a:effectLst/>
            </p:spPr>
          </p:cxnSp>
          <p:cxnSp>
            <p:nvCxnSpPr>
              <p:cNvPr id="61" name="直線コネクタ 60"/>
              <p:cNvCxnSpPr>
                <a:endCxn id="59" idx="2"/>
              </p:cNvCxnSpPr>
              <p:nvPr/>
            </p:nvCxnSpPr>
            <p:spPr>
              <a:xfrm>
                <a:off x="1736681" y="3991550"/>
                <a:ext cx="0" cy="288032"/>
              </a:xfrm>
              <a:prstGeom prst="line">
                <a:avLst/>
              </a:prstGeom>
              <a:noFill/>
              <a:ln w="9525" cap="flat" cmpd="sng" algn="ctr">
                <a:solidFill>
                  <a:srgbClr val="FFFFFF"/>
                </a:solidFill>
                <a:prstDash val="solid"/>
              </a:ln>
              <a:effectLst/>
            </p:spPr>
          </p:cxnSp>
          <p:sp>
            <p:nvSpPr>
              <p:cNvPr id="62" name="テキスト ボックス 61"/>
              <p:cNvSpPr txBox="1"/>
              <p:nvPr/>
            </p:nvSpPr>
            <p:spPr>
              <a:xfrm>
                <a:off x="856796" y="3919542"/>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kern="0">
                    <a:solidFill>
                      <a:sysClr val="windowText" lastClr="000000"/>
                    </a:solidFill>
                  </a:rPr>
                  <a:t>建仮</a:t>
                </a:r>
                <a:endParaRPr kumimoji="0" lang="en-US" altLang="ja-JP" sz="800" kern="0">
                  <a:solidFill>
                    <a:sysClr val="windowText" lastClr="000000"/>
                  </a:solidFill>
                </a:endParaRPr>
              </a:p>
            </p:txBody>
          </p:sp>
          <p:sp>
            <p:nvSpPr>
              <p:cNvPr id="63" name="テキスト ボックス 62"/>
              <p:cNvSpPr txBox="1"/>
              <p:nvPr/>
            </p:nvSpPr>
            <p:spPr>
              <a:xfrm>
                <a:off x="1400481" y="3919542"/>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kern="0">
                    <a:solidFill>
                      <a:sysClr val="windowText" lastClr="000000"/>
                    </a:solidFill>
                  </a:rPr>
                  <a:t>現預金</a:t>
                </a:r>
              </a:p>
            </p:txBody>
          </p:sp>
        </p:grpSp>
        <p:sp>
          <p:nvSpPr>
            <p:cNvPr id="58" name="テキスト ボックス 57"/>
            <p:cNvSpPr txBox="1"/>
            <p:nvPr/>
          </p:nvSpPr>
          <p:spPr>
            <a:xfrm>
              <a:off x="1213025" y="3703518"/>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b="1" kern="0">
                  <a:solidFill>
                    <a:sysClr val="windowText" lastClr="000000"/>
                  </a:solidFill>
                </a:rPr>
                <a:t>支払決済仕訳</a:t>
              </a:r>
            </a:p>
          </p:txBody>
        </p:sp>
      </p:grpSp>
      <p:sp>
        <p:nvSpPr>
          <p:cNvPr id="64" name="Freeform 393"/>
          <p:cNvSpPr>
            <a:spLocks noEditPoints="1"/>
          </p:cNvSpPr>
          <p:nvPr/>
        </p:nvSpPr>
        <p:spPr bwMode="auto">
          <a:xfrm>
            <a:off x="6666969" y="4103780"/>
            <a:ext cx="309011" cy="379123"/>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351" kern="0">
              <a:solidFill>
                <a:sysClr val="windowText" lastClr="000000"/>
              </a:solidFill>
            </a:endParaRPr>
          </a:p>
        </p:txBody>
      </p:sp>
      <p:sp>
        <p:nvSpPr>
          <p:cNvPr id="65" name="右矢印 64"/>
          <p:cNvSpPr/>
          <p:nvPr/>
        </p:nvSpPr>
        <p:spPr bwMode="auto">
          <a:xfrm rot="16200000">
            <a:off x="6722370" y="3764436"/>
            <a:ext cx="176679" cy="323912"/>
          </a:xfrm>
          <a:prstGeom prst="rightArrow">
            <a:avLst/>
          </a:prstGeom>
          <a:solidFill>
            <a:srgbClr val="F9BE00">
              <a:lumMod val="60000"/>
              <a:lumOff val="40000"/>
            </a:srgbClr>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a:solidFill>
                <a:srgbClr val="FFFFFF"/>
              </a:solidFill>
              <a:effectLst>
                <a:outerShdw blurRad="38100" dist="38100" dir="2700000" algn="tl">
                  <a:srgbClr val="C0C0C0"/>
                </a:outerShdw>
              </a:effectLst>
            </a:endParaRPr>
          </a:p>
        </p:txBody>
      </p:sp>
      <p:sp>
        <p:nvSpPr>
          <p:cNvPr id="66" name="右矢印 65"/>
          <p:cNvSpPr/>
          <p:nvPr/>
        </p:nvSpPr>
        <p:spPr bwMode="auto">
          <a:xfrm>
            <a:off x="5785478" y="1986268"/>
            <a:ext cx="492943" cy="333061"/>
          </a:xfrm>
          <a:prstGeom prst="rightArrow">
            <a:avLst/>
          </a:prstGeom>
          <a:solidFill>
            <a:srgbClr val="54C2F0"/>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a:solidFill>
                <a:srgbClr val="FFFFFF"/>
              </a:solidFill>
              <a:effectLst>
                <a:outerShdw blurRad="38100" dist="38100" dir="2700000" algn="tl">
                  <a:srgbClr val="C0C0C0"/>
                </a:outerShdw>
              </a:effectLst>
            </a:endParaRPr>
          </a:p>
        </p:txBody>
      </p:sp>
      <p:sp>
        <p:nvSpPr>
          <p:cNvPr id="67" name="右矢印 66"/>
          <p:cNvSpPr/>
          <p:nvPr/>
        </p:nvSpPr>
        <p:spPr bwMode="auto">
          <a:xfrm>
            <a:off x="5785478" y="2670344"/>
            <a:ext cx="492943" cy="333061"/>
          </a:xfrm>
          <a:prstGeom prst="rightArrow">
            <a:avLst/>
          </a:prstGeom>
          <a:solidFill>
            <a:srgbClr val="54C2F0"/>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a:solidFill>
                <a:srgbClr val="FFFFFF"/>
              </a:solidFill>
              <a:effectLst>
                <a:outerShdw blurRad="38100" dist="38100" dir="2700000" algn="tl">
                  <a:srgbClr val="C0C0C0"/>
                </a:outerShdw>
              </a:effectLst>
            </a:endParaRPr>
          </a:p>
        </p:txBody>
      </p:sp>
      <p:sp>
        <p:nvSpPr>
          <p:cNvPr id="68" name="右矢印 67"/>
          <p:cNvSpPr/>
          <p:nvPr/>
        </p:nvSpPr>
        <p:spPr bwMode="auto">
          <a:xfrm>
            <a:off x="5785478" y="3354420"/>
            <a:ext cx="492943" cy="333061"/>
          </a:xfrm>
          <a:prstGeom prst="rightArrow">
            <a:avLst/>
          </a:prstGeom>
          <a:solidFill>
            <a:srgbClr val="54C2F0"/>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a:solidFill>
                <a:srgbClr val="FFFFFF"/>
              </a:solidFill>
              <a:effectLst>
                <a:outerShdw blurRad="38100" dist="38100" dir="2700000" algn="tl">
                  <a:srgbClr val="C0C0C0"/>
                </a:outerShdw>
              </a:effectLst>
            </a:endParaRPr>
          </a:p>
        </p:txBody>
      </p:sp>
      <p:sp>
        <p:nvSpPr>
          <p:cNvPr id="69" name="右矢印 68"/>
          <p:cNvSpPr/>
          <p:nvPr/>
        </p:nvSpPr>
        <p:spPr bwMode="auto">
          <a:xfrm>
            <a:off x="1644078" y="1733013"/>
            <a:ext cx="216024" cy="396044"/>
          </a:xfrm>
          <a:prstGeom prst="rightArrow">
            <a:avLst/>
          </a:prstGeom>
          <a:solidFill>
            <a:srgbClr val="77A233"/>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a:solidFill>
                <a:srgbClr val="FFFFFF"/>
              </a:solidFill>
              <a:effectLst>
                <a:outerShdw blurRad="38100" dist="38100" dir="2700000" algn="tl">
                  <a:srgbClr val="C0C0C0"/>
                </a:outerShdw>
              </a:effectLst>
            </a:endParaRPr>
          </a:p>
        </p:txBody>
      </p:sp>
      <p:grpSp>
        <p:nvGrpSpPr>
          <p:cNvPr id="70" name="グループ化 61"/>
          <p:cNvGrpSpPr/>
          <p:nvPr/>
        </p:nvGrpSpPr>
        <p:grpSpPr>
          <a:xfrm>
            <a:off x="7204452" y="2781315"/>
            <a:ext cx="1963167" cy="660973"/>
            <a:chOff x="952788" y="3687197"/>
            <a:chExt cx="1743837" cy="660973"/>
          </a:xfrm>
        </p:grpSpPr>
        <p:grpSp>
          <p:nvGrpSpPr>
            <p:cNvPr id="71" name="グループ化 86"/>
            <p:cNvGrpSpPr/>
            <p:nvPr/>
          </p:nvGrpSpPr>
          <p:grpSpPr>
            <a:xfrm>
              <a:off x="952788" y="3811530"/>
              <a:ext cx="1743837" cy="536640"/>
              <a:chOff x="856796" y="3811530"/>
              <a:chExt cx="1743837" cy="536640"/>
            </a:xfrm>
          </p:grpSpPr>
          <p:sp>
            <p:nvSpPr>
              <p:cNvPr id="73" name="角丸四角形 72"/>
              <p:cNvSpPr/>
              <p:nvPr/>
            </p:nvSpPr>
            <p:spPr>
              <a:xfrm>
                <a:off x="1192995" y="3811530"/>
                <a:ext cx="1087372" cy="468052"/>
              </a:xfrm>
              <a:prstGeom prst="roundRect">
                <a:avLst>
                  <a:gd name="adj" fmla="val 0"/>
                </a:avLst>
              </a:prstGeom>
              <a:solidFill>
                <a:srgbClr val="92D050">
                  <a:alpha val="40000"/>
                </a:srgbClr>
              </a:solidFill>
              <a:ln w="25400" cap="flat" cmpd="sng" algn="ctr">
                <a:noFill/>
                <a:prstDash val="solid"/>
              </a:ln>
              <a:effectLst/>
            </p:spPr>
            <p:txBody>
              <a:bodyPr rtlCol="0" anchor="ctr"/>
              <a:lstStyle/>
              <a:p>
                <a:pPr algn="ctr">
                  <a:defRPr/>
                </a:pPr>
                <a:endParaRPr kumimoji="0" lang="ja-JP" altLang="en-US" sz="800" kern="0">
                  <a:solidFill>
                    <a:sysClr val="windowText" lastClr="000000"/>
                  </a:solidFill>
                  <a:latin typeface="Microsoft Sans Serif"/>
                  <a:ea typeface="ＭＳ Ｐゴシック"/>
                </a:endParaRPr>
              </a:p>
            </p:txBody>
          </p:sp>
          <p:cxnSp>
            <p:nvCxnSpPr>
              <p:cNvPr id="74" name="直線コネクタ 73"/>
              <p:cNvCxnSpPr/>
              <p:nvPr/>
            </p:nvCxnSpPr>
            <p:spPr>
              <a:xfrm>
                <a:off x="1224634" y="4005064"/>
                <a:ext cx="1152128" cy="0"/>
              </a:xfrm>
              <a:prstGeom prst="line">
                <a:avLst/>
              </a:prstGeom>
              <a:noFill/>
              <a:ln w="9525" cap="flat" cmpd="sng" algn="ctr">
                <a:solidFill>
                  <a:srgbClr val="FFFFFF"/>
                </a:solidFill>
                <a:prstDash val="solid"/>
              </a:ln>
              <a:effectLst/>
            </p:spPr>
          </p:cxnSp>
          <p:cxnSp>
            <p:nvCxnSpPr>
              <p:cNvPr id="75" name="直線コネクタ 74"/>
              <p:cNvCxnSpPr>
                <a:endCxn id="73" idx="2"/>
              </p:cNvCxnSpPr>
              <p:nvPr/>
            </p:nvCxnSpPr>
            <p:spPr>
              <a:xfrm>
                <a:off x="1736681" y="3991550"/>
                <a:ext cx="0" cy="288032"/>
              </a:xfrm>
              <a:prstGeom prst="line">
                <a:avLst/>
              </a:prstGeom>
              <a:noFill/>
              <a:ln w="9525" cap="flat" cmpd="sng" algn="ctr">
                <a:solidFill>
                  <a:srgbClr val="FFFFFF"/>
                </a:solidFill>
                <a:prstDash val="solid"/>
              </a:ln>
              <a:effectLst/>
            </p:spPr>
          </p:cxnSp>
          <p:sp>
            <p:nvSpPr>
              <p:cNvPr id="76" name="テキスト ボックス 75"/>
              <p:cNvSpPr txBox="1"/>
              <p:nvPr/>
            </p:nvSpPr>
            <p:spPr>
              <a:xfrm>
                <a:off x="856796" y="3919542"/>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kern="0">
                    <a:solidFill>
                      <a:sysClr val="windowText" lastClr="000000"/>
                    </a:solidFill>
                  </a:rPr>
                  <a:t>リース資産</a:t>
                </a:r>
                <a:endParaRPr kumimoji="0" lang="en-US" altLang="ja-JP" sz="800" kern="0">
                  <a:solidFill>
                    <a:sysClr val="windowText" lastClr="000000"/>
                  </a:solidFill>
                </a:endParaRPr>
              </a:p>
            </p:txBody>
          </p:sp>
          <p:sp>
            <p:nvSpPr>
              <p:cNvPr id="77" name="テキスト ボックス 76"/>
              <p:cNvSpPr txBox="1"/>
              <p:nvPr/>
            </p:nvSpPr>
            <p:spPr>
              <a:xfrm>
                <a:off x="1400481" y="3919542"/>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kern="0">
                    <a:solidFill>
                      <a:sysClr val="windowText" lastClr="000000"/>
                    </a:solidFill>
                  </a:rPr>
                  <a:t>リース債務</a:t>
                </a:r>
              </a:p>
            </p:txBody>
          </p:sp>
        </p:grpSp>
        <p:sp>
          <p:nvSpPr>
            <p:cNvPr id="72" name="テキスト ボックス 71"/>
            <p:cNvSpPr txBox="1"/>
            <p:nvPr/>
          </p:nvSpPr>
          <p:spPr>
            <a:xfrm>
              <a:off x="1227279" y="3687197"/>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b="1" kern="0">
                  <a:solidFill>
                    <a:sysClr val="windowText" lastClr="000000"/>
                  </a:solidFill>
                </a:rPr>
                <a:t>建仮リース振替仕訳</a:t>
              </a:r>
            </a:p>
          </p:txBody>
        </p:sp>
      </p:grpSp>
      <p:grpSp>
        <p:nvGrpSpPr>
          <p:cNvPr id="78" name="グループ化 77"/>
          <p:cNvGrpSpPr/>
          <p:nvPr/>
        </p:nvGrpSpPr>
        <p:grpSpPr>
          <a:xfrm>
            <a:off x="7204449" y="2119966"/>
            <a:ext cx="1963167" cy="660737"/>
            <a:chOff x="7433368" y="2542211"/>
            <a:chExt cx="1963166" cy="660737"/>
          </a:xfrm>
        </p:grpSpPr>
        <p:grpSp>
          <p:nvGrpSpPr>
            <p:cNvPr id="79" name="グループ化 86"/>
            <p:cNvGrpSpPr/>
            <p:nvPr/>
          </p:nvGrpSpPr>
          <p:grpSpPr>
            <a:xfrm>
              <a:off x="7433368" y="2666308"/>
              <a:ext cx="1963166" cy="536640"/>
              <a:chOff x="856796" y="3811530"/>
              <a:chExt cx="1743837" cy="536640"/>
            </a:xfrm>
          </p:grpSpPr>
          <p:sp>
            <p:nvSpPr>
              <p:cNvPr id="81" name="角丸四角形 80"/>
              <p:cNvSpPr/>
              <p:nvPr/>
            </p:nvSpPr>
            <p:spPr>
              <a:xfrm>
                <a:off x="1192996" y="3811530"/>
                <a:ext cx="1087373" cy="468052"/>
              </a:xfrm>
              <a:prstGeom prst="roundRect">
                <a:avLst>
                  <a:gd name="adj" fmla="val 0"/>
                </a:avLst>
              </a:prstGeom>
              <a:solidFill>
                <a:srgbClr val="92D050">
                  <a:alpha val="40000"/>
                </a:srgbClr>
              </a:solidFill>
              <a:ln w="25400" cap="flat" cmpd="sng" algn="ctr">
                <a:noFill/>
                <a:prstDash val="solid"/>
              </a:ln>
              <a:effectLst/>
            </p:spPr>
            <p:txBody>
              <a:bodyPr rtlCol="0" anchor="ctr"/>
              <a:lstStyle/>
              <a:p>
                <a:pPr algn="ctr">
                  <a:defRPr/>
                </a:pPr>
                <a:endParaRPr kumimoji="0" lang="ja-JP" altLang="en-US" sz="800" kern="0">
                  <a:solidFill>
                    <a:sysClr val="windowText" lastClr="000000"/>
                  </a:solidFill>
                  <a:latin typeface="Microsoft Sans Serif"/>
                  <a:ea typeface="ＭＳ Ｐゴシック"/>
                </a:endParaRPr>
              </a:p>
            </p:txBody>
          </p:sp>
          <p:cxnSp>
            <p:nvCxnSpPr>
              <p:cNvPr id="82" name="直線コネクタ 81"/>
              <p:cNvCxnSpPr/>
              <p:nvPr/>
            </p:nvCxnSpPr>
            <p:spPr>
              <a:xfrm>
                <a:off x="1224635" y="4005064"/>
                <a:ext cx="1152128" cy="0"/>
              </a:xfrm>
              <a:prstGeom prst="line">
                <a:avLst/>
              </a:prstGeom>
              <a:noFill/>
              <a:ln w="9525" cap="flat" cmpd="sng" algn="ctr">
                <a:solidFill>
                  <a:srgbClr val="FFFFFF"/>
                </a:solidFill>
                <a:prstDash val="solid"/>
              </a:ln>
              <a:effectLst/>
            </p:spPr>
          </p:cxnSp>
          <p:cxnSp>
            <p:nvCxnSpPr>
              <p:cNvPr id="83" name="直線コネクタ 82"/>
              <p:cNvCxnSpPr>
                <a:endCxn id="81" idx="2"/>
              </p:cNvCxnSpPr>
              <p:nvPr/>
            </p:nvCxnSpPr>
            <p:spPr>
              <a:xfrm>
                <a:off x="1736682" y="3991550"/>
                <a:ext cx="0" cy="288032"/>
              </a:xfrm>
              <a:prstGeom prst="line">
                <a:avLst/>
              </a:prstGeom>
              <a:noFill/>
              <a:ln w="9525" cap="flat" cmpd="sng" algn="ctr">
                <a:solidFill>
                  <a:srgbClr val="FFFFFF"/>
                </a:solidFill>
                <a:prstDash val="solid"/>
              </a:ln>
              <a:effectLst/>
            </p:spPr>
          </p:cxnSp>
          <p:sp>
            <p:nvSpPr>
              <p:cNvPr id="84" name="テキスト ボックス 83"/>
              <p:cNvSpPr txBox="1"/>
              <p:nvPr/>
            </p:nvSpPr>
            <p:spPr>
              <a:xfrm>
                <a:off x="856796" y="3919542"/>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kern="0">
                    <a:solidFill>
                      <a:sysClr val="windowText" lastClr="000000"/>
                    </a:solidFill>
                  </a:rPr>
                  <a:t>固定資産</a:t>
                </a:r>
                <a:endParaRPr kumimoji="0" lang="en-US" altLang="ja-JP" sz="800" kern="0">
                  <a:solidFill>
                    <a:sysClr val="windowText" lastClr="000000"/>
                  </a:solidFill>
                </a:endParaRPr>
              </a:p>
            </p:txBody>
          </p:sp>
          <p:sp>
            <p:nvSpPr>
              <p:cNvPr id="85" name="テキスト ボックス 84"/>
              <p:cNvSpPr txBox="1"/>
              <p:nvPr/>
            </p:nvSpPr>
            <p:spPr>
              <a:xfrm>
                <a:off x="1400481" y="3919542"/>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kern="0">
                    <a:solidFill>
                      <a:sysClr val="windowText" lastClr="000000"/>
                    </a:solidFill>
                  </a:rPr>
                  <a:t>建仮</a:t>
                </a:r>
              </a:p>
            </p:txBody>
          </p:sp>
        </p:grpSp>
        <p:sp>
          <p:nvSpPr>
            <p:cNvPr id="80" name="テキスト ボックス 79"/>
            <p:cNvSpPr txBox="1"/>
            <p:nvPr/>
          </p:nvSpPr>
          <p:spPr>
            <a:xfrm>
              <a:off x="7761767" y="2542211"/>
              <a:ext cx="1351100"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b="1" kern="0">
                  <a:solidFill>
                    <a:sysClr val="windowText" lastClr="000000"/>
                  </a:solidFill>
                </a:rPr>
                <a:t>建仮資産振替仕訳</a:t>
              </a:r>
            </a:p>
          </p:txBody>
        </p:sp>
      </p:grpSp>
      <p:sp>
        <p:nvSpPr>
          <p:cNvPr id="88" name="テキスト ボックス 87"/>
          <p:cNvSpPr txBox="1"/>
          <p:nvPr/>
        </p:nvSpPr>
        <p:spPr>
          <a:xfrm>
            <a:off x="1835696" y="4740531"/>
            <a:ext cx="4405399" cy="428628"/>
          </a:xfrm>
          <a:prstGeom prst="rect">
            <a:avLst/>
          </a:prstGeom>
        </p:spPr>
        <p:txBody>
          <a:bodyPr wrap="none" lIns="0" tIns="0" rIns="0" bIns="0" rtlCol="0" anchor="t" anchorCtr="0">
            <a:no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ja-JP" sz="800" b="0" i="0" u="none" strike="noStrike" kern="0" cap="none" spc="0" normalizeH="0" baseline="0" noProof="0">
                <a:ln>
                  <a:noFill/>
                </a:ln>
                <a:solidFill>
                  <a:prstClr val="black"/>
                </a:solidFill>
                <a:effectLst/>
                <a:uLnTx/>
                <a:uFillTx/>
              </a:rPr>
              <a:t>※</a:t>
            </a:r>
            <a:r>
              <a:rPr kumimoji="0" lang="ja-JP" altLang="en-US" sz="800" b="0" i="0" u="none" strike="noStrike" kern="0" cap="none" spc="0" normalizeH="0" baseline="0" noProof="0">
                <a:ln>
                  <a:noFill/>
                </a:ln>
                <a:solidFill>
                  <a:prstClr val="black"/>
                </a:solidFill>
                <a:effectLst/>
                <a:uLnTx/>
                <a:uFillTx/>
              </a:rPr>
              <a:t>リース資産は建設仮勘定管理は行わないが、建設仮勘定オプションから入力することにより、</a:t>
            </a:r>
            <a:endParaRPr kumimoji="0" lang="en-US" altLang="ja-JP" sz="8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ja-JP" sz="800" kern="0">
                <a:solidFill>
                  <a:prstClr val="black"/>
                </a:solidFill>
              </a:rPr>
              <a:t>   </a:t>
            </a:r>
            <a:r>
              <a:rPr kumimoji="0" lang="ja-JP" altLang="en-US" sz="800" b="0" i="0" u="none" strike="noStrike" kern="0" cap="none" spc="0" normalizeH="0" baseline="0" noProof="0">
                <a:ln>
                  <a:noFill/>
                </a:ln>
                <a:solidFill>
                  <a:prstClr val="black"/>
                </a:solidFill>
                <a:effectLst/>
                <a:uLnTx/>
                <a:uFillTx/>
              </a:rPr>
              <a:t>拠点や</a:t>
            </a:r>
            <a:r>
              <a:rPr kumimoji="0" lang="ja-JP" altLang="en-US" sz="800" kern="0">
                <a:solidFill>
                  <a:prstClr val="black"/>
                </a:solidFill>
              </a:rPr>
              <a:t>店舗でもわかる範囲で簡単</a:t>
            </a:r>
            <a:r>
              <a:rPr kumimoji="0" lang="ja-JP" altLang="en-US" sz="800" b="0" i="0" u="none" strike="noStrike" kern="0" cap="none" spc="0" normalizeH="0" baseline="0" noProof="0">
                <a:ln>
                  <a:noFill/>
                </a:ln>
                <a:solidFill>
                  <a:prstClr val="black"/>
                </a:solidFill>
                <a:effectLst/>
                <a:uLnTx/>
                <a:uFillTx/>
              </a:rPr>
              <a:t>に入力が可能となります</a:t>
            </a:r>
          </a:p>
        </p:txBody>
      </p:sp>
      <p:sp>
        <p:nvSpPr>
          <p:cNvPr id="91" name="テキスト ボックス 90"/>
          <p:cNvSpPr txBox="1"/>
          <p:nvPr/>
        </p:nvSpPr>
        <p:spPr>
          <a:xfrm>
            <a:off x="359532" y="956758"/>
            <a:ext cx="2609222" cy="428628"/>
          </a:xfrm>
          <a:prstGeom prst="roundRect">
            <a:avLst/>
          </a:prstGeom>
          <a:solidFill>
            <a:srgbClr val="77A233"/>
          </a:solidFill>
          <a:ln w="25400" cap="flat" cmpd="sng" algn="ctr">
            <a:noFill/>
            <a:prstDash val="solid"/>
          </a:ln>
          <a:effectLst/>
        </p:spPr>
        <p:txBody>
          <a:bodyPr wrap="none" lIns="0" tIns="0" rIns="0" bIns="0" rtlCol="0" anchor="t" anchorCtr="0">
            <a:normAutofit/>
          </a:bodyPr>
          <a:lstStyle/>
          <a:p>
            <a:pPr marL="0" marR="0" lvl="0" indent="0" algn="ctr" defTabSz="914400" eaLnBrk="1" fontAlgn="auto" latinLnBrk="0" hangingPunct="1">
              <a:lnSpc>
                <a:spcPts val="2800"/>
              </a:lnSpc>
              <a:spcBef>
                <a:spcPct val="0"/>
              </a:spcBef>
              <a:spcAft>
                <a:spcPts val="0"/>
              </a:spcAft>
              <a:buClrTx/>
              <a:buSzTx/>
              <a:buFontTx/>
              <a:buNone/>
              <a:tabLst/>
              <a:defRPr/>
            </a:pPr>
            <a:r>
              <a:rPr kumimoji="0" lang="ja-JP" altLang="en-US" sz="1200" b="0" i="0" u="none" strike="noStrike" kern="0" cap="none" spc="0" normalizeH="0" baseline="0" noProof="0">
                <a:ln>
                  <a:noFill/>
                </a:ln>
                <a:solidFill>
                  <a:srgbClr val="FFFFFF"/>
                </a:solidFill>
                <a:effectLst/>
                <a:uLnTx/>
                <a:uFillTx/>
                <a:latin typeface="メイリオ"/>
                <a:ea typeface="メイリオ"/>
                <a:cs typeface="+mn-cs"/>
              </a:rPr>
              <a:t>建設仮勘定管理オプションの範囲</a:t>
            </a:r>
            <a:endParaRPr kumimoji="0" lang="en-US" altLang="ja-JP" sz="1200" b="0" i="0" u="none" strike="noStrike" kern="0" cap="none" spc="0" normalizeH="0" baseline="0" noProof="0">
              <a:ln>
                <a:noFill/>
              </a:ln>
              <a:solidFill>
                <a:srgbClr val="FFFFFF"/>
              </a:solidFill>
              <a:effectLst/>
              <a:uLnTx/>
              <a:uFillTx/>
              <a:latin typeface="メイリオ"/>
              <a:ea typeface="メイリオ"/>
              <a:cs typeface="+mn-cs"/>
            </a:endParaRPr>
          </a:p>
        </p:txBody>
      </p:sp>
      <p:grpSp>
        <p:nvGrpSpPr>
          <p:cNvPr id="6" name="グループ化 50">
            <a:extLst>
              <a:ext uri="{FF2B5EF4-FFF2-40B4-BE49-F238E27FC236}">
                <a16:creationId xmlns:a16="http://schemas.microsoft.com/office/drawing/2014/main" id="{A64C45A2-1FA7-3FE9-1C28-F7822B853A8D}"/>
              </a:ext>
            </a:extLst>
          </p:cNvPr>
          <p:cNvGrpSpPr/>
          <p:nvPr/>
        </p:nvGrpSpPr>
        <p:grpSpPr>
          <a:xfrm>
            <a:off x="467545" y="1421577"/>
            <a:ext cx="1025334" cy="864096"/>
            <a:chOff x="1752013" y="1774488"/>
            <a:chExt cx="1157635" cy="1080120"/>
          </a:xfrm>
        </p:grpSpPr>
        <p:pic>
          <p:nvPicPr>
            <p:cNvPr id="29" name="Picture 24">
              <a:extLst>
                <a:ext uri="{FF2B5EF4-FFF2-40B4-BE49-F238E27FC236}">
                  <a16:creationId xmlns:a16="http://schemas.microsoft.com/office/drawing/2014/main" id="{7C0952DF-DFCF-B3A6-006E-5E51495A25A9}"/>
                </a:ext>
              </a:extLst>
            </p:cNvPr>
            <p:cNvPicPr>
              <a:picLocks noChangeAspect="1" noChangeArrowheads="1"/>
            </p:cNvPicPr>
            <p:nvPr/>
          </p:nvPicPr>
          <p:blipFill>
            <a:blip r:embed="rId2" cstate="screen">
              <a:duotone>
                <a:prstClr val="black"/>
                <a:srgbClr val="BC8B00">
                  <a:tint val="45000"/>
                  <a:satMod val="400000"/>
                </a:srgbClr>
              </a:duotone>
            </a:blip>
            <a:srcRect/>
            <a:stretch>
              <a:fillRect/>
            </a:stretch>
          </p:blipFill>
          <p:spPr bwMode="auto">
            <a:xfrm>
              <a:off x="1769707" y="1774488"/>
              <a:ext cx="1080120" cy="1080120"/>
            </a:xfrm>
            <a:prstGeom prst="rect">
              <a:avLst/>
            </a:prstGeom>
            <a:noFill/>
            <a:ln w="9525">
              <a:noFill/>
              <a:miter lim="800000"/>
              <a:headEnd/>
              <a:tailEnd/>
            </a:ln>
            <a:effectLst/>
          </p:spPr>
        </p:pic>
        <p:sp>
          <p:nvSpPr>
            <p:cNvPr id="86" name="正方形/長方形 85">
              <a:extLst>
                <a:ext uri="{FF2B5EF4-FFF2-40B4-BE49-F238E27FC236}">
                  <a16:creationId xmlns:a16="http://schemas.microsoft.com/office/drawing/2014/main" id="{23623A40-2C4D-0C88-30CE-F6722FE6218A}"/>
                </a:ext>
              </a:extLst>
            </p:cNvPr>
            <p:cNvSpPr/>
            <p:nvPr/>
          </p:nvSpPr>
          <p:spPr>
            <a:xfrm rot="480735">
              <a:off x="1752013" y="1824268"/>
              <a:ext cx="840071" cy="432048"/>
            </a:xfrm>
            <a:prstGeom prst="rect">
              <a:avLst/>
            </a:prstGeom>
            <a:solidFill>
              <a:srgbClr val="FFFFFF"/>
            </a:solidFill>
            <a:ln w="25400" cap="flat" cmpd="sng" algn="ctr">
              <a:noFill/>
              <a:prstDash val="solid"/>
            </a:ln>
            <a:effectLst/>
          </p:spPr>
          <p:txBody>
            <a:bodyPr rtlCol="0" anchor="ctr"/>
            <a:lstStyle/>
            <a:p>
              <a:pPr algn="ctr">
                <a:defRPr/>
              </a:pPr>
              <a:endParaRPr kumimoji="0" lang="ja-JP" altLang="en-US" kern="0">
                <a:solidFill>
                  <a:srgbClr val="FFFFFF"/>
                </a:solidFill>
                <a:latin typeface="Microsoft Sans Serif"/>
                <a:ea typeface="ＭＳ Ｐゴシック"/>
              </a:endParaRPr>
            </a:p>
          </p:txBody>
        </p:sp>
        <p:sp>
          <p:nvSpPr>
            <p:cNvPr id="87" name="正方形/長方形 86">
              <a:extLst>
                <a:ext uri="{FF2B5EF4-FFF2-40B4-BE49-F238E27FC236}">
                  <a16:creationId xmlns:a16="http://schemas.microsoft.com/office/drawing/2014/main" id="{5FA4237F-10E9-221A-CC0B-4F99E695B807}"/>
                </a:ext>
              </a:extLst>
            </p:cNvPr>
            <p:cNvSpPr/>
            <p:nvPr/>
          </p:nvSpPr>
          <p:spPr>
            <a:xfrm rot="19716565">
              <a:off x="2359778" y="1886076"/>
              <a:ext cx="549870" cy="432048"/>
            </a:xfrm>
            <a:prstGeom prst="rect">
              <a:avLst/>
            </a:prstGeom>
            <a:solidFill>
              <a:srgbClr val="FFFFFF"/>
            </a:solidFill>
            <a:ln w="25400" cap="flat" cmpd="sng" algn="ctr">
              <a:noFill/>
              <a:prstDash val="solid"/>
            </a:ln>
            <a:effectLst/>
          </p:spPr>
          <p:txBody>
            <a:bodyPr rtlCol="0" anchor="ctr"/>
            <a:lstStyle/>
            <a:p>
              <a:pPr algn="ctr">
                <a:defRPr/>
              </a:pPr>
              <a:endParaRPr kumimoji="0" lang="ja-JP" altLang="en-US" kern="0">
                <a:solidFill>
                  <a:srgbClr val="FFFFFF"/>
                </a:solidFill>
                <a:latin typeface="Microsoft Sans Serif"/>
                <a:ea typeface="ＭＳ Ｐゴシック"/>
              </a:endParaRPr>
            </a:p>
          </p:txBody>
        </p:sp>
        <p:sp>
          <p:nvSpPr>
            <p:cNvPr id="89" name="平行四辺形 88">
              <a:extLst>
                <a:ext uri="{FF2B5EF4-FFF2-40B4-BE49-F238E27FC236}">
                  <a16:creationId xmlns:a16="http://schemas.microsoft.com/office/drawing/2014/main" id="{6F8D000E-7C69-9D6B-EA00-E6A6BD16AB7C}"/>
                </a:ext>
              </a:extLst>
            </p:cNvPr>
            <p:cNvSpPr/>
            <p:nvPr/>
          </p:nvSpPr>
          <p:spPr>
            <a:xfrm rot="748318">
              <a:off x="1816190" y="2050754"/>
              <a:ext cx="1056305" cy="260768"/>
            </a:xfrm>
            <a:prstGeom prst="parallelogram">
              <a:avLst>
                <a:gd name="adj" fmla="val 101706"/>
              </a:avLst>
            </a:prstGeom>
            <a:gradFill rotWithShape="1">
              <a:gsLst>
                <a:gs pos="0">
                  <a:srgbClr val="BC8B00">
                    <a:tint val="50000"/>
                    <a:satMod val="300000"/>
                  </a:srgbClr>
                </a:gs>
                <a:gs pos="35000">
                  <a:srgbClr val="BC8B00">
                    <a:tint val="37000"/>
                    <a:satMod val="300000"/>
                  </a:srgbClr>
                </a:gs>
                <a:gs pos="100000">
                  <a:srgbClr val="BC8B00">
                    <a:tint val="15000"/>
                    <a:satMod val="350000"/>
                  </a:srgbClr>
                </a:gs>
              </a:gsLst>
              <a:lin ang="16200000" scaled="1"/>
            </a:gradFill>
            <a:ln w="9525" cap="flat" cmpd="sng" algn="ctr">
              <a:solidFill>
                <a:srgbClr val="BC8B00">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kern="0">
                <a:solidFill>
                  <a:sysClr val="windowText" lastClr="000000"/>
                </a:solidFill>
                <a:latin typeface="Microsoft Sans Serif"/>
                <a:ea typeface="ＭＳ Ｐゴシック"/>
              </a:endParaRPr>
            </a:p>
          </p:txBody>
        </p:sp>
      </p:grpSp>
      <p:sp>
        <p:nvSpPr>
          <p:cNvPr id="90" name="円/楕円 112">
            <a:extLst>
              <a:ext uri="{FF2B5EF4-FFF2-40B4-BE49-F238E27FC236}">
                <a16:creationId xmlns:a16="http://schemas.microsoft.com/office/drawing/2014/main" id="{ECECD4A2-C02A-94CD-342E-84001CE1F3C6}"/>
              </a:ext>
            </a:extLst>
          </p:cNvPr>
          <p:cNvSpPr/>
          <p:nvPr/>
        </p:nvSpPr>
        <p:spPr>
          <a:xfrm>
            <a:off x="873875" y="1594395"/>
            <a:ext cx="637785" cy="345638"/>
          </a:xfrm>
          <a:prstGeom prst="ellipse">
            <a:avLst/>
          </a:prstGeom>
          <a:solidFill>
            <a:srgbClr val="EE5500"/>
          </a:solidFill>
          <a:ln w="25400" cap="flat" cmpd="sng" algn="ctr">
            <a:solidFill>
              <a:srgbClr val="EE55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00" b="1" i="0" u="none" strike="noStrike" kern="0" cap="none" spc="0" normalizeH="0" baseline="0" noProof="0">
              <a:ln>
                <a:noFill/>
              </a:ln>
              <a:solidFill>
                <a:srgbClr val="FFFFFF"/>
              </a:solidFill>
              <a:effectLst/>
              <a:uLnTx/>
              <a:uFillTx/>
              <a:cs typeface="メイリオ" pitchFamily="50" charset="-128"/>
            </a:endParaRPr>
          </a:p>
        </p:txBody>
      </p:sp>
      <p:sp>
        <p:nvSpPr>
          <p:cNvPr id="92" name="正方形/長方形 91">
            <a:extLst>
              <a:ext uri="{FF2B5EF4-FFF2-40B4-BE49-F238E27FC236}">
                <a16:creationId xmlns:a16="http://schemas.microsoft.com/office/drawing/2014/main" id="{9F2104C9-0DAD-1035-2947-FB22FD5B23BE}"/>
              </a:ext>
            </a:extLst>
          </p:cNvPr>
          <p:cNvSpPr/>
          <p:nvPr/>
        </p:nvSpPr>
        <p:spPr>
          <a:xfrm>
            <a:off x="879764" y="1633410"/>
            <a:ext cx="646332" cy="276999"/>
          </a:xfrm>
          <a:prstGeom prst="rect">
            <a:avLst/>
          </a:prstGeom>
        </p:spPr>
        <p:txBody>
          <a:bodyPr wrap="none">
            <a:spAutoFit/>
          </a:bodyPr>
          <a:lstStyle/>
          <a:p>
            <a:pPr algn="ctr">
              <a:defRPr/>
            </a:pPr>
            <a:r>
              <a:rPr kumimoji="0" lang="ja-JP" altLang="en-US" sz="1200" kern="0">
                <a:solidFill>
                  <a:srgbClr val="FFFFFF"/>
                </a:solidFill>
                <a:cs typeface="メイリオ" pitchFamily="50" charset="-128"/>
              </a:rPr>
              <a:t>建設中</a:t>
            </a:r>
          </a:p>
        </p:txBody>
      </p:sp>
    </p:spTree>
    <p:extLst>
      <p:ext uri="{BB962C8B-B14F-4D97-AF65-F5344CB8AC3E}">
        <p14:creationId xmlns:p14="http://schemas.microsoft.com/office/powerpoint/2010/main" val="11007587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59</a:t>
            </a:fld>
            <a:endParaRPr lang="ja-JP" altLang="en-US"/>
          </a:p>
        </p:txBody>
      </p:sp>
      <p:sp>
        <p:nvSpPr>
          <p:cNvPr id="5" name="タイトル 4"/>
          <p:cNvSpPr>
            <a:spLocks noGrp="1"/>
          </p:cNvSpPr>
          <p:nvPr>
            <p:ph type="title"/>
          </p:nvPr>
        </p:nvSpPr>
        <p:spPr/>
        <p:txBody>
          <a:bodyPr/>
          <a:lstStyle/>
          <a:p>
            <a:r>
              <a:rPr lang="en-US" altLang="ja-JP">
                <a:solidFill>
                  <a:schemeClr val="accent1"/>
                </a:solidFill>
              </a:rPr>
              <a:t>03</a:t>
            </a:r>
            <a:r>
              <a:rPr lang="en-US" altLang="ja-JP"/>
              <a:t> </a:t>
            </a:r>
            <a:r>
              <a:rPr lang="en-US" altLang="ja-JP" sz="1800" err="1"/>
              <a:t>SuperStream</a:t>
            </a:r>
            <a:r>
              <a:rPr lang="en-US" altLang="ja-JP" sz="1800"/>
              <a:t>-NX </a:t>
            </a:r>
            <a:r>
              <a:rPr lang="ja-JP" altLang="en-US" sz="1800"/>
              <a:t>会計ソリューション</a:t>
            </a:r>
            <a:br>
              <a:rPr lang="en-US" altLang="ja-JP" sz="1800"/>
            </a:br>
            <a:r>
              <a:rPr lang="ja-JP" altLang="en-US"/>
              <a:t>手形</a:t>
            </a:r>
            <a:r>
              <a:rPr lang="zh-TW" altLang="en-US"/>
              <a:t>管理特長</a:t>
            </a:r>
            <a:endParaRPr kumimoji="1" lang="ja-JP" altLang="en-US"/>
          </a:p>
        </p:txBody>
      </p:sp>
    </p:spTree>
    <p:extLst>
      <p:ext uri="{BB962C8B-B14F-4D97-AF65-F5344CB8AC3E}">
        <p14:creationId xmlns:p14="http://schemas.microsoft.com/office/powerpoint/2010/main" val="3534212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85966" y="3195542"/>
            <a:ext cx="8582738" cy="1670867"/>
          </a:xfrm>
          <a:prstGeom prst="rect">
            <a:avLst/>
          </a:prstGeom>
          <a:solidFill>
            <a:sysClr val="window" lastClr="FFFFFF">
              <a:lumMod val="9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3" name="タイトル 2"/>
          <p:cNvSpPr>
            <a:spLocks noGrp="1"/>
          </p:cNvSpPr>
          <p:nvPr>
            <p:ph type="title"/>
          </p:nvPr>
        </p:nvSpPr>
        <p:spPr/>
        <p:txBody>
          <a:bodyPr/>
          <a:lstStyle/>
          <a:p>
            <a:r>
              <a:rPr lang="en-US" altLang="ja-JP"/>
              <a:t>SuperStream</a:t>
            </a:r>
            <a:r>
              <a:rPr lang="ja-JP" altLang="en-US"/>
              <a:t>は会計</a:t>
            </a:r>
            <a:r>
              <a:rPr lang="en-US" altLang="ja-JP"/>
              <a:t>/</a:t>
            </a:r>
            <a:r>
              <a:rPr lang="ja-JP" altLang="en-US"/>
              <a:t>人事業務に特化</a:t>
            </a:r>
            <a:endParaRPr kumimoji="1" lang="ja-JP" altLang="en-US"/>
          </a:p>
        </p:txBody>
      </p:sp>
      <p:sp>
        <p:nvSpPr>
          <p:cNvPr id="4" name="フッター プレースホルダー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6" name="正方形/長方形 5"/>
          <p:cNvSpPr/>
          <p:nvPr/>
        </p:nvSpPr>
        <p:spPr>
          <a:xfrm>
            <a:off x="4941129" y="925102"/>
            <a:ext cx="3843339" cy="2114699"/>
          </a:xfrm>
          <a:prstGeom prst="rect">
            <a:avLst/>
          </a:prstGeom>
          <a:solidFill>
            <a:srgbClr val="EE5500">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a:ea typeface="メイリオ"/>
                <a:cs typeface="+mn-cs"/>
              </a:rPr>
              <a:t>　　</a:t>
            </a:r>
          </a:p>
        </p:txBody>
      </p:sp>
      <p:sp>
        <p:nvSpPr>
          <p:cNvPr id="7" name="正方形/長方形 6"/>
          <p:cNvSpPr/>
          <p:nvPr/>
        </p:nvSpPr>
        <p:spPr>
          <a:xfrm>
            <a:off x="201262" y="915566"/>
            <a:ext cx="4659239" cy="2124236"/>
          </a:xfrm>
          <a:prstGeom prst="rect">
            <a:avLst/>
          </a:prstGeom>
          <a:solidFill>
            <a:srgbClr val="008CCF">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0072" y="2393903"/>
            <a:ext cx="171893" cy="196334"/>
          </a:xfrm>
          <a:prstGeom prst="rect">
            <a:avLst/>
          </a:prstGeom>
        </p:spPr>
      </p:pic>
      <p:sp>
        <p:nvSpPr>
          <p:cNvPr id="9" name="角丸四角形 8"/>
          <p:cNvSpPr/>
          <p:nvPr/>
        </p:nvSpPr>
        <p:spPr>
          <a:xfrm>
            <a:off x="275262" y="1446971"/>
            <a:ext cx="1795370" cy="1538636"/>
          </a:xfrm>
          <a:prstGeom prst="roundRect">
            <a:avLst>
              <a:gd name="adj" fmla="val 7909"/>
            </a:avLst>
          </a:prstGeom>
          <a:solidFill>
            <a:srgbClr val="00B7EE"/>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 name="角丸四角形 9"/>
          <p:cNvSpPr/>
          <p:nvPr/>
        </p:nvSpPr>
        <p:spPr>
          <a:xfrm>
            <a:off x="2141098" y="1446970"/>
            <a:ext cx="1300056" cy="1538636"/>
          </a:xfrm>
          <a:prstGeom prst="roundRect">
            <a:avLst>
              <a:gd name="adj" fmla="val 7909"/>
            </a:avLst>
          </a:prstGeom>
          <a:solidFill>
            <a:srgbClr val="00B7EE"/>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11" name="角丸四角形 10"/>
          <p:cNvSpPr/>
          <p:nvPr/>
        </p:nvSpPr>
        <p:spPr>
          <a:xfrm>
            <a:off x="5047307" y="1435003"/>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14" name="角丸四角形 13"/>
          <p:cNvSpPr/>
          <p:nvPr/>
        </p:nvSpPr>
        <p:spPr>
          <a:xfrm>
            <a:off x="3522751" y="1439367"/>
            <a:ext cx="1237843" cy="1544039"/>
          </a:xfrm>
          <a:prstGeom prst="roundRect">
            <a:avLst>
              <a:gd name="adj" fmla="val 7909"/>
            </a:avLst>
          </a:prstGeom>
          <a:solidFill>
            <a:srgbClr val="00B7EE"/>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15" name="Freeform 75"/>
          <p:cNvSpPr>
            <a:spLocks noEditPoints="1"/>
          </p:cNvSpPr>
          <p:nvPr/>
        </p:nvSpPr>
        <p:spPr bwMode="auto">
          <a:xfrm>
            <a:off x="1208906" y="1024320"/>
            <a:ext cx="276938" cy="241951"/>
          </a:xfrm>
          <a:custGeom>
            <a:avLst/>
            <a:gdLst>
              <a:gd name="T0" fmla="*/ 625 w 813"/>
              <a:gd name="T1" fmla="*/ 466 h 756"/>
              <a:gd name="T2" fmla="*/ 524 w 813"/>
              <a:gd name="T3" fmla="*/ 528 h 756"/>
              <a:gd name="T4" fmla="*/ 545 w 813"/>
              <a:gd name="T5" fmla="*/ 551 h 756"/>
              <a:gd name="T6" fmla="*/ 544 w 813"/>
              <a:gd name="T7" fmla="*/ 574 h 756"/>
              <a:gd name="T8" fmla="*/ 524 w 813"/>
              <a:gd name="T9" fmla="*/ 597 h 756"/>
              <a:gd name="T10" fmla="*/ 626 w 813"/>
              <a:gd name="T11" fmla="*/ 660 h 756"/>
              <a:gd name="T12" fmla="*/ 668 w 813"/>
              <a:gd name="T13" fmla="*/ 605 h 756"/>
              <a:gd name="T14" fmla="*/ 583 w 813"/>
              <a:gd name="T15" fmla="*/ 597 h 756"/>
              <a:gd name="T16" fmla="*/ 641 w 813"/>
              <a:gd name="T17" fmla="*/ 574 h 756"/>
              <a:gd name="T18" fmla="*/ 578 w 813"/>
              <a:gd name="T19" fmla="*/ 563 h 756"/>
              <a:gd name="T20" fmla="*/ 641 w 813"/>
              <a:gd name="T21" fmla="*/ 551 h 756"/>
              <a:gd name="T22" fmla="*/ 583 w 813"/>
              <a:gd name="T23" fmla="*/ 528 h 756"/>
              <a:gd name="T24" fmla="*/ 666 w 813"/>
              <a:gd name="T25" fmla="*/ 520 h 756"/>
              <a:gd name="T26" fmla="*/ 771 w 813"/>
              <a:gd name="T27" fmla="*/ 564 h 756"/>
              <a:gd name="T28" fmla="*/ 471 w 813"/>
              <a:gd name="T29" fmla="*/ 564 h 756"/>
              <a:gd name="T30" fmla="*/ 771 w 813"/>
              <a:gd name="T31" fmla="*/ 564 h 756"/>
              <a:gd name="T32" fmla="*/ 458 w 813"/>
              <a:gd name="T33" fmla="*/ 564 h 756"/>
              <a:gd name="T34" fmla="*/ 784 w 813"/>
              <a:gd name="T35" fmla="*/ 564 h 756"/>
              <a:gd name="T36" fmla="*/ 621 w 813"/>
              <a:gd name="T37" fmla="*/ 372 h 756"/>
              <a:gd name="T38" fmla="*/ 621 w 813"/>
              <a:gd name="T39" fmla="*/ 756 h 756"/>
              <a:gd name="T40" fmla="*/ 621 w 813"/>
              <a:gd name="T41" fmla="*/ 372 h 756"/>
              <a:gd name="T42" fmla="*/ 202 w 813"/>
              <a:gd name="T43" fmla="*/ 624 h 756"/>
              <a:gd name="T44" fmla="*/ 228 w 813"/>
              <a:gd name="T45" fmla="*/ 601 h 756"/>
              <a:gd name="T46" fmla="*/ 182 w 813"/>
              <a:gd name="T47" fmla="*/ 541 h 756"/>
              <a:gd name="T48" fmla="*/ 157 w 813"/>
              <a:gd name="T49" fmla="*/ 516 h 756"/>
              <a:gd name="T50" fmla="*/ 182 w 813"/>
              <a:gd name="T51" fmla="*/ 541 h 756"/>
              <a:gd name="T52" fmla="*/ 203 w 813"/>
              <a:gd name="T53" fmla="*/ 469 h 756"/>
              <a:gd name="T54" fmla="*/ 181 w 813"/>
              <a:gd name="T55" fmla="*/ 453 h 756"/>
              <a:gd name="T56" fmla="*/ 126 w 813"/>
              <a:gd name="T57" fmla="*/ 518 h 756"/>
              <a:gd name="T58" fmla="*/ 182 w 813"/>
              <a:gd name="T59" fmla="*/ 572 h 756"/>
              <a:gd name="T60" fmla="*/ 136 w 813"/>
              <a:gd name="T61" fmla="*/ 600 h 756"/>
              <a:gd name="T62" fmla="*/ 181 w 813"/>
              <a:gd name="T63" fmla="*/ 650 h 756"/>
              <a:gd name="T64" fmla="*/ 203 w 813"/>
              <a:gd name="T65" fmla="*/ 675 h 756"/>
              <a:gd name="T66" fmla="*/ 259 w 813"/>
              <a:gd name="T67" fmla="*/ 600 h 756"/>
              <a:gd name="T68" fmla="*/ 202 w 813"/>
              <a:gd name="T69" fmla="*/ 546 h 756"/>
              <a:gd name="T70" fmla="*/ 238 w 813"/>
              <a:gd name="T71" fmla="*/ 513 h 756"/>
              <a:gd name="T72" fmla="*/ 342 w 813"/>
              <a:gd name="T73" fmla="*/ 564 h 756"/>
              <a:gd name="T74" fmla="*/ 43 w 813"/>
              <a:gd name="T75" fmla="*/ 564 h 756"/>
              <a:gd name="T76" fmla="*/ 342 w 813"/>
              <a:gd name="T77" fmla="*/ 564 h 756"/>
              <a:gd name="T78" fmla="*/ 29 w 813"/>
              <a:gd name="T79" fmla="*/ 564 h 756"/>
              <a:gd name="T80" fmla="*/ 355 w 813"/>
              <a:gd name="T81" fmla="*/ 564 h 756"/>
              <a:gd name="T82" fmla="*/ 192 w 813"/>
              <a:gd name="T83" fmla="*/ 372 h 756"/>
              <a:gd name="T84" fmla="*/ 192 w 813"/>
              <a:gd name="T85" fmla="*/ 756 h 756"/>
              <a:gd name="T86" fmla="*/ 192 w 813"/>
              <a:gd name="T87" fmla="*/ 372 h 756"/>
              <a:gd name="T88" fmla="*/ 381 w 813"/>
              <a:gd name="T89" fmla="*/ 198 h 756"/>
              <a:gd name="T90" fmla="*/ 358 w 813"/>
              <a:gd name="T91" fmla="*/ 105 h 756"/>
              <a:gd name="T92" fmla="*/ 456 w 813"/>
              <a:gd name="T93" fmla="*/ 105 h 756"/>
              <a:gd name="T94" fmla="*/ 431 w 813"/>
              <a:gd name="T95" fmla="*/ 198 h 756"/>
              <a:gd name="T96" fmla="*/ 474 w 813"/>
              <a:gd name="T97" fmla="*/ 222 h 756"/>
              <a:gd name="T98" fmla="*/ 422 w 813"/>
              <a:gd name="T99" fmla="*/ 242 h 756"/>
              <a:gd name="T100" fmla="*/ 474 w 813"/>
              <a:gd name="T101" fmla="*/ 266 h 756"/>
              <a:gd name="T102" fmla="*/ 422 w 813"/>
              <a:gd name="T103" fmla="*/ 293 h 756"/>
              <a:gd name="T104" fmla="*/ 390 w 813"/>
              <a:gd name="T105" fmla="*/ 266 h 756"/>
              <a:gd name="T106" fmla="*/ 339 w 813"/>
              <a:gd name="T107" fmla="*/ 242 h 756"/>
              <a:gd name="T108" fmla="*/ 390 w 813"/>
              <a:gd name="T109" fmla="*/ 222 h 756"/>
              <a:gd name="T110" fmla="*/ 339 w 813"/>
              <a:gd name="T111" fmla="*/ 198 h 756"/>
              <a:gd name="T112" fmla="*/ 257 w 813"/>
              <a:gd name="T113" fmla="*/ 192 h 756"/>
              <a:gd name="T114" fmla="*/ 556 w 813"/>
              <a:gd name="T115" fmla="*/ 192 h 756"/>
              <a:gd name="T116" fmla="*/ 407 w 813"/>
              <a:gd name="T117" fmla="*/ 356 h 756"/>
              <a:gd name="T118" fmla="*/ 407 w 813"/>
              <a:gd name="T119" fmla="*/ 29 h 756"/>
              <a:gd name="T120" fmla="*/ 407 w 813"/>
              <a:gd name="T121" fmla="*/ 356 h 756"/>
              <a:gd name="T122" fmla="*/ 214 w 813"/>
              <a:gd name="T123" fmla="*/ 192 h 756"/>
              <a:gd name="T124" fmla="*/ 599 w 813"/>
              <a:gd name="T125" fmla="*/ 192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3" h="756">
                <a:moveTo>
                  <a:pt x="691" y="501"/>
                </a:moveTo>
                <a:cubicBezTo>
                  <a:pt x="677" y="481"/>
                  <a:pt x="658" y="466"/>
                  <a:pt x="625" y="466"/>
                </a:cubicBezTo>
                <a:cubicBezTo>
                  <a:pt x="587" y="466"/>
                  <a:pt x="560" y="492"/>
                  <a:pt x="549" y="528"/>
                </a:cubicBezTo>
                <a:cubicBezTo>
                  <a:pt x="524" y="528"/>
                  <a:pt x="524" y="528"/>
                  <a:pt x="524" y="528"/>
                </a:cubicBezTo>
                <a:cubicBezTo>
                  <a:pt x="524" y="551"/>
                  <a:pt x="524" y="551"/>
                  <a:pt x="524" y="551"/>
                </a:cubicBezTo>
                <a:cubicBezTo>
                  <a:pt x="545" y="551"/>
                  <a:pt x="545" y="551"/>
                  <a:pt x="545" y="551"/>
                </a:cubicBezTo>
                <a:cubicBezTo>
                  <a:pt x="544" y="555"/>
                  <a:pt x="544" y="559"/>
                  <a:pt x="544" y="563"/>
                </a:cubicBezTo>
                <a:cubicBezTo>
                  <a:pt x="544" y="567"/>
                  <a:pt x="544" y="570"/>
                  <a:pt x="544" y="574"/>
                </a:cubicBezTo>
                <a:cubicBezTo>
                  <a:pt x="524" y="574"/>
                  <a:pt x="524" y="574"/>
                  <a:pt x="524" y="574"/>
                </a:cubicBezTo>
                <a:cubicBezTo>
                  <a:pt x="524" y="597"/>
                  <a:pt x="524" y="597"/>
                  <a:pt x="524" y="597"/>
                </a:cubicBezTo>
                <a:cubicBezTo>
                  <a:pt x="548" y="597"/>
                  <a:pt x="548" y="597"/>
                  <a:pt x="548" y="597"/>
                </a:cubicBezTo>
                <a:cubicBezTo>
                  <a:pt x="559" y="635"/>
                  <a:pt x="587" y="660"/>
                  <a:pt x="626" y="660"/>
                </a:cubicBezTo>
                <a:cubicBezTo>
                  <a:pt x="657" y="660"/>
                  <a:pt x="676" y="645"/>
                  <a:pt x="692" y="622"/>
                </a:cubicBezTo>
                <a:cubicBezTo>
                  <a:pt x="668" y="605"/>
                  <a:pt x="668" y="605"/>
                  <a:pt x="668" y="605"/>
                </a:cubicBezTo>
                <a:cubicBezTo>
                  <a:pt x="656" y="621"/>
                  <a:pt x="645" y="631"/>
                  <a:pt x="627" y="631"/>
                </a:cubicBezTo>
                <a:cubicBezTo>
                  <a:pt x="606" y="631"/>
                  <a:pt x="590" y="618"/>
                  <a:pt x="583" y="597"/>
                </a:cubicBezTo>
                <a:cubicBezTo>
                  <a:pt x="641" y="597"/>
                  <a:pt x="641" y="597"/>
                  <a:pt x="641" y="597"/>
                </a:cubicBezTo>
                <a:cubicBezTo>
                  <a:pt x="641" y="574"/>
                  <a:pt x="641" y="574"/>
                  <a:pt x="641" y="574"/>
                </a:cubicBezTo>
                <a:cubicBezTo>
                  <a:pt x="578" y="574"/>
                  <a:pt x="578" y="574"/>
                  <a:pt x="578" y="574"/>
                </a:cubicBezTo>
                <a:cubicBezTo>
                  <a:pt x="578" y="570"/>
                  <a:pt x="578" y="566"/>
                  <a:pt x="578" y="563"/>
                </a:cubicBezTo>
                <a:cubicBezTo>
                  <a:pt x="578" y="559"/>
                  <a:pt x="578" y="555"/>
                  <a:pt x="578" y="551"/>
                </a:cubicBezTo>
                <a:cubicBezTo>
                  <a:pt x="641" y="551"/>
                  <a:pt x="641" y="551"/>
                  <a:pt x="641" y="551"/>
                </a:cubicBezTo>
                <a:cubicBezTo>
                  <a:pt x="641" y="528"/>
                  <a:pt x="641" y="528"/>
                  <a:pt x="641" y="528"/>
                </a:cubicBezTo>
                <a:cubicBezTo>
                  <a:pt x="583" y="528"/>
                  <a:pt x="583" y="528"/>
                  <a:pt x="583" y="528"/>
                </a:cubicBezTo>
                <a:cubicBezTo>
                  <a:pt x="591" y="508"/>
                  <a:pt x="606" y="495"/>
                  <a:pt x="625" y="495"/>
                </a:cubicBezTo>
                <a:cubicBezTo>
                  <a:pt x="643" y="495"/>
                  <a:pt x="654" y="504"/>
                  <a:pt x="666" y="520"/>
                </a:cubicBezTo>
                <a:lnTo>
                  <a:pt x="691" y="501"/>
                </a:lnTo>
                <a:close/>
                <a:moveTo>
                  <a:pt x="771" y="564"/>
                </a:moveTo>
                <a:cubicBezTo>
                  <a:pt x="771" y="646"/>
                  <a:pt x="704" y="713"/>
                  <a:pt x="621" y="713"/>
                </a:cubicBezTo>
                <a:cubicBezTo>
                  <a:pt x="539" y="713"/>
                  <a:pt x="471" y="646"/>
                  <a:pt x="471" y="564"/>
                </a:cubicBezTo>
                <a:cubicBezTo>
                  <a:pt x="471" y="481"/>
                  <a:pt x="539" y="414"/>
                  <a:pt x="621" y="414"/>
                </a:cubicBezTo>
                <a:cubicBezTo>
                  <a:pt x="704" y="414"/>
                  <a:pt x="771" y="481"/>
                  <a:pt x="771" y="564"/>
                </a:cubicBezTo>
                <a:moveTo>
                  <a:pt x="621" y="727"/>
                </a:moveTo>
                <a:cubicBezTo>
                  <a:pt x="531" y="727"/>
                  <a:pt x="458" y="654"/>
                  <a:pt x="458" y="564"/>
                </a:cubicBezTo>
                <a:cubicBezTo>
                  <a:pt x="458" y="474"/>
                  <a:pt x="531" y="400"/>
                  <a:pt x="621" y="400"/>
                </a:cubicBezTo>
                <a:cubicBezTo>
                  <a:pt x="711" y="400"/>
                  <a:pt x="784" y="474"/>
                  <a:pt x="784" y="564"/>
                </a:cubicBezTo>
                <a:cubicBezTo>
                  <a:pt x="784" y="654"/>
                  <a:pt x="711" y="727"/>
                  <a:pt x="621" y="727"/>
                </a:cubicBezTo>
                <a:moveTo>
                  <a:pt x="621" y="372"/>
                </a:moveTo>
                <a:cubicBezTo>
                  <a:pt x="515" y="372"/>
                  <a:pt x="429" y="458"/>
                  <a:pt x="429" y="564"/>
                </a:cubicBezTo>
                <a:cubicBezTo>
                  <a:pt x="429" y="670"/>
                  <a:pt x="515" y="756"/>
                  <a:pt x="621" y="756"/>
                </a:cubicBezTo>
                <a:cubicBezTo>
                  <a:pt x="727" y="756"/>
                  <a:pt x="813" y="670"/>
                  <a:pt x="813" y="564"/>
                </a:cubicBezTo>
                <a:cubicBezTo>
                  <a:pt x="813" y="458"/>
                  <a:pt x="727" y="372"/>
                  <a:pt x="621" y="372"/>
                </a:cubicBezTo>
                <a:moveTo>
                  <a:pt x="202" y="577"/>
                </a:moveTo>
                <a:cubicBezTo>
                  <a:pt x="202" y="624"/>
                  <a:pt x="202" y="624"/>
                  <a:pt x="202" y="624"/>
                </a:cubicBezTo>
                <a:cubicBezTo>
                  <a:pt x="219" y="622"/>
                  <a:pt x="228" y="614"/>
                  <a:pt x="228" y="602"/>
                </a:cubicBezTo>
                <a:cubicBezTo>
                  <a:pt x="228" y="601"/>
                  <a:pt x="228" y="601"/>
                  <a:pt x="228" y="601"/>
                </a:cubicBezTo>
                <a:cubicBezTo>
                  <a:pt x="228" y="590"/>
                  <a:pt x="222" y="583"/>
                  <a:pt x="202" y="577"/>
                </a:cubicBezTo>
                <a:moveTo>
                  <a:pt x="182" y="541"/>
                </a:moveTo>
                <a:cubicBezTo>
                  <a:pt x="182" y="495"/>
                  <a:pt x="182" y="495"/>
                  <a:pt x="182" y="495"/>
                </a:cubicBezTo>
                <a:cubicBezTo>
                  <a:pt x="165" y="496"/>
                  <a:pt x="157" y="505"/>
                  <a:pt x="157" y="516"/>
                </a:cubicBezTo>
                <a:cubicBezTo>
                  <a:pt x="157" y="516"/>
                  <a:pt x="157" y="516"/>
                  <a:pt x="157" y="516"/>
                </a:cubicBezTo>
                <a:cubicBezTo>
                  <a:pt x="157" y="527"/>
                  <a:pt x="162" y="534"/>
                  <a:pt x="182" y="541"/>
                </a:cubicBezTo>
                <a:moveTo>
                  <a:pt x="252" y="489"/>
                </a:moveTo>
                <a:cubicBezTo>
                  <a:pt x="238" y="478"/>
                  <a:pt x="222" y="471"/>
                  <a:pt x="203" y="469"/>
                </a:cubicBezTo>
                <a:cubicBezTo>
                  <a:pt x="203" y="453"/>
                  <a:pt x="203" y="453"/>
                  <a:pt x="203" y="453"/>
                </a:cubicBezTo>
                <a:cubicBezTo>
                  <a:pt x="181" y="453"/>
                  <a:pt x="181" y="453"/>
                  <a:pt x="181" y="453"/>
                </a:cubicBezTo>
                <a:cubicBezTo>
                  <a:pt x="181" y="468"/>
                  <a:pt x="181" y="468"/>
                  <a:pt x="181" y="468"/>
                </a:cubicBezTo>
                <a:cubicBezTo>
                  <a:pt x="148" y="471"/>
                  <a:pt x="126" y="490"/>
                  <a:pt x="126" y="518"/>
                </a:cubicBezTo>
                <a:cubicBezTo>
                  <a:pt x="126" y="518"/>
                  <a:pt x="126" y="518"/>
                  <a:pt x="126" y="518"/>
                </a:cubicBezTo>
                <a:cubicBezTo>
                  <a:pt x="126" y="548"/>
                  <a:pt x="144" y="562"/>
                  <a:pt x="182" y="572"/>
                </a:cubicBezTo>
                <a:cubicBezTo>
                  <a:pt x="182" y="623"/>
                  <a:pt x="182" y="623"/>
                  <a:pt x="182" y="623"/>
                </a:cubicBezTo>
                <a:cubicBezTo>
                  <a:pt x="165" y="620"/>
                  <a:pt x="151" y="612"/>
                  <a:pt x="136" y="600"/>
                </a:cubicBezTo>
                <a:cubicBezTo>
                  <a:pt x="120" y="624"/>
                  <a:pt x="120" y="624"/>
                  <a:pt x="120" y="624"/>
                </a:cubicBezTo>
                <a:cubicBezTo>
                  <a:pt x="137" y="638"/>
                  <a:pt x="158" y="647"/>
                  <a:pt x="181" y="650"/>
                </a:cubicBezTo>
                <a:cubicBezTo>
                  <a:pt x="181" y="675"/>
                  <a:pt x="181" y="675"/>
                  <a:pt x="181" y="675"/>
                </a:cubicBezTo>
                <a:cubicBezTo>
                  <a:pt x="203" y="675"/>
                  <a:pt x="203" y="675"/>
                  <a:pt x="203" y="675"/>
                </a:cubicBezTo>
                <a:cubicBezTo>
                  <a:pt x="203" y="650"/>
                  <a:pt x="203" y="650"/>
                  <a:pt x="203" y="650"/>
                </a:cubicBezTo>
                <a:cubicBezTo>
                  <a:pt x="236" y="647"/>
                  <a:pt x="259" y="628"/>
                  <a:pt x="259" y="600"/>
                </a:cubicBezTo>
                <a:cubicBezTo>
                  <a:pt x="259" y="599"/>
                  <a:pt x="259" y="599"/>
                  <a:pt x="259" y="599"/>
                </a:cubicBezTo>
                <a:cubicBezTo>
                  <a:pt x="259" y="571"/>
                  <a:pt x="242" y="556"/>
                  <a:pt x="202" y="546"/>
                </a:cubicBezTo>
                <a:cubicBezTo>
                  <a:pt x="202" y="496"/>
                  <a:pt x="202" y="496"/>
                  <a:pt x="202" y="496"/>
                </a:cubicBezTo>
                <a:cubicBezTo>
                  <a:pt x="214" y="499"/>
                  <a:pt x="226" y="505"/>
                  <a:pt x="238" y="513"/>
                </a:cubicBezTo>
                <a:lnTo>
                  <a:pt x="252" y="489"/>
                </a:lnTo>
                <a:close/>
                <a:moveTo>
                  <a:pt x="342" y="564"/>
                </a:moveTo>
                <a:cubicBezTo>
                  <a:pt x="342" y="646"/>
                  <a:pt x="275" y="713"/>
                  <a:pt x="192" y="713"/>
                </a:cubicBezTo>
                <a:cubicBezTo>
                  <a:pt x="110" y="713"/>
                  <a:pt x="43" y="646"/>
                  <a:pt x="43" y="564"/>
                </a:cubicBezTo>
                <a:cubicBezTo>
                  <a:pt x="43" y="481"/>
                  <a:pt x="110" y="414"/>
                  <a:pt x="192" y="414"/>
                </a:cubicBezTo>
                <a:cubicBezTo>
                  <a:pt x="275" y="414"/>
                  <a:pt x="342" y="481"/>
                  <a:pt x="342" y="564"/>
                </a:cubicBezTo>
                <a:moveTo>
                  <a:pt x="192" y="727"/>
                </a:moveTo>
                <a:cubicBezTo>
                  <a:pt x="102" y="727"/>
                  <a:pt x="29" y="654"/>
                  <a:pt x="29" y="564"/>
                </a:cubicBezTo>
                <a:cubicBezTo>
                  <a:pt x="29" y="474"/>
                  <a:pt x="102" y="400"/>
                  <a:pt x="192" y="400"/>
                </a:cubicBezTo>
                <a:cubicBezTo>
                  <a:pt x="282" y="400"/>
                  <a:pt x="355" y="474"/>
                  <a:pt x="355" y="564"/>
                </a:cubicBezTo>
                <a:cubicBezTo>
                  <a:pt x="355" y="654"/>
                  <a:pt x="282" y="727"/>
                  <a:pt x="192" y="727"/>
                </a:cubicBezTo>
                <a:moveTo>
                  <a:pt x="192" y="372"/>
                </a:moveTo>
                <a:cubicBezTo>
                  <a:pt x="86" y="372"/>
                  <a:pt x="0" y="458"/>
                  <a:pt x="0" y="564"/>
                </a:cubicBezTo>
                <a:cubicBezTo>
                  <a:pt x="0" y="670"/>
                  <a:pt x="86" y="756"/>
                  <a:pt x="192" y="756"/>
                </a:cubicBezTo>
                <a:cubicBezTo>
                  <a:pt x="298" y="756"/>
                  <a:pt x="384" y="670"/>
                  <a:pt x="384" y="564"/>
                </a:cubicBezTo>
                <a:cubicBezTo>
                  <a:pt x="384" y="458"/>
                  <a:pt x="298" y="372"/>
                  <a:pt x="192" y="372"/>
                </a:cubicBezTo>
                <a:moveTo>
                  <a:pt x="339" y="198"/>
                </a:moveTo>
                <a:cubicBezTo>
                  <a:pt x="381" y="198"/>
                  <a:pt x="381" y="198"/>
                  <a:pt x="381" y="198"/>
                </a:cubicBezTo>
                <a:cubicBezTo>
                  <a:pt x="319" y="105"/>
                  <a:pt x="319" y="105"/>
                  <a:pt x="319" y="105"/>
                </a:cubicBezTo>
                <a:cubicBezTo>
                  <a:pt x="358" y="105"/>
                  <a:pt x="358" y="105"/>
                  <a:pt x="358" y="105"/>
                </a:cubicBezTo>
                <a:cubicBezTo>
                  <a:pt x="407" y="184"/>
                  <a:pt x="407" y="184"/>
                  <a:pt x="407" y="184"/>
                </a:cubicBezTo>
                <a:cubicBezTo>
                  <a:pt x="456" y="105"/>
                  <a:pt x="456" y="105"/>
                  <a:pt x="456" y="105"/>
                </a:cubicBezTo>
                <a:cubicBezTo>
                  <a:pt x="493" y="105"/>
                  <a:pt x="493" y="105"/>
                  <a:pt x="493" y="105"/>
                </a:cubicBezTo>
                <a:cubicBezTo>
                  <a:pt x="431" y="198"/>
                  <a:pt x="431" y="198"/>
                  <a:pt x="431" y="198"/>
                </a:cubicBezTo>
                <a:cubicBezTo>
                  <a:pt x="474" y="198"/>
                  <a:pt x="474" y="198"/>
                  <a:pt x="474" y="198"/>
                </a:cubicBezTo>
                <a:cubicBezTo>
                  <a:pt x="474" y="222"/>
                  <a:pt x="474" y="222"/>
                  <a:pt x="474" y="222"/>
                </a:cubicBezTo>
                <a:cubicBezTo>
                  <a:pt x="422" y="222"/>
                  <a:pt x="422" y="222"/>
                  <a:pt x="422" y="222"/>
                </a:cubicBezTo>
                <a:cubicBezTo>
                  <a:pt x="422" y="242"/>
                  <a:pt x="422" y="242"/>
                  <a:pt x="422" y="242"/>
                </a:cubicBezTo>
                <a:cubicBezTo>
                  <a:pt x="474" y="242"/>
                  <a:pt x="474" y="242"/>
                  <a:pt x="474" y="242"/>
                </a:cubicBezTo>
                <a:cubicBezTo>
                  <a:pt x="474" y="266"/>
                  <a:pt x="474" y="266"/>
                  <a:pt x="474" y="266"/>
                </a:cubicBezTo>
                <a:cubicBezTo>
                  <a:pt x="422" y="266"/>
                  <a:pt x="422" y="266"/>
                  <a:pt x="422" y="266"/>
                </a:cubicBezTo>
                <a:cubicBezTo>
                  <a:pt x="422" y="293"/>
                  <a:pt x="422" y="293"/>
                  <a:pt x="422" y="293"/>
                </a:cubicBezTo>
                <a:cubicBezTo>
                  <a:pt x="390" y="293"/>
                  <a:pt x="390" y="293"/>
                  <a:pt x="390" y="293"/>
                </a:cubicBezTo>
                <a:cubicBezTo>
                  <a:pt x="390" y="266"/>
                  <a:pt x="390" y="266"/>
                  <a:pt x="390" y="266"/>
                </a:cubicBezTo>
                <a:cubicBezTo>
                  <a:pt x="339" y="266"/>
                  <a:pt x="339" y="266"/>
                  <a:pt x="339" y="266"/>
                </a:cubicBezTo>
                <a:cubicBezTo>
                  <a:pt x="339" y="242"/>
                  <a:pt x="339" y="242"/>
                  <a:pt x="339" y="242"/>
                </a:cubicBezTo>
                <a:cubicBezTo>
                  <a:pt x="390" y="242"/>
                  <a:pt x="390" y="242"/>
                  <a:pt x="390" y="242"/>
                </a:cubicBezTo>
                <a:cubicBezTo>
                  <a:pt x="390" y="222"/>
                  <a:pt x="390" y="222"/>
                  <a:pt x="390" y="222"/>
                </a:cubicBezTo>
                <a:cubicBezTo>
                  <a:pt x="339" y="222"/>
                  <a:pt x="339" y="222"/>
                  <a:pt x="339" y="222"/>
                </a:cubicBezTo>
                <a:lnTo>
                  <a:pt x="339" y="198"/>
                </a:lnTo>
                <a:close/>
                <a:moveTo>
                  <a:pt x="407" y="43"/>
                </a:moveTo>
                <a:cubicBezTo>
                  <a:pt x="324" y="43"/>
                  <a:pt x="257" y="110"/>
                  <a:pt x="257" y="192"/>
                </a:cubicBezTo>
                <a:cubicBezTo>
                  <a:pt x="257" y="275"/>
                  <a:pt x="324" y="342"/>
                  <a:pt x="407" y="342"/>
                </a:cubicBezTo>
                <a:cubicBezTo>
                  <a:pt x="489" y="342"/>
                  <a:pt x="556" y="275"/>
                  <a:pt x="556" y="192"/>
                </a:cubicBezTo>
                <a:cubicBezTo>
                  <a:pt x="556" y="110"/>
                  <a:pt x="489" y="43"/>
                  <a:pt x="407" y="43"/>
                </a:cubicBezTo>
                <a:moveTo>
                  <a:pt x="407" y="356"/>
                </a:moveTo>
                <a:cubicBezTo>
                  <a:pt x="316" y="356"/>
                  <a:pt x="243" y="282"/>
                  <a:pt x="243" y="192"/>
                </a:cubicBezTo>
                <a:cubicBezTo>
                  <a:pt x="243" y="102"/>
                  <a:pt x="316" y="29"/>
                  <a:pt x="407" y="29"/>
                </a:cubicBezTo>
                <a:cubicBezTo>
                  <a:pt x="497" y="29"/>
                  <a:pt x="570" y="102"/>
                  <a:pt x="570" y="192"/>
                </a:cubicBezTo>
                <a:cubicBezTo>
                  <a:pt x="570" y="282"/>
                  <a:pt x="497" y="356"/>
                  <a:pt x="407" y="356"/>
                </a:cubicBezTo>
                <a:moveTo>
                  <a:pt x="407" y="0"/>
                </a:moveTo>
                <a:cubicBezTo>
                  <a:pt x="300" y="0"/>
                  <a:pt x="214" y="86"/>
                  <a:pt x="214" y="192"/>
                </a:cubicBezTo>
                <a:cubicBezTo>
                  <a:pt x="214" y="299"/>
                  <a:pt x="300" y="385"/>
                  <a:pt x="407" y="385"/>
                </a:cubicBezTo>
                <a:cubicBezTo>
                  <a:pt x="513" y="385"/>
                  <a:pt x="599" y="299"/>
                  <a:pt x="599" y="192"/>
                </a:cubicBezTo>
                <a:cubicBezTo>
                  <a:pt x="599" y="86"/>
                  <a:pt x="513" y="0"/>
                  <a:pt x="407" y="0"/>
                </a:cubicBezTo>
              </a:path>
            </a:pathLst>
          </a:custGeom>
          <a:solidFill>
            <a:srgbClr val="008CCF">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6" name="Freeform 64"/>
          <p:cNvSpPr>
            <a:spLocks noEditPoints="1"/>
          </p:cNvSpPr>
          <p:nvPr/>
        </p:nvSpPr>
        <p:spPr bwMode="auto">
          <a:xfrm>
            <a:off x="1048345" y="2433576"/>
            <a:ext cx="287338" cy="395288"/>
          </a:xfrm>
          <a:custGeom>
            <a:avLst/>
            <a:gdLst>
              <a:gd name="T0" fmla="*/ 605 w 605"/>
              <a:gd name="T1" fmla="*/ 832 h 832"/>
              <a:gd name="T2" fmla="*/ 76 w 605"/>
              <a:gd name="T3" fmla="*/ 76 h 832"/>
              <a:gd name="T4" fmla="*/ 280 w 605"/>
              <a:gd name="T5" fmla="*/ 308 h 832"/>
              <a:gd name="T6" fmla="*/ 529 w 605"/>
              <a:gd name="T7" fmla="*/ 308 h 832"/>
              <a:gd name="T8" fmla="*/ 280 w 605"/>
              <a:gd name="T9" fmla="*/ 557 h 832"/>
              <a:gd name="T10" fmla="*/ 529 w 605"/>
              <a:gd name="T11" fmla="*/ 557 h 832"/>
              <a:gd name="T12" fmla="*/ 253 w 605"/>
              <a:gd name="T13" fmla="*/ 642 h 832"/>
              <a:gd name="T14" fmla="*/ 503 w 605"/>
              <a:gd name="T15" fmla="*/ 393 h 832"/>
              <a:gd name="T16" fmla="*/ 161 w 605"/>
              <a:gd name="T17" fmla="*/ 393 h 832"/>
              <a:gd name="T18" fmla="*/ 195 w 605"/>
              <a:gd name="T19" fmla="*/ 485 h 832"/>
              <a:gd name="T20" fmla="*/ 155 w 605"/>
              <a:gd name="T21" fmla="*/ 604 h 832"/>
              <a:gd name="T22" fmla="*/ 178 w 605"/>
              <a:gd name="T23" fmla="*/ 692 h 832"/>
              <a:gd name="T24" fmla="*/ 469 w 605"/>
              <a:gd name="T25" fmla="*/ 594 h 832"/>
              <a:gd name="T26" fmla="*/ 362 w 605"/>
              <a:gd name="T27" fmla="*/ 701 h 832"/>
              <a:gd name="T28" fmla="*/ 451 w 605"/>
              <a:gd name="T29" fmla="*/ 659 h 832"/>
              <a:gd name="T30" fmla="*/ 117 w 605"/>
              <a:gd name="T31" fmla="*/ 202 h 832"/>
              <a:gd name="T32" fmla="*/ 124 w 605"/>
              <a:gd name="T33" fmla="*/ 151 h 832"/>
              <a:gd name="T34" fmla="*/ 130 w 605"/>
              <a:gd name="T35" fmla="*/ 114 h 832"/>
              <a:gd name="T36" fmla="*/ 127 w 605"/>
              <a:gd name="T37" fmla="*/ 211 h 832"/>
              <a:gd name="T38" fmla="*/ 178 w 605"/>
              <a:gd name="T39" fmla="*/ 108 h 832"/>
              <a:gd name="T40" fmla="*/ 177 w 605"/>
              <a:gd name="T41" fmla="*/ 160 h 832"/>
              <a:gd name="T42" fmla="*/ 166 w 605"/>
              <a:gd name="T43" fmla="*/ 170 h 832"/>
              <a:gd name="T44" fmla="*/ 169 w 605"/>
              <a:gd name="T45" fmla="*/ 149 h 832"/>
              <a:gd name="T46" fmla="*/ 205 w 605"/>
              <a:gd name="T47" fmla="*/ 197 h 832"/>
              <a:gd name="T48" fmla="*/ 210 w 605"/>
              <a:gd name="T49" fmla="*/ 169 h 832"/>
              <a:gd name="T50" fmla="*/ 217 w 605"/>
              <a:gd name="T51" fmla="*/ 120 h 832"/>
              <a:gd name="T52" fmla="*/ 243 w 605"/>
              <a:gd name="T53" fmla="*/ 208 h 832"/>
              <a:gd name="T54" fmla="*/ 217 w 605"/>
              <a:gd name="T55" fmla="*/ 107 h 832"/>
              <a:gd name="T56" fmla="*/ 213 w 605"/>
              <a:gd name="T57" fmla="*/ 110 h 832"/>
              <a:gd name="T58" fmla="*/ 245 w 605"/>
              <a:gd name="T59" fmla="*/ 206 h 832"/>
              <a:gd name="T60" fmla="*/ 257 w 605"/>
              <a:gd name="T61" fmla="*/ 154 h 832"/>
              <a:gd name="T62" fmla="*/ 263 w 605"/>
              <a:gd name="T63" fmla="*/ 117 h 832"/>
              <a:gd name="T64" fmla="*/ 273 w 605"/>
              <a:gd name="T65" fmla="*/ 164 h 832"/>
              <a:gd name="T66" fmla="*/ 279 w 605"/>
              <a:gd name="T67" fmla="*/ 157 h 832"/>
              <a:gd name="T68" fmla="*/ 284 w 605"/>
              <a:gd name="T69" fmla="*/ 199 h 832"/>
              <a:gd name="T70" fmla="*/ 275 w 605"/>
              <a:gd name="T71" fmla="*/ 208 h 832"/>
              <a:gd name="T72" fmla="*/ 321 w 605"/>
              <a:gd name="T73" fmla="*/ 119 h 832"/>
              <a:gd name="T74" fmla="*/ 330 w 605"/>
              <a:gd name="T75" fmla="*/ 163 h 832"/>
              <a:gd name="T76" fmla="*/ 327 w 605"/>
              <a:gd name="T77" fmla="*/ 160 h 832"/>
              <a:gd name="T78" fmla="*/ 324 w 605"/>
              <a:gd name="T79" fmla="*/ 120 h 832"/>
              <a:gd name="T80" fmla="*/ 347 w 605"/>
              <a:gd name="T81" fmla="*/ 206 h 832"/>
              <a:gd name="T82" fmla="*/ 356 w 605"/>
              <a:gd name="T83" fmla="*/ 114 h 832"/>
              <a:gd name="T84" fmla="*/ 360 w 605"/>
              <a:gd name="T85" fmla="*/ 111 h 832"/>
              <a:gd name="T86" fmla="*/ 391 w 605"/>
              <a:gd name="T87" fmla="*/ 211 h 832"/>
              <a:gd name="T88" fmla="*/ 403 w 605"/>
              <a:gd name="T89" fmla="*/ 107 h 832"/>
              <a:gd name="T90" fmla="*/ 368 w 605"/>
              <a:gd name="T91" fmla="*/ 107 h 832"/>
              <a:gd name="T92" fmla="*/ 388 w 605"/>
              <a:gd name="T93" fmla="*/ 196 h 832"/>
              <a:gd name="T94" fmla="*/ 403 w 605"/>
              <a:gd name="T95" fmla="*/ 157 h 832"/>
              <a:gd name="T96" fmla="*/ 436 w 605"/>
              <a:gd name="T97" fmla="*/ 169 h 832"/>
              <a:gd name="T98" fmla="*/ 430 w 605"/>
              <a:gd name="T99" fmla="*/ 160 h 832"/>
              <a:gd name="T100" fmla="*/ 439 w 605"/>
              <a:gd name="T101" fmla="*/ 149 h 832"/>
              <a:gd name="T102" fmla="*/ 461 w 605"/>
              <a:gd name="T103" fmla="*/ 199 h 832"/>
              <a:gd name="T104" fmla="*/ 434 w 605"/>
              <a:gd name="T105" fmla="*/ 199 h 832"/>
              <a:gd name="T106" fmla="*/ 446 w 605"/>
              <a:gd name="T107" fmla="*/ 119 h 832"/>
              <a:gd name="T108" fmla="*/ 475 w 605"/>
              <a:gd name="T109" fmla="*/ 202 h 832"/>
              <a:gd name="T110" fmla="*/ 488 w 605"/>
              <a:gd name="T111" fmla="*/ 117 h 832"/>
              <a:gd name="T112" fmla="*/ 482 w 605"/>
              <a:gd name="T113" fmla="*/ 111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5" h="832">
                <a:moveTo>
                  <a:pt x="605" y="832"/>
                </a:moveTo>
                <a:cubicBezTo>
                  <a:pt x="0" y="832"/>
                  <a:pt x="0" y="832"/>
                  <a:pt x="0" y="832"/>
                </a:cubicBezTo>
                <a:cubicBezTo>
                  <a:pt x="0" y="0"/>
                  <a:pt x="0" y="0"/>
                  <a:pt x="0" y="0"/>
                </a:cubicBezTo>
                <a:cubicBezTo>
                  <a:pt x="605" y="0"/>
                  <a:pt x="605" y="0"/>
                  <a:pt x="605" y="0"/>
                </a:cubicBezTo>
                <a:lnTo>
                  <a:pt x="605" y="832"/>
                </a:lnTo>
                <a:close/>
                <a:moveTo>
                  <a:pt x="76" y="76"/>
                </a:moveTo>
                <a:cubicBezTo>
                  <a:pt x="76" y="242"/>
                  <a:pt x="76" y="242"/>
                  <a:pt x="76" y="242"/>
                </a:cubicBezTo>
                <a:cubicBezTo>
                  <a:pt x="529" y="242"/>
                  <a:pt x="529" y="242"/>
                  <a:pt x="529" y="242"/>
                </a:cubicBezTo>
                <a:cubicBezTo>
                  <a:pt x="529" y="76"/>
                  <a:pt x="529" y="76"/>
                  <a:pt x="529" y="76"/>
                </a:cubicBezTo>
                <a:lnTo>
                  <a:pt x="76" y="76"/>
                </a:lnTo>
                <a:close/>
                <a:moveTo>
                  <a:pt x="280" y="308"/>
                </a:moveTo>
                <a:cubicBezTo>
                  <a:pt x="76" y="308"/>
                  <a:pt x="76" y="308"/>
                  <a:pt x="76" y="308"/>
                </a:cubicBezTo>
                <a:cubicBezTo>
                  <a:pt x="76" y="512"/>
                  <a:pt x="76" y="512"/>
                  <a:pt x="76" y="512"/>
                </a:cubicBezTo>
                <a:cubicBezTo>
                  <a:pt x="280" y="512"/>
                  <a:pt x="280" y="512"/>
                  <a:pt x="280" y="512"/>
                </a:cubicBezTo>
                <a:lnTo>
                  <a:pt x="280" y="308"/>
                </a:lnTo>
                <a:close/>
                <a:moveTo>
                  <a:pt x="529" y="308"/>
                </a:moveTo>
                <a:cubicBezTo>
                  <a:pt x="325" y="308"/>
                  <a:pt x="325" y="308"/>
                  <a:pt x="325" y="308"/>
                </a:cubicBezTo>
                <a:cubicBezTo>
                  <a:pt x="325" y="512"/>
                  <a:pt x="325" y="512"/>
                  <a:pt x="325" y="512"/>
                </a:cubicBezTo>
                <a:cubicBezTo>
                  <a:pt x="529" y="512"/>
                  <a:pt x="529" y="512"/>
                  <a:pt x="529" y="512"/>
                </a:cubicBezTo>
                <a:lnTo>
                  <a:pt x="529" y="308"/>
                </a:lnTo>
                <a:close/>
                <a:moveTo>
                  <a:pt x="280" y="557"/>
                </a:moveTo>
                <a:cubicBezTo>
                  <a:pt x="76" y="557"/>
                  <a:pt x="76" y="557"/>
                  <a:pt x="76" y="557"/>
                </a:cubicBezTo>
                <a:cubicBezTo>
                  <a:pt x="76" y="761"/>
                  <a:pt x="76" y="761"/>
                  <a:pt x="76" y="761"/>
                </a:cubicBezTo>
                <a:cubicBezTo>
                  <a:pt x="280" y="761"/>
                  <a:pt x="280" y="761"/>
                  <a:pt x="280" y="761"/>
                </a:cubicBezTo>
                <a:lnTo>
                  <a:pt x="280" y="557"/>
                </a:lnTo>
                <a:close/>
                <a:moveTo>
                  <a:pt x="529" y="557"/>
                </a:moveTo>
                <a:cubicBezTo>
                  <a:pt x="325" y="557"/>
                  <a:pt x="325" y="557"/>
                  <a:pt x="325" y="557"/>
                </a:cubicBezTo>
                <a:cubicBezTo>
                  <a:pt x="325" y="761"/>
                  <a:pt x="325" y="761"/>
                  <a:pt x="325" y="761"/>
                </a:cubicBezTo>
                <a:cubicBezTo>
                  <a:pt x="529" y="761"/>
                  <a:pt x="529" y="761"/>
                  <a:pt x="529" y="761"/>
                </a:cubicBezTo>
                <a:lnTo>
                  <a:pt x="529" y="557"/>
                </a:lnTo>
                <a:close/>
                <a:moveTo>
                  <a:pt x="253" y="642"/>
                </a:moveTo>
                <a:cubicBezTo>
                  <a:pt x="102" y="642"/>
                  <a:pt x="102" y="642"/>
                  <a:pt x="102" y="642"/>
                </a:cubicBezTo>
                <a:cubicBezTo>
                  <a:pt x="102" y="676"/>
                  <a:pt x="102" y="676"/>
                  <a:pt x="102" y="676"/>
                </a:cubicBezTo>
                <a:cubicBezTo>
                  <a:pt x="253" y="676"/>
                  <a:pt x="253" y="676"/>
                  <a:pt x="253" y="676"/>
                </a:cubicBezTo>
                <a:lnTo>
                  <a:pt x="253" y="642"/>
                </a:lnTo>
                <a:close/>
                <a:moveTo>
                  <a:pt x="503" y="393"/>
                </a:moveTo>
                <a:cubicBezTo>
                  <a:pt x="352" y="393"/>
                  <a:pt x="352" y="393"/>
                  <a:pt x="352" y="393"/>
                </a:cubicBezTo>
                <a:cubicBezTo>
                  <a:pt x="352" y="427"/>
                  <a:pt x="352" y="427"/>
                  <a:pt x="352" y="427"/>
                </a:cubicBezTo>
                <a:cubicBezTo>
                  <a:pt x="503" y="427"/>
                  <a:pt x="503" y="427"/>
                  <a:pt x="503" y="427"/>
                </a:cubicBezTo>
                <a:lnTo>
                  <a:pt x="503" y="393"/>
                </a:lnTo>
                <a:close/>
                <a:moveTo>
                  <a:pt x="253" y="393"/>
                </a:moveTo>
                <a:cubicBezTo>
                  <a:pt x="195" y="393"/>
                  <a:pt x="195" y="393"/>
                  <a:pt x="195" y="393"/>
                </a:cubicBezTo>
                <a:cubicBezTo>
                  <a:pt x="195" y="334"/>
                  <a:pt x="195" y="334"/>
                  <a:pt x="195" y="334"/>
                </a:cubicBezTo>
                <a:cubicBezTo>
                  <a:pt x="161" y="334"/>
                  <a:pt x="161" y="334"/>
                  <a:pt x="161" y="334"/>
                </a:cubicBezTo>
                <a:cubicBezTo>
                  <a:pt x="161" y="393"/>
                  <a:pt x="161" y="393"/>
                  <a:pt x="161" y="393"/>
                </a:cubicBezTo>
                <a:cubicBezTo>
                  <a:pt x="102" y="393"/>
                  <a:pt x="102" y="393"/>
                  <a:pt x="102" y="393"/>
                </a:cubicBezTo>
                <a:cubicBezTo>
                  <a:pt x="102" y="427"/>
                  <a:pt x="102" y="427"/>
                  <a:pt x="102" y="427"/>
                </a:cubicBezTo>
                <a:cubicBezTo>
                  <a:pt x="161" y="427"/>
                  <a:pt x="161" y="427"/>
                  <a:pt x="161" y="427"/>
                </a:cubicBezTo>
                <a:cubicBezTo>
                  <a:pt x="161" y="485"/>
                  <a:pt x="161" y="485"/>
                  <a:pt x="161" y="485"/>
                </a:cubicBezTo>
                <a:cubicBezTo>
                  <a:pt x="195" y="485"/>
                  <a:pt x="195" y="485"/>
                  <a:pt x="195" y="485"/>
                </a:cubicBezTo>
                <a:cubicBezTo>
                  <a:pt x="195" y="427"/>
                  <a:pt x="195" y="427"/>
                  <a:pt x="195" y="427"/>
                </a:cubicBezTo>
                <a:cubicBezTo>
                  <a:pt x="253" y="427"/>
                  <a:pt x="253" y="427"/>
                  <a:pt x="253" y="427"/>
                </a:cubicBezTo>
                <a:lnTo>
                  <a:pt x="253" y="393"/>
                </a:lnTo>
                <a:close/>
                <a:moveTo>
                  <a:pt x="178" y="581"/>
                </a:moveTo>
                <a:cubicBezTo>
                  <a:pt x="165" y="581"/>
                  <a:pt x="155" y="591"/>
                  <a:pt x="155" y="604"/>
                </a:cubicBezTo>
                <a:cubicBezTo>
                  <a:pt x="155" y="616"/>
                  <a:pt x="165" y="626"/>
                  <a:pt x="178" y="626"/>
                </a:cubicBezTo>
                <a:cubicBezTo>
                  <a:pt x="190" y="626"/>
                  <a:pt x="200" y="616"/>
                  <a:pt x="200" y="604"/>
                </a:cubicBezTo>
                <a:cubicBezTo>
                  <a:pt x="200" y="591"/>
                  <a:pt x="190" y="581"/>
                  <a:pt x="178" y="581"/>
                </a:cubicBezTo>
                <a:close/>
                <a:moveTo>
                  <a:pt x="200" y="714"/>
                </a:moveTo>
                <a:cubicBezTo>
                  <a:pt x="200" y="702"/>
                  <a:pt x="190" y="692"/>
                  <a:pt x="178" y="692"/>
                </a:cubicBezTo>
                <a:cubicBezTo>
                  <a:pt x="165" y="692"/>
                  <a:pt x="155" y="702"/>
                  <a:pt x="155" y="714"/>
                </a:cubicBezTo>
                <a:cubicBezTo>
                  <a:pt x="155" y="727"/>
                  <a:pt x="165" y="737"/>
                  <a:pt x="178" y="737"/>
                </a:cubicBezTo>
                <a:cubicBezTo>
                  <a:pt x="190" y="737"/>
                  <a:pt x="200" y="727"/>
                  <a:pt x="200" y="714"/>
                </a:cubicBezTo>
                <a:close/>
                <a:moveTo>
                  <a:pt x="493" y="618"/>
                </a:moveTo>
                <a:cubicBezTo>
                  <a:pt x="469" y="594"/>
                  <a:pt x="469" y="594"/>
                  <a:pt x="469" y="594"/>
                </a:cubicBezTo>
                <a:cubicBezTo>
                  <a:pt x="427" y="635"/>
                  <a:pt x="427" y="635"/>
                  <a:pt x="427" y="635"/>
                </a:cubicBezTo>
                <a:cubicBezTo>
                  <a:pt x="386" y="594"/>
                  <a:pt x="386" y="594"/>
                  <a:pt x="386" y="594"/>
                </a:cubicBezTo>
                <a:cubicBezTo>
                  <a:pt x="362" y="618"/>
                  <a:pt x="362" y="618"/>
                  <a:pt x="362" y="618"/>
                </a:cubicBezTo>
                <a:cubicBezTo>
                  <a:pt x="403" y="659"/>
                  <a:pt x="403" y="659"/>
                  <a:pt x="403" y="659"/>
                </a:cubicBezTo>
                <a:cubicBezTo>
                  <a:pt x="362" y="701"/>
                  <a:pt x="362" y="701"/>
                  <a:pt x="362" y="701"/>
                </a:cubicBezTo>
                <a:cubicBezTo>
                  <a:pt x="386" y="725"/>
                  <a:pt x="386" y="725"/>
                  <a:pt x="386" y="725"/>
                </a:cubicBezTo>
                <a:cubicBezTo>
                  <a:pt x="427" y="683"/>
                  <a:pt x="427" y="683"/>
                  <a:pt x="427" y="683"/>
                </a:cubicBezTo>
                <a:cubicBezTo>
                  <a:pt x="469" y="725"/>
                  <a:pt x="469" y="725"/>
                  <a:pt x="469" y="725"/>
                </a:cubicBezTo>
                <a:cubicBezTo>
                  <a:pt x="493" y="701"/>
                  <a:pt x="493" y="701"/>
                  <a:pt x="493" y="701"/>
                </a:cubicBezTo>
                <a:cubicBezTo>
                  <a:pt x="451" y="659"/>
                  <a:pt x="451" y="659"/>
                  <a:pt x="451" y="659"/>
                </a:cubicBezTo>
                <a:lnTo>
                  <a:pt x="493" y="618"/>
                </a:lnTo>
                <a:close/>
                <a:moveTo>
                  <a:pt x="135" y="169"/>
                </a:moveTo>
                <a:cubicBezTo>
                  <a:pt x="130" y="197"/>
                  <a:pt x="130" y="197"/>
                  <a:pt x="130" y="197"/>
                </a:cubicBezTo>
                <a:cubicBezTo>
                  <a:pt x="121" y="206"/>
                  <a:pt x="121" y="206"/>
                  <a:pt x="121" y="206"/>
                </a:cubicBezTo>
                <a:cubicBezTo>
                  <a:pt x="117" y="202"/>
                  <a:pt x="117" y="202"/>
                  <a:pt x="117" y="202"/>
                </a:cubicBezTo>
                <a:cubicBezTo>
                  <a:pt x="123" y="164"/>
                  <a:pt x="123" y="164"/>
                  <a:pt x="123" y="164"/>
                </a:cubicBezTo>
                <a:cubicBezTo>
                  <a:pt x="129" y="160"/>
                  <a:pt x="129" y="160"/>
                  <a:pt x="129" y="160"/>
                </a:cubicBezTo>
                <a:lnTo>
                  <a:pt x="135" y="169"/>
                </a:lnTo>
                <a:close/>
                <a:moveTo>
                  <a:pt x="130" y="114"/>
                </a:moveTo>
                <a:cubicBezTo>
                  <a:pt x="124" y="151"/>
                  <a:pt x="124" y="151"/>
                  <a:pt x="124" y="151"/>
                </a:cubicBezTo>
                <a:cubicBezTo>
                  <a:pt x="129" y="157"/>
                  <a:pt x="129" y="157"/>
                  <a:pt x="129" y="157"/>
                </a:cubicBezTo>
                <a:cubicBezTo>
                  <a:pt x="138" y="149"/>
                  <a:pt x="138" y="149"/>
                  <a:pt x="138" y="149"/>
                </a:cubicBezTo>
                <a:cubicBezTo>
                  <a:pt x="142" y="120"/>
                  <a:pt x="142" y="120"/>
                  <a:pt x="142" y="120"/>
                </a:cubicBezTo>
                <a:cubicBezTo>
                  <a:pt x="135" y="111"/>
                  <a:pt x="135" y="111"/>
                  <a:pt x="135" y="111"/>
                </a:cubicBezTo>
                <a:lnTo>
                  <a:pt x="130" y="114"/>
                </a:lnTo>
                <a:close/>
                <a:moveTo>
                  <a:pt x="133" y="199"/>
                </a:moveTo>
                <a:cubicBezTo>
                  <a:pt x="160" y="199"/>
                  <a:pt x="160" y="199"/>
                  <a:pt x="160" y="199"/>
                </a:cubicBezTo>
                <a:cubicBezTo>
                  <a:pt x="168" y="208"/>
                  <a:pt x="168" y="208"/>
                  <a:pt x="168" y="208"/>
                </a:cubicBezTo>
                <a:cubicBezTo>
                  <a:pt x="165" y="211"/>
                  <a:pt x="165" y="211"/>
                  <a:pt x="165" y="211"/>
                </a:cubicBezTo>
                <a:cubicBezTo>
                  <a:pt x="127" y="211"/>
                  <a:pt x="127" y="211"/>
                  <a:pt x="127" y="211"/>
                </a:cubicBezTo>
                <a:cubicBezTo>
                  <a:pt x="124" y="208"/>
                  <a:pt x="124" y="208"/>
                  <a:pt x="124" y="208"/>
                </a:cubicBezTo>
                <a:lnTo>
                  <a:pt x="133" y="199"/>
                </a:lnTo>
                <a:close/>
                <a:moveTo>
                  <a:pt x="142" y="107"/>
                </a:moveTo>
                <a:cubicBezTo>
                  <a:pt x="177" y="107"/>
                  <a:pt x="177" y="107"/>
                  <a:pt x="177" y="107"/>
                </a:cubicBezTo>
                <a:cubicBezTo>
                  <a:pt x="178" y="108"/>
                  <a:pt x="178" y="108"/>
                  <a:pt x="178" y="108"/>
                </a:cubicBezTo>
                <a:cubicBezTo>
                  <a:pt x="171" y="119"/>
                  <a:pt x="171" y="119"/>
                  <a:pt x="171" y="119"/>
                </a:cubicBezTo>
                <a:cubicBezTo>
                  <a:pt x="145" y="119"/>
                  <a:pt x="145" y="119"/>
                  <a:pt x="145" y="119"/>
                </a:cubicBezTo>
                <a:cubicBezTo>
                  <a:pt x="138" y="110"/>
                  <a:pt x="138" y="110"/>
                  <a:pt x="138" y="110"/>
                </a:cubicBezTo>
                <a:lnTo>
                  <a:pt x="142" y="107"/>
                </a:lnTo>
                <a:close/>
                <a:moveTo>
                  <a:pt x="177" y="160"/>
                </a:moveTo>
                <a:cubicBezTo>
                  <a:pt x="180" y="163"/>
                  <a:pt x="180" y="163"/>
                  <a:pt x="180" y="163"/>
                </a:cubicBezTo>
                <a:cubicBezTo>
                  <a:pt x="174" y="202"/>
                  <a:pt x="174" y="202"/>
                  <a:pt x="174" y="202"/>
                </a:cubicBezTo>
                <a:cubicBezTo>
                  <a:pt x="169" y="206"/>
                  <a:pt x="169" y="206"/>
                  <a:pt x="169" y="206"/>
                </a:cubicBezTo>
                <a:cubicBezTo>
                  <a:pt x="162" y="196"/>
                  <a:pt x="162" y="196"/>
                  <a:pt x="162" y="196"/>
                </a:cubicBezTo>
                <a:cubicBezTo>
                  <a:pt x="166" y="170"/>
                  <a:pt x="166" y="170"/>
                  <a:pt x="166" y="170"/>
                </a:cubicBezTo>
                <a:lnTo>
                  <a:pt x="177" y="160"/>
                </a:lnTo>
                <a:close/>
                <a:moveTo>
                  <a:pt x="187" y="117"/>
                </a:moveTo>
                <a:cubicBezTo>
                  <a:pt x="181" y="154"/>
                  <a:pt x="181" y="154"/>
                  <a:pt x="181" y="154"/>
                </a:cubicBezTo>
                <a:cubicBezTo>
                  <a:pt x="177" y="157"/>
                  <a:pt x="177" y="157"/>
                  <a:pt x="177" y="157"/>
                </a:cubicBezTo>
                <a:cubicBezTo>
                  <a:pt x="169" y="149"/>
                  <a:pt x="169" y="149"/>
                  <a:pt x="169" y="149"/>
                </a:cubicBezTo>
                <a:cubicBezTo>
                  <a:pt x="174" y="120"/>
                  <a:pt x="174" y="120"/>
                  <a:pt x="174" y="120"/>
                </a:cubicBezTo>
                <a:cubicBezTo>
                  <a:pt x="181" y="111"/>
                  <a:pt x="181" y="111"/>
                  <a:pt x="181" y="111"/>
                </a:cubicBezTo>
                <a:lnTo>
                  <a:pt x="187" y="117"/>
                </a:lnTo>
                <a:close/>
                <a:moveTo>
                  <a:pt x="210" y="169"/>
                </a:moveTo>
                <a:cubicBezTo>
                  <a:pt x="205" y="197"/>
                  <a:pt x="205" y="197"/>
                  <a:pt x="205" y="197"/>
                </a:cubicBezTo>
                <a:cubicBezTo>
                  <a:pt x="196" y="206"/>
                  <a:pt x="196" y="206"/>
                  <a:pt x="196" y="206"/>
                </a:cubicBezTo>
                <a:cubicBezTo>
                  <a:pt x="192" y="202"/>
                  <a:pt x="192" y="202"/>
                  <a:pt x="192" y="202"/>
                </a:cubicBezTo>
                <a:cubicBezTo>
                  <a:pt x="198" y="164"/>
                  <a:pt x="198" y="164"/>
                  <a:pt x="198" y="164"/>
                </a:cubicBezTo>
                <a:cubicBezTo>
                  <a:pt x="204" y="160"/>
                  <a:pt x="204" y="160"/>
                  <a:pt x="204" y="160"/>
                </a:cubicBezTo>
                <a:lnTo>
                  <a:pt x="210" y="169"/>
                </a:lnTo>
                <a:close/>
                <a:moveTo>
                  <a:pt x="205" y="114"/>
                </a:moveTo>
                <a:cubicBezTo>
                  <a:pt x="199" y="151"/>
                  <a:pt x="199" y="151"/>
                  <a:pt x="199" y="151"/>
                </a:cubicBezTo>
                <a:cubicBezTo>
                  <a:pt x="204" y="157"/>
                  <a:pt x="204" y="157"/>
                  <a:pt x="204" y="157"/>
                </a:cubicBezTo>
                <a:cubicBezTo>
                  <a:pt x="213" y="149"/>
                  <a:pt x="213" y="149"/>
                  <a:pt x="213" y="149"/>
                </a:cubicBezTo>
                <a:cubicBezTo>
                  <a:pt x="217" y="120"/>
                  <a:pt x="217" y="120"/>
                  <a:pt x="217" y="120"/>
                </a:cubicBezTo>
                <a:cubicBezTo>
                  <a:pt x="210" y="111"/>
                  <a:pt x="210" y="111"/>
                  <a:pt x="210" y="111"/>
                </a:cubicBezTo>
                <a:lnTo>
                  <a:pt x="205" y="114"/>
                </a:lnTo>
                <a:close/>
                <a:moveTo>
                  <a:pt x="208" y="199"/>
                </a:moveTo>
                <a:cubicBezTo>
                  <a:pt x="235" y="199"/>
                  <a:pt x="235" y="199"/>
                  <a:pt x="235" y="199"/>
                </a:cubicBezTo>
                <a:cubicBezTo>
                  <a:pt x="243" y="208"/>
                  <a:pt x="243" y="208"/>
                  <a:pt x="243" y="208"/>
                </a:cubicBezTo>
                <a:cubicBezTo>
                  <a:pt x="240" y="211"/>
                  <a:pt x="240" y="211"/>
                  <a:pt x="240" y="211"/>
                </a:cubicBezTo>
                <a:cubicBezTo>
                  <a:pt x="202" y="211"/>
                  <a:pt x="202" y="211"/>
                  <a:pt x="202" y="211"/>
                </a:cubicBezTo>
                <a:cubicBezTo>
                  <a:pt x="199" y="208"/>
                  <a:pt x="199" y="208"/>
                  <a:pt x="199" y="208"/>
                </a:cubicBezTo>
                <a:lnTo>
                  <a:pt x="208" y="199"/>
                </a:lnTo>
                <a:close/>
                <a:moveTo>
                  <a:pt x="217" y="107"/>
                </a:moveTo>
                <a:cubicBezTo>
                  <a:pt x="252" y="107"/>
                  <a:pt x="252" y="107"/>
                  <a:pt x="252" y="107"/>
                </a:cubicBezTo>
                <a:cubicBezTo>
                  <a:pt x="254" y="108"/>
                  <a:pt x="254" y="108"/>
                  <a:pt x="254" y="108"/>
                </a:cubicBezTo>
                <a:cubicBezTo>
                  <a:pt x="246" y="119"/>
                  <a:pt x="246" y="119"/>
                  <a:pt x="246" y="119"/>
                </a:cubicBezTo>
                <a:cubicBezTo>
                  <a:pt x="220" y="119"/>
                  <a:pt x="220" y="119"/>
                  <a:pt x="220" y="119"/>
                </a:cubicBezTo>
                <a:cubicBezTo>
                  <a:pt x="213" y="110"/>
                  <a:pt x="213" y="110"/>
                  <a:pt x="213" y="110"/>
                </a:cubicBezTo>
                <a:lnTo>
                  <a:pt x="217" y="107"/>
                </a:lnTo>
                <a:close/>
                <a:moveTo>
                  <a:pt x="252" y="160"/>
                </a:moveTo>
                <a:cubicBezTo>
                  <a:pt x="255" y="163"/>
                  <a:pt x="255" y="163"/>
                  <a:pt x="255" y="163"/>
                </a:cubicBezTo>
                <a:cubicBezTo>
                  <a:pt x="249" y="202"/>
                  <a:pt x="249" y="202"/>
                  <a:pt x="249" y="202"/>
                </a:cubicBezTo>
                <a:cubicBezTo>
                  <a:pt x="245" y="206"/>
                  <a:pt x="245" y="206"/>
                  <a:pt x="245" y="206"/>
                </a:cubicBezTo>
                <a:cubicBezTo>
                  <a:pt x="237" y="196"/>
                  <a:pt x="237" y="196"/>
                  <a:pt x="237" y="196"/>
                </a:cubicBezTo>
                <a:cubicBezTo>
                  <a:pt x="242" y="170"/>
                  <a:pt x="242" y="170"/>
                  <a:pt x="242" y="170"/>
                </a:cubicBezTo>
                <a:lnTo>
                  <a:pt x="252" y="160"/>
                </a:lnTo>
                <a:close/>
                <a:moveTo>
                  <a:pt x="263" y="117"/>
                </a:moveTo>
                <a:cubicBezTo>
                  <a:pt x="257" y="154"/>
                  <a:pt x="257" y="154"/>
                  <a:pt x="257" y="154"/>
                </a:cubicBezTo>
                <a:cubicBezTo>
                  <a:pt x="252" y="157"/>
                  <a:pt x="252" y="157"/>
                  <a:pt x="252" y="157"/>
                </a:cubicBezTo>
                <a:cubicBezTo>
                  <a:pt x="245" y="149"/>
                  <a:pt x="245" y="149"/>
                  <a:pt x="245" y="149"/>
                </a:cubicBezTo>
                <a:cubicBezTo>
                  <a:pt x="249" y="120"/>
                  <a:pt x="249" y="120"/>
                  <a:pt x="249" y="120"/>
                </a:cubicBezTo>
                <a:cubicBezTo>
                  <a:pt x="257" y="111"/>
                  <a:pt x="257" y="111"/>
                  <a:pt x="257" y="111"/>
                </a:cubicBezTo>
                <a:lnTo>
                  <a:pt x="263" y="117"/>
                </a:lnTo>
                <a:close/>
                <a:moveTo>
                  <a:pt x="285" y="169"/>
                </a:moveTo>
                <a:cubicBezTo>
                  <a:pt x="281" y="197"/>
                  <a:pt x="281" y="197"/>
                  <a:pt x="281" y="197"/>
                </a:cubicBezTo>
                <a:cubicBezTo>
                  <a:pt x="272" y="206"/>
                  <a:pt x="272" y="206"/>
                  <a:pt x="272" y="206"/>
                </a:cubicBezTo>
                <a:cubicBezTo>
                  <a:pt x="267" y="202"/>
                  <a:pt x="267" y="202"/>
                  <a:pt x="267" y="202"/>
                </a:cubicBezTo>
                <a:cubicBezTo>
                  <a:pt x="273" y="164"/>
                  <a:pt x="273" y="164"/>
                  <a:pt x="273" y="164"/>
                </a:cubicBezTo>
                <a:cubicBezTo>
                  <a:pt x="279" y="160"/>
                  <a:pt x="279" y="160"/>
                  <a:pt x="279" y="160"/>
                </a:cubicBezTo>
                <a:lnTo>
                  <a:pt x="285" y="169"/>
                </a:lnTo>
                <a:close/>
                <a:moveTo>
                  <a:pt x="281" y="114"/>
                </a:moveTo>
                <a:cubicBezTo>
                  <a:pt x="275" y="151"/>
                  <a:pt x="275" y="151"/>
                  <a:pt x="275" y="151"/>
                </a:cubicBezTo>
                <a:cubicBezTo>
                  <a:pt x="279" y="157"/>
                  <a:pt x="279" y="157"/>
                  <a:pt x="279" y="157"/>
                </a:cubicBezTo>
                <a:cubicBezTo>
                  <a:pt x="288" y="149"/>
                  <a:pt x="288" y="149"/>
                  <a:pt x="288" y="149"/>
                </a:cubicBezTo>
                <a:cubicBezTo>
                  <a:pt x="293" y="120"/>
                  <a:pt x="293" y="120"/>
                  <a:pt x="293" y="120"/>
                </a:cubicBezTo>
                <a:cubicBezTo>
                  <a:pt x="285" y="111"/>
                  <a:pt x="285" y="111"/>
                  <a:pt x="285" y="111"/>
                </a:cubicBezTo>
                <a:lnTo>
                  <a:pt x="281" y="114"/>
                </a:lnTo>
                <a:close/>
                <a:moveTo>
                  <a:pt x="284" y="199"/>
                </a:moveTo>
                <a:cubicBezTo>
                  <a:pt x="311" y="199"/>
                  <a:pt x="311" y="199"/>
                  <a:pt x="311" y="199"/>
                </a:cubicBezTo>
                <a:cubicBezTo>
                  <a:pt x="318" y="208"/>
                  <a:pt x="318" y="208"/>
                  <a:pt x="318" y="208"/>
                </a:cubicBezTo>
                <a:cubicBezTo>
                  <a:pt x="315" y="211"/>
                  <a:pt x="315" y="211"/>
                  <a:pt x="315" y="211"/>
                </a:cubicBezTo>
                <a:cubicBezTo>
                  <a:pt x="278" y="211"/>
                  <a:pt x="278" y="211"/>
                  <a:pt x="278" y="211"/>
                </a:cubicBezTo>
                <a:cubicBezTo>
                  <a:pt x="275" y="208"/>
                  <a:pt x="275" y="208"/>
                  <a:pt x="275" y="208"/>
                </a:cubicBezTo>
                <a:lnTo>
                  <a:pt x="284" y="199"/>
                </a:lnTo>
                <a:close/>
                <a:moveTo>
                  <a:pt x="293" y="107"/>
                </a:moveTo>
                <a:cubicBezTo>
                  <a:pt x="327" y="107"/>
                  <a:pt x="327" y="107"/>
                  <a:pt x="327" y="107"/>
                </a:cubicBezTo>
                <a:cubicBezTo>
                  <a:pt x="329" y="108"/>
                  <a:pt x="329" y="108"/>
                  <a:pt x="329" y="108"/>
                </a:cubicBezTo>
                <a:cubicBezTo>
                  <a:pt x="321" y="119"/>
                  <a:pt x="321" y="119"/>
                  <a:pt x="321" y="119"/>
                </a:cubicBezTo>
                <a:cubicBezTo>
                  <a:pt x="296" y="119"/>
                  <a:pt x="296" y="119"/>
                  <a:pt x="296" y="119"/>
                </a:cubicBezTo>
                <a:cubicBezTo>
                  <a:pt x="288" y="110"/>
                  <a:pt x="288" y="110"/>
                  <a:pt x="288" y="110"/>
                </a:cubicBezTo>
                <a:lnTo>
                  <a:pt x="293" y="107"/>
                </a:lnTo>
                <a:close/>
                <a:moveTo>
                  <a:pt x="327" y="160"/>
                </a:moveTo>
                <a:cubicBezTo>
                  <a:pt x="330" y="163"/>
                  <a:pt x="330" y="163"/>
                  <a:pt x="330" y="163"/>
                </a:cubicBezTo>
                <a:cubicBezTo>
                  <a:pt x="324" y="202"/>
                  <a:pt x="324" y="202"/>
                  <a:pt x="324" y="202"/>
                </a:cubicBezTo>
                <a:cubicBezTo>
                  <a:pt x="320" y="206"/>
                  <a:pt x="320" y="206"/>
                  <a:pt x="320" y="206"/>
                </a:cubicBezTo>
                <a:cubicBezTo>
                  <a:pt x="312" y="196"/>
                  <a:pt x="312" y="196"/>
                  <a:pt x="312" y="196"/>
                </a:cubicBezTo>
                <a:cubicBezTo>
                  <a:pt x="317" y="170"/>
                  <a:pt x="317" y="170"/>
                  <a:pt x="317" y="170"/>
                </a:cubicBezTo>
                <a:lnTo>
                  <a:pt x="327" y="160"/>
                </a:lnTo>
                <a:close/>
                <a:moveTo>
                  <a:pt x="338" y="117"/>
                </a:moveTo>
                <a:cubicBezTo>
                  <a:pt x="332" y="154"/>
                  <a:pt x="332" y="154"/>
                  <a:pt x="332" y="154"/>
                </a:cubicBezTo>
                <a:cubicBezTo>
                  <a:pt x="327" y="157"/>
                  <a:pt x="327" y="157"/>
                  <a:pt x="327" y="157"/>
                </a:cubicBezTo>
                <a:cubicBezTo>
                  <a:pt x="320" y="149"/>
                  <a:pt x="320" y="149"/>
                  <a:pt x="320" y="149"/>
                </a:cubicBezTo>
                <a:cubicBezTo>
                  <a:pt x="324" y="120"/>
                  <a:pt x="324" y="120"/>
                  <a:pt x="324" y="120"/>
                </a:cubicBezTo>
                <a:cubicBezTo>
                  <a:pt x="332" y="111"/>
                  <a:pt x="332" y="111"/>
                  <a:pt x="332" y="111"/>
                </a:cubicBezTo>
                <a:lnTo>
                  <a:pt x="338" y="117"/>
                </a:lnTo>
                <a:close/>
                <a:moveTo>
                  <a:pt x="360" y="169"/>
                </a:moveTo>
                <a:cubicBezTo>
                  <a:pt x="356" y="197"/>
                  <a:pt x="356" y="197"/>
                  <a:pt x="356" y="197"/>
                </a:cubicBezTo>
                <a:cubicBezTo>
                  <a:pt x="347" y="206"/>
                  <a:pt x="347" y="206"/>
                  <a:pt x="347" y="206"/>
                </a:cubicBezTo>
                <a:cubicBezTo>
                  <a:pt x="342" y="202"/>
                  <a:pt x="342" y="202"/>
                  <a:pt x="342" y="202"/>
                </a:cubicBezTo>
                <a:cubicBezTo>
                  <a:pt x="348" y="164"/>
                  <a:pt x="348" y="164"/>
                  <a:pt x="348" y="164"/>
                </a:cubicBezTo>
                <a:cubicBezTo>
                  <a:pt x="354" y="160"/>
                  <a:pt x="354" y="160"/>
                  <a:pt x="354" y="160"/>
                </a:cubicBezTo>
                <a:lnTo>
                  <a:pt x="360" y="169"/>
                </a:lnTo>
                <a:close/>
                <a:moveTo>
                  <a:pt x="356" y="114"/>
                </a:moveTo>
                <a:cubicBezTo>
                  <a:pt x="350" y="151"/>
                  <a:pt x="350" y="151"/>
                  <a:pt x="350" y="151"/>
                </a:cubicBezTo>
                <a:cubicBezTo>
                  <a:pt x="354" y="157"/>
                  <a:pt x="354" y="157"/>
                  <a:pt x="354" y="157"/>
                </a:cubicBezTo>
                <a:cubicBezTo>
                  <a:pt x="363" y="149"/>
                  <a:pt x="363" y="149"/>
                  <a:pt x="363" y="149"/>
                </a:cubicBezTo>
                <a:cubicBezTo>
                  <a:pt x="368" y="120"/>
                  <a:pt x="368" y="120"/>
                  <a:pt x="368" y="120"/>
                </a:cubicBezTo>
                <a:cubicBezTo>
                  <a:pt x="360" y="111"/>
                  <a:pt x="360" y="111"/>
                  <a:pt x="360" y="111"/>
                </a:cubicBezTo>
                <a:lnTo>
                  <a:pt x="356" y="114"/>
                </a:lnTo>
                <a:close/>
                <a:moveTo>
                  <a:pt x="359" y="199"/>
                </a:moveTo>
                <a:cubicBezTo>
                  <a:pt x="386" y="199"/>
                  <a:pt x="386" y="199"/>
                  <a:pt x="386" y="199"/>
                </a:cubicBezTo>
                <a:cubicBezTo>
                  <a:pt x="394" y="208"/>
                  <a:pt x="394" y="208"/>
                  <a:pt x="394" y="208"/>
                </a:cubicBezTo>
                <a:cubicBezTo>
                  <a:pt x="391" y="211"/>
                  <a:pt x="391" y="211"/>
                  <a:pt x="391" y="211"/>
                </a:cubicBezTo>
                <a:cubicBezTo>
                  <a:pt x="353" y="211"/>
                  <a:pt x="353" y="211"/>
                  <a:pt x="353" y="211"/>
                </a:cubicBezTo>
                <a:cubicBezTo>
                  <a:pt x="350" y="208"/>
                  <a:pt x="350" y="208"/>
                  <a:pt x="350" y="208"/>
                </a:cubicBezTo>
                <a:lnTo>
                  <a:pt x="359" y="199"/>
                </a:lnTo>
                <a:close/>
                <a:moveTo>
                  <a:pt x="368" y="107"/>
                </a:moveTo>
                <a:cubicBezTo>
                  <a:pt x="403" y="107"/>
                  <a:pt x="403" y="107"/>
                  <a:pt x="403" y="107"/>
                </a:cubicBezTo>
                <a:cubicBezTo>
                  <a:pt x="404" y="108"/>
                  <a:pt x="404" y="108"/>
                  <a:pt x="404" y="108"/>
                </a:cubicBezTo>
                <a:cubicBezTo>
                  <a:pt x="397" y="119"/>
                  <a:pt x="397" y="119"/>
                  <a:pt x="397" y="119"/>
                </a:cubicBezTo>
                <a:cubicBezTo>
                  <a:pt x="371" y="119"/>
                  <a:pt x="371" y="119"/>
                  <a:pt x="371" y="119"/>
                </a:cubicBezTo>
                <a:cubicBezTo>
                  <a:pt x="363" y="110"/>
                  <a:pt x="363" y="110"/>
                  <a:pt x="363" y="110"/>
                </a:cubicBezTo>
                <a:lnTo>
                  <a:pt x="368" y="107"/>
                </a:lnTo>
                <a:close/>
                <a:moveTo>
                  <a:pt x="403" y="160"/>
                </a:moveTo>
                <a:cubicBezTo>
                  <a:pt x="406" y="163"/>
                  <a:pt x="406" y="163"/>
                  <a:pt x="406" y="163"/>
                </a:cubicBezTo>
                <a:cubicBezTo>
                  <a:pt x="400" y="202"/>
                  <a:pt x="400" y="202"/>
                  <a:pt x="400" y="202"/>
                </a:cubicBezTo>
                <a:cubicBezTo>
                  <a:pt x="395" y="206"/>
                  <a:pt x="395" y="206"/>
                  <a:pt x="395" y="206"/>
                </a:cubicBezTo>
                <a:cubicBezTo>
                  <a:pt x="388" y="196"/>
                  <a:pt x="388" y="196"/>
                  <a:pt x="388" y="196"/>
                </a:cubicBezTo>
                <a:cubicBezTo>
                  <a:pt x="392" y="170"/>
                  <a:pt x="392" y="170"/>
                  <a:pt x="392" y="170"/>
                </a:cubicBezTo>
                <a:lnTo>
                  <a:pt x="403" y="160"/>
                </a:lnTo>
                <a:close/>
                <a:moveTo>
                  <a:pt x="413" y="117"/>
                </a:moveTo>
                <a:cubicBezTo>
                  <a:pt x="407" y="154"/>
                  <a:pt x="407" y="154"/>
                  <a:pt x="407" y="154"/>
                </a:cubicBezTo>
                <a:cubicBezTo>
                  <a:pt x="403" y="157"/>
                  <a:pt x="403" y="157"/>
                  <a:pt x="403" y="157"/>
                </a:cubicBezTo>
                <a:cubicBezTo>
                  <a:pt x="395" y="149"/>
                  <a:pt x="395" y="149"/>
                  <a:pt x="395" y="149"/>
                </a:cubicBezTo>
                <a:cubicBezTo>
                  <a:pt x="400" y="120"/>
                  <a:pt x="400" y="120"/>
                  <a:pt x="400" y="120"/>
                </a:cubicBezTo>
                <a:cubicBezTo>
                  <a:pt x="407" y="111"/>
                  <a:pt x="407" y="111"/>
                  <a:pt x="407" y="111"/>
                </a:cubicBezTo>
                <a:lnTo>
                  <a:pt x="413" y="117"/>
                </a:lnTo>
                <a:close/>
                <a:moveTo>
                  <a:pt x="436" y="169"/>
                </a:moveTo>
                <a:cubicBezTo>
                  <a:pt x="431" y="197"/>
                  <a:pt x="431" y="197"/>
                  <a:pt x="431" y="197"/>
                </a:cubicBezTo>
                <a:cubicBezTo>
                  <a:pt x="422" y="206"/>
                  <a:pt x="422" y="206"/>
                  <a:pt x="422" y="206"/>
                </a:cubicBezTo>
                <a:cubicBezTo>
                  <a:pt x="418" y="202"/>
                  <a:pt x="418" y="202"/>
                  <a:pt x="418" y="202"/>
                </a:cubicBezTo>
                <a:cubicBezTo>
                  <a:pt x="424" y="164"/>
                  <a:pt x="424" y="164"/>
                  <a:pt x="424" y="164"/>
                </a:cubicBezTo>
                <a:cubicBezTo>
                  <a:pt x="430" y="160"/>
                  <a:pt x="430" y="160"/>
                  <a:pt x="430" y="160"/>
                </a:cubicBezTo>
                <a:lnTo>
                  <a:pt x="436" y="169"/>
                </a:lnTo>
                <a:close/>
                <a:moveTo>
                  <a:pt x="431" y="114"/>
                </a:moveTo>
                <a:cubicBezTo>
                  <a:pt x="425" y="151"/>
                  <a:pt x="425" y="151"/>
                  <a:pt x="425" y="151"/>
                </a:cubicBezTo>
                <a:cubicBezTo>
                  <a:pt x="430" y="157"/>
                  <a:pt x="430" y="157"/>
                  <a:pt x="430" y="157"/>
                </a:cubicBezTo>
                <a:cubicBezTo>
                  <a:pt x="439" y="149"/>
                  <a:pt x="439" y="149"/>
                  <a:pt x="439" y="149"/>
                </a:cubicBezTo>
                <a:cubicBezTo>
                  <a:pt x="443" y="120"/>
                  <a:pt x="443" y="120"/>
                  <a:pt x="443" y="120"/>
                </a:cubicBezTo>
                <a:cubicBezTo>
                  <a:pt x="436" y="111"/>
                  <a:pt x="436" y="111"/>
                  <a:pt x="436" y="111"/>
                </a:cubicBezTo>
                <a:lnTo>
                  <a:pt x="431" y="114"/>
                </a:lnTo>
                <a:close/>
                <a:moveTo>
                  <a:pt x="434" y="199"/>
                </a:moveTo>
                <a:cubicBezTo>
                  <a:pt x="461" y="199"/>
                  <a:pt x="461" y="199"/>
                  <a:pt x="461" y="199"/>
                </a:cubicBezTo>
                <a:cubicBezTo>
                  <a:pt x="469" y="208"/>
                  <a:pt x="469" y="208"/>
                  <a:pt x="469" y="208"/>
                </a:cubicBezTo>
                <a:cubicBezTo>
                  <a:pt x="466" y="211"/>
                  <a:pt x="466" y="211"/>
                  <a:pt x="466" y="211"/>
                </a:cubicBezTo>
                <a:cubicBezTo>
                  <a:pt x="428" y="211"/>
                  <a:pt x="428" y="211"/>
                  <a:pt x="428" y="211"/>
                </a:cubicBezTo>
                <a:cubicBezTo>
                  <a:pt x="425" y="208"/>
                  <a:pt x="425" y="208"/>
                  <a:pt x="425" y="208"/>
                </a:cubicBezTo>
                <a:lnTo>
                  <a:pt x="434" y="199"/>
                </a:lnTo>
                <a:close/>
                <a:moveTo>
                  <a:pt x="443" y="107"/>
                </a:moveTo>
                <a:cubicBezTo>
                  <a:pt x="478" y="107"/>
                  <a:pt x="478" y="107"/>
                  <a:pt x="478" y="107"/>
                </a:cubicBezTo>
                <a:cubicBezTo>
                  <a:pt x="479" y="108"/>
                  <a:pt x="479" y="108"/>
                  <a:pt x="479" y="108"/>
                </a:cubicBezTo>
                <a:cubicBezTo>
                  <a:pt x="472" y="119"/>
                  <a:pt x="472" y="119"/>
                  <a:pt x="472" y="119"/>
                </a:cubicBezTo>
                <a:cubicBezTo>
                  <a:pt x="446" y="119"/>
                  <a:pt x="446" y="119"/>
                  <a:pt x="446" y="119"/>
                </a:cubicBezTo>
                <a:cubicBezTo>
                  <a:pt x="439" y="110"/>
                  <a:pt x="439" y="110"/>
                  <a:pt x="439" y="110"/>
                </a:cubicBezTo>
                <a:lnTo>
                  <a:pt x="443" y="107"/>
                </a:lnTo>
                <a:close/>
                <a:moveTo>
                  <a:pt x="478" y="160"/>
                </a:moveTo>
                <a:cubicBezTo>
                  <a:pt x="481" y="163"/>
                  <a:pt x="481" y="163"/>
                  <a:pt x="481" y="163"/>
                </a:cubicBezTo>
                <a:cubicBezTo>
                  <a:pt x="475" y="202"/>
                  <a:pt x="475" y="202"/>
                  <a:pt x="475" y="202"/>
                </a:cubicBezTo>
                <a:cubicBezTo>
                  <a:pt x="470" y="206"/>
                  <a:pt x="470" y="206"/>
                  <a:pt x="470" y="206"/>
                </a:cubicBezTo>
                <a:cubicBezTo>
                  <a:pt x="463" y="196"/>
                  <a:pt x="463" y="196"/>
                  <a:pt x="463" y="196"/>
                </a:cubicBezTo>
                <a:cubicBezTo>
                  <a:pt x="467" y="170"/>
                  <a:pt x="467" y="170"/>
                  <a:pt x="467" y="170"/>
                </a:cubicBezTo>
                <a:lnTo>
                  <a:pt x="478" y="160"/>
                </a:lnTo>
                <a:close/>
                <a:moveTo>
                  <a:pt x="488" y="117"/>
                </a:moveTo>
                <a:cubicBezTo>
                  <a:pt x="482" y="154"/>
                  <a:pt x="482" y="154"/>
                  <a:pt x="482" y="154"/>
                </a:cubicBezTo>
                <a:cubicBezTo>
                  <a:pt x="478" y="157"/>
                  <a:pt x="478" y="157"/>
                  <a:pt x="478" y="157"/>
                </a:cubicBezTo>
                <a:cubicBezTo>
                  <a:pt x="470" y="149"/>
                  <a:pt x="470" y="149"/>
                  <a:pt x="470" y="149"/>
                </a:cubicBezTo>
                <a:cubicBezTo>
                  <a:pt x="475" y="120"/>
                  <a:pt x="475" y="120"/>
                  <a:pt x="475" y="120"/>
                </a:cubicBezTo>
                <a:cubicBezTo>
                  <a:pt x="482" y="111"/>
                  <a:pt x="482" y="111"/>
                  <a:pt x="482" y="111"/>
                </a:cubicBezTo>
                <a:lnTo>
                  <a:pt x="488" y="11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7" name="Freeform 54"/>
          <p:cNvSpPr>
            <a:spLocks noEditPoints="1"/>
          </p:cNvSpPr>
          <p:nvPr/>
        </p:nvSpPr>
        <p:spPr bwMode="auto">
          <a:xfrm>
            <a:off x="396005" y="2429989"/>
            <a:ext cx="558800" cy="395288"/>
          </a:xfrm>
          <a:custGeom>
            <a:avLst/>
            <a:gdLst>
              <a:gd name="T0" fmla="*/ 904 w 1172"/>
              <a:gd name="T1" fmla="*/ 423 h 832"/>
              <a:gd name="T2" fmla="*/ 875 w 1172"/>
              <a:gd name="T3" fmla="*/ 308 h 832"/>
              <a:gd name="T4" fmla="*/ 996 w 1172"/>
              <a:gd name="T5" fmla="*/ 308 h 832"/>
              <a:gd name="T6" fmla="*/ 965 w 1172"/>
              <a:gd name="T7" fmla="*/ 423 h 832"/>
              <a:gd name="T8" fmla="*/ 1018 w 1172"/>
              <a:gd name="T9" fmla="*/ 453 h 832"/>
              <a:gd name="T10" fmla="*/ 954 w 1172"/>
              <a:gd name="T11" fmla="*/ 477 h 832"/>
              <a:gd name="T12" fmla="*/ 1018 w 1172"/>
              <a:gd name="T13" fmla="*/ 506 h 832"/>
              <a:gd name="T14" fmla="*/ 954 w 1172"/>
              <a:gd name="T15" fmla="*/ 540 h 832"/>
              <a:gd name="T16" fmla="*/ 915 w 1172"/>
              <a:gd name="T17" fmla="*/ 506 h 832"/>
              <a:gd name="T18" fmla="*/ 852 w 1172"/>
              <a:gd name="T19" fmla="*/ 477 h 832"/>
              <a:gd name="T20" fmla="*/ 915 w 1172"/>
              <a:gd name="T21" fmla="*/ 453 h 832"/>
              <a:gd name="T22" fmla="*/ 852 w 1172"/>
              <a:gd name="T23" fmla="*/ 423 h 832"/>
              <a:gd name="T24" fmla="*/ 751 w 1172"/>
              <a:gd name="T25" fmla="*/ 416 h 832"/>
              <a:gd name="T26" fmla="*/ 1119 w 1172"/>
              <a:gd name="T27" fmla="*/ 416 h 832"/>
              <a:gd name="T28" fmla="*/ 935 w 1172"/>
              <a:gd name="T29" fmla="*/ 617 h 832"/>
              <a:gd name="T30" fmla="*/ 935 w 1172"/>
              <a:gd name="T31" fmla="*/ 215 h 832"/>
              <a:gd name="T32" fmla="*/ 935 w 1172"/>
              <a:gd name="T33" fmla="*/ 617 h 832"/>
              <a:gd name="T34" fmla="*/ 699 w 1172"/>
              <a:gd name="T35" fmla="*/ 416 h 832"/>
              <a:gd name="T36" fmla="*/ 1172 w 1172"/>
              <a:gd name="T37" fmla="*/ 416 h 832"/>
              <a:gd name="T38" fmla="*/ 599 w 1172"/>
              <a:gd name="T39" fmla="*/ 330 h 832"/>
              <a:gd name="T40" fmla="*/ 605 w 1172"/>
              <a:gd name="T41" fmla="*/ 396 h 832"/>
              <a:gd name="T42" fmla="*/ 472 w 1172"/>
              <a:gd name="T43" fmla="*/ 0 h 832"/>
              <a:gd name="T44" fmla="*/ 0 w 1172"/>
              <a:gd name="T45" fmla="*/ 832 h 832"/>
              <a:gd name="T46" fmla="*/ 145 w 1172"/>
              <a:gd name="T47" fmla="*/ 692 h 832"/>
              <a:gd name="T48" fmla="*/ 327 w 1172"/>
              <a:gd name="T49" fmla="*/ 832 h 832"/>
              <a:gd name="T50" fmla="*/ 472 w 1172"/>
              <a:gd name="T51" fmla="*/ 436 h 832"/>
              <a:gd name="T52" fmla="*/ 540 w 1172"/>
              <a:gd name="T53" fmla="*/ 501 h 832"/>
              <a:gd name="T54" fmla="*/ 684 w 1172"/>
              <a:gd name="T55" fmla="*/ 416 h 832"/>
              <a:gd name="T56" fmla="*/ 149 w 1172"/>
              <a:gd name="T57" fmla="*/ 632 h 832"/>
              <a:gd name="T58" fmla="*/ 66 w 1172"/>
              <a:gd name="T59" fmla="*/ 526 h 832"/>
              <a:gd name="T60" fmla="*/ 149 w 1172"/>
              <a:gd name="T61" fmla="*/ 632 h 832"/>
              <a:gd name="T62" fmla="*/ 66 w 1172"/>
              <a:gd name="T63" fmla="*/ 480 h 832"/>
              <a:gd name="T64" fmla="*/ 149 w 1172"/>
              <a:gd name="T65" fmla="*/ 375 h 832"/>
              <a:gd name="T66" fmla="*/ 149 w 1172"/>
              <a:gd name="T67" fmla="*/ 329 h 832"/>
              <a:gd name="T68" fmla="*/ 66 w 1172"/>
              <a:gd name="T69" fmla="*/ 223 h 832"/>
              <a:gd name="T70" fmla="*/ 149 w 1172"/>
              <a:gd name="T71" fmla="*/ 329 h 832"/>
              <a:gd name="T72" fmla="*/ 66 w 1172"/>
              <a:gd name="T73" fmla="*/ 178 h 832"/>
              <a:gd name="T74" fmla="*/ 149 w 1172"/>
              <a:gd name="T75" fmla="*/ 72 h 832"/>
              <a:gd name="T76" fmla="*/ 278 w 1172"/>
              <a:gd name="T77" fmla="*/ 632 h 832"/>
              <a:gd name="T78" fmla="*/ 194 w 1172"/>
              <a:gd name="T79" fmla="*/ 526 h 832"/>
              <a:gd name="T80" fmla="*/ 278 w 1172"/>
              <a:gd name="T81" fmla="*/ 632 h 832"/>
              <a:gd name="T82" fmla="*/ 194 w 1172"/>
              <a:gd name="T83" fmla="*/ 480 h 832"/>
              <a:gd name="T84" fmla="*/ 278 w 1172"/>
              <a:gd name="T85" fmla="*/ 375 h 832"/>
              <a:gd name="T86" fmla="*/ 278 w 1172"/>
              <a:gd name="T87" fmla="*/ 329 h 832"/>
              <a:gd name="T88" fmla="*/ 194 w 1172"/>
              <a:gd name="T89" fmla="*/ 223 h 832"/>
              <a:gd name="T90" fmla="*/ 278 w 1172"/>
              <a:gd name="T91" fmla="*/ 329 h 832"/>
              <a:gd name="T92" fmla="*/ 194 w 1172"/>
              <a:gd name="T93" fmla="*/ 178 h 832"/>
              <a:gd name="T94" fmla="*/ 278 w 1172"/>
              <a:gd name="T95" fmla="*/ 72 h 832"/>
              <a:gd name="T96" fmla="*/ 406 w 1172"/>
              <a:gd name="T97" fmla="*/ 632 h 832"/>
              <a:gd name="T98" fmla="*/ 323 w 1172"/>
              <a:gd name="T99" fmla="*/ 526 h 832"/>
              <a:gd name="T100" fmla="*/ 406 w 1172"/>
              <a:gd name="T101" fmla="*/ 632 h 832"/>
              <a:gd name="T102" fmla="*/ 323 w 1172"/>
              <a:gd name="T103" fmla="*/ 480 h 832"/>
              <a:gd name="T104" fmla="*/ 406 w 1172"/>
              <a:gd name="T105" fmla="*/ 375 h 832"/>
              <a:gd name="T106" fmla="*/ 406 w 1172"/>
              <a:gd name="T107" fmla="*/ 329 h 832"/>
              <a:gd name="T108" fmla="*/ 323 w 1172"/>
              <a:gd name="T109" fmla="*/ 223 h 832"/>
              <a:gd name="T110" fmla="*/ 406 w 1172"/>
              <a:gd name="T111" fmla="*/ 329 h 832"/>
              <a:gd name="T112" fmla="*/ 323 w 1172"/>
              <a:gd name="T113" fmla="*/ 178 h 832"/>
              <a:gd name="T114" fmla="*/ 406 w 1172"/>
              <a:gd name="T115" fmla="*/ 7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852" y="423"/>
                </a:moveTo>
                <a:cubicBezTo>
                  <a:pt x="904" y="423"/>
                  <a:pt x="904" y="423"/>
                  <a:pt x="904" y="423"/>
                </a:cubicBezTo>
                <a:cubicBezTo>
                  <a:pt x="828" y="308"/>
                  <a:pt x="828" y="308"/>
                  <a:pt x="828" y="308"/>
                </a:cubicBezTo>
                <a:cubicBezTo>
                  <a:pt x="875" y="308"/>
                  <a:pt x="875" y="308"/>
                  <a:pt x="875" y="308"/>
                </a:cubicBezTo>
                <a:cubicBezTo>
                  <a:pt x="935" y="405"/>
                  <a:pt x="935" y="405"/>
                  <a:pt x="935" y="405"/>
                </a:cubicBezTo>
                <a:cubicBezTo>
                  <a:pt x="996" y="308"/>
                  <a:pt x="996" y="308"/>
                  <a:pt x="996" y="308"/>
                </a:cubicBezTo>
                <a:cubicBezTo>
                  <a:pt x="1042" y="308"/>
                  <a:pt x="1042" y="308"/>
                  <a:pt x="1042" y="308"/>
                </a:cubicBezTo>
                <a:cubicBezTo>
                  <a:pt x="965" y="423"/>
                  <a:pt x="965" y="423"/>
                  <a:pt x="965" y="423"/>
                </a:cubicBezTo>
                <a:cubicBezTo>
                  <a:pt x="1018" y="423"/>
                  <a:pt x="1018" y="423"/>
                  <a:pt x="1018" y="423"/>
                </a:cubicBezTo>
                <a:cubicBezTo>
                  <a:pt x="1018" y="453"/>
                  <a:pt x="1018" y="453"/>
                  <a:pt x="1018" y="453"/>
                </a:cubicBezTo>
                <a:cubicBezTo>
                  <a:pt x="954" y="453"/>
                  <a:pt x="954" y="453"/>
                  <a:pt x="954" y="453"/>
                </a:cubicBezTo>
                <a:cubicBezTo>
                  <a:pt x="954" y="477"/>
                  <a:pt x="954" y="477"/>
                  <a:pt x="954" y="477"/>
                </a:cubicBezTo>
                <a:cubicBezTo>
                  <a:pt x="1018" y="477"/>
                  <a:pt x="1018" y="477"/>
                  <a:pt x="1018" y="477"/>
                </a:cubicBezTo>
                <a:cubicBezTo>
                  <a:pt x="1018" y="506"/>
                  <a:pt x="1018" y="506"/>
                  <a:pt x="1018" y="506"/>
                </a:cubicBezTo>
                <a:cubicBezTo>
                  <a:pt x="954" y="506"/>
                  <a:pt x="954" y="506"/>
                  <a:pt x="954" y="506"/>
                </a:cubicBezTo>
                <a:cubicBezTo>
                  <a:pt x="954" y="540"/>
                  <a:pt x="954" y="540"/>
                  <a:pt x="954" y="540"/>
                </a:cubicBezTo>
                <a:cubicBezTo>
                  <a:pt x="915" y="540"/>
                  <a:pt x="915" y="540"/>
                  <a:pt x="915" y="540"/>
                </a:cubicBezTo>
                <a:cubicBezTo>
                  <a:pt x="915" y="506"/>
                  <a:pt x="915" y="506"/>
                  <a:pt x="915" y="506"/>
                </a:cubicBezTo>
                <a:cubicBezTo>
                  <a:pt x="852" y="506"/>
                  <a:pt x="852" y="506"/>
                  <a:pt x="852" y="506"/>
                </a:cubicBezTo>
                <a:cubicBezTo>
                  <a:pt x="852" y="477"/>
                  <a:pt x="852" y="477"/>
                  <a:pt x="852" y="477"/>
                </a:cubicBezTo>
                <a:cubicBezTo>
                  <a:pt x="915" y="477"/>
                  <a:pt x="915" y="477"/>
                  <a:pt x="915" y="477"/>
                </a:cubicBezTo>
                <a:cubicBezTo>
                  <a:pt x="915" y="453"/>
                  <a:pt x="915" y="453"/>
                  <a:pt x="915" y="453"/>
                </a:cubicBezTo>
                <a:cubicBezTo>
                  <a:pt x="852" y="453"/>
                  <a:pt x="852" y="453"/>
                  <a:pt x="852" y="453"/>
                </a:cubicBezTo>
                <a:lnTo>
                  <a:pt x="852" y="423"/>
                </a:lnTo>
                <a:close/>
                <a:moveTo>
                  <a:pt x="935" y="232"/>
                </a:moveTo>
                <a:cubicBezTo>
                  <a:pt x="834" y="232"/>
                  <a:pt x="751" y="314"/>
                  <a:pt x="751" y="416"/>
                </a:cubicBezTo>
                <a:cubicBezTo>
                  <a:pt x="751" y="517"/>
                  <a:pt x="834" y="600"/>
                  <a:pt x="935" y="600"/>
                </a:cubicBezTo>
                <a:cubicBezTo>
                  <a:pt x="1037" y="600"/>
                  <a:pt x="1119" y="517"/>
                  <a:pt x="1119" y="416"/>
                </a:cubicBezTo>
                <a:cubicBezTo>
                  <a:pt x="1119" y="314"/>
                  <a:pt x="1037" y="232"/>
                  <a:pt x="935" y="232"/>
                </a:cubicBezTo>
                <a:moveTo>
                  <a:pt x="935" y="617"/>
                </a:moveTo>
                <a:cubicBezTo>
                  <a:pt x="825" y="617"/>
                  <a:pt x="734" y="526"/>
                  <a:pt x="734" y="416"/>
                </a:cubicBezTo>
                <a:cubicBezTo>
                  <a:pt x="734" y="305"/>
                  <a:pt x="825" y="215"/>
                  <a:pt x="935" y="215"/>
                </a:cubicBezTo>
                <a:cubicBezTo>
                  <a:pt x="1046" y="215"/>
                  <a:pt x="1136" y="305"/>
                  <a:pt x="1136" y="416"/>
                </a:cubicBezTo>
                <a:cubicBezTo>
                  <a:pt x="1136" y="526"/>
                  <a:pt x="1046" y="617"/>
                  <a:pt x="935" y="617"/>
                </a:cubicBezTo>
                <a:moveTo>
                  <a:pt x="935" y="180"/>
                </a:moveTo>
                <a:cubicBezTo>
                  <a:pt x="805" y="180"/>
                  <a:pt x="699" y="285"/>
                  <a:pt x="699" y="416"/>
                </a:cubicBezTo>
                <a:cubicBezTo>
                  <a:pt x="699" y="546"/>
                  <a:pt x="805" y="652"/>
                  <a:pt x="935" y="652"/>
                </a:cubicBezTo>
                <a:cubicBezTo>
                  <a:pt x="1066" y="652"/>
                  <a:pt x="1172" y="546"/>
                  <a:pt x="1172" y="416"/>
                </a:cubicBezTo>
                <a:cubicBezTo>
                  <a:pt x="1172" y="285"/>
                  <a:pt x="1066" y="180"/>
                  <a:pt x="935" y="180"/>
                </a:cubicBezTo>
                <a:moveTo>
                  <a:pt x="599" y="330"/>
                </a:moveTo>
                <a:cubicBezTo>
                  <a:pt x="540" y="330"/>
                  <a:pt x="540" y="330"/>
                  <a:pt x="540" y="330"/>
                </a:cubicBezTo>
                <a:cubicBezTo>
                  <a:pt x="605" y="396"/>
                  <a:pt x="605" y="396"/>
                  <a:pt x="605" y="396"/>
                </a:cubicBezTo>
                <a:cubicBezTo>
                  <a:pt x="472" y="396"/>
                  <a:pt x="472" y="396"/>
                  <a:pt x="472" y="396"/>
                </a:cubicBezTo>
                <a:cubicBezTo>
                  <a:pt x="472" y="0"/>
                  <a:pt x="472" y="0"/>
                  <a:pt x="472" y="0"/>
                </a:cubicBezTo>
                <a:cubicBezTo>
                  <a:pt x="0" y="0"/>
                  <a:pt x="0" y="0"/>
                  <a:pt x="0" y="0"/>
                </a:cubicBezTo>
                <a:cubicBezTo>
                  <a:pt x="0" y="832"/>
                  <a:pt x="0" y="832"/>
                  <a:pt x="0" y="832"/>
                </a:cubicBezTo>
                <a:cubicBezTo>
                  <a:pt x="145" y="832"/>
                  <a:pt x="145" y="832"/>
                  <a:pt x="145" y="832"/>
                </a:cubicBezTo>
                <a:cubicBezTo>
                  <a:pt x="145" y="692"/>
                  <a:pt x="145" y="692"/>
                  <a:pt x="145" y="692"/>
                </a:cubicBezTo>
                <a:cubicBezTo>
                  <a:pt x="327" y="692"/>
                  <a:pt x="327" y="692"/>
                  <a:pt x="327" y="692"/>
                </a:cubicBezTo>
                <a:cubicBezTo>
                  <a:pt x="327" y="832"/>
                  <a:pt x="327" y="832"/>
                  <a:pt x="327" y="832"/>
                </a:cubicBezTo>
                <a:cubicBezTo>
                  <a:pt x="472" y="832"/>
                  <a:pt x="472" y="832"/>
                  <a:pt x="472" y="832"/>
                </a:cubicBezTo>
                <a:cubicBezTo>
                  <a:pt x="472" y="436"/>
                  <a:pt x="472" y="436"/>
                  <a:pt x="472"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149" y="480"/>
                </a:moveTo>
                <a:cubicBezTo>
                  <a:pt x="66" y="480"/>
                  <a:pt x="66" y="480"/>
                  <a:pt x="66" y="480"/>
                </a:cubicBezTo>
                <a:cubicBezTo>
                  <a:pt x="66" y="375"/>
                  <a:pt x="66" y="375"/>
                  <a:pt x="66" y="375"/>
                </a:cubicBezTo>
                <a:cubicBezTo>
                  <a:pt x="149" y="375"/>
                  <a:pt x="149" y="375"/>
                  <a:pt x="149" y="375"/>
                </a:cubicBezTo>
                <a:lnTo>
                  <a:pt x="149" y="480"/>
                </a:lnTo>
                <a:close/>
                <a:moveTo>
                  <a:pt x="149" y="329"/>
                </a:moveTo>
                <a:cubicBezTo>
                  <a:pt x="66" y="329"/>
                  <a:pt x="66" y="329"/>
                  <a:pt x="66" y="329"/>
                </a:cubicBezTo>
                <a:cubicBezTo>
                  <a:pt x="66" y="223"/>
                  <a:pt x="66" y="223"/>
                  <a:pt x="66" y="223"/>
                </a:cubicBezTo>
                <a:cubicBezTo>
                  <a:pt x="149" y="223"/>
                  <a:pt x="149" y="223"/>
                  <a:pt x="149" y="223"/>
                </a:cubicBezTo>
                <a:lnTo>
                  <a:pt x="149" y="329"/>
                </a:lnTo>
                <a:close/>
                <a:moveTo>
                  <a:pt x="149" y="178"/>
                </a:moveTo>
                <a:cubicBezTo>
                  <a:pt x="66" y="178"/>
                  <a:pt x="66" y="178"/>
                  <a:pt x="66" y="178"/>
                </a:cubicBezTo>
                <a:cubicBezTo>
                  <a:pt x="66" y="72"/>
                  <a:pt x="66" y="72"/>
                  <a:pt x="66" y="72"/>
                </a:cubicBezTo>
                <a:cubicBezTo>
                  <a:pt x="149" y="72"/>
                  <a:pt x="149" y="72"/>
                  <a:pt x="149" y="72"/>
                </a:cubicBezTo>
                <a:lnTo>
                  <a:pt x="149" y="178"/>
                </a:lnTo>
                <a:close/>
                <a:moveTo>
                  <a:pt x="278" y="632"/>
                </a:moveTo>
                <a:cubicBezTo>
                  <a:pt x="194" y="632"/>
                  <a:pt x="194" y="632"/>
                  <a:pt x="194" y="632"/>
                </a:cubicBezTo>
                <a:cubicBezTo>
                  <a:pt x="194" y="526"/>
                  <a:pt x="194" y="526"/>
                  <a:pt x="194" y="526"/>
                </a:cubicBezTo>
                <a:cubicBezTo>
                  <a:pt x="278" y="526"/>
                  <a:pt x="278" y="526"/>
                  <a:pt x="278" y="526"/>
                </a:cubicBezTo>
                <a:lnTo>
                  <a:pt x="278" y="632"/>
                </a:lnTo>
                <a:close/>
                <a:moveTo>
                  <a:pt x="278" y="480"/>
                </a:moveTo>
                <a:cubicBezTo>
                  <a:pt x="194" y="480"/>
                  <a:pt x="194" y="480"/>
                  <a:pt x="194" y="480"/>
                </a:cubicBezTo>
                <a:cubicBezTo>
                  <a:pt x="194" y="375"/>
                  <a:pt x="194" y="375"/>
                  <a:pt x="194" y="375"/>
                </a:cubicBezTo>
                <a:cubicBezTo>
                  <a:pt x="278" y="375"/>
                  <a:pt x="278" y="375"/>
                  <a:pt x="278" y="375"/>
                </a:cubicBezTo>
                <a:lnTo>
                  <a:pt x="278" y="480"/>
                </a:lnTo>
                <a:close/>
                <a:moveTo>
                  <a:pt x="278" y="329"/>
                </a:moveTo>
                <a:cubicBezTo>
                  <a:pt x="194" y="329"/>
                  <a:pt x="194" y="329"/>
                  <a:pt x="194" y="329"/>
                </a:cubicBezTo>
                <a:cubicBezTo>
                  <a:pt x="194" y="223"/>
                  <a:pt x="194" y="223"/>
                  <a:pt x="194" y="223"/>
                </a:cubicBezTo>
                <a:cubicBezTo>
                  <a:pt x="278" y="223"/>
                  <a:pt x="278" y="223"/>
                  <a:pt x="278" y="223"/>
                </a:cubicBezTo>
                <a:lnTo>
                  <a:pt x="278" y="329"/>
                </a:lnTo>
                <a:close/>
                <a:moveTo>
                  <a:pt x="278" y="178"/>
                </a:moveTo>
                <a:cubicBezTo>
                  <a:pt x="194" y="178"/>
                  <a:pt x="194" y="178"/>
                  <a:pt x="194" y="178"/>
                </a:cubicBezTo>
                <a:cubicBezTo>
                  <a:pt x="194" y="72"/>
                  <a:pt x="194" y="72"/>
                  <a:pt x="194" y="72"/>
                </a:cubicBezTo>
                <a:cubicBezTo>
                  <a:pt x="278" y="72"/>
                  <a:pt x="278" y="72"/>
                  <a:pt x="278" y="72"/>
                </a:cubicBezTo>
                <a:lnTo>
                  <a:pt x="278" y="178"/>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406" y="480"/>
                </a:moveTo>
                <a:cubicBezTo>
                  <a:pt x="323" y="480"/>
                  <a:pt x="323" y="480"/>
                  <a:pt x="323" y="480"/>
                </a:cubicBezTo>
                <a:cubicBezTo>
                  <a:pt x="323" y="375"/>
                  <a:pt x="323" y="375"/>
                  <a:pt x="323" y="375"/>
                </a:cubicBezTo>
                <a:cubicBezTo>
                  <a:pt x="406" y="375"/>
                  <a:pt x="406" y="375"/>
                  <a:pt x="406" y="375"/>
                </a:cubicBezTo>
                <a:lnTo>
                  <a:pt x="406" y="480"/>
                </a:lnTo>
                <a:close/>
                <a:moveTo>
                  <a:pt x="406" y="329"/>
                </a:moveTo>
                <a:cubicBezTo>
                  <a:pt x="323" y="329"/>
                  <a:pt x="323" y="329"/>
                  <a:pt x="323" y="329"/>
                </a:cubicBezTo>
                <a:cubicBezTo>
                  <a:pt x="323" y="223"/>
                  <a:pt x="323" y="223"/>
                  <a:pt x="323" y="223"/>
                </a:cubicBezTo>
                <a:cubicBezTo>
                  <a:pt x="406" y="223"/>
                  <a:pt x="406" y="223"/>
                  <a:pt x="406" y="223"/>
                </a:cubicBezTo>
                <a:lnTo>
                  <a:pt x="406" y="329"/>
                </a:lnTo>
                <a:close/>
                <a:moveTo>
                  <a:pt x="406" y="178"/>
                </a:moveTo>
                <a:cubicBezTo>
                  <a:pt x="323" y="178"/>
                  <a:pt x="323" y="178"/>
                  <a:pt x="323" y="178"/>
                </a:cubicBezTo>
                <a:cubicBezTo>
                  <a:pt x="323" y="72"/>
                  <a:pt x="323" y="72"/>
                  <a:pt x="323" y="72"/>
                </a:cubicBezTo>
                <a:cubicBezTo>
                  <a:pt x="406" y="72"/>
                  <a:pt x="406" y="72"/>
                  <a:pt x="406" y="72"/>
                </a:cubicBezTo>
                <a:lnTo>
                  <a:pt x="406" y="17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8" name="Freeform 61"/>
          <p:cNvSpPr>
            <a:spLocks noEditPoints="1"/>
          </p:cNvSpPr>
          <p:nvPr/>
        </p:nvSpPr>
        <p:spPr bwMode="auto">
          <a:xfrm>
            <a:off x="1406970" y="2427734"/>
            <a:ext cx="558800" cy="395288"/>
          </a:xfrm>
          <a:custGeom>
            <a:avLst/>
            <a:gdLst>
              <a:gd name="T0" fmla="*/ 699 w 1172"/>
              <a:gd name="T1" fmla="*/ 832 h 832"/>
              <a:gd name="T2" fmla="*/ 845 w 1172"/>
              <a:gd name="T3" fmla="*/ 692 h 832"/>
              <a:gd name="T4" fmla="*/ 1026 w 1172"/>
              <a:gd name="T5" fmla="*/ 832 h 832"/>
              <a:gd name="T6" fmla="*/ 1172 w 1172"/>
              <a:gd name="T7" fmla="*/ 0 h 832"/>
              <a:gd name="T8" fmla="*/ 1022 w 1172"/>
              <a:gd name="T9" fmla="*/ 72 h 832"/>
              <a:gd name="T10" fmla="*/ 1106 w 1172"/>
              <a:gd name="T11" fmla="*/ 178 h 832"/>
              <a:gd name="T12" fmla="*/ 1022 w 1172"/>
              <a:gd name="T13" fmla="*/ 72 h 832"/>
              <a:gd name="T14" fmla="*/ 977 w 1172"/>
              <a:gd name="T15" fmla="*/ 72 h 832"/>
              <a:gd name="T16" fmla="*/ 894 w 1172"/>
              <a:gd name="T17" fmla="*/ 178 h 832"/>
              <a:gd name="T18" fmla="*/ 765 w 1172"/>
              <a:gd name="T19" fmla="*/ 72 h 832"/>
              <a:gd name="T20" fmla="*/ 849 w 1172"/>
              <a:gd name="T21" fmla="*/ 178 h 832"/>
              <a:gd name="T22" fmla="*/ 765 w 1172"/>
              <a:gd name="T23" fmla="*/ 72 h 832"/>
              <a:gd name="T24" fmla="*/ 1106 w 1172"/>
              <a:gd name="T25" fmla="*/ 223 h 832"/>
              <a:gd name="T26" fmla="*/ 1022 w 1172"/>
              <a:gd name="T27" fmla="*/ 329 h 832"/>
              <a:gd name="T28" fmla="*/ 894 w 1172"/>
              <a:gd name="T29" fmla="*/ 223 h 832"/>
              <a:gd name="T30" fmla="*/ 977 w 1172"/>
              <a:gd name="T31" fmla="*/ 329 h 832"/>
              <a:gd name="T32" fmla="*/ 894 w 1172"/>
              <a:gd name="T33" fmla="*/ 223 h 832"/>
              <a:gd name="T34" fmla="*/ 849 w 1172"/>
              <a:gd name="T35" fmla="*/ 223 h 832"/>
              <a:gd name="T36" fmla="*/ 765 w 1172"/>
              <a:gd name="T37" fmla="*/ 329 h 832"/>
              <a:gd name="T38" fmla="*/ 1022 w 1172"/>
              <a:gd name="T39" fmla="*/ 375 h 832"/>
              <a:gd name="T40" fmla="*/ 1106 w 1172"/>
              <a:gd name="T41" fmla="*/ 480 h 832"/>
              <a:gd name="T42" fmla="*/ 1022 w 1172"/>
              <a:gd name="T43" fmla="*/ 375 h 832"/>
              <a:gd name="T44" fmla="*/ 977 w 1172"/>
              <a:gd name="T45" fmla="*/ 375 h 832"/>
              <a:gd name="T46" fmla="*/ 894 w 1172"/>
              <a:gd name="T47" fmla="*/ 480 h 832"/>
              <a:gd name="T48" fmla="*/ 765 w 1172"/>
              <a:gd name="T49" fmla="*/ 375 h 832"/>
              <a:gd name="T50" fmla="*/ 849 w 1172"/>
              <a:gd name="T51" fmla="*/ 480 h 832"/>
              <a:gd name="T52" fmla="*/ 765 w 1172"/>
              <a:gd name="T53" fmla="*/ 375 h 832"/>
              <a:gd name="T54" fmla="*/ 1106 w 1172"/>
              <a:gd name="T55" fmla="*/ 526 h 832"/>
              <a:gd name="T56" fmla="*/ 1022 w 1172"/>
              <a:gd name="T57" fmla="*/ 632 h 832"/>
              <a:gd name="T58" fmla="*/ 894 w 1172"/>
              <a:gd name="T59" fmla="*/ 526 h 832"/>
              <a:gd name="T60" fmla="*/ 977 w 1172"/>
              <a:gd name="T61" fmla="*/ 632 h 832"/>
              <a:gd name="T62" fmla="*/ 894 w 1172"/>
              <a:gd name="T63" fmla="*/ 526 h 832"/>
              <a:gd name="T64" fmla="*/ 849 w 1172"/>
              <a:gd name="T65" fmla="*/ 526 h 832"/>
              <a:gd name="T66" fmla="*/ 765 w 1172"/>
              <a:gd name="T67" fmla="*/ 632 h 832"/>
              <a:gd name="T68" fmla="*/ 236 w 1172"/>
              <a:gd name="T69" fmla="*/ 232 h 832"/>
              <a:gd name="T70" fmla="*/ 236 w 1172"/>
              <a:gd name="T71" fmla="*/ 600 h 832"/>
              <a:gd name="T72" fmla="*/ 236 w 1172"/>
              <a:gd name="T73" fmla="*/ 232 h 832"/>
              <a:gd name="T74" fmla="*/ 320 w 1172"/>
              <a:gd name="T75" fmla="*/ 453 h 832"/>
              <a:gd name="T76" fmla="*/ 256 w 1172"/>
              <a:gd name="T77" fmla="*/ 477 h 832"/>
              <a:gd name="T78" fmla="*/ 320 w 1172"/>
              <a:gd name="T79" fmla="*/ 506 h 832"/>
              <a:gd name="T80" fmla="*/ 256 w 1172"/>
              <a:gd name="T81" fmla="*/ 540 h 832"/>
              <a:gd name="T82" fmla="*/ 217 w 1172"/>
              <a:gd name="T83" fmla="*/ 506 h 832"/>
              <a:gd name="T84" fmla="*/ 153 w 1172"/>
              <a:gd name="T85" fmla="*/ 477 h 832"/>
              <a:gd name="T86" fmla="*/ 217 w 1172"/>
              <a:gd name="T87" fmla="*/ 453 h 832"/>
              <a:gd name="T88" fmla="*/ 153 w 1172"/>
              <a:gd name="T89" fmla="*/ 423 h 832"/>
              <a:gd name="T90" fmla="*/ 130 w 1172"/>
              <a:gd name="T91" fmla="*/ 308 h 832"/>
              <a:gd name="T92" fmla="*/ 236 w 1172"/>
              <a:gd name="T93" fmla="*/ 405 h 832"/>
              <a:gd name="T94" fmla="*/ 344 w 1172"/>
              <a:gd name="T95" fmla="*/ 308 h 832"/>
              <a:gd name="T96" fmla="*/ 320 w 1172"/>
              <a:gd name="T97" fmla="*/ 423 h 832"/>
              <a:gd name="T98" fmla="*/ 540 w 1172"/>
              <a:gd name="T99" fmla="*/ 330 h 832"/>
              <a:gd name="T100" fmla="*/ 471 w 1172"/>
              <a:gd name="T101" fmla="*/ 396 h 832"/>
              <a:gd name="T102" fmla="*/ 0 w 1172"/>
              <a:gd name="T103" fmla="*/ 416 h 832"/>
              <a:gd name="T104" fmla="*/ 471 w 1172"/>
              <a:gd name="T105" fmla="*/ 436 h 832"/>
              <a:gd name="T106" fmla="*/ 540 w 1172"/>
              <a:gd name="T107" fmla="*/ 501 h 832"/>
              <a:gd name="T108" fmla="*/ 684 w 1172"/>
              <a:gd name="T109" fmla="*/ 416 h 832"/>
              <a:gd name="T110" fmla="*/ 236 w 1172"/>
              <a:gd name="T111" fmla="*/ 617 h 832"/>
              <a:gd name="T112" fmla="*/ 236 w 1172"/>
              <a:gd name="T113" fmla="*/ 215 h 832"/>
              <a:gd name="T114" fmla="*/ 236 w 1172"/>
              <a:gd name="T115" fmla="*/ 61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699" y="0"/>
                </a:moveTo>
                <a:cubicBezTo>
                  <a:pt x="699" y="832"/>
                  <a:pt x="699" y="832"/>
                  <a:pt x="699" y="832"/>
                </a:cubicBezTo>
                <a:cubicBezTo>
                  <a:pt x="845" y="832"/>
                  <a:pt x="845" y="832"/>
                  <a:pt x="845" y="832"/>
                </a:cubicBezTo>
                <a:cubicBezTo>
                  <a:pt x="845" y="692"/>
                  <a:pt x="845" y="692"/>
                  <a:pt x="845" y="692"/>
                </a:cubicBezTo>
                <a:cubicBezTo>
                  <a:pt x="1026" y="692"/>
                  <a:pt x="1026" y="692"/>
                  <a:pt x="1026" y="692"/>
                </a:cubicBezTo>
                <a:cubicBezTo>
                  <a:pt x="1026" y="832"/>
                  <a:pt x="1026" y="832"/>
                  <a:pt x="1026" y="832"/>
                </a:cubicBezTo>
                <a:cubicBezTo>
                  <a:pt x="1172" y="832"/>
                  <a:pt x="1172" y="832"/>
                  <a:pt x="1172" y="832"/>
                </a:cubicBezTo>
                <a:cubicBezTo>
                  <a:pt x="1172" y="0"/>
                  <a:pt x="1172" y="0"/>
                  <a:pt x="1172" y="0"/>
                </a:cubicBezTo>
                <a:lnTo>
                  <a:pt x="699" y="0"/>
                </a:lnTo>
                <a:close/>
                <a:moveTo>
                  <a:pt x="1022" y="72"/>
                </a:moveTo>
                <a:cubicBezTo>
                  <a:pt x="1106" y="72"/>
                  <a:pt x="1106" y="72"/>
                  <a:pt x="1106" y="72"/>
                </a:cubicBezTo>
                <a:cubicBezTo>
                  <a:pt x="1106" y="178"/>
                  <a:pt x="1106" y="178"/>
                  <a:pt x="1106" y="178"/>
                </a:cubicBezTo>
                <a:cubicBezTo>
                  <a:pt x="1022" y="178"/>
                  <a:pt x="1022" y="178"/>
                  <a:pt x="1022" y="178"/>
                </a:cubicBezTo>
                <a:lnTo>
                  <a:pt x="1022" y="72"/>
                </a:lnTo>
                <a:close/>
                <a:moveTo>
                  <a:pt x="894" y="72"/>
                </a:moveTo>
                <a:cubicBezTo>
                  <a:pt x="977" y="72"/>
                  <a:pt x="977" y="72"/>
                  <a:pt x="977" y="72"/>
                </a:cubicBezTo>
                <a:cubicBezTo>
                  <a:pt x="977" y="178"/>
                  <a:pt x="977" y="178"/>
                  <a:pt x="977" y="178"/>
                </a:cubicBezTo>
                <a:cubicBezTo>
                  <a:pt x="894" y="178"/>
                  <a:pt x="894" y="178"/>
                  <a:pt x="894" y="178"/>
                </a:cubicBezTo>
                <a:lnTo>
                  <a:pt x="894" y="72"/>
                </a:lnTo>
                <a:close/>
                <a:moveTo>
                  <a:pt x="765" y="72"/>
                </a:moveTo>
                <a:cubicBezTo>
                  <a:pt x="849" y="72"/>
                  <a:pt x="849" y="72"/>
                  <a:pt x="849" y="72"/>
                </a:cubicBezTo>
                <a:cubicBezTo>
                  <a:pt x="849" y="178"/>
                  <a:pt x="849" y="178"/>
                  <a:pt x="849" y="178"/>
                </a:cubicBezTo>
                <a:cubicBezTo>
                  <a:pt x="765" y="178"/>
                  <a:pt x="765" y="178"/>
                  <a:pt x="765" y="178"/>
                </a:cubicBezTo>
                <a:lnTo>
                  <a:pt x="765" y="72"/>
                </a:lnTo>
                <a:close/>
                <a:moveTo>
                  <a:pt x="1022" y="223"/>
                </a:moveTo>
                <a:cubicBezTo>
                  <a:pt x="1106" y="223"/>
                  <a:pt x="1106" y="223"/>
                  <a:pt x="1106" y="223"/>
                </a:cubicBezTo>
                <a:cubicBezTo>
                  <a:pt x="1106" y="329"/>
                  <a:pt x="1106" y="329"/>
                  <a:pt x="1106" y="329"/>
                </a:cubicBezTo>
                <a:cubicBezTo>
                  <a:pt x="1022" y="329"/>
                  <a:pt x="1022" y="329"/>
                  <a:pt x="1022" y="329"/>
                </a:cubicBezTo>
                <a:lnTo>
                  <a:pt x="1022" y="223"/>
                </a:lnTo>
                <a:close/>
                <a:moveTo>
                  <a:pt x="894" y="223"/>
                </a:moveTo>
                <a:cubicBezTo>
                  <a:pt x="977" y="223"/>
                  <a:pt x="977" y="223"/>
                  <a:pt x="977" y="223"/>
                </a:cubicBezTo>
                <a:cubicBezTo>
                  <a:pt x="977" y="329"/>
                  <a:pt x="977" y="329"/>
                  <a:pt x="977" y="329"/>
                </a:cubicBezTo>
                <a:cubicBezTo>
                  <a:pt x="894" y="329"/>
                  <a:pt x="894" y="329"/>
                  <a:pt x="894" y="329"/>
                </a:cubicBezTo>
                <a:lnTo>
                  <a:pt x="894" y="223"/>
                </a:lnTo>
                <a:close/>
                <a:moveTo>
                  <a:pt x="765" y="223"/>
                </a:moveTo>
                <a:cubicBezTo>
                  <a:pt x="849" y="223"/>
                  <a:pt x="849" y="223"/>
                  <a:pt x="849" y="223"/>
                </a:cubicBezTo>
                <a:cubicBezTo>
                  <a:pt x="849" y="329"/>
                  <a:pt x="849" y="329"/>
                  <a:pt x="849" y="329"/>
                </a:cubicBezTo>
                <a:cubicBezTo>
                  <a:pt x="765" y="329"/>
                  <a:pt x="765" y="329"/>
                  <a:pt x="765" y="329"/>
                </a:cubicBezTo>
                <a:lnTo>
                  <a:pt x="765" y="223"/>
                </a:lnTo>
                <a:close/>
                <a:moveTo>
                  <a:pt x="1022" y="375"/>
                </a:moveTo>
                <a:cubicBezTo>
                  <a:pt x="1106" y="375"/>
                  <a:pt x="1106" y="375"/>
                  <a:pt x="1106" y="375"/>
                </a:cubicBezTo>
                <a:cubicBezTo>
                  <a:pt x="1106" y="480"/>
                  <a:pt x="1106" y="480"/>
                  <a:pt x="1106" y="480"/>
                </a:cubicBezTo>
                <a:cubicBezTo>
                  <a:pt x="1022" y="480"/>
                  <a:pt x="1022" y="480"/>
                  <a:pt x="1022" y="480"/>
                </a:cubicBezTo>
                <a:lnTo>
                  <a:pt x="1022" y="375"/>
                </a:lnTo>
                <a:close/>
                <a:moveTo>
                  <a:pt x="894" y="375"/>
                </a:moveTo>
                <a:cubicBezTo>
                  <a:pt x="977" y="375"/>
                  <a:pt x="977" y="375"/>
                  <a:pt x="977" y="375"/>
                </a:cubicBezTo>
                <a:cubicBezTo>
                  <a:pt x="977" y="480"/>
                  <a:pt x="977" y="480"/>
                  <a:pt x="977" y="480"/>
                </a:cubicBezTo>
                <a:cubicBezTo>
                  <a:pt x="894" y="480"/>
                  <a:pt x="894" y="480"/>
                  <a:pt x="894" y="480"/>
                </a:cubicBezTo>
                <a:lnTo>
                  <a:pt x="894" y="375"/>
                </a:lnTo>
                <a:close/>
                <a:moveTo>
                  <a:pt x="765" y="375"/>
                </a:moveTo>
                <a:cubicBezTo>
                  <a:pt x="849" y="375"/>
                  <a:pt x="849" y="375"/>
                  <a:pt x="849" y="375"/>
                </a:cubicBezTo>
                <a:cubicBezTo>
                  <a:pt x="849" y="480"/>
                  <a:pt x="849" y="480"/>
                  <a:pt x="849" y="480"/>
                </a:cubicBezTo>
                <a:cubicBezTo>
                  <a:pt x="765" y="480"/>
                  <a:pt x="765" y="480"/>
                  <a:pt x="765" y="480"/>
                </a:cubicBezTo>
                <a:lnTo>
                  <a:pt x="765" y="375"/>
                </a:lnTo>
                <a:close/>
                <a:moveTo>
                  <a:pt x="1022" y="526"/>
                </a:moveTo>
                <a:cubicBezTo>
                  <a:pt x="1106" y="526"/>
                  <a:pt x="1106" y="526"/>
                  <a:pt x="1106" y="526"/>
                </a:cubicBezTo>
                <a:cubicBezTo>
                  <a:pt x="1106" y="632"/>
                  <a:pt x="1106" y="632"/>
                  <a:pt x="1106" y="632"/>
                </a:cubicBezTo>
                <a:cubicBezTo>
                  <a:pt x="1022" y="632"/>
                  <a:pt x="1022" y="632"/>
                  <a:pt x="1022" y="632"/>
                </a:cubicBezTo>
                <a:lnTo>
                  <a:pt x="1022" y="526"/>
                </a:lnTo>
                <a:close/>
                <a:moveTo>
                  <a:pt x="894" y="526"/>
                </a:moveTo>
                <a:cubicBezTo>
                  <a:pt x="977" y="526"/>
                  <a:pt x="977" y="526"/>
                  <a:pt x="977" y="526"/>
                </a:cubicBezTo>
                <a:cubicBezTo>
                  <a:pt x="977" y="632"/>
                  <a:pt x="977" y="632"/>
                  <a:pt x="977" y="632"/>
                </a:cubicBezTo>
                <a:cubicBezTo>
                  <a:pt x="894" y="632"/>
                  <a:pt x="894" y="632"/>
                  <a:pt x="894" y="632"/>
                </a:cubicBezTo>
                <a:lnTo>
                  <a:pt x="894" y="526"/>
                </a:lnTo>
                <a:close/>
                <a:moveTo>
                  <a:pt x="765" y="526"/>
                </a:moveTo>
                <a:cubicBezTo>
                  <a:pt x="849" y="526"/>
                  <a:pt x="849" y="526"/>
                  <a:pt x="849" y="526"/>
                </a:cubicBezTo>
                <a:cubicBezTo>
                  <a:pt x="849" y="632"/>
                  <a:pt x="849" y="632"/>
                  <a:pt x="849" y="632"/>
                </a:cubicBezTo>
                <a:cubicBezTo>
                  <a:pt x="765" y="632"/>
                  <a:pt x="765" y="632"/>
                  <a:pt x="765" y="632"/>
                </a:cubicBezTo>
                <a:lnTo>
                  <a:pt x="765" y="526"/>
                </a:lnTo>
                <a:close/>
                <a:moveTo>
                  <a:pt x="236" y="232"/>
                </a:moveTo>
                <a:cubicBezTo>
                  <a:pt x="135" y="232"/>
                  <a:pt x="52" y="314"/>
                  <a:pt x="52" y="416"/>
                </a:cubicBezTo>
                <a:cubicBezTo>
                  <a:pt x="52" y="517"/>
                  <a:pt x="135" y="600"/>
                  <a:pt x="236" y="600"/>
                </a:cubicBezTo>
                <a:cubicBezTo>
                  <a:pt x="338" y="600"/>
                  <a:pt x="420" y="517"/>
                  <a:pt x="420" y="416"/>
                </a:cubicBezTo>
                <a:cubicBezTo>
                  <a:pt x="420" y="314"/>
                  <a:pt x="338" y="232"/>
                  <a:pt x="236"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3" y="506"/>
                  <a:pt x="153" y="506"/>
                  <a:pt x="153" y="506"/>
                </a:cubicBezTo>
                <a:cubicBezTo>
                  <a:pt x="153" y="477"/>
                  <a:pt x="153" y="477"/>
                  <a:pt x="153" y="477"/>
                </a:cubicBezTo>
                <a:cubicBezTo>
                  <a:pt x="217" y="477"/>
                  <a:pt x="217" y="477"/>
                  <a:pt x="217" y="477"/>
                </a:cubicBezTo>
                <a:cubicBezTo>
                  <a:pt x="217" y="453"/>
                  <a:pt x="217" y="453"/>
                  <a:pt x="217" y="453"/>
                </a:cubicBezTo>
                <a:cubicBezTo>
                  <a:pt x="153" y="453"/>
                  <a:pt x="153" y="453"/>
                  <a:pt x="153" y="453"/>
                </a:cubicBezTo>
                <a:cubicBezTo>
                  <a:pt x="153" y="423"/>
                  <a:pt x="153" y="423"/>
                  <a:pt x="153" y="423"/>
                </a:cubicBezTo>
                <a:cubicBezTo>
                  <a:pt x="206" y="423"/>
                  <a:pt x="206" y="423"/>
                  <a:pt x="206" y="423"/>
                </a:cubicBezTo>
                <a:cubicBezTo>
                  <a:pt x="130" y="308"/>
                  <a:pt x="130" y="308"/>
                  <a:pt x="130" y="308"/>
                </a:cubicBezTo>
                <a:cubicBezTo>
                  <a:pt x="175" y="308"/>
                  <a:pt x="175" y="308"/>
                  <a:pt x="175" y="308"/>
                </a:cubicBezTo>
                <a:cubicBezTo>
                  <a:pt x="236" y="405"/>
                  <a:pt x="236" y="405"/>
                  <a:pt x="236" y="405"/>
                </a:cubicBezTo>
                <a:cubicBezTo>
                  <a:pt x="296" y="308"/>
                  <a:pt x="296" y="308"/>
                  <a:pt x="296" y="308"/>
                </a:cubicBezTo>
                <a:cubicBezTo>
                  <a:pt x="344" y="308"/>
                  <a:pt x="344" y="308"/>
                  <a:pt x="344" y="308"/>
                </a:cubicBezTo>
                <a:cubicBezTo>
                  <a:pt x="268" y="423"/>
                  <a:pt x="268" y="423"/>
                  <a:pt x="268" y="423"/>
                </a:cubicBezTo>
                <a:lnTo>
                  <a:pt x="320" y="423"/>
                </a:lnTo>
                <a:close/>
                <a:moveTo>
                  <a:pt x="599" y="330"/>
                </a:moveTo>
                <a:cubicBezTo>
                  <a:pt x="540" y="330"/>
                  <a:pt x="540" y="330"/>
                  <a:pt x="540" y="330"/>
                </a:cubicBezTo>
                <a:cubicBezTo>
                  <a:pt x="605" y="396"/>
                  <a:pt x="605" y="396"/>
                  <a:pt x="605" y="396"/>
                </a:cubicBezTo>
                <a:cubicBezTo>
                  <a:pt x="471" y="396"/>
                  <a:pt x="471" y="396"/>
                  <a:pt x="471" y="396"/>
                </a:cubicBezTo>
                <a:cubicBezTo>
                  <a:pt x="461" y="275"/>
                  <a:pt x="360" y="180"/>
                  <a:pt x="236" y="180"/>
                </a:cubicBezTo>
                <a:cubicBezTo>
                  <a:pt x="106" y="180"/>
                  <a:pt x="0" y="285"/>
                  <a:pt x="0" y="416"/>
                </a:cubicBezTo>
                <a:cubicBezTo>
                  <a:pt x="0" y="546"/>
                  <a:pt x="106" y="652"/>
                  <a:pt x="236" y="652"/>
                </a:cubicBezTo>
                <a:cubicBezTo>
                  <a:pt x="360" y="652"/>
                  <a:pt x="461" y="557"/>
                  <a:pt x="471"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236" y="617"/>
                </a:moveTo>
                <a:cubicBezTo>
                  <a:pt x="126" y="617"/>
                  <a:pt x="35" y="526"/>
                  <a:pt x="35" y="416"/>
                </a:cubicBezTo>
                <a:cubicBezTo>
                  <a:pt x="35" y="305"/>
                  <a:pt x="126" y="215"/>
                  <a:pt x="236" y="215"/>
                </a:cubicBezTo>
                <a:cubicBezTo>
                  <a:pt x="347" y="215"/>
                  <a:pt x="437" y="305"/>
                  <a:pt x="437" y="416"/>
                </a:cubicBezTo>
                <a:cubicBezTo>
                  <a:pt x="437" y="526"/>
                  <a:pt x="347" y="617"/>
                  <a:pt x="236" y="61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9" name="Freeform 66"/>
          <p:cNvSpPr>
            <a:spLocks noEditPoints="1"/>
          </p:cNvSpPr>
          <p:nvPr/>
        </p:nvSpPr>
        <p:spPr bwMode="auto">
          <a:xfrm>
            <a:off x="2501138" y="2448363"/>
            <a:ext cx="539750" cy="395288"/>
          </a:xfrm>
          <a:custGeom>
            <a:avLst/>
            <a:gdLst>
              <a:gd name="T0" fmla="*/ 0 w 1133"/>
              <a:gd name="T1" fmla="*/ 832 h 832"/>
              <a:gd name="T2" fmla="*/ 145 w 1133"/>
              <a:gd name="T3" fmla="*/ 693 h 832"/>
              <a:gd name="T4" fmla="*/ 326 w 1133"/>
              <a:gd name="T5" fmla="*/ 832 h 832"/>
              <a:gd name="T6" fmla="*/ 472 w 1133"/>
              <a:gd name="T7" fmla="*/ 0 h 832"/>
              <a:gd name="T8" fmla="*/ 149 w 1133"/>
              <a:gd name="T9" fmla="*/ 178 h 832"/>
              <a:gd name="T10" fmla="*/ 66 w 1133"/>
              <a:gd name="T11" fmla="*/ 73 h 832"/>
              <a:gd name="T12" fmla="*/ 149 w 1133"/>
              <a:gd name="T13" fmla="*/ 178 h 832"/>
              <a:gd name="T14" fmla="*/ 194 w 1133"/>
              <a:gd name="T15" fmla="*/ 178 h 832"/>
              <a:gd name="T16" fmla="*/ 277 w 1133"/>
              <a:gd name="T17" fmla="*/ 73 h 832"/>
              <a:gd name="T18" fmla="*/ 406 w 1133"/>
              <a:gd name="T19" fmla="*/ 178 h 832"/>
              <a:gd name="T20" fmla="*/ 323 w 1133"/>
              <a:gd name="T21" fmla="*/ 73 h 832"/>
              <a:gd name="T22" fmla="*/ 406 w 1133"/>
              <a:gd name="T23" fmla="*/ 178 h 832"/>
              <a:gd name="T24" fmla="*/ 66 w 1133"/>
              <a:gd name="T25" fmla="*/ 330 h 832"/>
              <a:gd name="T26" fmla="*/ 149 w 1133"/>
              <a:gd name="T27" fmla="*/ 224 h 832"/>
              <a:gd name="T28" fmla="*/ 277 w 1133"/>
              <a:gd name="T29" fmla="*/ 330 h 832"/>
              <a:gd name="T30" fmla="*/ 194 w 1133"/>
              <a:gd name="T31" fmla="*/ 224 h 832"/>
              <a:gd name="T32" fmla="*/ 277 w 1133"/>
              <a:gd name="T33" fmla="*/ 330 h 832"/>
              <a:gd name="T34" fmla="*/ 323 w 1133"/>
              <a:gd name="T35" fmla="*/ 330 h 832"/>
              <a:gd name="T36" fmla="*/ 406 w 1133"/>
              <a:gd name="T37" fmla="*/ 224 h 832"/>
              <a:gd name="T38" fmla="*/ 149 w 1133"/>
              <a:gd name="T39" fmla="*/ 481 h 832"/>
              <a:gd name="T40" fmla="*/ 66 w 1133"/>
              <a:gd name="T41" fmla="*/ 375 h 832"/>
              <a:gd name="T42" fmla="*/ 149 w 1133"/>
              <a:gd name="T43" fmla="*/ 481 h 832"/>
              <a:gd name="T44" fmla="*/ 194 w 1133"/>
              <a:gd name="T45" fmla="*/ 481 h 832"/>
              <a:gd name="T46" fmla="*/ 277 w 1133"/>
              <a:gd name="T47" fmla="*/ 375 h 832"/>
              <a:gd name="T48" fmla="*/ 406 w 1133"/>
              <a:gd name="T49" fmla="*/ 481 h 832"/>
              <a:gd name="T50" fmla="*/ 323 w 1133"/>
              <a:gd name="T51" fmla="*/ 375 h 832"/>
              <a:gd name="T52" fmla="*/ 406 w 1133"/>
              <a:gd name="T53" fmla="*/ 481 h 832"/>
              <a:gd name="T54" fmla="*/ 66 w 1133"/>
              <a:gd name="T55" fmla="*/ 632 h 832"/>
              <a:gd name="T56" fmla="*/ 149 w 1133"/>
              <a:gd name="T57" fmla="*/ 526 h 832"/>
              <a:gd name="T58" fmla="*/ 277 w 1133"/>
              <a:gd name="T59" fmla="*/ 632 h 832"/>
              <a:gd name="T60" fmla="*/ 194 w 1133"/>
              <a:gd name="T61" fmla="*/ 526 h 832"/>
              <a:gd name="T62" fmla="*/ 277 w 1133"/>
              <a:gd name="T63" fmla="*/ 632 h 832"/>
              <a:gd name="T64" fmla="*/ 323 w 1133"/>
              <a:gd name="T65" fmla="*/ 632 h 832"/>
              <a:gd name="T66" fmla="*/ 406 w 1133"/>
              <a:gd name="T67" fmla="*/ 526 h 832"/>
              <a:gd name="T68" fmla="*/ 1093 w 1133"/>
              <a:gd name="T69" fmla="*/ 665 h 832"/>
              <a:gd name="T70" fmla="*/ 1012 w 1133"/>
              <a:gd name="T71" fmla="*/ 623 h 832"/>
              <a:gd name="T72" fmla="*/ 1093 w 1133"/>
              <a:gd name="T73" fmla="*/ 665 h 832"/>
              <a:gd name="T74" fmla="*/ 851 w 1133"/>
              <a:gd name="T75" fmla="*/ 665 h 832"/>
              <a:gd name="T76" fmla="*/ 932 w 1133"/>
              <a:gd name="T77" fmla="*/ 623 h 832"/>
              <a:gd name="T78" fmla="*/ 770 w 1133"/>
              <a:gd name="T79" fmla="*/ 665 h 832"/>
              <a:gd name="T80" fmla="*/ 689 w 1133"/>
              <a:gd name="T81" fmla="*/ 623 h 832"/>
              <a:gd name="T82" fmla="*/ 770 w 1133"/>
              <a:gd name="T83" fmla="*/ 665 h 832"/>
              <a:gd name="T84" fmla="*/ 972 w 1133"/>
              <a:gd name="T85" fmla="*/ 455 h 832"/>
              <a:gd name="T86" fmla="*/ 810 w 1133"/>
              <a:gd name="T87" fmla="*/ 455 h 832"/>
              <a:gd name="T88" fmla="*/ 649 w 1133"/>
              <a:gd name="T89" fmla="*/ 455 h 832"/>
              <a:gd name="T90" fmla="*/ 559 w 1133"/>
              <a:gd name="T91" fmla="*/ 832 h 832"/>
              <a:gd name="T92" fmla="*/ 1133 w 1133"/>
              <a:gd name="T93" fmla="*/ 455 h 832"/>
              <a:gd name="T94" fmla="*/ 972 w 1133"/>
              <a:gd name="T95" fmla="*/ 125 h 832"/>
              <a:gd name="T96" fmla="*/ 782 w 1133"/>
              <a:gd name="T97" fmla="*/ 221 h 832"/>
              <a:gd name="T98" fmla="*/ 665 w 1133"/>
              <a:gd name="T99" fmla="*/ 310 h 832"/>
              <a:gd name="T100" fmla="*/ 604 w 1133"/>
              <a:gd name="T101" fmla="*/ 394 h 832"/>
              <a:gd name="T102" fmla="*/ 604 w 1133"/>
              <a:gd name="T103" fmla="*/ 265 h 832"/>
              <a:gd name="T104" fmla="*/ 594 w 1133"/>
              <a:gd name="T105" fmla="*/ 219 h 832"/>
              <a:gd name="T106" fmla="*/ 734 w 1133"/>
              <a:gd name="T107" fmla="*/ 138 h 832"/>
              <a:gd name="T108" fmla="*/ 853 w 1133"/>
              <a:gd name="T109" fmla="*/ 5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3" h="832">
                <a:moveTo>
                  <a:pt x="0" y="0"/>
                </a:moveTo>
                <a:cubicBezTo>
                  <a:pt x="0" y="832"/>
                  <a:pt x="0" y="832"/>
                  <a:pt x="0" y="832"/>
                </a:cubicBezTo>
                <a:cubicBezTo>
                  <a:pt x="145" y="832"/>
                  <a:pt x="145" y="832"/>
                  <a:pt x="145" y="832"/>
                </a:cubicBezTo>
                <a:cubicBezTo>
                  <a:pt x="145" y="693"/>
                  <a:pt x="145" y="693"/>
                  <a:pt x="145" y="693"/>
                </a:cubicBezTo>
                <a:cubicBezTo>
                  <a:pt x="326" y="693"/>
                  <a:pt x="326" y="693"/>
                  <a:pt x="326" y="693"/>
                </a:cubicBezTo>
                <a:cubicBezTo>
                  <a:pt x="326" y="832"/>
                  <a:pt x="326" y="832"/>
                  <a:pt x="326" y="832"/>
                </a:cubicBezTo>
                <a:cubicBezTo>
                  <a:pt x="472" y="832"/>
                  <a:pt x="472" y="832"/>
                  <a:pt x="472" y="832"/>
                </a:cubicBezTo>
                <a:cubicBezTo>
                  <a:pt x="472" y="0"/>
                  <a:pt x="472" y="0"/>
                  <a:pt x="472" y="0"/>
                </a:cubicBezTo>
                <a:lnTo>
                  <a:pt x="0" y="0"/>
                </a:lnTo>
                <a:close/>
                <a:moveTo>
                  <a:pt x="149" y="178"/>
                </a:moveTo>
                <a:cubicBezTo>
                  <a:pt x="66" y="178"/>
                  <a:pt x="66" y="178"/>
                  <a:pt x="66" y="178"/>
                </a:cubicBezTo>
                <a:cubicBezTo>
                  <a:pt x="66" y="73"/>
                  <a:pt x="66" y="73"/>
                  <a:pt x="66" y="73"/>
                </a:cubicBezTo>
                <a:cubicBezTo>
                  <a:pt x="149" y="73"/>
                  <a:pt x="149" y="73"/>
                  <a:pt x="149" y="73"/>
                </a:cubicBezTo>
                <a:lnTo>
                  <a:pt x="149" y="178"/>
                </a:lnTo>
                <a:close/>
                <a:moveTo>
                  <a:pt x="277" y="178"/>
                </a:moveTo>
                <a:cubicBezTo>
                  <a:pt x="194" y="178"/>
                  <a:pt x="194" y="178"/>
                  <a:pt x="194" y="178"/>
                </a:cubicBezTo>
                <a:cubicBezTo>
                  <a:pt x="194" y="73"/>
                  <a:pt x="194" y="73"/>
                  <a:pt x="194" y="73"/>
                </a:cubicBezTo>
                <a:cubicBezTo>
                  <a:pt x="277" y="73"/>
                  <a:pt x="277" y="73"/>
                  <a:pt x="277" y="73"/>
                </a:cubicBezTo>
                <a:lnTo>
                  <a:pt x="277" y="178"/>
                </a:lnTo>
                <a:close/>
                <a:moveTo>
                  <a:pt x="406" y="178"/>
                </a:moveTo>
                <a:cubicBezTo>
                  <a:pt x="323" y="178"/>
                  <a:pt x="323" y="178"/>
                  <a:pt x="323" y="178"/>
                </a:cubicBezTo>
                <a:cubicBezTo>
                  <a:pt x="323" y="73"/>
                  <a:pt x="323" y="73"/>
                  <a:pt x="323" y="73"/>
                </a:cubicBezTo>
                <a:cubicBezTo>
                  <a:pt x="406" y="73"/>
                  <a:pt x="406" y="73"/>
                  <a:pt x="406" y="73"/>
                </a:cubicBezTo>
                <a:lnTo>
                  <a:pt x="406" y="178"/>
                </a:lnTo>
                <a:close/>
                <a:moveTo>
                  <a:pt x="149" y="330"/>
                </a:moveTo>
                <a:cubicBezTo>
                  <a:pt x="66" y="330"/>
                  <a:pt x="66" y="330"/>
                  <a:pt x="66" y="330"/>
                </a:cubicBezTo>
                <a:cubicBezTo>
                  <a:pt x="66" y="224"/>
                  <a:pt x="66" y="224"/>
                  <a:pt x="66" y="224"/>
                </a:cubicBezTo>
                <a:cubicBezTo>
                  <a:pt x="149" y="224"/>
                  <a:pt x="149" y="224"/>
                  <a:pt x="149" y="224"/>
                </a:cubicBezTo>
                <a:lnTo>
                  <a:pt x="149" y="330"/>
                </a:lnTo>
                <a:close/>
                <a:moveTo>
                  <a:pt x="277" y="330"/>
                </a:moveTo>
                <a:cubicBezTo>
                  <a:pt x="194" y="330"/>
                  <a:pt x="194" y="330"/>
                  <a:pt x="194" y="330"/>
                </a:cubicBezTo>
                <a:cubicBezTo>
                  <a:pt x="194" y="224"/>
                  <a:pt x="194" y="224"/>
                  <a:pt x="194" y="224"/>
                </a:cubicBezTo>
                <a:cubicBezTo>
                  <a:pt x="277" y="224"/>
                  <a:pt x="277" y="224"/>
                  <a:pt x="277" y="224"/>
                </a:cubicBezTo>
                <a:lnTo>
                  <a:pt x="277" y="330"/>
                </a:lnTo>
                <a:close/>
                <a:moveTo>
                  <a:pt x="406" y="330"/>
                </a:moveTo>
                <a:cubicBezTo>
                  <a:pt x="323" y="330"/>
                  <a:pt x="323" y="330"/>
                  <a:pt x="323" y="330"/>
                </a:cubicBezTo>
                <a:cubicBezTo>
                  <a:pt x="323" y="224"/>
                  <a:pt x="323" y="224"/>
                  <a:pt x="323" y="224"/>
                </a:cubicBezTo>
                <a:cubicBezTo>
                  <a:pt x="406" y="224"/>
                  <a:pt x="406" y="224"/>
                  <a:pt x="406" y="224"/>
                </a:cubicBezTo>
                <a:lnTo>
                  <a:pt x="406" y="330"/>
                </a:lnTo>
                <a:close/>
                <a:moveTo>
                  <a:pt x="149" y="481"/>
                </a:moveTo>
                <a:cubicBezTo>
                  <a:pt x="66" y="481"/>
                  <a:pt x="66" y="481"/>
                  <a:pt x="66" y="481"/>
                </a:cubicBezTo>
                <a:cubicBezTo>
                  <a:pt x="66" y="375"/>
                  <a:pt x="66" y="375"/>
                  <a:pt x="66" y="375"/>
                </a:cubicBezTo>
                <a:cubicBezTo>
                  <a:pt x="149" y="375"/>
                  <a:pt x="149" y="375"/>
                  <a:pt x="149" y="375"/>
                </a:cubicBezTo>
                <a:lnTo>
                  <a:pt x="149" y="481"/>
                </a:lnTo>
                <a:close/>
                <a:moveTo>
                  <a:pt x="277" y="481"/>
                </a:moveTo>
                <a:cubicBezTo>
                  <a:pt x="194" y="481"/>
                  <a:pt x="194" y="481"/>
                  <a:pt x="194" y="481"/>
                </a:cubicBezTo>
                <a:cubicBezTo>
                  <a:pt x="194" y="375"/>
                  <a:pt x="194" y="375"/>
                  <a:pt x="194" y="375"/>
                </a:cubicBezTo>
                <a:cubicBezTo>
                  <a:pt x="277" y="375"/>
                  <a:pt x="277" y="375"/>
                  <a:pt x="277" y="375"/>
                </a:cubicBezTo>
                <a:lnTo>
                  <a:pt x="277" y="481"/>
                </a:lnTo>
                <a:close/>
                <a:moveTo>
                  <a:pt x="406" y="481"/>
                </a:moveTo>
                <a:cubicBezTo>
                  <a:pt x="323" y="481"/>
                  <a:pt x="323" y="481"/>
                  <a:pt x="323" y="481"/>
                </a:cubicBezTo>
                <a:cubicBezTo>
                  <a:pt x="323" y="375"/>
                  <a:pt x="323" y="375"/>
                  <a:pt x="323" y="375"/>
                </a:cubicBezTo>
                <a:cubicBezTo>
                  <a:pt x="406" y="375"/>
                  <a:pt x="406" y="375"/>
                  <a:pt x="406" y="375"/>
                </a:cubicBezTo>
                <a:lnTo>
                  <a:pt x="406" y="481"/>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277" y="632"/>
                </a:moveTo>
                <a:cubicBezTo>
                  <a:pt x="194" y="632"/>
                  <a:pt x="194" y="632"/>
                  <a:pt x="194" y="632"/>
                </a:cubicBezTo>
                <a:cubicBezTo>
                  <a:pt x="194" y="526"/>
                  <a:pt x="194" y="526"/>
                  <a:pt x="194" y="526"/>
                </a:cubicBezTo>
                <a:cubicBezTo>
                  <a:pt x="277" y="526"/>
                  <a:pt x="277" y="526"/>
                  <a:pt x="277" y="526"/>
                </a:cubicBezTo>
                <a:lnTo>
                  <a:pt x="277" y="632"/>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1093" y="665"/>
                </a:moveTo>
                <a:cubicBezTo>
                  <a:pt x="1012" y="665"/>
                  <a:pt x="1012" y="665"/>
                  <a:pt x="1012" y="665"/>
                </a:cubicBezTo>
                <a:cubicBezTo>
                  <a:pt x="1012" y="623"/>
                  <a:pt x="1012" y="623"/>
                  <a:pt x="1012" y="623"/>
                </a:cubicBezTo>
                <a:cubicBezTo>
                  <a:pt x="1093" y="623"/>
                  <a:pt x="1093" y="623"/>
                  <a:pt x="1093" y="623"/>
                </a:cubicBezTo>
                <a:lnTo>
                  <a:pt x="1093" y="665"/>
                </a:lnTo>
                <a:close/>
                <a:moveTo>
                  <a:pt x="932" y="665"/>
                </a:moveTo>
                <a:cubicBezTo>
                  <a:pt x="851" y="665"/>
                  <a:pt x="851" y="665"/>
                  <a:pt x="851" y="665"/>
                </a:cubicBezTo>
                <a:cubicBezTo>
                  <a:pt x="851" y="623"/>
                  <a:pt x="851" y="623"/>
                  <a:pt x="851" y="623"/>
                </a:cubicBezTo>
                <a:cubicBezTo>
                  <a:pt x="932" y="623"/>
                  <a:pt x="932" y="623"/>
                  <a:pt x="932" y="623"/>
                </a:cubicBezTo>
                <a:lnTo>
                  <a:pt x="932" y="665"/>
                </a:lnTo>
                <a:close/>
                <a:moveTo>
                  <a:pt x="770" y="665"/>
                </a:moveTo>
                <a:cubicBezTo>
                  <a:pt x="689" y="665"/>
                  <a:pt x="689" y="665"/>
                  <a:pt x="689" y="665"/>
                </a:cubicBezTo>
                <a:cubicBezTo>
                  <a:pt x="689" y="623"/>
                  <a:pt x="689" y="623"/>
                  <a:pt x="689" y="623"/>
                </a:cubicBezTo>
                <a:cubicBezTo>
                  <a:pt x="770" y="623"/>
                  <a:pt x="770" y="623"/>
                  <a:pt x="770" y="623"/>
                </a:cubicBezTo>
                <a:lnTo>
                  <a:pt x="770" y="665"/>
                </a:lnTo>
                <a:close/>
                <a:moveTo>
                  <a:pt x="972" y="565"/>
                </a:moveTo>
                <a:cubicBezTo>
                  <a:pt x="972" y="455"/>
                  <a:pt x="972" y="455"/>
                  <a:pt x="972" y="455"/>
                </a:cubicBezTo>
                <a:cubicBezTo>
                  <a:pt x="810" y="565"/>
                  <a:pt x="810" y="565"/>
                  <a:pt x="810" y="565"/>
                </a:cubicBezTo>
                <a:cubicBezTo>
                  <a:pt x="810" y="455"/>
                  <a:pt x="810" y="455"/>
                  <a:pt x="810" y="455"/>
                </a:cubicBezTo>
                <a:cubicBezTo>
                  <a:pt x="649" y="565"/>
                  <a:pt x="649" y="565"/>
                  <a:pt x="649" y="565"/>
                </a:cubicBezTo>
                <a:cubicBezTo>
                  <a:pt x="649" y="455"/>
                  <a:pt x="649" y="455"/>
                  <a:pt x="649" y="455"/>
                </a:cubicBezTo>
                <a:cubicBezTo>
                  <a:pt x="559" y="455"/>
                  <a:pt x="559" y="455"/>
                  <a:pt x="559" y="455"/>
                </a:cubicBezTo>
                <a:cubicBezTo>
                  <a:pt x="559" y="832"/>
                  <a:pt x="559" y="832"/>
                  <a:pt x="559" y="832"/>
                </a:cubicBezTo>
                <a:cubicBezTo>
                  <a:pt x="1133" y="832"/>
                  <a:pt x="1133" y="832"/>
                  <a:pt x="1133" y="832"/>
                </a:cubicBezTo>
                <a:cubicBezTo>
                  <a:pt x="1133" y="455"/>
                  <a:pt x="1133" y="455"/>
                  <a:pt x="1133" y="455"/>
                </a:cubicBezTo>
                <a:lnTo>
                  <a:pt x="972" y="565"/>
                </a:lnTo>
                <a:close/>
                <a:moveTo>
                  <a:pt x="972" y="125"/>
                </a:moveTo>
                <a:cubicBezTo>
                  <a:pt x="972" y="191"/>
                  <a:pt x="919" y="245"/>
                  <a:pt x="853" y="245"/>
                </a:cubicBezTo>
                <a:cubicBezTo>
                  <a:pt x="826" y="245"/>
                  <a:pt x="802" y="236"/>
                  <a:pt x="782" y="221"/>
                </a:cubicBezTo>
                <a:cubicBezTo>
                  <a:pt x="781" y="272"/>
                  <a:pt x="739" y="313"/>
                  <a:pt x="688" y="313"/>
                </a:cubicBezTo>
                <a:cubicBezTo>
                  <a:pt x="680" y="313"/>
                  <a:pt x="673" y="312"/>
                  <a:pt x="665" y="310"/>
                </a:cubicBezTo>
                <a:cubicBezTo>
                  <a:pt x="667" y="316"/>
                  <a:pt x="668" y="323"/>
                  <a:pt x="668" y="329"/>
                </a:cubicBezTo>
                <a:cubicBezTo>
                  <a:pt x="668" y="365"/>
                  <a:pt x="639" y="394"/>
                  <a:pt x="604" y="394"/>
                </a:cubicBezTo>
                <a:cubicBezTo>
                  <a:pt x="568" y="394"/>
                  <a:pt x="539" y="365"/>
                  <a:pt x="539" y="329"/>
                </a:cubicBezTo>
                <a:cubicBezTo>
                  <a:pt x="539" y="294"/>
                  <a:pt x="568" y="265"/>
                  <a:pt x="604" y="265"/>
                </a:cubicBezTo>
                <a:cubicBezTo>
                  <a:pt x="605" y="265"/>
                  <a:pt x="605" y="265"/>
                  <a:pt x="606" y="265"/>
                </a:cubicBezTo>
                <a:cubicBezTo>
                  <a:pt x="598" y="251"/>
                  <a:pt x="594" y="236"/>
                  <a:pt x="594" y="219"/>
                </a:cubicBezTo>
                <a:cubicBezTo>
                  <a:pt x="594" y="167"/>
                  <a:pt x="636" y="125"/>
                  <a:pt x="688" y="125"/>
                </a:cubicBezTo>
                <a:cubicBezTo>
                  <a:pt x="705" y="125"/>
                  <a:pt x="720" y="130"/>
                  <a:pt x="734" y="138"/>
                </a:cubicBezTo>
                <a:cubicBezTo>
                  <a:pt x="734" y="134"/>
                  <a:pt x="733" y="129"/>
                  <a:pt x="733" y="125"/>
                </a:cubicBezTo>
                <a:cubicBezTo>
                  <a:pt x="733" y="59"/>
                  <a:pt x="786" y="5"/>
                  <a:pt x="853" y="5"/>
                </a:cubicBezTo>
                <a:cubicBezTo>
                  <a:pt x="919" y="5"/>
                  <a:pt x="972" y="59"/>
                  <a:pt x="972" y="125"/>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0" name="Freeform 67"/>
          <p:cNvSpPr>
            <a:spLocks noEditPoints="1"/>
          </p:cNvSpPr>
          <p:nvPr/>
        </p:nvSpPr>
        <p:spPr bwMode="auto">
          <a:xfrm>
            <a:off x="3888393" y="2370008"/>
            <a:ext cx="501650" cy="384175"/>
          </a:xfrm>
          <a:custGeom>
            <a:avLst/>
            <a:gdLst>
              <a:gd name="T0" fmla="*/ 0 w 1052"/>
              <a:gd name="T1" fmla="*/ 353 h 807"/>
              <a:gd name="T2" fmla="*/ 140 w 1052"/>
              <a:gd name="T3" fmla="*/ 353 h 807"/>
              <a:gd name="T4" fmla="*/ 70 w 1052"/>
              <a:gd name="T5" fmla="*/ 685 h 807"/>
              <a:gd name="T6" fmla="*/ 70 w 1052"/>
              <a:gd name="T7" fmla="*/ 710 h 807"/>
              <a:gd name="T8" fmla="*/ 70 w 1052"/>
              <a:gd name="T9" fmla="*/ 807 h 807"/>
              <a:gd name="T10" fmla="*/ 920 w 1052"/>
              <a:gd name="T11" fmla="*/ 771 h 807"/>
              <a:gd name="T12" fmla="*/ 140 w 1052"/>
              <a:gd name="T13" fmla="*/ 758 h 807"/>
              <a:gd name="T14" fmla="*/ 940 w 1052"/>
              <a:gd name="T15" fmla="*/ 432 h 807"/>
              <a:gd name="T16" fmla="*/ 851 w 1052"/>
              <a:gd name="T17" fmla="*/ 558 h 807"/>
              <a:gd name="T18" fmla="*/ 851 w 1052"/>
              <a:gd name="T19" fmla="*/ 403 h 807"/>
              <a:gd name="T20" fmla="*/ 163 w 1052"/>
              <a:gd name="T21" fmla="*/ 364 h 807"/>
              <a:gd name="T22" fmla="*/ 1035 w 1052"/>
              <a:gd name="T23" fmla="*/ 747 h 807"/>
              <a:gd name="T24" fmla="*/ 961 w 1052"/>
              <a:gd name="T25" fmla="*/ 364 h 807"/>
              <a:gd name="T26" fmla="*/ 999 w 1052"/>
              <a:gd name="T27" fmla="*/ 0 h 807"/>
              <a:gd name="T28" fmla="*/ 870 w 1052"/>
              <a:gd name="T29" fmla="*/ 498 h 807"/>
              <a:gd name="T30" fmla="*/ 1052 w 1052"/>
              <a:gd name="T31" fmla="*/ 17 h 807"/>
              <a:gd name="T32" fmla="*/ 806 w 1052"/>
              <a:gd name="T33" fmla="*/ 567 h 807"/>
              <a:gd name="T34" fmla="*/ 777 w 1052"/>
              <a:gd name="T35" fmla="*/ 486 h 807"/>
              <a:gd name="T36" fmla="*/ 806 w 1052"/>
              <a:gd name="T37" fmla="*/ 567 h 807"/>
              <a:gd name="T38" fmla="*/ 713 w 1052"/>
              <a:gd name="T39" fmla="*/ 567 h 807"/>
              <a:gd name="T40" fmla="*/ 742 w 1052"/>
              <a:gd name="T41" fmla="*/ 486 h 807"/>
              <a:gd name="T42" fmla="*/ 678 w 1052"/>
              <a:gd name="T43" fmla="*/ 567 h 807"/>
              <a:gd name="T44" fmla="*/ 648 w 1052"/>
              <a:gd name="T45" fmla="*/ 486 h 807"/>
              <a:gd name="T46" fmla="*/ 678 w 1052"/>
              <a:gd name="T47" fmla="*/ 567 h 807"/>
              <a:gd name="T48" fmla="*/ 584 w 1052"/>
              <a:gd name="T49" fmla="*/ 567 h 807"/>
              <a:gd name="T50" fmla="*/ 614 w 1052"/>
              <a:gd name="T51" fmla="*/ 486 h 807"/>
              <a:gd name="T52" fmla="*/ 550 w 1052"/>
              <a:gd name="T53" fmla="*/ 567 h 807"/>
              <a:gd name="T54" fmla="*/ 520 w 1052"/>
              <a:gd name="T55" fmla="*/ 486 h 807"/>
              <a:gd name="T56" fmla="*/ 550 w 1052"/>
              <a:gd name="T57" fmla="*/ 567 h 807"/>
              <a:gd name="T58" fmla="*/ 456 w 1052"/>
              <a:gd name="T59" fmla="*/ 567 h 807"/>
              <a:gd name="T60" fmla="*/ 485 w 1052"/>
              <a:gd name="T61" fmla="*/ 486 h 807"/>
              <a:gd name="T62" fmla="*/ 421 w 1052"/>
              <a:gd name="T63" fmla="*/ 567 h 807"/>
              <a:gd name="T64" fmla="*/ 391 w 1052"/>
              <a:gd name="T65" fmla="*/ 486 h 807"/>
              <a:gd name="T66" fmla="*/ 421 w 1052"/>
              <a:gd name="T67" fmla="*/ 567 h 807"/>
              <a:gd name="T68" fmla="*/ 273 w 1052"/>
              <a:gd name="T69" fmla="*/ 632 h 807"/>
              <a:gd name="T70" fmla="*/ 925 w 1052"/>
              <a:gd name="T71" fmla="*/ 607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2" h="807">
                <a:moveTo>
                  <a:pt x="0" y="709"/>
                </a:moveTo>
                <a:cubicBezTo>
                  <a:pt x="0" y="353"/>
                  <a:pt x="0" y="353"/>
                  <a:pt x="0" y="353"/>
                </a:cubicBezTo>
                <a:cubicBezTo>
                  <a:pt x="0" y="327"/>
                  <a:pt x="31" y="305"/>
                  <a:pt x="70" y="305"/>
                </a:cubicBezTo>
                <a:cubicBezTo>
                  <a:pt x="108" y="305"/>
                  <a:pt x="140" y="327"/>
                  <a:pt x="140" y="353"/>
                </a:cubicBezTo>
                <a:cubicBezTo>
                  <a:pt x="140" y="710"/>
                  <a:pt x="140" y="710"/>
                  <a:pt x="140" y="710"/>
                </a:cubicBezTo>
                <a:cubicBezTo>
                  <a:pt x="122" y="695"/>
                  <a:pt x="98" y="685"/>
                  <a:pt x="70" y="685"/>
                </a:cubicBezTo>
                <a:cubicBezTo>
                  <a:pt x="42" y="685"/>
                  <a:pt x="17" y="694"/>
                  <a:pt x="0" y="709"/>
                </a:cubicBezTo>
                <a:moveTo>
                  <a:pt x="70" y="710"/>
                </a:moveTo>
                <a:cubicBezTo>
                  <a:pt x="31" y="710"/>
                  <a:pt x="0" y="731"/>
                  <a:pt x="0" y="758"/>
                </a:cubicBezTo>
                <a:cubicBezTo>
                  <a:pt x="0" y="785"/>
                  <a:pt x="31" y="807"/>
                  <a:pt x="70" y="807"/>
                </a:cubicBezTo>
                <a:cubicBezTo>
                  <a:pt x="920" y="807"/>
                  <a:pt x="920" y="807"/>
                  <a:pt x="920" y="807"/>
                </a:cubicBezTo>
                <a:cubicBezTo>
                  <a:pt x="920" y="771"/>
                  <a:pt x="920" y="771"/>
                  <a:pt x="920" y="771"/>
                </a:cubicBezTo>
                <a:cubicBezTo>
                  <a:pt x="140" y="771"/>
                  <a:pt x="140" y="771"/>
                  <a:pt x="140" y="771"/>
                </a:cubicBezTo>
                <a:cubicBezTo>
                  <a:pt x="140" y="758"/>
                  <a:pt x="140" y="758"/>
                  <a:pt x="140" y="758"/>
                </a:cubicBezTo>
                <a:cubicBezTo>
                  <a:pt x="140" y="731"/>
                  <a:pt x="108" y="710"/>
                  <a:pt x="70" y="710"/>
                </a:cubicBezTo>
                <a:moveTo>
                  <a:pt x="940" y="432"/>
                </a:moveTo>
                <a:cubicBezTo>
                  <a:pt x="885" y="509"/>
                  <a:pt x="885" y="509"/>
                  <a:pt x="885" y="509"/>
                </a:cubicBezTo>
                <a:cubicBezTo>
                  <a:pt x="851" y="558"/>
                  <a:pt x="851" y="558"/>
                  <a:pt x="851" y="558"/>
                </a:cubicBezTo>
                <a:cubicBezTo>
                  <a:pt x="851" y="498"/>
                  <a:pt x="851" y="498"/>
                  <a:pt x="851" y="498"/>
                </a:cubicBezTo>
                <a:cubicBezTo>
                  <a:pt x="851" y="403"/>
                  <a:pt x="851" y="403"/>
                  <a:pt x="851" y="403"/>
                </a:cubicBezTo>
                <a:cubicBezTo>
                  <a:pt x="863" y="364"/>
                  <a:pt x="863" y="364"/>
                  <a:pt x="863" y="364"/>
                </a:cubicBezTo>
                <a:cubicBezTo>
                  <a:pt x="163" y="364"/>
                  <a:pt x="163" y="364"/>
                  <a:pt x="163" y="364"/>
                </a:cubicBezTo>
                <a:cubicBezTo>
                  <a:pt x="163" y="747"/>
                  <a:pt x="163" y="747"/>
                  <a:pt x="163" y="747"/>
                </a:cubicBezTo>
                <a:cubicBezTo>
                  <a:pt x="1035" y="747"/>
                  <a:pt x="1035" y="747"/>
                  <a:pt x="1035" y="747"/>
                </a:cubicBezTo>
                <a:cubicBezTo>
                  <a:pt x="1035" y="364"/>
                  <a:pt x="1035" y="364"/>
                  <a:pt x="1035" y="364"/>
                </a:cubicBezTo>
                <a:cubicBezTo>
                  <a:pt x="961" y="364"/>
                  <a:pt x="961" y="364"/>
                  <a:pt x="961" y="364"/>
                </a:cubicBezTo>
                <a:lnTo>
                  <a:pt x="940" y="432"/>
                </a:lnTo>
                <a:close/>
                <a:moveTo>
                  <a:pt x="999" y="0"/>
                </a:moveTo>
                <a:cubicBezTo>
                  <a:pt x="870" y="406"/>
                  <a:pt x="870" y="406"/>
                  <a:pt x="870" y="406"/>
                </a:cubicBezTo>
                <a:cubicBezTo>
                  <a:pt x="870" y="498"/>
                  <a:pt x="870" y="498"/>
                  <a:pt x="870" y="498"/>
                </a:cubicBezTo>
                <a:cubicBezTo>
                  <a:pt x="923" y="423"/>
                  <a:pt x="923" y="423"/>
                  <a:pt x="923" y="423"/>
                </a:cubicBezTo>
                <a:cubicBezTo>
                  <a:pt x="1052" y="17"/>
                  <a:pt x="1052" y="17"/>
                  <a:pt x="1052" y="17"/>
                </a:cubicBezTo>
                <a:lnTo>
                  <a:pt x="999" y="0"/>
                </a:lnTo>
                <a:close/>
                <a:moveTo>
                  <a:pt x="806" y="567"/>
                </a:moveTo>
                <a:cubicBezTo>
                  <a:pt x="777" y="567"/>
                  <a:pt x="777" y="567"/>
                  <a:pt x="777" y="567"/>
                </a:cubicBezTo>
                <a:cubicBezTo>
                  <a:pt x="777" y="486"/>
                  <a:pt x="777" y="486"/>
                  <a:pt x="777" y="486"/>
                </a:cubicBezTo>
                <a:cubicBezTo>
                  <a:pt x="806" y="486"/>
                  <a:pt x="806" y="486"/>
                  <a:pt x="806" y="486"/>
                </a:cubicBezTo>
                <a:lnTo>
                  <a:pt x="806" y="567"/>
                </a:lnTo>
                <a:close/>
                <a:moveTo>
                  <a:pt x="742" y="567"/>
                </a:moveTo>
                <a:cubicBezTo>
                  <a:pt x="713" y="567"/>
                  <a:pt x="713" y="567"/>
                  <a:pt x="713" y="567"/>
                </a:cubicBezTo>
                <a:cubicBezTo>
                  <a:pt x="713" y="486"/>
                  <a:pt x="713" y="486"/>
                  <a:pt x="713" y="486"/>
                </a:cubicBezTo>
                <a:cubicBezTo>
                  <a:pt x="742" y="486"/>
                  <a:pt x="742" y="486"/>
                  <a:pt x="742" y="486"/>
                </a:cubicBezTo>
                <a:lnTo>
                  <a:pt x="742" y="567"/>
                </a:lnTo>
                <a:close/>
                <a:moveTo>
                  <a:pt x="678" y="567"/>
                </a:moveTo>
                <a:cubicBezTo>
                  <a:pt x="648" y="567"/>
                  <a:pt x="648" y="567"/>
                  <a:pt x="648" y="567"/>
                </a:cubicBezTo>
                <a:cubicBezTo>
                  <a:pt x="648" y="486"/>
                  <a:pt x="648" y="486"/>
                  <a:pt x="648" y="486"/>
                </a:cubicBezTo>
                <a:cubicBezTo>
                  <a:pt x="678" y="486"/>
                  <a:pt x="678" y="486"/>
                  <a:pt x="678" y="486"/>
                </a:cubicBezTo>
                <a:lnTo>
                  <a:pt x="678" y="567"/>
                </a:lnTo>
                <a:close/>
                <a:moveTo>
                  <a:pt x="614" y="567"/>
                </a:moveTo>
                <a:cubicBezTo>
                  <a:pt x="584" y="567"/>
                  <a:pt x="584" y="567"/>
                  <a:pt x="584" y="567"/>
                </a:cubicBezTo>
                <a:cubicBezTo>
                  <a:pt x="584" y="486"/>
                  <a:pt x="584" y="486"/>
                  <a:pt x="584" y="486"/>
                </a:cubicBezTo>
                <a:cubicBezTo>
                  <a:pt x="614" y="486"/>
                  <a:pt x="614" y="486"/>
                  <a:pt x="614" y="486"/>
                </a:cubicBezTo>
                <a:lnTo>
                  <a:pt x="614" y="567"/>
                </a:lnTo>
                <a:close/>
                <a:moveTo>
                  <a:pt x="550" y="567"/>
                </a:moveTo>
                <a:cubicBezTo>
                  <a:pt x="520" y="567"/>
                  <a:pt x="520" y="567"/>
                  <a:pt x="520" y="567"/>
                </a:cubicBezTo>
                <a:cubicBezTo>
                  <a:pt x="520" y="486"/>
                  <a:pt x="520" y="486"/>
                  <a:pt x="520" y="486"/>
                </a:cubicBezTo>
                <a:cubicBezTo>
                  <a:pt x="550" y="486"/>
                  <a:pt x="550" y="486"/>
                  <a:pt x="550" y="486"/>
                </a:cubicBezTo>
                <a:lnTo>
                  <a:pt x="550" y="567"/>
                </a:lnTo>
                <a:close/>
                <a:moveTo>
                  <a:pt x="485" y="567"/>
                </a:moveTo>
                <a:cubicBezTo>
                  <a:pt x="456" y="567"/>
                  <a:pt x="456" y="567"/>
                  <a:pt x="456" y="567"/>
                </a:cubicBezTo>
                <a:cubicBezTo>
                  <a:pt x="456" y="486"/>
                  <a:pt x="456" y="486"/>
                  <a:pt x="456" y="486"/>
                </a:cubicBezTo>
                <a:cubicBezTo>
                  <a:pt x="485" y="486"/>
                  <a:pt x="485" y="486"/>
                  <a:pt x="485" y="486"/>
                </a:cubicBezTo>
                <a:lnTo>
                  <a:pt x="485" y="567"/>
                </a:lnTo>
                <a:close/>
                <a:moveTo>
                  <a:pt x="421" y="567"/>
                </a:moveTo>
                <a:cubicBezTo>
                  <a:pt x="391" y="567"/>
                  <a:pt x="391" y="567"/>
                  <a:pt x="391" y="567"/>
                </a:cubicBezTo>
                <a:cubicBezTo>
                  <a:pt x="391" y="486"/>
                  <a:pt x="391" y="486"/>
                  <a:pt x="391" y="486"/>
                </a:cubicBezTo>
                <a:cubicBezTo>
                  <a:pt x="421" y="486"/>
                  <a:pt x="421" y="486"/>
                  <a:pt x="421" y="486"/>
                </a:cubicBezTo>
                <a:lnTo>
                  <a:pt x="421" y="567"/>
                </a:lnTo>
                <a:close/>
                <a:moveTo>
                  <a:pt x="925" y="632"/>
                </a:moveTo>
                <a:cubicBezTo>
                  <a:pt x="273" y="632"/>
                  <a:pt x="273" y="632"/>
                  <a:pt x="273" y="632"/>
                </a:cubicBezTo>
                <a:cubicBezTo>
                  <a:pt x="273" y="607"/>
                  <a:pt x="273" y="607"/>
                  <a:pt x="273" y="607"/>
                </a:cubicBezTo>
                <a:cubicBezTo>
                  <a:pt x="925" y="607"/>
                  <a:pt x="925" y="607"/>
                  <a:pt x="925" y="607"/>
                </a:cubicBezTo>
                <a:lnTo>
                  <a:pt x="925" y="63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1" name="Freeform 68"/>
          <p:cNvSpPr>
            <a:spLocks noEditPoints="1"/>
          </p:cNvSpPr>
          <p:nvPr/>
        </p:nvSpPr>
        <p:spPr bwMode="auto">
          <a:xfrm>
            <a:off x="5472569" y="1075777"/>
            <a:ext cx="254328" cy="199829"/>
          </a:xfrm>
          <a:custGeom>
            <a:avLst/>
            <a:gdLst>
              <a:gd name="T0" fmla="*/ 736 w 842"/>
              <a:gd name="T1" fmla="*/ 262 h 661"/>
              <a:gd name="T2" fmla="*/ 729 w 842"/>
              <a:gd name="T3" fmla="*/ 262 h 661"/>
              <a:gd name="T4" fmla="*/ 647 w 842"/>
              <a:gd name="T5" fmla="*/ 286 h 661"/>
              <a:gd name="T6" fmla="*/ 564 w 842"/>
              <a:gd name="T7" fmla="*/ 262 h 661"/>
              <a:gd name="T8" fmla="*/ 557 w 842"/>
              <a:gd name="T9" fmla="*/ 262 h 661"/>
              <a:gd name="T10" fmla="*/ 451 w 842"/>
              <a:gd name="T11" fmla="*/ 364 h 661"/>
              <a:gd name="T12" fmla="*/ 451 w 842"/>
              <a:gd name="T13" fmla="*/ 661 h 661"/>
              <a:gd name="T14" fmla="*/ 512 w 842"/>
              <a:gd name="T15" fmla="*/ 661 h 661"/>
              <a:gd name="T16" fmla="*/ 512 w 842"/>
              <a:gd name="T17" fmla="*/ 377 h 661"/>
              <a:gd name="T18" fmla="*/ 527 w 842"/>
              <a:gd name="T19" fmla="*/ 377 h 661"/>
              <a:gd name="T20" fmla="*/ 527 w 842"/>
              <a:gd name="T21" fmla="*/ 661 h 661"/>
              <a:gd name="T22" fmla="*/ 766 w 842"/>
              <a:gd name="T23" fmla="*/ 661 h 661"/>
              <a:gd name="T24" fmla="*/ 766 w 842"/>
              <a:gd name="T25" fmla="*/ 377 h 661"/>
              <a:gd name="T26" fmla="*/ 781 w 842"/>
              <a:gd name="T27" fmla="*/ 377 h 661"/>
              <a:gd name="T28" fmla="*/ 781 w 842"/>
              <a:gd name="T29" fmla="*/ 661 h 661"/>
              <a:gd name="T30" fmla="*/ 842 w 842"/>
              <a:gd name="T31" fmla="*/ 661 h 661"/>
              <a:gd name="T32" fmla="*/ 842 w 842"/>
              <a:gd name="T33" fmla="*/ 364 h 661"/>
              <a:gd name="T34" fmla="*/ 736 w 842"/>
              <a:gd name="T35" fmla="*/ 262 h 661"/>
              <a:gd name="T36" fmla="*/ 647 w 842"/>
              <a:gd name="T37" fmla="*/ 235 h 661"/>
              <a:gd name="T38" fmla="*/ 718 w 842"/>
              <a:gd name="T39" fmla="*/ 210 h 661"/>
              <a:gd name="T40" fmla="*/ 764 w 842"/>
              <a:gd name="T41" fmla="*/ 229 h 661"/>
              <a:gd name="T42" fmla="*/ 764 w 842"/>
              <a:gd name="T43" fmla="*/ 210 h 661"/>
              <a:gd name="T44" fmla="*/ 764 w 842"/>
              <a:gd name="T45" fmla="*/ 194 h 661"/>
              <a:gd name="T46" fmla="*/ 764 w 842"/>
              <a:gd name="T47" fmla="*/ 117 h 661"/>
              <a:gd name="T48" fmla="*/ 647 w 842"/>
              <a:gd name="T49" fmla="*/ 0 h 661"/>
              <a:gd name="T50" fmla="*/ 529 w 842"/>
              <a:gd name="T51" fmla="*/ 117 h 661"/>
              <a:gd name="T52" fmla="*/ 529 w 842"/>
              <a:gd name="T53" fmla="*/ 194 h 661"/>
              <a:gd name="T54" fmla="*/ 529 w 842"/>
              <a:gd name="T55" fmla="*/ 210 h 661"/>
              <a:gd name="T56" fmla="*/ 529 w 842"/>
              <a:gd name="T57" fmla="*/ 229 h 661"/>
              <a:gd name="T58" fmla="*/ 575 w 842"/>
              <a:gd name="T59" fmla="*/ 210 h 661"/>
              <a:gd name="T60" fmla="*/ 647 w 842"/>
              <a:gd name="T61" fmla="*/ 235 h 661"/>
              <a:gd name="T62" fmla="*/ 285 w 842"/>
              <a:gd name="T63" fmla="*/ 262 h 661"/>
              <a:gd name="T64" fmla="*/ 231 w 842"/>
              <a:gd name="T65" fmla="*/ 262 h 661"/>
              <a:gd name="T66" fmla="*/ 201 w 842"/>
              <a:gd name="T67" fmla="*/ 314 h 661"/>
              <a:gd name="T68" fmla="*/ 240 w 842"/>
              <a:gd name="T69" fmla="*/ 450 h 661"/>
              <a:gd name="T70" fmla="*/ 196 w 842"/>
              <a:gd name="T71" fmla="*/ 497 h 661"/>
              <a:gd name="T72" fmla="*/ 151 w 842"/>
              <a:gd name="T73" fmla="*/ 450 h 661"/>
              <a:gd name="T74" fmla="*/ 190 w 842"/>
              <a:gd name="T75" fmla="*/ 314 h 661"/>
              <a:gd name="T76" fmla="*/ 160 w 842"/>
              <a:gd name="T77" fmla="*/ 262 h 661"/>
              <a:gd name="T78" fmla="*/ 106 w 842"/>
              <a:gd name="T79" fmla="*/ 262 h 661"/>
              <a:gd name="T80" fmla="*/ 0 w 842"/>
              <a:gd name="T81" fmla="*/ 364 h 661"/>
              <a:gd name="T82" fmla="*/ 0 w 842"/>
              <a:gd name="T83" fmla="*/ 661 h 661"/>
              <a:gd name="T84" fmla="*/ 61 w 842"/>
              <a:gd name="T85" fmla="*/ 661 h 661"/>
              <a:gd name="T86" fmla="*/ 61 w 842"/>
              <a:gd name="T87" fmla="*/ 377 h 661"/>
              <a:gd name="T88" fmla="*/ 76 w 842"/>
              <a:gd name="T89" fmla="*/ 377 h 661"/>
              <a:gd name="T90" fmla="*/ 76 w 842"/>
              <a:gd name="T91" fmla="*/ 661 h 661"/>
              <a:gd name="T92" fmla="*/ 315 w 842"/>
              <a:gd name="T93" fmla="*/ 661 h 661"/>
              <a:gd name="T94" fmla="*/ 315 w 842"/>
              <a:gd name="T95" fmla="*/ 377 h 661"/>
              <a:gd name="T96" fmla="*/ 330 w 842"/>
              <a:gd name="T97" fmla="*/ 377 h 661"/>
              <a:gd name="T98" fmla="*/ 330 w 842"/>
              <a:gd name="T99" fmla="*/ 661 h 661"/>
              <a:gd name="T100" fmla="*/ 391 w 842"/>
              <a:gd name="T101" fmla="*/ 661 h 661"/>
              <a:gd name="T102" fmla="*/ 391 w 842"/>
              <a:gd name="T103" fmla="*/ 364 h 661"/>
              <a:gd name="T104" fmla="*/ 285 w 842"/>
              <a:gd name="T105" fmla="*/ 262 h 661"/>
              <a:gd name="T106" fmla="*/ 196 w 842"/>
              <a:gd name="T107" fmla="*/ 0 h 661"/>
              <a:gd name="T108" fmla="*/ 78 w 842"/>
              <a:gd name="T109" fmla="*/ 117 h 661"/>
              <a:gd name="T110" fmla="*/ 196 w 842"/>
              <a:gd name="T111" fmla="*/ 235 h 661"/>
              <a:gd name="T112" fmla="*/ 313 w 842"/>
              <a:gd name="T113" fmla="*/ 117 h 661"/>
              <a:gd name="T114" fmla="*/ 196 w 842"/>
              <a:gd name="T11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42" h="661">
                <a:moveTo>
                  <a:pt x="736" y="262"/>
                </a:moveTo>
                <a:cubicBezTo>
                  <a:pt x="729" y="262"/>
                  <a:pt x="729" y="262"/>
                  <a:pt x="729" y="262"/>
                </a:cubicBezTo>
                <a:cubicBezTo>
                  <a:pt x="734" y="313"/>
                  <a:pt x="701" y="358"/>
                  <a:pt x="647" y="286"/>
                </a:cubicBezTo>
                <a:cubicBezTo>
                  <a:pt x="592" y="358"/>
                  <a:pt x="559" y="313"/>
                  <a:pt x="564" y="262"/>
                </a:cubicBezTo>
                <a:cubicBezTo>
                  <a:pt x="557" y="262"/>
                  <a:pt x="557" y="262"/>
                  <a:pt x="557" y="262"/>
                </a:cubicBezTo>
                <a:cubicBezTo>
                  <a:pt x="501" y="262"/>
                  <a:pt x="455" y="308"/>
                  <a:pt x="451" y="364"/>
                </a:cubicBezTo>
                <a:cubicBezTo>
                  <a:pt x="451" y="661"/>
                  <a:pt x="451" y="661"/>
                  <a:pt x="451" y="661"/>
                </a:cubicBezTo>
                <a:cubicBezTo>
                  <a:pt x="512" y="661"/>
                  <a:pt x="512" y="661"/>
                  <a:pt x="512" y="661"/>
                </a:cubicBezTo>
                <a:cubicBezTo>
                  <a:pt x="512" y="377"/>
                  <a:pt x="512" y="377"/>
                  <a:pt x="512" y="377"/>
                </a:cubicBezTo>
                <a:cubicBezTo>
                  <a:pt x="527" y="377"/>
                  <a:pt x="527" y="377"/>
                  <a:pt x="527" y="377"/>
                </a:cubicBezTo>
                <a:cubicBezTo>
                  <a:pt x="527" y="661"/>
                  <a:pt x="527" y="661"/>
                  <a:pt x="527" y="661"/>
                </a:cubicBezTo>
                <a:cubicBezTo>
                  <a:pt x="766" y="661"/>
                  <a:pt x="766" y="661"/>
                  <a:pt x="766" y="661"/>
                </a:cubicBezTo>
                <a:cubicBezTo>
                  <a:pt x="766" y="377"/>
                  <a:pt x="766" y="377"/>
                  <a:pt x="766" y="377"/>
                </a:cubicBezTo>
                <a:cubicBezTo>
                  <a:pt x="781" y="377"/>
                  <a:pt x="781" y="377"/>
                  <a:pt x="781" y="377"/>
                </a:cubicBezTo>
                <a:cubicBezTo>
                  <a:pt x="781" y="661"/>
                  <a:pt x="781" y="661"/>
                  <a:pt x="781" y="661"/>
                </a:cubicBezTo>
                <a:cubicBezTo>
                  <a:pt x="842" y="661"/>
                  <a:pt x="842" y="661"/>
                  <a:pt x="842" y="661"/>
                </a:cubicBezTo>
                <a:cubicBezTo>
                  <a:pt x="842" y="364"/>
                  <a:pt x="842" y="364"/>
                  <a:pt x="842" y="364"/>
                </a:cubicBezTo>
                <a:cubicBezTo>
                  <a:pt x="838" y="308"/>
                  <a:pt x="792" y="262"/>
                  <a:pt x="736" y="262"/>
                </a:cubicBezTo>
                <a:moveTo>
                  <a:pt x="647" y="235"/>
                </a:moveTo>
                <a:cubicBezTo>
                  <a:pt x="673" y="235"/>
                  <a:pt x="698" y="225"/>
                  <a:pt x="718" y="210"/>
                </a:cubicBezTo>
                <a:cubicBezTo>
                  <a:pt x="764" y="229"/>
                  <a:pt x="764" y="229"/>
                  <a:pt x="764" y="229"/>
                </a:cubicBezTo>
                <a:cubicBezTo>
                  <a:pt x="764" y="210"/>
                  <a:pt x="764" y="210"/>
                  <a:pt x="764" y="210"/>
                </a:cubicBezTo>
                <a:cubicBezTo>
                  <a:pt x="764" y="194"/>
                  <a:pt x="764" y="194"/>
                  <a:pt x="764" y="194"/>
                </a:cubicBezTo>
                <a:cubicBezTo>
                  <a:pt x="764" y="117"/>
                  <a:pt x="764" y="117"/>
                  <a:pt x="764" y="117"/>
                </a:cubicBezTo>
                <a:cubicBezTo>
                  <a:pt x="764" y="52"/>
                  <a:pt x="711" y="0"/>
                  <a:pt x="647" y="0"/>
                </a:cubicBezTo>
                <a:cubicBezTo>
                  <a:pt x="582" y="0"/>
                  <a:pt x="529" y="52"/>
                  <a:pt x="529" y="117"/>
                </a:cubicBezTo>
                <a:cubicBezTo>
                  <a:pt x="529" y="194"/>
                  <a:pt x="529" y="194"/>
                  <a:pt x="529" y="194"/>
                </a:cubicBezTo>
                <a:cubicBezTo>
                  <a:pt x="529" y="210"/>
                  <a:pt x="529" y="210"/>
                  <a:pt x="529" y="210"/>
                </a:cubicBezTo>
                <a:cubicBezTo>
                  <a:pt x="529" y="229"/>
                  <a:pt x="529" y="229"/>
                  <a:pt x="529" y="229"/>
                </a:cubicBezTo>
                <a:cubicBezTo>
                  <a:pt x="575" y="210"/>
                  <a:pt x="575" y="210"/>
                  <a:pt x="575" y="210"/>
                </a:cubicBezTo>
                <a:cubicBezTo>
                  <a:pt x="595" y="225"/>
                  <a:pt x="619" y="235"/>
                  <a:pt x="647" y="235"/>
                </a:cubicBezTo>
                <a:moveTo>
                  <a:pt x="285" y="262"/>
                </a:moveTo>
                <a:cubicBezTo>
                  <a:pt x="231" y="262"/>
                  <a:pt x="231" y="262"/>
                  <a:pt x="231" y="262"/>
                </a:cubicBezTo>
                <a:cubicBezTo>
                  <a:pt x="201" y="314"/>
                  <a:pt x="201" y="314"/>
                  <a:pt x="201" y="314"/>
                </a:cubicBezTo>
                <a:cubicBezTo>
                  <a:pt x="240" y="450"/>
                  <a:pt x="240" y="450"/>
                  <a:pt x="240" y="450"/>
                </a:cubicBezTo>
                <a:cubicBezTo>
                  <a:pt x="196" y="497"/>
                  <a:pt x="196" y="497"/>
                  <a:pt x="196" y="497"/>
                </a:cubicBezTo>
                <a:cubicBezTo>
                  <a:pt x="151" y="450"/>
                  <a:pt x="151" y="450"/>
                  <a:pt x="151" y="450"/>
                </a:cubicBezTo>
                <a:cubicBezTo>
                  <a:pt x="190" y="314"/>
                  <a:pt x="190" y="314"/>
                  <a:pt x="190" y="314"/>
                </a:cubicBezTo>
                <a:cubicBezTo>
                  <a:pt x="160" y="262"/>
                  <a:pt x="160" y="262"/>
                  <a:pt x="160" y="262"/>
                </a:cubicBezTo>
                <a:cubicBezTo>
                  <a:pt x="106" y="262"/>
                  <a:pt x="106" y="262"/>
                  <a:pt x="106" y="262"/>
                </a:cubicBezTo>
                <a:cubicBezTo>
                  <a:pt x="50" y="262"/>
                  <a:pt x="5" y="308"/>
                  <a:pt x="0" y="364"/>
                </a:cubicBezTo>
                <a:cubicBezTo>
                  <a:pt x="0" y="661"/>
                  <a:pt x="0" y="661"/>
                  <a:pt x="0" y="661"/>
                </a:cubicBezTo>
                <a:cubicBezTo>
                  <a:pt x="61" y="661"/>
                  <a:pt x="61" y="661"/>
                  <a:pt x="61" y="661"/>
                </a:cubicBezTo>
                <a:cubicBezTo>
                  <a:pt x="61" y="377"/>
                  <a:pt x="61" y="377"/>
                  <a:pt x="61" y="377"/>
                </a:cubicBezTo>
                <a:cubicBezTo>
                  <a:pt x="76" y="377"/>
                  <a:pt x="76" y="377"/>
                  <a:pt x="76" y="377"/>
                </a:cubicBezTo>
                <a:cubicBezTo>
                  <a:pt x="76" y="661"/>
                  <a:pt x="76" y="661"/>
                  <a:pt x="76" y="661"/>
                </a:cubicBezTo>
                <a:cubicBezTo>
                  <a:pt x="315" y="661"/>
                  <a:pt x="315" y="661"/>
                  <a:pt x="315" y="661"/>
                </a:cubicBezTo>
                <a:cubicBezTo>
                  <a:pt x="315" y="377"/>
                  <a:pt x="315" y="377"/>
                  <a:pt x="315" y="377"/>
                </a:cubicBezTo>
                <a:cubicBezTo>
                  <a:pt x="330" y="377"/>
                  <a:pt x="330" y="377"/>
                  <a:pt x="330" y="377"/>
                </a:cubicBezTo>
                <a:cubicBezTo>
                  <a:pt x="330" y="661"/>
                  <a:pt x="330" y="661"/>
                  <a:pt x="330" y="661"/>
                </a:cubicBezTo>
                <a:cubicBezTo>
                  <a:pt x="391" y="661"/>
                  <a:pt x="391" y="661"/>
                  <a:pt x="391" y="661"/>
                </a:cubicBezTo>
                <a:cubicBezTo>
                  <a:pt x="391" y="364"/>
                  <a:pt x="391" y="364"/>
                  <a:pt x="391" y="364"/>
                </a:cubicBezTo>
                <a:cubicBezTo>
                  <a:pt x="387" y="308"/>
                  <a:pt x="341" y="262"/>
                  <a:pt x="285" y="262"/>
                </a:cubicBezTo>
                <a:moveTo>
                  <a:pt x="196" y="0"/>
                </a:moveTo>
                <a:cubicBezTo>
                  <a:pt x="131" y="0"/>
                  <a:pt x="78" y="52"/>
                  <a:pt x="78" y="117"/>
                </a:cubicBezTo>
                <a:cubicBezTo>
                  <a:pt x="78" y="182"/>
                  <a:pt x="131" y="235"/>
                  <a:pt x="196" y="235"/>
                </a:cubicBezTo>
                <a:cubicBezTo>
                  <a:pt x="260" y="235"/>
                  <a:pt x="313" y="182"/>
                  <a:pt x="313" y="117"/>
                </a:cubicBezTo>
                <a:cubicBezTo>
                  <a:pt x="313" y="52"/>
                  <a:pt x="260" y="0"/>
                  <a:pt x="196" y="0"/>
                </a:cubicBezTo>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2" name="Freeform 61"/>
          <p:cNvSpPr>
            <a:spLocks noEditPoints="1"/>
          </p:cNvSpPr>
          <p:nvPr/>
        </p:nvSpPr>
        <p:spPr bwMode="auto">
          <a:xfrm>
            <a:off x="5203114" y="2355726"/>
            <a:ext cx="492125" cy="468313"/>
          </a:xfrm>
          <a:custGeom>
            <a:avLst/>
            <a:gdLst>
              <a:gd name="T0" fmla="*/ 658 w 1034"/>
              <a:gd name="T1" fmla="*/ 420 h 982"/>
              <a:gd name="T2" fmla="*/ 603 w 1034"/>
              <a:gd name="T3" fmla="*/ 281 h 982"/>
              <a:gd name="T4" fmla="*/ 430 w 1034"/>
              <a:gd name="T5" fmla="*/ 281 h 982"/>
              <a:gd name="T6" fmla="*/ 376 w 1034"/>
              <a:gd name="T7" fmla="*/ 420 h 982"/>
              <a:gd name="T8" fmla="*/ 491 w 1034"/>
              <a:gd name="T9" fmla="*/ 189 h 982"/>
              <a:gd name="T10" fmla="*/ 517 w 1034"/>
              <a:gd name="T11" fmla="*/ 359 h 982"/>
              <a:gd name="T12" fmla="*/ 543 w 1034"/>
              <a:gd name="T13" fmla="*/ 189 h 982"/>
              <a:gd name="T14" fmla="*/ 432 w 1034"/>
              <a:gd name="T15" fmla="*/ 85 h 982"/>
              <a:gd name="T16" fmla="*/ 517 w 1034"/>
              <a:gd name="T17" fmla="*/ 0 h 982"/>
              <a:gd name="T18" fmla="*/ 506 w 1034"/>
              <a:gd name="T19" fmla="*/ 438 h 982"/>
              <a:gd name="T20" fmla="*/ 130 w 1034"/>
              <a:gd name="T21" fmla="*/ 544 h 982"/>
              <a:gd name="T22" fmla="*/ 506 w 1034"/>
              <a:gd name="T23" fmla="*/ 502 h 982"/>
              <a:gd name="T24" fmla="*/ 528 w 1034"/>
              <a:gd name="T25" fmla="*/ 502 h 982"/>
              <a:gd name="T26" fmla="*/ 904 w 1034"/>
              <a:gd name="T27" fmla="*/ 544 h 982"/>
              <a:gd name="T28" fmla="*/ 957 w 1034"/>
              <a:gd name="T29" fmla="*/ 752 h 982"/>
              <a:gd name="T30" fmla="*/ 924 w 1034"/>
              <a:gd name="T31" fmla="*/ 888 h 982"/>
              <a:gd name="T32" fmla="*/ 888 w 1034"/>
              <a:gd name="T33" fmla="*/ 789 h 982"/>
              <a:gd name="T34" fmla="*/ 751 w 1034"/>
              <a:gd name="T35" fmla="*/ 825 h 982"/>
              <a:gd name="T36" fmla="*/ 795 w 1034"/>
              <a:gd name="T37" fmla="*/ 844 h 982"/>
              <a:gd name="T38" fmla="*/ 979 w 1034"/>
              <a:gd name="T39" fmla="*/ 982 h 982"/>
              <a:gd name="T40" fmla="*/ 990 w 1034"/>
              <a:gd name="T41" fmla="*/ 982 h 982"/>
              <a:gd name="T42" fmla="*/ 957 w 1034"/>
              <a:gd name="T43" fmla="*/ 752 h 982"/>
              <a:gd name="T44" fmla="*/ 892 w 1034"/>
              <a:gd name="T45" fmla="*/ 732 h 982"/>
              <a:gd name="T46" fmla="*/ 206 w 1034"/>
              <a:gd name="T47" fmla="*/ 752 h 982"/>
              <a:gd name="T48" fmla="*/ 173 w 1034"/>
              <a:gd name="T49" fmla="*/ 888 h 982"/>
              <a:gd name="T50" fmla="*/ 137 w 1034"/>
              <a:gd name="T51" fmla="*/ 789 h 982"/>
              <a:gd name="T52" fmla="*/ 0 w 1034"/>
              <a:gd name="T53" fmla="*/ 825 h 982"/>
              <a:gd name="T54" fmla="*/ 44 w 1034"/>
              <a:gd name="T55" fmla="*/ 844 h 982"/>
              <a:gd name="T56" fmla="*/ 228 w 1034"/>
              <a:gd name="T57" fmla="*/ 982 h 982"/>
              <a:gd name="T58" fmla="*/ 238 w 1034"/>
              <a:gd name="T59" fmla="*/ 982 h 982"/>
              <a:gd name="T60" fmla="*/ 206 w 1034"/>
              <a:gd name="T61" fmla="*/ 752 h 982"/>
              <a:gd name="T62" fmla="*/ 141 w 1034"/>
              <a:gd name="T63" fmla="*/ 732 h 982"/>
              <a:gd name="T64" fmla="*/ 582 w 1034"/>
              <a:gd name="T65" fmla="*/ 752 h 982"/>
              <a:gd name="T66" fmla="*/ 457 w 1034"/>
              <a:gd name="T67" fmla="*/ 752 h 982"/>
              <a:gd name="T68" fmla="*/ 376 w 1034"/>
              <a:gd name="T69" fmla="*/ 982 h 982"/>
              <a:gd name="T70" fmla="*/ 430 w 1034"/>
              <a:gd name="T71" fmla="*/ 844 h 982"/>
              <a:gd name="T72" fmla="*/ 603 w 1034"/>
              <a:gd name="T73" fmla="*/ 844 h 982"/>
              <a:gd name="T74" fmla="*/ 658 w 1034"/>
              <a:gd name="T75" fmla="*/ 982 h 982"/>
              <a:gd name="T76" fmla="*/ 517 w 1034"/>
              <a:gd name="T77" fmla="*/ 732 h 982"/>
              <a:gd name="T78" fmla="*/ 602 w 1034"/>
              <a:gd name="T79" fmla="*/ 714 h 982"/>
              <a:gd name="T80" fmla="*/ 517 w 1034"/>
              <a:gd name="T81" fmla="*/ 562 h 982"/>
              <a:gd name="T82" fmla="*/ 432 w 1034"/>
              <a:gd name="T83" fmla="*/ 714 h 982"/>
              <a:gd name="T84" fmla="*/ 517 w 1034"/>
              <a:gd name="T85" fmla="*/ 73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4" h="982">
                <a:moveTo>
                  <a:pt x="582" y="189"/>
                </a:moveTo>
                <a:cubicBezTo>
                  <a:pt x="622" y="189"/>
                  <a:pt x="655" y="222"/>
                  <a:pt x="658" y="263"/>
                </a:cubicBezTo>
                <a:cubicBezTo>
                  <a:pt x="658" y="420"/>
                  <a:pt x="658" y="420"/>
                  <a:pt x="658" y="420"/>
                </a:cubicBezTo>
                <a:cubicBezTo>
                  <a:pt x="614" y="420"/>
                  <a:pt x="614" y="420"/>
                  <a:pt x="614" y="420"/>
                </a:cubicBezTo>
                <a:cubicBezTo>
                  <a:pt x="614" y="281"/>
                  <a:pt x="614" y="281"/>
                  <a:pt x="614" y="281"/>
                </a:cubicBezTo>
                <a:cubicBezTo>
                  <a:pt x="603" y="281"/>
                  <a:pt x="603" y="281"/>
                  <a:pt x="603" y="281"/>
                </a:cubicBezTo>
                <a:cubicBezTo>
                  <a:pt x="603" y="420"/>
                  <a:pt x="603" y="420"/>
                  <a:pt x="603" y="420"/>
                </a:cubicBezTo>
                <a:cubicBezTo>
                  <a:pt x="430" y="420"/>
                  <a:pt x="430" y="420"/>
                  <a:pt x="430" y="420"/>
                </a:cubicBezTo>
                <a:cubicBezTo>
                  <a:pt x="430" y="281"/>
                  <a:pt x="430" y="281"/>
                  <a:pt x="430" y="281"/>
                </a:cubicBezTo>
                <a:cubicBezTo>
                  <a:pt x="420" y="281"/>
                  <a:pt x="420" y="281"/>
                  <a:pt x="420" y="281"/>
                </a:cubicBezTo>
                <a:cubicBezTo>
                  <a:pt x="420" y="420"/>
                  <a:pt x="420" y="420"/>
                  <a:pt x="420" y="420"/>
                </a:cubicBezTo>
                <a:cubicBezTo>
                  <a:pt x="376" y="420"/>
                  <a:pt x="376" y="420"/>
                  <a:pt x="376" y="420"/>
                </a:cubicBezTo>
                <a:cubicBezTo>
                  <a:pt x="376" y="263"/>
                  <a:pt x="376" y="263"/>
                  <a:pt x="376" y="263"/>
                </a:cubicBezTo>
                <a:cubicBezTo>
                  <a:pt x="379" y="222"/>
                  <a:pt x="412" y="189"/>
                  <a:pt x="452" y="189"/>
                </a:cubicBezTo>
                <a:cubicBezTo>
                  <a:pt x="491" y="189"/>
                  <a:pt x="491" y="189"/>
                  <a:pt x="491" y="189"/>
                </a:cubicBezTo>
                <a:cubicBezTo>
                  <a:pt x="513" y="227"/>
                  <a:pt x="513" y="227"/>
                  <a:pt x="513" y="227"/>
                </a:cubicBezTo>
                <a:cubicBezTo>
                  <a:pt x="485" y="325"/>
                  <a:pt x="485" y="325"/>
                  <a:pt x="485" y="325"/>
                </a:cubicBezTo>
                <a:cubicBezTo>
                  <a:pt x="517" y="359"/>
                  <a:pt x="517" y="359"/>
                  <a:pt x="517" y="359"/>
                </a:cubicBezTo>
                <a:cubicBezTo>
                  <a:pt x="549" y="325"/>
                  <a:pt x="549" y="325"/>
                  <a:pt x="549" y="325"/>
                </a:cubicBezTo>
                <a:cubicBezTo>
                  <a:pt x="521" y="227"/>
                  <a:pt x="521" y="227"/>
                  <a:pt x="521" y="227"/>
                </a:cubicBezTo>
                <a:cubicBezTo>
                  <a:pt x="543" y="189"/>
                  <a:pt x="543" y="189"/>
                  <a:pt x="543" y="189"/>
                </a:cubicBezTo>
                <a:cubicBezTo>
                  <a:pt x="582" y="189"/>
                  <a:pt x="582" y="189"/>
                  <a:pt x="582" y="189"/>
                </a:cubicBezTo>
                <a:moveTo>
                  <a:pt x="517" y="0"/>
                </a:moveTo>
                <a:cubicBezTo>
                  <a:pt x="470" y="0"/>
                  <a:pt x="432" y="38"/>
                  <a:pt x="432" y="85"/>
                </a:cubicBezTo>
                <a:cubicBezTo>
                  <a:pt x="432" y="131"/>
                  <a:pt x="470" y="170"/>
                  <a:pt x="517" y="170"/>
                </a:cubicBezTo>
                <a:cubicBezTo>
                  <a:pt x="564" y="170"/>
                  <a:pt x="602" y="131"/>
                  <a:pt x="602" y="85"/>
                </a:cubicBezTo>
                <a:cubicBezTo>
                  <a:pt x="602" y="38"/>
                  <a:pt x="564" y="0"/>
                  <a:pt x="517" y="0"/>
                </a:cubicBezTo>
                <a:moveTo>
                  <a:pt x="528" y="480"/>
                </a:moveTo>
                <a:cubicBezTo>
                  <a:pt x="528" y="438"/>
                  <a:pt x="528" y="438"/>
                  <a:pt x="528" y="438"/>
                </a:cubicBezTo>
                <a:cubicBezTo>
                  <a:pt x="506" y="438"/>
                  <a:pt x="506" y="438"/>
                  <a:pt x="506" y="438"/>
                </a:cubicBezTo>
                <a:cubicBezTo>
                  <a:pt x="506" y="480"/>
                  <a:pt x="506" y="480"/>
                  <a:pt x="506" y="480"/>
                </a:cubicBezTo>
                <a:cubicBezTo>
                  <a:pt x="130" y="480"/>
                  <a:pt x="130" y="480"/>
                  <a:pt x="130" y="480"/>
                </a:cubicBezTo>
                <a:cubicBezTo>
                  <a:pt x="130" y="544"/>
                  <a:pt x="130" y="544"/>
                  <a:pt x="130" y="544"/>
                </a:cubicBezTo>
                <a:cubicBezTo>
                  <a:pt x="153" y="544"/>
                  <a:pt x="153" y="544"/>
                  <a:pt x="153" y="544"/>
                </a:cubicBezTo>
                <a:cubicBezTo>
                  <a:pt x="153" y="502"/>
                  <a:pt x="153" y="502"/>
                  <a:pt x="153" y="502"/>
                </a:cubicBezTo>
                <a:cubicBezTo>
                  <a:pt x="506" y="502"/>
                  <a:pt x="506" y="502"/>
                  <a:pt x="506" y="502"/>
                </a:cubicBezTo>
                <a:cubicBezTo>
                  <a:pt x="506" y="544"/>
                  <a:pt x="506" y="544"/>
                  <a:pt x="506" y="544"/>
                </a:cubicBezTo>
                <a:cubicBezTo>
                  <a:pt x="528" y="544"/>
                  <a:pt x="528" y="544"/>
                  <a:pt x="528" y="544"/>
                </a:cubicBezTo>
                <a:cubicBezTo>
                  <a:pt x="528" y="502"/>
                  <a:pt x="528" y="502"/>
                  <a:pt x="528" y="502"/>
                </a:cubicBezTo>
                <a:cubicBezTo>
                  <a:pt x="881" y="502"/>
                  <a:pt x="881" y="502"/>
                  <a:pt x="881" y="502"/>
                </a:cubicBezTo>
                <a:cubicBezTo>
                  <a:pt x="881" y="544"/>
                  <a:pt x="881" y="544"/>
                  <a:pt x="881" y="544"/>
                </a:cubicBezTo>
                <a:cubicBezTo>
                  <a:pt x="904" y="544"/>
                  <a:pt x="904" y="544"/>
                  <a:pt x="904" y="544"/>
                </a:cubicBezTo>
                <a:cubicBezTo>
                  <a:pt x="904" y="480"/>
                  <a:pt x="904" y="480"/>
                  <a:pt x="904" y="480"/>
                </a:cubicBezTo>
                <a:lnTo>
                  <a:pt x="528" y="480"/>
                </a:lnTo>
                <a:close/>
                <a:moveTo>
                  <a:pt x="957" y="752"/>
                </a:moveTo>
                <a:cubicBezTo>
                  <a:pt x="918" y="752"/>
                  <a:pt x="918" y="752"/>
                  <a:pt x="918" y="752"/>
                </a:cubicBezTo>
                <a:cubicBezTo>
                  <a:pt x="897" y="789"/>
                  <a:pt x="897" y="789"/>
                  <a:pt x="897" y="789"/>
                </a:cubicBezTo>
                <a:cubicBezTo>
                  <a:pt x="924" y="888"/>
                  <a:pt x="924" y="888"/>
                  <a:pt x="924" y="888"/>
                </a:cubicBezTo>
                <a:cubicBezTo>
                  <a:pt x="892" y="922"/>
                  <a:pt x="892" y="922"/>
                  <a:pt x="892" y="922"/>
                </a:cubicBezTo>
                <a:cubicBezTo>
                  <a:pt x="860" y="888"/>
                  <a:pt x="860" y="888"/>
                  <a:pt x="860" y="888"/>
                </a:cubicBezTo>
                <a:cubicBezTo>
                  <a:pt x="888" y="789"/>
                  <a:pt x="888" y="789"/>
                  <a:pt x="888" y="789"/>
                </a:cubicBezTo>
                <a:cubicBezTo>
                  <a:pt x="867" y="752"/>
                  <a:pt x="867" y="752"/>
                  <a:pt x="867" y="752"/>
                </a:cubicBezTo>
                <a:cubicBezTo>
                  <a:pt x="828" y="752"/>
                  <a:pt x="828" y="752"/>
                  <a:pt x="828" y="752"/>
                </a:cubicBezTo>
                <a:cubicBezTo>
                  <a:pt x="787" y="752"/>
                  <a:pt x="754" y="785"/>
                  <a:pt x="751" y="825"/>
                </a:cubicBezTo>
                <a:cubicBezTo>
                  <a:pt x="751" y="982"/>
                  <a:pt x="751" y="982"/>
                  <a:pt x="751" y="982"/>
                </a:cubicBezTo>
                <a:cubicBezTo>
                  <a:pt x="795" y="982"/>
                  <a:pt x="795" y="982"/>
                  <a:pt x="795" y="982"/>
                </a:cubicBezTo>
                <a:cubicBezTo>
                  <a:pt x="795" y="844"/>
                  <a:pt x="795" y="844"/>
                  <a:pt x="795" y="844"/>
                </a:cubicBezTo>
                <a:cubicBezTo>
                  <a:pt x="806" y="844"/>
                  <a:pt x="806" y="844"/>
                  <a:pt x="806" y="844"/>
                </a:cubicBezTo>
                <a:cubicBezTo>
                  <a:pt x="806" y="982"/>
                  <a:pt x="806" y="982"/>
                  <a:pt x="806" y="982"/>
                </a:cubicBezTo>
                <a:cubicBezTo>
                  <a:pt x="979" y="982"/>
                  <a:pt x="979" y="982"/>
                  <a:pt x="979" y="982"/>
                </a:cubicBezTo>
                <a:cubicBezTo>
                  <a:pt x="979" y="844"/>
                  <a:pt x="979" y="844"/>
                  <a:pt x="979" y="844"/>
                </a:cubicBezTo>
                <a:cubicBezTo>
                  <a:pt x="990" y="844"/>
                  <a:pt x="990" y="844"/>
                  <a:pt x="990" y="844"/>
                </a:cubicBezTo>
                <a:cubicBezTo>
                  <a:pt x="990" y="982"/>
                  <a:pt x="990" y="982"/>
                  <a:pt x="990" y="982"/>
                </a:cubicBezTo>
                <a:cubicBezTo>
                  <a:pt x="1034" y="982"/>
                  <a:pt x="1034" y="982"/>
                  <a:pt x="1034" y="982"/>
                </a:cubicBezTo>
                <a:cubicBezTo>
                  <a:pt x="1034" y="825"/>
                  <a:pt x="1034" y="825"/>
                  <a:pt x="1034" y="825"/>
                </a:cubicBezTo>
                <a:cubicBezTo>
                  <a:pt x="1031" y="785"/>
                  <a:pt x="998" y="752"/>
                  <a:pt x="957" y="752"/>
                </a:cubicBezTo>
                <a:moveTo>
                  <a:pt x="892" y="562"/>
                </a:moveTo>
                <a:cubicBezTo>
                  <a:pt x="846" y="562"/>
                  <a:pt x="808" y="600"/>
                  <a:pt x="808" y="647"/>
                </a:cubicBezTo>
                <a:cubicBezTo>
                  <a:pt x="808" y="694"/>
                  <a:pt x="846" y="732"/>
                  <a:pt x="892" y="732"/>
                </a:cubicBezTo>
                <a:cubicBezTo>
                  <a:pt x="939" y="732"/>
                  <a:pt x="977" y="694"/>
                  <a:pt x="977" y="647"/>
                </a:cubicBezTo>
                <a:cubicBezTo>
                  <a:pt x="977" y="600"/>
                  <a:pt x="939" y="562"/>
                  <a:pt x="892" y="562"/>
                </a:cubicBezTo>
                <a:moveTo>
                  <a:pt x="206" y="752"/>
                </a:moveTo>
                <a:cubicBezTo>
                  <a:pt x="167" y="752"/>
                  <a:pt x="167" y="752"/>
                  <a:pt x="167" y="752"/>
                </a:cubicBezTo>
                <a:cubicBezTo>
                  <a:pt x="146" y="789"/>
                  <a:pt x="146" y="789"/>
                  <a:pt x="146" y="789"/>
                </a:cubicBezTo>
                <a:cubicBezTo>
                  <a:pt x="173" y="888"/>
                  <a:pt x="173" y="888"/>
                  <a:pt x="173" y="888"/>
                </a:cubicBezTo>
                <a:cubicBezTo>
                  <a:pt x="141" y="922"/>
                  <a:pt x="141" y="922"/>
                  <a:pt x="141" y="922"/>
                </a:cubicBezTo>
                <a:cubicBezTo>
                  <a:pt x="109" y="888"/>
                  <a:pt x="109" y="888"/>
                  <a:pt x="109" y="888"/>
                </a:cubicBezTo>
                <a:cubicBezTo>
                  <a:pt x="137" y="789"/>
                  <a:pt x="137" y="789"/>
                  <a:pt x="137" y="789"/>
                </a:cubicBezTo>
                <a:cubicBezTo>
                  <a:pt x="116" y="752"/>
                  <a:pt x="116" y="752"/>
                  <a:pt x="116" y="752"/>
                </a:cubicBezTo>
                <a:cubicBezTo>
                  <a:pt x="77" y="752"/>
                  <a:pt x="77" y="752"/>
                  <a:pt x="77" y="752"/>
                </a:cubicBezTo>
                <a:cubicBezTo>
                  <a:pt x="36" y="752"/>
                  <a:pt x="3" y="785"/>
                  <a:pt x="0" y="825"/>
                </a:cubicBezTo>
                <a:cubicBezTo>
                  <a:pt x="0" y="982"/>
                  <a:pt x="0" y="982"/>
                  <a:pt x="0" y="982"/>
                </a:cubicBezTo>
                <a:cubicBezTo>
                  <a:pt x="44" y="982"/>
                  <a:pt x="44" y="982"/>
                  <a:pt x="44" y="982"/>
                </a:cubicBezTo>
                <a:cubicBezTo>
                  <a:pt x="44" y="844"/>
                  <a:pt x="44" y="844"/>
                  <a:pt x="44" y="844"/>
                </a:cubicBezTo>
                <a:cubicBezTo>
                  <a:pt x="55" y="844"/>
                  <a:pt x="55" y="844"/>
                  <a:pt x="55" y="844"/>
                </a:cubicBezTo>
                <a:cubicBezTo>
                  <a:pt x="55" y="982"/>
                  <a:pt x="55" y="982"/>
                  <a:pt x="55" y="982"/>
                </a:cubicBezTo>
                <a:cubicBezTo>
                  <a:pt x="228" y="982"/>
                  <a:pt x="228" y="982"/>
                  <a:pt x="228" y="982"/>
                </a:cubicBezTo>
                <a:cubicBezTo>
                  <a:pt x="228" y="844"/>
                  <a:pt x="228" y="844"/>
                  <a:pt x="228" y="844"/>
                </a:cubicBezTo>
                <a:cubicBezTo>
                  <a:pt x="238" y="844"/>
                  <a:pt x="238" y="844"/>
                  <a:pt x="238" y="844"/>
                </a:cubicBezTo>
                <a:cubicBezTo>
                  <a:pt x="238" y="982"/>
                  <a:pt x="238" y="982"/>
                  <a:pt x="238" y="982"/>
                </a:cubicBezTo>
                <a:cubicBezTo>
                  <a:pt x="283" y="982"/>
                  <a:pt x="283" y="982"/>
                  <a:pt x="283" y="982"/>
                </a:cubicBezTo>
                <a:cubicBezTo>
                  <a:pt x="283" y="825"/>
                  <a:pt x="283" y="825"/>
                  <a:pt x="283" y="825"/>
                </a:cubicBezTo>
                <a:cubicBezTo>
                  <a:pt x="279" y="785"/>
                  <a:pt x="247" y="752"/>
                  <a:pt x="206" y="752"/>
                </a:cubicBezTo>
                <a:moveTo>
                  <a:pt x="141" y="562"/>
                </a:moveTo>
                <a:cubicBezTo>
                  <a:pt x="94" y="562"/>
                  <a:pt x="56" y="600"/>
                  <a:pt x="56" y="647"/>
                </a:cubicBezTo>
                <a:cubicBezTo>
                  <a:pt x="56" y="694"/>
                  <a:pt x="94" y="732"/>
                  <a:pt x="141" y="732"/>
                </a:cubicBezTo>
                <a:cubicBezTo>
                  <a:pt x="188" y="732"/>
                  <a:pt x="226" y="694"/>
                  <a:pt x="226" y="647"/>
                </a:cubicBezTo>
                <a:cubicBezTo>
                  <a:pt x="226" y="600"/>
                  <a:pt x="188" y="562"/>
                  <a:pt x="141" y="562"/>
                </a:cubicBezTo>
                <a:moveTo>
                  <a:pt x="582" y="752"/>
                </a:moveTo>
                <a:cubicBezTo>
                  <a:pt x="576" y="752"/>
                  <a:pt x="576" y="752"/>
                  <a:pt x="576" y="752"/>
                </a:cubicBezTo>
                <a:cubicBezTo>
                  <a:pt x="580" y="789"/>
                  <a:pt x="556" y="822"/>
                  <a:pt x="517" y="769"/>
                </a:cubicBezTo>
                <a:cubicBezTo>
                  <a:pt x="478" y="822"/>
                  <a:pt x="453" y="789"/>
                  <a:pt x="457" y="752"/>
                </a:cubicBezTo>
                <a:cubicBezTo>
                  <a:pt x="452" y="752"/>
                  <a:pt x="452" y="752"/>
                  <a:pt x="452" y="752"/>
                </a:cubicBezTo>
                <a:cubicBezTo>
                  <a:pt x="412" y="752"/>
                  <a:pt x="379" y="785"/>
                  <a:pt x="376" y="826"/>
                </a:cubicBezTo>
                <a:cubicBezTo>
                  <a:pt x="376" y="982"/>
                  <a:pt x="376" y="982"/>
                  <a:pt x="376" y="982"/>
                </a:cubicBezTo>
                <a:cubicBezTo>
                  <a:pt x="420" y="982"/>
                  <a:pt x="420" y="982"/>
                  <a:pt x="420" y="982"/>
                </a:cubicBezTo>
                <a:cubicBezTo>
                  <a:pt x="420" y="844"/>
                  <a:pt x="420" y="844"/>
                  <a:pt x="420" y="844"/>
                </a:cubicBezTo>
                <a:cubicBezTo>
                  <a:pt x="430" y="844"/>
                  <a:pt x="430" y="844"/>
                  <a:pt x="430" y="844"/>
                </a:cubicBezTo>
                <a:cubicBezTo>
                  <a:pt x="430" y="982"/>
                  <a:pt x="430" y="982"/>
                  <a:pt x="430" y="982"/>
                </a:cubicBezTo>
                <a:cubicBezTo>
                  <a:pt x="603" y="982"/>
                  <a:pt x="603" y="982"/>
                  <a:pt x="603" y="982"/>
                </a:cubicBezTo>
                <a:cubicBezTo>
                  <a:pt x="603" y="844"/>
                  <a:pt x="603" y="844"/>
                  <a:pt x="603" y="844"/>
                </a:cubicBezTo>
                <a:cubicBezTo>
                  <a:pt x="614" y="844"/>
                  <a:pt x="614" y="844"/>
                  <a:pt x="614" y="844"/>
                </a:cubicBezTo>
                <a:cubicBezTo>
                  <a:pt x="614" y="982"/>
                  <a:pt x="614" y="982"/>
                  <a:pt x="614" y="982"/>
                </a:cubicBezTo>
                <a:cubicBezTo>
                  <a:pt x="658" y="982"/>
                  <a:pt x="658" y="982"/>
                  <a:pt x="658" y="982"/>
                </a:cubicBezTo>
                <a:cubicBezTo>
                  <a:pt x="658" y="826"/>
                  <a:pt x="658" y="826"/>
                  <a:pt x="658" y="826"/>
                </a:cubicBezTo>
                <a:cubicBezTo>
                  <a:pt x="655" y="785"/>
                  <a:pt x="622" y="752"/>
                  <a:pt x="582" y="752"/>
                </a:cubicBezTo>
                <a:moveTo>
                  <a:pt x="517" y="732"/>
                </a:moveTo>
                <a:cubicBezTo>
                  <a:pt x="536" y="732"/>
                  <a:pt x="554" y="726"/>
                  <a:pt x="569" y="714"/>
                </a:cubicBezTo>
                <a:cubicBezTo>
                  <a:pt x="602" y="728"/>
                  <a:pt x="602" y="728"/>
                  <a:pt x="602" y="728"/>
                </a:cubicBezTo>
                <a:cubicBezTo>
                  <a:pt x="602" y="714"/>
                  <a:pt x="602" y="714"/>
                  <a:pt x="602" y="714"/>
                </a:cubicBezTo>
                <a:cubicBezTo>
                  <a:pt x="602" y="703"/>
                  <a:pt x="602" y="703"/>
                  <a:pt x="602" y="703"/>
                </a:cubicBezTo>
                <a:cubicBezTo>
                  <a:pt x="602" y="647"/>
                  <a:pt x="602" y="647"/>
                  <a:pt x="602" y="647"/>
                </a:cubicBezTo>
                <a:cubicBezTo>
                  <a:pt x="602" y="600"/>
                  <a:pt x="564" y="562"/>
                  <a:pt x="517" y="562"/>
                </a:cubicBezTo>
                <a:cubicBezTo>
                  <a:pt x="470" y="562"/>
                  <a:pt x="432" y="600"/>
                  <a:pt x="432" y="647"/>
                </a:cubicBezTo>
                <a:cubicBezTo>
                  <a:pt x="432" y="703"/>
                  <a:pt x="432" y="703"/>
                  <a:pt x="432" y="703"/>
                </a:cubicBezTo>
                <a:cubicBezTo>
                  <a:pt x="432" y="714"/>
                  <a:pt x="432" y="714"/>
                  <a:pt x="432" y="714"/>
                </a:cubicBezTo>
                <a:cubicBezTo>
                  <a:pt x="432" y="728"/>
                  <a:pt x="432" y="728"/>
                  <a:pt x="432" y="728"/>
                </a:cubicBezTo>
                <a:cubicBezTo>
                  <a:pt x="465" y="714"/>
                  <a:pt x="465" y="714"/>
                  <a:pt x="465" y="714"/>
                </a:cubicBezTo>
                <a:cubicBezTo>
                  <a:pt x="479" y="726"/>
                  <a:pt x="497" y="732"/>
                  <a:pt x="517" y="732"/>
                </a:cubicBezTo>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nvGrpSpPr>
          <p:cNvPr id="71" name="グループ化 70">
            <a:extLst>
              <a:ext uri="{FF2B5EF4-FFF2-40B4-BE49-F238E27FC236}">
                <a16:creationId xmlns:a16="http://schemas.microsoft.com/office/drawing/2014/main" id="{D4F16853-A663-EE3A-96F0-394CE7802AE4}"/>
              </a:ext>
            </a:extLst>
          </p:cNvPr>
          <p:cNvGrpSpPr/>
          <p:nvPr/>
        </p:nvGrpSpPr>
        <p:grpSpPr>
          <a:xfrm>
            <a:off x="3177923" y="3610380"/>
            <a:ext cx="2654217" cy="509542"/>
            <a:chOff x="3177923" y="3615866"/>
            <a:chExt cx="2654217" cy="509542"/>
          </a:xfrm>
        </p:grpSpPr>
        <p:sp>
          <p:nvSpPr>
            <p:cNvPr id="25" name="正方形/長方形 24"/>
            <p:cNvSpPr/>
            <p:nvPr/>
          </p:nvSpPr>
          <p:spPr>
            <a:xfrm>
              <a:off x="3177923" y="3615866"/>
              <a:ext cx="2654217" cy="509542"/>
            </a:xfrm>
            <a:prstGeom prst="rect">
              <a:avLst/>
            </a:prstGeom>
            <a:solidFill>
              <a:srgbClr val="CE67A4"/>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solidFill>
                  <a:effectLst/>
                  <a:uLnTx/>
                  <a:uFillTx/>
                  <a:latin typeface="メイリオ"/>
                  <a:ea typeface="メイリオ"/>
                  <a:cs typeface="+mn-cs"/>
                </a:rPr>
                <a:t>　　</a:t>
              </a: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グループ経営管理</a:t>
              </a:r>
              <a:r>
                <a:rPr kumimoji="0" lang="en-US" altLang="ja-JP" sz="1400" b="1" kern="0">
                  <a:solidFill>
                    <a:prstClr val="white"/>
                  </a:solidFill>
                  <a:latin typeface="メイリオ"/>
                  <a:ea typeface="メイリオ"/>
                </a:rPr>
                <a:t>(BI)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8" name="Freeform 336"/>
            <p:cNvSpPr>
              <a:spLocks noEditPoints="1"/>
            </p:cNvSpPr>
            <p:nvPr/>
          </p:nvSpPr>
          <p:spPr bwMode="auto">
            <a:xfrm>
              <a:off x="3332381" y="3733270"/>
              <a:ext cx="281742" cy="228458"/>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70" name="グループ化 69">
            <a:extLst>
              <a:ext uri="{FF2B5EF4-FFF2-40B4-BE49-F238E27FC236}">
                <a16:creationId xmlns:a16="http://schemas.microsoft.com/office/drawing/2014/main" id="{8C3F4C5C-0669-A3BD-5364-4E861752CB03}"/>
              </a:ext>
            </a:extLst>
          </p:cNvPr>
          <p:cNvGrpSpPr/>
          <p:nvPr/>
        </p:nvGrpSpPr>
        <p:grpSpPr>
          <a:xfrm>
            <a:off x="3186788" y="4263938"/>
            <a:ext cx="2645352" cy="507566"/>
            <a:chOff x="3177924" y="4233816"/>
            <a:chExt cx="2645352" cy="507566"/>
          </a:xfrm>
        </p:grpSpPr>
        <p:sp>
          <p:nvSpPr>
            <p:cNvPr id="26" name="正方形/長方形 25"/>
            <p:cNvSpPr/>
            <p:nvPr/>
          </p:nvSpPr>
          <p:spPr>
            <a:xfrm>
              <a:off x="3177924" y="4233816"/>
              <a:ext cx="2645352" cy="507566"/>
            </a:xfrm>
            <a:prstGeom prst="rect">
              <a:avLst/>
            </a:prstGeom>
            <a:solidFill>
              <a:srgbClr val="8FC31F"/>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solidFill>
                  <a:effectLst/>
                  <a:uLnTx/>
                  <a:uFillTx/>
                  <a:latin typeface="メイリオ"/>
                  <a:ea typeface="メイリオ"/>
                  <a:cs typeface="+mn-cs"/>
                </a:rPr>
                <a:t>　　</a:t>
              </a: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システム連携ツール</a:t>
              </a:r>
            </a:p>
          </p:txBody>
        </p:sp>
        <p:pic>
          <p:nvPicPr>
            <p:cNvPr id="31" name="図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2381" y="4373500"/>
              <a:ext cx="272204" cy="193567"/>
            </a:xfrm>
            <a:prstGeom prst="rect">
              <a:avLst/>
            </a:prstGeom>
          </p:spPr>
        </p:pic>
      </p:grpSp>
      <p:sp>
        <p:nvSpPr>
          <p:cNvPr id="32" name="テキスト ボックス 31"/>
          <p:cNvSpPr txBox="1"/>
          <p:nvPr/>
        </p:nvSpPr>
        <p:spPr>
          <a:xfrm>
            <a:off x="590101" y="1763641"/>
            <a:ext cx="150172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統合会計</a:t>
            </a:r>
          </a:p>
        </p:txBody>
      </p:sp>
      <p:sp>
        <p:nvSpPr>
          <p:cNvPr id="33" name="テキスト ボックス 32"/>
          <p:cNvSpPr txBox="1"/>
          <p:nvPr/>
        </p:nvSpPr>
        <p:spPr>
          <a:xfrm>
            <a:off x="2250140" y="1798359"/>
            <a:ext cx="117455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固定資産</a:t>
            </a:r>
          </a:p>
        </p:txBody>
      </p:sp>
      <p:sp>
        <p:nvSpPr>
          <p:cNvPr id="34" name="テキスト ボックス 33"/>
          <p:cNvSpPr txBox="1"/>
          <p:nvPr/>
        </p:nvSpPr>
        <p:spPr>
          <a:xfrm>
            <a:off x="3837198" y="1797456"/>
            <a:ext cx="8056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手形</a:t>
            </a:r>
          </a:p>
        </p:txBody>
      </p:sp>
      <p:sp>
        <p:nvSpPr>
          <p:cNvPr id="35" name="テキスト ボックス 34"/>
          <p:cNvSpPr txBox="1"/>
          <p:nvPr/>
        </p:nvSpPr>
        <p:spPr>
          <a:xfrm>
            <a:off x="5118976" y="1665604"/>
            <a:ext cx="91594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人事</a:t>
            </a:r>
          </a:p>
        </p:txBody>
      </p:sp>
      <p:sp>
        <p:nvSpPr>
          <p:cNvPr id="38" name="テキスト ボックス 37"/>
          <p:cNvSpPr txBox="1"/>
          <p:nvPr/>
        </p:nvSpPr>
        <p:spPr>
          <a:xfrm>
            <a:off x="1689553" y="998266"/>
            <a:ext cx="229573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srgbClr val="008CCF">
                    <a:lumMod val="50000"/>
                  </a:srgbClr>
                </a:solidFill>
                <a:effectLst/>
                <a:uLnTx/>
                <a:uFillTx/>
              </a:rPr>
              <a:t>会計ソリューション</a:t>
            </a:r>
          </a:p>
        </p:txBody>
      </p:sp>
      <p:sp>
        <p:nvSpPr>
          <p:cNvPr id="39" name="テキスト ボックス 38"/>
          <p:cNvSpPr txBox="1"/>
          <p:nvPr/>
        </p:nvSpPr>
        <p:spPr>
          <a:xfrm>
            <a:off x="5883217" y="998266"/>
            <a:ext cx="29007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srgbClr val="EE5500"/>
                </a:solidFill>
                <a:effectLst/>
                <a:uLnTx/>
                <a:uFillTx/>
              </a:rPr>
              <a:t>人事給与ソリューション</a:t>
            </a:r>
          </a:p>
        </p:txBody>
      </p:sp>
      <p:sp>
        <p:nvSpPr>
          <p:cNvPr id="40" name="テキスト ボックス 39"/>
          <p:cNvSpPr txBox="1"/>
          <p:nvPr/>
        </p:nvSpPr>
        <p:spPr>
          <a:xfrm>
            <a:off x="3512828" y="3214581"/>
            <a:ext cx="229573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black">
                    <a:lumMod val="65000"/>
                    <a:lumOff val="35000"/>
                  </a:prstClr>
                </a:solidFill>
                <a:effectLst/>
                <a:uLnTx/>
                <a:uFillTx/>
              </a:rPr>
              <a:t>オプション製品</a:t>
            </a:r>
          </a:p>
        </p:txBody>
      </p:sp>
      <p:sp>
        <p:nvSpPr>
          <p:cNvPr id="41" name="Freeform 20"/>
          <p:cNvSpPr>
            <a:spLocks noEditPoints="1"/>
          </p:cNvSpPr>
          <p:nvPr/>
        </p:nvSpPr>
        <p:spPr bwMode="auto">
          <a:xfrm>
            <a:off x="3157554" y="3234734"/>
            <a:ext cx="267144" cy="270730"/>
          </a:xfrm>
          <a:custGeom>
            <a:avLst/>
            <a:gdLst>
              <a:gd name="T0" fmla="*/ 321 w 496"/>
              <a:gd name="T1" fmla="*/ 288 h 503"/>
              <a:gd name="T2" fmla="*/ 330 w 496"/>
              <a:gd name="T3" fmla="*/ 279 h 503"/>
              <a:gd name="T4" fmla="*/ 316 w 496"/>
              <a:gd name="T5" fmla="*/ 265 h 503"/>
              <a:gd name="T6" fmla="*/ 290 w 496"/>
              <a:gd name="T7" fmla="*/ 290 h 503"/>
              <a:gd name="T8" fmla="*/ 277 w 496"/>
              <a:gd name="T9" fmla="*/ 276 h 503"/>
              <a:gd name="T10" fmla="*/ 336 w 496"/>
              <a:gd name="T11" fmla="*/ 214 h 503"/>
              <a:gd name="T12" fmla="*/ 336 w 496"/>
              <a:gd name="T13" fmla="*/ 214 h 503"/>
              <a:gd name="T14" fmla="*/ 378 w 496"/>
              <a:gd name="T15" fmla="*/ 203 h 503"/>
              <a:gd name="T16" fmla="*/ 378 w 496"/>
              <a:gd name="T17" fmla="*/ 203 h 503"/>
              <a:gd name="T18" fmla="*/ 381 w 496"/>
              <a:gd name="T19" fmla="*/ 203 h 503"/>
              <a:gd name="T20" fmla="*/ 381 w 496"/>
              <a:gd name="T21" fmla="*/ 203 h 503"/>
              <a:gd name="T22" fmla="*/ 467 w 496"/>
              <a:gd name="T23" fmla="*/ 176 h 503"/>
              <a:gd name="T24" fmla="*/ 495 w 496"/>
              <a:gd name="T25" fmla="*/ 102 h 503"/>
              <a:gd name="T26" fmla="*/ 433 w 496"/>
              <a:gd name="T27" fmla="*/ 146 h 503"/>
              <a:gd name="T28" fmla="*/ 377 w 496"/>
              <a:gd name="T29" fmla="*/ 119 h 503"/>
              <a:gd name="T30" fmla="*/ 372 w 496"/>
              <a:gd name="T31" fmla="*/ 58 h 503"/>
              <a:gd name="T32" fmla="*/ 435 w 496"/>
              <a:gd name="T33" fmla="*/ 15 h 503"/>
              <a:gd name="T34" fmla="*/ 327 w 496"/>
              <a:gd name="T35" fmla="*/ 36 h 503"/>
              <a:gd name="T36" fmla="*/ 299 w 496"/>
              <a:gd name="T37" fmla="*/ 122 h 503"/>
              <a:gd name="T38" fmla="*/ 299 w 496"/>
              <a:gd name="T39" fmla="*/ 122 h 503"/>
              <a:gd name="T40" fmla="*/ 300 w 496"/>
              <a:gd name="T41" fmla="*/ 124 h 503"/>
              <a:gd name="T42" fmla="*/ 300 w 496"/>
              <a:gd name="T43" fmla="*/ 125 h 503"/>
              <a:gd name="T44" fmla="*/ 289 w 496"/>
              <a:gd name="T45" fmla="*/ 167 h 503"/>
              <a:gd name="T46" fmla="*/ 226 w 496"/>
              <a:gd name="T47" fmla="*/ 226 h 503"/>
              <a:gd name="T48" fmla="*/ 115 w 496"/>
              <a:gd name="T49" fmla="*/ 114 h 503"/>
              <a:gd name="T50" fmla="*/ 100 w 496"/>
              <a:gd name="T51" fmla="*/ 74 h 503"/>
              <a:gd name="T52" fmla="*/ 31 w 496"/>
              <a:gd name="T53" fmla="*/ 28 h 503"/>
              <a:gd name="T54" fmla="*/ 14 w 496"/>
              <a:gd name="T55" fmla="*/ 44 h 503"/>
              <a:gd name="T56" fmla="*/ 60 w 496"/>
              <a:gd name="T57" fmla="*/ 114 h 503"/>
              <a:gd name="T58" fmla="*/ 101 w 496"/>
              <a:gd name="T59" fmla="*/ 128 h 503"/>
              <a:gd name="T60" fmla="*/ 212 w 496"/>
              <a:gd name="T61" fmla="*/ 239 h 503"/>
              <a:gd name="T62" fmla="*/ 17 w 496"/>
              <a:gd name="T63" fmla="*/ 421 h 503"/>
              <a:gd name="T64" fmla="*/ 17 w 496"/>
              <a:gd name="T65" fmla="*/ 485 h 503"/>
              <a:gd name="T66" fmla="*/ 82 w 496"/>
              <a:gd name="T67" fmla="*/ 485 h 503"/>
              <a:gd name="T68" fmla="*/ 264 w 496"/>
              <a:gd name="T69" fmla="*/ 291 h 503"/>
              <a:gd name="T70" fmla="*/ 277 w 496"/>
              <a:gd name="T71" fmla="*/ 304 h 503"/>
              <a:gd name="T72" fmla="*/ 251 w 496"/>
              <a:gd name="T73" fmla="*/ 329 h 503"/>
              <a:gd name="T74" fmla="*/ 266 w 496"/>
              <a:gd name="T75" fmla="*/ 343 h 503"/>
              <a:gd name="T76" fmla="*/ 275 w 496"/>
              <a:gd name="T77" fmla="*/ 334 h 503"/>
              <a:gd name="T78" fmla="*/ 408 w 496"/>
              <a:gd name="T79" fmla="*/ 485 h 503"/>
              <a:gd name="T80" fmla="*/ 472 w 496"/>
              <a:gd name="T81" fmla="*/ 485 h 503"/>
              <a:gd name="T82" fmla="*/ 472 w 496"/>
              <a:gd name="T83" fmla="*/ 421 h 503"/>
              <a:gd name="T84" fmla="*/ 321 w 496"/>
              <a:gd name="T85" fmla="*/ 288 h 503"/>
              <a:gd name="T86" fmla="*/ 63 w 496"/>
              <a:gd name="T87" fmla="*/ 467 h 503"/>
              <a:gd name="T88" fmla="*/ 36 w 496"/>
              <a:gd name="T89" fmla="*/ 467 h 503"/>
              <a:gd name="T90" fmla="*/ 36 w 496"/>
              <a:gd name="T91" fmla="*/ 440 h 503"/>
              <a:gd name="T92" fmla="*/ 63 w 496"/>
              <a:gd name="T93" fmla="*/ 440 h 503"/>
              <a:gd name="T94" fmla="*/ 63 w 496"/>
              <a:gd name="T95" fmla="*/ 467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6" h="503">
                <a:moveTo>
                  <a:pt x="321" y="288"/>
                </a:moveTo>
                <a:cubicBezTo>
                  <a:pt x="330" y="279"/>
                  <a:pt x="330" y="279"/>
                  <a:pt x="330" y="279"/>
                </a:cubicBezTo>
                <a:cubicBezTo>
                  <a:pt x="316" y="265"/>
                  <a:pt x="316" y="265"/>
                  <a:pt x="316" y="265"/>
                </a:cubicBezTo>
                <a:cubicBezTo>
                  <a:pt x="290" y="290"/>
                  <a:pt x="290" y="290"/>
                  <a:pt x="290" y="290"/>
                </a:cubicBezTo>
                <a:cubicBezTo>
                  <a:pt x="277" y="276"/>
                  <a:pt x="277" y="276"/>
                  <a:pt x="277" y="276"/>
                </a:cubicBezTo>
                <a:cubicBezTo>
                  <a:pt x="336" y="214"/>
                  <a:pt x="336" y="214"/>
                  <a:pt x="336" y="214"/>
                </a:cubicBezTo>
                <a:cubicBezTo>
                  <a:pt x="336" y="214"/>
                  <a:pt x="336" y="214"/>
                  <a:pt x="336" y="214"/>
                </a:cubicBezTo>
                <a:cubicBezTo>
                  <a:pt x="346" y="202"/>
                  <a:pt x="362" y="200"/>
                  <a:pt x="378" y="203"/>
                </a:cubicBezTo>
                <a:cubicBezTo>
                  <a:pt x="378" y="203"/>
                  <a:pt x="378" y="203"/>
                  <a:pt x="378" y="203"/>
                </a:cubicBezTo>
                <a:cubicBezTo>
                  <a:pt x="379" y="203"/>
                  <a:pt x="380" y="203"/>
                  <a:pt x="381" y="203"/>
                </a:cubicBezTo>
                <a:cubicBezTo>
                  <a:pt x="381" y="203"/>
                  <a:pt x="381" y="203"/>
                  <a:pt x="381" y="203"/>
                </a:cubicBezTo>
                <a:cubicBezTo>
                  <a:pt x="411" y="208"/>
                  <a:pt x="443" y="199"/>
                  <a:pt x="467" y="176"/>
                </a:cubicBezTo>
                <a:cubicBezTo>
                  <a:pt x="487" y="155"/>
                  <a:pt x="496" y="129"/>
                  <a:pt x="495" y="102"/>
                </a:cubicBezTo>
                <a:cubicBezTo>
                  <a:pt x="433" y="146"/>
                  <a:pt x="433" y="146"/>
                  <a:pt x="433" y="146"/>
                </a:cubicBezTo>
                <a:cubicBezTo>
                  <a:pt x="377" y="119"/>
                  <a:pt x="377" y="119"/>
                  <a:pt x="377" y="119"/>
                </a:cubicBezTo>
                <a:cubicBezTo>
                  <a:pt x="372" y="58"/>
                  <a:pt x="372" y="58"/>
                  <a:pt x="372" y="58"/>
                </a:cubicBezTo>
                <a:cubicBezTo>
                  <a:pt x="435" y="15"/>
                  <a:pt x="435" y="15"/>
                  <a:pt x="435" y="15"/>
                </a:cubicBezTo>
                <a:cubicBezTo>
                  <a:pt x="399" y="0"/>
                  <a:pt x="356" y="7"/>
                  <a:pt x="327" y="36"/>
                </a:cubicBezTo>
                <a:cubicBezTo>
                  <a:pt x="304" y="59"/>
                  <a:pt x="294" y="92"/>
                  <a:pt x="299" y="122"/>
                </a:cubicBezTo>
                <a:cubicBezTo>
                  <a:pt x="299" y="122"/>
                  <a:pt x="299" y="122"/>
                  <a:pt x="299" y="122"/>
                </a:cubicBezTo>
                <a:cubicBezTo>
                  <a:pt x="300" y="123"/>
                  <a:pt x="300" y="123"/>
                  <a:pt x="300" y="124"/>
                </a:cubicBezTo>
                <a:cubicBezTo>
                  <a:pt x="300" y="124"/>
                  <a:pt x="300" y="125"/>
                  <a:pt x="300" y="125"/>
                </a:cubicBezTo>
                <a:cubicBezTo>
                  <a:pt x="303" y="141"/>
                  <a:pt x="300" y="157"/>
                  <a:pt x="289" y="167"/>
                </a:cubicBezTo>
                <a:cubicBezTo>
                  <a:pt x="226" y="226"/>
                  <a:pt x="226" y="226"/>
                  <a:pt x="226" y="226"/>
                </a:cubicBezTo>
                <a:cubicBezTo>
                  <a:pt x="115" y="114"/>
                  <a:pt x="115" y="114"/>
                  <a:pt x="115" y="114"/>
                </a:cubicBezTo>
                <a:cubicBezTo>
                  <a:pt x="100" y="74"/>
                  <a:pt x="100" y="74"/>
                  <a:pt x="100" y="74"/>
                </a:cubicBezTo>
                <a:cubicBezTo>
                  <a:pt x="31" y="28"/>
                  <a:pt x="31" y="28"/>
                  <a:pt x="31" y="28"/>
                </a:cubicBezTo>
                <a:cubicBezTo>
                  <a:pt x="14" y="44"/>
                  <a:pt x="14" y="44"/>
                  <a:pt x="14" y="44"/>
                </a:cubicBezTo>
                <a:cubicBezTo>
                  <a:pt x="60" y="114"/>
                  <a:pt x="60" y="114"/>
                  <a:pt x="60" y="114"/>
                </a:cubicBezTo>
                <a:cubicBezTo>
                  <a:pt x="101" y="128"/>
                  <a:pt x="101" y="128"/>
                  <a:pt x="101" y="128"/>
                </a:cubicBezTo>
                <a:cubicBezTo>
                  <a:pt x="212" y="239"/>
                  <a:pt x="212" y="239"/>
                  <a:pt x="212" y="239"/>
                </a:cubicBezTo>
                <a:cubicBezTo>
                  <a:pt x="17" y="421"/>
                  <a:pt x="17" y="421"/>
                  <a:pt x="17" y="421"/>
                </a:cubicBezTo>
                <a:cubicBezTo>
                  <a:pt x="0" y="439"/>
                  <a:pt x="0" y="468"/>
                  <a:pt x="17" y="485"/>
                </a:cubicBezTo>
                <a:cubicBezTo>
                  <a:pt x="35" y="503"/>
                  <a:pt x="64" y="503"/>
                  <a:pt x="82" y="485"/>
                </a:cubicBezTo>
                <a:cubicBezTo>
                  <a:pt x="264" y="291"/>
                  <a:pt x="264" y="291"/>
                  <a:pt x="264" y="291"/>
                </a:cubicBezTo>
                <a:cubicBezTo>
                  <a:pt x="277" y="304"/>
                  <a:pt x="277" y="304"/>
                  <a:pt x="277" y="304"/>
                </a:cubicBezTo>
                <a:cubicBezTo>
                  <a:pt x="251" y="329"/>
                  <a:pt x="251" y="329"/>
                  <a:pt x="251" y="329"/>
                </a:cubicBezTo>
                <a:cubicBezTo>
                  <a:pt x="266" y="343"/>
                  <a:pt x="266" y="343"/>
                  <a:pt x="266" y="343"/>
                </a:cubicBezTo>
                <a:cubicBezTo>
                  <a:pt x="275" y="334"/>
                  <a:pt x="275" y="334"/>
                  <a:pt x="275" y="334"/>
                </a:cubicBezTo>
                <a:cubicBezTo>
                  <a:pt x="408" y="485"/>
                  <a:pt x="408" y="485"/>
                  <a:pt x="408" y="485"/>
                </a:cubicBezTo>
                <a:cubicBezTo>
                  <a:pt x="426" y="503"/>
                  <a:pt x="454" y="503"/>
                  <a:pt x="472" y="485"/>
                </a:cubicBezTo>
                <a:cubicBezTo>
                  <a:pt x="490" y="468"/>
                  <a:pt x="490" y="439"/>
                  <a:pt x="472" y="421"/>
                </a:cubicBezTo>
                <a:lnTo>
                  <a:pt x="321" y="288"/>
                </a:lnTo>
                <a:close/>
                <a:moveTo>
                  <a:pt x="63" y="467"/>
                </a:moveTo>
                <a:cubicBezTo>
                  <a:pt x="56" y="474"/>
                  <a:pt x="43" y="474"/>
                  <a:pt x="36" y="467"/>
                </a:cubicBezTo>
                <a:cubicBezTo>
                  <a:pt x="28" y="459"/>
                  <a:pt x="28" y="447"/>
                  <a:pt x="36" y="440"/>
                </a:cubicBezTo>
                <a:cubicBezTo>
                  <a:pt x="43" y="432"/>
                  <a:pt x="56" y="432"/>
                  <a:pt x="63" y="440"/>
                </a:cubicBezTo>
                <a:cubicBezTo>
                  <a:pt x="71" y="447"/>
                  <a:pt x="71" y="459"/>
                  <a:pt x="63" y="467"/>
                </a:cubicBezTo>
                <a:close/>
              </a:path>
            </a:pathLst>
          </a:custGeom>
          <a:solidFill>
            <a:sysClr val="windowText" lastClr="000000">
              <a:lumMod val="65000"/>
              <a:lumOff val="3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3" name="角丸四角形 42"/>
          <p:cNvSpPr/>
          <p:nvPr/>
        </p:nvSpPr>
        <p:spPr>
          <a:xfrm>
            <a:off x="5961979" y="1432654"/>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44" name="角丸四角形 43"/>
          <p:cNvSpPr/>
          <p:nvPr/>
        </p:nvSpPr>
        <p:spPr>
          <a:xfrm>
            <a:off x="7794312" y="1435545"/>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45" name="角丸四角形 44"/>
          <p:cNvSpPr/>
          <p:nvPr/>
        </p:nvSpPr>
        <p:spPr>
          <a:xfrm>
            <a:off x="6884309" y="1433126"/>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3" name="Freeform 58"/>
          <p:cNvSpPr>
            <a:spLocks noEditPoints="1"/>
          </p:cNvSpPr>
          <p:nvPr/>
        </p:nvSpPr>
        <p:spPr bwMode="auto">
          <a:xfrm>
            <a:off x="6027710" y="2423938"/>
            <a:ext cx="539750" cy="395288"/>
          </a:xfrm>
          <a:custGeom>
            <a:avLst/>
            <a:gdLst>
              <a:gd name="T0" fmla="*/ 53 w 1132"/>
              <a:gd name="T1" fmla="*/ 416 h 832"/>
              <a:gd name="T2" fmla="*/ 420 w 1132"/>
              <a:gd name="T3" fmla="*/ 416 h 832"/>
              <a:gd name="T4" fmla="*/ 320 w 1132"/>
              <a:gd name="T5" fmla="*/ 423 h 832"/>
              <a:gd name="T6" fmla="*/ 256 w 1132"/>
              <a:gd name="T7" fmla="*/ 453 h 832"/>
              <a:gd name="T8" fmla="*/ 320 w 1132"/>
              <a:gd name="T9" fmla="*/ 477 h 832"/>
              <a:gd name="T10" fmla="*/ 256 w 1132"/>
              <a:gd name="T11" fmla="*/ 506 h 832"/>
              <a:gd name="T12" fmla="*/ 217 w 1132"/>
              <a:gd name="T13" fmla="*/ 540 h 832"/>
              <a:gd name="T14" fmla="*/ 154 w 1132"/>
              <a:gd name="T15" fmla="*/ 506 h 832"/>
              <a:gd name="T16" fmla="*/ 217 w 1132"/>
              <a:gd name="T17" fmla="*/ 477 h 832"/>
              <a:gd name="T18" fmla="*/ 154 w 1132"/>
              <a:gd name="T19" fmla="*/ 453 h 832"/>
              <a:gd name="T20" fmla="*/ 206 w 1132"/>
              <a:gd name="T21" fmla="*/ 423 h 832"/>
              <a:gd name="T22" fmla="*/ 176 w 1132"/>
              <a:gd name="T23" fmla="*/ 309 h 832"/>
              <a:gd name="T24" fmla="*/ 297 w 1132"/>
              <a:gd name="T25" fmla="*/ 309 h 832"/>
              <a:gd name="T26" fmla="*/ 268 w 1132"/>
              <a:gd name="T27" fmla="*/ 423 h 832"/>
              <a:gd name="T28" fmla="*/ 554 w 1132"/>
              <a:gd name="T29" fmla="*/ 330 h 832"/>
              <a:gd name="T30" fmla="*/ 560 w 1132"/>
              <a:gd name="T31" fmla="*/ 396 h 832"/>
              <a:gd name="T32" fmla="*/ 237 w 1132"/>
              <a:gd name="T33" fmla="*/ 180 h 832"/>
              <a:gd name="T34" fmla="*/ 237 w 1132"/>
              <a:gd name="T35" fmla="*/ 652 h 832"/>
              <a:gd name="T36" fmla="*/ 560 w 1132"/>
              <a:gd name="T37" fmla="*/ 436 h 832"/>
              <a:gd name="T38" fmla="*/ 554 w 1132"/>
              <a:gd name="T39" fmla="*/ 501 h 832"/>
              <a:gd name="T40" fmla="*/ 554 w 1132"/>
              <a:gd name="T41" fmla="*/ 330 h 832"/>
              <a:gd name="T42" fmla="*/ 36 w 1132"/>
              <a:gd name="T43" fmla="*/ 416 h 832"/>
              <a:gd name="T44" fmla="*/ 437 w 1132"/>
              <a:gd name="T45" fmla="*/ 416 h 832"/>
              <a:gd name="T46" fmla="*/ 999 w 1132"/>
              <a:gd name="T47" fmla="*/ 330 h 832"/>
              <a:gd name="T48" fmla="*/ 1132 w 1132"/>
              <a:gd name="T49" fmla="*/ 832 h 832"/>
              <a:gd name="T50" fmla="*/ 1055 w 1132"/>
              <a:gd name="T51" fmla="*/ 474 h 832"/>
              <a:gd name="T52" fmla="*/ 1037 w 1132"/>
              <a:gd name="T53" fmla="*/ 832 h 832"/>
              <a:gd name="T54" fmla="*/ 735 w 1132"/>
              <a:gd name="T55" fmla="*/ 474 h 832"/>
              <a:gd name="T56" fmla="*/ 717 w 1132"/>
              <a:gd name="T57" fmla="*/ 832 h 832"/>
              <a:gd name="T58" fmla="*/ 641 w 1132"/>
              <a:gd name="T59" fmla="*/ 458 h 832"/>
              <a:gd name="T60" fmla="*/ 842 w 1132"/>
              <a:gd name="T61" fmla="*/ 330 h 832"/>
              <a:gd name="T62" fmla="*/ 831 w 1132"/>
              <a:gd name="T63" fmla="*/ 567 h 832"/>
              <a:gd name="T64" fmla="*/ 942 w 1132"/>
              <a:gd name="T65" fmla="*/ 567 h 832"/>
              <a:gd name="T66" fmla="*/ 931 w 1132"/>
              <a:gd name="T67" fmla="*/ 330 h 832"/>
              <a:gd name="T68" fmla="*/ 886 w 1132"/>
              <a:gd name="T69" fmla="*/ 0 h 832"/>
              <a:gd name="T70" fmla="*/ 886 w 1132"/>
              <a:gd name="T71" fmla="*/ 296 h 832"/>
              <a:gd name="T72" fmla="*/ 886 w 1132"/>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2" h="832">
                <a:moveTo>
                  <a:pt x="237" y="232"/>
                </a:moveTo>
                <a:cubicBezTo>
                  <a:pt x="135" y="232"/>
                  <a:pt x="53" y="314"/>
                  <a:pt x="53" y="416"/>
                </a:cubicBezTo>
                <a:cubicBezTo>
                  <a:pt x="53" y="517"/>
                  <a:pt x="135" y="600"/>
                  <a:pt x="237" y="600"/>
                </a:cubicBezTo>
                <a:cubicBezTo>
                  <a:pt x="338" y="600"/>
                  <a:pt x="420" y="517"/>
                  <a:pt x="420" y="416"/>
                </a:cubicBezTo>
                <a:cubicBezTo>
                  <a:pt x="420" y="314"/>
                  <a:pt x="338" y="232"/>
                  <a:pt x="237"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4" y="506"/>
                  <a:pt x="154" y="506"/>
                  <a:pt x="154" y="506"/>
                </a:cubicBezTo>
                <a:cubicBezTo>
                  <a:pt x="154" y="477"/>
                  <a:pt x="154" y="477"/>
                  <a:pt x="154" y="477"/>
                </a:cubicBezTo>
                <a:cubicBezTo>
                  <a:pt x="217" y="477"/>
                  <a:pt x="217" y="477"/>
                  <a:pt x="217" y="477"/>
                </a:cubicBezTo>
                <a:cubicBezTo>
                  <a:pt x="217" y="453"/>
                  <a:pt x="217" y="453"/>
                  <a:pt x="217" y="453"/>
                </a:cubicBezTo>
                <a:cubicBezTo>
                  <a:pt x="154" y="453"/>
                  <a:pt x="154" y="453"/>
                  <a:pt x="154" y="453"/>
                </a:cubicBezTo>
                <a:cubicBezTo>
                  <a:pt x="154" y="423"/>
                  <a:pt x="154" y="423"/>
                  <a:pt x="154" y="423"/>
                </a:cubicBezTo>
                <a:cubicBezTo>
                  <a:pt x="206" y="423"/>
                  <a:pt x="206" y="423"/>
                  <a:pt x="206" y="423"/>
                </a:cubicBezTo>
                <a:cubicBezTo>
                  <a:pt x="130" y="309"/>
                  <a:pt x="130" y="309"/>
                  <a:pt x="130" y="309"/>
                </a:cubicBezTo>
                <a:cubicBezTo>
                  <a:pt x="176" y="309"/>
                  <a:pt x="176" y="309"/>
                  <a:pt x="176" y="309"/>
                </a:cubicBezTo>
                <a:cubicBezTo>
                  <a:pt x="237" y="406"/>
                  <a:pt x="237" y="406"/>
                  <a:pt x="237" y="406"/>
                </a:cubicBezTo>
                <a:cubicBezTo>
                  <a:pt x="297" y="309"/>
                  <a:pt x="297" y="309"/>
                  <a:pt x="297" y="309"/>
                </a:cubicBezTo>
                <a:cubicBezTo>
                  <a:pt x="344" y="309"/>
                  <a:pt x="344" y="309"/>
                  <a:pt x="344" y="309"/>
                </a:cubicBezTo>
                <a:cubicBezTo>
                  <a:pt x="268" y="423"/>
                  <a:pt x="268" y="423"/>
                  <a:pt x="268" y="423"/>
                </a:cubicBezTo>
                <a:lnTo>
                  <a:pt x="320" y="423"/>
                </a:lnTo>
                <a:close/>
                <a:moveTo>
                  <a:pt x="554" y="330"/>
                </a:moveTo>
                <a:cubicBezTo>
                  <a:pt x="495" y="330"/>
                  <a:pt x="495" y="330"/>
                  <a:pt x="495" y="330"/>
                </a:cubicBezTo>
                <a:cubicBezTo>
                  <a:pt x="560" y="396"/>
                  <a:pt x="560" y="396"/>
                  <a:pt x="560" y="396"/>
                </a:cubicBezTo>
                <a:cubicBezTo>
                  <a:pt x="472" y="396"/>
                  <a:pt x="472" y="396"/>
                  <a:pt x="472" y="396"/>
                </a:cubicBezTo>
                <a:cubicBezTo>
                  <a:pt x="462" y="275"/>
                  <a:pt x="360" y="180"/>
                  <a:pt x="237" y="180"/>
                </a:cubicBezTo>
                <a:cubicBezTo>
                  <a:pt x="106" y="180"/>
                  <a:pt x="0" y="285"/>
                  <a:pt x="0" y="416"/>
                </a:cubicBezTo>
                <a:cubicBezTo>
                  <a:pt x="0" y="546"/>
                  <a:pt x="106" y="652"/>
                  <a:pt x="237" y="652"/>
                </a:cubicBezTo>
                <a:cubicBezTo>
                  <a:pt x="360" y="652"/>
                  <a:pt x="462" y="557"/>
                  <a:pt x="472" y="436"/>
                </a:cubicBezTo>
                <a:cubicBezTo>
                  <a:pt x="560" y="436"/>
                  <a:pt x="560" y="436"/>
                  <a:pt x="560" y="436"/>
                </a:cubicBezTo>
                <a:cubicBezTo>
                  <a:pt x="495" y="501"/>
                  <a:pt x="495" y="501"/>
                  <a:pt x="495" y="501"/>
                </a:cubicBezTo>
                <a:cubicBezTo>
                  <a:pt x="554" y="501"/>
                  <a:pt x="554" y="501"/>
                  <a:pt x="554" y="501"/>
                </a:cubicBezTo>
                <a:cubicBezTo>
                  <a:pt x="639" y="416"/>
                  <a:pt x="639" y="416"/>
                  <a:pt x="639" y="416"/>
                </a:cubicBezTo>
                <a:lnTo>
                  <a:pt x="554" y="330"/>
                </a:lnTo>
                <a:close/>
                <a:moveTo>
                  <a:pt x="237" y="617"/>
                </a:moveTo>
                <a:cubicBezTo>
                  <a:pt x="126" y="617"/>
                  <a:pt x="36" y="527"/>
                  <a:pt x="36" y="416"/>
                </a:cubicBezTo>
                <a:cubicBezTo>
                  <a:pt x="36" y="305"/>
                  <a:pt x="126" y="215"/>
                  <a:pt x="237" y="215"/>
                </a:cubicBezTo>
                <a:cubicBezTo>
                  <a:pt x="347" y="215"/>
                  <a:pt x="437" y="305"/>
                  <a:pt x="437" y="416"/>
                </a:cubicBezTo>
                <a:cubicBezTo>
                  <a:pt x="437" y="527"/>
                  <a:pt x="347" y="617"/>
                  <a:pt x="237" y="617"/>
                </a:cubicBezTo>
                <a:close/>
                <a:moveTo>
                  <a:pt x="999" y="330"/>
                </a:moveTo>
                <a:cubicBezTo>
                  <a:pt x="1069" y="330"/>
                  <a:pt x="1126" y="387"/>
                  <a:pt x="1132" y="458"/>
                </a:cubicBezTo>
                <a:cubicBezTo>
                  <a:pt x="1132" y="832"/>
                  <a:pt x="1132" y="832"/>
                  <a:pt x="1132" y="832"/>
                </a:cubicBezTo>
                <a:cubicBezTo>
                  <a:pt x="1055" y="832"/>
                  <a:pt x="1055" y="832"/>
                  <a:pt x="1055" y="832"/>
                </a:cubicBezTo>
                <a:cubicBezTo>
                  <a:pt x="1055" y="474"/>
                  <a:pt x="1055" y="474"/>
                  <a:pt x="1055" y="474"/>
                </a:cubicBezTo>
                <a:cubicBezTo>
                  <a:pt x="1037" y="474"/>
                  <a:pt x="1037" y="474"/>
                  <a:pt x="1037" y="474"/>
                </a:cubicBezTo>
                <a:cubicBezTo>
                  <a:pt x="1037" y="832"/>
                  <a:pt x="1037" y="832"/>
                  <a:pt x="1037" y="832"/>
                </a:cubicBezTo>
                <a:cubicBezTo>
                  <a:pt x="735" y="832"/>
                  <a:pt x="735" y="832"/>
                  <a:pt x="735" y="832"/>
                </a:cubicBezTo>
                <a:cubicBezTo>
                  <a:pt x="735" y="474"/>
                  <a:pt x="735" y="474"/>
                  <a:pt x="735" y="474"/>
                </a:cubicBezTo>
                <a:cubicBezTo>
                  <a:pt x="717" y="474"/>
                  <a:pt x="717" y="474"/>
                  <a:pt x="717" y="474"/>
                </a:cubicBezTo>
                <a:cubicBezTo>
                  <a:pt x="717" y="832"/>
                  <a:pt x="717" y="832"/>
                  <a:pt x="717" y="832"/>
                </a:cubicBezTo>
                <a:cubicBezTo>
                  <a:pt x="641" y="832"/>
                  <a:pt x="641" y="832"/>
                  <a:pt x="641" y="832"/>
                </a:cubicBezTo>
                <a:cubicBezTo>
                  <a:pt x="641" y="458"/>
                  <a:pt x="641" y="458"/>
                  <a:pt x="641" y="458"/>
                </a:cubicBezTo>
                <a:cubicBezTo>
                  <a:pt x="646" y="387"/>
                  <a:pt x="703" y="330"/>
                  <a:pt x="774" y="330"/>
                </a:cubicBezTo>
                <a:cubicBezTo>
                  <a:pt x="842" y="330"/>
                  <a:pt x="842" y="330"/>
                  <a:pt x="842" y="330"/>
                </a:cubicBezTo>
                <a:cubicBezTo>
                  <a:pt x="879" y="395"/>
                  <a:pt x="879" y="395"/>
                  <a:pt x="879" y="395"/>
                </a:cubicBezTo>
                <a:cubicBezTo>
                  <a:pt x="831" y="567"/>
                  <a:pt x="831" y="567"/>
                  <a:pt x="831" y="567"/>
                </a:cubicBezTo>
                <a:cubicBezTo>
                  <a:pt x="886" y="626"/>
                  <a:pt x="886" y="626"/>
                  <a:pt x="886" y="626"/>
                </a:cubicBezTo>
                <a:cubicBezTo>
                  <a:pt x="942" y="567"/>
                  <a:pt x="942" y="567"/>
                  <a:pt x="942" y="567"/>
                </a:cubicBezTo>
                <a:cubicBezTo>
                  <a:pt x="894" y="395"/>
                  <a:pt x="894" y="395"/>
                  <a:pt x="894" y="395"/>
                </a:cubicBezTo>
                <a:cubicBezTo>
                  <a:pt x="931" y="330"/>
                  <a:pt x="931" y="330"/>
                  <a:pt x="931" y="330"/>
                </a:cubicBezTo>
                <a:cubicBezTo>
                  <a:pt x="999" y="330"/>
                  <a:pt x="999" y="330"/>
                  <a:pt x="999" y="330"/>
                </a:cubicBezTo>
                <a:moveTo>
                  <a:pt x="886" y="0"/>
                </a:moveTo>
                <a:cubicBezTo>
                  <a:pt x="968" y="0"/>
                  <a:pt x="1034" y="66"/>
                  <a:pt x="1034" y="148"/>
                </a:cubicBezTo>
                <a:cubicBezTo>
                  <a:pt x="1034" y="230"/>
                  <a:pt x="968" y="296"/>
                  <a:pt x="886" y="296"/>
                </a:cubicBezTo>
                <a:cubicBezTo>
                  <a:pt x="805" y="296"/>
                  <a:pt x="739" y="230"/>
                  <a:pt x="739" y="148"/>
                </a:cubicBezTo>
                <a:cubicBezTo>
                  <a:pt x="739" y="66"/>
                  <a:pt x="805" y="0"/>
                  <a:pt x="886" y="0"/>
                </a:cubicBezTo>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6" name="テキスト ボックス 35"/>
          <p:cNvSpPr txBox="1"/>
          <p:nvPr/>
        </p:nvSpPr>
        <p:spPr>
          <a:xfrm>
            <a:off x="6064787" y="1649688"/>
            <a:ext cx="88347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給与</a:t>
            </a:r>
          </a:p>
        </p:txBody>
      </p:sp>
      <p:sp>
        <p:nvSpPr>
          <p:cNvPr id="37" name="テキスト ボックス 36"/>
          <p:cNvSpPr txBox="1"/>
          <p:nvPr/>
        </p:nvSpPr>
        <p:spPr>
          <a:xfrm>
            <a:off x="6840164" y="1623793"/>
            <a:ext cx="90018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rPr>
              <a:t>人事諸届</a:t>
            </a:r>
            <a:endParaRPr kumimoji="0" lang="en-US" altLang="ja-JP" sz="1400" b="1" i="0" u="none" strike="noStrike" kern="0" cap="none" spc="0" normalizeH="0" baseline="0" noProof="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rPr>
              <a:t>・照会</a:t>
            </a:r>
          </a:p>
        </p:txBody>
      </p:sp>
      <p:sp>
        <p:nvSpPr>
          <p:cNvPr id="42" name="Freeform 6"/>
          <p:cNvSpPr>
            <a:spLocks noEditPoints="1"/>
          </p:cNvSpPr>
          <p:nvPr/>
        </p:nvSpPr>
        <p:spPr bwMode="auto">
          <a:xfrm>
            <a:off x="7130149" y="2432141"/>
            <a:ext cx="384175" cy="365125"/>
          </a:xfrm>
          <a:custGeom>
            <a:avLst/>
            <a:gdLst>
              <a:gd name="T0" fmla="*/ 323 w 403"/>
              <a:gd name="T1" fmla="*/ 382 h 382"/>
              <a:gd name="T2" fmla="*/ 76 w 403"/>
              <a:gd name="T3" fmla="*/ 378 h 382"/>
              <a:gd name="T4" fmla="*/ 79 w 403"/>
              <a:gd name="T5" fmla="*/ 364 h 382"/>
              <a:gd name="T6" fmla="*/ 327 w 403"/>
              <a:gd name="T7" fmla="*/ 368 h 382"/>
              <a:gd name="T8" fmla="*/ 315 w 403"/>
              <a:gd name="T9" fmla="*/ 370 h 382"/>
              <a:gd name="T10" fmla="*/ 296 w 403"/>
              <a:gd name="T11" fmla="*/ 376 h 382"/>
              <a:gd name="T12" fmla="*/ 315 w 403"/>
              <a:gd name="T13" fmla="*/ 370 h 382"/>
              <a:gd name="T14" fmla="*/ 266 w 403"/>
              <a:gd name="T15" fmla="*/ 370 h 382"/>
              <a:gd name="T16" fmla="*/ 285 w 403"/>
              <a:gd name="T17" fmla="*/ 376 h 382"/>
              <a:gd name="T18" fmla="*/ 326 w 403"/>
              <a:gd name="T19" fmla="*/ 227 h 382"/>
              <a:gd name="T20" fmla="*/ 84 w 403"/>
              <a:gd name="T21" fmla="*/ 220 h 382"/>
              <a:gd name="T22" fmla="*/ 77 w 403"/>
              <a:gd name="T23" fmla="*/ 349 h 382"/>
              <a:gd name="T24" fmla="*/ 318 w 403"/>
              <a:gd name="T25" fmla="*/ 356 h 382"/>
              <a:gd name="T26" fmla="*/ 326 w 403"/>
              <a:gd name="T27" fmla="*/ 227 h 382"/>
              <a:gd name="T28" fmla="*/ 128 w 403"/>
              <a:gd name="T29" fmla="*/ 74 h 382"/>
              <a:gd name="T30" fmla="*/ 275 w 403"/>
              <a:gd name="T31" fmla="*/ 74 h 382"/>
              <a:gd name="T32" fmla="*/ 177 w 403"/>
              <a:gd name="T33" fmla="*/ 161 h 382"/>
              <a:gd name="T34" fmla="*/ 55 w 403"/>
              <a:gd name="T35" fmla="*/ 208 h 382"/>
              <a:gd name="T36" fmla="*/ 47 w 403"/>
              <a:gd name="T37" fmla="*/ 355 h 382"/>
              <a:gd name="T38" fmla="*/ 69 w 403"/>
              <a:gd name="T39" fmla="*/ 349 h 382"/>
              <a:gd name="T40" fmla="*/ 52 w 403"/>
              <a:gd name="T41" fmla="*/ 296 h 382"/>
              <a:gd name="T42" fmla="*/ 69 w 403"/>
              <a:gd name="T43" fmla="*/ 285 h 382"/>
              <a:gd name="T44" fmla="*/ 84 w 403"/>
              <a:gd name="T45" fmla="*/ 212 h 382"/>
              <a:gd name="T46" fmla="*/ 193 w 403"/>
              <a:gd name="T47" fmla="*/ 197 h 382"/>
              <a:gd name="T48" fmla="*/ 392 w 403"/>
              <a:gd name="T49" fmla="*/ 306 h 382"/>
              <a:gd name="T50" fmla="*/ 275 w 403"/>
              <a:gd name="T51" fmla="*/ 161 h 382"/>
              <a:gd name="T52" fmla="*/ 210 w 403"/>
              <a:gd name="T53" fmla="*/ 197 h 382"/>
              <a:gd name="T54" fmla="*/ 318 w 403"/>
              <a:gd name="T55" fmla="*/ 212 h 382"/>
              <a:gd name="T56" fmla="*/ 334 w 403"/>
              <a:gd name="T57" fmla="*/ 285 h 382"/>
              <a:gd name="T58" fmla="*/ 351 w 403"/>
              <a:gd name="T59" fmla="*/ 296 h 382"/>
              <a:gd name="T60" fmla="*/ 334 w 403"/>
              <a:gd name="T61" fmla="*/ 349 h 382"/>
              <a:gd name="T62" fmla="*/ 355 w 403"/>
              <a:gd name="T63" fmla="*/ 355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3" h="382">
                <a:moveTo>
                  <a:pt x="327" y="378"/>
                </a:moveTo>
                <a:cubicBezTo>
                  <a:pt x="327" y="380"/>
                  <a:pt x="325" y="382"/>
                  <a:pt x="323" y="382"/>
                </a:cubicBezTo>
                <a:cubicBezTo>
                  <a:pt x="79" y="382"/>
                  <a:pt x="79" y="382"/>
                  <a:pt x="79" y="382"/>
                </a:cubicBezTo>
                <a:cubicBezTo>
                  <a:pt x="77" y="382"/>
                  <a:pt x="76" y="380"/>
                  <a:pt x="76" y="378"/>
                </a:cubicBezTo>
                <a:cubicBezTo>
                  <a:pt x="76" y="368"/>
                  <a:pt x="76" y="368"/>
                  <a:pt x="76" y="368"/>
                </a:cubicBezTo>
                <a:cubicBezTo>
                  <a:pt x="76" y="366"/>
                  <a:pt x="77" y="364"/>
                  <a:pt x="79" y="364"/>
                </a:cubicBezTo>
                <a:cubicBezTo>
                  <a:pt x="323" y="364"/>
                  <a:pt x="323" y="364"/>
                  <a:pt x="323" y="364"/>
                </a:cubicBezTo>
                <a:cubicBezTo>
                  <a:pt x="325" y="364"/>
                  <a:pt x="327" y="366"/>
                  <a:pt x="327" y="368"/>
                </a:cubicBezTo>
                <a:lnTo>
                  <a:pt x="327" y="378"/>
                </a:lnTo>
                <a:close/>
                <a:moveTo>
                  <a:pt x="315" y="370"/>
                </a:moveTo>
                <a:cubicBezTo>
                  <a:pt x="296" y="370"/>
                  <a:pt x="296" y="370"/>
                  <a:pt x="296" y="370"/>
                </a:cubicBezTo>
                <a:cubicBezTo>
                  <a:pt x="296" y="376"/>
                  <a:pt x="296" y="376"/>
                  <a:pt x="296" y="376"/>
                </a:cubicBezTo>
                <a:cubicBezTo>
                  <a:pt x="315" y="376"/>
                  <a:pt x="315" y="376"/>
                  <a:pt x="315" y="376"/>
                </a:cubicBezTo>
                <a:lnTo>
                  <a:pt x="315" y="370"/>
                </a:lnTo>
                <a:close/>
                <a:moveTo>
                  <a:pt x="285" y="370"/>
                </a:moveTo>
                <a:cubicBezTo>
                  <a:pt x="266" y="370"/>
                  <a:pt x="266" y="370"/>
                  <a:pt x="266" y="370"/>
                </a:cubicBezTo>
                <a:cubicBezTo>
                  <a:pt x="266" y="376"/>
                  <a:pt x="266" y="376"/>
                  <a:pt x="266" y="376"/>
                </a:cubicBezTo>
                <a:cubicBezTo>
                  <a:pt x="285" y="376"/>
                  <a:pt x="285" y="376"/>
                  <a:pt x="285" y="376"/>
                </a:cubicBezTo>
                <a:lnTo>
                  <a:pt x="285" y="370"/>
                </a:lnTo>
                <a:close/>
                <a:moveTo>
                  <a:pt x="326" y="227"/>
                </a:moveTo>
                <a:cubicBezTo>
                  <a:pt x="326" y="223"/>
                  <a:pt x="322" y="220"/>
                  <a:pt x="318" y="220"/>
                </a:cubicBezTo>
                <a:cubicBezTo>
                  <a:pt x="84" y="220"/>
                  <a:pt x="84" y="220"/>
                  <a:pt x="84" y="220"/>
                </a:cubicBezTo>
                <a:cubicBezTo>
                  <a:pt x="80" y="220"/>
                  <a:pt x="77" y="223"/>
                  <a:pt x="77" y="227"/>
                </a:cubicBezTo>
                <a:cubicBezTo>
                  <a:pt x="77" y="349"/>
                  <a:pt x="77" y="349"/>
                  <a:pt x="77" y="349"/>
                </a:cubicBezTo>
                <a:cubicBezTo>
                  <a:pt x="77" y="353"/>
                  <a:pt x="80" y="356"/>
                  <a:pt x="84" y="356"/>
                </a:cubicBezTo>
                <a:cubicBezTo>
                  <a:pt x="318" y="356"/>
                  <a:pt x="318" y="356"/>
                  <a:pt x="318" y="356"/>
                </a:cubicBezTo>
                <a:cubicBezTo>
                  <a:pt x="322" y="356"/>
                  <a:pt x="326" y="353"/>
                  <a:pt x="326" y="349"/>
                </a:cubicBezTo>
                <a:lnTo>
                  <a:pt x="326" y="227"/>
                </a:lnTo>
                <a:close/>
                <a:moveTo>
                  <a:pt x="201" y="0"/>
                </a:moveTo>
                <a:cubicBezTo>
                  <a:pt x="161" y="0"/>
                  <a:pt x="128" y="33"/>
                  <a:pt x="128" y="74"/>
                </a:cubicBezTo>
                <a:cubicBezTo>
                  <a:pt x="128" y="114"/>
                  <a:pt x="161" y="147"/>
                  <a:pt x="201" y="147"/>
                </a:cubicBezTo>
                <a:cubicBezTo>
                  <a:pt x="242" y="147"/>
                  <a:pt x="275" y="114"/>
                  <a:pt x="275" y="74"/>
                </a:cubicBezTo>
                <a:cubicBezTo>
                  <a:pt x="275" y="33"/>
                  <a:pt x="242" y="0"/>
                  <a:pt x="201" y="0"/>
                </a:cubicBezTo>
                <a:close/>
                <a:moveTo>
                  <a:pt x="177" y="161"/>
                </a:moveTo>
                <a:cubicBezTo>
                  <a:pt x="128" y="161"/>
                  <a:pt x="128" y="161"/>
                  <a:pt x="128" y="161"/>
                </a:cubicBezTo>
                <a:cubicBezTo>
                  <a:pt x="88" y="161"/>
                  <a:pt x="70" y="177"/>
                  <a:pt x="55" y="208"/>
                </a:cubicBezTo>
                <a:cubicBezTo>
                  <a:pt x="41" y="239"/>
                  <a:pt x="25" y="274"/>
                  <a:pt x="11" y="306"/>
                </a:cubicBezTo>
                <a:cubicBezTo>
                  <a:pt x="0" y="332"/>
                  <a:pt x="21" y="359"/>
                  <a:pt x="47" y="355"/>
                </a:cubicBezTo>
                <a:cubicBezTo>
                  <a:pt x="55" y="354"/>
                  <a:pt x="63" y="353"/>
                  <a:pt x="70" y="352"/>
                </a:cubicBezTo>
                <a:cubicBezTo>
                  <a:pt x="69" y="351"/>
                  <a:pt x="69" y="350"/>
                  <a:pt x="69" y="349"/>
                </a:cubicBezTo>
                <a:cubicBezTo>
                  <a:pt x="69" y="293"/>
                  <a:pt x="69" y="293"/>
                  <a:pt x="69" y="293"/>
                </a:cubicBezTo>
                <a:cubicBezTo>
                  <a:pt x="52" y="296"/>
                  <a:pt x="52" y="296"/>
                  <a:pt x="52" y="296"/>
                </a:cubicBezTo>
                <a:cubicBezTo>
                  <a:pt x="51" y="288"/>
                  <a:pt x="51" y="288"/>
                  <a:pt x="51" y="288"/>
                </a:cubicBezTo>
                <a:cubicBezTo>
                  <a:pt x="69" y="285"/>
                  <a:pt x="69" y="285"/>
                  <a:pt x="69" y="285"/>
                </a:cubicBezTo>
                <a:cubicBezTo>
                  <a:pt x="69" y="227"/>
                  <a:pt x="69" y="227"/>
                  <a:pt x="69" y="227"/>
                </a:cubicBezTo>
                <a:cubicBezTo>
                  <a:pt x="69" y="219"/>
                  <a:pt x="76" y="212"/>
                  <a:pt x="84" y="212"/>
                </a:cubicBezTo>
                <a:cubicBezTo>
                  <a:pt x="187" y="212"/>
                  <a:pt x="187" y="212"/>
                  <a:pt x="187" y="212"/>
                </a:cubicBezTo>
                <a:cubicBezTo>
                  <a:pt x="193" y="197"/>
                  <a:pt x="193" y="197"/>
                  <a:pt x="193" y="197"/>
                </a:cubicBezTo>
                <a:lnTo>
                  <a:pt x="177" y="161"/>
                </a:lnTo>
                <a:close/>
                <a:moveTo>
                  <a:pt x="392" y="306"/>
                </a:moveTo>
                <a:cubicBezTo>
                  <a:pt x="378" y="274"/>
                  <a:pt x="362" y="239"/>
                  <a:pt x="347" y="208"/>
                </a:cubicBezTo>
                <a:cubicBezTo>
                  <a:pt x="333" y="177"/>
                  <a:pt x="315" y="161"/>
                  <a:pt x="275" y="161"/>
                </a:cubicBezTo>
                <a:cubicBezTo>
                  <a:pt x="226" y="161"/>
                  <a:pt x="226" y="161"/>
                  <a:pt x="226" y="161"/>
                </a:cubicBezTo>
                <a:cubicBezTo>
                  <a:pt x="210" y="197"/>
                  <a:pt x="210" y="197"/>
                  <a:pt x="210" y="197"/>
                </a:cubicBezTo>
                <a:cubicBezTo>
                  <a:pt x="215" y="212"/>
                  <a:pt x="215" y="212"/>
                  <a:pt x="215" y="212"/>
                </a:cubicBezTo>
                <a:cubicBezTo>
                  <a:pt x="318" y="212"/>
                  <a:pt x="318" y="212"/>
                  <a:pt x="318" y="212"/>
                </a:cubicBezTo>
                <a:cubicBezTo>
                  <a:pt x="327" y="212"/>
                  <a:pt x="334" y="219"/>
                  <a:pt x="334" y="227"/>
                </a:cubicBezTo>
                <a:cubicBezTo>
                  <a:pt x="334" y="285"/>
                  <a:pt x="334" y="285"/>
                  <a:pt x="334" y="285"/>
                </a:cubicBezTo>
                <a:cubicBezTo>
                  <a:pt x="352" y="288"/>
                  <a:pt x="352" y="288"/>
                  <a:pt x="352" y="288"/>
                </a:cubicBezTo>
                <a:cubicBezTo>
                  <a:pt x="351" y="296"/>
                  <a:pt x="351" y="296"/>
                  <a:pt x="351" y="296"/>
                </a:cubicBezTo>
                <a:cubicBezTo>
                  <a:pt x="334" y="293"/>
                  <a:pt x="334" y="293"/>
                  <a:pt x="334" y="293"/>
                </a:cubicBezTo>
                <a:cubicBezTo>
                  <a:pt x="334" y="349"/>
                  <a:pt x="334" y="349"/>
                  <a:pt x="334" y="349"/>
                </a:cubicBezTo>
                <a:cubicBezTo>
                  <a:pt x="334" y="350"/>
                  <a:pt x="333" y="351"/>
                  <a:pt x="333" y="352"/>
                </a:cubicBezTo>
                <a:cubicBezTo>
                  <a:pt x="340" y="353"/>
                  <a:pt x="348" y="354"/>
                  <a:pt x="355" y="355"/>
                </a:cubicBezTo>
                <a:cubicBezTo>
                  <a:pt x="382" y="359"/>
                  <a:pt x="403" y="332"/>
                  <a:pt x="392" y="30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 name="テキスト ボックス 45"/>
          <p:cNvSpPr txBox="1"/>
          <p:nvPr/>
        </p:nvSpPr>
        <p:spPr>
          <a:xfrm>
            <a:off x="7864927" y="1660062"/>
            <a:ext cx="88347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b="1" kern="0">
                <a:solidFill>
                  <a:prstClr val="white"/>
                </a:solidFill>
              </a:rPr>
              <a:t>勤怠</a:t>
            </a:r>
            <a:endParaRPr kumimoji="0" lang="ja-JP" altLang="en-US" sz="1800" b="1" i="0" u="none" strike="noStrike" kern="0" cap="none" spc="0" normalizeH="0" baseline="0" noProof="0">
              <a:ln>
                <a:noFill/>
              </a:ln>
              <a:solidFill>
                <a:prstClr val="white"/>
              </a:solidFill>
              <a:effectLst/>
              <a:uLnTx/>
              <a:uFillTx/>
            </a:endParaRPr>
          </a:p>
        </p:txBody>
      </p:sp>
      <p:sp>
        <p:nvSpPr>
          <p:cNvPr id="47" name="Freeform 13"/>
          <p:cNvSpPr>
            <a:spLocks noEditPoints="1"/>
          </p:cNvSpPr>
          <p:nvPr/>
        </p:nvSpPr>
        <p:spPr bwMode="auto">
          <a:xfrm>
            <a:off x="7981516" y="2391730"/>
            <a:ext cx="442912" cy="395288"/>
          </a:xfrm>
          <a:custGeom>
            <a:avLst/>
            <a:gdLst>
              <a:gd name="T0" fmla="*/ 336 w 466"/>
              <a:gd name="T1" fmla="*/ 261 h 416"/>
              <a:gd name="T2" fmla="*/ 336 w 466"/>
              <a:gd name="T3" fmla="*/ 0 h 416"/>
              <a:gd name="T4" fmla="*/ 336 w 466"/>
              <a:gd name="T5" fmla="*/ 15 h 416"/>
              <a:gd name="T6" fmla="*/ 336 w 466"/>
              <a:gd name="T7" fmla="*/ 246 h 416"/>
              <a:gd name="T8" fmla="*/ 336 w 466"/>
              <a:gd name="T9" fmla="*/ 15 h 416"/>
              <a:gd name="T10" fmla="*/ 394 w 466"/>
              <a:gd name="T11" fmla="*/ 64 h 416"/>
              <a:gd name="T12" fmla="*/ 336 w 466"/>
              <a:gd name="T13" fmla="*/ 117 h 416"/>
              <a:gd name="T14" fmla="*/ 298 w 466"/>
              <a:gd name="T15" fmla="*/ 80 h 416"/>
              <a:gd name="T16" fmla="*/ 286 w 466"/>
              <a:gd name="T17" fmla="*/ 93 h 416"/>
              <a:gd name="T18" fmla="*/ 322 w 466"/>
              <a:gd name="T19" fmla="*/ 130 h 416"/>
              <a:gd name="T20" fmla="*/ 349 w 466"/>
              <a:gd name="T21" fmla="*/ 130 h 416"/>
              <a:gd name="T22" fmla="*/ 402 w 466"/>
              <a:gd name="T23" fmla="*/ 72 h 416"/>
              <a:gd name="T24" fmla="*/ 342 w 466"/>
              <a:gd name="T25" fmla="*/ 130 h 416"/>
              <a:gd name="T26" fmla="*/ 329 w 466"/>
              <a:gd name="T27" fmla="*/ 130 h 416"/>
              <a:gd name="T28" fmla="*/ 342 w 466"/>
              <a:gd name="T29" fmla="*/ 130 h 416"/>
              <a:gd name="T30" fmla="*/ 164 w 466"/>
              <a:gd name="T31" fmla="*/ 185 h 416"/>
              <a:gd name="T32" fmla="*/ 44 w 466"/>
              <a:gd name="T33" fmla="*/ 185 h 416"/>
              <a:gd name="T34" fmla="*/ 233 w 466"/>
              <a:gd name="T35" fmla="*/ 384 h 416"/>
              <a:gd name="T36" fmla="*/ 186 w 466"/>
              <a:gd name="T37" fmla="*/ 390 h 416"/>
              <a:gd name="T38" fmla="*/ 186 w 466"/>
              <a:gd name="T39" fmla="*/ 405 h 416"/>
              <a:gd name="T40" fmla="*/ 208 w 466"/>
              <a:gd name="T41" fmla="*/ 416 h 416"/>
              <a:gd name="T42" fmla="*/ 224 w 466"/>
              <a:gd name="T43" fmla="*/ 405 h 416"/>
              <a:gd name="T44" fmla="*/ 397 w 466"/>
              <a:gd name="T45" fmla="*/ 416 h 416"/>
              <a:gd name="T46" fmla="*/ 412 w 466"/>
              <a:gd name="T47" fmla="*/ 405 h 416"/>
              <a:gd name="T48" fmla="*/ 446 w 466"/>
              <a:gd name="T49" fmla="*/ 397 h 416"/>
              <a:gd name="T50" fmla="*/ 347 w 466"/>
              <a:gd name="T51" fmla="*/ 390 h 416"/>
              <a:gd name="T52" fmla="*/ 379 w 466"/>
              <a:gd name="T53" fmla="*/ 290 h 416"/>
              <a:gd name="T54" fmla="*/ 338 w 466"/>
              <a:gd name="T55" fmla="*/ 380 h 416"/>
              <a:gd name="T56" fmla="*/ 233 w 466"/>
              <a:gd name="T57" fmla="*/ 384 h 416"/>
              <a:gd name="T58" fmla="*/ 16 w 466"/>
              <a:gd name="T59" fmla="*/ 308 h 416"/>
              <a:gd name="T60" fmla="*/ 1 w 466"/>
              <a:gd name="T61" fmla="*/ 309 h 416"/>
              <a:gd name="T62" fmla="*/ 22 w 466"/>
              <a:gd name="T63" fmla="*/ 416 h 416"/>
              <a:gd name="T64" fmla="*/ 159 w 466"/>
              <a:gd name="T65" fmla="*/ 344 h 416"/>
              <a:gd name="T66" fmla="*/ 201 w 466"/>
              <a:gd name="T67" fmla="*/ 366 h 416"/>
              <a:gd name="T68" fmla="*/ 290 w 466"/>
              <a:gd name="T69" fmla="*/ 345 h 416"/>
              <a:gd name="T70" fmla="*/ 207 w 466"/>
              <a:gd name="T71" fmla="*/ 323 h 416"/>
              <a:gd name="T72" fmla="*/ 92 w 466"/>
              <a:gd name="T73" fmla="*/ 259 h 416"/>
              <a:gd name="T74" fmla="*/ 40 w 466"/>
              <a:gd name="T75"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6" h="416">
                <a:moveTo>
                  <a:pt x="466" y="130"/>
                </a:moveTo>
                <a:cubicBezTo>
                  <a:pt x="466" y="202"/>
                  <a:pt x="408" y="261"/>
                  <a:pt x="336" y="261"/>
                </a:cubicBezTo>
                <a:cubicBezTo>
                  <a:pt x="263" y="261"/>
                  <a:pt x="205" y="202"/>
                  <a:pt x="205" y="130"/>
                </a:cubicBezTo>
                <a:cubicBezTo>
                  <a:pt x="205" y="58"/>
                  <a:pt x="263" y="0"/>
                  <a:pt x="336" y="0"/>
                </a:cubicBezTo>
                <a:cubicBezTo>
                  <a:pt x="408" y="0"/>
                  <a:pt x="466" y="58"/>
                  <a:pt x="466" y="130"/>
                </a:cubicBezTo>
                <a:close/>
                <a:moveTo>
                  <a:pt x="336" y="15"/>
                </a:moveTo>
                <a:cubicBezTo>
                  <a:pt x="272" y="15"/>
                  <a:pt x="220" y="67"/>
                  <a:pt x="220" y="130"/>
                </a:cubicBezTo>
                <a:cubicBezTo>
                  <a:pt x="220" y="194"/>
                  <a:pt x="272" y="246"/>
                  <a:pt x="336" y="246"/>
                </a:cubicBezTo>
                <a:cubicBezTo>
                  <a:pt x="399" y="246"/>
                  <a:pt x="451" y="194"/>
                  <a:pt x="451" y="130"/>
                </a:cubicBezTo>
                <a:cubicBezTo>
                  <a:pt x="451" y="67"/>
                  <a:pt x="399" y="15"/>
                  <a:pt x="336" y="15"/>
                </a:cubicBezTo>
                <a:close/>
                <a:moveTo>
                  <a:pt x="402" y="64"/>
                </a:moveTo>
                <a:cubicBezTo>
                  <a:pt x="400" y="62"/>
                  <a:pt x="397" y="62"/>
                  <a:pt x="394" y="64"/>
                </a:cubicBezTo>
                <a:cubicBezTo>
                  <a:pt x="341" y="118"/>
                  <a:pt x="341" y="118"/>
                  <a:pt x="341" y="118"/>
                </a:cubicBezTo>
                <a:cubicBezTo>
                  <a:pt x="339" y="117"/>
                  <a:pt x="337" y="117"/>
                  <a:pt x="336" y="117"/>
                </a:cubicBezTo>
                <a:cubicBezTo>
                  <a:pt x="335" y="117"/>
                  <a:pt x="335" y="117"/>
                  <a:pt x="334" y="117"/>
                </a:cubicBezTo>
                <a:cubicBezTo>
                  <a:pt x="298" y="80"/>
                  <a:pt x="298" y="80"/>
                  <a:pt x="298" y="80"/>
                </a:cubicBezTo>
                <a:cubicBezTo>
                  <a:pt x="294" y="77"/>
                  <a:pt x="289" y="77"/>
                  <a:pt x="286" y="80"/>
                </a:cubicBezTo>
                <a:cubicBezTo>
                  <a:pt x="282" y="84"/>
                  <a:pt x="282" y="89"/>
                  <a:pt x="286" y="93"/>
                </a:cubicBezTo>
                <a:cubicBezTo>
                  <a:pt x="322" y="129"/>
                  <a:pt x="322" y="129"/>
                  <a:pt x="322" y="129"/>
                </a:cubicBezTo>
                <a:cubicBezTo>
                  <a:pt x="322" y="130"/>
                  <a:pt x="322" y="130"/>
                  <a:pt x="322" y="130"/>
                </a:cubicBezTo>
                <a:cubicBezTo>
                  <a:pt x="322" y="138"/>
                  <a:pt x="328" y="144"/>
                  <a:pt x="336" y="144"/>
                </a:cubicBezTo>
                <a:cubicBezTo>
                  <a:pt x="343" y="144"/>
                  <a:pt x="349" y="138"/>
                  <a:pt x="349" y="130"/>
                </a:cubicBezTo>
                <a:cubicBezTo>
                  <a:pt x="349" y="129"/>
                  <a:pt x="349" y="127"/>
                  <a:pt x="348" y="125"/>
                </a:cubicBezTo>
                <a:cubicBezTo>
                  <a:pt x="402" y="72"/>
                  <a:pt x="402" y="72"/>
                  <a:pt x="402" y="72"/>
                </a:cubicBezTo>
                <a:cubicBezTo>
                  <a:pt x="404" y="69"/>
                  <a:pt x="404" y="66"/>
                  <a:pt x="402" y="64"/>
                </a:cubicBezTo>
                <a:close/>
                <a:moveTo>
                  <a:pt x="342" y="130"/>
                </a:moveTo>
                <a:cubicBezTo>
                  <a:pt x="342" y="134"/>
                  <a:pt x="339" y="137"/>
                  <a:pt x="336" y="137"/>
                </a:cubicBezTo>
                <a:cubicBezTo>
                  <a:pt x="332" y="137"/>
                  <a:pt x="329" y="134"/>
                  <a:pt x="329" y="130"/>
                </a:cubicBezTo>
                <a:cubicBezTo>
                  <a:pt x="329" y="127"/>
                  <a:pt x="332" y="124"/>
                  <a:pt x="336" y="124"/>
                </a:cubicBezTo>
                <a:cubicBezTo>
                  <a:pt x="339" y="124"/>
                  <a:pt x="342" y="127"/>
                  <a:pt x="342" y="130"/>
                </a:cubicBezTo>
                <a:close/>
                <a:moveTo>
                  <a:pt x="104" y="245"/>
                </a:moveTo>
                <a:cubicBezTo>
                  <a:pt x="137" y="245"/>
                  <a:pt x="164" y="218"/>
                  <a:pt x="164" y="185"/>
                </a:cubicBezTo>
                <a:cubicBezTo>
                  <a:pt x="164" y="152"/>
                  <a:pt x="137" y="125"/>
                  <a:pt x="104" y="125"/>
                </a:cubicBezTo>
                <a:cubicBezTo>
                  <a:pt x="71" y="125"/>
                  <a:pt x="44" y="152"/>
                  <a:pt x="44" y="185"/>
                </a:cubicBezTo>
                <a:cubicBezTo>
                  <a:pt x="44" y="218"/>
                  <a:pt x="71" y="245"/>
                  <a:pt x="104" y="245"/>
                </a:cubicBezTo>
                <a:close/>
                <a:moveTo>
                  <a:pt x="233" y="384"/>
                </a:moveTo>
                <a:cubicBezTo>
                  <a:pt x="259" y="390"/>
                  <a:pt x="259" y="390"/>
                  <a:pt x="259" y="390"/>
                </a:cubicBezTo>
                <a:cubicBezTo>
                  <a:pt x="186" y="390"/>
                  <a:pt x="186" y="390"/>
                  <a:pt x="186" y="390"/>
                </a:cubicBezTo>
                <a:cubicBezTo>
                  <a:pt x="181" y="390"/>
                  <a:pt x="178" y="393"/>
                  <a:pt x="178" y="397"/>
                </a:cubicBezTo>
                <a:cubicBezTo>
                  <a:pt x="178" y="402"/>
                  <a:pt x="181" y="405"/>
                  <a:pt x="186" y="405"/>
                </a:cubicBezTo>
                <a:cubicBezTo>
                  <a:pt x="208" y="405"/>
                  <a:pt x="208" y="405"/>
                  <a:pt x="208" y="405"/>
                </a:cubicBezTo>
                <a:cubicBezTo>
                  <a:pt x="208" y="416"/>
                  <a:pt x="208" y="416"/>
                  <a:pt x="208" y="416"/>
                </a:cubicBezTo>
                <a:cubicBezTo>
                  <a:pt x="224" y="416"/>
                  <a:pt x="224" y="416"/>
                  <a:pt x="224" y="416"/>
                </a:cubicBezTo>
                <a:cubicBezTo>
                  <a:pt x="224" y="405"/>
                  <a:pt x="224" y="405"/>
                  <a:pt x="224" y="405"/>
                </a:cubicBezTo>
                <a:cubicBezTo>
                  <a:pt x="397" y="405"/>
                  <a:pt x="397" y="405"/>
                  <a:pt x="397" y="405"/>
                </a:cubicBezTo>
                <a:cubicBezTo>
                  <a:pt x="397" y="416"/>
                  <a:pt x="397" y="416"/>
                  <a:pt x="397" y="416"/>
                </a:cubicBezTo>
                <a:cubicBezTo>
                  <a:pt x="412" y="416"/>
                  <a:pt x="412" y="416"/>
                  <a:pt x="412" y="416"/>
                </a:cubicBezTo>
                <a:cubicBezTo>
                  <a:pt x="412" y="405"/>
                  <a:pt x="412" y="405"/>
                  <a:pt x="412" y="405"/>
                </a:cubicBezTo>
                <a:cubicBezTo>
                  <a:pt x="439" y="405"/>
                  <a:pt x="439" y="405"/>
                  <a:pt x="439" y="405"/>
                </a:cubicBezTo>
                <a:cubicBezTo>
                  <a:pt x="443" y="405"/>
                  <a:pt x="446" y="402"/>
                  <a:pt x="446" y="397"/>
                </a:cubicBezTo>
                <a:cubicBezTo>
                  <a:pt x="446" y="393"/>
                  <a:pt x="443" y="390"/>
                  <a:pt x="439" y="390"/>
                </a:cubicBezTo>
                <a:cubicBezTo>
                  <a:pt x="347" y="390"/>
                  <a:pt x="347" y="390"/>
                  <a:pt x="347" y="390"/>
                </a:cubicBezTo>
                <a:cubicBezTo>
                  <a:pt x="347" y="382"/>
                  <a:pt x="347" y="382"/>
                  <a:pt x="347" y="382"/>
                </a:cubicBezTo>
                <a:cubicBezTo>
                  <a:pt x="379" y="290"/>
                  <a:pt x="379" y="290"/>
                  <a:pt x="379" y="290"/>
                </a:cubicBezTo>
                <a:cubicBezTo>
                  <a:pt x="370" y="287"/>
                  <a:pt x="370" y="287"/>
                  <a:pt x="370" y="287"/>
                </a:cubicBezTo>
                <a:cubicBezTo>
                  <a:pt x="338" y="380"/>
                  <a:pt x="338" y="380"/>
                  <a:pt x="338" y="380"/>
                </a:cubicBezTo>
                <a:cubicBezTo>
                  <a:pt x="233" y="380"/>
                  <a:pt x="233" y="380"/>
                  <a:pt x="233" y="380"/>
                </a:cubicBezTo>
                <a:lnTo>
                  <a:pt x="233" y="384"/>
                </a:lnTo>
                <a:close/>
                <a:moveTo>
                  <a:pt x="22" y="416"/>
                </a:moveTo>
                <a:cubicBezTo>
                  <a:pt x="16" y="308"/>
                  <a:pt x="16" y="308"/>
                  <a:pt x="16" y="308"/>
                </a:cubicBezTo>
                <a:cubicBezTo>
                  <a:pt x="16" y="304"/>
                  <a:pt x="12" y="301"/>
                  <a:pt x="8" y="301"/>
                </a:cubicBezTo>
                <a:cubicBezTo>
                  <a:pt x="4" y="301"/>
                  <a:pt x="0" y="305"/>
                  <a:pt x="1" y="309"/>
                </a:cubicBezTo>
                <a:cubicBezTo>
                  <a:pt x="7" y="416"/>
                  <a:pt x="7" y="416"/>
                  <a:pt x="7" y="416"/>
                </a:cubicBezTo>
                <a:lnTo>
                  <a:pt x="22" y="416"/>
                </a:lnTo>
                <a:close/>
                <a:moveTo>
                  <a:pt x="163" y="416"/>
                </a:moveTo>
                <a:cubicBezTo>
                  <a:pt x="159" y="344"/>
                  <a:pt x="159" y="344"/>
                  <a:pt x="159" y="344"/>
                </a:cubicBezTo>
                <a:cubicBezTo>
                  <a:pt x="190" y="363"/>
                  <a:pt x="190" y="363"/>
                  <a:pt x="190" y="363"/>
                </a:cubicBezTo>
                <a:cubicBezTo>
                  <a:pt x="193" y="365"/>
                  <a:pt x="197" y="366"/>
                  <a:pt x="201" y="366"/>
                </a:cubicBezTo>
                <a:cubicBezTo>
                  <a:pt x="268" y="366"/>
                  <a:pt x="268" y="366"/>
                  <a:pt x="268" y="366"/>
                </a:cubicBezTo>
                <a:cubicBezTo>
                  <a:pt x="280" y="366"/>
                  <a:pt x="290" y="357"/>
                  <a:pt x="290" y="345"/>
                </a:cubicBezTo>
                <a:cubicBezTo>
                  <a:pt x="290" y="333"/>
                  <a:pt x="280" y="323"/>
                  <a:pt x="268" y="323"/>
                </a:cubicBezTo>
                <a:cubicBezTo>
                  <a:pt x="207" y="323"/>
                  <a:pt x="207" y="323"/>
                  <a:pt x="207" y="323"/>
                </a:cubicBezTo>
                <a:cubicBezTo>
                  <a:pt x="146" y="285"/>
                  <a:pt x="146" y="285"/>
                  <a:pt x="146" y="285"/>
                </a:cubicBezTo>
                <a:cubicBezTo>
                  <a:pt x="134" y="268"/>
                  <a:pt x="114" y="258"/>
                  <a:pt x="92" y="259"/>
                </a:cubicBezTo>
                <a:cubicBezTo>
                  <a:pt x="59" y="261"/>
                  <a:pt x="33" y="290"/>
                  <a:pt x="35" y="324"/>
                </a:cubicBezTo>
                <a:cubicBezTo>
                  <a:pt x="40" y="416"/>
                  <a:pt x="40" y="416"/>
                  <a:pt x="40" y="416"/>
                </a:cubicBezTo>
                <a:lnTo>
                  <a:pt x="163" y="4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68" name="グループ化 67">
            <a:extLst>
              <a:ext uri="{FF2B5EF4-FFF2-40B4-BE49-F238E27FC236}">
                <a16:creationId xmlns:a16="http://schemas.microsoft.com/office/drawing/2014/main" id="{5014DA9B-82E8-F844-7BDC-D7BA86497F3A}"/>
              </a:ext>
            </a:extLst>
          </p:cNvPr>
          <p:cNvGrpSpPr/>
          <p:nvPr/>
        </p:nvGrpSpPr>
        <p:grpSpPr>
          <a:xfrm>
            <a:off x="287524" y="3607487"/>
            <a:ext cx="2803085" cy="508529"/>
            <a:chOff x="287524" y="3607487"/>
            <a:chExt cx="2803085" cy="508529"/>
          </a:xfrm>
        </p:grpSpPr>
        <p:sp>
          <p:nvSpPr>
            <p:cNvPr id="51" name="正方形/長方形 50">
              <a:extLst>
                <a:ext uri="{FF2B5EF4-FFF2-40B4-BE49-F238E27FC236}">
                  <a16:creationId xmlns:a16="http://schemas.microsoft.com/office/drawing/2014/main" id="{608B169D-53FE-EB8D-CB91-8237ACD5D562}"/>
                </a:ext>
              </a:extLst>
            </p:cNvPr>
            <p:cNvSpPr/>
            <p:nvPr/>
          </p:nvSpPr>
          <p:spPr>
            <a:xfrm>
              <a:off x="287524" y="3607487"/>
              <a:ext cx="2803085" cy="508529"/>
            </a:xfrm>
            <a:prstGeom prst="rect">
              <a:avLst/>
            </a:prstGeom>
            <a:solidFill>
              <a:srgbClr val="2E7DC2"/>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AI-OCR</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53" name="Freeform 56">
              <a:extLst>
                <a:ext uri="{FF2B5EF4-FFF2-40B4-BE49-F238E27FC236}">
                  <a16:creationId xmlns:a16="http://schemas.microsoft.com/office/drawing/2014/main" id="{41C73C48-DAB8-0943-BACE-D789B51B60BE}"/>
                </a:ext>
              </a:extLst>
            </p:cNvPr>
            <p:cNvSpPr>
              <a:spLocks noEditPoints="1"/>
            </p:cNvSpPr>
            <p:nvPr/>
          </p:nvSpPr>
          <p:spPr bwMode="auto">
            <a:xfrm>
              <a:off x="501454" y="3717862"/>
              <a:ext cx="254122" cy="250764"/>
            </a:xfrm>
            <a:custGeom>
              <a:avLst/>
              <a:gdLst>
                <a:gd name="T0" fmla="*/ 165 w 730"/>
                <a:gd name="T1" fmla="*/ 214 h 727"/>
                <a:gd name="T2" fmla="*/ 176 w 730"/>
                <a:gd name="T3" fmla="*/ 533 h 727"/>
                <a:gd name="T4" fmla="*/ 196 w 730"/>
                <a:gd name="T5" fmla="*/ 514 h 727"/>
                <a:gd name="T6" fmla="*/ 281 w 730"/>
                <a:gd name="T7" fmla="*/ 429 h 727"/>
                <a:gd name="T8" fmla="*/ 300 w 730"/>
                <a:gd name="T9" fmla="*/ 449 h 727"/>
                <a:gd name="T10" fmla="*/ 92 w 730"/>
                <a:gd name="T11" fmla="*/ 364 h 727"/>
                <a:gd name="T12" fmla="*/ 353 w 730"/>
                <a:gd name="T13" fmla="*/ 630 h 727"/>
                <a:gd name="T14" fmla="*/ 269 w 730"/>
                <a:gd name="T15" fmla="*/ 490 h 727"/>
                <a:gd name="T16" fmla="*/ 324 w 730"/>
                <a:gd name="T17" fmla="*/ 449 h 727"/>
                <a:gd name="T18" fmla="*/ 305 w 730"/>
                <a:gd name="T19" fmla="*/ 606 h 727"/>
                <a:gd name="T20" fmla="*/ 220 w 730"/>
                <a:gd name="T21" fmla="*/ 376 h 727"/>
                <a:gd name="T22" fmla="*/ 239 w 730"/>
                <a:gd name="T23" fmla="*/ 533 h 727"/>
                <a:gd name="T24" fmla="*/ 184 w 730"/>
                <a:gd name="T25" fmla="*/ 492 h 727"/>
                <a:gd name="T26" fmla="*/ 353 w 730"/>
                <a:gd name="T27" fmla="*/ 352 h 727"/>
                <a:gd name="T28" fmla="*/ 293 w 730"/>
                <a:gd name="T29" fmla="*/ 171 h 727"/>
                <a:gd name="T30" fmla="*/ 165 w 730"/>
                <a:gd name="T31" fmla="*/ 238 h 727"/>
                <a:gd name="T32" fmla="*/ 207 w 730"/>
                <a:gd name="T33" fmla="*/ 183 h 727"/>
                <a:gd name="T34" fmla="*/ 269 w 730"/>
                <a:gd name="T35" fmla="*/ 9 h 727"/>
                <a:gd name="T36" fmla="*/ 76 w 730"/>
                <a:gd name="T37" fmla="*/ 197 h 727"/>
                <a:gd name="T38" fmla="*/ 281 w 730"/>
                <a:gd name="T39" fmla="*/ 236 h 727"/>
                <a:gd name="T40" fmla="*/ 239 w 730"/>
                <a:gd name="T41" fmla="*/ 291 h 727"/>
                <a:gd name="T42" fmla="*/ 10 w 730"/>
                <a:gd name="T43" fmla="*/ 459 h 727"/>
                <a:gd name="T44" fmla="*/ 99 w 730"/>
                <a:gd name="T45" fmla="*/ 406 h 727"/>
                <a:gd name="T46" fmla="*/ 155 w 730"/>
                <a:gd name="T47" fmla="*/ 364 h 727"/>
                <a:gd name="T48" fmla="*/ 198 w 730"/>
                <a:gd name="T49" fmla="*/ 653 h 727"/>
                <a:gd name="T50" fmla="*/ 353 w 730"/>
                <a:gd name="T51" fmla="*/ 630 h 727"/>
                <a:gd name="T52" fmla="*/ 261 w 730"/>
                <a:gd name="T53" fmla="*/ 279 h 727"/>
                <a:gd name="T54" fmla="*/ 469 w 730"/>
                <a:gd name="T55" fmla="*/ 110 h 727"/>
                <a:gd name="T56" fmla="*/ 450 w 730"/>
                <a:gd name="T57" fmla="*/ 130 h 727"/>
                <a:gd name="T58" fmla="*/ 450 w 730"/>
                <a:gd name="T59" fmla="*/ 383 h 727"/>
                <a:gd name="T60" fmla="*/ 430 w 730"/>
                <a:gd name="T61" fmla="*/ 364 h 727"/>
                <a:gd name="T62" fmla="*/ 607 w 730"/>
                <a:gd name="T63" fmla="*/ 303 h 727"/>
                <a:gd name="T64" fmla="*/ 534 w 730"/>
                <a:gd name="T65" fmla="*/ 323 h 727"/>
                <a:gd name="T66" fmla="*/ 576 w 730"/>
                <a:gd name="T67" fmla="*/ 267 h 727"/>
                <a:gd name="T68" fmla="*/ 631 w 730"/>
                <a:gd name="T69" fmla="*/ 425 h 727"/>
                <a:gd name="T70" fmla="*/ 699 w 730"/>
                <a:gd name="T71" fmla="*/ 364 h 727"/>
                <a:gd name="T72" fmla="*/ 474 w 730"/>
                <a:gd name="T73" fmla="*/ 207 h 727"/>
                <a:gd name="T74" fmla="*/ 493 w 730"/>
                <a:gd name="T75" fmla="*/ 364 h 727"/>
                <a:gd name="T76" fmla="*/ 438 w 730"/>
                <a:gd name="T77" fmla="*/ 322 h 727"/>
                <a:gd name="T78" fmla="*/ 656 w 730"/>
                <a:gd name="T79" fmla="*/ 183 h 727"/>
                <a:gd name="T80" fmla="*/ 460 w 730"/>
                <a:gd name="T81" fmla="*/ 8 h 727"/>
                <a:gd name="T82" fmla="*/ 408 w 730"/>
                <a:gd name="T83" fmla="*/ 98 h 727"/>
                <a:gd name="T84" fmla="*/ 450 w 730"/>
                <a:gd name="T85" fmla="*/ 154 h 727"/>
                <a:gd name="T86" fmla="*/ 377 w 730"/>
                <a:gd name="T87" fmla="*/ 437 h 727"/>
                <a:gd name="T88" fmla="*/ 462 w 730"/>
                <a:gd name="T89" fmla="*/ 576 h 727"/>
                <a:gd name="T90" fmla="*/ 406 w 730"/>
                <a:gd name="T91" fmla="*/ 618 h 727"/>
                <a:gd name="T92" fmla="*/ 426 w 730"/>
                <a:gd name="T93" fmla="*/ 461 h 727"/>
                <a:gd name="T94" fmla="*/ 460 w 730"/>
                <a:gd name="T95" fmla="*/ 719 h 727"/>
                <a:gd name="T96" fmla="*/ 649 w 730"/>
                <a:gd name="T97" fmla="*/ 588 h 727"/>
                <a:gd name="T98" fmla="*/ 522 w 730"/>
                <a:gd name="T99" fmla="*/ 490 h 727"/>
                <a:gd name="T100" fmla="*/ 578 w 730"/>
                <a:gd name="T101" fmla="*/ 449 h 727"/>
                <a:gd name="T102" fmla="*/ 558 w 730"/>
                <a:gd name="T103" fmla="*/ 564 h 727"/>
                <a:gd name="T104" fmla="*/ 720 w 730"/>
                <a:gd name="T105" fmla="*/ 461 h 727"/>
                <a:gd name="T106" fmla="*/ 534 w 730"/>
                <a:gd name="T107" fmla="*/ 299 h 727"/>
                <a:gd name="T108" fmla="*/ 515 w 730"/>
                <a:gd name="T109" fmla="*/ 279 h 727"/>
                <a:gd name="T110" fmla="*/ 515 w 730"/>
                <a:gd name="T111" fmla="*/ 449 h 727"/>
                <a:gd name="T112" fmla="*/ 430 w 730"/>
                <a:gd name="T113" fmla="*/ 618 h 727"/>
                <a:gd name="T114" fmla="*/ 450 w 730"/>
                <a:gd name="T115" fmla="*/ 599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0" h="727">
                  <a:moveTo>
                    <a:pt x="165" y="175"/>
                  </a:moveTo>
                  <a:cubicBezTo>
                    <a:pt x="176" y="175"/>
                    <a:pt x="184" y="184"/>
                    <a:pt x="184" y="195"/>
                  </a:cubicBezTo>
                  <a:cubicBezTo>
                    <a:pt x="184" y="205"/>
                    <a:pt x="176" y="214"/>
                    <a:pt x="165" y="214"/>
                  </a:cubicBezTo>
                  <a:cubicBezTo>
                    <a:pt x="154" y="214"/>
                    <a:pt x="145" y="205"/>
                    <a:pt x="145" y="195"/>
                  </a:cubicBezTo>
                  <a:cubicBezTo>
                    <a:pt x="145" y="184"/>
                    <a:pt x="154" y="175"/>
                    <a:pt x="165" y="175"/>
                  </a:cubicBezTo>
                  <a:close/>
                  <a:moveTo>
                    <a:pt x="176" y="533"/>
                  </a:moveTo>
                  <a:cubicBezTo>
                    <a:pt x="176" y="544"/>
                    <a:pt x="185" y="553"/>
                    <a:pt x="196" y="553"/>
                  </a:cubicBezTo>
                  <a:cubicBezTo>
                    <a:pt x="207" y="553"/>
                    <a:pt x="215" y="544"/>
                    <a:pt x="215" y="533"/>
                  </a:cubicBezTo>
                  <a:cubicBezTo>
                    <a:pt x="215" y="523"/>
                    <a:pt x="207" y="514"/>
                    <a:pt x="196" y="514"/>
                  </a:cubicBezTo>
                  <a:cubicBezTo>
                    <a:pt x="185" y="514"/>
                    <a:pt x="176" y="523"/>
                    <a:pt x="176" y="533"/>
                  </a:cubicBezTo>
                  <a:close/>
                  <a:moveTo>
                    <a:pt x="300" y="449"/>
                  </a:moveTo>
                  <a:cubicBezTo>
                    <a:pt x="300" y="438"/>
                    <a:pt x="291" y="429"/>
                    <a:pt x="281" y="429"/>
                  </a:cubicBezTo>
                  <a:cubicBezTo>
                    <a:pt x="270" y="429"/>
                    <a:pt x="261" y="438"/>
                    <a:pt x="261" y="449"/>
                  </a:cubicBezTo>
                  <a:cubicBezTo>
                    <a:pt x="261" y="459"/>
                    <a:pt x="270" y="468"/>
                    <a:pt x="281" y="468"/>
                  </a:cubicBezTo>
                  <a:cubicBezTo>
                    <a:pt x="291" y="468"/>
                    <a:pt x="300" y="459"/>
                    <a:pt x="300" y="449"/>
                  </a:cubicBezTo>
                  <a:close/>
                  <a:moveTo>
                    <a:pt x="131" y="364"/>
                  </a:moveTo>
                  <a:cubicBezTo>
                    <a:pt x="131" y="353"/>
                    <a:pt x="122" y="345"/>
                    <a:pt x="111" y="345"/>
                  </a:cubicBezTo>
                  <a:cubicBezTo>
                    <a:pt x="100" y="345"/>
                    <a:pt x="92" y="353"/>
                    <a:pt x="92" y="364"/>
                  </a:cubicBezTo>
                  <a:cubicBezTo>
                    <a:pt x="92" y="375"/>
                    <a:pt x="100" y="383"/>
                    <a:pt x="111" y="383"/>
                  </a:cubicBezTo>
                  <a:cubicBezTo>
                    <a:pt x="122" y="383"/>
                    <a:pt x="131" y="375"/>
                    <a:pt x="131" y="364"/>
                  </a:cubicBezTo>
                  <a:close/>
                  <a:moveTo>
                    <a:pt x="353" y="630"/>
                  </a:moveTo>
                  <a:cubicBezTo>
                    <a:pt x="305" y="630"/>
                    <a:pt x="305" y="630"/>
                    <a:pt x="305" y="630"/>
                  </a:cubicBezTo>
                  <a:cubicBezTo>
                    <a:pt x="285" y="630"/>
                    <a:pt x="269" y="614"/>
                    <a:pt x="269" y="594"/>
                  </a:cubicBezTo>
                  <a:cubicBezTo>
                    <a:pt x="269" y="490"/>
                    <a:pt x="269" y="490"/>
                    <a:pt x="269" y="490"/>
                  </a:cubicBezTo>
                  <a:cubicBezTo>
                    <a:pt x="250" y="485"/>
                    <a:pt x="237" y="468"/>
                    <a:pt x="237" y="449"/>
                  </a:cubicBezTo>
                  <a:cubicBezTo>
                    <a:pt x="237" y="425"/>
                    <a:pt x="257" y="405"/>
                    <a:pt x="281" y="405"/>
                  </a:cubicBezTo>
                  <a:cubicBezTo>
                    <a:pt x="304" y="405"/>
                    <a:pt x="324" y="425"/>
                    <a:pt x="324" y="449"/>
                  </a:cubicBezTo>
                  <a:cubicBezTo>
                    <a:pt x="324" y="468"/>
                    <a:pt x="311" y="485"/>
                    <a:pt x="293" y="490"/>
                  </a:cubicBezTo>
                  <a:cubicBezTo>
                    <a:pt x="293" y="594"/>
                    <a:pt x="293" y="594"/>
                    <a:pt x="293" y="594"/>
                  </a:cubicBezTo>
                  <a:cubicBezTo>
                    <a:pt x="293" y="601"/>
                    <a:pt x="298" y="606"/>
                    <a:pt x="305" y="606"/>
                  </a:cubicBezTo>
                  <a:cubicBezTo>
                    <a:pt x="353" y="606"/>
                    <a:pt x="353" y="606"/>
                    <a:pt x="353" y="606"/>
                  </a:cubicBezTo>
                  <a:cubicBezTo>
                    <a:pt x="353" y="376"/>
                    <a:pt x="353" y="376"/>
                    <a:pt x="353" y="376"/>
                  </a:cubicBezTo>
                  <a:cubicBezTo>
                    <a:pt x="220" y="376"/>
                    <a:pt x="220" y="376"/>
                    <a:pt x="220" y="376"/>
                  </a:cubicBezTo>
                  <a:cubicBezTo>
                    <a:pt x="213" y="376"/>
                    <a:pt x="208" y="381"/>
                    <a:pt x="208" y="388"/>
                  </a:cubicBezTo>
                  <a:cubicBezTo>
                    <a:pt x="208" y="492"/>
                    <a:pt x="208" y="492"/>
                    <a:pt x="208" y="492"/>
                  </a:cubicBezTo>
                  <a:cubicBezTo>
                    <a:pt x="226" y="497"/>
                    <a:pt x="239" y="514"/>
                    <a:pt x="239" y="533"/>
                  </a:cubicBezTo>
                  <a:cubicBezTo>
                    <a:pt x="239" y="557"/>
                    <a:pt x="220" y="577"/>
                    <a:pt x="196" y="577"/>
                  </a:cubicBezTo>
                  <a:cubicBezTo>
                    <a:pt x="172" y="577"/>
                    <a:pt x="152" y="557"/>
                    <a:pt x="152" y="533"/>
                  </a:cubicBezTo>
                  <a:cubicBezTo>
                    <a:pt x="152" y="514"/>
                    <a:pt x="166" y="497"/>
                    <a:pt x="184" y="492"/>
                  </a:cubicBezTo>
                  <a:cubicBezTo>
                    <a:pt x="184" y="388"/>
                    <a:pt x="184" y="388"/>
                    <a:pt x="184" y="388"/>
                  </a:cubicBezTo>
                  <a:cubicBezTo>
                    <a:pt x="184" y="368"/>
                    <a:pt x="200" y="352"/>
                    <a:pt x="220" y="352"/>
                  </a:cubicBezTo>
                  <a:cubicBezTo>
                    <a:pt x="353" y="352"/>
                    <a:pt x="353" y="352"/>
                    <a:pt x="353" y="352"/>
                  </a:cubicBezTo>
                  <a:cubicBezTo>
                    <a:pt x="353" y="21"/>
                    <a:pt x="353" y="21"/>
                    <a:pt x="353" y="21"/>
                  </a:cubicBezTo>
                  <a:cubicBezTo>
                    <a:pt x="335" y="10"/>
                    <a:pt x="314" y="4"/>
                    <a:pt x="293" y="5"/>
                  </a:cubicBezTo>
                  <a:cubicBezTo>
                    <a:pt x="293" y="171"/>
                    <a:pt x="293" y="171"/>
                    <a:pt x="293" y="171"/>
                  </a:cubicBezTo>
                  <a:cubicBezTo>
                    <a:pt x="293" y="191"/>
                    <a:pt x="276" y="207"/>
                    <a:pt x="257" y="207"/>
                  </a:cubicBezTo>
                  <a:cubicBezTo>
                    <a:pt x="207" y="207"/>
                    <a:pt x="207" y="207"/>
                    <a:pt x="207" y="207"/>
                  </a:cubicBezTo>
                  <a:cubicBezTo>
                    <a:pt x="201" y="225"/>
                    <a:pt x="185" y="238"/>
                    <a:pt x="165" y="238"/>
                  </a:cubicBezTo>
                  <a:cubicBezTo>
                    <a:pt x="141" y="238"/>
                    <a:pt x="121" y="219"/>
                    <a:pt x="121" y="195"/>
                  </a:cubicBezTo>
                  <a:cubicBezTo>
                    <a:pt x="121" y="171"/>
                    <a:pt x="141" y="151"/>
                    <a:pt x="165" y="151"/>
                  </a:cubicBezTo>
                  <a:cubicBezTo>
                    <a:pt x="185" y="151"/>
                    <a:pt x="201" y="165"/>
                    <a:pt x="207" y="183"/>
                  </a:cubicBezTo>
                  <a:cubicBezTo>
                    <a:pt x="257" y="183"/>
                    <a:pt x="257" y="183"/>
                    <a:pt x="257" y="183"/>
                  </a:cubicBezTo>
                  <a:cubicBezTo>
                    <a:pt x="263" y="183"/>
                    <a:pt x="269" y="177"/>
                    <a:pt x="269" y="171"/>
                  </a:cubicBezTo>
                  <a:cubicBezTo>
                    <a:pt x="269" y="9"/>
                    <a:pt x="269" y="9"/>
                    <a:pt x="269" y="9"/>
                  </a:cubicBezTo>
                  <a:cubicBezTo>
                    <a:pt x="235" y="18"/>
                    <a:pt x="209" y="44"/>
                    <a:pt x="198" y="75"/>
                  </a:cubicBezTo>
                  <a:cubicBezTo>
                    <a:pt x="165" y="69"/>
                    <a:pt x="130" y="78"/>
                    <a:pt x="105" y="104"/>
                  </a:cubicBezTo>
                  <a:cubicBezTo>
                    <a:pt x="80" y="129"/>
                    <a:pt x="70" y="164"/>
                    <a:pt x="76" y="197"/>
                  </a:cubicBezTo>
                  <a:cubicBezTo>
                    <a:pt x="45" y="208"/>
                    <a:pt x="20" y="233"/>
                    <a:pt x="10" y="267"/>
                  </a:cubicBezTo>
                  <a:cubicBezTo>
                    <a:pt x="239" y="267"/>
                    <a:pt x="239" y="267"/>
                    <a:pt x="239" y="267"/>
                  </a:cubicBezTo>
                  <a:cubicBezTo>
                    <a:pt x="244" y="249"/>
                    <a:pt x="261" y="236"/>
                    <a:pt x="281" y="236"/>
                  </a:cubicBezTo>
                  <a:cubicBezTo>
                    <a:pt x="304" y="236"/>
                    <a:pt x="324" y="255"/>
                    <a:pt x="324" y="279"/>
                  </a:cubicBezTo>
                  <a:cubicBezTo>
                    <a:pt x="324" y="303"/>
                    <a:pt x="304" y="323"/>
                    <a:pt x="281" y="323"/>
                  </a:cubicBezTo>
                  <a:cubicBezTo>
                    <a:pt x="261" y="323"/>
                    <a:pt x="244" y="310"/>
                    <a:pt x="239" y="291"/>
                  </a:cubicBezTo>
                  <a:cubicBezTo>
                    <a:pt x="6" y="291"/>
                    <a:pt x="6" y="291"/>
                    <a:pt x="6" y="291"/>
                  </a:cubicBezTo>
                  <a:cubicBezTo>
                    <a:pt x="5" y="318"/>
                    <a:pt x="14" y="344"/>
                    <a:pt x="31" y="364"/>
                  </a:cubicBezTo>
                  <a:cubicBezTo>
                    <a:pt x="10" y="389"/>
                    <a:pt x="0" y="424"/>
                    <a:pt x="10" y="459"/>
                  </a:cubicBezTo>
                  <a:cubicBezTo>
                    <a:pt x="19" y="494"/>
                    <a:pt x="45" y="519"/>
                    <a:pt x="76" y="531"/>
                  </a:cubicBezTo>
                  <a:cubicBezTo>
                    <a:pt x="70" y="561"/>
                    <a:pt x="78" y="593"/>
                    <a:pt x="99" y="617"/>
                  </a:cubicBezTo>
                  <a:cubicBezTo>
                    <a:pt x="99" y="406"/>
                    <a:pt x="99" y="406"/>
                    <a:pt x="99" y="406"/>
                  </a:cubicBezTo>
                  <a:cubicBezTo>
                    <a:pt x="81" y="400"/>
                    <a:pt x="68" y="384"/>
                    <a:pt x="68" y="364"/>
                  </a:cubicBezTo>
                  <a:cubicBezTo>
                    <a:pt x="68" y="340"/>
                    <a:pt x="87" y="321"/>
                    <a:pt x="111" y="321"/>
                  </a:cubicBezTo>
                  <a:cubicBezTo>
                    <a:pt x="135" y="321"/>
                    <a:pt x="155" y="340"/>
                    <a:pt x="155" y="364"/>
                  </a:cubicBezTo>
                  <a:cubicBezTo>
                    <a:pt x="155" y="384"/>
                    <a:pt x="141" y="400"/>
                    <a:pt x="123" y="406"/>
                  </a:cubicBezTo>
                  <a:cubicBezTo>
                    <a:pt x="123" y="638"/>
                    <a:pt x="123" y="638"/>
                    <a:pt x="123" y="638"/>
                  </a:cubicBezTo>
                  <a:cubicBezTo>
                    <a:pt x="146" y="653"/>
                    <a:pt x="173" y="658"/>
                    <a:pt x="198" y="653"/>
                  </a:cubicBezTo>
                  <a:cubicBezTo>
                    <a:pt x="209" y="684"/>
                    <a:pt x="235" y="710"/>
                    <a:pt x="270" y="719"/>
                  </a:cubicBezTo>
                  <a:cubicBezTo>
                    <a:pt x="299" y="727"/>
                    <a:pt x="329" y="721"/>
                    <a:pt x="353" y="706"/>
                  </a:cubicBezTo>
                  <a:lnTo>
                    <a:pt x="353" y="630"/>
                  </a:lnTo>
                  <a:close/>
                  <a:moveTo>
                    <a:pt x="300" y="279"/>
                  </a:moveTo>
                  <a:cubicBezTo>
                    <a:pt x="300" y="269"/>
                    <a:pt x="291" y="260"/>
                    <a:pt x="281" y="260"/>
                  </a:cubicBezTo>
                  <a:cubicBezTo>
                    <a:pt x="270" y="260"/>
                    <a:pt x="261" y="269"/>
                    <a:pt x="261" y="279"/>
                  </a:cubicBezTo>
                  <a:cubicBezTo>
                    <a:pt x="261" y="290"/>
                    <a:pt x="270" y="299"/>
                    <a:pt x="281" y="299"/>
                  </a:cubicBezTo>
                  <a:cubicBezTo>
                    <a:pt x="291" y="299"/>
                    <a:pt x="300" y="290"/>
                    <a:pt x="300" y="279"/>
                  </a:cubicBezTo>
                  <a:close/>
                  <a:moveTo>
                    <a:pt x="469" y="110"/>
                  </a:moveTo>
                  <a:cubicBezTo>
                    <a:pt x="469" y="99"/>
                    <a:pt x="461" y="91"/>
                    <a:pt x="450" y="91"/>
                  </a:cubicBezTo>
                  <a:cubicBezTo>
                    <a:pt x="439" y="91"/>
                    <a:pt x="430" y="99"/>
                    <a:pt x="430" y="110"/>
                  </a:cubicBezTo>
                  <a:cubicBezTo>
                    <a:pt x="430" y="121"/>
                    <a:pt x="439" y="130"/>
                    <a:pt x="450" y="130"/>
                  </a:cubicBezTo>
                  <a:cubicBezTo>
                    <a:pt x="461" y="130"/>
                    <a:pt x="469" y="121"/>
                    <a:pt x="469" y="110"/>
                  </a:cubicBezTo>
                  <a:close/>
                  <a:moveTo>
                    <a:pt x="430" y="364"/>
                  </a:moveTo>
                  <a:cubicBezTo>
                    <a:pt x="430" y="375"/>
                    <a:pt x="439" y="383"/>
                    <a:pt x="450" y="383"/>
                  </a:cubicBezTo>
                  <a:cubicBezTo>
                    <a:pt x="461" y="383"/>
                    <a:pt x="469" y="375"/>
                    <a:pt x="469" y="364"/>
                  </a:cubicBezTo>
                  <a:cubicBezTo>
                    <a:pt x="469" y="353"/>
                    <a:pt x="461" y="345"/>
                    <a:pt x="450" y="345"/>
                  </a:cubicBezTo>
                  <a:cubicBezTo>
                    <a:pt x="439" y="345"/>
                    <a:pt x="430" y="353"/>
                    <a:pt x="430" y="364"/>
                  </a:cubicBezTo>
                  <a:close/>
                  <a:moveTo>
                    <a:pt x="643" y="461"/>
                  </a:moveTo>
                  <a:cubicBezTo>
                    <a:pt x="623" y="461"/>
                    <a:pt x="607" y="445"/>
                    <a:pt x="607" y="425"/>
                  </a:cubicBezTo>
                  <a:cubicBezTo>
                    <a:pt x="607" y="303"/>
                    <a:pt x="607" y="303"/>
                    <a:pt x="607" y="303"/>
                  </a:cubicBezTo>
                  <a:cubicBezTo>
                    <a:pt x="607" y="297"/>
                    <a:pt x="602" y="291"/>
                    <a:pt x="595" y="291"/>
                  </a:cubicBezTo>
                  <a:cubicBezTo>
                    <a:pt x="576" y="291"/>
                    <a:pt x="576" y="291"/>
                    <a:pt x="576" y="291"/>
                  </a:cubicBezTo>
                  <a:cubicBezTo>
                    <a:pt x="571" y="310"/>
                    <a:pt x="554" y="323"/>
                    <a:pt x="534" y="323"/>
                  </a:cubicBezTo>
                  <a:cubicBezTo>
                    <a:pt x="510" y="323"/>
                    <a:pt x="491" y="303"/>
                    <a:pt x="491" y="279"/>
                  </a:cubicBezTo>
                  <a:cubicBezTo>
                    <a:pt x="491" y="255"/>
                    <a:pt x="510" y="236"/>
                    <a:pt x="534" y="236"/>
                  </a:cubicBezTo>
                  <a:cubicBezTo>
                    <a:pt x="554" y="236"/>
                    <a:pt x="571" y="249"/>
                    <a:pt x="576" y="267"/>
                  </a:cubicBezTo>
                  <a:cubicBezTo>
                    <a:pt x="595" y="267"/>
                    <a:pt x="595" y="267"/>
                    <a:pt x="595" y="267"/>
                  </a:cubicBezTo>
                  <a:cubicBezTo>
                    <a:pt x="615" y="267"/>
                    <a:pt x="631" y="284"/>
                    <a:pt x="631" y="303"/>
                  </a:cubicBezTo>
                  <a:cubicBezTo>
                    <a:pt x="631" y="425"/>
                    <a:pt x="631" y="425"/>
                    <a:pt x="631" y="425"/>
                  </a:cubicBezTo>
                  <a:cubicBezTo>
                    <a:pt x="631" y="431"/>
                    <a:pt x="637" y="437"/>
                    <a:pt x="643" y="437"/>
                  </a:cubicBezTo>
                  <a:cubicBezTo>
                    <a:pt x="724" y="437"/>
                    <a:pt x="724" y="437"/>
                    <a:pt x="724" y="437"/>
                  </a:cubicBezTo>
                  <a:cubicBezTo>
                    <a:pt x="725" y="410"/>
                    <a:pt x="716" y="384"/>
                    <a:pt x="699" y="364"/>
                  </a:cubicBezTo>
                  <a:cubicBezTo>
                    <a:pt x="721" y="338"/>
                    <a:pt x="730" y="303"/>
                    <a:pt x="721" y="268"/>
                  </a:cubicBezTo>
                  <a:cubicBezTo>
                    <a:pt x="713" y="242"/>
                    <a:pt x="697" y="220"/>
                    <a:pt x="675" y="207"/>
                  </a:cubicBezTo>
                  <a:cubicBezTo>
                    <a:pt x="474" y="207"/>
                    <a:pt x="474" y="207"/>
                    <a:pt x="474" y="207"/>
                  </a:cubicBezTo>
                  <a:cubicBezTo>
                    <a:pt x="467" y="207"/>
                    <a:pt x="462" y="212"/>
                    <a:pt x="462" y="219"/>
                  </a:cubicBezTo>
                  <a:cubicBezTo>
                    <a:pt x="462" y="322"/>
                    <a:pt x="462" y="322"/>
                    <a:pt x="462" y="322"/>
                  </a:cubicBezTo>
                  <a:cubicBezTo>
                    <a:pt x="480" y="328"/>
                    <a:pt x="493" y="344"/>
                    <a:pt x="493" y="364"/>
                  </a:cubicBezTo>
                  <a:cubicBezTo>
                    <a:pt x="493" y="388"/>
                    <a:pt x="474" y="408"/>
                    <a:pt x="450" y="408"/>
                  </a:cubicBezTo>
                  <a:cubicBezTo>
                    <a:pt x="426" y="408"/>
                    <a:pt x="406" y="388"/>
                    <a:pt x="406" y="364"/>
                  </a:cubicBezTo>
                  <a:cubicBezTo>
                    <a:pt x="406" y="344"/>
                    <a:pt x="420" y="328"/>
                    <a:pt x="438" y="322"/>
                  </a:cubicBezTo>
                  <a:cubicBezTo>
                    <a:pt x="438" y="219"/>
                    <a:pt x="438" y="219"/>
                    <a:pt x="438" y="219"/>
                  </a:cubicBezTo>
                  <a:cubicBezTo>
                    <a:pt x="438" y="199"/>
                    <a:pt x="454" y="183"/>
                    <a:pt x="474" y="183"/>
                  </a:cubicBezTo>
                  <a:cubicBezTo>
                    <a:pt x="656" y="183"/>
                    <a:pt x="656" y="183"/>
                    <a:pt x="656" y="183"/>
                  </a:cubicBezTo>
                  <a:cubicBezTo>
                    <a:pt x="657" y="154"/>
                    <a:pt x="647" y="125"/>
                    <a:pt x="625" y="104"/>
                  </a:cubicBezTo>
                  <a:cubicBezTo>
                    <a:pt x="600" y="78"/>
                    <a:pt x="565" y="69"/>
                    <a:pt x="532" y="75"/>
                  </a:cubicBezTo>
                  <a:cubicBezTo>
                    <a:pt x="521" y="43"/>
                    <a:pt x="495" y="18"/>
                    <a:pt x="460" y="8"/>
                  </a:cubicBezTo>
                  <a:cubicBezTo>
                    <a:pt x="431" y="0"/>
                    <a:pt x="401" y="6"/>
                    <a:pt x="377" y="21"/>
                  </a:cubicBezTo>
                  <a:cubicBezTo>
                    <a:pt x="377" y="98"/>
                    <a:pt x="377" y="98"/>
                    <a:pt x="377" y="98"/>
                  </a:cubicBezTo>
                  <a:cubicBezTo>
                    <a:pt x="408" y="98"/>
                    <a:pt x="408" y="98"/>
                    <a:pt x="408" y="98"/>
                  </a:cubicBezTo>
                  <a:cubicBezTo>
                    <a:pt x="413" y="80"/>
                    <a:pt x="430" y="67"/>
                    <a:pt x="450" y="67"/>
                  </a:cubicBezTo>
                  <a:cubicBezTo>
                    <a:pt x="474" y="67"/>
                    <a:pt x="493" y="86"/>
                    <a:pt x="493" y="110"/>
                  </a:cubicBezTo>
                  <a:cubicBezTo>
                    <a:pt x="493" y="134"/>
                    <a:pt x="474" y="154"/>
                    <a:pt x="450" y="154"/>
                  </a:cubicBezTo>
                  <a:cubicBezTo>
                    <a:pt x="430" y="154"/>
                    <a:pt x="413" y="140"/>
                    <a:pt x="408" y="122"/>
                  </a:cubicBezTo>
                  <a:cubicBezTo>
                    <a:pt x="377" y="122"/>
                    <a:pt x="377" y="122"/>
                    <a:pt x="377" y="122"/>
                  </a:cubicBezTo>
                  <a:cubicBezTo>
                    <a:pt x="377" y="437"/>
                    <a:pt x="377" y="437"/>
                    <a:pt x="377" y="437"/>
                  </a:cubicBezTo>
                  <a:cubicBezTo>
                    <a:pt x="426" y="437"/>
                    <a:pt x="426" y="437"/>
                    <a:pt x="426" y="437"/>
                  </a:cubicBezTo>
                  <a:cubicBezTo>
                    <a:pt x="446" y="437"/>
                    <a:pt x="462" y="453"/>
                    <a:pt x="462" y="473"/>
                  </a:cubicBezTo>
                  <a:cubicBezTo>
                    <a:pt x="462" y="576"/>
                    <a:pt x="462" y="576"/>
                    <a:pt x="462" y="576"/>
                  </a:cubicBezTo>
                  <a:cubicBezTo>
                    <a:pt x="480" y="582"/>
                    <a:pt x="493" y="598"/>
                    <a:pt x="493" y="618"/>
                  </a:cubicBezTo>
                  <a:cubicBezTo>
                    <a:pt x="493" y="642"/>
                    <a:pt x="474" y="661"/>
                    <a:pt x="450" y="661"/>
                  </a:cubicBezTo>
                  <a:cubicBezTo>
                    <a:pt x="426" y="661"/>
                    <a:pt x="406" y="642"/>
                    <a:pt x="406" y="618"/>
                  </a:cubicBezTo>
                  <a:cubicBezTo>
                    <a:pt x="406" y="598"/>
                    <a:pt x="420" y="582"/>
                    <a:pt x="438" y="576"/>
                  </a:cubicBezTo>
                  <a:cubicBezTo>
                    <a:pt x="438" y="473"/>
                    <a:pt x="438" y="473"/>
                    <a:pt x="438" y="473"/>
                  </a:cubicBezTo>
                  <a:cubicBezTo>
                    <a:pt x="438" y="466"/>
                    <a:pt x="432" y="461"/>
                    <a:pt x="426" y="461"/>
                  </a:cubicBezTo>
                  <a:cubicBezTo>
                    <a:pt x="377" y="461"/>
                    <a:pt x="377" y="461"/>
                    <a:pt x="377" y="461"/>
                  </a:cubicBezTo>
                  <a:cubicBezTo>
                    <a:pt x="377" y="706"/>
                    <a:pt x="377" y="706"/>
                    <a:pt x="377" y="706"/>
                  </a:cubicBezTo>
                  <a:cubicBezTo>
                    <a:pt x="401" y="721"/>
                    <a:pt x="431" y="727"/>
                    <a:pt x="460" y="719"/>
                  </a:cubicBezTo>
                  <a:cubicBezTo>
                    <a:pt x="495" y="710"/>
                    <a:pt x="521" y="684"/>
                    <a:pt x="532" y="653"/>
                  </a:cubicBezTo>
                  <a:cubicBezTo>
                    <a:pt x="565" y="659"/>
                    <a:pt x="600" y="649"/>
                    <a:pt x="625" y="624"/>
                  </a:cubicBezTo>
                  <a:cubicBezTo>
                    <a:pt x="636" y="613"/>
                    <a:pt x="644" y="601"/>
                    <a:pt x="649" y="588"/>
                  </a:cubicBezTo>
                  <a:cubicBezTo>
                    <a:pt x="558" y="588"/>
                    <a:pt x="558" y="588"/>
                    <a:pt x="558" y="588"/>
                  </a:cubicBezTo>
                  <a:cubicBezTo>
                    <a:pt x="539" y="588"/>
                    <a:pt x="522" y="572"/>
                    <a:pt x="522" y="552"/>
                  </a:cubicBezTo>
                  <a:cubicBezTo>
                    <a:pt x="522" y="490"/>
                    <a:pt x="522" y="490"/>
                    <a:pt x="522" y="490"/>
                  </a:cubicBezTo>
                  <a:cubicBezTo>
                    <a:pt x="504" y="485"/>
                    <a:pt x="491" y="468"/>
                    <a:pt x="491" y="449"/>
                  </a:cubicBezTo>
                  <a:cubicBezTo>
                    <a:pt x="491" y="425"/>
                    <a:pt x="510" y="405"/>
                    <a:pt x="534" y="405"/>
                  </a:cubicBezTo>
                  <a:cubicBezTo>
                    <a:pt x="558" y="405"/>
                    <a:pt x="578" y="425"/>
                    <a:pt x="578" y="449"/>
                  </a:cubicBezTo>
                  <a:cubicBezTo>
                    <a:pt x="578" y="468"/>
                    <a:pt x="565" y="485"/>
                    <a:pt x="546" y="490"/>
                  </a:cubicBezTo>
                  <a:cubicBezTo>
                    <a:pt x="546" y="552"/>
                    <a:pt x="546" y="552"/>
                    <a:pt x="546" y="552"/>
                  </a:cubicBezTo>
                  <a:cubicBezTo>
                    <a:pt x="546" y="558"/>
                    <a:pt x="552" y="564"/>
                    <a:pt x="558" y="564"/>
                  </a:cubicBezTo>
                  <a:cubicBezTo>
                    <a:pt x="655" y="564"/>
                    <a:pt x="655" y="564"/>
                    <a:pt x="655" y="564"/>
                  </a:cubicBezTo>
                  <a:cubicBezTo>
                    <a:pt x="656" y="553"/>
                    <a:pt x="656" y="542"/>
                    <a:pt x="654" y="531"/>
                  </a:cubicBezTo>
                  <a:cubicBezTo>
                    <a:pt x="685" y="520"/>
                    <a:pt x="710" y="494"/>
                    <a:pt x="720" y="461"/>
                  </a:cubicBezTo>
                  <a:lnTo>
                    <a:pt x="643" y="461"/>
                  </a:lnTo>
                  <a:close/>
                  <a:moveTo>
                    <a:pt x="515" y="279"/>
                  </a:moveTo>
                  <a:cubicBezTo>
                    <a:pt x="515" y="290"/>
                    <a:pt x="524" y="299"/>
                    <a:pt x="534" y="299"/>
                  </a:cubicBezTo>
                  <a:cubicBezTo>
                    <a:pt x="545" y="299"/>
                    <a:pt x="554" y="290"/>
                    <a:pt x="554" y="279"/>
                  </a:cubicBezTo>
                  <a:cubicBezTo>
                    <a:pt x="554" y="269"/>
                    <a:pt x="545" y="260"/>
                    <a:pt x="534" y="260"/>
                  </a:cubicBezTo>
                  <a:cubicBezTo>
                    <a:pt x="524" y="260"/>
                    <a:pt x="515" y="269"/>
                    <a:pt x="515" y="279"/>
                  </a:cubicBezTo>
                  <a:close/>
                  <a:moveTo>
                    <a:pt x="554" y="449"/>
                  </a:moveTo>
                  <a:cubicBezTo>
                    <a:pt x="554" y="438"/>
                    <a:pt x="545" y="429"/>
                    <a:pt x="534" y="429"/>
                  </a:cubicBezTo>
                  <a:cubicBezTo>
                    <a:pt x="524" y="429"/>
                    <a:pt x="515" y="438"/>
                    <a:pt x="515" y="449"/>
                  </a:cubicBezTo>
                  <a:cubicBezTo>
                    <a:pt x="515" y="459"/>
                    <a:pt x="524" y="468"/>
                    <a:pt x="534" y="468"/>
                  </a:cubicBezTo>
                  <a:cubicBezTo>
                    <a:pt x="545" y="468"/>
                    <a:pt x="554" y="459"/>
                    <a:pt x="554" y="449"/>
                  </a:cubicBezTo>
                  <a:close/>
                  <a:moveTo>
                    <a:pt x="430" y="618"/>
                  </a:moveTo>
                  <a:cubicBezTo>
                    <a:pt x="430" y="629"/>
                    <a:pt x="439" y="637"/>
                    <a:pt x="450" y="637"/>
                  </a:cubicBezTo>
                  <a:cubicBezTo>
                    <a:pt x="461" y="637"/>
                    <a:pt x="469" y="629"/>
                    <a:pt x="469" y="618"/>
                  </a:cubicBezTo>
                  <a:cubicBezTo>
                    <a:pt x="469" y="607"/>
                    <a:pt x="461" y="599"/>
                    <a:pt x="450" y="599"/>
                  </a:cubicBezTo>
                  <a:cubicBezTo>
                    <a:pt x="439" y="599"/>
                    <a:pt x="430" y="607"/>
                    <a:pt x="430" y="61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66" name="正方形/長方形 65">
            <a:extLst>
              <a:ext uri="{FF2B5EF4-FFF2-40B4-BE49-F238E27FC236}">
                <a16:creationId xmlns:a16="http://schemas.microsoft.com/office/drawing/2014/main" id="{C803F7AB-25B2-8159-52D9-EA10C97D12EA}"/>
              </a:ext>
            </a:extLst>
          </p:cNvPr>
          <p:cNvSpPr/>
          <p:nvPr/>
        </p:nvSpPr>
        <p:spPr>
          <a:xfrm>
            <a:off x="5909375" y="4013287"/>
            <a:ext cx="2803085" cy="348755"/>
          </a:xfrm>
          <a:prstGeom prst="rect">
            <a:avLst/>
          </a:prstGeom>
          <a:solidFill>
            <a:srgbClr val="00ABC5"/>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　銀行マスタ</a:t>
            </a: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API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4" name="Oval 104">
            <a:extLst>
              <a:ext uri="{FF2B5EF4-FFF2-40B4-BE49-F238E27FC236}">
                <a16:creationId xmlns:a16="http://schemas.microsoft.com/office/drawing/2014/main" id="{A12B9A33-DE03-8B90-963A-5D28514047D7}"/>
              </a:ext>
            </a:extLst>
          </p:cNvPr>
          <p:cNvSpPr>
            <a:spLocks noChangeArrowheads="1"/>
          </p:cNvSpPr>
          <p:nvPr/>
        </p:nvSpPr>
        <p:spPr bwMode="auto">
          <a:xfrm>
            <a:off x="605778" y="4501111"/>
            <a:ext cx="15925" cy="15925"/>
          </a:xfrm>
          <a:prstGeom prst="ellipse">
            <a:avLst/>
          </a:prstGeom>
          <a:solidFill>
            <a:srgbClr val="00B7EE"/>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 name="正方形/長方形 29">
            <a:extLst>
              <a:ext uri="{FF2B5EF4-FFF2-40B4-BE49-F238E27FC236}">
                <a16:creationId xmlns:a16="http://schemas.microsoft.com/office/drawing/2014/main" id="{A875D3E0-A673-350B-7F82-092B4914DA67}"/>
              </a:ext>
            </a:extLst>
          </p:cNvPr>
          <p:cNvSpPr/>
          <p:nvPr/>
        </p:nvSpPr>
        <p:spPr>
          <a:xfrm>
            <a:off x="287524" y="4263938"/>
            <a:ext cx="2803085" cy="507566"/>
          </a:xfrm>
          <a:prstGeom prst="rect">
            <a:avLst/>
          </a:prstGeom>
          <a:solidFill>
            <a:srgbClr val="00B7EE"/>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kern="0">
                <a:solidFill>
                  <a:prstClr val="white"/>
                </a:solidFill>
                <a:latin typeface="メイリオ"/>
                <a:ea typeface="メイリオ"/>
              </a:rPr>
              <a:t>　デジタルインボイス</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63" name="Freeform 86">
            <a:extLst>
              <a:ext uri="{FF2B5EF4-FFF2-40B4-BE49-F238E27FC236}">
                <a16:creationId xmlns:a16="http://schemas.microsoft.com/office/drawing/2014/main" id="{1FFBE62A-80CD-D10D-0DA2-9D33CC9202DD}"/>
              </a:ext>
            </a:extLst>
          </p:cNvPr>
          <p:cNvSpPr>
            <a:spLocks noEditPoints="1"/>
          </p:cNvSpPr>
          <p:nvPr/>
        </p:nvSpPr>
        <p:spPr bwMode="auto">
          <a:xfrm>
            <a:off x="494642" y="4323626"/>
            <a:ext cx="254122" cy="354970"/>
          </a:xfrm>
          <a:custGeom>
            <a:avLst/>
            <a:gdLst>
              <a:gd name="T0" fmla="*/ 410 w 410"/>
              <a:gd name="T1" fmla="*/ 102 h 538"/>
              <a:gd name="T2" fmla="*/ 0 w 410"/>
              <a:gd name="T3" fmla="*/ 538 h 538"/>
              <a:gd name="T4" fmla="*/ 307 w 410"/>
              <a:gd name="T5" fmla="*/ 0 h 538"/>
              <a:gd name="T6" fmla="*/ 318 w 410"/>
              <a:gd name="T7" fmla="*/ 0 h 538"/>
              <a:gd name="T8" fmla="*/ 410 w 410"/>
              <a:gd name="T9" fmla="*/ 92 h 538"/>
              <a:gd name="T10" fmla="*/ 365 w 410"/>
              <a:gd name="T11" fmla="*/ 139 h 538"/>
              <a:gd name="T12" fmla="*/ 45 w 410"/>
              <a:gd name="T13" fmla="*/ 147 h 538"/>
              <a:gd name="T14" fmla="*/ 365 w 410"/>
              <a:gd name="T15" fmla="*/ 139 h 538"/>
              <a:gd name="T16" fmla="*/ 45 w 410"/>
              <a:gd name="T17" fmla="*/ 324 h 538"/>
              <a:gd name="T18" fmla="*/ 365 w 410"/>
              <a:gd name="T19" fmla="*/ 331 h 538"/>
              <a:gd name="T20" fmla="*/ 99 w 410"/>
              <a:gd name="T21" fmla="*/ 292 h 538"/>
              <a:gd name="T22" fmla="*/ 68 w 410"/>
              <a:gd name="T23" fmla="*/ 179 h 538"/>
              <a:gd name="T24" fmla="*/ 99 w 410"/>
              <a:gd name="T25" fmla="*/ 292 h 538"/>
              <a:gd name="T26" fmla="*/ 204 w 410"/>
              <a:gd name="T27" fmla="*/ 179 h 538"/>
              <a:gd name="T28" fmla="*/ 205 w 410"/>
              <a:gd name="T29" fmla="*/ 257 h 538"/>
              <a:gd name="T30" fmla="*/ 163 w 410"/>
              <a:gd name="T31" fmla="*/ 179 h 538"/>
              <a:gd name="T32" fmla="*/ 123 w 410"/>
              <a:gd name="T33" fmla="*/ 292 h 538"/>
              <a:gd name="T34" fmla="*/ 150 w 410"/>
              <a:gd name="T35" fmla="*/ 241 h 538"/>
              <a:gd name="T36" fmla="*/ 150 w 410"/>
              <a:gd name="T37" fmla="*/ 212 h 538"/>
              <a:gd name="T38" fmla="*/ 231 w 410"/>
              <a:gd name="T39" fmla="*/ 292 h 538"/>
              <a:gd name="T40" fmla="*/ 304 w 410"/>
              <a:gd name="T41" fmla="*/ 236 h 538"/>
              <a:gd name="T42" fmla="*/ 299 w 410"/>
              <a:gd name="T43" fmla="*/ 263 h 538"/>
              <a:gd name="T44" fmla="*/ 278 w 410"/>
              <a:gd name="T45" fmla="*/ 179 h 538"/>
              <a:gd name="T46" fmla="*/ 281 w 410"/>
              <a:gd name="T47" fmla="*/ 292 h 538"/>
              <a:gd name="T48" fmla="*/ 354 w 410"/>
              <a:gd name="T49" fmla="*/ 179 h 538"/>
              <a:gd name="T50" fmla="*/ 304 w 410"/>
              <a:gd name="T51" fmla="*/ 236 h 538"/>
              <a:gd name="T52" fmla="*/ 365 w 410"/>
              <a:gd name="T53" fmla="*/ 378 h 538"/>
              <a:gd name="T54" fmla="*/ 57 w 410"/>
              <a:gd name="T55" fmla="*/ 365 h 538"/>
              <a:gd name="T56" fmla="*/ 45 w 410"/>
              <a:gd name="T57" fmla="*/ 481 h 538"/>
              <a:gd name="T58" fmla="*/ 352 w 410"/>
              <a:gd name="T59" fmla="*/ 493 h 538"/>
              <a:gd name="T60" fmla="*/ 178 w 410"/>
              <a:gd name="T61" fmla="*/ 429 h 538"/>
              <a:gd name="T62" fmla="*/ 138 w 410"/>
              <a:gd name="T63" fmla="*/ 465 h 538"/>
              <a:gd name="T64" fmla="*/ 118 w 410"/>
              <a:gd name="T65" fmla="*/ 393 h 538"/>
              <a:gd name="T66" fmla="*/ 168 w 410"/>
              <a:gd name="T67" fmla="*/ 403 h 538"/>
              <a:gd name="T68" fmla="*/ 162 w 410"/>
              <a:gd name="T69" fmla="*/ 429 h 538"/>
              <a:gd name="T70" fmla="*/ 133 w 410"/>
              <a:gd name="T71" fmla="*/ 406 h 538"/>
              <a:gd name="T72" fmla="*/ 140 w 410"/>
              <a:gd name="T73" fmla="*/ 453 h 538"/>
              <a:gd name="T74" fmla="*/ 198 w 410"/>
              <a:gd name="T75" fmla="*/ 465 h 538"/>
              <a:gd name="T76" fmla="*/ 213 w 410"/>
              <a:gd name="T77" fmla="*/ 393 h 538"/>
              <a:gd name="T78" fmla="*/ 198 w 410"/>
              <a:gd name="T79" fmla="*/ 465 h 538"/>
              <a:gd name="T80" fmla="*/ 292 w 410"/>
              <a:gd name="T81" fmla="*/ 425 h 538"/>
              <a:gd name="T82" fmla="*/ 279 w 410"/>
              <a:gd name="T83" fmla="*/ 465 h 538"/>
              <a:gd name="T84" fmla="*/ 241 w 410"/>
              <a:gd name="T85" fmla="*/ 457 h 538"/>
              <a:gd name="T86" fmla="*/ 243 w 410"/>
              <a:gd name="T87" fmla="*/ 402 h 538"/>
              <a:gd name="T88" fmla="*/ 292 w 410"/>
              <a:gd name="T89" fmla="*/ 397 h 538"/>
              <a:gd name="T90" fmla="*/ 270 w 410"/>
              <a:gd name="T91" fmla="*/ 405 h 538"/>
              <a:gd name="T92" fmla="*/ 248 w 410"/>
              <a:gd name="T93" fmla="*/ 430 h 538"/>
              <a:gd name="T94" fmla="*/ 267 w 410"/>
              <a:gd name="T95" fmla="*/ 454 h 538"/>
              <a:gd name="T96" fmla="*/ 277 w 410"/>
              <a:gd name="T97" fmla="*/ 438 h 538"/>
              <a:gd name="T98" fmla="*/ 263 w 410"/>
              <a:gd name="T99" fmla="*/ 42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0" h="538">
                <a:moveTo>
                  <a:pt x="307" y="102"/>
                </a:moveTo>
                <a:cubicBezTo>
                  <a:pt x="410" y="102"/>
                  <a:pt x="410" y="102"/>
                  <a:pt x="410" y="102"/>
                </a:cubicBezTo>
                <a:cubicBezTo>
                  <a:pt x="410" y="538"/>
                  <a:pt x="410" y="538"/>
                  <a:pt x="410" y="538"/>
                </a:cubicBezTo>
                <a:cubicBezTo>
                  <a:pt x="0" y="538"/>
                  <a:pt x="0" y="538"/>
                  <a:pt x="0" y="538"/>
                </a:cubicBezTo>
                <a:cubicBezTo>
                  <a:pt x="0" y="0"/>
                  <a:pt x="0" y="0"/>
                  <a:pt x="0" y="0"/>
                </a:cubicBezTo>
                <a:cubicBezTo>
                  <a:pt x="307" y="0"/>
                  <a:pt x="307" y="0"/>
                  <a:pt x="307" y="0"/>
                </a:cubicBezTo>
                <a:lnTo>
                  <a:pt x="307" y="102"/>
                </a:lnTo>
                <a:close/>
                <a:moveTo>
                  <a:pt x="318" y="0"/>
                </a:moveTo>
                <a:cubicBezTo>
                  <a:pt x="318" y="92"/>
                  <a:pt x="318" y="92"/>
                  <a:pt x="318" y="92"/>
                </a:cubicBezTo>
                <a:cubicBezTo>
                  <a:pt x="410" y="92"/>
                  <a:pt x="410" y="92"/>
                  <a:pt x="410" y="92"/>
                </a:cubicBezTo>
                <a:lnTo>
                  <a:pt x="318" y="0"/>
                </a:lnTo>
                <a:close/>
                <a:moveTo>
                  <a:pt x="365" y="139"/>
                </a:moveTo>
                <a:cubicBezTo>
                  <a:pt x="45" y="139"/>
                  <a:pt x="45" y="139"/>
                  <a:pt x="45" y="139"/>
                </a:cubicBezTo>
                <a:cubicBezTo>
                  <a:pt x="45" y="147"/>
                  <a:pt x="45" y="147"/>
                  <a:pt x="45" y="147"/>
                </a:cubicBezTo>
                <a:cubicBezTo>
                  <a:pt x="365" y="147"/>
                  <a:pt x="365" y="147"/>
                  <a:pt x="365" y="147"/>
                </a:cubicBezTo>
                <a:lnTo>
                  <a:pt x="365" y="139"/>
                </a:lnTo>
                <a:close/>
                <a:moveTo>
                  <a:pt x="365" y="324"/>
                </a:moveTo>
                <a:cubicBezTo>
                  <a:pt x="45" y="324"/>
                  <a:pt x="45" y="324"/>
                  <a:pt x="45" y="324"/>
                </a:cubicBezTo>
                <a:cubicBezTo>
                  <a:pt x="45" y="331"/>
                  <a:pt x="45" y="331"/>
                  <a:pt x="45" y="331"/>
                </a:cubicBezTo>
                <a:cubicBezTo>
                  <a:pt x="365" y="331"/>
                  <a:pt x="365" y="331"/>
                  <a:pt x="365" y="331"/>
                </a:cubicBezTo>
                <a:lnTo>
                  <a:pt x="365" y="324"/>
                </a:lnTo>
                <a:close/>
                <a:moveTo>
                  <a:pt x="99" y="292"/>
                </a:moveTo>
                <a:cubicBezTo>
                  <a:pt x="99" y="179"/>
                  <a:pt x="99" y="179"/>
                  <a:pt x="99" y="179"/>
                </a:cubicBezTo>
                <a:cubicBezTo>
                  <a:pt x="68" y="179"/>
                  <a:pt x="68" y="179"/>
                  <a:pt x="68" y="179"/>
                </a:cubicBezTo>
                <a:cubicBezTo>
                  <a:pt x="68" y="292"/>
                  <a:pt x="68" y="292"/>
                  <a:pt x="68" y="292"/>
                </a:cubicBezTo>
                <a:lnTo>
                  <a:pt x="99" y="292"/>
                </a:lnTo>
                <a:close/>
                <a:moveTo>
                  <a:pt x="231" y="179"/>
                </a:moveTo>
                <a:cubicBezTo>
                  <a:pt x="204" y="179"/>
                  <a:pt x="204" y="179"/>
                  <a:pt x="204" y="179"/>
                </a:cubicBezTo>
                <a:cubicBezTo>
                  <a:pt x="204" y="230"/>
                  <a:pt x="204" y="230"/>
                  <a:pt x="204" y="230"/>
                </a:cubicBezTo>
                <a:cubicBezTo>
                  <a:pt x="204" y="237"/>
                  <a:pt x="204" y="246"/>
                  <a:pt x="205" y="257"/>
                </a:cubicBezTo>
                <a:cubicBezTo>
                  <a:pt x="205" y="257"/>
                  <a:pt x="205" y="257"/>
                  <a:pt x="205" y="257"/>
                </a:cubicBezTo>
                <a:cubicBezTo>
                  <a:pt x="163" y="179"/>
                  <a:pt x="163" y="179"/>
                  <a:pt x="163" y="179"/>
                </a:cubicBezTo>
                <a:cubicBezTo>
                  <a:pt x="123" y="179"/>
                  <a:pt x="123" y="179"/>
                  <a:pt x="123" y="179"/>
                </a:cubicBezTo>
                <a:cubicBezTo>
                  <a:pt x="123" y="292"/>
                  <a:pt x="123" y="292"/>
                  <a:pt x="123" y="292"/>
                </a:cubicBezTo>
                <a:cubicBezTo>
                  <a:pt x="150" y="292"/>
                  <a:pt x="150" y="292"/>
                  <a:pt x="150" y="292"/>
                </a:cubicBezTo>
                <a:cubicBezTo>
                  <a:pt x="150" y="241"/>
                  <a:pt x="150" y="241"/>
                  <a:pt x="150" y="241"/>
                </a:cubicBezTo>
                <a:cubicBezTo>
                  <a:pt x="150" y="234"/>
                  <a:pt x="150" y="225"/>
                  <a:pt x="149" y="212"/>
                </a:cubicBezTo>
                <a:cubicBezTo>
                  <a:pt x="150" y="212"/>
                  <a:pt x="150" y="212"/>
                  <a:pt x="150" y="212"/>
                </a:cubicBezTo>
                <a:cubicBezTo>
                  <a:pt x="191" y="292"/>
                  <a:pt x="191" y="292"/>
                  <a:pt x="191" y="292"/>
                </a:cubicBezTo>
                <a:cubicBezTo>
                  <a:pt x="231" y="292"/>
                  <a:pt x="231" y="292"/>
                  <a:pt x="231" y="292"/>
                </a:cubicBezTo>
                <a:lnTo>
                  <a:pt x="231" y="179"/>
                </a:lnTo>
                <a:close/>
                <a:moveTo>
                  <a:pt x="304" y="236"/>
                </a:moveTo>
                <a:cubicBezTo>
                  <a:pt x="303" y="240"/>
                  <a:pt x="302" y="244"/>
                  <a:pt x="301" y="249"/>
                </a:cubicBezTo>
                <a:cubicBezTo>
                  <a:pt x="300" y="255"/>
                  <a:pt x="299" y="259"/>
                  <a:pt x="299" y="263"/>
                </a:cubicBezTo>
                <a:cubicBezTo>
                  <a:pt x="299" y="258"/>
                  <a:pt x="297" y="249"/>
                  <a:pt x="294" y="236"/>
                </a:cubicBezTo>
                <a:cubicBezTo>
                  <a:pt x="278" y="179"/>
                  <a:pt x="278" y="179"/>
                  <a:pt x="278" y="179"/>
                </a:cubicBezTo>
                <a:cubicBezTo>
                  <a:pt x="244" y="179"/>
                  <a:pt x="244" y="179"/>
                  <a:pt x="244" y="179"/>
                </a:cubicBezTo>
                <a:cubicBezTo>
                  <a:pt x="281" y="292"/>
                  <a:pt x="281" y="292"/>
                  <a:pt x="281" y="292"/>
                </a:cubicBezTo>
                <a:cubicBezTo>
                  <a:pt x="317" y="292"/>
                  <a:pt x="317" y="292"/>
                  <a:pt x="317" y="292"/>
                </a:cubicBezTo>
                <a:cubicBezTo>
                  <a:pt x="354" y="179"/>
                  <a:pt x="354" y="179"/>
                  <a:pt x="354" y="179"/>
                </a:cubicBezTo>
                <a:cubicBezTo>
                  <a:pt x="320" y="179"/>
                  <a:pt x="320" y="179"/>
                  <a:pt x="320" y="179"/>
                </a:cubicBezTo>
                <a:lnTo>
                  <a:pt x="304" y="236"/>
                </a:lnTo>
                <a:close/>
                <a:moveTo>
                  <a:pt x="365" y="481"/>
                </a:moveTo>
                <a:cubicBezTo>
                  <a:pt x="365" y="378"/>
                  <a:pt x="365" y="378"/>
                  <a:pt x="365" y="378"/>
                </a:cubicBezTo>
                <a:cubicBezTo>
                  <a:pt x="365" y="371"/>
                  <a:pt x="359" y="365"/>
                  <a:pt x="352" y="365"/>
                </a:cubicBezTo>
                <a:cubicBezTo>
                  <a:pt x="57" y="365"/>
                  <a:pt x="57" y="365"/>
                  <a:pt x="57" y="365"/>
                </a:cubicBezTo>
                <a:cubicBezTo>
                  <a:pt x="50" y="365"/>
                  <a:pt x="45" y="371"/>
                  <a:pt x="45" y="378"/>
                </a:cubicBezTo>
                <a:cubicBezTo>
                  <a:pt x="45" y="481"/>
                  <a:pt x="45" y="481"/>
                  <a:pt x="45" y="481"/>
                </a:cubicBezTo>
                <a:cubicBezTo>
                  <a:pt x="45" y="488"/>
                  <a:pt x="50" y="493"/>
                  <a:pt x="57" y="493"/>
                </a:cubicBezTo>
                <a:cubicBezTo>
                  <a:pt x="352" y="493"/>
                  <a:pt x="352" y="493"/>
                  <a:pt x="352" y="493"/>
                </a:cubicBezTo>
                <a:cubicBezTo>
                  <a:pt x="359" y="493"/>
                  <a:pt x="365" y="488"/>
                  <a:pt x="365" y="481"/>
                </a:cubicBezTo>
                <a:close/>
                <a:moveTo>
                  <a:pt x="178" y="429"/>
                </a:moveTo>
                <a:cubicBezTo>
                  <a:pt x="178" y="440"/>
                  <a:pt x="174" y="450"/>
                  <a:pt x="168" y="456"/>
                </a:cubicBezTo>
                <a:cubicBezTo>
                  <a:pt x="161" y="462"/>
                  <a:pt x="151" y="465"/>
                  <a:pt x="138" y="465"/>
                </a:cubicBezTo>
                <a:cubicBezTo>
                  <a:pt x="118" y="465"/>
                  <a:pt x="118" y="465"/>
                  <a:pt x="118" y="465"/>
                </a:cubicBezTo>
                <a:cubicBezTo>
                  <a:pt x="118" y="393"/>
                  <a:pt x="118" y="393"/>
                  <a:pt x="118" y="393"/>
                </a:cubicBezTo>
                <a:cubicBezTo>
                  <a:pt x="141" y="393"/>
                  <a:pt x="141" y="393"/>
                  <a:pt x="141" y="393"/>
                </a:cubicBezTo>
                <a:cubicBezTo>
                  <a:pt x="152" y="393"/>
                  <a:pt x="162" y="396"/>
                  <a:pt x="168" y="403"/>
                </a:cubicBezTo>
                <a:cubicBezTo>
                  <a:pt x="175" y="409"/>
                  <a:pt x="178" y="417"/>
                  <a:pt x="178" y="429"/>
                </a:cubicBezTo>
                <a:close/>
                <a:moveTo>
                  <a:pt x="162" y="429"/>
                </a:moveTo>
                <a:cubicBezTo>
                  <a:pt x="162" y="414"/>
                  <a:pt x="155" y="406"/>
                  <a:pt x="141" y="406"/>
                </a:cubicBezTo>
                <a:cubicBezTo>
                  <a:pt x="133" y="406"/>
                  <a:pt x="133" y="406"/>
                  <a:pt x="133" y="406"/>
                </a:cubicBezTo>
                <a:cubicBezTo>
                  <a:pt x="133" y="453"/>
                  <a:pt x="133" y="453"/>
                  <a:pt x="133" y="453"/>
                </a:cubicBezTo>
                <a:cubicBezTo>
                  <a:pt x="140" y="453"/>
                  <a:pt x="140" y="453"/>
                  <a:pt x="140" y="453"/>
                </a:cubicBezTo>
                <a:cubicBezTo>
                  <a:pt x="155" y="453"/>
                  <a:pt x="162" y="445"/>
                  <a:pt x="162" y="429"/>
                </a:cubicBezTo>
                <a:close/>
                <a:moveTo>
                  <a:pt x="198" y="465"/>
                </a:moveTo>
                <a:cubicBezTo>
                  <a:pt x="198" y="393"/>
                  <a:pt x="198" y="393"/>
                  <a:pt x="198" y="393"/>
                </a:cubicBezTo>
                <a:cubicBezTo>
                  <a:pt x="213" y="393"/>
                  <a:pt x="213" y="393"/>
                  <a:pt x="213" y="393"/>
                </a:cubicBezTo>
                <a:cubicBezTo>
                  <a:pt x="213" y="465"/>
                  <a:pt x="213" y="465"/>
                  <a:pt x="213" y="465"/>
                </a:cubicBezTo>
                <a:lnTo>
                  <a:pt x="198" y="465"/>
                </a:lnTo>
                <a:close/>
                <a:moveTo>
                  <a:pt x="263" y="425"/>
                </a:moveTo>
                <a:cubicBezTo>
                  <a:pt x="292" y="425"/>
                  <a:pt x="292" y="425"/>
                  <a:pt x="292" y="425"/>
                </a:cubicBezTo>
                <a:cubicBezTo>
                  <a:pt x="292" y="462"/>
                  <a:pt x="292" y="462"/>
                  <a:pt x="292" y="462"/>
                </a:cubicBezTo>
                <a:cubicBezTo>
                  <a:pt x="287" y="464"/>
                  <a:pt x="283" y="465"/>
                  <a:pt x="279" y="465"/>
                </a:cubicBezTo>
                <a:cubicBezTo>
                  <a:pt x="275" y="466"/>
                  <a:pt x="270" y="466"/>
                  <a:pt x="266" y="466"/>
                </a:cubicBezTo>
                <a:cubicBezTo>
                  <a:pt x="255" y="466"/>
                  <a:pt x="247" y="463"/>
                  <a:pt x="241" y="457"/>
                </a:cubicBezTo>
                <a:cubicBezTo>
                  <a:pt x="235" y="450"/>
                  <a:pt x="233" y="441"/>
                  <a:pt x="233" y="429"/>
                </a:cubicBezTo>
                <a:cubicBezTo>
                  <a:pt x="233" y="418"/>
                  <a:pt x="236" y="409"/>
                  <a:pt x="243" y="402"/>
                </a:cubicBezTo>
                <a:cubicBezTo>
                  <a:pt x="249" y="396"/>
                  <a:pt x="258" y="392"/>
                  <a:pt x="270" y="392"/>
                </a:cubicBezTo>
                <a:cubicBezTo>
                  <a:pt x="278" y="392"/>
                  <a:pt x="285" y="394"/>
                  <a:pt x="292" y="397"/>
                </a:cubicBezTo>
                <a:cubicBezTo>
                  <a:pt x="287" y="409"/>
                  <a:pt x="287" y="409"/>
                  <a:pt x="287" y="409"/>
                </a:cubicBezTo>
                <a:cubicBezTo>
                  <a:pt x="281" y="406"/>
                  <a:pt x="276" y="405"/>
                  <a:pt x="270" y="405"/>
                </a:cubicBezTo>
                <a:cubicBezTo>
                  <a:pt x="264" y="405"/>
                  <a:pt x="258" y="407"/>
                  <a:pt x="254" y="412"/>
                </a:cubicBezTo>
                <a:cubicBezTo>
                  <a:pt x="250" y="416"/>
                  <a:pt x="248" y="422"/>
                  <a:pt x="248" y="430"/>
                </a:cubicBezTo>
                <a:cubicBezTo>
                  <a:pt x="248" y="437"/>
                  <a:pt x="250" y="443"/>
                  <a:pt x="253" y="447"/>
                </a:cubicBezTo>
                <a:cubicBezTo>
                  <a:pt x="256" y="452"/>
                  <a:pt x="261" y="454"/>
                  <a:pt x="267" y="454"/>
                </a:cubicBezTo>
                <a:cubicBezTo>
                  <a:pt x="270" y="454"/>
                  <a:pt x="274" y="453"/>
                  <a:pt x="277" y="453"/>
                </a:cubicBezTo>
                <a:cubicBezTo>
                  <a:pt x="277" y="438"/>
                  <a:pt x="277" y="438"/>
                  <a:pt x="277" y="438"/>
                </a:cubicBezTo>
                <a:cubicBezTo>
                  <a:pt x="263" y="438"/>
                  <a:pt x="263" y="438"/>
                  <a:pt x="263" y="438"/>
                </a:cubicBezTo>
                <a:lnTo>
                  <a:pt x="263" y="4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schemeClr val="tx1">
                  <a:lumMod val="85000"/>
                  <a:lumOff val="15000"/>
                </a:schemeClr>
              </a:solidFill>
            </a:endParaRPr>
          </a:p>
        </p:txBody>
      </p:sp>
      <p:sp>
        <p:nvSpPr>
          <p:cNvPr id="13" name="正方形/長方形 12">
            <a:extLst>
              <a:ext uri="{FF2B5EF4-FFF2-40B4-BE49-F238E27FC236}">
                <a16:creationId xmlns:a16="http://schemas.microsoft.com/office/drawing/2014/main" id="{4CDAA650-CF8C-7E07-93EA-6472A0DC8229}"/>
              </a:ext>
            </a:extLst>
          </p:cNvPr>
          <p:cNvSpPr/>
          <p:nvPr/>
        </p:nvSpPr>
        <p:spPr>
          <a:xfrm>
            <a:off x="5910405" y="3610800"/>
            <a:ext cx="2803085" cy="348755"/>
          </a:xfrm>
          <a:prstGeom prst="rect">
            <a:avLst/>
          </a:prstGeom>
          <a:solidFill>
            <a:srgbClr val="00ABC5"/>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　取引先マスタ</a:t>
            </a: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API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7" name="正方形/長方形 26">
            <a:extLst>
              <a:ext uri="{FF2B5EF4-FFF2-40B4-BE49-F238E27FC236}">
                <a16:creationId xmlns:a16="http://schemas.microsoft.com/office/drawing/2014/main" id="{3E42002B-F559-1F03-7EF8-386C34EA136E}"/>
              </a:ext>
            </a:extLst>
          </p:cNvPr>
          <p:cNvSpPr/>
          <p:nvPr/>
        </p:nvSpPr>
        <p:spPr>
          <a:xfrm>
            <a:off x="5905448" y="4422811"/>
            <a:ext cx="2803085" cy="348755"/>
          </a:xfrm>
          <a:prstGeom prst="rect">
            <a:avLst/>
          </a:prstGeom>
          <a:solidFill>
            <a:srgbClr val="00ABC5"/>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　銀行口座</a:t>
            </a: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API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9" name="Freeform 15">
            <a:extLst>
              <a:ext uri="{FF2B5EF4-FFF2-40B4-BE49-F238E27FC236}">
                <a16:creationId xmlns:a16="http://schemas.microsoft.com/office/drawing/2014/main" id="{62FC90C0-305F-DCEF-6C98-9BD430ACD08B}"/>
              </a:ext>
            </a:extLst>
          </p:cNvPr>
          <p:cNvSpPr>
            <a:spLocks noEditPoints="1"/>
          </p:cNvSpPr>
          <p:nvPr/>
        </p:nvSpPr>
        <p:spPr bwMode="auto">
          <a:xfrm>
            <a:off x="6128286" y="3667451"/>
            <a:ext cx="252000" cy="252000"/>
          </a:xfrm>
          <a:custGeom>
            <a:avLst/>
            <a:gdLst>
              <a:gd name="T0" fmla="*/ 800 w 907"/>
              <a:gd name="T1" fmla="*/ 589 h 907"/>
              <a:gd name="T2" fmla="*/ 821 w 907"/>
              <a:gd name="T3" fmla="*/ 724 h 907"/>
              <a:gd name="T4" fmla="*/ 706 w 907"/>
              <a:gd name="T5" fmla="*/ 690 h 907"/>
              <a:gd name="T6" fmla="*/ 686 w 907"/>
              <a:gd name="T7" fmla="*/ 744 h 907"/>
              <a:gd name="T8" fmla="*/ 637 w 907"/>
              <a:gd name="T9" fmla="*/ 872 h 907"/>
              <a:gd name="T10" fmla="*/ 557 w 907"/>
              <a:gd name="T11" fmla="*/ 784 h 907"/>
              <a:gd name="T12" fmla="*/ 510 w 907"/>
              <a:gd name="T13" fmla="*/ 821 h 907"/>
              <a:gd name="T14" fmla="*/ 403 w 907"/>
              <a:gd name="T15" fmla="*/ 907 h 907"/>
              <a:gd name="T16" fmla="*/ 376 w 907"/>
              <a:gd name="T17" fmla="*/ 791 h 907"/>
              <a:gd name="T18" fmla="*/ 318 w 907"/>
              <a:gd name="T19" fmla="*/ 800 h 907"/>
              <a:gd name="T20" fmla="*/ 183 w 907"/>
              <a:gd name="T21" fmla="*/ 821 h 907"/>
              <a:gd name="T22" fmla="*/ 217 w 907"/>
              <a:gd name="T23" fmla="*/ 706 h 907"/>
              <a:gd name="T24" fmla="*/ 164 w 907"/>
              <a:gd name="T25" fmla="*/ 686 h 907"/>
              <a:gd name="T26" fmla="*/ 36 w 907"/>
              <a:gd name="T27" fmla="*/ 637 h 907"/>
              <a:gd name="T28" fmla="*/ 123 w 907"/>
              <a:gd name="T29" fmla="*/ 557 h 907"/>
              <a:gd name="T30" fmla="*/ 86 w 907"/>
              <a:gd name="T31" fmla="*/ 510 h 907"/>
              <a:gd name="T32" fmla="*/ 0 w 907"/>
              <a:gd name="T33" fmla="*/ 403 h 907"/>
              <a:gd name="T34" fmla="*/ 117 w 907"/>
              <a:gd name="T35" fmla="*/ 376 h 907"/>
              <a:gd name="T36" fmla="*/ 107 w 907"/>
              <a:gd name="T37" fmla="*/ 319 h 907"/>
              <a:gd name="T38" fmla="*/ 86 w 907"/>
              <a:gd name="T39" fmla="*/ 183 h 907"/>
              <a:gd name="T40" fmla="*/ 201 w 907"/>
              <a:gd name="T41" fmla="*/ 217 h 907"/>
              <a:gd name="T42" fmla="*/ 221 w 907"/>
              <a:gd name="T43" fmla="*/ 164 h 907"/>
              <a:gd name="T44" fmla="*/ 270 w 907"/>
              <a:gd name="T45" fmla="*/ 36 h 907"/>
              <a:gd name="T46" fmla="*/ 350 w 907"/>
              <a:gd name="T47" fmla="*/ 123 h 907"/>
              <a:gd name="T48" fmla="*/ 398 w 907"/>
              <a:gd name="T49" fmla="*/ 86 h 907"/>
              <a:gd name="T50" fmla="*/ 504 w 907"/>
              <a:gd name="T51" fmla="*/ 0 h 907"/>
              <a:gd name="T52" fmla="*/ 531 w 907"/>
              <a:gd name="T53" fmla="*/ 117 h 907"/>
              <a:gd name="T54" fmla="*/ 589 w 907"/>
              <a:gd name="T55" fmla="*/ 108 h 907"/>
              <a:gd name="T56" fmla="*/ 724 w 907"/>
              <a:gd name="T57" fmla="*/ 86 h 907"/>
              <a:gd name="T58" fmla="*/ 690 w 907"/>
              <a:gd name="T59" fmla="*/ 201 h 907"/>
              <a:gd name="T60" fmla="*/ 744 w 907"/>
              <a:gd name="T61" fmla="*/ 221 h 907"/>
              <a:gd name="T62" fmla="*/ 871 w 907"/>
              <a:gd name="T63" fmla="*/ 270 h 907"/>
              <a:gd name="T64" fmla="*/ 784 w 907"/>
              <a:gd name="T65" fmla="*/ 350 h 907"/>
              <a:gd name="T66" fmla="*/ 821 w 907"/>
              <a:gd name="T67" fmla="*/ 398 h 907"/>
              <a:gd name="T68" fmla="*/ 907 w 907"/>
              <a:gd name="T69" fmla="*/ 504 h 907"/>
              <a:gd name="T70" fmla="*/ 791 w 907"/>
              <a:gd name="T71" fmla="*/ 531 h 907"/>
              <a:gd name="T72" fmla="*/ 454 w 907"/>
              <a:gd name="T73" fmla="*/ 226 h 907"/>
              <a:gd name="T74" fmla="*/ 454 w 907"/>
              <a:gd name="T75" fmla="*/ 682 h 907"/>
              <a:gd name="T76" fmla="*/ 454 w 907"/>
              <a:gd name="T77" fmla="*/ 226 h 907"/>
              <a:gd name="T78" fmla="*/ 428 w 907"/>
              <a:gd name="T79" fmla="*/ 406 h 907"/>
              <a:gd name="T80" fmla="*/ 391 w 907"/>
              <a:gd name="T81" fmla="*/ 359 h 907"/>
              <a:gd name="T82" fmla="*/ 320 w 907"/>
              <a:gd name="T83" fmla="*/ 399 h 907"/>
              <a:gd name="T84" fmla="*/ 331 w 907"/>
              <a:gd name="T85" fmla="*/ 507 h 907"/>
              <a:gd name="T86" fmla="*/ 435 w 907"/>
              <a:gd name="T87" fmla="*/ 520 h 907"/>
              <a:gd name="T88" fmla="*/ 414 w 907"/>
              <a:gd name="T89" fmla="*/ 490 h 907"/>
              <a:gd name="T90" fmla="*/ 357 w 907"/>
              <a:gd name="T91" fmla="*/ 445 h 907"/>
              <a:gd name="T92" fmla="*/ 390 w 907"/>
              <a:gd name="T93" fmla="*/ 396 h 907"/>
              <a:gd name="T94" fmla="*/ 568 w 907"/>
              <a:gd name="T95" fmla="*/ 449 h 907"/>
              <a:gd name="T96" fmla="*/ 510 w 907"/>
              <a:gd name="T97" fmla="*/ 414 h 907"/>
              <a:gd name="T98" fmla="*/ 509 w 907"/>
              <a:gd name="T99" fmla="*/ 398 h 907"/>
              <a:gd name="T100" fmla="*/ 562 w 907"/>
              <a:gd name="T101" fmla="*/ 405 h 907"/>
              <a:gd name="T102" fmla="*/ 523 w 907"/>
              <a:gd name="T103" fmla="*/ 359 h 907"/>
              <a:gd name="T104" fmla="*/ 461 w 907"/>
              <a:gd name="T105" fmla="*/ 408 h 907"/>
              <a:gd name="T106" fmla="*/ 477 w 907"/>
              <a:gd name="T107" fmla="*/ 445 h 907"/>
              <a:gd name="T108" fmla="*/ 523 w 907"/>
              <a:gd name="T109" fmla="*/ 469 h 907"/>
              <a:gd name="T110" fmla="*/ 531 w 907"/>
              <a:gd name="T111" fmla="*/ 481 h 907"/>
              <a:gd name="T112" fmla="*/ 512 w 907"/>
              <a:gd name="T113" fmla="*/ 493 h 907"/>
              <a:gd name="T114" fmla="*/ 460 w 907"/>
              <a:gd name="T115" fmla="*/ 479 h 907"/>
              <a:gd name="T116" fmla="*/ 483 w 907"/>
              <a:gd name="T117" fmla="*/ 527 h 907"/>
              <a:gd name="T118" fmla="*/ 546 w 907"/>
              <a:gd name="T119" fmla="*/ 523 h 907"/>
              <a:gd name="T120" fmla="*/ 576 w 907"/>
              <a:gd name="T121" fmla="*/ 47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907">
                <a:moveTo>
                  <a:pt x="784" y="557"/>
                </a:moveTo>
                <a:cubicBezTo>
                  <a:pt x="782" y="569"/>
                  <a:pt x="787" y="580"/>
                  <a:pt x="800" y="589"/>
                </a:cubicBezTo>
                <a:cubicBezTo>
                  <a:pt x="871" y="637"/>
                  <a:pt x="871" y="637"/>
                  <a:pt x="871" y="637"/>
                </a:cubicBezTo>
                <a:cubicBezTo>
                  <a:pt x="821" y="724"/>
                  <a:pt x="821" y="724"/>
                  <a:pt x="821" y="724"/>
                </a:cubicBezTo>
                <a:cubicBezTo>
                  <a:pt x="744" y="686"/>
                  <a:pt x="744" y="686"/>
                  <a:pt x="744" y="686"/>
                </a:cubicBezTo>
                <a:cubicBezTo>
                  <a:pt x="729" y="678"/>
                  <a:pt x="715" y="680"/>
                  <a:pt x="706" y="690"/>
                </a:cubicBezTo>
                <a:cubicBezTo>
                  <a:pt x="701" y="695"/>
                  <a:pt x="695" y="701"/>
                  <a:pt x="690" y="706"/>
                </a:cubicBezTo>
                <a:cubicBezTo>
                  <a:pt x="680" y="715"/>
                  <a:pt x="678" y="729"/>
                  <a:pt x="686" y="744"/>
                </a:cubicBezTo>
                <a:cubicBezTo>
                  <a:pt x="724" y="821"/>
                  <a:pt x="724" y="821"/>
                  <a:pt x="724" y="821"/>
                </a:cubicBezTo>
                <a:cubicBezTo>
                  <a:pt x="637" y="872"/>
                  <a:pt x="637" y="872"/>
                  <a:pt x="637" y="872"/>
                </a:cubicBezTo>
                <a:cubicBezTo>
                  <a:pt x="589" y="800"/>
                  <a:pt x="589" y="800"/>
                  <a:pt x="589" y="800"/>
                </a:cubicBezTo>
                <a:cubicBezTo>
                  <a:pt x="580" y="787"/>
                  <a:pt x="569" y="782"/>
                  <a:pt x="557" y="784"/>
                </a:cubicBezTo>
                <a:cubicBezTo>
                  <a:pt x="549" y="786"/>
                  <a:pt x="540" y="789"/>
                  <a:pt x="531" y="791"/>
                </a:cubicBezTo>
                <a:cubicBezTo>
                  <a:pt x="518" y="794"/>
                  <a:pt x="510" y="805"/>
                  <a:pt x="510" y="821"/>
                </a:cubicBezTo>
                <a:cubicBezTo>
                  <a:pt x="504" y="907"/>
                  <a:pt x="504" y="907"/>
                  <a:pt x="504" y="907"/>
                </a:cubicBezTo>
                <a:cubicBezTo>
                  <a:pt x="403" y="907"/>
                  <a:pt x="403" y="907"/>
                  <a:pt x="403" y="907"/>
                </a:cubicBezTo>
                <a:cubicBezTo>
                  <a:pt x="398" y="821"/>
                  <a:pt x="398" y="821"/>
                  <a:pt x="398" y="821"/>
                </a:cubicBezTo>
                <a:cubicBezTo>
                  <a:pt x="397" y="805"/>
                  <a:pt x="389" y="794"/>
                  <a:pt x="376" y="791"/>
                </a:cubicBezTo>
                <a:cubicBezTo>
                  <a:pt x="367" y="789"/>
                  <a:pt x="359" y="786"/>
                  <a:pt x="350" y="784"/>
                </a:cubicBezTo>
                <a:cubicBezTo>
                  <a:pt x="338" y="782"/>
                  <a:pt x="327" y="787"/>
                  <a:pt x="318" y="800"/>
                </a:cubicBezTo>
                <a:cubicBezTo>
                  <a:pt x="270" y="872"/>
                  <a:pt x="270" y="872"/>
                  <a:pt x="270" y="872"/>
                </a:cubicBezTo>
                <a:cubicBezTo>
                  <a:pt x="183" y="821"/>
                  <a:pt x="183" y="821"/>
                  <a:pt x="183" y="821"/>
                </a:cubicBezTo>
                <a:cubicBezTo>
                  <a:pt x="221" y="744"/>
                  <a:pt x="221" y="744"/>
                  <a:pt x="221" y="744"/>
                </a:cubicBezTo>
                <a:cubicBezTo>
                  <a:pt x="229" y="729"/>
                  <a:pt x="227" y="715"/>
                  <a:pt x="217" y="706"/>
                </a:cubicBezTo>
                <a:cubicBezTo>
                  <a:pt x="212" y="701"/>
                  <a:pt x="206" y="695"/>
                  <a:pt x="201" y="690"/>
                </a:cubicBezTo>
                <a:cubicBezTo>
                  <a:pt x="192" y="680"/>
                  <a:pt x="178" y="678"/>
                  <a:pt x="164" y="686"/>
                </a:cubicBezTo>
                <a:cubicBezTo>
                  <a:pt x="86" y="724"/>
                  <a:pt x="86" y="724"/>
                  <a:pt x="86" y="724"/>
                </a:cubicBezTo>
                <a:cubicBezTo>
                  <a:pt x="36" y="637"/>
                  <a:pt x="36" y="637"/>
                  <a:pt x="36" y="637"/>
                </a:cubicBezTo>
                <a:cubicBezTo>
                  <a:pt x="107" y="589"/>
                  <a:pt x="107" y="589"/>
                  <a:pt x="107" y="589"/>
                </a:cubicBezTo>
                <a:cubicBezTo>
                  <a:pt x="121" y="580"/>
                  <a:pt x="125" y="569"/>
                  <a:pt x="123" y="557"/>
                </a:cubicBezTo>
                <a:cubicBezTo>
                  <a:pt x="121" y="549"/>
                  <a:pt x="119" y="540"/>
                  <a:pt x="117" y="531"/>
                </a:cubicBezTo>
                <a:cubicBezTo>
                  <a:pt x="113" y="519"/>
                  <a:pt x="103" y="510"/>
                  <a:pt x="86" y="510"/>
                </a:cubicBezTo>
                <a:cubicBezTo>
                  <a:pt x="0" y="504"/>
                  <a:pt x="0" y="504"/>
                  <a:pt x="0" y="504"/>
                </a:cubicBezTo>
                <a:cubicBezTo>
                  <a:pt x="0" y="403"/>
                  <a:pt x="0" y="403"/>
                  <a:pt x="0" y="403"/>
                </a:cubicBezTo>
                <a:cubicBezTo>
                  <a:pt x="86" y="398"/>
                  <a:pt x="86" y="398"/>
                  <a:pt x="86" y="398"/>
                </a:cubicBezTo>
                <a:cubicBezTo>
                  <a:pt x="103" y="397"/>
                  <a:pt x="113" y="389"/>
                  <a:pt x="117" y="376"/>
                </a:cubicBezTo>
                <a:cubicBezTo>
                  <a:pt x="119" y="367"/>
                  <a:pt x="121" y="359"/>
                  <a:pt x="123" y="350"/>
                </a:cubicBezTo>
                <a:cubicBezTo>
                  <a:pt x="125" y="338"/>
                  <a:pt x="121" y="327"/>
                  <a:pt x="107" y="319"/>
                </a:cubicBezTo>
                <a:cubicBezTo>
                  <a:pt x="36" y="270"/>
                  <a:pt x="36" y="270"/>
                  <a:pt x="36" y="270"/>
                </a:cubicBezTo>
                <a:cubicBezTo>
                  <a:pt x="86" y="183"/>
                  <a:pt x="86" y="183"/>
                  <a:pt x="86" y="183"/>
                </a:cubicBezTo>
                <a:cubicBezTo>
                  <a:pt x="164" y="221"/>
                  <a:pt x="164" y="221"/>
                  <a:pt x="164" y="221"/>
                </a:cubicBezTo>
                <a:cubicBezTo>
                  <a:pt x="178" y="229"/>
                  <a:pt x="192" y="227"/>
                  <a:pt x="201" y="217"/>
                </a:cubicBezTo>
                <a:cubicBezTo>
                  <a:pt x="206" y="212"/>
                  <a:pt x="212" y="206"/>
                  <a:pt x="217" y="201"/>
                </a:cubicBezTo>
                <a:cubicBezTo>
                  <a:pt x="227" y="192"/>
                  <a:pt x="229" y="178"/>
                  <a:pt x="221" y="164"/>
                </a:cubicBezTo>
                <a:cubicBezTo>
                  <a:pt x="183" y="86"/>
                  <a:pt x="183" y="86"/>
                  <a:pt x="183" y="86"/>
                </a:cubicBezTo>
                <a:cubicBezTo>
                  <a:pt x="270" y="36"/>
                  <a:pt x="270" y="36"/>
                  <a:pt x="270" y="36"/>
                </a:cubicBezTo>
                <a:cubicBezTo>
                  <a:pt x="318" y="108"/>
                  <a:pt x="318" y="108"/>
                  <a:pt x="318" y="108"/>
                </a:cubicBezTo>
                <a:cubicBezTo>
                  <a:pt x="327" y="121"/>
                  <a:pt x="338" y="125"/>
                  <a:pt x="350" y="123"/>
                </a:cubicBezTo>
                <a:cubicBezTo>
                  <a:pt x="359" y="121"/>
                  <a:pt x="367" y="119"/>
                  <a:pt x="376" y="117"/>
                </a:cubicBezTo>
                <a:cubicBezTo>
                  <a:pt x="389" y="113"/>
                  <a:pt x="397" y="103"/>
                  <a:pt x="398" y="86"/>
                </a:cubicBezTo>
                <a:cubicBezTo>
                  <a:pt x="403" y="0"/>
                  <a:pt x="403" y="0"/>
                  <a:pt x="403" y="0"/>
                </a:cubicBezTo>
                <a:cubicBezTo>
                  <a:pt x="504" y="0"/>
                  <a:pt x="504" y="0"/>
                  <a:pt x="504" y="0"/>
                </a:cubicBezTo>
                <a:cubicBezTo>
                  <a:pt x="510" y="86"/>
                  <a:pt x="510" y="86"/>
                  <a:pt x="510" y="86"/>
                </a:cubicBezTo>
                <a:cubicBezTo>
                  <a:pt x="510" y="103"/>
                  <a:pt x="518" y="113"/>
                  <a:pt x="531" y="117"/>
                </a:cubicBezTo>
                <a:cubicBezTo>
                  <a:pt x="540" y="119"/>
                  <a:pt x="549" y="121"/>
                  <a:pt x="557" y="123"/>
                </a:cubicBezTo>
                <a:cubicBezTo>
                  <a:pt x="569" y="125"/>
                  <a:pt x="580" y="121"/>
                  <a:pt x="589" y="108"/>
                </a:cubicBezTo>
                <a:cubicBezTo>
                  <a:pt x="637" y="36"/>
                  <a:pt x="637" y="36"/>
                  <a:pt x="637" y="36"/>
                </a:cubicBezTo>
                <a:cubicBezTo>
                  <a:pt x="724" y="86"/>
                  <a:pt x="724" y="86"/>
                  <a:pt x="724" y="86"/>
                </a:cubicBezTo>
                <a:cubicBezTo>
                  <a:pt x="686" y="164"/>
                  <a:pt x="686" y="164"/>
                  <a:pt x="686" y="164"/>
                </a:cubicBezTo>
                <a:cubicBezTo>
                  <a:pt x="678" y="178"/>
                  <a:pt x="680" y="192"/>
                  <a:pt x="690" y="201"/>
                </a:cubicBezTo>
                <a:cubicBezTo>
                  <a:pt x="695" y="206"/>
                  <a:pt x="701" y="212"/>
                  <a:pt x="706" y="217"/>
                </a:cubicBezTo>
                <a:cubicBezTo>
                  <a:pt x="715" y="227"/>
                  <a:pt x="729" y="229"/>
                  <a:pt x="744" y="221"/>
                </a:cubicBezTo>
                <a:cubicBezTo>
                  <a:pt x="821" y="183"/>
                  <a:pt x="821" y="183"/>
                  <a:pt x="821" y="183"/>
                </a:cubicBezTo>
                <a:cubicBezTo>
                  <a:pt x="871" y="270"/>
                  <a:pt x="871" y="270"/>
                  <a:pt x="871" y="270"/>
                </a:cubicBezTo>
                <a:cubicBezTo>
                  <a:pt x="800" y="319"/>
                  <a:pt x="800" y="319"/>
                  <a:pt x="800" y="319"/>
                </a:cubicBezTo>
                <a:cubicBezTo>
                  <a:pt x="787" y="327"/>
                  <a:pt x="782" y="338"/>
                  <a:pt x="784" y="350"/>
                </a:cubicBezTo>
                <a:cubicBezTo>
                  <a:pt x="786" y="359"/>
                  <a:pt x="789" y="367"/>
                  <a:pt x="791" y="376"/>
                </a:cubicBezTo>
                <a:cubicBezTo>
                  <a:pt x="794" y="389"/>
                  <a:pt x="805" y="397"/>
                  <a:pt x="821" y="398"/>
                </a:cubicBezTo>
                <a:cubicBezTo>
                  <a:pt x="907" y="403"/>
                  <a:pt x="907" y="403"/>
                  <a:pt x="907" y="403"/>
                </a:cubicBezTo>
                <a:cubicBezTo>
                  <a:pt x="907" y="504"/>
                  <a:pt x="907" y="504"/>
                  <a:pt x="907" y="504"/>
                </a:cubicBezTo>
                <a:cubicBezTo>
                  <a:pt x="821" y="510"/>
                  <a:pt x="821" y="510"/>
                  <a:pt x="821" y="510"/>
                </a:cubicBezTo>
                <a:cubicBezTo>
                  <a:pt x="805" y="510"/>
                  <a:pt x="794" y="519"/>
                  <a:pt x="791" y="531"/>
                </a:cubicBezTo>
                <a:cubicBezTo>
                  <a:pt x="789" y="540"/>
                  <a:pt x="786" y="549"/>
                  <a:pt x="784" y="557"/>
                </a:cubicBezTo>
                <a:close/>
                <a:moveTo>
                  <a:pt x="454" y="226"/>
                </a:moveTo>
                <a:cubicBezTo>
                  <a:pt x="328" y="226"/>
                  <a:pt x="226" y="328"/>
                  <a:pt x="226" y="454"/>
                </a:cubicBezTo>
                <a:cubicBezTo>
                  <a:pt x="226" y="580"/>
                  <a:pt x="328" y="682"/>
                  <a:pt x="454" y="682"/>
                </a:cubicBezTo>
                <a:cubicBezTo>
                  <a:pt x="579" y="682"/>
                  <a:pt x="682" y="580"/>
                  <a:pt x="682" y="454"/>
                </a:cubicBezTo>
                <a:cubicBezTo>
                  <a:pt x="682" y="328"/>
                  <a:pt x="579" y="226"/>
                  <a:pt x="454" y="226"/>
                </a:cubicBezTo>
                <a:close/>
                <a:moveTo>
                  <a:pt x="410" y="399"/>
                </a:moveTo>
                <a:cubicBezTo>
                  <a:pt x="416" y="401"/>
                  <a:pt x="422" y="403"/>
                  <a:pt x="428" y="406"/>
                </a:cubicBezTo>
                <a:cubicBezTo>
                  <a:pt x="442" y="371"/>
                  <a:pt x="442" y="371"/>
                  <a:pt x="442" y="371"/>
                </a:cubicBezTo>
                <a:cubicBezTo>
                  <a:pt x="426" y="363"/>
                  <a:pt x="409" y="359"/>
                  <a:pt x="391" y="359"/>
                </a:cubicBezTo>
                <a:cubicBezTo>
                  <a:pt x="374" y="359"/>
                  <a:pt x="360" y="363"/>
                  <a:pt x="348" y="370"/>
                </a:cubicBezTo>
                <a:cubicBezTo>
                  <a:pt x="336" y="377"/>
                  <a:pt x="327" y="387"/>
                  <a:pt x="320" y="399"/>
                </a:cubicBezTo>
                <a:cubicBezTo>
                  <a:pt x="314" y="412"/>
                  <a:pt x="311" y="428"/>
                  <a:pt x="311" y="445"/>
                </a:cubicBezTo>
                <a:cubicBezTo>
                  <a:pt x="311" y="472"/>
                  <a:pt x="317" y="493"/>
                  <a:pt x="331" y="507"/>
                </a:cubicBezTo>
                <a:cubicBezTo>
                  <a:pt x="344" y="522"/>
                  <a:pt x="363" y="529"/>
                  <a:pt x="388" y="529"/>
                </a:cubicBezTo>
                <a:cubicBezTo>
                  <a:pt x="405" y="529"/>
                  <a:pt x="421" y="526"/>
                  <a:pt x="435" y="520"/>
                </a:cubicBezTo>
                <a:cubicBezTo>
                  <a:pt x="435" y="482"/>
                  <a:pt x="435" y="482"/>
                  <a:pt x="435" y="482"/>
                </a:cubicBezTo>
                <a:cubicBezTo>
                  <a:pt x="428" y="485"/>
                  <a:pt x="421" y="488"/>
                  <a:pt x="414" y="490"/>
                </a:cubicBezTo>
                <a:cubicBezTo>
                  <a:pt x="407" y="492"/>
                  <a:pt x="400" y="493"/>
                  <a:pt x="393" y="493"/>
                </a:cubicBezTo>
                <a:cubicBezTo>
                  <a:pt x="369" y="493"/>
                  <a:pt x="357" y="477"/>
                  <a:pt x="357" y="445"/>
                </a:cubicBezTo>
                <a:cubicBezTo>
                  <a:pt x="357" y="430"/>
                  <a:pt x="360" y="418"/>
                  <a:pt x="365" y="409"/>
                </a:cubicBezTo>
                <a:cubicBezTo>
                  <a:pt x="371" y="400"/>
                  <a:pt x="380" y="396"/>
                  <a:pt x="390" y="396"/>
                </a:cubicBezTo>
                <a:cubicBezTo>
                  <a:pt x="397" y="396"/>
                  <a:pt x="404" y="397"/>
                  <a:pt x="410" y="399"/>
                </a:cubicBezTo>
                <a:close/>
                <a:moveTo>
                  <a:pt x="568" y="449"/>
                </a:moveTo>
                <a:cubicBezTo>
                  <a:pt x="562" y="442"/>
                  <a:pt x="552" y="435"/>
                  <a:pt x="538" y="428"/>
                </a:cubicBezTo>
                <a:cubicBezTo>
                  <a:pt x="523" y="421"/>
                  <a:pt x="514" y="417"/>
                  <a:pt x="510" y="414"/>
                </a:cubicBezTo>
                <a:cubicBezTo>
                  <a:pt x="507" y="412"/>
                  <a:pt x="505" y="409"/>
                  <a:pt x="505" y="405"/>
                </a:cubicBezTo>
                <a:cubicBezTo>
                  <a:pt x="505" y="402"/>
                  <a:pt x="507" y="400"/>
                  <a:pt x="509" y="398"/>
                </a:cubicBezTo>
                <a:cubicBezTo>
                  <a:pt x="512" y="396"/>
                  <a:pt x="516" y="395"/>
                  <a:pt x="522" y="395"/>
                </a:cubicBezTo>
                <a:cubicBezTo>
                  <a:pt x="533" y="395"/>
                  <a:pt x="547" y="398"/>
                  <a:pt x="562" y="405"/>
                </a:cubicBezTo>
                <a:cubicBezTo>
                  <a:pt x="576" y="371"/>
                  <a:pt x="576" y="371"/>
                  <a:pt x="576" y="371"/>
                </a:cubicBezTo>
                <a:cubicBezTo>
                  <a:pt x="558" y="363"/>
                  <a:pt x="541" y="359"/>
                  <a:pt x="523" y="359"/>
                </a:cubicBezTo>
                <a:cubicBezTo>
                  <a:pt x="504" y="359"/>
                  <a:pt x="489" y="363"/>
                  <a:pt x="478" y="372"/>
                </a:cubicBezTo>
                <a:cubicBezTo>
                  <a:pt x="467" y="380"/>
                  <a:pt x="461" y="392"/>
                  <a:pt x="461" y="408"/>
                </a:cubicBezTo>
                <a:cubicBezTo>
                  <a:pt x="461" y="416"/>
                  <a:pt x="462" y="423"/>
                  <a:pt x="465" y="429"/>
                </a:cubicBezTo>
                <a:cubicBezTo>
                  <a:pt x="468" y="435"/>
                  <a:pt x="472" y="440"/>
                  <a:pt x="477" y="445"/>
                </a:cubicBezTo>
                <a:cubicBezTo>
                  <a:pt x="482" y="449"/>
                  <a:pt x="490" y="454"/>
                  <a:pt x="501" y="459"/>
                </a:cubicBezTo>
                <a:cubicBezTo>
                  <a:pt x="513" y="464"/>
                  <a:pt x="521" y="468"/>
                  <a:pt x="523" y="469"/>
                </a:cubicBezTo>
                <a:cubicBezTo>
                  <a:pt x="526" y="471"/>
                  <a:pt x="528" y="473"/>
                  <a:pt x="529" y="475"/>
                </a:cubicBezTo>
                <a:cubicBezTo>
                  <a:pt x="531" y="476"/>
                  <a:pt x="531" y="478"/>
                  <a:pt x="531" y="481"/>
                </a:cubicBezTo>
                <a:cubicBezTo>
                  <a:pt x="531" y="484"/>
                  <a:pt x="530" y="487"/>
                  <a:pt x="526" y="489"/>
                </a:cubicBezTo>
                <a:cubicBezTo>
                  <a:pt x="523" y="492"/>
                  <a:pt x="519" y="493"/>
                  <a:pt x="512" y="493"/>
                </a:cubicBezTo>
                <a:cubicBezTo>
                  <a:pt x="504" y="493"/>
                  <a:pt x="496" y="492"/>
                  <a:pt x="487" y="489"/>
                </a:cubicBezTo>
                <a:cubicBezTo>
                  <a:pt x="477" y="487"/>
                  <a:pt x="468" y="483"/>
                  <a:pt x="460" y="479"/>
                </a:cubicBezTo>
                <a:cubicBezTo>
                  <a:pt x="460" y="519"/>
                  <a:pt x="460" y="519"/>
                  <a:pt x="460" y="519"/>
                </a:cubicBezTo>
                <a:cubicBezTo>
                  <a:pt x="468" y="523"/>
                  <a:pt x="476" y="525"/>
                  <a:pt x="483" y="527"/>
                </a:cubicBezTo>
                <a:cubicBezTo>
                  <a:pt x="491" y="528"/>
                  <a:pt x="500" y="529"/>
                  <a:pt x="511" y="529"/>
                </a:cubicBezTo>
                <a:cubicBezTo>
                  <a:pt x="524" y="529"/>
                  <a:pt x="536" y="527"/>
                  <a:pt x="546" y="523"/>
                </a:cubicBezTo>
                <a:cubicBezTo>
                  <a:pt x="555" y="518"/>
                  <a:pt x="563" y="512"/>
                  <a:pt x="568" y="504"/>
                </a:cubicBezTo>
                <a:cubicBezTo>
                  <a:pt x="573" y="496"/>
                  <a:pt x="576" y="487"/>
                  <a:pt x="576" y="477"/>
                </a:cubicBezTo>
                <a:cubicBezTo>
                  <a:pt x="576" y="466"/>
                  <a:pt x="573" y="456"/>
                  <a:pt x="568" y="44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dist"/>
            <a:endParaRPr lang="ja-JP" altLang="en-US"/>
          </a:p>
        </p:txBody>
      </p:sp>
      <p:sp>
        <p:nvSpPr>
          <p:cNvPr id="49" name="Freeform 105">
            <a:extLst>
              <a:ext uri="{FF2B5EF4-FFF2-40B4-BE49-F238E27FC236}">
                <a16:creationId xmlns:a16="http://schemas.microsoft.com/office/drawing/2014/main" id="{74FF7104-64F2-AF51-F763-9D3D6754ECEC}"/>
              </a:ext>
            </a:extLst>
          </p:cNvPr>
          <p:cNvSpPr>
            <a:spLocks noEditPoints="1"/>
          </p:cNvSpPr>
          <p:nvPr/>
        </p:nvSpPr>
        <p:spPr bwMode="auto">
          <a:xfrm>
            <a:off x="6125850" y="4479477"/>
            <a:ext cx="252000" cy="252000"/>
          </a:xfrm>
          <a:custGeom>
            <a:avLst/>
            <a:gdLst>
              <a:gd name="T0" fmla="*/ 400 w 454"/>
              <a:gd name="T1" fmla="*/ 295 h 454"/>
              <a:gd name="T2" fmla="*/ 411 w 454"/>
              <a:gd name="T3" fmla="*/ 362 h 454"/>
              <a:gd name="T4" fmla="*/ 353 w 454"/>
              <a:gd name="T5" fmla="*/ 345 h 454"/>
              <a:gd name="T6" fmla="*/ 343 w 454"/>
              <a:gd name="T7" fmla="*/ 372 h 454"/>
              <a:gd name="T8" fmla="*/ 319 w 454"/>
              <a:gd name="T9" fmla="*/ 436 h 454"/>
              <a:gd name="T10" fmla="*/ 279 w 454"/>
              <a:gd name="T11" fmla="*/ 392 h 454"/>
              <a:gd name="T12" fmla="*/ 255 w 454"/>
              <a:gd name="T13" fmla="*/ 411 h 454"/>
              <a:gd name="T14" fmla="*/ 202 w 454"/>
              <a:gd name="T15" fmla="*/ 454 h 454"/>
              <a:gd name="T16" fmla="*/ 188 w 454"/>
              <a:gd name="T17" fmla="*/ 396 h 454"/>
              <a:gd name="T18" fmla="*/ 159 w 454"/>
              <a:gd name="T19" fmla="*/ 400 h 454"/>
              <a:gd name="T20" fmla="*/ 92 w 454"/>
              <a:gd name="T21" fmla="*/ 411 h 454"/>
              <a:gd name="T22" fmla="*/ 109 w 454"/>
              <a:gd name="T23" fmla="*/ 353 h 454"/>
              <a:gd name="T24" fmla="*/ 82 w 454"/>
              <a:gd name="T25" fmla="*/ 343 h 454"/>
              <a:gd name="T26" fmla="*/ 18 w 454"/>
              <a:gd name="T27" fmla="*/ 319 h 454"/>
              <a:gd name="T28" fmla="*/ 62 w 454"/>
              <a:gd name="T29" fmla="*/ 279 h 454"/>
              <a:gd name="T30" fmla="*/ 43 w 454"/>
              <a:gd name="T31" fmla="*/ 255 h 454"/>
              <a:gd name="T32" fmla="*/ 0 w 454"/>
              <a:gd name="T33" fmla="*/ 202 h 454"/>
              <a:gd name="T34" fmla="*/ 58 w 454"/>
              <a:gd name="T35" fmla="*/ 188 h 454"/>
              <a:gd name="T36" fmla="*/ 54 w 454"/>
              <a:gd name="T37" fmla="*/ 160 h 454"/>
              <a:gd name="T38" fmla="*/ 43 w 454"/>
              <a:gd name="T39" fmla="*/ 92 h 454"/>
              <a:gd name="T40" fmla="*/ 101 w 454"/>
              <a:gd name="T41" fmla="*/ 109 h 454"/>
              <a:gd name="T42" fmla="*/ 111 w 454"/>
              <a:gd name="T43" fmla="*/ 82 h 454"/>
              <a:gd name="T44" fmla="*/ 135 w 454"/>
              <a:gd name="T45" fmla="*/ 18 h 454"/>
              <a:gd name="T46" fmla="*/ 175 w 454"/>
              <a:gd name="T47" fmla="*/ 62 h 454"/>
              <a:gd name="T48" fmla="*/ 199 w 454"/>
              <a:gd name="T49" fmla="*/ 44 h 454"/>
              <a:gd name="T50" fmla="*/ 252 w 454"/>
              <a:gd name="T51" fmla="*/ 0 h 454"/>
              <a:gd name="T52" fmla="*/ 266 w 454"/>
              <a:gd name="T53" fmla="*/ 59 h 454"/>
              <a:gd name="T54" fmla="*/ 294 w 454"/>
              <a:gd name="T55" fmla="*/ 54 h 454"/>
              <a:gd name="T56" fmla="*/ 362 w 454"/>
              <a:gd name="T57" fmla="*/ 43 h 454"/>
              <a:gd name="T58" fmla="*/ 345 w 454"/>
              <a:gd name="T59" fmla="*/ 101 h 454"/>
              <a:gd name="T60" fmla="*/ 372 w 454"/>
              <a:gd name="T61" fmla="*/ 111 h 454"/>
              <a:gd name="T62" fmla="*/ 436 w 454"/>
              <a:gd name="T63" fmla="*/ 136 h 454"/>
              <a:gd name="T64" fmla="*/ 392 w 454"/>
              <a:gd name="T65" fmla="*/ 175 h 454"/>
              <a:gd name="T66" fmla="*/ 411 w 454"/>
              <a:gd name="T67" fmla="*/ 199 h 454"/>
              <a:gd name="T68" fmla="*/ 454 w 454"/>
              <a:gd name="T69" fmla="*/ 252 h 454"/>
              <a:gd name="T70" fmla="*/ 395 w 454"/>
              <a:gd name="T71" fmla="*/ 266 h 454"/>
              <a:gd name="T72" fmla="*/ 227 w 454"/>
              <a:gd name="T73" fmla="*/ 113 h 454"/>
              <a:gd name="T74" fmla="*/ 227 w 454"/>
              <a:gd name="T75" fmla="*/ 341 h 454"/>
              <a:gd name="T76" fmla="*/ 227 w 454"/>
              <a:gd name="T77" fmla="*/ 113 h 454"/>
              <a:gd name="T78" fmla="*/ 184 w 454"/>
              <a:gd name="T79" fmla="*/ 181 h 454"/>
              <a:gd name="T80" fmla="*/ 217 w 454"/>
              <a:gd name="T81" fmla="*/ 202 h 454"/>
              <a:gd name="T82" fmla="*/ 204 w 454"/>
              <a:gd name="T83" fmla="*/ 220 h 454"/>
              <a:gd name="T84" fmla="*/ 215 w 454"/>
              <a:gd name="T85" fmla="*/ 227 h 454"/>
              <a:gd name="T86" fmla="*/ 210 w 454"/>
              <a:gd name="T87" fmla="*/ 257 h 454"/>
              <a:gd name="T88" fmla="*/ 155 w 454"/>
              <a:gd name="T89" fmla="*/ 264 h 454"/>
              <a:gd name="T90" fmla="*/ 177 w 454"/>
              <a:gd name="T91" fmla="*/ 213 h 454"/>
              <a:gd name="T92" fmla="*/ 191 w 454"/>
              <a:gd name="T93" fmla="*/ 211 h 454"/>
              <a:gd name="T94" fmla="*/ 183 w 454"/>
              <a:gd name="T95" fmla="*/ 198 h 454"/>
              <a:gd name="T96" fmla="*/ 177 w 454"/>
              <a:gd name="T97" fmla="*/ 213 h 454"/>
              <a:gd name="T98" fmla="*/ 177 w 454"/>
              <a:gd name="T99" fmla="*/ 247 h 454"/>
              <a:gd name="T100" fmla="*/ 195 w 454"/>
              <a:gd name="T101" fmla="*/ 238 h 454"/>
              <a:gd name="T102" fmla="*/ 184 w 454"/>
              <a:gd name="T103" fmla="*/ 229 h 454"/>
              <a:gd name="T104" fmla="*/ 284 w 454"/>
              <a:gd name="T105" fmla="*/ 264 h 454"/>
              <a:gd name="T106" fmla="*/ 253 w 454"/>
              <a:gd name="T107" fmla="*/ 248 h 454"/>
              <a:gd name="T108" fmla="*/ 224 w 454"/>
              <a:gd name="T109" fmla="*/ 264 h 454"/>
              <a:gd name="T110" fmla="*/ 281 w 454"/>
              <a:gd name="T111" fmla="*/ 181 h 454"/>
              <a:gd name="T112" fmla="*/ 284 w 454"/>
              <a:gd name="T113" fmla="*/ 264 h 454"/>
              <a:gd name="T114" fmla="*/ 271 w 454"/>
              <a:gd name="T115" fmla="*/ 216 h 454"/>
              <a:gd name="T116" fmla="*/ 266 w 454"/>
              <a:gd name="T117" fmla="*/ 194 h 454"/>
              <a:gd name="T118" fmla="*/ 257 w 454"/>
              <a:gd name="T119" fmla="*/ 23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4" h="454">
                <a:moveTo>
                  <a:pt x="392" y="279"/>
                </a:moveTo>
                <a:cubicBezTo>
                  <a:pt x="391" y="285"/>
                  <a:pt x="393" y="291"/>
                  <a:pt x="400" y="295"/>
                </a:cubicBezTo>
                <a:cubicBezTo>
                  <a:pt x="436" y="319"/>
                  <a:pt x="436" y="319"/>
                  <a:pt x="436" y="319"/>
                </a:cubicBezTo>
                <a:cubicBezTo>
                  <a:pt x="411" y="362"/>
                  <a:pt x="411" y="362"/>
                  <a:pt x="411" y="362"/>
                </a:cubicBezTo>
                <a:cubicBezTo>
                  <a:pt x="372" y="343"/>
                  <a:pt x="372" y="343"/>
                  <a:pt x="372" y="343"/>
                </a:cubicBezTo>
                <a:cubicBezTo>
                  <a:pt x="365" y="339"/>
                  <a:pt x="358" y="340"/>
                  <a:pt x="353" y="345"/>
                </a:cubicBezTo>
                <a:cubicBezTo>
                  <a:pt x="350" y="348"/>
                  <a:pt x="348" y="351"/>
                  <a:pt x="345" y="353"/>
                </a:cubicBezTo>
                <a:cubicBezTo>
                  <a:pt x="340" y="358"/>
                  <a:pt x="339" y="365"/>
                  <a:pt x="343" y="372"/>
                </a:cubicBezTo>
                <a:cubicBezTo>
                  <a:pt x="362" y="411"/>
                  <a:pt x="362" y="411"/>
                  <a:pt x="362" y="411"/>
                </a:cubicBezTo>
                <a:cubicBezTo>
                  <a:pt x="319" y="436"/>
                  <a:pt x="319" y="436"/>
                  <a:pt x="319" y="436"/>
                </a:cubicBezTo>
                <a:cubicBezTo>
                  <a:pt x="294" y="400"/>
                  <a:pt x="294" y="400"/>
                  <a:pt x="294" y="400"/>
                </a:cubicBezTo>
                <a:cubicBezTo>
                  <a:pt x="290" y="394"/>
                  <a:pt x="285" y="391"/>
                  <a:pt x="279" y="392"/>
                </a:cubicBezTo>
                <a:cubicBezTo>
                  <a:pt x="274" y="394"/>
                  <a:pt x="270" y="395"/>
                  <a:pt x="266" y="396"/>
                </a:cubicBezTo>
                <a:cubicBezTo>
                  <a:pt x="259" y="397"/>
                  <a:pt x="255" y="403"/>
                  <a:pt x="255" y="411"/>
                </a:cubicBezTo>
                <a:cubicBezTo>
                  <a:pt x="252" y="454"/>
                  <a:pt x="252" y="454"/>
                  <a:pt x="252" y="454"/>
                </a:cubicBezTo>
                <a:cubicBezTo>
                  <a:pt x="202" y="454"/>
                  <a:pt x="202" y="454"/>
                  <a:pt x="202" y="454"/>
                </a:cubicBezTo>
                <a:cubicBezTo>
                  <a:pt x="199" y="411"/>
                  <a:pt x="199" y="411"/>
                  <a:pt x="199" y="411"/>
                </a:cubicBezTo>
                <a:cubicBezTo>
                  <a:pt x="199" y="403"/>
                  <a:pt x="194" y="397"/>
                  <a:pt x="188" y="396"/>
                </a:cubicBezTo>
                <a:cubicBezTo>
                  <a:pt x="184" y="395"/>
                  <a:pt x="179" y="394"/>
                  <a:pt x="175" y="392"/>
                </a:cubicBezTo>
                <a:cubicBezTo>
                  <a:pt x="169" y="391"/>
                  <a:pt x="163" y="394"/>
                  <a:pt x="159" y="400"/>
                </a:cubicBezTo>
                <a:cubicBezTo>
                  <a:pt x="135" y="436"/>
                  <a:pt x="135" y="436"/>
                  <a:pt x="135" y="436"/>
                </a:cubicBezTo>
                <a:cubicBezTo>
                  <a:pt x="92" y="411"/>
                  <a:pt x="92" y="411"/>
                  <a:pt x="92" y="411"/>
                </a:cubicBezTo>
                <a:cubicBezTo>
                  <a:pt x="111" y="372"/>
                  <a:pt x="111" y="372"/>
                  <a:pt x="111" y="372"/>
                </a:cubicBezTo>
                <a:cubicBezTo>
                  <a:pt x="115" y="365"/>
                  <a:pt x="114" y="358"/>
                  <a:pt x="109" y="353"/>
                </a:cubicBezTo>
                <a:cubicBezTo>
                  <a:pt x="106" y="351"/>
                  <a:pt x="103" y="348"/>
                  <a:pt x="101" y="345"/>
                </a:cubicBezTo>
                <a:cubicBezTo>
                  <a:pt x="96" y="340"/>
                  <a:pt x="89" y="339"/>
                  <a:pt x="82" y="343"/>
                </a:cubicBezTo>
                <a:cubicBezTo>
                  <a:pt x="43" y="362"/>
                  <a:pt x="43" y="362"/>
                  <a:pt x="43" y="362"/>
                </a:cubicBezTo>
                <a:cubicBezTo>
                  <a:pt x="18" y="319"/>
                  <a:pt x="18" y="319"/>
                  <a:pt x="18" y="319"/>
                </a:cubicBezTo>
                <a:cubicBezTo>
                  <a:pt x="54" y="295"/>
                  <a:pt x="54" y="295"/>
                  <a:pt x="54" y="295"/>
                </a:cubicBezTo>
                <a:cubicBezTo>
                  <a:pt x="60" y="291"/>
                  <a:pt x="63" y="285"/>
                  <a:pt x="62" y="279"/>
                </a:cubicBezTo>
                <a:cubicBezTo>
                  <a:pt x="60" y="275"/>
                  <a:pt x="59" y="270"/>
                  <a:pt x="58" y="266"/>
                </a:cubicBezTo>
                <a:cubicBezTo>
                  <a:pt x="57" y="260"/>
                  <a:pt x="51" y="256"/>
                  <a:pt x="43" y="255"/>
                </a:cubicBezTo>
                <a:cubicBezTo>
                  <a:pt x="0" y="252"/>
                  <a:pt x="0" y="252"/>
                  <a:pt x="0" y="252"/>
                </a:cubicBezTo>
                <a:cubicBezTo>
                  <a:pt x="0" y="202"/>
                  <a:pt x="0" y="202"/>
                  <a:pt x="0" y="202"/>
                </a:cubicBezTo>
                <a:cubicBezTo>
                  <a:pt x="43" y="199"/>
                  <a:pt x="43" y="199"/>
                  <a:pt x="43" y="199"/>
                </a:cubicBezTo>
                <a:cubicBezTo>
                  <a:pt x="51" y="199"/>
                  <a:pt x="57" y="195"/>
                  <a:pt x="58" y="188"/>
                </a:cubicBezTo>
                <a:cubicBezTo>
                  <a:pt x="59" y="184"/>
                  <a:pt x="60" y="180"/>
                  <a:pt x="62" y="175"/>
                </a:cubicBezTo>
                <a:cubicBezTo>
                  <a:pt x="63" y="169"/>
                  <a:pt x="60" y="164"/>
                  <a:pt x="54" y="160"/>
                </a:cubicBezTo>
                <a:cubicBezTo>
                  <a:pt x="18" y="136"/>
                  <a:pt x="18" y="136"/>
                  <a:pt x="18" y="136"/>
                </a:cubicBezTo>
                <a:cubicBezTo>
                  <a:pt x="43" y="92"/>
                  <a:pt x="43" y="92"/>
                  <a:pt x="43" y="92"/>
                </a:cubicBezTo>
                <a:cubicBezTo>
                  <a:pt x="82" y="111"/>
                  <a:pt x="82" y="111"/>
                  <a:pt x="82" y="111"/>
                </a:cubicBezTo>
                <a:cubicBezTo>
                  <a:pt x="89" y="115"/>
                  <a:pt x="96" y="114"/>
                  <a:pt x="101" y="109"/>
                </a:cubicBezTo>
                <a:cubicBezTo>
                  <a:pt x="103" y="106"/>
                  <a:pt x="106" y="104"/>
                  <a:pt x="109" y="101"/>
                </a:cubicBezTo>
                <a:cubicBezTo>
                  <a:pt x="114" y="96"/>
                  <a:pt x="115" y="90"/>
                  <a:pt x="111" y="82"/>
                </a:cubicBezTo>
                <a:cubicBezTo>
                  <a:pt x="92" y="43"/>
                  <a:pt x="92" y="43"/>
                  <a:pt x="92" y="43"/>
                </a:cubicBezTo>
                <a:cubicBezTo>
                  <a:pt x="135" y="18"/>
                  <a:pt x="135" y="18"/>
                  <a:pt x="135" y="18"/>
                </a:cubicBezTo>
                <a:cubicBezTo>
                  <a:pt x="159" y="54"/>
                  <a:pt x="159" y="54"/>
                  <a:pt x="159" y="54"/>
                </a:cubicBezTo>
                <a:cubicBezTo>
                  <a:pt x="163" y="61"/>
                  <a:pt x="169" y="63"/>
                  <a:pt x="175" y="62"/>
                </a:cubicBezTo>
                <a:cubicBezTo>
                  <a:pt x="179" y="61"/>
                  <a:pt x="184" y="60"/>
                  <a:pt x="188" y="59"/>
                </a:cubicBezTo>
                <a:cubicBezTo>
                  <a:pt x="194" y="57"/>
                  <a:pt x="199" y="52"/>
                  <a:pt x="199" y="44"/>
                </a:cubicBezTo>
                <a:cubicBezTo>
                  <a:pt x="202" y="0"/>
                  <a:pt x="202" y="0"/>
                  <a:pt x="202" y="0"/>
                </a:cubicBezTo>
                <a:cubicBezTo>
                  <a:pt x="252" y="0"/>
                  <a:pt x="252" y="0"/>
                  <a:pt x="252" y="0"/>
                </a:cubicBezTo>
                <a:cubicBezTo>
                  <a:pt x="255" y="44"/>
                  <a:pt x="255" y="44"/>
                  <a:pt x="255" y="44"/>
                </a:cubicBezTo>
                <a:cubicBezTo>
                  <a:pt x="255" y="52"/>
                  <a:pt x="259" y="57"/>
                  <a:pt x="266" y="59"/>
                </a:cubicBezTo>
                <a:cubicBezTo>
                  <a:pt x="270" y="60"/>
                  <a:pt x="274" y="61"/>
                  <a:pt x="279" y="62"/>
                </a:cubicBezTo>
                <a:cubicBezTo>
                  <a:pt x="285" y="63"/>
                  <a:pt x="290" y="61"/>
                  <a:pt x="294" y="54"/>
                </a:cubicBezTo>
                <a:cubicBezTo>
                  <a:pt x="319" y="18"/>
                  <a:pt x="319" y="18"/>
                  <a:pt x="319" y="18"/>
                </a:cubicBezTo>
                <a:cubicBezTo>
                  <a:pt x="362" y="43"/>
                  <a:pt x="362" y="43"/>
                  <a:pt x="362" y="43"/>
                </a:cubicBezTo>
                <a:cubicBezTo>
                  <a:pt x="343" y="82"/>
                  <a:pt x="343" y="82"/>
                  <a:pt x="343" y="82"/>
                </a:cubicBezTo>
                <a:cubicBezTo>
                  <a:pt x="339" y="90"/>
                  <a:pt x="340" y="96"/>
                  <a:pt x="345" y="101"/>
                </a:cubicBezTo>
                <a:cubicBezTo>
                  <a:pt x="348" y="104"/>
                  <a:pt x="350" y="106"/>
                  <a:pt x="353" y="109"/>
                </a:cubicBezTo>
                <a:cubicBezTo>
                  <a:pt x="358" y="114"/>
                  <a:pt x="365" y="115"/>
                  <a:pt x="372" y="111"/>
                </a:cubicBezTo>
                <a:cubicBezTo>
                  <a:pt x="411" y="92"/>
                  <a:pt x="411" y="92"/>
                  <a:pt x="411" y="92"/>
                </a:cubicBezTo>
                <a:cubicBezTo>
                  <a:pt x="436" y="136"/>
                  <a:pt x="436" y="136"/>
                  <a:pt x="436" y="136"/>
                </a:cubicBezTo>
                <a:cubicBezTo>
                  <a:pt x="400" y="160"/>
                  <a:pt x="400" y="160"/>
                  <a:pt x="400" y="160"/>
                </a:cubicBezTo>
                <a:cubicBezTo>
                  <a:pt x="393" y="164"/>
                  <a:pt x="391" y="169"/>
                  <a:pt x="392" y="175"/>
                </a:cubicBezTo>
                <a:cubicBezTo>
                  <a:pt x="393" y="180"/>
                  <a:pt x="394" y="184"/>
                  <a:pt x="395" y="188"/>
                </a:cubicBezTo>
                <a:cubicBezTo>
                  <a:pt x="397" y="195"/>
                  <a:pt x="402" y="199"/>
                  <a:pt x="411" y="199"/>
                </a:cubicBezTo>
                <a:cubicBezTo>
                  <a:pt x="454" y="202"/>
                  <a:pt x="454" y="202"/>
                  <a:pt x="454" y="202"/>
                </a:cubicBezTo>
                <a:cubicBezTo>
                  <a:pt x="454" y="252"/>
                  <a:pt x="454" y="252"/>
                  <a:pt x="454" y="252"/>
                </a:cubicBezTo>
                <a:cubicBezTo>
                  <a:pt x="411" y="255"/>
                  <a:pt x="411" y="255"/>
                  <a:pt x="411" y="255"/>
                </a:cubicBezTo>
                <a:cubicBezTo>
                  <a:pt x="402" y="256"/>
                  <a:pt x="397" y="260"/>
                  <a:pt x="395" y="266"/>
                </a:cubicBezTo>
                <a:cubicBezTo>
                  <a:pt x="394" y="270"/>
                  <a:pt x="393" y="275"/>
                  <a:pt x="392" y="279"/>
                </a:cubicBezTo>
                <a:close/>
                <a:moveTo>
                  <a:pt x="227" y="113"/>
                </a:moveTo>
                <a:cubicBezTo>
                  <a:pt x="164" y="113"/>
                  <a:pt x="113" y="164"/>
                  <a:pt x="113" y="227"/>
                </a:cubicBezTo>
                <a:cubicBezTo>
                  <a:pt x="113" y="290"/>
                  <a:pt x="164" y="341"/>
                  <a:pt x="227" y="341"/>
                </a:cubicBezTo>
                <a:cubicBezTo>
                  <a:pt x="290" y="341"/>
                  <a:pt x="341" y="290"/>
                  <a:pt x="341" y="227"/>
                </a:cubicBezTo>
                <a:cubicBezTo>
                  <a:pt x="341" y="164"/>
                  <a:pt x="290" y="113"/>
                  <a:pt x="227" y="113"/>
                </a:cubicBezTo>
                <a:close/>
                <a:moveTo>
                  <a:pt x="155" y="181"/>
                </a:moveTo>
                <a:cubicBezTo>
                  <a:pt x="184" y="181"/>
                  <a:pt x="184" y="181"/>
                  <a:pt x="184" y="181"/>
                </a:cubicBezTo>
                <a:cubicBezTo>
                  <a:pt x="195" y="181"/>
                  <a:pt x="203" y="183"/>
                  <a:pt x="209" y="186"/>
                </a:cubicBezTo>
                <a:cubicBezTo>
                  <a:pt x="214" y="189"/>
                  <a:pt x="217" y="195"/>
                  <a:pt x="217" y="202"/>
                </a:cubicBezTo>
                <a:cubicBezTo>
                  <a:pt x="217" y="206"/>
                  <a:pt x="216" y="210"/>
                  <a:pt x="213" y="214"/>
                </a:cubicBezTo>
                <a:cubicBezTo>
                  <a:pt x="211" y="217"/>
                  <a:pt x="208" y="219"/>
                  <a:pt x="204" y="220"/>
                </a:cubicBezTo>
                <a:cubicBezTo>
                  <a:pt x="204" y="221"/>
                  <a:pt x="204" y="221"/>
                  <a:pt x="204" y="221"/>
                </a:cubicBezTo>
                <a:cubicBezTo>
                  <a:pt x="209" y="222"/>
                  <a:pt x="213" y="224"/>
                  <a:pt x="215" y="227"/>
                </a:cubicBezTo>
                <a:cubicBezTo>
                  <a:pt x="217" y="230"/>
                  <a:pt x="218" y="235"/>
                  <a:pt x="218" y="240"/>
                </a:cubicBezTo>
                <a:cubicBezTo>
                  <a:pt x="218" y="247"/>
                  <a:pt x="216" y="253"/>
                  <a:pt x="210" y="257"/>
                </a:cubicBezTo>
                <a:cubicBezTo>
                  <a:pt x="204" y="262"/>
                  <a:pt x="197" y="264"/>
                  <a:pt x="187" y="264"/>
                </a:cubicBezTo>
                <a:cubicBezTo>
                  <a:pt x="155" y="264"/>
                  <a:pt x="155" y="264"/>
                  <a:pt x="155" y="264"/>
                </a:cubicBezTo>
                <a:lnTo>
                  <a:pt x="155" y="181"/>
                </a:lnTo>
                <a:close/>
                <a:moveTo>
                  <a:pt x="177" y="213"/>
                </a:moveTo>
                <a:cubicBezTo>
                  <a:pt x="184" y="213"/>
                  <a:pt x="184" y="213"/>
                  <a:pt x="184" y="213"/>
                </a:cubicBezTo>
                <a:cubicBezTo>
                  <a:pt x="187" y="213"/>
                  <a:pt x="189" y="212"/>
                  <a:pt x="191" y="211"/>
                </a:cubicBezTo>
                <a:cubicBezTo>
                  <a:pt x="193" y="210"/>
                  <a:pt x="194" y="208"/>
                  <a:pt x="194" y="205"/>
                </a:cubicBezTo>
                <a:cubicBezTo>
                  <a:pt x="194" y="200"/>
                  <a:pt x="190" y="198"/>
                  <a:pt x="183" y="198"/>
                </a:cubicBezTo>
                <a:cubicBezTo>
                  <a:pt x="177" y="198"/>
                  <a:pt x="177" y="198"/>
                  <a:pt x="177" y="198"/>
                </a:cubicBezTo>
                <a:lnTo>
                  <a:pt x="177" y="213"/>
                </a:lnTo>
                <a:close/>
                <a:moveTo>
                  <a:pt x="177" y="229"/>
                </a:moveTo>
                <a:cubicBezTo>
                  <a:pt x="177" y="247"/>
                  <a:pt x="177" y="247"/>
                  <a:pt x="177" y="247"/>
                </a:cubicBezTo>
                <a:cubicBezTo>
                  <a:pt x="185" y="247"/>
                  <a:pt x="185" y="247"/>
                  <a:pt x="185" y="247"/>
                </a:cubicBezTo>
                <a:cubicBezTo>
                  <a:pt x="192" y="247"/>
                  <a:pt x="195" y="244"/>
                  <a:pt x="195" y="238"/>
                </a:cubicBezTo>
                <a:cubicBezTo>
                  <a:pt x="195" y="235"/>
                  <a:pt x="194" y="233"/>
                  <a:pt x="193" y="231"/>
                </a:cubicBezTo>
                <a:cubicBezTo>
                  <a:pt x="191" y="230"/>
                  <a:pt x="188" y="229"/>
                  <a:pt x="184" y="229"/>
                </a:cubicBezTo>
                <a:lnTo>
                  <a:pt x="177" y="229"/>
                </a:lnTo>
                <a:close/>
                <a:moveTo>
                  <a:pt x="284" y="264"/>
                </a:moveTo>
                <a:cubicBezTo>
                  <a:pt x="280" y="248"/>
                  <a:pt x="280" y="248"/>
                  <a:pt x="280" y="248"/>
                </a:cubicBezTo>
                <a:cubicBezTo>
                  <a:pt x="253" y="248"/>
                  <a:pt x="253" y="248"/>
                  <a:pt x="253" y="248"/>
                </a:cubicBezTo>
                <a:cubicBezTo>
                  <a:pt x="248" y="264"/>
                  <a:pt x="248" y="264"/>
                  <a:pt x="248" y="264"/>
                </a:cubicBezTo>
                <a:cubicBezTo>
                  <a:pt x="224" y="264"/>
                  <a:pt x="224" y="264"/>
                  <a:pt x="224" y="264"/>
                </a:cubicBezTo>
                <a:cubicBezTo>
                  <a:pt x="251" y="181"/>
                  <a:pt x="251" y="181"/>
                  <a:pt x="251" y="181"/>
                </a:cubicBezTo>
                <a:cubicBezTo>
                  <a:pt x="281" y="181"/>
                  <a:pt x="281" y="181"/>
                  <a:pt x="281" y="181"/>
                </a:cubicBezTo>
                <a:cubicBezTo>
                  <a:pt x="308" y="264"/>
                  <a:pt x="308" y="264"/>
                  <a:pt x="308" y="264"/>
                </a:cubicBezTo>
                <a:lnTo>
                  <a:pt x="284" y="264"/>
                </a:lnTo>
                <a:close/>
                <a:moveTo>
                  <a:pt x="275" y="230"/>
                </a:moveTo>
                <a:cubicBezTo>
                  <a:pt x="271" y="216"/>
                  <a:pt x="271" y="216"/>
                  <a:pt x="271" y="216"/>
                </a:cubicBezTo>
                <a:cubicBezTo>
                  <a:pt x="270" y="213"/>
                  <a:pt x="269" y="210"/>
                  <a:pt x="268" y="205"/>
                </a:cubicBezTo>
                <a:cubicBezTo>
                  <a:pt x="267" y="200"/>
                  <a:pt x="266" y="196"/>
                  <a:pt x="266" y="194"/>
                </a:cubicBezTo>
                <a:cubicBezTo>
                  <a:pt x="266" y="196"/>
                  <a:pt x="265" y="200"/>
                  <a:pt x="264" y="204"/>
                </a:cubicBezTo>
                <a:cubicBezTo>
                  <a:pt x="263" y="208"/>
                  <a:pt x="261" y="217"/>
                  <a:pt x="257" y="230"/>
                </a:cubicBezTo>
                <a:lnTo>
                  <a:pt x="275" y="2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dist"/>
            <a:endParaRPr lang="ja-JP" altLang="en-US"/>
          </a:p>
        </p:txBody>
      </p:sp>
      <p:sp>
        <p:nvSpPr>
          <p:cNvPr id="52" name="Freeform 14">
            <a:extLst>
              <a:ext uri="{FF2B5EF4-FFF2-40B4-BE49-F238E27FC236}">
                <a16:creationId xmlns:a16="http://schemas.microsoft.com/office/drawing/2014/main" id="{E7B3E159-4B6F-A726-422E-36F20CFC6BDF}"/>
              </a:ext>
            </a:extLst>
          </p:cNvPr>
          <p:cNvSpPr>
            <a:spLocks noEditPoints="1"/>
          </p:cNvSpPr>
          <p:nvPr/>
        </p:nvSpPr>
        <p:spPr bwMode="auto">
          <a:xfrm>
            <a:off x="6120172" y="4068706"/>
            <a:ext cx="252000" cy="252000"/>
          </a:xfrm>
          <a:custGeom>
            <a:avLst/>
            <a:gdLst>
              <a:gd name="T0" fmla="*/ 799 w 907"/>
              <a:gd name="T1" fmla="*/ 589 h 907"/>
              <a:gd name="T2" fmla="*/ 821 w 907"/>
              <a:gd name="T3" fmla="*/ 724 h 907"/>
              <a:gd name="T4" fmla="*/ 706 w 907"/>
              <a:gd name="T5" fmla="*/ 690 h 907"/>
              <a:gd name="T6" fmla="*/ 686 w 907"/>
              <a:gd name="T7" fmla="*/ 744 h 907"/>
              <a:gd name="T8" fmla="*/ 637 w 907"/>
              <a:gd name="T9" fmla="*/ 872 h 907"/>
              <a:gd name="T10" fmla="*/ 557 w 907"/>
              <a:gd name="T11" fmla="*/ 784 h 907"/>
              <a:gd name="T12" fmla="*/ 509 w 907"/>
              <a:gd name="T13" fmla="*/ 821 h 907"/>
              <a:gd name="T14" fmla="*/ 403 w 907"/>
              <a:gd name="T15" fmla="*/ 907 h 907"/>
              <a:gd name="T16" fmla="*/ 376 w 907"/>
              <a:gd name="T17" fmla="*/ 791 h 907"/>
              <a:gd name="T18" fmla="*/ 318 w 907"/>
              <a:gd name="T19" fmla="*/ 800 h 907"/>
              <a:gd name="T20" fmla="*/ 183 w 907"/>
              <a:gd name="T21" fmla="*/ 821 h 907"/>
              <a:gd name="T22" fmla="*/ 217 w 907"/>
              <a:gd name="T23" fmla="*/ 706 h 907"/>
              <a:gd name="T24" fmla="*/ 163 w 907"/>
              <a:gd name="T25" fmla="*/ 686 h 907"/>
              <a:gd name="T26" fmla="*/ 35 w 907"/>
              <a:gd name="T27" fmla="*/ 637 h 907"/>
              <a:gd name="T28" fmla="*/ 123 w 907"/>
              <a:gd name="T29" fmla="*/ 557 h 907"/>
              <a:gd name="T30" fmla="*/ 86 w 907"/>
              <a:gd name="T31" fmla="*/ 510 h 907"/>
              <a:gd name="T32" fmla="*/ 0 w 907"/>
              <a:gd name="T33" fmla="*/ 403 h 907"/>
              <a:gd name="T34" fmla="*/ 116 w 907"/>
              <a:gd name="T35" fmla="*/ 376 h 907"/>
              <a:gd name="T36" fmla="*/ 107 w 907"/>
              <a:gd name="T37" fmla="*/ 319 h 907"/>
              <a:gd name="T38" fmla="*/ 86 w 907"/>
              <a:gd name="T39" fmla="*/ 183 h 907"/>
              <a:gd name="T40" fmla="*/ 201 w 907"/>
              <a:gd name="T41" fmla="*/ 217 h 907"/>
              <a:gd name="T42" fmla="*/ 221 w 907"/>
              <a:gd name="T43" fmla="*/ 164 h 907"/>
              <a:gd name="T44" fmla="*/ 270 w 907"/>
              <a:gd name="T45" fmla="*/ 36 h 907"/>
              <a:gd name="T46" fmla="*/ 350 w 907"/>
              <a:gd name="T47" fmla="*/ 123 h 907"/>
              <a:gd name="T48" fmla="*/ 397 w 907"/>
              <a:gd name="T49" fmla="*/ 86 h 907"/>
              <a:gd name="T50" fmla="*/ 504 w 907"/>
              <a:gd name="T51" fmla="*/ 0 h 907"/>
              <a:gd name="T52" fmla="*/ 531 w 907"/>
              <a:gd name="T53" fmla="*/ 117 h 907"/>
              <a:gd name="T54" fmla="*/ 588 w 907"/>
              <a:gd name="T55" fmla="*/ 108 h 907"/>
              <a:gd name="T56" fmla="*/ 724 w 907"/>
              <a:gd name="T57" fmla="*/ 86 h 907"/>
              <a:gd name="T58" fmla="*/ 690 w 907"/>
              <a:gd name="T59" fmla="*/ 201 h 907"/>
              <a:gd name="T60" fmla="*/ 743 w 907"/>
              <a:gd name="T61" fmla="*/ 221 h 907"/>
              <a:gd name="T62" fmla="*/ 871 w 907"/>
              <a:gd name="T63" fmla="*/ 270 h 907"/>
              <a:gd name="T64" fmla="*/ 784 w 907"/>
              <a:gd name="T65" fmla="*/ 350 h 907"/>
              <a:gd name="T66" fmla="*/ 821 w 907"/>
              <a:gd name="T67" fmla="*/ 398 h 907"/>
              <a:gd name="T68" fmla="*/ 907 w 907"/>
              <a:gd name="T69" fmla="*/ 504 h 907"/>
              <a:gd name="T70" fmla="*/ 790 w 907"/>
              <a:gd name="T71" fmla="*/ 531 h 907"/>
              <a:gd name="T72" fmla="*/ 453 w 907"/>
              <a:gd name="T73" fmla="*/ 226 h 907"/>
              <a:gd name="T74" fmla="*/ 453 w 907"/>
              <a:gd name="T75" fmla="*/ 682 h 907"/>
              <a:gd name="T76" fmla="*/ 453 w 907"/>
              <a:gd name="T77" fmla="*/ 226 h 907"/>
              <a:gd name="T78" fmla="*/ 374 w 907"/>
              <a:gd name="T79" fmla="*/ 527 h 907"/>
              <a:gd name="T80" fmla="*/ 437 w 907"/>
              <a:gd name="T81" fmla="*/ 478 h 907"/>
              <a:gd name="T82" fmla="*/ 408 w 907"/>
              <a:gd name="T83" fmla="*/ 440 h 907"/>
              <a:gd name="T84" fmla="*/ 427 w 907"/>
              <a:gd name="T85" fmla="*/ 426 h 907"/>
              <a:gd name="T86" fmla="*/ 418 w 907"/>
              <a:gd name="T87" fmla="*/ 371 h 907"/>
              <a:gd name="T88" fmla="*/ 310 w 907"/>
              <a:gd name="T89" fmla="*/ 361 h 907"/>
              <a:gd name="T90" fmla="*/ 354 w 907"/>
              <a:gd name="T91" fmla="*/ 395 h 907"/>
              <a:gd name="T92" fmla="*/ 388 w 907"/>
              <a:gd name="T93" fmla="*/ 409 h 907"/>
              <a:gd name="T94" fmla="*/ 368 w 907"/>
              <a:gd name="T95" fmla="*/ 425 h 907"/>
              <a:gd name="T96" fmla="*/ 354 w 907"/>
              <a:gd name="T97" fmla="*/ 395 h 907"/>
              <a:gd name="T98" fmla="*/ 386 w 907"/>
              <a:gd name="T99" fmla="*/ 462 h 907"/>
              <a:gd name="T100" fmla="*/ 370 w 907"/>
              <a:gd name="T101" fmla="*/ 492 h 907"/>
              <a:gd name="T102" fmla="*/ 354 w 907"/>
              <a:gd name="T103" fmla="*/ 458 h 907"/>
              <a:gd name="T104" fmla="*/ 552 w 907"/>
              <a:gd name="T105" fmla="*/ 436 h 907"/>
              <a:gd name="T106" fmla="*/ 555 w 907"/>
              <a:gd name="T107" fmla="*/ 361 h 907"/>
              <a:gd name="T108" fmla="*/ 507 w 907"/>
              <a:gd name="T109" fmla="*/ 433 h 907"/>
              <a:gd name="T110" fmla="*/ 462 w 907"/>
              <a:gd name="T111" fmla="*/ 361 h 907"/>
              <a:gd name="T112" fmla="*/ 507 w 907"/>
              <a:gd name="T113" fmla="*/ 527 h 907"/>
              <a:gd name="T114" fmla="*/ 520 w 907"/>
              <a:gd name="T115" fmla="*/ 464 h 907"/>
              <a:gd name="T116" fmla="*/ 603 w 907"/>
              <a:gd name="T117" fmla="*/ 52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7" h="907">
                <a:moveTo>
                  <a:pt x="784" y="557"/>
                </a:moveTo>
                <a:cubicBezTo>
                  <a:pt x="781" y="569"/>
                  <a:pt x="786" y="580"/>
                  <a:pt x="799" y="589"/>
                </a:cubicBezTo>
                <a:cubicBezTo>
                  <a:pt x="871" y="637"/>
                  <a:pt x="871" y="637"/>
                  <a:pt x="871" y="637"/>
                </a:cubicBezTo>
                <a:cubicBezTo>
                  <a:pt x="821" y="724"/>
                  <a:pt x="821" y="724"/>
                  <a:pt x="821" y="724"/>
                </a:cubicBezTo>
                <a:cubicBezTo>
                  <a:pt x="743" y="686"/>
                  <a:pt x="743" y="686"/>
                  <a:pt x="743" y="686"/>
                </a:cubicBezTo>
                <a:cubicBezTo>
                  <a:pt x="729" y="678"/>
                  <a:pt x="715" y="680"/>
                  <a:pt x="706" y="690"/>
                </a:cubicBezTo>
                <a:cubicBezTo>
                  <a:pt x="701" y="695"/>
                  <a:pt x="695" y="701"/>
                  <a:pt x="690" y="706"/>
                </a:cubicBezTo>
                <a:cubicBezTo>
                  <a:pt x="680" y="715"/>
                  <a:pt x="678" y="729"/>
                  <a:pt x="686" y="744"/>
                </a:cubicBezTo>
                <a:cubicBezTo>
                  <a:pt x="724" y="821"/>
                  <a:pt x="724" y="821"/>
                  <a:pt x="724" y="821"/>
                </a:cubicBezTo>
                <a:cubicBezTo>
                  <a:pt x="637" y="872"/>
                  <a:pt x="637" y="872"/>
                  <a:pt x="637" y="872"/>
                </a:cubicBezTo>
                <a:cubicBezTo>
                  <a:pt x="588" y="800"/>
                  <a:pt x="588" y="800"/>
                  <a:pt x="588" y="800"/>
                </a:cubicBezTo>
                <a:cubicBezTo>
                  <a:pt x="580" y="787"/>
                  <a:pt x="569" y="782"/>
                  <a:pt x="557" y="784"/>
                </a:cubicBezTo>
                <a:cubicBezTo>
                  <a:pt x="548" y="786"/>
                  <a:pt x="540" y="789"/>
                  <a:pt x="531" y="791"/>
                </a:cubicBezTo>
                <a:cubicBezTo>
                  <a:pt x="518" y="794"/>
                  <a:pt x="510" y="805"/>
                  <a:pt x="509" y="821"/>
                </a:cubicBezTo>
                <a:cubicBezTo>
                  <a:pt x="504" y="907"/>
                  <a:pt x="504" y="907"/>
                  <a:pt x="504" y="907"/>
                </a:cubicBezTo>
                <a:cubicBezTo>
                  <a:pt x="403" y="907"/>
                  <a:pt x="403" y="907"/>
                  <a:pt x="403" y="907"/>
                </a:cubicBezTo>
                <a:cubicBezTo>
                  <a:pt x="397" y="821"/>
                  <a:pt x="397" y="821"/>
                  <a:pt x="397" y="821"/>
                </a:cubicBezTo>
                <a:cubicBezTo>
                  <a:pt x="397" y="805"/>
                  <a:pt x="388" y="794"/>
                  <a:pt x="376" y="791"/>
                </a:cubicBezTo>
                <a:cubicBezTo>
                  <a:pt x="367" y="789"/>
                  <a:pt x="358" y="786"/>
                  <a:pt x="350" y="784"/>
                </a:cubicBezTo>
                <a:cubicBezTo>
                  <a:pt x="338" y="782"/>
                  <a:pt x="326" y="787"/>
                  <a:pt x="318" y="800"/>
                </a:cubicBezTo>
                <a:cubicBezTo>
                  <a:pt x="270" y="872"/>
                  <a:pt x="270" y="872"/>
                  <a:pt x="270" y="872"/>
                </a:cubicBezTo>
                <a:cubicBezTo>
                  <a:pt x="183" y="821"/>
                  <a:pt x="183" y="821"/>
                  <a:pt x="183" y="821"/>
                </a:cubicBezTo>
                <a:cubicBezTo>
                  <a:pt x="221" y="744"/>
                  <a:pt x="221" y="744"/>
                  <a:pt x="221" y="744"/>
                </a:cubicBezTo>
                <a:cubicBezTo>
                  <a:pt x="229" y="729"/>
                  <a:pt x="227" y="715"/>
                  <a:pt x="217" y="706"/>
                </a:cubicBezTo>
                <a:cubicBezTo>
                  <a:pt x="212" y="701"/>
                  <a:pt x="206" y="695"/>
                  <a:pt x="201" y="690"/>
                </a:cubicBezTo>
                <a:cubicBezTo>
                  <a:pt x="192" y="680"/>
                  <a:pt x="178" y="678"/>
                  <a:pt x="163" y="686"/>
                </a:cubicBezTo>
                <a:cubicBezTo>
                  <a:pt x="86" y="724"/>
                  <a:pt x="86" y="724"/>
                  <a:pt x="86" y="724"/>
                </a:cubicBezTo>
                <a:cubicBezTo>
                  <a:pt x="35" y="637"/>
                  <a:pt x="35" y="637"/>
                  <a:pt x="35" y="637"/>
                </a:cubicBezTo>
                <a:cubicBezTo>
                  <a:pt x="107" y="589"/>
                  <a:pt x="107" y="589"/>
                  <a:pt x="107" y="589"/>
                </a:cubicBezTo>
                <a:cubicBezTo>
                  <a:pt x="120" y="580"/>
                  <a:pt x="125" y="569"/>
                  <a:pt x="123" y="557"/>
                </a:cubicBezTo>
                <a:cubicBezTo>
                  <a:pt x="121" y="549"/>
                  <a:pt x="118" y="540"/>
                  <a:pt x="116" y="531"/>
                </a:cubicBezTo>
                <a:cubicBezTo>
                  <a:pt x="113" y="519"/>
                  <a:pt x="102" y="510"/>
                  <a:pt x="86" y="510"/>
                </a:cubicBezTo>
                <a:cubicBezTo>
                  <a:pt x="0" y="504"/>
                  <a:pt x="0" y="504"/>
                  <a:pt x="0" y="504"/>
                </a:cubicBezTo>
                <a:cubicBezTo>
                  <a:pt x="0" y="403"/>
                  <a:pt x="0" y="403"/>
                  <a:pt x="0" y="403"/>
                </a:cubicBezTo>
                <a:cubicBezTo>
                  <a:pt x="86" y="398"/>
                  <a:pt x="86" y="398"/>
                  <a:pt x="86" y="398"/>
                </a:cubicBezTo>
                <a:cubicBezTo>
                  <a:pt x="102" y="397"/>
                  <a:pt x="113" y="389"/>
                  <a:pt x="116" y="376"/>
                </a:cubicBezTo>
                <a:cubicBezTo>
                  <a:pt x="118" y="367"/>
                  <a:pt x="121" y="359"/>
                  <a:pt x="123" y="350"/>
                </a:cubicBezTo>
                <a:cubicBezTo>
                  <a:pt x="125" y="338"/>
                  <a:pt x="120" y="327"/>
                  <a:pt x="107" y="319"/>
                </a:cubicBezTo>
                <a:cubicBezTo>
                  <a:pt x="35" y="270"/>
                  <a:pt x="35" y="270"/>
                  <a:pt x="35" y="270"/>
                </a:cubicBezTo>
                <a:cubicBezTo>
                  <a:pt x="86" y="183"/>
                  <a:pt x="86" y="183"/>
                  <a:pt x="86" y="183"/>
                </a:cubicBezTo>
                <a:cubicBezTo>
                  <a:pt x="163" y="221"/>
                  <a:pt x="163" y="221"/>
                  <a:pt x="163" y="221"/>
                </a:cubicBezTo>
                <a:cubicBezTo>
                  <a:pt x="178" y="229"/>
                  <a:pt x="192" y="227"/>
                  <a:pt x="201" y="217"/>
                </a:cubicBezTo>
                <a:cubicBezTo>
                  <a:pt x="206" y="212"/>
                  <a:pt x="212" y="206"/>
                  <a:pt x="217" y="201"/>
                </a:cubicBezTo>
                <a:cubicBezTo>
                  <a:pt x="227" y="192"/>
                  <a:pt x="229" y="178"/>
                  <a:pt x="221" y="164"/>
                </a:cubicBezTo>
                <a:cubicBezTo>
                  <a:pt x="183" y="86"/>
                  <a:pt x="183" y="86"/>
                  <a:pt x="183" y="86"/>
                </a:cubicBezTo>
                <a:cubicBezTo>
                  <a:pt x="270" y="36"/>
                  <a:pt x="270" y="36"/>
                  <a:pt x="270" y="36"/>
                </a:cubicBezTo>
                <a:cubicBezTo>
                  <a:pt x="318" y="108"/>
                  <a:pt x="318" y="108"/>
                  <a:pt x="318" y="108"/>
                </a:cubicBezTo>
                <a:cubicBezTo>
                  <a:pt x="326" y="121"/>
                  <a:pt x="338" y="125"/>
                  <a:pt x="350" y="123"/>
                </a:cubicBezTo>
                <a:cubicBezTo>
                  <a:pt x="358" y="121"/>
                  <a:pt x="367" y="119"/>
                  <a:pt x="376" y="117"/>
                </a:cubicBezTo>
                <a:cubicBezTo>
                  <a:pt x="388" y="113"/>
                  <a:pt x="397" y="103"/>
                  <a:pt x="397" y="86"/>
                </a:cubicBezTo>
                <a:cubicBezTo>
                  <a:pt x="403" y="0"/>
                  <a:pt x="403" y="0"/>
                  <a:pt x="403" y="0"/>
                </a:cubicBezTo>
                <a:cubicBezTo>
                  <a:pt x="504" y="0"/>
                  <a:pt x="504" y="0"/>
                  <a:pt x="504" y="0"/>
                </a:cubicBezTo>
                <a:cubicBezTo>
                  <a:pt x="509" y="86"/>
                  <a:pt x="509" y="86"/>
                  <a:pt x="509" y="86"/>
                </a:cubicBezTo>
                <a:cubicBezTo>
                  <a:pt x="510" y="103"/>
                  <a:pt x="518" y="113"/>
                  <a:pt x="531" y="117"/>
                </a:cubicBezTo>
                <a:cubicBezTo>
                  <a:pt x="540" y="119"/>
                  <a:pt x="548" y="121"/>
                  <a:pt x="557" y="123"/>
                </a:cubicBezTo>
                <a:cubicBezTo>
                  <a:pt x="569" y="125"/>
                  <a:pt x="580" y="121"/>
                  <a:pt x="588" y="108"/>
                </a:cubicBezTo>
                <a:cubicBezTo>
                  <a:pt x="637" y="36"/>
                  <a:pt x="637" y="36"/>
                  <a:pt x="637" y="36"/>
                </a:cubicBezTo>
                <a:cubicBezTo>
                  <a:pt x="724" y="86"/>
                  <a:pt x="724" y="86"/>
                  <a:pt x="724" y="86"/>
                </a:cubicBezTo>
                <a:cubicBezTo>
                  <a:pt x="686" y="164"/>
                  <a:pt x="686" y="164"/>
                  <a:pt x="686" y="164"/>
                </a:cubicBezTo>
                <a:cubicBezTo>
                  <a:pt x="678" y="178"/>
                  <a:pt x="680" y="192"/>
                  <a:pt x="690" y="201"/>
                </a:cubicBezTo>
                <a:cubicBezTo>
                  <a:pt x="695" y="206"/>
                  <a:pt x="701" y="212"/>
                  <a:pt x="706" y="217"/>
                </a:cubicBezTo>
                <a:cubicBezTo>
                  <a:pt x="715" y="227"/>
                  <a:pt x="729" y="229"/>
                  <a:pt x="743" y="221"/>
                </a:cubicBezTo>
                <a:cubicBezTo>
                  <a:pt x="821" y="183"/>
                  <a:pt x="821" y="183"/>
                  <a:pt x="821" y="183"/>
                </a:cubicBezTo>
                <a:cubicBezTo>
                  <a:pt x="871" y="270"/>
                  <a:pt x="871" y="270"/>
                  <a:pt x="871" y="270"/>
                </a:cubicBezTo>
                <a:cubicBezTo>
                  <a:pt x="799" y="319"/>
                  <a:pt x="799" y="319"/>
                  <a:pt x="799" y="319"/>
                </a:cubicBezTo>
                <a:cubicBezTo>
                  <a:pt x="786" y="327"/>
                  <a:pt x="781" y="338"/>
                  <a:pt x="784" y="350"/>
                </a:cubicBezTo>
                <a:cubicBezTo>
                  <a:pt x="786" y="359"/>
                  <a:pt x="788" y="367"/>
                  <a:pt x="790" y="376"/>
                </a:cubicBezTo>
                <a:cubicBezTo>
                  <a:pt x="794" y="389"/>
                  <a:pt x="804" y="397"/>
                  <a:pt x="821" y="398"/>
                </a:cubicBezTo>
                <a:cubicBezTo>
                  <a:pt x="907" y="403"/>
                  <a:pt x="907" y="403"/>
                  <a:pt x="907" y="403"/>
                </a:cubicBezTo>
                <a:cubicBezTo>
                  <a:pt x="907" y="504"/>
                  <a:pt x="907" y="504"/>
                  <a:pt x="907" y="504"/>
                </a:cubicBezTo>
                <a:cubicBezTo>
                  <a:pt x="821" y="510"/>
                  <a:pt x="821" y="510"/>
                  <a:pt x="821" y="510"/>
                </a:cubicBezTo>
                <a:cubicBezTo>
                  <a:pt x="804" y="510"/>
                  <a:pt x="794" y="519"/>
                  <a:pt x="790" y="531"/>
                </a:cubicBezTo>
                <a:cubicBezTo>
                  <a:pt x="788" y="540"/>
                  <a:pt x="786" y="549"/>
                  <a:pt x="784" y="557"/>
                </a:cubicBezTo>
                <a:close/>
                <a:moveTo>
                  <a:pt x="453" y="226"/>
                </a:moveTo>
                <a:cubicBezTo>
                  <a:pt x="327" y="226"/>
                  <a:pt x="225" y="328"/>
                  <a:pt x="225" y="454"/>
                </a:cubicBezTo>
                <a:cubicBezTo>
                  <a:pt x="225" y="580"/>
                  <a:pt x="327" y="682"/>
                  <a:pt x="453" y="682"/>
                </a:cubicBezTo>
                <a:cubicBezTo>
                  <a:pt x="579" y="682"/>
                  <a:pt x="681" y="580"/>
                  <a:pt x="681" y="454"/>
                </a:cubicBezTo>
                <a:cubicBezTo>
                  <a:pt x="681" y="328"/>
                  <a:pt x="579" y="226"/>
                  <a:pt x="453" y="226"/>
                </a:cubicBezTo>
                <a:close/>
                <a:moveTo>
                  <a:pt x="310" y="527"/>
                </a:moveTo>
                <a:cubicBezTo>
                  <a:pt x="374" y="527"/>
                  <a:pt x="374" y="527"/>
                  <a:pt x="374" y="527"/>
                </a:cubicBezTo>
                <a:cubicBezTo>
                  <a:pt x="394" y="527"/>
                  <a:pt x="409" y="523"/>
                  <a:pt x="420" y="514"/>
                </a:cubicBezTo>
                <a:cubicBezTo>
                  <a:pt x="432" y="505"/>
                  <a:pt x="437" y="494"/>
                  <a:pt x="437" y="478"/>
                </a:cubicBezTo>
                <a:cubicBezTo>
                  <a:pt x="437" y="468"/>
                  <a:pt x="435" y="460"/>
                  <a:pt x="430" y="454"/>
                </a:cubicBezTo>
                <a:cubicBezTo>
                  <a:pt x="426" y="447"/>
                  <a:pt x="418" y="443"/>
                  <a:pt x="408" y="440"/>
                </a:cubicBezTo>
                <a:cubicBezTo>
                  <a:pt x="408" y="439"/>
                  <a:pt x="408" y="439"/>
                  <a:pt x="408" y="439"/>
                </a:cubicBezTo>
                <a:cubicBezTo>
                  <a:pt x="416" y="437"/>
                  <a:pt x="422" y="433"/>
                  <a:pt x="427" y="426"/>
                </a:cubicBezTo>
                <a:cubicBezTo>
                  <a:pt x="432" y="420"/>
                  <a:pt x="434" y="412"/>
                  <a:pt x="434" y="403"/>
                </a:cubicBezTo>
                <a:cubicBezTo>
                  <a:pt x="434" y="389"/>
                  <a:pt x="428" y="378"/>
                  <a:pt x="418" y="371"/>
                </a:cubicBezTo>
                <a:cubicBezTo>
                  <a:pt x="407" y="365"/>
                  <a:pt x="390" y="361"/>
                  <a:pt x="368" y="361"/>
                </a:cubicBezTo>
                <a:cubicBezTo>
                  <a:pt x="310" y="361"/>
                  <a:pt x="310" y="361"/>
                  <a:pt x="310" y="361"/>
                </a:cubicBezTo>
                <a:lnTo>
                  <a:pt x="310" y="527"/>
                </a:lnTo>
                <a:close/>
                <a:moveTo>
                  <a:pt x="354" y="395"/>
                </a:moveTo>
                <a:cubicBezTo>
                  <a:pt x="367" y="395"/>
                  <a:pt x="367" y="395"/>
                  <a:pt x="367" y="395"/>
                </a:cubicBezTo>
                <a:cubicBezTo>
                  <a:pt x="381" y="395"/>
                  <a:pt x="388" y="400"/>
                  <a:pt x="388" y="409"/>
                </a:cubicBezTo>
                <a:cubicBezTo>
                  <a:pt x="388" y="414"/>
                  <a:pt x="386" y="418"/>
                  <a:pt x="383" y="421"/>
                </a:cubicBezTo>
                <a:cubicBezTo>
                  <a:pt x="379" y="424"/>
                  <a:pt x="374" y="425"/>
                  <a:pt x="368" y="425"/>
                </a:cubicBezTo>
                <a:cubicBezTo>
                  <a:pt x="354" y="425"/>
                  <a:pt x="354" y="425"/>
                  <a:pt x="354" y="425"/>
                </a:cubicBezTo>
                <a:lnTo>
                  <a:pt x="354" y="395"/>
                </a:lnTo>
                <a:close/>
                <a:moveTo>
                  <a:pt x="369" y="458"/>
                </a:moveTo>
                <a:cubicBezTo>
                  <a:pt x="376" y="458"/>
                  <a:pt x="382" y="459"/>
                  <a:pt x="386" y="462"/>
                </a:cubicBezTo>
                <a:cubicBezTo>
                  <a:pt x="389" y="465"/>
                  <a:pt x="391" y="469"/>
                  <a:pt x="391" y="475"/>
                </a:cubicBezTo>
                <a:cubicBezTo>
                  <a:pt x="391" y="487"/>
                  <a:pt x="384" y="492"/>
                  <a:pt x="370" y="492"/>
                </a:cubicBezTo>
                <a:cubicBezTo>
                  <a:pt x="354" y="492"/>
                  <a:pt x="354" y="492"/>
                  <a:pt x="354" y="492"/>
                </a:cubicBezTo>
                <a:cubicBezTo>
                  <a:pt x="354" y="458"/>
                  <a:pt x="354" y="458"/>
                  <a:pt x="354" y="458"/>
                </a:cubicBezTo>
                <a:lnTo>
                  <a:pt x="369" y="458"/>
                </a:lnTo>
                <a:close/>
                <a:moveTo>
                  <a:pt x="552" y="436"/>
                </a:moveTo>
                <a:cubicBezTo>
                  <a:pt x="604" y="361"/>
                  <a:pt x="604" y="361"/>
                  <a:pt x="604" y="361"/>
                </a:cubicBezTo>
                <a:cubicBezTo>
                  <a:pt x="555" y="361"/>
                  <a:pt x="555" y="361"/>
                  <a:pt x="555" y="361"/>
                </a:cubicBezTo>
                <a:cubicBezTo>
                  <a:pt x="521" y="412"/>
                  <a:pt x="521" y="412"/>
                  <a:pt x="521" y="412"/>
                </a:cubicBezTo>
                <a:cubicBezTo>
                  <a:pt x="514" y="422"/>
                  <a:pt x="509" y="429"/>
                  <a:pt x="507" y="433"/>
                </a:cubicBezTo>
                <a:cubicBezTo>
                  <a:pt x="507" y="361"/>
                  <a:pt x="507" y="361"/>
                  <a:pt x="507" y="361"/>
                </a:cubicBezTo>
                <a:cubicBezTo>
                  <a:pt x="462" y="361"/>
                  <a:pt x="462" y="361"/>
                  <a:pt x="462" y="361"/>
                </a:cubicBezTo>
                <a:cubicBezTo>
                  <a:pt x="462" y="527"/>
                  <a:pt x="462" y="527"/>
                  <a:pt x="462" y="527"/>
                </a:cubicBezTo>
                <a:cubicBezTo>
                  <a:pt x="507" y="527"/>
                  <a:pt x="507" y="527"/>
                  <a:pt x="507" y="527"/>
                </a:cubicBezTo>
                <a:cubicBezTo>
                  <a:pt x="507" y="472"/>
                  <a:pt x="507" y="472"/>
                  <a:pt x="507" y="472"/>
                </a:cubicBezTo>
                <a:cubicBezTo>
                  <a:pt x="520" y="464"/>
                  <a:pt x="520" y="464"/>
                  <a:pt x="520" y="464"/>
                </a:cubicBezTo>
                <a:cubicBezTo>
                  <a:pt x="553" y="527"/>
                  <a:pt x="553" y="527"/>
                  <a:pt x="553" y="527"/>
                </a:cubicBezTo>
                <a:cubicBezTo>
                  <a:pt x="603" y="527"/>
                  <a:pt x="603" y="527"/>
                  <a:pt x="603" y="527"/>
                </a:cubicBezTo>
                <a:lnTo>
                  <a:pt x="552" y="4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dist"/>
            <a:endParaRPr lang="ja-JP" altLang="en-US"/>
          </a:p>
        </p:txBody>
      </p:sp>
    </p:spTree>
    <p:extLst>
      <p:ext uri="{BB962C8B-B14F-4D97-AF65-F5344CB8AC3E}">
        <p14:creationId xmlns:p14="http://schemas.microsoft.com/office/powerpoint/2010/main" val="4944903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5"/>
          <p:cNvSpPr>
            <a:spLocks noChangeArrowheads="1"/>
          </p:cNvSpPr>
          <p:nvPr/>
        </p:nvSpPr>
        <p:spPr bwMode="gray">
          <a:xfrm>
            <a:off x="4716016" y="3255826"/>
            <a:ext cx="4176464" cy="1662322"/>
          </a:xfrm>
          <a:prstGeom prst="roundRect">
            <a:avLst>
              <a:gd name="adj" fmla="val 6056"/>
            </a:avLst>
          </a:prstGeom>
          <a:solidFill>
            <a:srgbClr val="FFFFFF"/>
          </a:solidFill>
          <a:ln w="25400" cap="flat" cmpd="sng" algn="ctr">
            <a:solidFill>
              <a:srgbClr val="FFFFFF">
                <a:shade val="50000"/>
              </a:srgbClr>
            </a:solidFill>
            <a:prstDash val="solid"/>
            <a:headEnd/>
            <a:tailEnd/>
          </a:ln>
          <a:effectLst/>
        </p:spPr>
        <p:txBody>
          <a:bodyPr wrap="none" anchor="ctr"/>
          <a:lstStyle/>
          <a:p>
            <a:pPr marL="0" marR="0" lvl="0" indent="0" algn="l" defTabSz="914400" rtl="0" eaLnBrk="1" fontAlgn="auto" latinLnBrk="0" hangingPunct="1">
              <a:lnSpc>
                <a:spcPct val="80000"/>
              </a:lnSpc>
              <a:spcBef>
                <a:spcPct val="20000"/>
              </a:spcBef>
              <a:spcAft>
                <a:spcPts val="0"/>
              </a:spcAft>
              <a:buClrTx/>
              <a:buSzTx/>
              <a:buFontTx/>
              <a:buNone/>
              <a:tabLst/>
              <a:defRPr/>
            </a:pPr>
            <a:endParaRPr kumimoji="0" lang="ja-JP" altLang="ja-JP" sz="1500" b="0" i="0" u="none" strike="noStrike" kern="0" cap="none" spc="0" normalizeH="0" baseline="0" noProof="0">
              <a:ln>
                <a:noFill/>
              </a:ln>
              <a:solidFill>
                <a:srgbClr val="E27100"/>
              </a:solidFill>
              <a:effectLst/>
              <a:uLnTx/>
              <a:uFillTx/>
              <a:latin typeface="メイリオ"/>
              <a:ea typeface="メイリオ"/>
              <a:cs typeface="+mn-cs"/>
            </a:endParaRPr>
          </a:p>
        </p:txBody>
      </p:sp>
      <p:sp>
        <p:nvSpPr>
          <p:cNvPr id="27" name="AutoShape 5"/>
          <p:cNvSpPr>
            <a:spLocks noChangeArrowheads="1"/>
          </p:cNvSpPr>
          <p:nvPr/>
        </p:nvSpPr>
        <p:spPr bwMode="gray">
          <a:xfrm>
            <a:off x="251520" y="3249688"/>
            <a:ext cx="4176464" cy="1662322"/>
          </a:xfrm>
          <a:prstGeom prst="roundRect">
            <a:avLst>
              <a:gd name="adj" fmla="val 6056"/>
            </a:avLst>
          </a:prstGeom>
          <a:solidFill>
            <a:srgbClr val="FFFFFF"/>
          </a:solidFill>
          <a:ln w="25400" cap="flat" cmpd="sng" algn="ctr">
            <a:solidFill>
              <a:srgbClr val="FFFFFF">
                <a:shade val="50000"/>
              </a:srgbClr>
            </a:solidFill>
            <a:prstDash val="solid"/>
            <a:headEnd/>
            <a:tailEnd/>
          </a:ln>
          <a:effectLst/>
        </p:spPr>
        <p:txBody>
          <a:bodyPr wrap="none" anchor="ctr"/>
          <a:lstStyle/>
          <a:p>
            <a:pPr marL="0" marR="0" lvl="0" indent="0" algn="l" defTabSz="914400" rtl="0" eaLnBrk="1" fontAlgn="auto" latinLnBrk="0" hangingPunct="1">
              <a:lnSpc>
                <a:spcPct val="80000"/>
              </a:lnSpc>
              <a:spcBef>
                <a:spcPct val="20000"/>
              </a:spcBef>
              <a:spcAft>
                <a:spcPts val="0"/>
              </a:spcAft>
              <a:buClrTx/>
              <a:buSzTx/>
              <a:buFontTx/>
              <a:buNone/>
              <a:tabLst/>
              <a:defRPr/>
            </a:pPr>
            <a:endParaRPr kumimoji="0" lang="ja-JP" altLang="ja-JP" sz="1500" b="0" i="0" u="none" strike="noStrike" kern="0" cap="none" spc="0" normalizeH="0" baseline="0" noProof="0">
              <a:ln>
                <a:noFill/>
              </a:ln>
              <a:solidFill>
                <a:srgbClr val="E27100"/>
              </a:solidFill>
              <a:effectLst/>
              <a:uLnTx/>
              <a:uFillTx/>
              <a:latin typeface="メイリオ"/>
              <a:ea typeface="メイリオ"/>
              <a:cs typeface="+mn-cs"/>
            </a:endParaRPr>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60</a:t>
            </a:fld>
            <a:endParaRPr kumimoji="1" lang="ja-JP" altLang="en-US"/>
          </a:p>
        </p:txBody>
      </p:sp>
      <p:sp>
        <p:nvSpPr>
          <p:cNvPr id="3" name="タイトル 2"/>
          <p:cNvSpPr>
            <a:spLocks noGrp="1"/>
          </p:cNvSpPr>
          <p:nvPr>
            <p:ph type="title"/>
          </p:nvPr>
        </p:nvSpPr>
        <p:spPr/>
        <p:txBody>
          <a:bodyPr/>
          <a:lstStyle/>
          <a:p>
            <a:r>
              <a:rPr lang="ja-JP" altLang="en-US"/>
              <a:t>手形管理特長</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p:txBody>
          <a:bodyPr/>
          <a:lstStyle/>
          <a:p>
            <a:r>
              <a:rPr lang="ja-JP" altLang="en-US"/>
              <a:t>手形管理 </a:t>
            </a:r>
            <a:r>
              <a:rPr lang="en-US" altLang="ja-JP"/>
              <a:t>4</a:t>
            </a:r>
            <a:r>
              <a:rPr lang="ja-JP" altLang="en-US" err="1"/>
              <a:t>つの</a:t>
            </a:r>
            <a:r>
              <a:rPr lang="ja-JP" altLang="en-US"/>
              <a:t>特長</a:t>
            </a:r>
          </a:p>
          <a:p>
            <a:endParaRPr lang="ja-JP" altLang="en-US"/>
          </a:p>
          <a:p>
            <a:endParaRPr lang="ja-JP" altLang="en-US"/>
          </a:p>
        </p:txBody>
      </p:sp>
      <p:sp>
        <p:nvSpPr>
          <p:cNvPr id="6" name="AutoShape 5"/>
          <p:cNvSpPr>
            <a:spLocks noChangeArrowheads="1"/>
          </p:cNvSpPr>
          <p:nvPr/>
        </p:nvSpPr>
        <p:spPr bwMode="gray">
          <a:xfrm>
            <a:off x="251520" y="1203598"/>
            <a:ext cx="4176464" cy="1662322"/>
          </a:xfrm>
          <a:prstGeom prst="roundRect">
            <a:avLst>
              <a:gd name="adj" fmla="val 6056"/>
            </a:avLst>
          </a:prstGeom>
          <a:solidFill>
            <a:srgbClr val="FFFFFF"/>
          </a:solidFill>
          <a:ln w="25400" cap="flat" cmpd="sng" algn="ctr">
            <a:solidFill>
              <a:srgbClr val="FFFFFF">
                <a:shade val="50000"/>
              </a:srgbClr>
            </a:solidFill>
            <a:prstDash val="solid"/>
            <a:headEnd/>
            <a:tailEnd/>
          </a:ln>
          <a:effectLst/>
        </p:spPr>
        <p:txBody>
          <a:bodyPr wrap="none" anchor="ctr"/>
          <a:lstStyle/>
          <a:p>
            <a:pPr marL="0" marR="0" lvl="0" indent="0" algn="l" defTabSz="914400" rtl="0" eaLnBrk="1" fontAlgn="auto" latinLnBrk="0" hangingPunct="1">
              <a:lnSpc>
                <a:spcPct val="80000"/>
              </a:lnSpc>
              <a:spcBef>
                <a:spcPct val="20000"/>
              </a:spcBef>
              <a:spcAft>
                <a:spcPts val="0"/>
              </a:spcAft>
              <a:buClrTx/>
              <a:buSzTx/>
              <a:buFontTx/>
              <a:buNone/>
              <a:tabLst/>
              <a:defRPr/>
            </a:pPr>
            <a:endParaRPr kumimoji="0" lang="ja-JP" altLang="ja-JP" sz="1500" b="0" i="0" u="none" strike="noStrike" kern="0" cap="none" spc="0" normalizeH="0" baseline="0" noProof="0">
              <a:ln>
                <a:noFill/>
              </a:ln>
              <a:solidFill>
                <a:srgbClr val="E27100"/>
              </a:solidFill>
              <a:effectLst/>
              <a:uLnTx/>
              <a:uFillTx/>
              <a:latin typeface="メイリオ"/>
              <a:ea typeface="メイリオ"/>
              <a:cs typeface="+mn-cs"/>
            </a:endParaRPr>
          </a:p>
        </p:txBody>
      </p:sp>
      <p:sp>
        <p:nvSpPr>
          <p:cNvPr id="7" name="涙形 6"/>
          <p:cNvSpPr/>
          <p:nvPr/>
        </p:nvSpPr>
        <p:spPr>
          <a:xfrm>
            <a:off x="323528" y="915566"/>
            <a:ext cx="554360" cy="482352"/>
          </a:xfrm>
          <a:prstGeom prst="teardrop">
            <a:avLst/>
          </a:prstGeom>
          <a:solidFill>
            <a:schemeClr val="accent5">
              <a:lumMod val="50000"/>
            </a:schemeClr>
          </a:solidFill>
          <a:ln w="25400" cap="flat" cmpd="sng" algn="ctr">
            <a:solidFill>
              <a:schemeClr val="accent5"/>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メイリオ"/>
                <a:ea typeface="メイリオ"/>
                <a:cs typeface="メイリオ" pitchFamily="50" charset="-128"/>
              </a:rPr>
              <a:t>１</a:t>
            </a:r>
          </a:p>
        </p:txBody>
      </p:sp>
      <p:sp>
        <p:nvSpPr>
          <p:cNvPr id="8" name="角丸四角形 7"/>
          <p:cNvSpPr/>
          <p:nvPr/>
        </p:nvSpPr>
        <p:spPr>
          <a:xfrm>
            <a:off x="971600" y="915566"/>
            <a:ext cx="3312368" cy="432048"/>
          </a:xfrm>
          <a:prstGeom prst="roundRect">
            <a:avLst/>
          </a:prstGeom>
          <a:solidFill>
            <a:schemeClr val="accent5">
              <a:lumMod val="50000"/>
            </a:schemeClr>
          </a:solidFill>
          <a:ln w="25400" cap="flat" cmpd="sng" algn="ctr">
            <a:solidFill>
              <a:schemeClr val="accent5"/>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kern="0">
                <a:solidFill>
                  <a:srgbClr val="FFFFFF"/>
                </a:solidFill>
                <a:latin typeface="メイリオ"/>
                <a:ea typeface="メイリオ"/>
                <a:cs typeface="メイリオ" pitchFamily="50" charset="-128"/>
              </a:rPr>
              <a:t>共通</a:t>
            </a:r>
            <a:endParaRPr kumimoji="0" lang="ja-JP" altLang="en-US" sz="1600" b="1" i="0" u="none" strike="noStrike" kern="0" cap="none" spc="0" normalizeH="0" baseline="0" noProof="0">
              <a:ln>
                <a:noFill/>
              </a:ln>
              <a:solidFill>
                <a:srgbClr val="FFFFFF"/>
              </a:solidFill>
              <a:effectLst/>
              <a:uLnTx/>
              <a:uFillTx/>
              <a:latin typeface="メイリオ"/>
              <a:ea typeface="メイリオ"/>
              <a:cs typeface="メイリオ" pitchFamily="50" charset="-128"/>
            </a:endParaRPr>
          </a:p>
        </p:txBody>
      </p:sp>
      <p:sp>
        <p:nvSpPr>
          <p:cNvPr id="9" name="テキスト ボックス 8"/>
          <p:cNvSpPr txBox="1"/>
          <p:nvPr/>
        </p:nvSpPr>
        <p:spPr>
          <a:xfrm>
            <a:off x="467544" y="1503505"/>
            <a:ext cx="3888432" cy="648072"/>
          </a:xfrm>
          <a:prstGeom prst="rect">
            <a:avLst/>
          </a:prstGeom>
        </p:spPr>
        <p:txBody>
          <a:bodyPr wrap="square" lIns="0" tIns="0" rIns="0" bIns="0" rtlCol="0" anchor="t" anchorCtr="0">
            <a:noAutofit/>
          </a:bodyPr>
          <a:lstStyle/>
          <a:p>
            <a:pPr lvl="0">
              <a:spcBef>
                <a:spcPct val="0"/>
              </a:spcBef>
              <a:defRPr/>
            </a:pPr>
            <a:r>
              <a:rPr kumimoji="0" lang="ja-JP" altLang="en-US" sz="1400" b="1" i="0" u="none" strike="noStrike" kern="0" cap="none" spc="0" normalizeH="0" baseline="0" noProof="0">
                <a:ln>
                  <a:noFill/>
                </a:ln>
                <a:solidFill>
                  <a:sysClr val="windowText" lastClr="000000">
                    <a:lumMod val="65000"/>
                    <a:lumOff val="35000"/>
                  </a:sysClr>
                </a:solidFill>
                <a:effectLst>
                  <a:outerShdw blurRad="38100" dist="38100" dir="2700000" algn="tl">
                    <a:srgbClr val="000000">
                      <a:alpha val="43137"/>
                    </a:srgbClr>
                  </a:outerShdw>
                </a:effectLst>
                <a:uLnTx/>
                <a:uFillTx/>
                <a:latin typeface="メイリオ"/>
                <a:ea typeface="メイリオ"/>
                <a:cs typeface="メイリオ" pitchFamily="50" charset="-128"/>
              </a:rPr>
              <a:t>■</a:t>
            </a:r>
            <a:r>
              <a:rPr kumimoji="0" lang="ja-JP" altLang="en-US" sz="1400" b="1" kern="0">
                <a:solidFill>
                  <a:prstClr val="black">
                    <a:lumMod val="65000"/>
                    <a:lumOff val="35000"/>
                  </a:prstClr>
                </a:solidFill>
                <a:cs typeface="メイリオ" pitchFamily="50" charset="-128"/>
              </a:rPr>
              <a:t>統合会計からの支払手形情報または受取手形情報を抽出し、手形の振出（受取）から決済までの一連の管理が可能</a:t>
            </a:r>
            <a:endParaRPr kumimoji="0" lang="en-US" altLang="ja-JP" sz="1400" b="1" i="0" u="none" strike="noStrike" kern="0" cap="none" spc="0" normalizeH="0" baseline="0" noProof="0">
              <a:ln>
                <a:noFill/>
              </a:ln>
              <a:solidFill>
                <a:sysClr val="windowText" lastClr="000000">
                  <a:lumMod val="65000"/>
                  <a:lumOff val="35000"/>
                </a:sysClr>
              </a:solidFill>
              <a:effectLst/>
              <a:uLnTx/>
              <a:uFillTx/>
              <a:latin typeface="メイリオ"/>
              <a:ea typeface="メイリオ"/>
              <a:cs typeface="メイリオ" pitchFamily="50" charset="-128"/>
            </a:endParaRPr>
          </a:p>
        </p:txBody>
      </p:sp>
      <p:sp>
        <p:nvSpPr>
          <p:cNvPr id="10" name="テキスト ボックス 9"/>
          <p:cNvSpPr txBox="1"/>
          <p:nvPr/>
        </p:nvSpPr>
        <p:spPr>
          <a:xfrm>
            <a:off x="460704" y="2127448"/>
            <a:ext cx="3816424" cy="648072"/>
          </a:xfrm>
          <a:prstGeom prst="rect">
            <a:avLst/>
          </a:prstGeom>
        </p:spPr>
        <p:txBody>
          <a:bodyPr wrap="squar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65000"/>
                    <a:lumOff val="35000"/>
                  </a:sysClr>
                </a:solidFill>
                <a:effectLst/>
                <a:uLnTx/>
                <a:uFillTx/>
                <a:latin typeface="メイリオ"/>
                <a:ea typeface="メイリオ"/>
                <a:cs typeface="メイリオ" pitchFamily="50" charset="-128"/>
              </a:rPr>
              <a:t>■</a:t>
            </a:r>
            <a:r>
              <a:rPr kumimoji="0" lang="ja-JP" altLang="en-US" sz="1400" b="1" kern="0">
                <a:solidFill>
                  <a:prstClr val="black">
                    <a:lumMod val="65000"/>
                    <a:lumOff val="35000"/>
                  </a:prstClr>
                </a:solidFill>
                <a:latin typeface="メイリオ"/>
                <a:ea typeface="メイリオ"/>
                <a:cs typeface="メイリオ" pitchFamily="50" charset="-128"/>
              </a:rPr>
              <a:t>勘定科目や会計部門マスタ等統合会計側で設定したマスタはそのまま利用可能</a:t>
            </a:r>
            <a:endParaRPr kumimoji="0" lang="en-US" altLang="ja-JP" sz="1400" b="1" i="0" u="none" strike="noStrike" kern="0" cap="none" spc="0" normalizeH="0" baseline="0" noProof="0">
              <a:ln>
                <a:noFill/>
              </a:ln>
              <a:solidFill>
                <a:sysClr val="windowText" lastClr="000000">
                  <a:lumMod val="65000"/>
                  <a:lumOff val="35000"/>
                </a:sysClr>
              </a:solidFill>
              <a:effectLst/>
              <a:uLnTx/>
              <a:uFillTx/>
              <a:latin typeface="メイリオ"/>
              <a:ea typeface="メイリオ"/>
              <a:cs typeface="メイリオ" pitchFamily="50" charset="-128"/>
            </a:endParaRPr>
          </a:p>
        </p:txBody>
      </p:sp>
      <p:sp>
        <p:nvSpPr>
          <p:cNvPr id="11" name="AutoShape 5"/>
          <p:cNvSpPr>
            <a:spLocks noChangeArrowheads="1"/>
          </p:cNvSpPr>
          <p:nvPr/>
        </p:nvSpPr>
        <p:spPr bwMode="gray">
          <a:xfrm>
            <a:off x="4716016" y="1203598"/>
            <a:ext cx="4176464" cy="1673647"/>
          </a:xfrm>
          <a:prstGeom prst="roundRect">
            <a:avLst>
              <a:gd name="adj" fmla="val 6056"/>
            </a:avLst>
          </a:prstGeom>
          <a:solidFill>
            <a:srgbClr val="FFFFFF"/>
          </a:solidFill>
          <a:ln w="25400" cap="flat" cmpd="sng" algn="ctr">
            <a:solidFill>
              <a:srgbClr val="FFFFFF">
                <a:shade val="50000"/>
              </a:srgbClr>
            </a:solidFill>
            <a:prstDash val="solid"/>
            <a:headEnd/>
            <a:tailEnd/>
          </a:ln>
          <a:effectLst/>
        </p:spPr>
        <p:txBody>
          <a:bodyPr wrap="none" anchor="ctr"/>
          <a:lstStyle/>
          <a:p>
            <a:pPr marL="0" marR="0" lvl="0" indent="0" algn="l" defTabSz="914400" rtl="0" eaLnBrk="1" fontAlgn="auto" latinLnBrk="0" hangingPunct="1">
              <a:lnSpc>
                <a:spcPct val="80000"/>
              </a:lnSpc>
              <a:spcBef>
                <a:spcPct val="20000"/>
              </a:spcBef>
              <a:spcAft>
                <a:spcPts val="0"/>
              </a:spcAft>
              <a:buClrTx/>
              <a:buSzTx/>
              <a:buFontTx/>
              <a:buNone/>
              <a:tabLst/>
              <a:defRPr/>
            </a:pPr>
            <a:endParaRPr kumimoji="0" lang="ja-JP" altLang="ja-JP" sz="1500" b="0" i="0" u="none" strike="noStrike" kern="0" cap="none" spc="0" normalizeH="0" baseline="0" noProof="0">
              <a:ln>
                <a:noFill/>
              </a:ln>
              <a:solidFill>
                <a:srgbClr val="E27100"/>
              </a:solidFill>
              <a:effectLst/>
              <a:uLnTx/>
              <a:uFillTx/>
              <a:latin typeface="メイリオ"/>
              <a:ea typeface="メイリオ"/>
              <a:cs typeface="+mn-cs"/>
            </a:endParaRPr>
          </a:p>
        </p:txBody>
      </p:sp>
      <p:sp>
        <p:nvSpPr>
          <p:cNvPr id="12" name="涙形 11"/>
          <p:cNvSpPr/>
          <p:nvPr/>
        </p:nvSpPr>
        <p:spPr>
          <a:xfrm>
            <a:off x="4788024" y="915566"/>
            <a:ext cx="554360" cy="482352"/>
          </a:xfrm>
          <a:prstGeom prst="teardrop">
            <a:avLst/>
          </a:prstGeom>
          <a:solidFill>
            <a:schemeClr val="accent5">
              <a:lumMod val="50000"/>
            </a:schemeClr>
          </a:solidFill>
          <a:ln w="25400" cap="flat" cmpd="sng" algn="ctr">
            <a:solidFill>
              <a:schemeClr val="accent5"/>
            </a:solidFill>
            <a:prstDash val="solid"/>
          </a:ln>
          <a:effectLst/>
        </p:spPr>
        <p:txBody>
          <a:bodyPr rtlCol="0" anchor="ctr"/>
          <a:lstStyle/>
          <a:p>
            <a:pPr algn="ctr"/>
            <a:r>
              <a:rPr kumimoji="0" lang="en-US" altLang="ja-JP" sz="1600" b="1" kern="0">
                <a:solidFill>
                  <a:srgbClr val="FFFFFF"/>
                </a:solidFill>
                <a:latin typeface="メイリオ"/>
                <a:ea typeface="メイリオ"/>
                <a:cs typeface="メイリオ" pitchFamily="50" charset="-128"/>
              </a:rPr>
              <a:t>2</a:t>
            </a:r>
            <a:endParaRPr kumimoji="0" lang="ja-JP" altLang="en-US" sz="1600" b="1" kern="0">
              <a:solidFill>
                <a:srgbClr val="FFFFFF"/>
              </a:solidFill>
              <a:latin typeface="メイリオ"/>
              <a:ea typeface="メイリオ"/>
              <a:cs typeface="メイリオ" pitchFamily="50" charset="-128"/>
            </a:endParaRPr>
          </a:p>
        </p:txBody>
      </p:sp>
      <p:sp>
        <p:nvSpPr>
          <p:cNvPr id="13" name="角丸四角形 12"/>
          <p:cNvSpPr/>
          <p:nvPr/>
        </p:nvSpPr>
        <p:spPr>
          <a:xfrm>
            <a:off x="5436096" y="915566"/>
            <a:ext cx="3312368" cy="432048"/>
          </a:xfrm>
          <a:prstGeom prst="roundRect">
            <a:avLst/>
          </a:prstGeom>
          <a:solidFill>
            <a:schemeClr val="accent5">
              <a:lumMod val="50000"/>
            </a:schemeClr>
          </a:solidFill>
          <a:ln w="25400" cap="flat" cmpd="sng" algn="ctr">
            <a:solidFill>
              <a:schemeClr val="accent5"/>
            </a:solidFill>
            <a:prstDash val="solid"/>
          </a:ln>
          <a:effectLst/>
        </p:spPr>
        <p:txBody>
          <a:bodyPr rtlCol="0" anchor="ctr"/>
          <a:lstStyle/>
          <a:p>
            <a:pPr algn="ctr"/>
            <a:r>
              <a:rPr kumimoji="0" lang="ja-JP" altLang="en-US" sz="1600" b="1" kern="0">
                <a:solidFill>
                  <a:srgbClr val="FFFFFF"/>
                </a:solidFill>
                <a:latin typeface="メイリオ"/>
                <a:ea typeface="メイリオ"/>
                <a:cs typeface="メイリオ" pitchFamily="50" charset="-128"/>
              </a:rPr>
              <a:t>受取手形管理</a:t>
            </a:r>
          </a:p>
        </p:txBody>
      </p:sp>
      <p:sp>
        <p:nvSpPr>
          <p:cNvPr id="15" name="涙形 14"/>
          <p:cNvSpPr/>
          <p:nvPr/>
        </p:nvSpPr>
        <p:spPr>
          <a:xfrm>
            <a:off x="395536" y="2895786"/>
            <a:ext cx="554360" cy="482352"/>
          </a:xfrm>
          <a:prstGeom prst="teardrop">
            <a:avLst/>
          </a:prstGeom>
          <a:solidFill>
            <a:schemeClr val="accent5">
              <a:lumMod val="50000"/>
            </a:schemeClr>
          </a:solidFill>
          <a:ln w="25400" cap="flat" cmpd="sng" algn="ctr">
            <a:solidFill>
              <a:schemeClr val="accent5"/>
            </a:solidFill>
            <a:prstDash val="solid"/>
          </a:ln>
          <a:effectLst/>
        </p:spPr>
        <p:txBody>
          <a:bodyPr rtlCol="0" anchor="ctr"/>
          <a:lstStyle/>
          <a:p>
            <a:pPr algn="ctr"/>
            <a:r>
              <a:rPr kumimoji="0" lang="en-US" altLang="ja-JP" sz="1600" b="1" kern="0">
                <a:solidFill>
                  <a:srgbClr val="FFFFFF"/>
                </a:solidFill>
                <a:latin typeface="メイリオ"/>
                <a:ea typeface="メイリオ"/>
                <a:cs typeface="メイリオ" pitchFamily="50" charset="-128"/>
              </a:rPr>
              <a:t>3</a:t>
            </a:r>
            <a:endParaRPr kumimoji="0" lang="ja-JP" altLang="en-US" sz="1600" b="1" kern="0">
              <a:solidFill>
                <a:srgbClr val="FFFFFF"/>
              </a:solidFill>
              <a:latin typeface="メイリオ"/>
              <a:ea typeface="メイリオ"/>
              <a:cs typeface="メイリオ" pitchFamily="50" charset="-128"/>
            </a:endParaRPr>
          </a:p>
        </p:txBody>
      </p:sp>
      <p:sp>
        <p:nvSpPr>
          <p:cNvPr id="16" name="角丸四角形 15"/>
          <p:cNvSpPr/>
          <p:nvPr/>
        </p:nvSpPr>
        <p:spPr>
          <a:xfrm>
            <a:off x="1043608" y="2895786"/>
            <a:ext cx="3312368" cy="432048"/>
          </a:xfrm>
          <a:prstGeom prst="roundRect">
            <a:avLst/>
          </a:prstGeom>
          <a:solidFill>
            <a:schemeClr val="accent5">
              <a:lumMod val="50000"/>
            </a:schemeClr>
          </a:solidFill>
          <a:ln w="25400" cap="flat" cmpd="sng" algn="ctr">
            <a:solidFill>
              <a:schemeClr val="accent5"/>
            </a:solidFill>
            <a:prstDash val="solid"/>
          </a:ln>
          <a:effectLst/>
        </p:spPr>
        <p:txBody>
          <a:bodyPr rtlCol="0" anchor="ctr"/>
          <a:lstStyle/>
          <a:p>
            <a:pPr algn="ctr"/>
            <a:r>
              <a:rPr kumimoji="0" lang="ja-JP" altLang="en-US" sz="1600" b="1" kern="0">
                <a:solidFill>
                  <a:srgbClr val="FFFFFF"/>
                </a:solidFill>
                <a:latin typeface="メイリオ"/>
                <a:ea typeface="メイリオ"/>
                <a:cs typeface="メイリオ" pitchFamily="50" charset="-128"/>
              </a:rPr>
              <a:t>支払手形管理</a:t>
            </a:r>
          </a:p>
        </p:txBody>
      </p:sp>
      <p:sp>
        <p:nvSpPr>
          <p:cNvPr id="17" name="テキスト ボックス 16"/>
          <p:cNvSpPr txBox="1"/>
          <p:nvPr/>
        </p:nvSpPr>
        <p:spPr>
          <a:xfrm>
            <a:off x="4928620" y="1501890"/>
            <a:ext cx="3999864" cy="648072"/>
          </a:xfrm>
          <a:prstGeom prst="rect">
            <a:avLst/>
          </a:prstGeom>
        </p:spPr>
        <p:txBody>
          <a:bodyPr wrap="square" lIns="0" tIns="0" rIns="0" bIns="0" rtlCol="0" anchor="t" anchorCtr="0">
            <a:normAutofit/>
          </a:bodyPr>
          <a:lstStyle/>
          <a:p>
            <a:pPr lvl="0">
              <a:spcBef>
                <a:spcPct val="0"/>
              </a:spcBef>
              <a:defRPr/>
            </a:pPr>
            <a:r>
              <a:rPr kumimoji="0" lang="ja-JP" altLang="en-US" sz="1400" b="1" i="0" u="none" strike="noStrike" kern="0" cap="none" spc="0" normalizeH="0" baseline="0" noProof="0">
                <a:ln>
                  <a:noFill/>
                </a:ln>
                <a:solidFill>
                  <a:sysClr val="windowText" lastClr="000000">
                    <a:lumMod val="65000"/>
                    <a:lumOff val="35000"/>
                  </a:sysClr>
                </a:solidFill>
                <a:effectLst>
                  <a:outerShdw blurRad="38100" dist="38100" dir="2700000" algn="tl">
                    <a:srgbClr val="000000">
                      <a:alpha val="43137"/>
                    </a:srgbClr>
                  </a:outerShdw>
                </a:effectLst>
                <a:uLnTx/>
                <a:uFillTx/>
                <a:latin typeface="メイリオ"/>
                <a:ea typeface="メイリオ"/>
                <a:cs typeface="メイリオ" pitchFamily="50" charset="-128"/>
              </a:rPr>
              <a:t>■</a:t>
            </a:r>
            <a:r>
              <a:rPr kumimoji="0" lang="ja-JP" altLang="en-US" sz="1400" b="1" kern="0">
                <a:solidFill>
                  <a:sysClr val="windowText" lastClr="000000">
                    <a:lumMod val="65000"/>
                    <a:lumOff val="35000"/>
                  </a:sysClr>
                </a:solidFill>
                <a:cs typeface="メイリオ" pitchFamily="50" charset="-128"/>
              </a:rPr>
              <a:t>統合会計の債権管理の手形入金データが対象</a:t>
            </a:r>
            <a:endParaRPr kumimoji="0" lang="en-US" altLang="ja-JP" sz="1400" b="1" kern="0">
              <a:solidFill>
                <a:sysClr val="windowText" lastClr="000000">
                  <a:lumMod val="65000"/>
                  <a:lumOff val="35000"/>
                </a:sysClr>
              </a:solidFill>
              <a:cs typeface="メイリオ" pitchFamily="50" charset="-128"/>
            </a:endParaRPr>
          </a:p>
        </p:txBody>
      </p:sp>
      <p:sp>
        <p:nvSpPr>
          <p:cNvPr id="19" name="涙形 18"/>
          <p:cNvSpPr/>
          <p:nvPr/>
        </p:nvSpPr>
        <p:spPr>
          <a:xfrm>
            <a:off x="4788024" y="2895786"/>
            <a:ext cx="554360" cy="482352"/>
          </a:xfrm>
          <a:prstGeom prst="teardrop">
            <a:avLst/>
          </a:prstGeom>
          <a:solidFill>
            <a:schemeClr val="accent5">
              <a:lumMod val="50000"/>
            </a:schemeClr>
          </a:solidFill>
          <a:ln w="25400" cap="flat" cmpd="sng" algn="ctr">
            <a:solidFill>
              <a:schemeClr val="accent5"/>
            </a:solidFill>
            <a:prstDash val="solid"/>
          </a:ln>
          <a:effectLst/>
        </p:spPr>
        <p:txBody>
          <a:bodyPr rtlCol="0" anchor="ctr"/>
          <a:lstStyle/>
          <a:p>
            <a:pPr algn="ctr"/>
            <a:r>
              <a:rPr kumimoji="0" lang="en-US" altLang="ja-JP" sz="1600" b="1" kern="0">
                <a:solidFill>
                  <a:srgbClr val="FFFFFF"/>
                </a:solidFill>
                <a:latin typeface="メイリオ"/>
                <a:ea typeface="メイリオ"/>
                <a:cs typeface="メイリオ" pitchFamily="50" charset="-128"/>
              </a:rPr>
              <a:t>4</a:t>
            </a:r>
            <a:endParaRPr kumimoji="0" lang="ja-JP" altLang="en-US" sz="1600" b="1" kern="0">
              <a:solidFill>
                <a:srgbClr val="FFFFFF"/>
              </a:solidFill>
              <a:latin typeface="メイリオ"/>
              <a:ea typeface="メイリオ"/>
              <a:cs typeface="メイリオ" pitchFamily="50" charset="-128"/>
            </a:endParaRPr>
          </a:p>
        </p:txBody>
      </p:sp>
      <p:sp>
        <p:nvSpPr>
          <p:cNvPr id="20" name="角丸四角形 19"/>
          <p:cNvSpPr/>
          <p:nvPr/>
        </p:nvSpPr>
        <p:spPr>
          <a:xfrm>
            <a:off x="5436096" y="2895786"/>
            <a:ext cx="3312368" cy="432048"/>
          </a:xfrm>
          <a:prstGeom prst="roundRect">
            <a:avLst/>
          </a:prstGeom>
          <a:solidFill>
            <a:schemeClr val="accent5">
              <a:lumMod val="50000"/>
            </a:schemeClr>
          </a:solidFill>
          <a:ln w="25400" cap="flat" cmpd="sng" algn="ctr">
            <a:solidFill>
              <a:schemeClr val="accent5"/>
            </a:solidFill>
            <a:prstDash val="solid"/>
          </a:ln>
          <a:effectLst/>
        </p:spPr>
        <p:txBody>
          <a:bodyPr rtlCol="0" anchor="ctr"/>
          <a:lstStyle/>
          <a:p>
            <a:pPr algn="ctr"/>
            <a:r>
              <a:rPr kumimoji="0" lang="ja-JP" altLang="en-US" sz="1600" b="1" kern="0">
                <a:solidFill>
                  <a:srgbClr val="FFFFFF"/>
                </a:solidFill>
                <a:latin typeface="メイリオ"/>
                <a:ea typeface="メイリオ"/>
                <a:cs typeface="メイリオ" pitchFamily="50" charset="-128"/>
              </a:rPr>
              <a:t>電債オプション</a:t>
            </a:r>
          </a:p>
        </p:txBody>
      </p:sp>
      <p:sp>
        <p:nvSpPr>
          <p:cNvPr id="21" name="テキスト ボックス 20"/>
          <p:cNvSpPr txBox="1"/>
          <p:nvPr/>
        </p:nvSpPr>
        <p:spPr>
          <a:xfrm>
            <a:off x="4927248" y="1743971"/>
            <a:ext cx="3744416" cy="648072"/>
          </a:xfrm>
          <a:prstGeom prst="rect">
            <a:avLst/>
          </a:prstGeom>
        </p:spPr>
        <p:txBody>
          <a:bodyPr wrap="square" lIns="0" tIns="0" rIns="0" bIns="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65000"/>
                    <a:lumOff val="35000"/>
                  </a:sysClr>
                </a:solidFill>
                <a:effectLst>
                  <a:outerShdw blurRad="38100" dist="38100" dir="2700000" algn="tl">
                    <a:srgbClr val="000000">
                      <a:alpha val="43137"/>
                    </a:srgbClr>
                  </a:outerShdw>
                </a:effectLst>
                <a:uLnTx/>
                <a:uFillTx/>
                <a:latin typeface="メイリオ"/>
                <a:ea typeface="メイリオ"/>
                <a:cs typeface="メイリオ" pitchFamily="50" charset="-128"/>
              </a:rPr>
              <a:t>■</a:t>
            </a:r>
            <a:r>
              <a:rPr kumimoji="0" lang="ja-JP" altLang="en-US" sz="1400" b="1" i="0" u="none" strike="noStrike" kern="0" cap="none" spc="0" normalizeH="0" baseline="0" noProof="0">
                <a:ln>
                  <a:noFill/>
                </a:ln>
                <a:solidFill>
                  <a:sysClr val="windowText" lastClr="000000">
                    <a:lumMod val="65000"/>
                    <a:lumOff val="35000"/>
                  </a:sysClr>
                </a:solidFill>
                <a:effectLst/>
                <a:uLnTx/>
                <a:uFillTx/>
                <a:latin typeface="メイリオ"/>
                <a:ea typeface="メイリオ"/>
                <a:cs typeface="メイリオ" pitchFamily="50" charset="-128"/>
              </a:rPr>
              <a:t>顛末情報として</a:t>
            </a:r>
            <a:endParaRPr kumimoji="0" lang="en-US" altLang="ja-JP" sz="1400" b="1" i="0" u="none" strike="noStrike" kern="0" cap="none" spc="0" normalizeH="0" baseline="0" noProof="0">
              <a:ln>
                <a:noFill/>
              </a:ln>
              <a:solidFill>
                <a:sysClr val="windowText" lastClr="000000">
                  <a:lumMod val="65000"/>
                  <a:lumOff val="35000"/>
                </a:sysClr>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65000"/>
                    <a:lumOff val="35000"/>
                  </a:sysClr>
                </a:solidFill>
                <a:effectLst/>
                <a:uLnTx/>
                <a:uFillTx/>
                <a:latin typeface="メイリオ"/>
                <a:ea typeface="メイリオ"/>
                <a:cs typeface="メイリオ" pitchFamily="50" charset="-128"/>
              </a:rPr>
              <a:t>「取立依頼」「割引」「裏書」「担保差入」「不渡」「返却」が可能</a:t>
            </a:r>
            <a:endParaRPr kumimoji="0" lang="en-US" altLang="ja-JP" sz="1400" b="1" i="0" u="none" strike="noStrike" kern="0" cap="none" spc="0" normalizeH="0" baseline="0" noProof="0">
              <a:ln>
                <a:noFill/>
              </a:ln>
              <a:solidFill>
                <a:sysClr val="windowText" lastClr="000000">
                  <a:lumMod val="65000"/>
                  <a:lumOff val="35000"/>
                </a:sysClr>
              </a:solidFill>
              <a:effectLst/>
              <a:uLnTx/>
              <a:uFillTx/>
              <a:latin typeface="メイリオ"/>
              <a:ea typeface="メイリオ"/>
              <a:cs typeface="メイリオ" pitchFamily="50" charset="-128"/>
            </a:endParaRPr>
          </a:p>
        </p:txBody>
      </p:sp>
      <p:sp>
        <p:nvSpPr>
          <p:cNvPr id="22" name="テキスト ボックス 21"/>
          <p:cNvSpPr txBox="1"/>
          <p:nvPr/>
        </p:nvSpPr>
        <p:spPr>
          <a:xfrm>
            <a:off x="4927248" y="2385153"/>
            <a:ext cx="3918064" cy="648072"/>
          </a:xfrm>
          <a:prstGeom prst="rect">
            <a:avLst/>
          </a:prstGeom>
        </p:spPr>
        <p:txBody>
          <a:bodyPr wrap="square" lIns="0" tIns="0" rIns="0" bIns="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65000"/>
                    <a:lumOff val="35000"/>
                  </a:sysClr>
                </a:solidFill>
                <a:effectLst>
                  <a:outerShdw blurRad="38100" dist="38100" dir="2700000" algn="tl">
                    <a:srgbClr val="000000">
                      <a:alpha val="43137"/>
                    </a:srgbClr>
                  </a:outerShdw>
                </a:effectLst>
                <a:uLnTx/>
                <a:uFillTx/>
                <a:latin typeface="メイリオ"/>
                <a:ea typeface="メイリオ"/>
                <a:cs typeface="メイリオ" pitchFamily="50" charset="-128"/>
              </a:rPr>
              <a:t>■</a:t>
            </a:r>
            <a:r>
              <a:rPr kumimoji="0" lang="ja-JP" altLang="en-US" sz="1400" b="1" i="0" u="none" strike="noStrike" kern="0" cap="none" spc="0" normalizeH="0" baseline="0" noProof="0">
                <a:ln>
                  <a:noFill/>
                </a:ln>
                <a:solidFill>
                  <a:sysClr val="windowText" lastClr="000000">
                    <a:lumMod val="65000"/>
                    <a:lumOff val="35000"/>
                  </a:sysClr>
                </a:solidFill>
                <a:effectLst/>
                <a:uLnTx/>
                <a:uFillTx/>
                <a:latin typeface="メイリオ"/>
                <a:ea typeface="メイリオ"/>
                <a:cs typeface="メイリオ" pitchFamily="50" charset="-128"/>
              </a:rPr>
              <a:t>連携仕訳データの作成及び直接連携が可能　（返却、不渡時は除く）</a:t>
            </a:r>
            <a:endParaRPr kumimoji="0" lang="en-US" altLang="ja-JP" sz="1400" b="1" i="0" u="none" strike="noStrike" kern="0" cap="none" spc="0" normalizeH="0" baseline="0" noProof="0">
              <a:ln>
                <a:noFill/>
              </a:ln>
              <a:solidFill>
                <a:sysClr val="windowText" lastClr="000000">
                  <a:lumMod val="65000"/>
                  <a:lumOff val="35000"/>
                </a:sysClr>
              </a:solidFill>
              <a:effectLst/>
              <a:uLnTx/>
              <a:uFillTx/>
              <a:latin typeface="メイリオ"/>
              <a:ea typeface="メイリオ"/>
              <a:cs typeface="メイリオ" pitchFamily="50" charset="-128"/>
            </a:endParaRPr>
          </a:p>
        </p:txBody>
      </p:sp>
      <p:sp>
        <p:nvSpPr>
          <p:cNvPr id="23" name="テキスト ボックス 22"/>
          <p:cNvSpPr txBox="1"/>
          <p:nvPr/>
        </p:nvSpPr>
        <p:spPr>
          <a:xfrm>
            <a:off x="457684" y="3489766"/>
            <a:ext cx="3744416" cy="648072"/>
          </a:xfrm>
          <a:prstGeom prst="rect">
            <a:avLst/>
          </a:prstGeom>
        </p:spPr>
        <p:txBody>
          <a:bodyPr wrap="square" lIns="0" tIns="0" rIns="0" bIns="0" rtlCol="0" anchor="t" anchorCtr="0">
            <a:normAutofit/>
          </a:bodyPr>
          <a:lstStyle/>
          <a:p>
            <a:pPr lvl="0">
              <a:spcBef>
                <a:spcPct val="0"/>
              </a:spcBef>
              <a:defRPr/>
            </a:pPr>
            <a:r>
              <a:rPr kumimoji="0" lang="ja-JP" altLang="en-US" sz="1400" b="1" i="0" u="none" strike="noStrike" kern="0" cap="none" spc="0" normalizeH="0" baseline="0" noProof="0">
                <a:ln>
                  <a:noFill/>
                </a:ln>
                <a:solidFill>
                  <a:sysClr val="windowText" lastClr="000000">
                    <a:lumMod val="65000"/>
                    <a:lumOff val="35000"/>
                  </a:sysClr>
                </a:solidFill>
                <a:effectLst>
                  <a:outerShdw blurRad="38100" dist="38100" dir="2700000" algn="tl">
                    <a:srgbClr val="000000">
                      <a:alpha val="43137"/>
                    </a:srgbClr>
                  </a:outerShdw>
                </a:effectLst>
                <a:uLnTx/>
                <a:uFillTx/>
                <a:latin typeface="メイリオ"/>
                <a:ea typeface="メイリオ"/>
                <a:cs typeface="メイリオ" pitchFamily="50" charset="-128"/>
              </a:rPr>
              <a:t>■</a:t>
            </a:r>
            <a:r>
              <a:rPr kumimoji="0" lang="ja-JP" altLang="en-US" sz="1400" b="1" kern="0">
                <a:solidFill>
                  <a:sysClr val="windowText" lastClr="000000">
                    <a:lumMod val="65000"/>
                    <a:lumOff val="35000"/>
                  </a:sysClr>
                </a:solidFill>
                <a:cs typeface="メイリオ" pitchFamily="50" charset="-128"/>
              </a:rPr>
              <a:t>統合会計の手形支払データが対象</a:t>
            </a:r>
            <a:endParaRPr kumimoji="0" lang="en-US" altLang="ja-JP" sz="1400" b="1" kern="0">
              <a:solidFill>
                <a:sysClr val="windowText" lastClr="000000">
                  <a:lumMod val="65000"/>
                  <a:lumOff val="35000"/>
                </a:sysClr>
              </a:solidFill>
              <a:cs typeface="メイリオ" pitchFamily="50" charset="-128"/>
            </a:endParaRPr>
          </a:p>
        </p:txBody>
      </p:sp>
      <p:sp>
        <p:nvSpPr>
          <p:cNvPr id="24" name="テキスト ボックス 23"/>
          <p:cNvSpPr txBox="1"/>
          <p:nvPr/>
        </p:nvSpPr>
        <p:spPr>
          <a:xfrm>
            <a:off x="467544" y="3795251"/>
            <a:ext cx="3744416" cy="648072"/>
          </a:xfrm>
          <a:prstGeom prst="rect">
            <a:avLst/>
          </a:prstGeom>
        </p:spPr>
        <p:txBody>
          <a:bodyPr wrap="square" lIns="0" tIns="0" rIns="0" bIns="0" rtlCol="0" anchor="t" anchorCtr="0">
            <a:normAutofit/>
          </a:bodyPr>
          <a:lstStyle/>
          <a:p>
            <a:pPr lvl="0">
              <a:spcBef>
                <a:spcPct val="0"/>
              </a:spcBef>
              <a:defRPr/>
            </a:pPr>
            <a:r>
              <a:rPr kumimoji="0" lang="ja-JP" altLang="en-US" sz="1400" b="1" i="0" u="none" strike="noStrike" kern="0" cap="none" spc="0" normalizeH="0" baseline="0" noProof="0">
                <a:ln>
                  <a:noFill/>
                </a:ln>
                <a:solidFill>
                  <a:sysClr val="windowText" lastClr="000000">
                    <a:lumMod val="65000"/>
                    <a:lumOff val="35000"/>
                  </a:sysClr>
                </a:solidFill>
                <a:effectLst>
                  <a:outerShdw blurRad="38100" dist="38100" dir="2700000" algn="tl">
                    <a:srgbClr val="000000">
                      <a:alpha val="43137"/>
                    </a:srgbClr>
                  </a:outerShdw>
                </a:effectLst>
                <a:uLnTx/>
                <a:uFillTx/>
                <a:latin typeface="メイリオ"/>
                <a:ea typeface="メイリオ"/>
                <a:cs typeface="メイリオ" pitchFamily="50" charset="-128"/>
              </a:rPr>
              <a:t>■</a:t>
            </a:r>
            <a:r>
              <a:rPr kumimoji="0" lang="ja-JP" altLang="en-US" sz="1400" b="1" kern="0">
                <a:solidFill>
                  <a:sysClr val="windowText" lastClr="000000">
                    <a:lumMod val="65000"/>
                    <a:lumOff val="35000"/>
                  </a:sysClr>
                </a:solidFill>
                <a:cs typeface="メイリオ" pitchFamily="50" charset="-128"/>
              </a:rPr>
              <a:t>印紙税分割処理が可能で「分割しない」</a:t>
            </a:r>
            <a:endParaRPr kumimoji="0" lang="en-US" altLang="ja-JP" sz="1400" b="1" kern="0">
              <a:solidFill>
                <a:sysClr val="windowText" lastClr="000000">
                  <a:lumMod val="65000"/>
                  <a:lumOff val="35000"/>
                </a:sysClr>
              </a:solidFill>
              <a:cs typeface="メイリオ" pitchFamily="50" charset="-128"/>
            </a:endParaRPr>
          </a:p>
          <a:p>
            <a:pPr lvl="0">
              <a:spcBef>
                <a:spcPct val="0"/>
              </a:spcBef>
              <a:defRPr/>
            </a:pPr>
            <a:r>
              <a:rPr kumimoji="0" lang="ja-JP" altLang="en-US" sz="1400" b="1" kern="0">
                <a:solidFill>
                  <a:sysClr val="windowText" lastClr="000000">
                    <a:lumMod val="65000"/>
                    <a:lumOff val="35000"/>
                  </a:sysClr>
                </a:solidFill>
                <a:cs typeface="メイリオ" pitchFamily="50" charset="-128"/>
              </a:rPr>
              <a:t>「自動分割」「会社方針指定分割」</a:t>
            </a:r>
            <a:endParaRPr kumimoji="0" lang="en-US" altLang="ja-JP" sz="1400" b="1" kern="0">
              <a:solidFill>
                <a:sysClr val="windowText" lastClr="000000">
                  <a:lumMod val="65000"/>
                  <a:lumOff val="35000"/>
                </a:sysClr>
              </a:solidFill>
              <a:cs typeface="メイリオ" pitchFamily="50" charset="-128"/>
            </a:endParaRPr>
          </a:p>
          <a:p>
            <a:pPr lvl="0">
              <a:spcBef>
                <a:spcPct val="0"/>
              </a:spcBef>
              <a:defRPr/>
            </a:pPr>
            <a:r>
              <a:rPr kumimoji="0" lang="ja-JP" altLang="en-US" sz="1400" b="1" kern="0">
                <a:solidFill>
                  <a:sysClr val="windowText" lastClr="000000">
                    <a:lumMod val="65000"/>
                    <a:lumOff val="35000"/>
                  </a:sysClr>
                </a:solidFill>
                <a:cs typeface="メイリオ" pitchFamily="50" charset="-128"/>
              </a:rPr>
              <a:t>「取引先指定分割」の４パターンが選択可能</a:t>
            </a:r>
          </a:p>
        </p:txBody>
      </p:sp>
      <p:sp>
        <p:nvSpPr>
          <p:cNvPr id="25" name="テキスト ボックス 24"/>
          <p:cNvSpPr txBox="1"/>
          <p:nvPr/>
        </p:nvSpPr>
        <p:spPr>
          <a:xfrm>
            <a:off x="4928620" y="3436394"/>
            <a:ext cx="3999864" cy="648072"/>
          </a:xfrm>
          <a:prstGeom prst="rect">
            <a:avLst/>
          </a:prstGeom>
        </p:spPr>
        <p:txBody>
          <a:bodyPr wrap="square" lIns="0" tIns="0" rIns="0" bIns="0" rtlCol="0" anchor="t" anchorCtr="0">
            <a:normAutofit/>
          </a:bodyPr>
          <a:lstStyle/>
          <a:p>
            <a:pPr lvl="0">
              <a:spcBef>
                <a:spcPct val="0"/>
              </a:spcBef>
              <a:defRPr/>
            </a:pPr>
            <a:r>
              <a:rPr kumimoji="0" lang="ja-JP" altLang="en-US" sz="1400" b="1" i="0" u="none" strike="noStrike" kern="0" cap="none" spc="0" normalizeH="0" baseline="0" noProof="0">
                <a:ln>
                  <a:noFill/>
                </a:ln>
                <a:solidFill>
                  <a:sysClr val="windowText" lastClr="000000">
                    <a:lumMod val="65000"/>
                    <a:lumOff val="35000"/>
                  </a:sysClr>
                </a:solidFill>
                <a:effectLst>
                  <a:outerShdw blurRad="38100" dist="38100" dir="2700000" algn="tl">
                    <a:srgbClr val="000000">
                      <a:alpha val="43137"/>
                    </a:srgbClr>
                  </a:outerShdw>
                </a:effectLst>
                <a:uLnTx/>
                <a:uFillTx/>
                <a:latin typeface="メイリオ"/>
                <a:ea typeface="メイリオ"/>
                <a:cs typeface="メイリオ" pitchFamily="50" charset="-128"/>
              </a:rPr>
              <a:t>■</a:t>
            </a:r>
            <a:r>
              <a:rPr kumimoji="0" lang="ja-JP" altLang="en-US" sz="1400" b="1" kern="0">
                <a:solidFill>
                  <a:sysClr val="windowText" lastClr="000000">
                    <a:lumMod val="65000"/>
                    <a:lumOff val="35000"/>
                  </a:sysClr>
                </a:solidFill>
                <a:cs typeface="メイリオ" pitchFamily="50" charset="-128"/>
              </a:rPr>
              <a:t>電子記録債権の発生は画面、配信</a:t>
            </a:r>
            <a:r>
              <a:rPr kumimoji="0" lang="en-US" altLang="ja-JP" sz="1400" b="1" kern="0">
                <a:solidFill>
                  <a:sysClr val="windowText" lastClr="000000">
                    <a:lumMod val="65000"/>
                    <a:lumOff val="35000"/>
                  </a:sysClr>
                </a:solidFill>
                <a:cs typeface="メイリオ" pitchFamily="50" charset="-128"/>
              </a:rPr>
              <a:t>2</a:t>
            </a:r>
            <a:r>
              <a:rPr kumimoji="0" lang="ja-JP" altLang="en-US" sz="1400" b="1" kern="0">
                <a:solidFill>
                  <a:sysClr val="windowText" lastClr="000000">
                    <a:lumMod val="65000"/>
                    <a:lumOff val="35000"/>
                  </a:sysClr>
                </a:solidFill>
                <a:cs typeface="メイリオ" pitchFamily="50" charset="-128"/>
              </a:rPr>
              <a:t>データ、</a:t>
            </a:r>
            <a:endParaRPr kumimoji="0" lang="en-US" altLang="ja-JP" sz="1400" b="1" kern="0">
              <a:solidFill>
                <a:sysClr val="windowText" lastClr="000000">
                  <a:lumMod val="65000"/>
                  <a:lumOff val="35000"/>
                </a:sysClr>
              </a:solidFill>
              <a:cs typeface="メイリオ" pitchFamily="50" charset="-128"/>
            </a:endParaRPr>
          </a:p>
          <a:p>
            <a:pPr lvl="0">
              <a:spcBef>
                <a:spcPct val="0"/>
              </a:spcBef>
              <a:defRPr/>
            </a:pPr>
            <a:r>
              <a:rPr kumimoji="0" lang="ja-JP" altLang="en-US" sz="1400" b="1" kern="0">
                <a:solidFill>
                  <a:sysClr val="windowText" lastClr="000000">
                    <a:lumMod val="65000"/>
                    <a:lumOff val="35000"/>
                  </a:sysClr>
                </a:solidFill>
                <a:cs typeface="メイリオ" pitchFamily="50" charset="-128"/>
              </a:rPr>
              <a:t>債権債務</a:t>
            </a:r>
            <a:r>
              <a:rPr kumimoji="0" lang="en-US" altLang="ja-JP" sz="1400" b="1" kern="0">
                <a:solidFill>
                  <a:sysClr val="windowText" lastClr="000000">
                    <a:lumMod val="65000"/>
                    <a:lumOff val="35000"/>
                  </a:sysClr>
                </a:solidFill>
                <a:cs typeface="メイリオ" pitchFamily="50" charset="-128"/>
              </a:rPr>
              <a:t>CSV</a:t>
            </a:r>
            <a:r>
              <a:rPr kumimoji="0" lang="ja-JP" altLang="en-US" sz="1400" b="1" kern="0">
                <a:solidFill>
                  <a:sysClr val="windowText" lastClr="000000">
                    <a:lumMod val="65000"/>
                    <a:lumOff val="35000"/>
                  </a:sysClr>
                </a:solidFill>
                <a:cs typeface="メイリオ" pitchFamily="50" charset="-128"/>
              </a:rPr>
              <a:t>ファイルの取込みから可能</a:t>
            </a:r>
            <a:endParaRPr kumimoji="0" lang="en-US" altLang="ja-JP" sz="1400" b="1" kern="0">
              <a:solidFill>
                <a:sysClr val="windowText" lastClr="000000">
                  <a:lumMod val="65000"/>
                  <a:lumOff val="35000"/>
                </a:sysClr>
              </a:solidFill>
              <a:cs typeface="メイリオ" pitchFamily="50" charset="-128"/>
            </a:endParaRPr>
          </a:p>
        </p:txBody>
      </p:sp>
      <p:sp>
        <p:nvSpPr>
          <p:cNvPr id="26" name="テキスト ボックス 25"/>
          <p:cNvSpPr txBox="1"/>
          <p:nvPr/>
        </p:nvSpPr>
        <p:spPr>
          <a:xfrm>
            <a:off x="4922540" y="3921603"/>
            <a:ext cx="3744416" cy="648072"/>
          </a:xfrm>
          <a:prstGeom prst="rect">
            <a:avLst/>
          </a:prstGeom>
        </p:spPr>
        <p:txBody>
          <a:bodyPr wrap="square" lIns="0" tIns="0" rIns="0" bIns="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65000"/>
                    <a:lumOff val="35000"/>
                  </a:sysClr>
                </a:solidFill>
                <a:effectLst>
                  <a:outerShdw blurRad="38100" dist="38100" dir="2700000" algn="tl">
                    <a:srgbClr val="000000">
                      <a:alpha val="43137"/>
                    </a:srgbClr>
                  </a:outerShdw>
                </a:effectLst>
                <a:uLnTx/>
                <a:uFillTx/>
                <a:latin typeface="メイリオ"/>
                <a:ea typeface="メイリオ"/>
                <a:cs typeface="メイリオ" pitchFamily="50" charset="-128"/>
              </a:rPr>
              <a:t>■</a:t>
            </a:r>
            <a:r>
              <a:rPr kumimoji="0" lang="ja-JP" altLang="en-US" sz="1400" b="1" i="0" u="none" strike="noStrike" kern="0" cap="none" spc="0" normalizeH="0" baseline="0" noProof="0">
                <a:ln>
                  <a:noFill/>
                </a:ln>
                <a:solidFill>
                  <a:sysClr val="windowText" lastClr="000000">
                    <a:lumMod val="65000"/>
                    <a:lumOff val="35000"/>
                  </a:sysClr>
                </a:solidFill>
                <a:effectLst/>
                <a:uLnTx/>
                <a:uFillTx/>
                <a:latin typeface="メイリオ"/>
                <a:ea typeface="メイリオ"/>
                <a:cs typeface="メイリオ" pitchFamily="50" charset="-128"/>
              </a:rPr>
              <a:t>顛末情報として</a:t>
            </a:r>
            <a:endParaRPr kumimoji="0" lang="en-US" altLang="ja-JP" sz="1400" b="1" i="0" u="none" strike="noStrike" kern="0" cap="none" spc="0" normalizeH="0" baseline="0" noProof="0">
              <a:ln>
                <a:noFill/>
              </a:ln>
              <a:solidFill>
                <a:sysClr val="windowText" lastClr="000000">
                  <a:lumMod val="65000"/>
                  <a:lumOff val="35000"/>
                </a:sysClr>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65000"/>
                    <a:lumOff val="35000"/>
                  </a:sysClr>
                </a:solidFill>
                <a:effectLst/>
                <a:uLnTx/>
                <a:uFillTx/>
                <a:latin typeface="メイリオ"/>
                <a:ea typeface="メイリオ"/>
                <a:cs typeface="メイリオ" pitchFamily="50" charset="-128"/>
              </a:rPr>
              <a:t>「譲渡」「分割譲渡」「割引」「分割割引」「取消」「支払不能」が可能</a:t>
            </a:r>
            <a:endParaRPr kumimoji="0" lang="en-US" altLang="ja-JP" sz="1400" b="1" i="0" u="none" strike="noStrike" kern="0" cap="none" spc="0" normalizeH="0" baseline="0" noProof="0">
              <a:ln>
                <a:noFill/>
              </a:ln>
              <a:solidFill>
                <a:sysClr val="windowText" lastClr="000000">
                  <a:lumMod val="65000"/>
                  <a:lumOff val="35000"/>
                </a:sysClr>
              </a:solidFill>
              <a:effectLst/>
              <a:uLnTx/>
              <a:uFillTx/>
              <a:latin typeface="メイリオ"/>
              <a:ea typeface="メイリオ"/>
              <a:cs typeface="メイリオ" pitchFamily="50" charset="-128"/>
            </a:endParaRPr>
          </a:p>
        </p:txBody>
      </p:sp>
    </p:spTree>
    <p:extLst>
      <p:ext uri="{BB962C8B-B14F-4D97-AF65-F5344CB8AC3E}">
        <p14:creationId xmlns:p14="http://schemas.microsoft.com/office/powerpoint/2010/main" val="5920110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78AE49ED-73EF-499C-8307-28EB0E7CF529}" type="slidenum">
              <a:rPr lang="ja-JP" altLang="en-US" smtClean="0"/>
              <a:pPr/>
              <a:t>61</a:t>
            </a:fld>
            <a:endParaRPr lang="ja-JP" altLang="en-US"/>
          </a:p>
        </p:txBody>
      </p:sp>
      <p:sp>
        <p:nvSpPr>
          <p:cNvPr id="5" name="タイトル 4"/>
          <p:cNvSpPr>
            <a:spLocks noGrp="1"/>
          </p:cNvSpPr>
          <p:nvPr>
            <p:ph type="title"/>
          </p:nvPr>
        </p:nvSpPr>
        <p:spPr/>
        <p:txBody>
          <a:bodyPr/>
          <a:lstStyle/>
          <a:p>
            <a:r>
              <a:rPr kumimoji="1" lang="en-US" altLang="ja-JP" sz="3200" b="0">
                <a:solidFill>
                  <a:schemeClr val="accent1"/>
                </a:solidFill>
              </a:rPr>
              <a:t>04</a:t>
            </a:r>
            <a:br>
              <a:rPr kumimoji="1" lang="en-US" altLang="ja-JP" sz="3200" b="0">
                <a:solidFill>
                  <a:schemeClr val="accent1"/>
                </a:solidFill>
              </a:rPr>
            </a:br>
            <a:r>
              <a:rPr lang="en-US" altLang="ja-JP" err="1"/>
              <a:t>SuperStream</a:t>
            </a:r>
            <a:r>
              <a:rPr lang="en-US" altLang="ja-JP"/>
              <a:t>-NX</a:t>
            </a:r>
            <a:r>
              <a:rPr lang="ja-JP" altLang="en-US"/>
              <a:t> その他オプション</a:t>
            </a:r>
            <a:br>
              <a:rPr lang="en-US" altLang="ja-JP"/>
            </a:br>
            <a:endParaRPr kumimoji="1" lang="ja-JP" altLang="en-US"/>
          </a:p>
        </p:txBody>
      </p:sp>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36171127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62</a:t>
            </a:fld>
            <a:endParaRPr lang="ja-JP" altLang="en-US"/>
          </a:p>
        </p:txBody>
      </p:sp>
      <p:sp>
        <p:nvSpPr>
          <p:cNvPr id="5" name="タイトル 4"/>
          <p:cNvSpPr>
            <a:spLocks noGrp="1"/>
          </p:cNvSpPr>
          <p:nvPr>
            <p:ph type="title"/>
          </p:nvPr>
        </p:nvSpPr>
        <p:spPr/>
        <p:txBody>
          <a:bodyPr/>
          <a:lstStyle/>
          <a:p>
            <a:r>
              <a:rPr lang="en-US" altLang="ja-JP">
                <a:solidFill>
                  <a:schemeClr val="accent1"/>
                </a:solidFill>
              </a:rPr>
              <a:t>04</a:t>
            </a:r>
            <a:r>
              <a:rPr lang="en-US" altLang="ja-JP"/>
              <a:t> </a:t>
            </a:r>
            <a:r>
              <a:rPr lang="en-US" altLang="ja-JP" sz="1800" err="1"/>
              <a:t>SuperStream</a:t>
            </a:r>
            <a:r>
              <a:rPr lang="en-US" altLang="ja-JP" sz="1800"/>
              <a:t>-NX </a:t>
            </a:r>
            <a:r>
              <a:rPr lang="ja-JP" altLang="en-US" sz="1800"/>
              <a:t>その他オプション</a:t>
            </a:r>
            <a:br>
              <a:rPr lang="en-US" altLang="ja-JP" sz="1800"/>
            </a:br>
            <a:r>
              <a:rPr lang="ja-JP" altLang="en-US"/>
              <a:t>グループ経営管理</a:t>
            </a:r>
            <a:endParaRPr kumimoji="1" lang="ja-JP" altLang="en-US"/>
          </a:p>
        </p:txBody>
      </p:sp>
    </p:spTree>
    <p:extLst>
      <p:ext uri="{BB962C8B-B14F-4D97-AF65-F5344CB8AC3E}">
        <p14:creationId xmlns:p14="http://schemas.microsoft.com/office/powerpoint/2010/main" val="37485908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9"/>
          <p:cNvSpPr>
            <a:spLocks noChangeArrowheads="1"/>
          </p:cNvSpPr>
          <p:nvPr/>
        </p:nvSpPr>
        <p:spPr bwMode="gray">
          <a:xfrm>
            <a:off x="287523" y="2787774"/>
            <a:ext cx="8509323" cy="2196244"/>
          </a:xfrm>
          <a:prstGeom prst="roundRect">
            <a:avLst>
              <a:gd name="adj" fmla="val 3318"/>
            </a:avLst>
          </a:prstGeom>
          <a:noFill/>
          <a:ln w="25400" cap="flat" cmpd="sng" algn="ctr">
            <a:solidFill>
              <a:srgbClr val="FFFFFF"/>
            </a:solidFill>
            <a:prstDash val="soli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a:ln>
                <a:noFill/>
              </a:ln>
              <a:solidFill>
                <a:srgbClr val="FFFFFF"/>
              </a:solidFill>
              <a:effectLst/>
              <a:uLnTx/>
              <a:uFillTx/>
            </a:endParaRPr>
          </a:p>
        </p:txBody>
      </p:sp>
      <p:sp>
        <p:nvSpPr>
          <p:cNvPr id="3" name="スライド番号プレースホルダー 2"/>
          <p:cNvSpPr>
            <a:spLocks noGrp="1"/>
          </p:cNvSpPr>
          <p:nvPr>
            <p:ph type="sldNum" sz="quarter" idx="12"/>
          </p:nvPr>
        </p:nvSpPr>
        <p:spPr/>
        <p:txBody>
          <a:bodyPr/>
          <a:lstStyle/>
          <a:p>
            <a:fld id="{78AE49ED-73EF-499C-8307-28EB0E7CF529}" type="slidenum">
              <a:rPr lang="ja-JP" altLang="en-US" smtClean="0"/>
              <a:pPr/>
              <a:t>63</a:t>
            </a:fld>
            <a:endParaRPr lang="ja-JP" altLang="en-US"/>
          </a:p>
        </p:txBody>
      </p:sp>
      <p:sp>
        <p:nvSpPr>
          <p:cNvPr id="5" name="タイトル 4"/>
          <p:cNvSpPr>
            <a:spLocks noGrp="1"/>
          </p:cNvSpPr>
          <p:nvPr>
            <p:ph type="title"/>
          </p:nvPr>
        </p:nvSpPr>
        <p:spPr/>
        <p:txBody>
          <a:bodyPr/>
          <a:lstStyle/>
          <a:p>
            <a:r>
              <a:rPr lang="ja-JP" altLang="en-US"/>
              <a:t>グループ経営管理 システムフロー</a:t>
            </a:r>
            <a:endParaRPr kumimoji="1" lang="ja-JP" altLang="en-US"/>
          </a:p>
        </p:txBody>
      </p:sp>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6" name="AutoShape 39"/>
          <p:cNvSpPr>
            <a:spLocks noChangeArrowheads="1"/>
          </p:cNvSpPr>
          <p:nvPr/>
        </p:nvSpPr>
        <p:spPr bwMode="gray">
          <a:xfrm>
            <a:off x="334194" y="1617644"/>
            <a:ext cx="8470081" cy="478850"/>
          </a:xfrm>
          <a:prstGeom prst="roundRect">
            <a:avLst>
              <a:gd name="adj" fmla="val 10880"/>
            </a:avLst>
          </a:prstGeom>
          <a:noFill/>
          <a:ln w="25400" cap="flat" cmpd="sng" algn="ctr">
            <a:solidFill>
              <a:srgbClr val="007BC7"/>
            </a:solidFill>
            <a:prstDash val="soli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endParaRPr>
          </a:p>
        </p:txBody>
      </p:sp>
      <p:sp>
        <p:nvSpPr>
          <p:cNvPr id="7" name="AutoShape 5"/>
          <p:cNvSpPr>
            <a:spLocks noChangeArrowheads="1"/>
          </p:cNvSpPr>
          <p:nvPr/>
        </p:nvSpPr>
        <p:spPr bwMode="gray">
          <a:xfrm>
            <a:off x="252001" y="627534"/>
            <a:ext cx="8640480" cy="4284000"/>
          </a:xfrm>
          <a:prstGeom prst="roundRect">
            <a:avLst>
              <a:gd name="adj" fmla="val 2389"/>
            </a:avLst>
          </a:prstGeom>
          <a:noFill/>
          <a:ln w="25400" cap="flat" cmpd="sng" algn="ctr">
            <a:solidFill>
              <a:srgbClr val="007BC7"/>
            </a:solidFill>
            <a:prstDash val="solid"/>
            <a:headEnd/>
            <a:tailEnd/>
          </a:ln>
          <a:effectLst/>
        </p:spPr>
        <p:txBody>
          <a:bodyPr wrap="none" anchor="ctr"/>
          <a:lstStyle/>
          <a:p>
            <a:pPr>
              <a:buClr>
                <a:srgbClr val="0065AE"/>
              </a:buClr>
              <a:buSzPct val="80000"/>
              <a:buFont typeface="Wingdings" pitchFamily="2" charset="2"/>
              <a:buNone/>
              <a:defRPr/>
            </a:pPr>
            <a:endParaRPr kumimoji="0" lang="en-US" altLang="ja-JP" sz="1600" kern="0">
              <a:solidFill>
                <a:srgbClr val="434343"/>
              </a:solidFill>
              <a:cs typeface="Arial Unicode MS" pitchFamily="50" charset="-128"/>
            </a:endParaRPr>
          </a:p>
        </p:txBody>
      </p:sp>
      <p:sp>
        <p:nvSpPr>
          <p:cNvPr id="9" name="角丸四角形 8"/>
          <p:cNvSpPr/>
          <p:nvPr/>
        </p:nvSpPr>
        <p:spPr>
          <a:xfrm>
            <a:off x="647564" y="1063649"/>
            <a:ext cx="2115127" cy="324000"/>
          </a:xfrm>
          <a:prstGeom prst="roundRect">
            <a:avLst>
              <a:gd name="adj" fmla="val 19393"/>
            </a:avLst>
          </a:prstGeom>
          <a:solidFill>
            <a:srgbClr val="007BC7"/>
          </a:solidFill>
          <a:ln w="25400" cap="flat" cmpd="sng" algn="ctr">
            <a:noFill/>
            <a:prstDash val="solid"/>
          </a:ln>
          <a:effectLst/>
        </p:spPr>
        <p:txBody>
          <a:bodyPr lIns="91436" tIns="45718" rIns="91436" bIns="45718" rtlCol="0" anchor="ctr"/>
          <a:lstStyle/>
          <a:p>
            <a:pPr algn="ctr">
              <a:defRPr/>
            </a:pPr>
            <a:r>
              <a:rPr kumimoji="0" lang="en-US" altLang="ja-JP" sz="1600" kern="0" err="1">
                <a:solidFill>
                  <a:prstClr val="white"/>
                </a:solidFill>
                <a:cs typeface="メイリオ" panose="020B0604030504040204" pitchFamily="50" charset="-128"/>
              </a:rPr>
              <a:t>SuperStream</a:t>
            </a:r>
            <a:r>
              <a:rPr kumimoji="0" lang="en-US" altLang="ja-JP" sz="1600" kern="0">
                <a:solidFill>
                  <a:prstClr val="white"/>
                </a:solidFill>
                <a:cs typeface="メイリオ" panose="020B0604030504040204" pitchFamily="50" charset="-128"/>
              </a:rPr>
              <a:t>-NX</a:t>
            </a:r>
          </a:p>
        </p:txBody>
      </p:sp>
      <p:sp>
        <p:nvSpPr>
          <p:cNvPr id="10" name="Text Box 76"/>
          <p:cNvSpPr txBox="1">
            <a:spLocks noChangeArrowheads="1"/>
          </p:cNvSpPr>
          <p:nvPr/>
        </p:nvSpPr>
        <p:spPr bwMode="auto">
          <a:xfrm>
            <a:off x="972304" y="627534"/>
            <a:ext cx="1799496"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a:ln>
                  <a:noFill/>
                </a:ln>
                <a:solidFill>
                  <a:srgbClr val="EE5500"/>
                </a:solidFill>
                <a:effectLst/>
                <a:uLnTx/>
                <a:uFillTx/>
              </a:rPr>
              <a:t>NX</a:t>
            </a:r>
            <a:r>
              <a:rPr kumimoji="0" lang="ja-JP" altLang="en-US" sz="1600" b="0" i="0" u="none" strike="noStrike" kern="0" cap="none" spc="0" normalizeH="0" baseline="0" noProof="0">
                <a:ln>
                  <a:noFill/>
                </a:ln>
                <a:solidFill>
                  <a:srgbClr val="EE5500"/>
                </a:solidFill>
                <a:effectLst/>
                <a:uLnTx/>
                <a:uFillTx/>
              </a:rPr>
              <a:t>データ連携</a:t>
            </a:r>
          </a:p>
        </p:txBody>
      </p:sp>
      <p:cxnSp>
        <p:nvCxnSpPr>
          <p:cNvPr id="11" name="直線コネクタ 10"/>
          <p:cNvCxnSpPr/>
          <p:nvPr/>
        </p:nvCxnSpPr>
        <p:spPr>
          <a:xfrm>
            <a:off x="988426" y="913215"/>
            <a:ext cx="1512168" cy="0"/>
          </a:xfrm>
          <a:prstGeom prst="line">
            <a:avLst/>
          </a:prstGeom>
          <a:noFill/>
          <a:ln w="28575" cap="flat" cmpd="sng" algn="ctr">
            <a:solidFill>
              <a:srgbClr val="FFFFFF"/>
            </a:solidFill>
            <a:prstDash val="solid"/>
          </a:ln>
          <a:effectLst/>
        </p:spPr>
      </p:cxnSp>
      <p:sp>
        <p:nvSpPr>
          <p:cNvPr id="12" name="角丸四角形 11"/>
          <p:cNvSpPr/>
          <p:nvPr/>
        </p:nvSpPr>
        <p:spPr>
          <a:xfrm>
            <a:off x="6309301" y="1065483"/>
            <a:ext cx="2115127" cy="324000"/>
          </a:xfrm>
          <a:prstGeom prst="roundRect">
            <a:avLst>
              <a:gd name="adj" fmla="val 19393"/>
            </a:avLst>
          </a:prstGeom>
          <a:solidFill>
            <a:srgbClr val="77A233"/>
          </a:solidFill>
          <a:ln w="25400" cap="flat" cmpd="sng" algn="ctr">
            <a:noFill/>
            <a:prstDash val="solid"/>
          </a:ln>
          <a:effectLst/>
        </p:spPr>
        <p:txBody>
          <a:bodyPr lIns="91436" tIns="45718" rIns="91436" bIns="45718" rtlCol="0" anchor="ctr"/>
          <a:lstStyle/>
          <a:p>
            <a:pPr algn="ctr">
              <a:defRPr/>
            </a:pPr>
            <a:r>
              <a:rPr kumimoji="0" lang="en-US" altLang="ja-JP" sz="1600" kern="0">
                <a:solidFill>
                  <a:prstClr val="white"/>
                </a:solidFill>
                <a:cs typeface="メイリオ" panose="020B0604030504040204" pitchFamily="50" charset="-128"/>
              </a:rPr>
              <a:t>Excel</a:t>
            </a:r>
            <a:r>
              <a:rPr kumimoji="0" lang="ja-JP" altLang="en-US" sz="1600" kern="0">
                <a:solidFill>
                  <a:prstClr val="white"/>
                </a:solidFill>
                <a:cs typeface="メイリオ" panose="020B0604030504040204" pitchFamily="50" charset="-128"/>
              </a:rPr>
              <a:t>ファイルなど</a:t>
            </a:r>
            <a:endParaRPr kumimoji="0" lang="en-US" altLang="ja-JP" sz="1600" kern="0">
              <a:solidFill>
                <a:prstClr val="white"/>
              </a:solidFill>
              <a:cs typeface="メイリオ" panose="020B0604030504040204" pitchFamily="50" charset="-128"/>
            </a:endParaRPr>
          </a:p>
        </p:txBody>
      </p:sp>
      <p:sp>
        <p:nvSpPr>
          <p:cNvPr id="13" name="角丸四角形 12"/>
          <p:cNvSpPr/>
          <p:nvPr/>
        </p:nvSpPr>
        <p:spPr>
          <a:xfrm>
            <a:off x="3455876" y="1065483"/>
            <a:ext cx="2115127" cy="324000"/>
          </a:xfrm>
          <a:prstGeom prst="roundRect">
            <a:avLst>
              <a:gd name="adj" fmla="val 17052"/>
            </a:avLst>
          </a:prstGeom>
          <a:solidFill>
            <a:srgbClr val="77A233"/>
          </a:solidFill>
          <a:ln w="25400" cap="flat" cmpd="sng" algn="ctr">
            <a:no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外部システム</a:t>
            </a:r>
            <a:endParaRPr kumimoji="0" lang="en-US" altLang="ja-JP" sz="1600" kern="0">
              <a:solidFill>
                <a:prstClr val="white"/>
              </a:solidFill>
              <a:cs typeface="メイリオ" panose="020B0604030504040204" pitchFamily="50" charset="-128"/>
            </a:endParaRPr>
          </a:p>
        </p:txBody>
      </p:sp>
      <p:sp>
        <p:nvSpPr>
          <p:cNvPr id="14" name="角丸四角形 13"/>
          <p:cNvSpPr/>
          <p:nvPr/>
        </p:nvSpPr>
        <p:spPr>
          <a:xfrm>
            <a:off x="1223628" y="1695808"/>
            <a:ext cx="1656184" cy="324000"/>
          </a:xfrm>
          <a:prstGeom prst="roundRect">
            <a:avLst>
              <a:gd name="adj" fmla="val 10028"/>
            </a:avLst>
          </a:prstGeom>
          <a:solidFill>
            <a:srgbClr val="007BC7"/>
          </a:solidFill>
          <a:ln w="25400" cap="flat" cmpd="sng" algn="ctr">
            <a:solidFill>
              <a:srgbClr val="007BC7"/>
            </a:solid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バッチ取込</a:t>
            </a:r>
            <a:endParaRPr kumimoji="0" lang="en-US" altLang="ja-JP" sz="1600" kern="0">
              <a:solidFill>
                <a:prstClr val="white"/>
              </a:solidFill>
              <a:cs typeface="メイリオ" panose="020B0604030504040204" pitchFamily="50" charset="-128"/>
            </a:endParaRPr>
          </a:p>
        </p:txBody>
      </p:sp>
      <p:sp>
        <p:nvSpPr>
          <p:cNvPr id="15" name="角丸四角形 14"/>
          <p:cNvSpPr/>
          <p:nvPr/>
        </p:nvSpPr>
        <p:spPr>
          <a:xfrm>
            <a:off x="3707904" y="1695808"/>
            <a:ext cx="1656184" cy="324000"/>
          </a:xfrm>
          <a:prstGeom prst="roundRect">
            <a:avLst>
              <a:gd name="adj" fmla="val 10028"/>
            </a:avLst>
          </a:prstGeom>
          <a:solidFill>
            <a:srgbClr val="007BC7"/>
          </a:solidFill>
          <a:ln w="25400" cap="flat" cmpd="sng" algn="ctr">
            <a:solidFill>
              <a:srgbClr val="007BC7"/>
            </a:solid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手動</a:t>
            </a:r>
            <a:endParaRPr kumimoji="0" lang="en-US" altLang="ja-JP" sz="1600" kern="0">
              <a:solidFill>
                <a:prstClr val="white"/>
              </a:solidFill>
              <a:cs typeface="メイリオ" panose="020B0604030504040204" pitchFamily="50" charset="-128"/>
            </a:endParaRPr>
          </a:p>
        </p:txBody>
      </p:sp>
      <p:pic>
        <p:nvPicPr>
          <p:cNvPr id="16" name="Picture 4"/>
          <p:cNvPicPr>
            <a:picLocks noChangeAspect="1" noChangeArrowheads="1"/>
          </p:cNvPicPr>
          <p:nvPr/>
        </p:nvPicPr>
        <p:blipFill>
          <a:blip r:embed="rId2" cstate="print"/>
          <a:srcRect/>
          <a:stretch>
            <a:fillRect/>
          </a:stretch>
        </p:blipFill>
        <p:spPr bwMode="auto">
          <a:xfrm>
            <a:off x="2519773" y="2992177"/>
            <a:ext cx="2016223" cy="1152128"/>
          </a:xfrm>
          <a:prstGeom prst="rect">
            <a:avLst/>
          </a:prstGeom>
          <a:noFill/>
          <a:ln w="9525">
            <a:solidFill>
              <a:srgbClr val="007BC7"/>
            </a:solidFill>
            <a:miter lim="800000"/>
            <a:headEnd/>
            <a:tailEnd/>
          </a:ln>
          <a:effectLst>
            <a:outerShdw blurRad="50800" dist="38100" dir="2700000" algn="tl" rotWithShape="0">
              <a:prstClr val="black">
                <a:alpha val="40000"/>
              </a:prstClr>
            </a:outerShdw>
          </a:effectLst>
        </p:spPr>
      </p:pic>
      <p:pic>
        <p:nvPicPr>
          <p:cNvPr id="18" name="Picture 3"/>
          <p:cNvPicPr>
            <a:picLocks noChangeAspect="1" noChangeArrowheads="1"/>
          </p:cNvPicPr>
          <p:nvPr/>
        </p:nvPicPr>
        <p:blipFill>
          <a:blip r:embed="rId3" cstate="print"/>
          <a:srcRect/>
          <a:stretch>
            <a:fillRect/>
          </a:stretch>
        </p:blipFill>
        <p:spPr bwMode="auto">
          <a:xfrm>
            <a:off x="4932040" y="2982223"/>
            <a:ext cx="1836204" cy="1150057"/>
          </a:xfrm>
          <a:prstGeom prst="rect">
            <a:avLst/>
          </a:prstGeom>
          <a:noFill/>
          <a:ln w="9525">
            <a:solidFill>
              <a:srgbClr val="007BC7"/>
            </a:solidFill>
            <a:miter lim="800000"/>
            <a:headEnd/>
            <a:tailEnd/>
          </a:ln>
          <a:effectLst>
            <a:outerShdw blurRad="50800" dist="38100" dir="2700000" algn="tl" rotWithShape="0">
              <a:prstClr val="black">
                <a:alpha val="40000"/>
              </a:prstClr>
            </a:outerShdw>
          </a:effectLst>
        </p:spPr>
      </p:pic>
      <p:sp>
        <p:nvSpPr>
          <p:cNvPr id="19" name="Text Box 76"/>
          <p:cNvSpPr txBox="1">
            <a:spLocks noChangeArrowheads="1"/>
          </p:cNvSpPr>
          <p:nvPr/>
        </p:nvSpPr>
        <p:spPr bwMode="auto">
          <a:xfrm>
            <a:off x="5148064" y="627534"/>
            <a:ext cx="1799496"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EE5500"/>
                </a:solidFill>
                <a:effectLst/>
                <a:uLnTx/>
                <a:uFillTx/>
              </a:rPr>
              <a:t>外部データ取込</a:t>
            </a:r>
          </a:p>
        </p:txBody>
      </p:sp>
      <p:cxnSp>
        <p:nvCxnSpPr>
          <p:cNvPr id="20" name="直線コネクタ 19"/>
          <p:cNvCxnSpPr/>
          <p:nvPr/>
        </p:nvCxnSpPr>
        <p:spPr>
          <a:xfrm>
            <a:off x="5211939" y="908137"/>
            <a:ext cx="1476164" cy="0"/>
          </a:xfrm>
          <a:prstGeom prst="line">
            <a:avLst/>
          </a:prstGeom>
          <a:noFill/>
          <a:ln w="28575" cap="flat" cmpd="sng" algn="ctr">
            <a:solidFill>
              <a:srgbClr val="FFFFFF"/>
            </a:solidFill>
            <a:prstDash val="solid"/>
          </a:ln>
          <a:effectLst/>
        </p:spPr>
      </p:cxnSp>
      <p:cxnSp>
        <p:nvCxnSpPr>
          <p:cNvPr id="22" name="直線コネクタ 21"/>
          <p:cNvCxnSpPr/>
          <p:nvPr/>
        </p:nvCxnSpPr>
        <p:spPr>
          <a:xfrm>
            <a:off x="1546960" y="2936868"/>
            <a:ext cx="1664317" cy="7429"/>
          </a:xfrm>
          <a:prstGeom prst="line">
            <a:avLst/>
          </a:prstGeom>
          <a:noFill/>
          <a:ln w="28575" cap="flat" cmpd="sng" algn="ctr">
            <a:solidFill>
              <a:srgbClr val="FFFFFF"/>
            </a:solidFill>
            <a:prstDash val="solid"/>
          </a:ln>
          <a:effectLst/>
        </p:spPr>
      </p:cxnSp>
      <p:sp>
        <p:nvSpPr>
          <p:cNvPr id="23" name="Text Box 76"/>
          <p:cNvSpPr txBox="1">
            <a:spLocks noChangeArrowheads="1"/>
          </p:cNvSpPr>
          <p:nvPr/>
        </p:nvSpPr>
        <p:spPr bwMode="auto">
          <a:xfrm>
            <a:off x="5940152" y="2679762"/>
            <a:ext cx="1872208"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EE5500"/>
                </a:solidFill>
                <a:effectLst/>
                <a:uLnTx/>
                <a:uFillTx/>
              </a:rPr>
              <a:t>ボードの新規作成</a:t>
            </a:r>
          </a:p>
        </p:txBody>
      </p:sp>
      <p:cxnSp>
        <p:nvCxnSpPr>
          <p:cNvPr id="24" name="直線コネクタ 23"/>
          <p:cNvCxnSpPr/>
          <p:nvPr/>
        </p:nvCxnSpPr>
        <p:spPr>
          <a:xfrm>
            <a:off x="5975452" y="2936868"/>
            <a:ext cx="1664317" cy="7429"/>
          </a:xfrm>
          <a:prstGeom prst="line">
            <a:avLst/>
          </a:prstGeom>
          <a:noFill/>
          <a:ln w="28575" cap="flat" cmpd="sng" algn="ctr">
            <a:solidFill>
              <a:srgbClr val="FFFFFF"/>
            </a:solidFill>
            <a:prstDash val="solid"/>
          </a:ln>
          <a:effectLst/>
        </p:spPr>
      </p:cxnSp>
      <p:pic>
        <p:nvPicPr>
          <p:cNvPr id="25" name="Picture 5"/>
          <p:cNvPicPr>
            <a:picLocks noChangeAspect="1" noChangeArrowheads="1"/>
          </p:cNvPicPr>
          <p:nvPr/>
        </p:nvPicPr>
        <p:blipFill>
          <a:blip r:embed="rId4" cstate="print"/>
          <a:srcRect/>
          <a:stretch>
            <a:fillRect/>
          </a:stretch>
        </p:blipFill>
        <p:spPr bwMode="auto">
          <a:xfrm>
            <a:off x="6885780" y="2975223"/>
            <a:ext cx="1754671" cy="1161653"/>
          </a:xfrm>
          <a:prstGeom prst="rect">
            <a:avLst/>
          </a:prstGeom>
          <a:noFill/>
          <a:ln w="9525">
            <a:solidFill>
              <a:srgbClr val="007BC7"/>
            </a:solidFill>
            <a:miter lim="800000"/>
            <a:headEnd/>
            <a:tailEnd/>
          </a:ln>
          <a:effectLst>
            <a:outerShdw blurRad="50800" dist="38100" dir="2700000" algn="tl" rotWithShape="0">
              <a:prstClr val="black">
                <a:alpha val="40000"/>
              </a:prstClr>
            </a:outerShdw>
          </a:effectLst>
        </p:spPr>
      </p:pic>
      <p:sp>
        <p:nvSpPr>
          <p:cNvPr id="26" name="角丸四角形 25"/>
          <p:cNvSpPr/>
          <p:nvPr/>
        </p:nvSpPr>
        <p:spPr>
          <a:xfrm>
            <a:off x="6588224" y="1706606"/>
            <a:ext cx="1656184" cy="324000"/>
          </a:xfrm>
          <a:prstGeom prst="roundRect">
            <a:avLst>
              <a:gd name="adj" fmla="val 10028"/>
            </a:avLst>
          </a:prstGeom>
          <a:solidFill>
            <a:srgbClr val="007BC7"/>
          </a:solidFill>
          <a:ln w="25400" cap="flat" cmpd="sng" algn="ctr">
            <a:solidFill>
              <a:srgbClr val="007BC7"/>
            </a:solid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ファイル監視</a:t>
            </a:r>
            <a:endParaRPr kumimoji="0" lang="en-US" altLang="ja-JP" sz="1600" kern="0">
              <a:solidFill>
                <a:prstClr val="white"/>
              </a:solidFill>
              <a:cs typeface="メイリオ" panose="020B0604030504040204" pitchFamily="50" charset="-128"/>
            </a:endParaRPr>
          </a:p>
        </p:txBody>
      </p:sp>
      <p:sp>
        <p:nvSpPr>
          <p:cNvPr id="27" name="Text Box 76"/>
          <p:cNvSpPr txBox="1">
            <a:spLocks noChangeArrowheads="1"/>
          </p:cNvSpPr>
          <p:nvPr/>
        </p:nvSpPr>
        <p:spPr bwMode="auto">
          <a:xfrm>
            <a:off x="431540" y="1671650"/>
            <a:ext cx="720080"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EE5500"/>
                </a:solidFill>
                <a:effectLst/>
                <a:uLnTx/>
                <a:uFillTx/>
              </a:rPr>
              <a:t>連携</a:t>
            </a:r>
          </a:p>
        </p:txBody>
      </p:sp>
      <p:cxnSp>
        <p:nvCxnSpPr>
          <p:cNvPr id="28" name="直線コネクタ 27"/>
          <p:cNvCxnSpPr/>
          <p:nvPr/>
        </p:nvCxnSpPr>
        <p:spPr>
          <a:xfrm>
            <a:off x="447662" y="2028291"/>
            <a:ext cx="595946" cy="2351"/>
          </a:xfrm>
          <a:prstGeom prst="line">
            <a:avLst/>
          </a:prstGeom>
          <a:noFill/>
          <a:ln w="28575" cap="flat" cmpd="sng" algn="ctr">
            <a:solidFill>
              <a:srgbClr val="FFFFFF"/>
            </a:solidFill>
            <a:prstDash val="solid"/>
          </a:ln>
          <a:effectLst/>
        </p:spPr>
      </p:cxnSp>
      <p:sp>
        <p:nvSpPr>
          <p:cNvPr id="29" name="角丸四角形 28"/>
          <p:cNvSpPr/>
          <p:nvPr/>
        </p:nvSpPr>
        <p:spPr>
          <a:xfrm>
            <a:off x="1295636" y="4518000"/>
            <a:ext cx="1656184" cy="324000"/>
          </a:xfrm>
          <a:prstGeom prst="roundRect">
            <a:avLst>
              <a:gd name="adj" fmla="val 10028"/>
            </a:avLst>
          </a:prstGeom>
          <a:solidFill>
            <a:srgbClr val="77A233"/>
          </a:solidFill>
          <a:ln w="25400" cap="flat" cmpd="sng" algn="ctr">
            <a:noFill/>
            <a:prstDash val="solid"/>
          </a:ln>
          <a:effectLst/>
        </p:spPr>
        <p:txBody>
          <a:bodyPr lIns="91436" tIns="45718" rIns="91436" bIns="45718" rtlCol="0" anchor="ctr"/>
          <a:lstStyle/>
          <a:p>
            <a:pPr algn="ctr">
              <a:defRPr/>
            </a:pPr>
            <a:r>
              <a:rPr kumimoji="0" lang="en-US" altLang="ja-JP" sz="1600" kern="0">
                <a:solidFill>
                  <a:prstClr val="white"/>
                </a:solidFill>
                <a:cs typeface="メイリオ" panose="020B0604030504040204" pitchFamily="50" charset="-128"/>
              </a:rPr>
              <a:t>Excel</a:t>
            </a:r>
          </a:p>
        </p:txBody>
      </p:sp>
      <p:sp>
        <p:nvSpPr>
          <p:cNvPr id="30" name="角丸四角形 29"/>
          <p:cNvSpPr/>
          <p:nvPr/>
        </p:nvSpPr>
        <p:spPr>
          <a:xfrm>
            <a:off x="3203848" y="4518000"/>
            <a:ext cx="1656184" cy="324000"/>
          </a:xfrm>
          <a:prstGeom prst="roundRect">
            <a:avLst>
              <a:gd name="adj" fmla="val 10028"/>
            </a:avLst>
          </a:prstGeom>
          <a:solidFill>
            <a:srgbClr val="77A233"/>
          </a:solidFill>
          <a:ln w="25400" cap="flat" cmpd="sng" algn="ctr">
            <a:noFill/>
            <a:prstDash val="solid"/>
          </a:ln>
          <a:effectLst/>
        </p:spPr>
        <p:txBody>
          <a:bodyPr lIns="91436" tIns="45718" rIns="91436" bIns="45718" rtlCol="0" anchor="ctr"/>
          <a:lstStyle/>
          <a:p>
            <a:pPr algn="ctr">
              <a:defRPr/>
            </a:pPr>
            <a:r>
              <a:rPr kumimoji="0" lang="en-US" altLang="ja-JP" sz="1600" kern="0">
                <a:solidFill>
                  <a:prstClr val="white"/>
                </a:solidFill>
                <a:cs typeface="メイリオ" panose="020B0604030504040204" pitchFamily="50" charset="-128"/>
              </a:rPr>
              <a:t>PDF</a:t>
            </a:r>
          </a:p>
        </p:txBody>
      </p:sp>
      <p:sp>
        <p:nvSpPr>
          <p:cNvPr id="31" name="角丸四角形 30"/>
          <p:cNvSpPr/>
          <p:nvPr/>
        </p:nvSpPr>
        <p:spPr>
          <a:xfrm>
            <a:off x="5112060" y="4518000"/>
            <a:ext cx="1656184" cy="324000"/>
          </a:xfrm>
          <a:prstGeom prst="roundRect">
            <a:avLst>
              <a:gd name="adj" fmla="val 10028"/>
            </a:avLst>
          </a:prstGeom>
          <a:solidFill>
            <a:srgbClr val="77A233"/>
          </a:solidFill>
          <a:ln w="25400" cap="flat" cmpd="sng" algn="ctr">
            <a:no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自動メール配信</a:t>
            </a:r>
            <a:endParaRPr kumimoji="0" lang="en-US" altLang="ja-JP" sz="1600" kern="0">
              <a:solidFill>
                <a:prstClr val="white"/>
              </a:solidFill>
              <a:cs typeface="メイリオ" panose="020B0604030504040204" pitchFamily="50" charset="-128"/>
            </a:endParaRPr>
          </a:p>
        </p:txBody>
      </p:sp>
      <p:sp>
        <p:nvSpPr>
          <p:cNvPr id="32" name="Text Box 76"/>
          <p:cNvSpPr txBox="1">
            <a:spLocks noChangeArrowheads="1"/>
          </p:cNvSpPr>
          <p:nvPr/>
        </p:nvSpPr>
        <p:spPr bwMode="auto">
          <a:xfrm>
            <a:off x="431540" y="4479962"/>
            <a:ext cx="720080"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EE5500"/>
                </a:solidFill>
                <a:effectLst/>
                <a:uLnTx/>
                <a:uFillTx/>
              </a:rPr>
              <a:t>出力</a:t>
            </a:r>
          </a:p>
        </p:txBody>
      </p:sp>
      <p:cxnSp>
        <p:nvCxnSpPr>
          <p:cNvPr id="33" name="直線コネクタ 32"/>
          <p:cNvCxnSpPr/>
          <p:nvPr/>
        </p:nvCxnSpPr>
        <p:spPr>
          <a:xfrm>
            <a:off x="447662" y="4765643"/>
            <a:ext cx="595946" cy="2351"/>
          </a:xfrm>
          <a:prstGeom prst="line">
            <a:avLst/>
          </a:prstGeom>
          <a:noFill/>
          <a:ln w="28575" cap="flat" cmpd="sng" algn="ctr">
            <a:solidFill>
              <a:srgbClr val="FFFFFF"/>
            </a:solidFill>
            <a:prstDash val="solid"/>
          </a:ln>
          <a:effectLst/>
        </p:spPr>
      </p:cxnSp>
      <p:sp>
        <p:nvSpPr>
          <p:cNvPr id="34" name="角丸四角形 33"/>
          <p:cNvSpPr/>
          <p:nvPr/>
        </p:nvSpPr>
        <p:spPr>
          <a:xfrm>
            <a:off x="294952" y="2329247"/>
            <a:ext cx="8504373" cy="406842"/>
          </a:xfrm>
          <a:prstGeom prst="roundRect">
            <a:avLst>
              <a:gd name="adj" fmla="val 5346"/>
            </a:avLst>
          </a:prstGeom>
          <a:solidFill>
            <a:srgbClr val="FFFFFF"/>
          </a:solidFill>
          <a:ln w="25400" cap="flat" cmpd="sng" algn="ctr">
            <a:no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グループ経営管理</a:t>
            </a:r>
            <a:endParaRPr kumimoji="0" lang="en-US" altLang="ja-JP" sz="1600" kern="0">
              <a:solidFill>
                <a:prstClr val="white"/>
              </a:solidFill>
              <a:cs typeface="メイリオ" panose="020B0604030504040204" pitchFamily="50" charset="-128"/>
            </a:endParaRPr>
          </a:p>
        </p:txBody>
      </p:sp>
      <p:sp>
        <p:nvSpPr>
          <p:cNvPr id="35" name="右矢印 34"/>
          <p:cNvSpPr/>
          <p:nvPr/>
        </p:nvSpPr>
        <p:spPr>
          <a:xfrm rot="5400000">
            <a:off x="1502659" y="1392619"/>
            <a:ext cx="162018" cy="216024"/>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36" name="右矢印 35"/>
          <p:cNvSpPr/>
          <p:nvPr/>
        </p:nvSpPr>
        <p:spPr>
          <a:xfrm rot="5400000">
            <a:off x="4382979" y="1392619"/>
            <a:ext cx="162018" cy="216024"/>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37" name="右矢印 36"/>
          <p:cNvSpPr/>
          <p:nvPr/>
        </p:nvSpPr>
        <p:spPr>
          <a:xfrm rot="5400000">
            <a:off x="7299303" y="1392619"/>
            <a:ext cx="162018" cy="216024"/>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38" name="右矢印 37"/>
          <p:cNvSpPr/>
          <p:nvPr/>
        </p:nvSpPr>
        <p:spPr>
          <a:xfrm rot="5400000">
            <a:off x="4382979" y="2112699"/>
            <a:ext cx="162018" cy="216024"/>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39" name="右矢印 38"/>
          <p:cNvSpPr/>
          <p:nvPr/>
        </p:nvSpPr>
        <p:spPr>
          <a:xfrm rot="5400000">
            <a:off x="4390013" y="4272939"/>
            <a:ext cx="162018" cy="216024"/>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40" name="AutoShape 39"/>
          <p:cNvSpPr>
            <a:spLocks noChangeArrowheads="1"/>
          </p:cNvSpPr>
          <p:nvPr/>
        </p:nvSpPr>
        <p:spPr bwMode="gray">
          <a:xfrm>
            <a:off x="330957" y="2391730"/>
            <a:ext cx="8489515" cy="1881988"/>
          </a:xfrm>
          <a:prstGeom prst="roundRect">
            <a:avLst>
              <a:gd name="adj" fmla="val 3318"/>
            </a:avLst>
          </a:prstGeom>
          <a:noFill/>
          <a:ln w="25400" cap="flat" cmpd="sng" algn="ctr">
            <a:solidFill>
              <a:srgbClr val="EE5500"/>
            </a:solidFill>
            <a:prstDash val="soli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a:ln>
                <a:noFill/>
              </a:ln>
              <a:solidFill>
                <a:srgbClr val="FFFFFF"/>
              </a:solidFill>
              <a:effectLst/>
              <a:uLnTx/>
              <a:uFillTx/>
            </a:endParaRPr>
          </a:p>
        </p:txBody>
      </p:sp>
      <p:sp>
        <p:nvSpPr>
          <p:cNvPr id="41" name="角丸四角形 40"/>
          <p:cNvSpPr/>
          <p:nvPr/>
        </p:nvSpPr>
        <p:spPr>
          <a:xfrm>
            <a:off x="318682" y="2365251"/>
            <a:ext cx="8514000" cy="324000"/>
          </a:xfrm>
          <a:prstGeom prst="roundRect">
            <a:avLst>
              <a:gd name="adj" fmla="val 5346"/>
            </a:avLst>
          </a:prstGeom>
          <a:solidFill>
            <a:srgbClr val="EE5500"/>
          </a:solidFill>
          <a:ln w="25400" cap="flat" cmpd="sng" algn="ctr">
            <a:no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グループ経営管理</a:t>
            </a:r>
            <a:endParaRPr kumimoji="0" lang="en-US" altLang="ja-JP" sz="1600" kern="0">
              <a:solidFill>
                <a:prstClr val="white"/>
              </a:solidFill>
              <a:cs typeface="メイリオ" panose="020B0604030504040204" pitchFamily="50" charset="-128"/>
            </a:endParaRPr>
          </a:p>
        </p:txBody>
      </p:sp>
      <p:cxnSp>
        <p:nvCxnSpPr>
          <p:cNvPr id="42" name="直線コネクタ 41"/>
          <p:cNvCxnSpPr/>
          <p:nvPr/>
        </p:nvCxnSpPr>
        <p:spPr>
          <a:xfrm>
            <a:off x="971600" y="937343"/>
            <a:ext cx="1512168" cy="0"/>
          </a:xfrm>
          <a:prstGeom prst="line">
            <a:avLst/>
          </a:prstGeom>
          <a:noFill/>
          <a:ln w="28575" cap="flat" cmpd="sng" algn="ctr">
            <a:solidFill>
              <a:srgbClr val="FFFFFF"/>
            </a:solidFill>
            <a:prstDash val="solid"/>
          </a:ln>
          <a:effectLst/>
        </p:spPr>
      </p:cxnSp>
      <p:cxnSp>
        <p:nvCxnSpPr>
          <p:cNvPr id="43" name="直線コネクタ 42"/>
          <p:cNvCxnSpPr/>
          <p:nvPr/>
        </p:nvCxnSpPr>
        <p:spPr>
          <a:xfrm>
            <a:off x="5184068" y="932265"/>
            <a:ext cx="1476164" cy="0"/>
          </a:xfrm>
          <a:prstGeom prst="line">
            <a:avLst/>
          </a:prstGeom>
          <a:noFill/>
          <a:ln w="28575" cap="flat" cmpd="sng" algn="ctr">
            <a:solidFill>
              <a:srgbClr val="FFFFFF"/>
            </a:solidFill>
            <a:prstDash val="solid"/>
          </a:ln>
          <a:effectLst/>
        </p:spPr>
      </p:cxnSp>
      <p:cxnSp>
        <p:nvCxnSpPr>
          <p:cNvPr id="44" name="直線コネクタ 43"/>
          <p:cNvCxnSpPr/>
          <p:nvPr/>
        </p:nvCxnSpPr>
        <p:spPr>
          <a:xfrm>
            <a:off x="1511660" y="2960996"/>
            <a:ext cx="1664317" cy="7429"/>
          </a:xfrm>
          <a:prstGeom prst="line">
            <a:avLst/>
          </a:prstGeom>
          <a:noFill/>
          <a:ln w="28575" cap="flat" cmpd="sng" algn="ctr">
            <a:solidFill>
              <a:srgbClr val="FFFFFF"/>
            </a:solidFill>
            <a:prstDash val="solid"/>
          </a:ln>
          <a:effectLst/>
        </p:spPr>
      </p:cxnSp>
      <p:cxnSp>
        <p:nvCxnSpPr>
          <p:cNvPr id="45" name="直線コネクタ 44"/>
          <p:cNvCxnSpPr/>
          <p:nvPr/>
        </p:nvCxnSpPr>
        <p:spPr>
          <a:xfrm>
            <a:off x="5995334" y="2960996"/>
            <a:ext cx="1664317" cy="7429"/>
          </a:xfrm>
          <a:prstGeom prst="line">
            <a:avLst/>
          </a:prstGeom>
          <a:noFill/>
          <a:ln w="28575" cap="flat" cmpd="sng" algn="ctr">
            <a:solidFill>
              <a:srgbClr val="FFFFFF"/>
            </a:solidFill>
            <a:prstDash val="solid"/>
          </a:ln>
          <a:effectLst/>
        </p:spPr>
      </p:cxnSp>
      <p:cxnSp>
        <p:nvCxnSpPr>
          <p:cNvPr id="46" name="直線コネクタ 45"/>
          <p:cNvCxnSpPr/>
          <p:nvPr/>
        </p:nvCxnSpPr>
        <p:spPr>
          <a:xfrm>
            <a:off x="431540" y="2052419"/>
            <a:ext cx="595946" cy="2351"/>
          </a:xfrm>
          <a:prstGeom prst="line">
            <a:avLst/>
          </a:prstGeom>
          <a:noFill/>
          <a:ln w="28575" cap="flat" cmpd="sng" algn="ctr">
            <a:solidFill>
              <a:srgbClr val="FFFFFF"/>
            </a:solidFill>
            <a:prstDash val="solid"/>
          </a:ln>
          <a:effectLst/>
        </p:spPr>
      </p:cxnSp>
      <p:sp>
        <p:nvSpPr>
          <p:cNvPr id="48" name="角丸四角形 47"/>
          <p:cNvSpPr/>
          <p:nvPr/>
        </p:nvSpPr>
        <p:spPr>
          <a:xfrm>
            <a:off x="7056016" y="4518000"/>
            <a:ext cx="1656184" cy="324000"/>
          </a:xfrm>
          <a:prstGeom prst="roundRect">
            <a:avLst>
              <a:gd name="adj" fmla="val 10028"/>
            </a:avLst>
          </a:prstGeom>
          <a:solidFill>
            <a:srgbClr val="77A233"/>
          </a:solidFill>
          <a:ln w="25400" cap="flat" cmpd="sng" algn="ctr">
            <a:no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チャットアプリ</a:t>
            </a:r>
            <a:endParaRPr kumimoji="0" lang="en-US" altLang="ja-JP" sz="1600" kern="0">
              <a:solidFill>
                <a:prstClr val="white"/>
              </a:solidFill>
              <a:cs typeface="メイリオ" panose="020B0604030504040204" pitchFamily="50" charset="-128"/>
            </a:endParaRPr>
          </a:p>
        </p:txBody>
      </p:sp>
      <p:sp>
        <p:nvSpPr>
          <p:cNvPr id="21" name="Text Box 76"/>
          <p:cNvSpPr txBox="1">
            <a:spLocks noChangeArrowheads="1"/>
          </p:cNvSpPr>
          <p:nvPr/>
        </p:nvSpPr>
        <p:spPr bwMode="auto">
          <a:xfrm>
            <a:off x="1511660" y="2679762"/>
            <a:ext cx="1980220"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EE5500"/>
                </a:solidFill>
                <a:effectLst/>
                <a:uLnTx/>
                <a:uFillTx/>
              </a:rPr>
              <a:t>標準テンプレート</a:t>
            </a:r>
          </a:p>
        </p:txBody>
      </p:sp>
      <p:pic>
        <p:nvPicPr>
          <p:cNvPr id="49" name="図 48"/>
          <p:cNvPicPr>
            <a:picLocks noChangeAspect="1"/>
          </p:cNvPicPr>
          <p:nvPr/>
        </p:nvPicPr>
        <p:blipFill>
          <a:blip r:embed="rId5"/>
          <a:stretch>
            <a:fillRect/>
          </a:stretch>
        </p:blipFill>
        <p:spPr>
          <a:xfrm>
            <a:off x="394028" y="2998539"/>
            <a:ext cx="2000192" cy="1158072"/>
          </a:xfrm>
          <a:prstGeom prst="rect">
            <a:avLst/>
          </a:prstGeom>
          <a:ln w="12700">
            <a:solidFill>
              <a:schemeClr val="accent6"/>
            </a:solidFill>
          </a:ln>
        </p:spPr>
      </p:pic>
    </p:spTree>
    <p:extLst>
      <p:ext uri="{BB962C8B-B14F-4D97-AF65-F5344CB8AC3E}">
        <p14:creationId xmlns:p14="http://schemas.microsoft.com/office/powerpoint/2010/main" val="41837076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64</a:t>
            </a:fld>
            <a:endParaRPr kumimoji="1" lang="ja-JP" altLang="en-US"/>
          </a:p>
        </p:txBody>
      </p:sp>
      <p:sp>
        <p:nvSpPr>
          <p:cNvPr id="3" name="タイトル 2"/>
          <p:cNvSpPr>
            <a:spLocks noGrp="1"/>
          </p:cNvSpPr>
          <p:nvPr>
            <p:ph type="title"/>
          </p:nvPr>
        </p:nvSpPr>
        <p:spPr/>
        <p:txBody>
          <a:bodyPr/>
          <a:lstStyle/>
          <a:p>
            <a:r>
              <a:rPr lang="ja-JP" altLang="en-US"/>
              <a:t>グループ経営管理特長</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p:txBody>
          <a:bodyPr/>
          <a:lstStyle/>
          <a:p>
            <a:r>
              <a:rPr lang="ja-JP" altLang="en-US"/>
              <a:t>経営指標に必要な情報をわかりやすく可視化</a:t>
            </a:r>
          </a:p>
          <a:p>
            <a:endParaRPr lang="ja-JP" altLang="en-US"/>
          </a:p>
          <a:p>
            <a:endParaRPr lang="ja-JP" altLang="en-US"/>
          </a:p>
        </p:txBody>
      </p:sp>
      <p:grpSp>
        <p:nvGrpSpPr>
          <p:cNvPr id="7" name="グループ化 35"/>
          <p:cNvGrpSpPr/>
          <p:nvPr/>
        </p:nvGrpSpPr>
        <p:grpSpPr>
          <a:xfrm>
            <a:off x="971600" y="3615866"/>
            <a:ext cx="2722236" cy="1347884"/>
            <a:chOff x="7891554" y="3305086"/>
            <a:chExt cx="3269178" cy="1807624"/>
          </a:xfrm>
        </p:grpSpPr>
        <p:pic>
          <p:nvPicPr>
            <p:cNvPr id="8" name="Picture 3"/>
            <p:cNvPicPr>
              <a:picLocks noChangeAspect="1" noChangeArrowheads="1"/>
            </p:cNvPicPr>
            <p:nvPr/>
          </p:nvPicPr>
          <p:blipFill>
            <a:blip r:embed="rId3" cstate="print"/>
            <a:srcRect/>
            <a:stretch>
              <a:fillRect/>
            </a:stretch>
          </p:blipFill>
          <p:spPr bwMode="auto">
            <a:xfrm>
              <a:off x="7891554" y="3305086"/>
              <a:ext cx="3269178" cy="1807624"/>
            </a:xfrm>
            <a:prstGeom prst="rect">
              <a:avLst/>
            </a:prstGeom>
            <a:noFill/>
            <a:ln w="9525">
              <a:solidFill>
                <a:srgbClr val="FFFFFF">
                  <a:lumMod val="75000"/>
                </a:srgbClr>
              </a:solidFill>
              <a:miter lim="800000"/>
              <a:headEnd/>
              <a:tailEnd/>
            </a:ln>
          </p:spPr>
        </p:pic>
        <p:grpSp>
          <p:nvGrpSpPr>
            <p:cNvPr id="9" name="グループ化 27"/>
            <p:cNvGrpSpPr/>
            <p:nvPr/>
          </p:nvGrpSpPr>
          <p:grpSpPr>
            <a:xfrm>
              <a:off x="7951444" y="3701132"/>
              <a:ext cx="3151348" cy="1404155"/>
              <a:chOff x="215735" y="3790485"/>
              <a:chExt cx="4017158" cy="2423451"/>
            </a:xfrm>
          </p:grpSpPr>
          <p:grpSp>
            <p:nvGrpSpPr>
              <p:cNvPr id="10" name="グループ化 31"/>
              <p:cNvGrpSpPr/>
              <p:nvPr/>
            </p:nvGrpSpPr>
            <p:grpSpPr>
              <a:xfrm>
                <a:off x="215735" y="3790485"/>
                <a:ext cx="1933912" cy="2423451"/>
                <a:chOff x="39944" y="3748150"/>
                <a:chExt cx="1933912" cy="2423451"/>
              </a:xfrm>
            </p:grpSpPr>
            <p:sp>
              <p:nvSpPr>
                <p:cNvPr id="12" name="正方形/長方形 4"/>
                <p:cNvSpPr/>
                <p:nvPr/>
              </p:nvSpPr>
              <p:spPr>
                <a:xfrm>
                  <a:off x="39944" y="3748150"/>
                  <a:ext cx="790478" cy="2423451"/>
                </a:xfrm>
                <a:prstGeom prst="rect">
                  <a:avLst/>
                </a:prstGeom>
                <a:noFill/>
                <a:ln w="38100">
                  <a:solidFill>
                    <a:srgbClr val="FFFFFF">
                      <a:lumMod val="75000"/>
                    </a:srgbClr>
                  </a:solidFill>
                  <a:prstDash val="sysDash"/>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HGP創英角ｺﾞｼｯｸUB" pitchFamily="50" charset="-128"/>
                    <a:ea typeface="HGP創英角ｺﾞｼｯｸUB" pitchFamily="50" charset="-128"/>
                  </a:endParaRPr>
                </a:p>
              </p:txBody>
            </p:sp>
            <p:cxnSp>
              <p:nvCxnSpPr>
                <p:cNvPr id="13" name="直線矢印コネクタ 12"/>
                <p:cNvCxnSpPr/>
                <p:nvPr/>
              </p:nvCxnSpPr>
              <p:spPr>
                <a:xfrm flipV="1">
                  <a:off x="830422" y="4058846"/>
                  <a:ext cx="1143434" cy="784968"/>
                </a:xfrm>
                <a:prstGeom prst="straightConnector1">
                  <a:avLst/>
                </a:prstGeom>
                <a:noFill/>
                <a:ln w="34925" cap="flat" cmpd="sng" algn="ctr">
                  <a:solidFill>
                    <a:srgbClr val="FFFFFF">
                      <a:lumMod val="75000"/>
                    </a:srgbClr>
                  </a:solidFill>
                  <a:prstDash val="sysDash"/>
                  <a:tailEnd type="arrow"/>
                </a:ln>
                <a:effectLst/>
              </p:spPr>
            </p:cxnSp>
            <p:cxnSp>
              <p:nvCxnSpPr>
                <p:cNvPr id="14" name="直線矢印コネクタ 13"/>
                <p:cNvCxnSpPr/>
                <p:nvPr/>
              </p:nvCxnSpPr>
              <p:spPr>
                <a:xfrm>
                  <a:off x="830423" y="4908348"/>
                  <a:ext cx="1081729" cy="1112313"/>
                </a:xfrm>
                <a:prstGeom prst="straightConnector1">
                  <a:avLst/>
                </a:prstGeom>
                <a:noFill/>
                <a:ln w="34925" cap="flat" cmpd="sng" algn="ctr">
                  <a:solidFill>
                    <a:srgbClr val="FFFFFF">
                      <a:lumMod val="75000"/>
                    </a:srgbClr>
                  </a:solidFill>
                  <a:prstDash val="sysDash"/>
                  <a:tailEnd type="arrow"/>
                </a:ln>
                <a:effectLst/>
              </p:spPr>
            </p:cxnSp>
            <p:cxnSp>
              <p:nvCxnSpPr>
                <p:cNvPr id="15" name="直線矢印コネクタ 14"/>
                <p:cNvCxnSpPr/>
                <p:nvPr/>
              </p:nvCxnSpPr>
              <p:spPr>
                <a:xfrm>
                  <a:off x="830423" y="4891258"/>
                  <a:ext cx="649681" cy="121291"/>
                </a:xfrm>
                <a:prstGeom prst="straightConnector1">
                  <a:avLst/>
                </a:prstGeom>
                <a:noFill/>
                <a:ln w="34925" cap="flat" cmpd="sng" algn="ctr">
                  <a:solidFill>
                    <a:srgbClr val="FFFFFF">
                      <a:lumMod val="75000"/>
                    </a:srgbClr>
                  </a:solidFill>
                  <a:prstDash val="sysDash"/>
                  <a:tailEnd type="arrow"/>
                </a:ln>
                <a:effectLst/>
              </p:spPr>
            </p:cxnSp>
          </p:grpSp>
          <p:sp>
            <p:nvSpPr>
              <p:cNvPr id="11" name="AutoShape 36"/>
              <p:cNvSpPr>
                <a:spLocks noChangeArrowheads="1"/>
              </p:cNvSpPr>
              <p:nvPr/>
            </p:nvSpPr>
            <p:spPr bwMode="auto">
              <a:xfrm>
                <a:off x="1975030" y="4226918"/>
                <a:ext cx="2257863" cy="1660728"/>
              </a:xfrm>
              <a:prstGeom prst="roundRect">
                <a:avLst>
                  <a:gd name="adj" fmla="val 16667"/>
                </a:avLst>
              </a:prstGeom>
              <a:noFill/>
              <a:ln w="25400" cap="flat" cmpd="sng" algn="ctr">
                <a:solidFill>
                  <a:srgbClr val="FFFFFF">
                    <a:lumMod val="75000"/>
                  </a:srgbClr>
                </a:solidFill>
                <a:prstDash val="solid"/>
                <a:headEnd/>
                <a:tailEnd/>
              </a:ln>
              <a:effectLst/>
            </p:spPr>
            <p:txBody>
              <a:bodyPr wrap="square" lIns="90000" tIns="46800" rIns="90000" bIns="46800" anchor="ctr" anchorCtr="0">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ja-JP" altLang="en-US" sz="1200" b="1" i="0" u="none" strike="noStrike" kern="0" cap="none" spc="0" normalizeH="0" baseline="0" noProof="0">
                    <a:ln>
                      <a:noFill/>
                    </a:ln>
                    <a:solidFill>
                      <a:srgbClr val="00AEEB"/>
                    </a:solidFill>
                    <a:effectLst/>
                    <a:uLnTx/>
                    <a:uFillTx/>
                    <a:cs typeface="メイリオ" pitchFamily="50" charset="-128"/>
                  </a:rPr>
                  <a:t>縦軸・横軸・集計軸に</a:t>
                </a:r>
                <a:r>
                  <a:rPr kumimoji="0" lang="en-US" altLang="ja-JP" sz="1200" b="1" i="0" u="none" strike="noStrike" kern="0" cap="none" spc="0" normalizeH="0" baseline="0" noProof="0">
                    <a:ln>
                      <a:noFill/>
                    </a:ln>
                    <a:solidFill>
                      <a:srgbClr val="00AEEB"/>
                    </a:solidFill>
                    <a:effectLst/>
                    <a:uLnTx/>
                    <a:uFillTx/>
                    <a:cs typeface="メイリオ" pitchFamily="50" charset="-128"/>
                  </a:rPr>
                  <a:t>  </a:t>
                </a:r>
                <a:r>
                  <a:rPr kumimoji="0" lang="ja-JP" altLang="en-US" sz="1200" b="1" i="0" u="none" strike="noStrike" kern="0" cap="none" spc="0" normalizeH="0" baseline="0" noProof="0">
                    <a:ln>
                      <a:noFill/>
                    </a:ln>
                    <a:solidFill>
                      <a:srgbClr val="00AEEB"/>
                    </a:solidFill>
                    <a:effectLst/>
                    <a:uLnTx/>
                    <a:uFillTx/>
                    <a:cs typeface="メイリオ" pitchFamily="50" charset="-128"/>
                  </a:rPr>
                  <a:t>レイアウトを自由に設定</a:t>
                </a:r>
              </a:p>
            </p:txBody>
          </p:sp>
        </p:grpSp>
      </p:grpSp>
      <p:sp>
        <p:nvSpPr>
          <p:cNvPr id="16" name="Rectangle 94"/>
          <p:cNvSpPr>
            <a:spLocks noChangeArrowheads="1"/>
          </p:cNvSpPr>
          <p:nvPr/>
        </p:nvSpPr>
        <p:spPr bwMode="auto">
          <a:xfrm>
            <a:off x="280490" y="909853"/>
            <a:ext cx="4140460" cy="306045"/>
          </a:xfrm>
          <a:prstGeom prst="rect">
            <a:avLst/>
          </a:prstGeom>
          <a:solidFill>
            <a:srgbClr val="007BC7"/>
          </a:solidFill>
          <a:ln w="25400" cap="flat" cmpd="sng" algn="ctr">
            <a:noFill/>
            <a:prstDash val="solid"/>
            <a:headEnd/>
            <a:tailEnd/>
          </a:ln>
          <a:effectLst/>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a:ea typeface="メイリオ"/>
                <a:cs typeface="メイリオ" pitchFamily="50" charset="-128"/>
              </a:rPr>
              <a:t>標準テンプレートをご用意</a:t>
            </a:r>
          </a:p>
        </p:txBody>
      </p:sp>
      <p:sp>
        <p:nvSpPr>
          <p:cNvPr id="17" name="Rectangle 94"/>
          <p:cNvSpPr>
            <a:spLocks noChangeArrowheads="1"/>
          </p:cNvSpPr>
          <p:nvPr/>
        </p:nvSpPr>
        <p:spPr bwMode="auto">
          <a:xfrm>
            <a:off x="4716016" y="915566"/>
            <a:ext cx="4140460" cy="306045"/>
          </a:xfrm>
          <a:prstGeom prst="rect">
            <a:avLst/>
          </a:prstGeom>
          <a:solidFill>
            <a:srgbClr val="007BC7"/>
          </a:solidFill>
          <a:ln w="25400" cap="flat" cmpd="sng" algn="ctr">
            <a:noFill/>
            <a:prstDash val="solid"/>
            <a:headEnd/>
            <a:tailEnd/>
          </a:ln>
          <a:effectLst/>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a:ea typeface="メイリオ"/>
                <a:cs typeface="メイリオ" pitchFamily="50" charset="-128"/>
              </a:rPr>
              <a:t>チャットアプリ連携やメール送信可</a:t>
            </a:r>
          </a:p>
        </p:txBody>
      </p:sp>
      <p:sp>
        <p:nvSpPr>
          <p:cNvPr id="18" name="Rectangle 94"/>
          <p:cNvSpPr>
            <a:spLocks noChangeArrowheads="1"/>
          </p:cNvSpPr>
          <p:nvPr/>
        </p:nvSpPr>
        <p:spPr bwMode="auto">
          <a:xfrm>
            <a:off x="287524" y="2835680"/>
            <a:ext cx="4140460" cy="306045"/>
          </a:xfrm>
          <a:prstGeom prst="rect">
            <a:avLst/>
          </a:prstGeom>
          <a:solidFill>
            <a:srgbClr val="007BC7"/>
          </a:solidFill>
          <a:ln w="25400" cap="flat" cmpd="sng" algn="ctr">
            <a:noFill/>
            <a:prstDash val="solid"/>
            <a:headEnd/>
            <a:tailEnd/>
          </a:ln>
          <a:effectLst/>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a:ea typeface="メイリオ"/>
                <a:cs typeface="メイリオ" pitchFamily="50" charset="-128"/>
              </a:rPr>
              <a:t>汎用的なレポート作成</a:t>
            </a:r>
          </a:p>
        </p:txBody>
      </p:sp>
      <p:sp>
        <p:nvSpPr>
          <p:cNvPr id="19" name="Rectangle 94"/>
          <p:cNvSpPr>
            <a:spLocks noChangeArrowheads="1"/>
          </p:cNvSpPr>
          <p:nvPr/>
        </p:nvSpPr>
        <p:spPr bwMode="auto">
          <a:xfrm>
            <a:off x="4723050" y="2823778"/>
            <a:ext cx="4068452" cy="315112"/>
          </a:xfrm>
          <a:prstGeom prst="rect">
            <a:avLst/>
          </a:prstGeom>
          <a:solidFill>
            <a:srgbClr val="007BC7"/>
          </a:solidFill>
          <a:ln w="25400" cap="flat" cmpd="sng" algn="ctr">
            <a:noFill/>
            <a:prstDash val="solid"/>
            <a:headEnd/>
            <a:tailEnd/>
          </a:ln>
          <a:effectLst/>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err="1">
                <a:ln>
                  <a:noFill/>
                </a:ln>
                <a:solidFill>
                  <a:prstClr val="white"/>
                </a:solidFill>
                <a:effectLst/>
                <a:uLnTx/>
                <a:uFillTx/>
                <a:latin typeface="メイリオ"/>
                <a:ea typeface="メイリオ"/>
                <a:cs typeface="メイリオ" pitchFamily="50" charset="-128"/>
              </a:rPr>
              <a:t>SuperStream</a:t>
            </a:r>
            <a:r>
              <a:rPr kumimoji="0" lang="ja-JP" altLang="en-US" sz="1600" b="0" i="0" u="none" strike="noStrike" kern="0" cap="none" spc="0" normalizeH="0" baseline="0" noProof="0">
                <a:ln>
                  <a:noFill/>
                </a:ln>
                <a:solidFill>
                  <a:prstClr val="white"/>
                </a:solidFill>
                <a:effectLst/>
                <a:uLnTx/>
                <a:uFillTx/>
                <a:latin typeface="メイリオ"/>
                <a:ea typeface="メイリオ"/>
                <a:cs typeface="メイリオ" pitchFamily="50" charset="-128"/>
              </a:rPr>
              <a:t>以外の非会計データ</a:t>
            </a:r>
          </a:p>
        </p:txBody>
      </p:sp>
      <p:sp>
        <p:nvSpPr>
          <p:cNvPr id="20" name="テキスト ボックス 19"/>
          <p:cNvSpPr txBox="1"/>
          <p:nvPr/>
        </p:nvSpPr>
        <p:spPr>
          <a:xfrm>
            <a:off x="647564" y="1275606"/>
            <a:ext cx="3888432" cy="528534"/>
          </a:xfrm>
          <a:prstGeom prst="rect">
            <a:avLst/>
          </a:prstGeom>
        </p:spPr>
        <p:txBody>
          <a:bodyPr wrap="none" lIns="0" tIns="0" rIns="0" bIns="0" rtlCol="0" anchor="t" anchorCtr="0">
            <a:normAutofit/>
          </a:bodyPr>
          <a:lstStyle/>
          <a:p>
            <a:pPr marL="0" marR="0" lvl="0" indent="0" defTabSz="914400" eaLnBrk="1" fontAlgn="auto" latinLnBrk="0" hangingPunct="1">
              <a:lnSpc>
                <a:spcPts val="1300"/>
              </a:lnSpc>
              <a:spcBef>
                <a:spcPct val="20000"/>
              </a:spcBef>
              <a:spcAft>
                <a:spcPts val="0"/>
              </a:spcAft>
              <a:buClrTx/>
              <a:buSzTx/>
              <a:buFontTx/>
              <a:buNone/>
              <a:tabLst/>
              <a:defRPr/>
            </a:pPr>
            <a:r>
              <a:rPr kumimoji="0" lang="ja-JP" altLang="en-US" sz="1200" b="0" i="0" u="none" strike="noStrike" kern="0" cap="none" spc="0" normalizeH="0" baseline="0" noProof="0">
                <a:ln>
                  <a:noFill/>
                </a:ln>
                <a:solidFill>
                  <a:prstClr val="black">
                    <a:lumMod val="75000"/>
                    <a:lumOff val="25000"/>
                  </a:prstClr>
                </a:solidFill>
                <a:effectLst/>
                <a:uLnTx/>
                <a:uFillTx/>
                <a:cs typeface="メイリオ" pitchFamily="50" charset="-128"/>
              </a:rPr>
              <a:t>グループ全体、各社の業績のモニタリングが可能</a:t>
            </a:r>
          </a:p>
          <a:p>
            <a:pPr marL="0" marR="0" lvl="0" indent="0" defTabSz="914400" eaLnBrk="1" fontAlgn="auto" latinLnBrk="0" hangingPunct="1">
              <a:lnSpc>
                <a:spcPts val="2800"/>
              </a:lnSpc>
              <a:spcBef>
                <a:spcPct val="0"/>
              </a:spcBef>
              <a:spcAft>
                <a:spcPts val="0"/>
              </a:spcAft>
              <a:buClrTx/>
              <a:buSzTx/>
              <a:buFontTx/>
              <a:buNone/>
              <a:tabLst/>
              <a:defRPr/>
            </a:pPr>
            <a:endParaRPr kumimoji="0" lang="ja-JP" altLang="en-US" sz="2400" b="0" i="0" u="none" strike="noStrike" kern="0" cap="none" spc="0" normalizeH="0" baseline="0" noProof="0">
              <a:ln>
                <a:noFill/>
              </a:ln>
              <a:solidFill>
                <a:prstClr val="black">
                  <a:lumMod val="75000"/>
                  <a:lumOff val="25000"/>
                </a:prstClr>
              </a:solidFill>
              <a:effectLst/>
              <a:uLnTx/>
              <a:uFillTx/>
            </a:endParaRPr>
          </a:p>
        </p:txBody>
      </p:sp>
      <p:sp>
        <p:nvSpPr>
          <p:cNvPr id="22" name="テキスト ボックス 21"/>
          <p:cNvSpPr txBox="1"/>
          <p:nvPr/>
        </p:nvSpPr>
        <p:spPr>
          <a:xfrm>
            <a:off x="4867066" y="3183818"/>
            <a:ext cx="3960440" cy="464422"/>
          </a:xfrm>
          <a:prstGeom prst="rect">
            <a:avLst/>
          </a:prstGeom>
        </p:spPr>
        <p:txBody>
          <a:bodyPr wrap="none" lIns="0" tIns="0" rIns="0" bIns="0" rtlCol="0" anchor="t" anchorCtr="0">
            <a:normAutofit/>
          </a:bodyPr>
          <a:lstStyle/>
          <a:p>
            <a:pPr marL="0" marR="0" lvl="0" indent="0" defTabSz="914400" eaLnBrk="1" fontAlgn="auto" latinLnBrk="0" hangingPunct="1">
              <a:lnSpc>
                <a:spcPts val="1300"/>
              </a:lnSpc>
              <a:spcBef>
                <a:spcPct val="20000"/>
              </a:spcBef>
              <a:spcAft>
                <a:spcPts val="0"/>
              </a:spcAft>
              <a:buClrTx/>
              <a:buSzTx/>
              <a:buFontTx/>
              <a:buNone/>
              <a:tabLst/>
              <a:defRPr/>
            </a:pPr>
            <a:r>
              <a:rPr kumimoji="0" lang="ja-JP" altLang="en-US" sz="1200" b="0" i="0" u="none" strike="noStrike" kern="0" cap="none" spc="0" normalizeH="0" baseline="0" noProof="0">
                <a:ln>
                  <a:noFill/>
                </a:ln>
                <a:solidFill>
                  <a:prstClr val="black">
                    <a:lumMod val="75000"/>
                    <a:lumOff val="25000"/>
                  </a:prstClr>
                </a:solidFill>
                <a:effectLst/>
                <a:uLnTx/>
                <a:uFillTx/>
                <a:cs typeface="メイリオ" pitchFamily="50" charset="-128"/>
              </a:rPr>
              <a:t>経営指標を１システムに。経営数値として必要な</a:t>
            </a:r>
            <a:endParaRPr kumimoji="0" lang="en-US" altLang="ja-JP" sz="12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ts val="1300"/>
              </a:lnSpc>
              <a:spcBef>
                <a:spcPct val="20000"/>
              </a:spcBef>
              <a:spcAft>
                <a:spcPts val="0"/>
              </a:spcAft>
              <a:buClrTx/>
              <a:buSzTx/>
              <a:buFontTx/>
              <a:buNone/>
              <a:tabLst/>
              <a:defRPr/>
            </a:pPr>
            <a:r>
              <a:rPr kumimoji="0" lang="en-US" altLang="ja-JP" sz="1200" b="0" i="0" u="none" strike="noStrike" kern="0" cap="none" spc="0" normalizeH="0" baseline="0" noProof="0" err="1">
                <a:ln>
                  <a:noFill/>
                </a:ln>
                <a:solidFill>
                  <a:prstClr val="black">
                    <a:lumMod val="75000"/>
                    <a:lumOff val="25000"/>
                  </a:prstClr>
                </a:solidFill>
                <a:effectLst/>
                <a:uLnTx/>
                <a:uFillTx/>
                <a:cs typeface="メイリオ" pitchFamily="50" charset="-128"/>
              </a:rPr>
              <a:t>SuperStream</a:t>
            </a:r>
            <a:r>
              <a:rPr kumimoji="0" lang="ja-JP" altLang="en-US" sz="1200" b="0" i="0" u="none" strike="noStrike" kern="0" cap="none" spc="0" normalizeH="0" baseline="0" noProof="0">
                <a:ln>
                  <a:noFill/>
                </a:ln>
                <a:solidFill>
                  <a:prstClr val="black">
                    <a:lumMod val="75000"/>
                    <a:lumOff val="25000"/>
                  </a:prstClr>
                </a:solidFill>
                <a:effectLst/>
                <a:uLnTx/>
                <a:uFillTx/>
                <a:cs typeface="メイリオ" pitchFamily="50" charset="-128"/>
              </a:rPr>
              <a:t>以外の非会計データとの連動が可能</a:t>
            </a:r>
          </a:p>
          <a:p>
            <a:pPr marL="0" marR="0" lvl="0" indent="0" defTabSz="914400" eaLnBrk="1" fontAlgn="auto" latinLnBrk="0" hangingPunct="1">
              <a:lnSpc>
                <a:spcPts val="2800"/>
              </a:lnSpc>
              <a:spcBef>
                <a:spcPct val="0"/>
              </a:spcBef>
              <a:spcAft>
                <a:spcPts val="0"/>
              </a:spcAft>
              <a:buClrTx/>
              <a:buSzTx/>
              <a:buFontTx/>
              <a:buNone/>
              <a:tabLst/>
              <a:defRPr/>
            </a:pPr>
            <a:endParaRPr kumimoji="0" lang="ja-JP" altLang="en-US" sz="2400" b="0" i="0" u="none" strike="noStrike" kern="0" cap="none" spc="0" normalizeH="0" baseline="0" noProof="0">
              <a:ln>
                <a:noFill/>
              </a:ln>
              <a:solidFill>
                <a:prstClr val="black"/>
              </a:solidFill>
              <a:effectLst/>
              <a:uLnTx/>
              <a:uFillTx/>
            </a:endParaRPr>
          </a:p>
        </p:txBody>
      </p:sp>
      <p:sp>
        <p:nvSpPr>
          <p:cNvPr id="23" name="テキスト ボックス 22"/>
          <p:cNvSpPr txBox="1"/>
          <p:nvPr/>
        </p:nvSpPr>
        <p:spPr>
          <a:xfrm>
            <a:off x="417240" y="3195720"/>
            <a:ext cx="4082752" cy="667826"/>
          </a:xfrm>
          <a:prstGeom prst="rect">
            <a:avLst/>
          </a:prstGeom>
        </p:spPr>
        <p:txBody>
          <a:bodyPr wrap="none" lIns="0" tIns="0" rIns="0" bIns="0" rtlCol="0" anchor="t" anchorCtr="0">
            <a:noAutofit/>
          </a:bodyPr>
          <a:lstStyle/>
          <a:p>
            <a:pPr>
              <a:lnSpc>
                <a:spcPts val="1300"/>
              </a:lnSpc>
              <a:spcBef>
                <a:spcPct val="20000"/>
              </a:spcBef>
              <a:buFont typeface="Wingdings" pitchFamily="2" charset="2"/>
              <a:buNone/>
            </a:pPr>
            <a:r>
              <a:rPr lang="ja-JP" altLang="en-US" sz="1200">
                <a:solidFill>
                  <a:prstClr val="black">
                    <a:lumMod val="75000"/>
                    <a:lumOff val="25000"/>
                  </a:prstClr>
                </a:solidFill>
                <a:cs typeface="メイリオ" pitchFamily="50" charset="-128"/>
              </a:rPr>
              <a:t>欲しい情報を、いつでもお好みのレイアウトで。縦軸・</a:t>
            </a:r>
            <a:endParaRPr lang="en-US" altLang="ja-JP" sz="1200">
              <a:solidFill>
                <a:prstClr val="black">
                  <a:lumMod val="75000"/>
                  <a:lumOff val="25000"/>
                </a:prstClr>
              </a:solidFill>
              <a:cs typeface="メイリオ" pitchFamily="50" charset="-128"/>
            </a:endParaRPr>
          </a:p>
          <a:p>
            <a:pPr>
              <a:lnSpc>
                <a:spcPts val="1300"/>
              </a:lnSpc>
              <a:spcBef>
                <a:spcPct val="20000"/>
              </a:spcBef>
              <a:buFont typeface="Wingdings" pitchFamily="2" charset="2"/>
              <a:buNone/>
            </a:pPr>
            <a:r>
              <a:rPr lang="ja-JP" altLang="en-US" sz="1200">
                <a:solidFill>
                  <a:prstClr val="black">
                    <a:lumMod val="75000"/>
                    <a:lumOff val="25000"/>
                  </a:prstClr>
                </a:solidFill>
                <a:cs typeface="メイリオ" pitchFamily="50" charset="-128"/>
              </a:rPr>
              <a:t>横軸・集計項目を自由に指定したレポート作成が可能</a:t>
            </a:r>
            <a:endParaRPr lang="en-US" altLang="ja-JP" sz="1200">
              <a:solidFill>
                <a:prstClr val="black">
                  <a:lumMod val="75000"/>
                  <a:lumOff val="25000"/>
                </a:prstClr>
              </a:solidFill>
              <a:cs typeface="メイリオ" pitchFamily="50" charset="-128"/>
            </a:endParaRPr>
          </a:p>
        </p:txBody>
      </p:sp>
      <p:pic>
        <p:nvPicPr>
          <p:cNvPr id="24" name="Picture 4"/>
          <p:cNvPicPr>
            <a:picLocks noChangeAspect="1" noChangeArrowheads="1"/>
          </p:cNvPicPr>
          <p:nvPr/>
        </p:nvPicPr>
        <p:blipFill>
          <a:blip r:embed="rId4" cstate="print"/>
          <a:srcRect/>
          <a:stretch>
            <a:fillRect/>
          </a:stretch>
        </p:blipFill>
        <p:spPr bwMode="auto">
          <a:xfrm>
            <a:off x="5597829" y="3543858"/>
            <a:ext cx="2394551" cy="1422671"/>
          </a:xfrm>
          <a:prstGeom prst="rect">
            <a:avLst/>
          </a:prstGeom>
          <a:noFill/>
          <a:ln w="9525">
            <a:solidFill>
              <a:srgbClr val="FFFFFF">
                <a:lumMod val="75000"/>
              </a:srgbClr>
            </a:solidFill>
            <a:miter lim="800000"/>
            <a:headEnd/>
            <a:tailEnd/>
          </a:ln>
        </p:spPr>
      </p:pic>
      <p:pic>
        <p:nvPicPr>
          <p:cNvPr id="25" name="図 24"/>
          <p:cNvPicPr>
            <a:picLocks noChangeAspect="1"/>
          </p:cNvPicPr>
          <p:nvPr/>
        </p:nvPicPr>
        <p:blipFill>
          <a:blip r:embed="rId5"/>
          <a:stretch>
            <a:fillRect/>
          </a:stretch>
        </p:blipFill>
        <p:spPr>
          <a:xfrm>
            <a:off x="611560" y="1457079"/>
            <a:ext cx="1776545" cy="1028585"/>
          </a:xfrm>
          <a:prstGeom prst="rect">
            <a:avLst/>
          </a:prstGeom>
          <a:ln>
            <a:solidFill>
              <a:schemeClr val="bg1">
                <a:lumMod val="75000"/>
              </a:schemeClr>
            </a:solidFill>
          </a:ln>
        </p:spPr>
      </p:pic>
      <p:pic>
        <p:nvPicPr>
          <p:cNvPr id="39" name="図 38"/>
          <p:cNvPicPr>
            <a:picLocks noChangeAspect="1"/>
          </p:cNvPicPr>
          <p:nvPr/>
        </p:nvPicPr>
        <p:blipFill>
          <a:blip r:embed="rId6"/>
          <a:stretch>
            <a:fillRect/>
          </a:stretch>
        </p:blipFill>
        <p:spPr>
          <a:xfrm>
            <a:off x="2084051" y="1661792"/>
            <a:ext cx="2073224" cy="1053974"/>
          </a:xfrm>
          <a:prstGeom prst="rect">
            <a:avLst/>
          </a:prstGeom>
          <a:ln>
            <a:solidFill>
              <a:schemeClr val="bg1">
                <a:lumMod val="75000"/>
              </a:schemeClr>
            </a:solidFill>
          </a:ln>
        </p:spPr>
      </p:pic>
      <p:sp>
        <p:nvSpPr>
          <p:cNvPr id="40" name="テキスト ボックス 39"/>
          <p:cNvSpPr txBox="1"/>
          <p:nvPr/>
        </p:nvSpPr>
        <p:spPr>
          <a:xfrm>
            <a:off x="4867066" y="1273480"/>
            <a:ext cx="2965900" cy="236122"/>
          </a:xfrm>
          <a:prstGeom prst="rect">
            <a:avLst/>
          </a:prstGeom>
        </p:spPr>
        <p:txBody>
          <a:bodyPr wrap="none" lIns="0" tIns="0" rIns="0" bIns="0" rtlCol="0" anchor="t" anchorCtr="0">
            <a:normAutofit/>
          </a:bodyPr>
          <a:lstStyle/>
          <a:p>
            <a:pPr>
              <a:lnSpc>
                <a:spcPts val="1300"/>
              </a:lnSpc>
              <a:spcBef>
                <a:spcPct val="20000"/>
              </a:spcBef>
              <a:defRPr/>
            </a:pPr>
            <a:r>
              <a:rPr kumimoji="0" lang="ja-JP" altLang="en-US" sz="1200" kern="0">
                <a:solidFill>
                  <a:prstClr val="black">
                    <a:lumMod val="75000"/>
                    <a:lumOff val="25000"/>
                  </a:prstClr>
                </a:solidFill>
                <a:cs typeface="メイリオ" pitchFamily="50" charset="-128"/>
              </a:rPr>
              <a:t>チャットアプリやメールにメッセージや画像を送信可能</a:t>
            </a:r>
            <a:endParaRPr kumimoji="0" lang="ja-JP" altLang="en-US" sz="2400" kern="0">
              <a:solidFill>
                <a:prstClr val="black">
                  <a:lumMod val="75000"/>
                  <a:lumOff val="25000"/>
                </a:prstClr>
              </a:solidFill>
            </a:endParaRPr>
          </a:p>
        </p:txBody>
      </p:sp>
      <p:pic>
        <p:nvPicPr>
          <p:cNvPr id="41" name="図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01222" y="1610074"/>
            <a:ext cx="1239374" cy="224010"/>
          </a:xfrm>
          <a:prstGeom prst="rect">
            <a:avLst/>
          </a:prstGeom>
        </p:spPr>
      </p:pic>
      <p:pic>
        <p:nvPicPr>
          <p:cNvPr id="42" name="図 41"/>
          <p:cNvPicPr>
            <a:picLocks noChangeAspect="1"/>
          </p:cNvPicPr>
          <p:nvPr/>
        </p:nvPicPr>
        <p:blipFill rotWithShape="1">
          <a:blip r:embed="rId8"/>
          <a:srcRect r="45422"/>
          <a:stretch/>
        </p:blipFill>
        <p:spPr>
          <a:xfrm>
            <a:off x="4973337" y="1861079"/>
            <a:ext cx="1167259" cy="829475"/>
          </a:xfrm>
          <a:prstGeom prst="rect">
            <a:avLst/>
          </a:prstGeom>
          <a:ln>
            <a:solidFill>
              <a:schemeClr val="bg1">
                <a:lumMod val="65000"/>
              </a:schemeClr>
            </a:solidFill>
          </a:ln>
        </p:spPr>
      </p:pic>
      <p:sp>
        <p:nvSpPr>
          <p:cNvPr id="43" name="右矢印 42"/>
          <p:cNvSpPr/>
          <p:nvPr/>
        </p:nvSpPr>
        <p:spPr>
          <a:xfrm>
            <a:off x="6277621" y="1896180"/>
            <a:ext cx="360000" cy="216000"/>
          </a:xfrm>
          <a:prstGeom prst="rightArrow">
            <a:avLst/>
          </a:prstGeom>
          <a:solidFill>
            <a:srgbClr val="EE55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44" name="右矢印 43"/>
          <p:cNvSpPr/>
          <p:nvPr/>
        </p:nvSpPr>
        <p:spPr>
          <a:xfrm>
            <a:off x="6278580" y="2414381"/>
            <a:ext cx="360000" cy="216000"/>
          </a:xfrm>
          <a:prstGeom prst="rightArrow">
            <a:avLst/>
          </a:prstGeom>
          <a:solidFill>
            <a:srgbClr val="EE55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45" name="Freeform 23"/>
          <p:cNvSpPr>
            <a:spLocks noEditPoints="1"/>
          </p:cNvSpPr>
          <p:nvPr/>
        </p:nvSpPr>
        <p:spPr bwMode="auto">
          <a:xfrm>
            <a:off x="6708643" y="1704919"/>
            <a:ext cx="578969" cy="446965"/>
          </a:xfrm>
          <a:custGeom>
            <a:avLst/>
            <a:gdLst>
              <a:gd name="T0" fmla="*/ 416 w 416"/>
              <a:gd name="T1" fmla="*/ 42 h 323"/>
              <a:gd name="T2" fmla="*/ 416 w 416"/>
              <a:gd name="T3" fmla="*/ 165 h 323"/>
              <a:gd name="T4" fmla="*/ 374 w 416"/>
              <a:gd name="T5" fmla="*/ 207 h 323"/>
              <a:gd name="T6" fmla="*/ 335 w 416"/>
              <a:gd name="T7" fmla="*/ 207 h 323"/>
              <a:gd name="T8" fmla="*/ 357 w 416"/>
              <a:gd name="T9" fmla="*/ 268 h 323"/>
              <a:gd name="T10" fmla="*/ 287 w 416"/>
              <a:gd name="T11" fmla="*/ 207 h 323"/>
              <a:gd name="T12" fmla="*/ 143 w 416"/>
              <a:gd name="T13" fmla="*/ 207 h 323"/>
              <a:gd name="T14" fmla="*/ 101 w 416"/>
              <a:gd name="T15" fmla="*/ 165 h 323"/>
              <a:gd name="T16" fmla="*/ 101 w 416"/>
              <a:gd name="T17" fmla="*/ 42 h 323"/>
              <a:gd name="T18" fmla="*/ 143 w 416"/>
              <a:gd name="T19" fmla="*/ 0 h 323"/>
              <a:gd name="T20" fmla="*/ 374 w 416"/>
              <a:gd name="T21" fmla="*/ 0 h 323"/>
              <a:gd name="T22" fmla="*/ 416 w 416"/>
              <a:gd name="T23" fmla="*/ 42 h 323"/>
              <a:gd name="T24" fmla="*/ 91 w 416"/>
              <a:gd name="T25" fmla="*/ 165 h 323"/>
              <a:gd name="T26" fmla="*/ 91 w 416"/>
              <a:gd name="T27" fmla="*/ 122 h 323"/>
              <a:gd name="T28" fmla="*/ 42 w 416"/>
              <a:gd name="T29" fmla="*/ 122 h 323"/>
              <a:gd name="T30" fmla="*/ 0 w 416"/>
              <a:gd name="T31" fmla="*/ 164 h 323"/>
              <a:gd name="T32" fmla="*/ 0 w 416"/>
              <a:gd name="T33" fmla="*/ 235 h 323"/>
              <a:gd name="T34" fmla="*/ 42 w 416"/>
              <a:gd name="T35" fmla="*/ 277 h 323"/>
              <a:gd name="T36" fmla="*/ 61 w 416"/>
              <a:gd name="T37" fmla="*/ 277 h 323"/>
              <a:gd name="T38" fmla="*/ 45 w 416"/>
              <a:gd name="T39" fmla="*/ 323 h 323"/>
              <a:gd name="T40" fmla="*/ 97 w 416"/>
              <a:gd name="T41" fmla="*/ 277 h 323"/>
              <a:gd name="T42" fmla="*/ 194 w 416"/>
              <a:gd name="T43" fmla="*/ 277 h 323"/>
              <a:gd name="T44" fmla="*/ 236 w 416"/>
              <a:gd name="T45" fmla="*/ 235 h 323"/>
              <a:gd name="T46" fmla="*/ 236 w 416"/>
              <a:gd name="T47" fmla="*/ 218 h 323"/>
              <a:gd name="T48" fmla="*/ 143 w 416"/>
              <a:gd name="T49" fmla="*/ 218 h 323"/>
              <a:gd name="T50" fmla="*/ 91 w 416"/>
              <a:gd name="T51" fmla="*/ 165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6" h="323">
                <a:moveTo>
                  <a:pt x="416" y="42"/>
                </a:moveTo>
                <a:cubicBezTo>
                  <a:pt x="416" y="165"/>
                  <a:pt x="416" y="165"/>
                  <a:pt x="416" y="165"/>
                </a:cubicBezTo>
                <a:cubicBezTo>
                  <a:pt x="416" y="189"/>
                  <a:pt x="397" y="207"/>
                  <a:pt x="374" y="207"/>
                </a:cubicBezTo>
                <a:cubicBezTo>
                  <a:pt x="335" y="207"/>
                  <a:pt x="335" y="207"/>
                  <a:pt x="335" y="207"/>
                </a:cubicBezTo>
                <a:cubicBezTo>
                  <a:pt x="337" y="231"/>
                  <a:pt x="343" y="253"/>
                  <a:pt x="357" y="268"/>
                </a:cubicBezTo>
                <a:cubicBezTo>
                  <a:pt x="339" y="268"/>
                  <a:pt x="296" y="249"/>
                  <a:pt x="287" y="207"/>
                </a:cubicBezTo>
                <a:cubicBezTo>
                  <a:pt x="143" y="207"/>
                  <a:pt x="143" y="207"/>
                  <a:pt x="143" y="207"/>
                </a:cubicBezTo>
                <a:cubicBezTo>
                  <a:pt x="120" y="207"/>
                  <a:pt x="101" y="189"/>
                  <a:pt x="101" y="165"/>
                </a:cubicBezTo>
                <a:cubicBezTo>
                  <a:pt x="101" y="42"/>
                  <a:pt x="101" y="42"/>
                  <a:pt x="101" y="42"/>
                </a:cubicBezTo>
                <a:cubicBezTo>
                  <a:pt x="101" y="19"/>
                  <a:pt x="120" y="0"/>
                  <a:pt x="143" y="0"/>
                </a:cubicBezTo>
                <a:cubicBezTo>
                  <a:pt x="374" y="0"/>
                  <a:pt x="374" y="0"/>
                  <a:pt x="374" y="0"/>
                </a:cubicBezTo>
                <a:cubicBezTo>
                  <a:pt x="397" y="0"/>
                  <a:pt x="416" y="19"/>
                  <a:pt x="416" y="42"/>
                </a:cubicBezTo>
                <a:close/>
                <a:moveTo>
                  <a:pt x="91" y="165"/>
                </a:moveTo>
                <a:cubicBezTo>
                  <a:pt x="91" y="122"/>
                  <a:pt x="91" y="122"/>
                  <a:pt x="91" y="122"/>
                </a:cubicBezTo>
                <a:cubicBezTo>
                  <a:pt x="42" y="122"/>
                  <a:pt x="42" y="122"/>
                  <a:pt x="42" y="122"/>
                </a:cubicBezTo>
                <a:cubicBezTo>
                  <a:pt x="19" y="122"/>
                  <a:pt x="0" y="141"/>
                  <a:pt x="0" y="164"/>
                </a:cubicBezTo>
                <a:cubicBezTo>
                  <a:pt x="0" y="235"/>
                  <a:pt x="0" y="235"/>
                  <a:pt x="0" y="235"/>
                </a:cubicBezTo>
                <a:cubicBezTo>
                  <a:pt x="0" y="259"/>
                  <a:pt x="19" y="277"/>
                  <a:pt x="42" y="277"/>
                </a:cubicBezTo>
                <a:cubicBezTo>
                  <a:pt x="61" y="277"/>
                  <a:pt x="61" y="277"/>
                  <a:pt x="61" y="277"/>
                </a:cubicBezTo>
                <a:cubicBezTo>
                  <a:pt x="60" y="295"/>
                  <a:pt x="55" y="311"/>
                  <a:pt x="45" y="323"/>
                </a:cubicBezTo>
                <a:cubicBezTo>
                  <a:pt x="58" y="323"/>
                  <a:pt x="90" y="309"/>
                  <a:pt x="97" y="277"/>
                </a:cubicBezTo>
                <a:cubicBezTo>
                  <a:pt x="194" y="277"/>
                  <a:pt x="194" y="277"/>
                  <a:pt x="194" y="277"/>
                </a:cubicBezTo>
                <a:cubicBezTo>
                  <a:pt x="217" y="277"/>
                  <a:pt x="236" y="259"/>
                  <a:pt x="236" y="235"/>
                </a:cubicBezTo>
                <a:cubicBezTo>
                  <a:pt x="236" y="218"/>
                  <a:pt x="236" y="218"/>
                  <a:pt x="236" y="218"/>
                </a:cubicBezTo>
                <a:cubicBezTo>
                  <a:pt x="143" y="218"/>
                  <a:pt x="143" y="218"/>
                  <a:pt x="143" y="218"/>
                </a:cubicBezTo>
                <a:cubicBezTo>
                  <a:pt x="114" y="218"/>
                  <a:pt x="91" y="194"/>
                  <a:pt x="91" y="1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 name="テキスト ボックス 45"/>
          <p:cNvSpPr txBox="1"/>
          <p:nvPr/>
        </p:nvSpPr>
        <p:spPr>
          <a:xfrm>
            <a:off x="7354319" y="1618223"/>
            <a:ext cx="1790189" cy="1169551"/>
          </a:xfrm>
          <a:prstGeom prst="rect">
            <a:avLst/>
          </a:prstGeom>
          <a:noFill/>
        </p:spPr>
        <p:txBody>
          <a:bodyPr wrap="square" rtlCol="0">
            <a:spAutoFit/>
          </a:bodyPr>
          <a:lstStyle/>
          <a:p>
            <a:pPr marL="171450" indent="-171450" fontAlgn="ctr">
              <a:buFont typeface="Arial" panose="020B0604020202020204" pitchFamily="34" charset="0"/>
              <a:buChar char="•"/>
            </a:pPr>
            <a:r>
              <a:rPr lang="ja-JP" altLang="ja-JP" sz="1000" b="1"/>
              <a:t>チャットワーク</a:t>
            </a:r>
          </a:p>
          <a:p>
            <a:pPr marL="171450" indent="-171450" fontAlgn="ctr">
              <a:buFont typeface="Arial" panose="020B0604020202020204" pitchFamily="34" charset="0"/>
              <a:buChar char="•"/>
            </a:pPr>
            <a:r>
              <a:rPr lang="en-US" altLang="ja-JP" sz="1000" b="1"/>
              <a:t>LINE WORKS</a:t>
            </a:r>
            <a:endParaRPr lang="ja-JP" altLang="ja-JP" sz="1000" b="1"/>
          </a:p>
          <a:p>
            <a:pPr marL="171450" indent="-171450" fontAlgn="ctr">
              <a:buFont typeface="Arial" panose="020B0604020202020204" pitchFamily="34" charset="0"/>
              <a:buChar char="•"/>
            </a:pPr>
            <a:r>
              <a:rPr lang="en-US" altLang="ja-JP" sz="1000" b="1"/>
              <a:t>Slack</a:t>
            </a:r>
            <a:endParaRPr lang="ja-JP" altLang="ja-JP" sz="1000" b="1"/>
          </a:p>
          <a:p>
            <a:pPr marL="171450" indent="-171450" fontAlgn="ctr">
              <a:buFont typeface="Arial" panose="020B0604020202020204" pitchFamily="34" charset="0"/>
              <a:buChar char="•"/>
            </a:pPr>
            <a:r>
              <a:rPr lang="ja-JP" altLang="ja-JP" sz="1000" b="1"/>
              <a:t>アクリート</a:t>
            </a:r>
            <a:r>
              <a:rPr lang="en-US" altLang="ja-JP" sz="1000" b="1"/>
              <a:t>SMS</a:t>
            </a:r>
            <a:endParaRPr lang="ja-JP" altLang="ja-JP" sz="1000" b="1"/>
          </a:p>
          <a:p>
            <a:pPr marL="171450" indent="-171450" fontAlgn="ctr">
              <a:buFont typeface="Arial" panose="020B0604020202020204" pitchFamily="34" charset="0"/>
              <a:buChar char="•"/>
            </a:pPr>
            <a:r>
              <a:rPr lang="en-US" altLang="ja-JP" sz="1000" b="1"/>
              <a:t>direct</a:t>
            </a:r>
            <a:endParaRPr lang="ja-JP" altLang="ja-JP" sz="1000" b="1"/>
          </a:p>
          <a:p>
            <a:pPr marL="171450" indent="-171450" fontAlgn="ctr">
              <a:buFont typeface="Arial" panose="020B0604020202020204" pitchFamily="34" charset="0"/>
              <a:buChar char="•"/>
            </a:pPr>
            <a:r>
              <a:rPr lang="en-US" altLang="ja-JP" sz="1000" b="1"/>
              <a:t>WeChat Work</a:t>
            </a:r>
            <a:endParaRPr lang="ja-JP" altLang="ja-JP" sz="1000" b="1"/>
          </a:p>
          <a:p>
            <a:pPr marL="171450" indent="-171450" fontAlgn="ctr">
              <a:buFont typeface="Arial" panose="020B0604020202020204" pitchFamily="34" charset="0"/>
              <a:buChar char="•"/>
            </a:pPr>
            <a:r>
              <a:rPr lang="en-US" altLang="ja-JP" sz="1000" b="1"/>
              <a:t>LINE</a:t>
            </a:r>
            <a:endParaRPr lang="ja-JP" altLang="ja-JP" sz="1000" b="1"/>
          </a:p>
        </p:txBody>
      </p:sp>
      <p:sp>
        <p:nvSpPr>
          <p:cNvPr id="47" name="Freeform 36"/>
          <p:cNvSpPr>
            <a:spLocks noEditPoints="1"/>
          </p:cNvSpPr>
          <p:nvPr/>
        </p:nvSpPr>
        <p:spPr bwMode="auto">
          <a:xfrm>
            <a:off x="6774090" y="2378377"/>
            <a:ext cx="444718" cy="310094"/>
          </a:xfrm>
          <a:custGeom>
            <a:avLst/>
            <a:gdLst>
              <a:gd name="T0" fmla="*/ 9 w 454"/>
              <a:gd name="T1" fmla="*/ 0 h 303"/>
              <a:gd name="T2" fmla="*/ 313 w 454"/>
              <a:gd name="T3" fmla="*/ 106 h 303"/>
              <a:gd name="T4" fmla="*/ 140 w 454"/>
              <a:gd name="T5" fmla="*/ 106 h 303"/>
              <a:gd name="T6" fmla="*/ 327 w 454"/>
              <a:gd name="T7" fmla="*/ 156 h 303"/>
              <a:gd name="T8" fmla="*/ 127 w 454"/>
              <a:gd name="T9" fmla="*/ 156 h 303"/>
              <a:gd name="T10" fmla="*/ 0 w 454"/>
              <a:gd name="T11" fmla="*/ 8 h 303"/>
              <a:gd name="T12" fmla="*/ 454 w 454"/>
              <a:gd name="T13" fmla="*/ 303 h 303"/>
              <a:gd name="T14" fmla="*/ 319 w 454"/>
              <a:gd name="T15" fmla="*/ 116 h 303"/>
              <a:gd name="T16" fmla="*/ 227 w 454"/>
              <a:gd name="T17" fmla="*/ 245 h 303"/>
              <a:gd name="T18" fmla="*/ 227 w 454"/>
              <a:gd name="T19" fmla="*/ 67 h 303"/>
              <a:gd name="T20" fmla="*/ 277 w 454"/>
              <a:gd name="T21" fmla="*/ 121 h 303"/>
              <a:gd name="T22" fmla="*/ 229 w 454"/>
              <a:gd name="T23" fmla="*/ 96 h 303"/>
              <a:gd name="T24" fmla="*/ 173 w 454"/>
              <a:gd name="T25" fmla="*/ 127 h 303"/>
              <a:gd name="T26" fmla="*/ 181 w 454"/>
              <a:gd name="T27" fmla="*/ 200 h 303"/>
              <a:gd name="T28" fmla="*/ 258 w 454"/>
              <a:gd name="T29" fmla="*/ 208 h 303"/>
              <a:gd name="T30" fmla="*/ 240 w 454"/>
              <a:gd name="T31" fmla="*/ 199 h 303"/>
              <a:gd name="T32" fmla="*/ 192 w 454"/>
              <a:gd name="T33" fmla="*/ 190 h 303"/>
              <a:gd name="T34" fmla="*/ 187 w 454"/>
              <a:gd name="T35" fmla="*/ 133 h 303"/>
              <a:gd name="T36" fmla="*/ 229 w 454"/>
              <a:gd name="T37" fmla="*/ 109 h 303"/>
              <a:gd name="T38" fmla="*/ 263 w 454"/>
              <a:gd name="T39" fmla="*/ 128 h 303"/>
              <a:gd name="T40" fmla="*/ 265 w 454"/>
              <a:gd name="T41" fmla="*/ 166 h 303"/>
              <a:gd name="T42" fmla="*/ 252 w 454"/>
              <a:gd name="T43" fmla="*/ 163 h 303"/>
              <a:gd name="T44" fmla="*/ 242 w 454"/>
              <a:gd name="T45" fmla="*/ 124 h 303"/>
              <a:gd name="T46" fmla="*/ 202 w 454"/>
              <a:gd name="T47" fmla="*/ 133 h 303"/>
              <a:gd name="T48" fmla="*/ 200 w 454"/>
              <a:gd name="T49" fmla="*/ 178 h 303"/>
              <a:gd name="T50" fmla="*/ 240 w 454"/>
              <a:gd name="T51" fmla="*/ 177 h 303"/>
              <a:gd name="T52" fmla="*/ 247 w 454"/>
              <a:gd name="T53" fmla="*/ 184 h 303"/>
              <a:gd name="T54" fmla="*/ 271 w 454"/>
              <a:gd name="T55" fmla="*/ 181 h 303"/>
              <a:gd name="T56" fmla="*/ 284 w 454"/>
              <a:gd name="T57" fmla="*/ 148 h 303"/>
              <a:gd name="T58" fmla="*/ 214 w 454"/>
              <a:gd name="T59" fmla="*/ 142 h 303"/>
              <a:gd name="T60" fmla="*/ 237 w 454"/>
              <a:gd name="T61" fmla="*/ 137 h 303"/>
              <a:gd name="T62" fmla="*/ 232 w 454"/>
              <a:gd name="T63" fmla="*/ 168 h 303"/>
              <a:gd name="T64" fmla="*/ 209 w 454"/>
              <a:gd name="T65" fmla="*/ 15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4" h="303">
                <a:moveTo>
                  <a:pt x="140" y="106"/>
                </a:moveTo>
                <a:cubicBezTo>
                  <a:pt x="9" y="0"/>
                  <a:pt x="9" y="0"/>
                  <a:pt x="9" y="0"/>
                </a:cubicBezTo>
                <a:cubicBezTo>
                  <a:pt x="444" y="0"/>
                  <a:pt x="444" y="0"/>
                  <a:pt x="444" y="0"/>
                </a:cubicBezTo>
                <a:cubicBezTo>
                  <a:pt x="313" y="106"/>
                  <a:pt x="313" y="106"/>
                  <a:pt x="313" y="106"/>
                </a:cubicBezTo>
                <a:cubicBezTo>
                  <a:pt x="296" y="76"/>
                  <a:pt x="264" y="56"/>
                  <a:pt x="227" y="56"/>
                </a:cubicBezTo>
                <a:cubicBezTo>
                  <a:pt x="190" y="56"/>
                  <a:pt x="158" y="76"/>
                  <a:pt x="140" y="106"/>
                </a:cubicBezTo>
                <a:close/>
                <a:moveTo>
                  <a:pt x="319" y="116"/>
                </a:moveTo>
                <a:cubicBezTo>
                  <a:pt x="324" y="128"/>
                  <a:pt x="327" y="142"/>
                  <a:pt x="327" y="156"/>
                </a:cubicBezTo>
                <a:cubicBezTo>
                  <a:pt x="327" y="211"/>
                  <a:pt x="282" y="256"/>
                  <a:pt x="227" y="256"/>
                </a:cubicBezTo>
                <a:cubicBezTo>
                  <a:pt x="171" y="256"/>
                  <a:pt x="127" y="211"/>
                  <a:pt x="127" y="156"/>
                </a:cubicBezTo>
                <a:cubicBezTo>
                  <a:pt x="127" y="142"/>
                  <a:pt x="130" y="128"/>
                  <a:pt x="135" y="116"/>
                </a:cubicBezTo>
                <a:cubicBezTo>
                  <a:pt x="0" y="8"/>
                  <a:pt x="0" y="8"/>
                  <a:pt x="0" y="8"/>
                </a:cubicBezTo>
                <a:cubicBezTo>
                  <a:pt x="0" y="303"/>
                  <a:pt x="0" y="303"/>
                  <a:pt x="0" y="303"/>
                </a:cubicBezTo>
                <a:cubicBezTo>
                  <a:pt x="454" y="303"/>
                  <a:pt x="454" y="303"/>
                  <a:pt x="454" y="303"/>
                </a:cubicBezTo>
                <a:cubicBezTo>
                  <a:pt x="454" y="8"/>
                  <a:pt x="454" y="8"/>
                  <a:pt x="454" y="8"/>
                </a:cubicBezTo>
                <a:lnTo>
                  <a:pt x="319" y="116"/>
                </a:lnTo>
                <a:close/>
                <a:moveTo>
                  <a:pt x="315" y="156"/>
                </a:moveTo>
                <a:cubicBezTo>
                  <a:pt x="315" y="205"/>
                  <a:pt x="276" y="245"/>
                  <a:pt x="227" y="245"/>
                </a:cubicBezTo>
                <a:cubicBezTo>
                  <a:pt x="178" y="245"/>
                  <a:pt x="138" y="205"/>
                  <a:pt x="138" y="156"/>
                </a:cubicBezTo>
                <a:cubicBezTo>
                  <a:pt x="138" y="107"/>
                  <a:pt x="178" y="67"/>
                  <a:pt x="227" y="67"/>
                </a:cubicBezTo>
                <a:cubicBezTo>
                  <a:pt x="276" y="67"/>
                  <a:pt x="315" y="107"/>
                  <a:pt x="315" y="156"/>
                </a:cubicBezTo>
                <a:close/>
                <a:moveTo>
                  <a:pt x="277" y="121"/>
                </a:moveTo>
                <a:cubicBezTo>
                  <a:pt x="272" y="113"/>
                  <a:pt x="266" y="106"/>
                  <a:pt x="258" y="102"/>
                </a:cubicBezTo>
                <a:cubicBezTo>
                  <a:pt x="249" y="98"/>
                  <a:pt x="240" y="96"/>
                  <a:pt x="229" y="96"/>
                </a:cubicBezTo>
                <a:cubicBezTo>
                  <a:pt x="216" y="96"/>
                  <a:pt x="205" y="98"/>
                  <a:pt x="196" y="104"/>
                </a:cubicBezTo>
                <a:cubicBezTo>
                  <a:pt x="186" y="109"/>
                  <a:pt x="178" y="117"/>
                  <a:pt x="173" y="127"/>
                </a:cubicBezTo>
                <a:cubicBezTo>
                  <a:pt x="168" y="137"/>
                  <a:pt x="165" y="147"/>
                  <a:pt x="165" y="159"/>
                </a:cubicBezTo>
                <a:cubicBezTo>
                  <a:pt x="165" y="177"/>
                  <a:pt x="170" y="190"/>
                  <a:pt x="181" y="200"/>
                </a:cubicBezTo>
                <a:cubicBezTo>
                  <a:pt x="191" y="209"/>
                  <a:pt x="205" y="214"/>
                  <a:pt x="224" y="214"/>
                </a:cubicBezTo>
                <a:cubicBezTo>
                  <a:pt x="236" y="214"/>
                  <a:pt x="248" y="212"/>
                  <a:pt x="258" y="208"/>
                </a:cubicBezTo>
                <a:cubicBezTo>
                  <a:pt x="258" y="194"/>
                  <a:pt x="258" y="194"/>
                  <a:pt x="258" y="194"/>
                </a:cubicBezTo>
                <a:cubicBezTo>
                  <a:pt x="252" y="196"/>
                  <a:pt x="246" y="198"/>
                  <a:pt x="240" y="199"/>
                </a:cubicBezTo>
                <a:cubicBezTo>
                  <a:pt x="234" y="200"/>
                  <a:pt x="228" y="200"/>
                  <a:pt x="223" y="200"/>
                </a:cubicBezTo>
                <a:cubicBezTo>
                  <a:pt x="210" y="200"/>
                  <a:pt x="199" y="197"/>
                  <a:pt x="192" y="190"/>
                </a:cubicBezTo>
                <a:cubicBezTo>
                  <a:pt x="185" y="183"/>
                  <a:pt x="181" y="172"/>
                  <a:pt x="181" y="159"/>
                </a:cubicBezTo>
                <a:cubicBezTo>
                  <a:pt x="181" y="149"/>
                  <a:pt x="183" y="140"/>
                  <a:pt x="187" y="133"/>
                </a:cubicBezTo>
                <a:cubicBezTo>
                  <a:pt x="191" y="125"/>
                  <a:pt x="196" y="119"/>
                  <a:pt x="204" y="115"/>
                </a:cubicBezTo>
                <a:cubicBezTo>
                  <a:pt x="211" y="111"/>
                  <a:pt x="219" y="109"/>
                  <a:pt x="229" y="109"/>
                </a:cubicBezTo>
                <a:cubicBezTo>
                  <a:pt x="237" y="109"/>
                  <a:pt x="243" y="111"/>
                  <a:pt x="249" y="114"/>
                </a:cubicBezTo>
                <a:cubicBezTo>
                  <a:pt x="255" y="117"/>
                  <a:pt x="260" y="122"/>
                  <a:pt x="263" y="128"/>
                </a:cubicBezTo>
                <a:cubicBezTo>
                  <a:pt x="266" y="134"/>
                  <a:pt x="268" y="141"/>
                  <a:pt x="268" y="148"/>
                </a:cubicBezTo>
                <a:cubicBezTo>
                  <a:pt x="268" y="156"/>
                  <a:pt x="267" y="162"/>
                  <a:pt x="265" y="166"/>
                </a:cubicBezTo>
                <a:cubicBezTo>
                  <a:pt x="263" y="171"/>
                  <a:pt x="261" y="173"/>
                  <a:pt x="258" y="173"/>
                </a:cubicBezTo>
                <a:cubicBezTo>
                  <a:pt x="254" y="173"/>
                  <a:pt x="252" y="170"/>
                  <a:pt x="252" y="163"/>
                </a:cubicBezTo>
                <a:cubicBezTo>
                  <a:pt x="254" y="127"/>
                  <a:pt x="254" y="127"/>
                  <a:pt x="254" y="127"/>
                </a:cubicBezTo>
                <a:cubicBezTo>
                  <a:pt x="251" y="126"/>
                  <a:pt x="247" y="125"/>
                  <a:pt x="242" y="124"/>
                </a:cubicBezTo>
                <a:cubicBezTo>
                  <a:pt x="237" y="124"/>
                  <a:pt x="232" y="123"/>
                  <a:pt x="228" y="123"/>
                </a:cubicBezTo>
                <a:cubicBezTo>
                  <a:pt x="217" y="123"/>
                  <a:pt x="209" y="126"/>
                  <a:pt x="202" y="133"/>
                </a:cubicBezTo>
                <a:cubicBezTo>
                  <a:pt x="196" y="139"/>
                  <a:pt x="193" y="147"/>
                  <a:pt x="193" y="157"/>
                </a:cubicBezTo>
                <a:cubicBezTo>
                  <a:pt x="193" y="166"/>
                  <a:pt x="195" y="173"/>
                  <a:pt x="200" y="178"/>
                </a:cubicBezTo>
                <a:cubicBezTo>
                  <a:pt x="205" y="184"/>
                  <a:pt x="212" y="186"/>
                  <a:pt x="220" y="186"/>
                </a:cubicBezTo>
                <a:cubicBezTo>
                  <a:pt x="228" y="186"/>
                  <a:pt x="235" y="183"/>
                  <a:pt x="240" y="177"/>
                </a:cubicBezTo>
                <a:cubicBezTo>
                  <a:pt x="241" y="177"/>
                  <a:pt x="241" y="177"/>
                  <a:pt x="241" y="177"/>
                </a:cubicBezTo>
                <a:cubicBezTo>
                  <a:pt x="243" y="180"/>
                  <a:pt x="245" y="182"/>
                  <a:pt x="247" y="184"/>
                </a:cubicBezTo>
                <a:cubicBezTo>
                  <a:pt x="250" y="185"/>
                  <a:pt x="253" y="186"/>
                  <a:pt x="257" y="186"/>
                </a:cubicBezTo>
                <a:cubicBezTo>
                  <a:pt x="262" y="186"/>
                  <a:pt x="267" y="185"/>
                  <a:pt x="271" y="181"/>
                </a:cubicBezTo>
                <a:cubicBezTo>
                  <a:pt x="275" y="178"/>
                  <a:pt x="278" y="173"/>
                  <a:pt x="281" y="168"/>
                </a:cubicBezTo>
                <a:cubicBezTo>
                  <a:pt x="283" y="162"/>
                  <a:pt x="284" y="155"/>
                  <a:pt x="284" y="148"/>
                </a:cubicBezTo>
                <a:cubicBezTo>
                  <a:pt x="284" y="138"/>
                  <a:pt x="282" y="129"/>
                  <a:pt x="277" y="121"/>
                </a:cubicBezTo>
                <a:close/>
                <a:moveTo>
                  <a:pt x="214" y="142"/>
                </a:moveTo>
                <a:cubicBezTo>
                  <a:pt x="218" y="138"/>
                  <a:pt x="223" y="136"/>
                  <a:pt x="229" y="136"/>
                </a:cubicBezTo>
                <a:cubicBezTo>
                  <a:pt x="232" y="136"/>
                  <a:pt x="235" y="137"/>
                  <a:pt x="237" y="137"/>
                </a:cubicBezTo>
                <a:cubicBezTo>
                  <a:pt x="236" y="153"/>
                  <a:pt x="236" y="153"/>
                  <a:pt x="236" y="153"/>
                </a:cubicBezTo>
                <a:cubicBezTo>
                  <a:pt x="236" y="160"/>
                  <a:pt x="234" y="165"/>
                  <a:pt x="232" y="168"/>
                </a:cubicBezTo>
                <a:cubicBezTo>
                  <a:pt x="230" y="171"/>
                  <a:pt x="226" y="173"/>
                  <a:pt x="222" y="173"/>
                </a:cubicBezTo>
                <a:cubicBezTo>
                  <a:pt x="214" y="173"/>
                  <a:pt x="209" y="168"/>
                  <a:pt x="209" y="158"/>
                </a:cubicBezTo>
                <a:cubicBezTo>
                  <a:pt x="209" y="151"/>
                  <a:pt x="211" y="146"/>
                  <a:pt x="214" y="142"/>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 name="Freeform 376"/>
          <p:cNvSpPr>
            <a:spLocks/>
          </p:cNvSpPr>
          <p:nvPr/>
        </p:nvSpPr>
        <p:spPr bwMode="auto">
          <a:xfrm>
            <a:off x="7095099" y="2457069"/>
            <a:ext cx="247417" cy="275106"/>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chemeClr val="bg2">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27218443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65</a:t>
            </a:fld>
            <a:endParaRPr lang="ja-JP" altLang="en-US"/>
          </a:p>
        </p:txBody>
      </p:sp>
      <p:sp>
        <p:nvSpPr>
          <p:cNvPr id="5" name="タイトル 4"/>
          <p:cNvSpPr>
            <a:spLocks noGrp="1"/>
          </p:cNvSpPr>
          <p:nvPr>
            <p:ph type="title"/>
          </p:nvPr>
        </p:nvSpPr>
        <p:spPr/>
        <p:txBody>
          <a:bodyPr/>
          <a:lstStyle/>
          <a:p>
            <a:r>
              <a:rPr lang="en-US" altLang="ja-JP">
                <a:solidFill>
                  <a:schemeClr val="accent1"/>
                </a:solidFill>
              </a:rPr>
              <a:t>04</a:t>
            </a:r>
            <a:r>
              <a:rPr lang="en-US" altLang="ja-JP"/>
              <a:t> </a:t>
            </a:r>
            <a:r>
              <a:rPr lang="en-US" altLang="ja-JP" sz="1800" err="1"/>
              <a:t>SuperStream</a:t>
            </a:r>
            <a:r>
              <a:rPr lang="en-US" altLang="ja-JP" sz="1800"/>
              <a:t>-NX </a:t>
            </a:r>
            <a:r>
              <a:rPr lang="ja-JP" altLang="en-US" sz="1800"/>
              <a:t>その他オプション</a:t>
            </a:r>
            <a:br>
              <a:rPr lang="en-US" altLang="ja-JP" sz="1800"/>
            </a:br>
            <a:r>
              <a:rPr lang="ja-JP" altLang="en-US"/>
              <a:t>システム連携ツール</a:t>
            </a:r>
            <a:endParaRPr kumimoji="1" lang="ja-JP" altLang="en-US"/>
          </a:p>
        </p:txBody>
      </p:sp>
    </p:spTree>
    <p:extLst>
      <p:ext uri="{BB962C8B-B14F-4D97-AF65-F5344CB8AC3E}">
        <p14:creationId xmlns:p14="http://schemas.microsoft.com/office/powerpoint/2010/main" val="31424001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78AE49ED-73EF-499C-8307-28EB0E7CF529}" type="slidenum">
              <a:rPr lang="ja-JP" altLang="en-US" smtClean="0"/>
              <a:pPr/>
              <a:t>66</a:t>
            </a:fld>
            <a:endParaRPr lang="ja-JP" altLang="en-US"/>
          </a:p>
        </p:txBody>
      </p:sp>
      <p:sp>
        <p:nvSpPr>
          <p:cNvPr id="5" name="タイトル 4"/>
          <p:cNvSpPr>
            <a:spLocks noGrp="1"/>
          </p:cNvSpPr>
          <p:nvPr>
            <p:ph type="title"/>
          </p:nvPr>
        </p:nvSpPr>
        <p:spPr/>
        <p:txBody>
          <a:bodyPr/>
          <a:lstStyle/>
          <a:p>
            <a:r>
              <a:rPr lang="ja-JP" altLang="en-US"/>
              <a:t>システム連携ツール特長</a:t>
            </a:r>
            <a:endParaRPr kumimoji="1" lang="ja-JP" altLang="en-US"/>
          </a:p>
        </p:txBody>
      </p:sp>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6" name="AutoShape 5"/>
          <p:cNvSpPr>
            <a:spLocks noChangeArrowheads="1"/>
          </p:cNvSpPr>
          <p:nvPr/>
        </p:nvSpPr>
        <p:spPr bwMode="gray">
          <a:xfrm>
            <a:off x="252000" y="591530"/>
            <a:ext cx="8640480" cy="3348000"/>
          </a:xfrm>
          <a:prstGeom prst="roundRect">
            <a:avLst>
              <a:gd name="adj" fmla="val 6907"/>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marL="0" marR="0" lvl="0" indent="0" algn="l" defTabSz="914400" rtl="0" eaLnBrk="1" fontAlgn="auto" latinLnBrk="0" hangingPunct="1">
              <a:lnSpc>
                <a:spcPct val="80000"/>
              </a:lnSpc>
              <a:spcBef>
                <a:spcPct val="20000"/>
              </a:spcBef>
              <a:spcAft>
                <a:spcPts val="0"/>
              </a:spcAft>
              <a:buClrTx/>
              <a:buSzTx/>
              <a:buFontTx/>
              <a:buNone/>
              <a:tabLst/>
              <a:defRPr/>
            </a:pPr>
            <a:endParaRPr kumimoji="0" lang="en-US" altLang="ja-JP" sz="1500" b="0" i="0" u="none" strike="noStrike" kern="0" cap="none" spc="0" normalizeH="0" baseline="0" noProof="0">
              <a:ln>
                <a:noFill/>
              </a:ln>
              <a:solidFill>
                <a:srgbClr val="E27100"/>
              </a:solidFill>
              <a:effectLst/>
              <a:uLnTx/>
              <a:uFillTx/>
              <a:latin typeface="メイリオ"/>
              <a:ea typeface="メイリオ"/>
              <a:cs typeface="+mn-cs"/>
            </a:endParaRPr>
          </a:p>
        </p:txBody>
      </p:sp>
      <p:sp>
        <p:nvSpPr>
          <p:cNvPr id="7" name="Text Box 16"/>
          <p:cNvSpPr txBox="1">
            <a:spLocks noChangeArrowheads="1"/>
          </p:cNvSpPr>
          <p:nvPr/>
        </p:nvSpPr>
        <p:spPr bwMode="auto">
          <a:xfrm>
            <a:off x="463504" y="1080004"/>
            <a:ext cx="1300902"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販売管理システム</a:t>
            </a:r>
          </a:p>
        </p:txBody>
      </p:sp>
      <p:sp>
        <p:nvSpPr>
          <p:cNvPr id="8" name="Text Box 17"/>
          <p:cNvSpPr txBox="1">
            <a:spLocks noChangeArrowheads="1"/>
          </p:cNvSpPr>
          <p:nvPr/>
        </p:nvSpPr>
        <p:spPr bwMode="auto">
          <a:xfrm>
            <a:off x="463503" y="1384605"/>
            <a:ext cx="1300903"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購買管理システム</a:t>
            </a:r>
          </a:p>
        </p:txBody>
      </p:sp>
      <p:sp>
        <p:nvSpPr>
          <p:cNvPr id="9" name="Text Box 18"/>
          <p:cNvSpPr txBox="1">
            <a:spLocks noChangeArrowheads="1"/>
          </p:cNvSpPr>
          <p:nvPr/>
        </p:nvSpPr>
        <p:spPr bwMode="auto">
          <a:xfrm>
            <a:off x="463503" y="1689206"/>
            <a:ext cx="1300903"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生産管理システム</a:t>
            </a:r>
          </a:p>
        </p:txBody>
      </p:sp>
      <p:sp>
        <p:nvSpPr>
          <p:cNvPr id="10" name="Text Box 19"/>
          <p:cNvSpPr txBox="1">
            <a:spLocks noChangeArrowheads="1"/>
          </p:cNvSpPr>
          <p:nvPr/>
        </p:nvSpPr>
        <p:spPr bwMode="auto">
          <a:xfrm>
            <a:off x="463504" y="1993807"/>
            <a:ext cx="1300902"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原価管理システム</a:t>
            </a:r>
          </a:p>
        </p:txBody>
      </p:sp>
      <p:sp>
        <p:nvSpPr>
          <p:cNvPr id="11" name="角丸四角形 10"/>
          <p:cNvSpPr/>
          <p:nvPr/>
        </p:nvSpPr>
        <p:spPr>
          <a:xfrm>
            <a:off x="2405969" y="647957"/>
            <a:ext cx="4108015" cy="2675418"/>
          </a:xfrm>
          <a:prstGeom prst="roundRect">
            <a:avLst>
              <a:gd name="adj" fmla="val 0"/>
            </a:avLst>
          </a:prstGeom>
          <a:solidFill>
            <a:schemeClr val="accent5">
              <a:lumMod val="20000"/>
              <a:lumOff val="80000"/>
            </a:schemeClr>
          </a:solidFill>
          <a:ln w="25400" cap="flat" cmpd="sng" algn="ctr">
            <a:solidFill>
              <a:srgbClr val="92D05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メイリオ" pitchFamily="50" charset="-128"/>
            </a:endParaRPr>
          </a:p>
        </p:txBody>
      </p:sp>
      <p:sp>
        <p:nvSpPr>
          <p:cNvPr id="12" name="正方形/長方形 11"/>
          <p:cNvSpPr/>
          <p:nvPr/>
        </p:nvSpPr>
        <p:spPr>
          <a:xfrm>
            <a:off x="2405969" y="659727"/>
            <a:ext cx="4108015" cy="307777"/>
          </a:xfrm>
          <a:prstGeom prst="rect">
            <a:avLst/>
          </a:prstGeom>
          <a:solidFill>
            <a:srgbClr val="92D05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err="1">
                <a:ln>
                  <a:noFill/>
                </a:ln>
                <a:solidFill>
                  <a:schemeClr val="bg1"/>
                </a:solidFill>
                <a:effectLst/>
                <a:uLnTx/>
                <a:uFillTx/>
                <a:latin typeface="メイリオ"/>
                <a:ea typeface="メイリオ"/>
                <a:cs typeface="メイリオ" pitchFamily="50" charset="-128"/>
              </a:rPr>
              <a:t>SuperStream</a:t>
            </a:r>
            <a:r>
              <a:rPr kumimoji="0" lang="ja-JP" altLang="en-US" sz="1400" b="1" kern="0">
                <a:solidFill>
                  <a:schemeClr val="bg1"/>
                </a:solidFill>
                <a:latin typeface="メイリオ"/>
                <a:ea typeface="メイリオ"/>
                <a:cs typeface="メイリオ" pitchFamily="50" charset="-128"/>
              </a:rPr>
              <a:t>ｰ</a:t>
            </a:r>
            <a:r>
              <a:rPr kumimoji="0" lang="en-US" altLang="ja-JP" sz="1400" b="1" kern="0">
                <a:solidFill>
                  <a:schemeClr val="bg1"/>
                </a:solidFill>
                <a:latin typeface="メイリオ"/>
                <a:ea typeface="メイリオ"/>
                <a:cs typeface="メイリオ" pitchFamily="50" charset="-128"/>
              </a:rPr>
              <a:t>NX </a:t>
            </a:r>
            <a:r>
              <a:rPr kumimoji="0" lang="ja-JP" altLang="en-US" sz="1400" b="1" i="0" u="none" strike="noStrike" kern="0" cap="none" spc="0" normalizeH="0" baseline="0" noProof="0">
                <a:ln>
                  <a:noFill/>
                </a:ln>
                <a:solidFill>
                  <a:schemeClr val="bg1"/>
                </a:solidFill>
                <a:effectLst/>
                <a:uLnTx/>
                <a:uFillTx/>
                <a:latin typeface="メイリオ"/>
                <a:ea typeface="メイリオ"/>
                <a:cs typeface="メイリオ" pitchFamily="50" charset="-128"/>
              </a:rPr>
              <a:t>システム連携ツール</a:t>
            </a:r>
            <a:endParaRPr kumimoji="0" lang="en-US" altLang="ja-JP" sz="1400" b="1"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13" name="角丸四角形 12"/>
          <p:cNvSpPr/>
          <p:nvPr/>
        </p:nvSpPr>
        <p:spPr>
          <a:xfrm>
            <a:off x="7014253" y="1421123"/>
            <a:ext cx="1764000" cy="423664"/>
          </a:xfrm>
          <a:prstGeom prst="roundRect">
            <a:avLst>
              <a:gd name="adj" fmla="val 10782"/>
            </a:avLst>
          </a:prstGeom>
          <a:solidFill>
            <a:schemeClr val="tx2">
              <a:lumMod val="60000"/>
              <a:lumOff val="40000"/>
            </a:schemeClr>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err="1">
                <a:ln>
                  <a:noFill/>
                </a:ln>
                <a:solidFill>
                  <a:schemeClr val="bg1"/>
                </a:solidFill>
                <a:effectLst/>
                <a:uLnTx/>
                <a:uFillTx/>
                <a:latin typeface="メイリオ"/>
                <a:ea typeface="メイリオ"/>
                <a:cs typeface="メイリオ" pitchFamily="50" charset="-128"/>
              </a:rPr>
              <a:t>SuperStream</a:t>
            </a:r>
            <a:r>
              <a:rPr kumimoji="0" lang="en-US" altLang="ja-JP" sz="1100" b="1" i="0" u="none" strike="noStrike" kern="0" cap="none" spc="0" normalizeH="0" baseline="0" noProof="0">
                <a:ln>
                  <a:noFill/>
                </a:ln>
                <a:solidFill>
                  <a:schemeClr val="bg1"/>
                </a:solidFill>
                <a:effectLst/>
                <a:uLnTx/>
                <a:uFillTx/>
                <a:latin typeface="メイリオ"/>
                <a:ea typeface="メイリオ"/>
                <a:cs typeface="メイリオ" pitchFamily="50" charset="-128"/>
              </a:rPr>
              <a:t>-NX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kern="0">
                <a:solidFill>
                  <a:schemeClr val="bg1"/>
                </a:solidFill>
                <a:latin typeface="メイリオ"/>
                <a:ea typeface="メイリオ"/>
                <a:cs typeface="メイリオ" pitchFamily="50" charset="-128"/>
              </a:rPr>
              <a:t>会計ソリューション</a:t>
            </a:r>
            <a:endParaRPr kumimoji="0" lang="en-US" altLang="ja-JP" sz="1100" b="1"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14" name="Rectangle 3"/>
          <p:cNvSpPr>
            <a:spLocks noChangeArrowheads="1"/>
          </p:cNvSpPr>
          <p:nvPr/>
        </p:nvSpPr>
        <p:spPr bwMode="auto">
          <a:xfrm>
            <a:off x="1903412" y="3757028"/>
            <a:ext cx="7240588" cy="1368425"/>
          </a:xfrm>
          <a:prstGeom prst="rect">
            <a:avLst/>
          </a:prstGeom>
          <a:noFill/>
          <a:ln w="9525">
            <a:noFill/>
            <a:miter lim="800000"/>
            <a:headEnd/>
            <a:tailEnd/>
          </a:ln>
        </p:spPr>
        <p:txBody>
          <a:bodyPr wrap="none" anchor="ctr"/>
          <a:lstStyle/>
          <a:p>
            <a:pPr>
              <a:lnSpc>
                <a:spcPct val="150000"/>
              </a:lnSpc>
              <a:defRPr/>
            </a:pPr>
            <a:r>
              <a:rPr kumimoji="0" lang="ja-JP" altLang="en-US" sz="1600" b="1" kern="0">
                <a:solidFill>
                  <a:srgbClr val="595959"/>
                </a:solidFill>
                <a:cs typeface="メイリオ" pitchFamily="50" charset="-128"/>
              </a:rPr>
              <a:t>システム間の連携を</a:t>
            </a:r>
            <a:r>
              <a:rPr kumimoji="0" lang="ja-JP" altLang="en-US" sz="1600" b="1" kern="0">
                <a:solidFill>
                  <a:srgbClr val="B91B17"/>
                </a:solidFill>
                <a:cs typeface="メイリオ" pitchFamily="50" charset="-128"/>
              </a:rPr>
              <a:t>ノンプログラミング、低コスト</a:t>
            </a:r>
            <a:r>
              <a:rPr kumimoji="0" lang="ja-JP" altLang="en-US" sz="1600" b="1" kern="0">
                <a:solidFill>
                  <a:srgbClr val="595959"/>
                </a:solidFill>
                <a:cs typeface="メイリオ" pitchFamily="50" charset="-128"/>
              </a:rPr>
              <a:t>で実現</a:t>
            </a:r>
            <a:endParaRPr kumimoji="0" lang="en-US" altLang="ja-JP" sz="1600" b="1" kern="0">
              <a:solidFill>
                <a:srgbClr val="FF0000"/>
              </a:solidFill>
              <a:cs typeface="メイリオ" pitchFamily="50" charset="-128"/>
            </a:endParaRPr>
          </a:p>
          <a:p>
            <a:pPr>
              <a:lnSpc>
                <a:spcPct val="150000"/>
              </a:lnSpc>
              <a:defRPr/>
            </a:pPr>
            <a:r>
              <a:rPr kumimoji="0" lang="ja-JP" altLang="en-US" sz="1600" b="1" kern="0">
                <a:solidFill>
                  <a:srgbClr val="595959"/>
                </a:solidFill>
                <a:cs typeface="メイリオ" pitchFamily="50" charset="-128"/>
              </a:rPr>
              <a:t>人手を介せず自動連携できるので、</a:t>
            </a:r>
            <a:r>
              <a:rPr kumimoji="0" lang="ja-JP" altLang="en-US" sz="1600" b="1" kern="0">
                <a:solidFill>
                  <a:srgbClr val="B91B17"/>
                </a:solidFill>
                <a:cs typeface="メイリオ" pitchFamily="50" charset="-128"/>
              </a:rPr>
              <a:t>業務プロセスの効率化</a:t>
            </a:r>
            <a:r>
              <a:rPr kumimoji="0" lang="ja-JP" altLang="en-US" sz="1600" b="1" kern="0">
                <a:solidFill>
                  <a:srgbClr val="595959"/>
                </a:solidFill>
                <a:cs typeface="メイリオ" pitchFamily="50" charset="-128"/>
              </a:rPr>
              <a:t>に有効</a:t>
            </a:r>
            <a:endParaRPr kumimoji="0" lang="en-US" altLang="ja-JP" sz="1600" b="1" kern="0">
              <a:solidFill>
                <a:srgbClr val="595959"/>
              </a:solidFill>
              <a:cs typeface="メイリオ" pitchFamily="50" charset="-128"/>
            </a:endParaRPr>
          </a:p>
          <a:p>
            <a:pPr>
              <a:lnSpc>
                <a:spcPct val="150000"/>
              </a:lnSpc>
              <a:defRPr/>
            </a:pPr>
            <a:r>
              <a:rPr kumimoji="0" lang="ja-JP" altLang="en-US" sz="1600" b="1" kern="0">
                <a:solidFill>
                  <a:srgbClr val="595959"/>
                </a:solidFill>
                <a:cs typeface="メイリオ" pitchFamily="50" charset="-128"/>
              </a:rPr>
              <a:t>必要データを、</a:t>
            </a:r>
            <a:r>
              <a:rPr kumimoji="0" lang="en-US" altLang="ja-JP" sz="1600" b="1" kern="0">
                <a:solidFill>
                  <a:srgbClr val="595959"/>
                </a:solidFill>
                <a:cs typeface="メイリオ" pitchFamily="50" charset="-128"/>
              </a:rPr>
              <a:t>Web</a:t>
            </a:r>
            <a:r>
              <a:rPr kumimoji="0" lang="ja-JP" altLang="en-US" sz="1600" b="1" kern="0">
                <a:solidFill>
                  <a:srgbClr val="595959"/>
                </a:solidFill>
                <a:cs typeface="メイリオ" pitchFamily="50" charset="-128"/>
              </a:rPr>
              <a:t>・</a:t>
            </a:r>
            <a:r>
              <a:rPr kumimoji="0" lang="en-US" altLang="ja-JP" sz="1600" b="1" kern="0">
                <a:solidFill>
                  <a:srgbClr val="595959"/>
                </a:solidFill>
                <a:cs typeface="メイリオ" pitchFamily="50" charset="-128"/>
              </a:rPr>
              <a:t>Excel</a:t>
            </a:r>
            <a:r>
              <a:rPr kumimoji="0" lang="ja-JP" altLang="en-US" sz="1600" b="1" kern="0">
                <a:solidFill>
                  <a:srgbClr val="595959"/>
                </a:solidFill>
                <a:cs typeface="メイリオ" pitchFamily="50" charset="-128"/>
              </a:rPr>
              <a:t>・メールへ</a:t>
            </a:r>
            <a:r>
              <a:rPr kumimoji="0" lang="ja-JP" altLang="en-US" sz="1600" b="1" kern="0">
                <a:solidFill>
                  <a:srgbClr val="B91B17"/>
                </a:solidFill>
                <a:cs typeface="メイリオ" pitchFamily="50" charset="-128"/>
              </a:rPr>
              <a:t>自在に展開</a:t>
            </a:r>
            <a:endParaRPr kumimoji="0" lang="en-US" altLang="ja-JP" sz="1600" b="1" kern="0">
              <a:solidFill>
                <a:srgbClr val="B91B17"/>
              </a:solidFill>
              <a:cs typeface="メイリオ" pitchFamily="50" charset="-128"/>
            </a:endParaRPr>
          </a:p>
        </p:txBody>
      </p:sp>
      <p:sp>
        <p:nvSpPr>
          <p:cNvPr id="15" name="涙形 14"/>
          <p:cNvSpPr/>
          <p:nvPr/>
        </p:nvSpPr>
        <p:spPr>
          <a:xfrm>
            <a:off x="1569368" y="3975906"/>
            <a:ext cx="338336" cy="288032"/>
          </a:xfrm>
          <a:prstGeom prst="teardrop">
            <a:avLst/>
          </a:prstGeom>
          <a:solidFill>
            <a:srgbClr val="B91B1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defRPr/>
            </a:pPr>
            <a:r>
              <a:rPr kumimoji="0" lang="ja-JP" altLang="en-US" sz="1600" b="1" kern="0">
                <a:solidFill>
                  <a:srgbClr val="FFFFFF"/>
                </a:solidFill>
                <a:cs typeface="メイリオ" pitchFamily="50" charset="-128"/>
              </a:rPr>
              <a:t>１</a:t>
            </a:r>
          </a:p>
        </p:txBody>
      </p:sp>
      <p:sp>
        <p:nvSpPr>
          <p:cNvPr id="16" name="涙形 15"/>
          <p:cNvSpPr/>
          <p:nvPr/>
        </p:nvSpPr>
        <p:spPr>
          <a:xfrm>
            <a:off x="1569368" y="4335946"/>
            <a:ext cx="338336" cy="288032"/>
          </a:xfrm>
          <a:prstGeom prst="teardrop">
            <a:avLst/>
          </a:prstGeom>
          <a:solidFill>
            <a:srgbClr val="B91B1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defRPr/>
            </a:pPr>
            <a:r>
              <a:rPr kumimoji="0" lang="en-US" altLang="ja-JP" sz="1600" b="1" kern="0">
                <a:solidFill>
                  <a:srgbClr val="FFFFFF"/>
                </a:solidFill>
                <a:cs typeface="メイリオ" pitchFamily="50" charset="-128"/>
              </a:rPr>
              <a:t>2</a:t>
            </a:r>
            <a:endParaRPr kumimoji="0" lang="ja-JP" altLang="en-US" sz="1600" b="1" kern="0">
              <a:solidFill>
                <a:srgbClr val="FFFFFF"/>
              </a:solidFill>
              <a:cs typeface="メイリオ" pitchFamily="50" charset="-128"/>
            </a:endParaRPr>
          </a:p>
        </p:txBody>
      </p:sp>
      <p:sp>
        <p:nvSpPr>
          <p:cNvPr id="17" name="涙形 16"/>
          <p:cNvSpPr/>
          <p:nvPr/>
        </p:nvSpPr>
        <p:spPr>
          <a:xfrm>
            <a:off x="1547664" y="4731990"/>
            <a:ext cx="338336" cy="288032"/>
          </a:xfrm>
          <a:prstGeom prst="teardrop">
            <a:avLst/>
          </a:prstGeom>
          <a:solidFill>
            <a:srgbClr val="B91B1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defRPr/>
            </a:pPr>
            <a:r>
              <a:rPr kumimoji="0" lang="en-US" altLang="ja-JP" sz="1600" b="1" kern="0">
                <a:solidFill>
                  <a:srgbClr val="FFFFFF"/>
                </a:solidFill>
                <a:cs typeface="メイリオ" pitchFamily="50" charset="-128"/>
              </a:rPr>
              <a:t>3</a:t>
            </a:r>
            <a:endParaRPr kumimoji="0" lang="ja-JP" altLang="en-US" sz="1600" b="1" kern="0">
              <a:solidFill>
                <a:srgbClr val="FFFFFF"/>
              </a:solidFill>
              <a:cs typeface="メイリオ" pitchFamily="50" charset="-128"/>
            </a:endParaRPr>
          </a:p>
        </p:txBody>
      </p:sp>
      <p:sp>
        <p:nvSpPr>
          <p:cNvPr id="18" name="Text Box 16"/>
          <p:cNvSpPr txBox="1">
            <a:spLocks noChangeArrowheads="1"/>
          </p:cNvSpPr>
          <p:nvPr/>
        </p:nvSpPr>
        <p:spPr bwMode="auto">
          <a:xfrm>
            <a:off x="463504" y="2298408"/>
            <a:ext cx="1300902"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勤怠管理システム</a:t>
            </a:r>
          </a:p>
        </p:txBody>
      </p:sp>
      <p:sp>
        <p:nvSpPr>
          <p:cNvPr id="19" name="Text Box 18"/>
          <p:cNvSpPr txBox="1">
            <a:spLocks noChangeArrowheads="1"/>
          </p:cNvSpPr>
          <p:nvPr/>
        </p:nvSpPr>
        <p:spPr bwMode="auto">
          <a:xfrm>
            <a:off x="463503" y="2909356"/>
            <a:ext cx="1300903"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帳票出力ツール</a:t>
            </a:r>
          </a:p>
        </p:txBody>
      </p:sp>
      <p:sp>
        <p:nvSpPr>
          <p:cNvPr id="20" name="Text Box 19"/>
          <p:cNvSpPr txBox="1">
            <a:spLocks noChangeArrowheads="1"/>
          </p:cNvSpPr>
          <p:nvPr/>
        </p:nvSpPr>
        <p:spPr bwMode="auto">
          <a:xfrm>
            <a:off x="463504" y="3215701"/>
            <a:ext cx="1300902"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データ分析ツール</a:t>
            </a:r>
          </a:p>
        </p:txBody>
      </p:sp>
      <p:sp>
        <p:nvSpPr>
          <p:cNvPr id="21" name="角丸四角形 20"/>
          <p:cNvSpPr/>
          <p:nvPr/>
        </p:nvSpPr>
        <p:spPr>
          <a:xfrm>
            <a:off x="7014253" y="2018620"/>
            <a:ext cx="1764000" cy="423664"/>
          </a:xfrm>
          <a:prstGeom prst="roundRect">
            <a:avLst>
              <a:gd name="adj" fmla="val 10782"/>
            </a:avLst>
          </a:prstGeom>
          <a:solidFill>
            <a:srgbClr val="FFC000"/>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err="1">
                <a:ln>
                  <a:noFill/>
                </a:ln>
                <a:solidFill>
                  <a:schemeClr val="bg1"/>
                </a:solidFill>
                <a:effectLst/>
                <a:uLnTx/>
                <a:uFillTx/>
                <a:latin typeface="メイリオ"/>
                <a:ea typeface="メイリオ"/>
                <a:cs typeface="メイリオ" pitchFamily="50" charset="-128"/>
              </a:rPr>
              <a:t>SuperStream</a:t>
            </a:r>
            <a:r>
              <a:rPr kumimoji="0" lang="en-US" altLang="ja-JP" sz="1100" b="1" i="0" u="none" strike="noStrike" kern="0" cap="none" spc="0" normalizeH="0" baseline="0" noProof="0">
                <a:ln>
                  <a:noFill/>
                </a:ln>
                <a:solidFill>
                  <a:schemeClr val="bg1"/>
                </a:solidFill>
                <a:effectLst/>
                <a:uLnTx/>
                <a:uFillTx/>
                <a:latin typeface="メイリオ"/>
                <a:ea typeface="メイリオ"/>
                <a:cs typeface="メイリオ" pitchFamily="50" charset="-128"/>
              </a:rPr>
              <a:t>-NX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kern="0">
                <a:solidFill>
                  <a:schemeClr val="bg1"/>
                </a:solidFill>
                <a:latin typeface="メイリオ"/>
                <a:ea typeface="メイリオ"/>
                <a:cs typeface="メイリオ" pitchFamily="50" charset="-128"/>
              </a:rPr>
              <a:t>人事給与ソリューション</a:t>
            </a:r>
            <a:endParaRPr kumimoji="0" lang="en-US" altLang="ja-JP" sz="1100" b="1"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22" name="角丸四角形 21"/>
          <p:cNvSpPr/>
          <p:nvPr/>
        </p:nvSpPr>
        <p:spPr>
          <a:xfrm>
            <a:off x="7014253" y="2562257"/>
            <a:ext cx="1764000" cy="423664"/>
          </a:xfrm>
          <a:prstGeom prst="roundRect">
            <a:avLst>
              <a:gd name="adj" fmla="val 10782"/>
            </a:avLst>
          </a:prstGeom>
          <a:solidFill>
            <a:schemeClr val="accent4">
              <a:lumMod val="75000"/>
            </a:schemeClr>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err="1">
                <a:ln>
                  <a:noFill/>
                </a:ln>
                <a:solidFill>
                  <a:schemeClr val="bg1"/>
                </a:solidFill>
                <a:effectLst/>
                <a:uLnTx/>
                <a:uFillTx/>
                <a:latin typeface="メイリオ"/>
                <a:ea typeface="メイリオ"/>
                <a:cs typeface="メイリオ" pitchFamily="50" charset="-128"/>
              </a:rPr>
              <a:t>SuperStream</a:t>
            </a:r>
            <a:r>
              <a:rPr kumimoji="0" lang="en-US" altLang="ja-JP" sz="1100" b="1" i="0" u="none" strike="noStrike" kern="0" cap="none" spc="0" normalizeH="0" baseline="0" noProof="0">
                <a:ln>
                  <a:noFill/>
                </a:ln>
                <a:solidFill>
                  <a:schemeClr val="bg1"/>
                </a:solidFill>
                <a:effectLst/>
                <a:uLnTx/>
                <a:uFillTx/>
                <a:latin typeface="メイリオ"/>
                <a:ea typeface="メイリオ"/>
                <a:cs typeface="メイリオ" pitchFamily="50" charset="-128"/>
              </a:rPr>
              <a:t>-NX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kern="0">
                <a:solidFill>
                  <a:schemeClr val="bg1"/>
                </a:solidFill>
                <a:latin typeface="メイリオ"/>
                <a:ea typeface="メイリオ"/>
                <a:cs typeface="メイリオ" pitchFamily="50" charset="-128"/>
              </a:rPr>
              <a:t>経営分析ソリューション</a:t>
            </a:r>
            <a:endParaRPr kumimoji="0" lang="en-US" altLang="ja-JP" sz="1100" b="1"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23" name="正方形/長方形 22"/>
          <p:cNvSpPr/>
          <p:nvPr/>
        </p:nvSpPr>
        <p:spPr>
          <a:xfrm>
            <a:off x="3455006" y="1212570"/>
            <a:ext cx="2170787" cy="523220"/>
          </a:xfrm>
          <a:prstGeom prst="rect">
            <a:avLst/>
          </a:prstGeom>
          <a:solidFill>
            <a:srgbClr val="92D050"/>
          </a:solid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kern="0">
                <a:solidFill>
                  <a:schemeClr val="bg1"/>
                </a:solidFill>
                <a:latin typeface="メイリオ"/>
                <a:ea typeface="メイリオ"/>
                <a:cs typeface="メイリオ" pitchFamily="50" charset="-128"/>
              </a:rPr>
              <a:t>設定</a:t>
            </a:r>
            <a:endParaRPr kumimoji="0" lang="en-US" altLang="ja-JP" sz="1400" b="1" kern="0">
              <a:solidFill>
                <a:schemeClr val="bg1"/>
              </a:solidFill>
              <a:latin typeface="メイリオ"/>
              <a:ea typeface="メイリオ"/>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kern="0">
                <a:solidFill>
                  <a:schemeClr val="bg1"/>
                </a:solidFill>
                <a:latin typeface="メイリオ"/>
                <a:ea typeface="メイリオ"/>
                <a:cs typeface="メイリオ" pitchFamily="50" charset="-128"/>
              </a:rPr>
              <a:t>（</a:t>
            </a:r>
            <a:r>
              <a:rPr kumimoji="0" lang="en-US" altLang="ja-JP" sz="1400" b="1" kern="0" err="1">
                <a:solidFill>
                  <a:schemeClr val="bg1"/>
                </a:solidFill>
                <a:latin typeface="メイリオ"/>
                <a:ea typeface="メイリオ"/>
                <a:cs typeface="メイリオ" pitchFamily="50" charset="-128"/>
              </a:rPr>
              <a:t>NXConnect</a:t>
            </a:r>
            <a:r>
              <a:rPr kumimoji="0" lang="en-US" altLang="ja-JP" sz="1400" b="1" kern="0">
                <a:solidFill>
                  <a:schemeClr val="bg1"/>
                </a:solidFill>
                <a:latin typeface="メイリオ"/>
                <a:ea typeface="メイリオ"/>
                <a:cs typeface="メイリオ" pitchFamily="50" charset="-128"/>
              </a:rPr>
              <a:t> Studio)</a:t>
            </a:r>
            <a:endParaRPr kumimoji="0" lang="en-US" altLang="ja-JP" sz="1400" b="1"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24" name="角丸四角形 23"/>
          <p:cNvSpPr/>
          <p:nvPr/>
        </p:nvSpPr>
        <p:spPr>
          <a:xfrm>
            <a:off x="4058666" y="2025669"/>
            <a:ext cx="1373047" cy="423664"/>
          </a:xfrm>
          <a:prstGeom prst="roundRect">
            <a:avLst>
              <a:gd name="adj" fmla="val 10782"/>
            </a:avLst>
          </a:prstGeom>
          <a:solidFill>
            <a:schemeClr val="accent6">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kern="0">
                <a:solidFill>
                  <a:schemeClr val="bg1"/>
                </a:solidFill>
                <a:latin typeface="メイリオ"/>
                <a:ea typeface="メイリオ"/>
                <a:cs typeface="メイリオ" pitchFamily="50" charset="-128"/>
              </a:rPr>
              <a:t>データ</a:t>
            </a:r>
            <a:endParaRPr kumimoji="0" lang="en-US" altLang="ja-JP" sz="1400" b="1"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25" name="角丸四角形 24"/>
          <p:cNvSpPr/>
          <p:nvPr/>
        </p:nvSpPr>
        <p:spPr>
          <a:xfrm>
            <a:off x="3413854" y="2736188"/>
            <a:ext cx="3024336" cy="558178"/>
          </a:xfrm>
          <a:prstGeom prst="roundRect">
            <a:avLst>
              <a:gd name="adj" fmla="val 10782"/>
            </a:avLst>
          </a:prstGeom>
          <a:solidFill>
            <a:srgbClr val="92D050"/>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kern="0">
                <a:solidFill>
                  <a:schemeClr val="bg1"/>
                </a:solidFill>
                <a:latin typeface="メイリオ"/>
                <a:ea typeface="メイリオ"/>
                <a:cs typeface="メイリオ" pitchFamily="50" charset="-128"/>
              </a:rPr>
              <a:t>コンバーター</a:t>
            </a:r>
            <a:endParaRPr kumimoji="0" lang="en-US" altLang="ja-JP" sz="1400" b="1" kern="0">
              <a:solidFill>
                <a:schemeClr val="bg1"/>
              </a:solidFill>
              <a:latin typeface="メイリオ"/>
              <a:ea typeface="メイリオ"/>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26" name="Text Box 19"/>
          <p:cNvSpPr txBox="1">
            <a:spLocks noChangeArrowheads="1"/>
          </p:cNvSpPr>
          <p:nvPr/>
        </p:nvSpPr>
        <p:spPr bwMode="auto">
          <a:xfrm>
            <a:off x="463504" y="2604755"/>
            <a:ext cx="1300902"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表計算ソフト</a:t>
            </a:r>
          </a:p>
        </p:txBody>
      </p:sp>
      <p:sp>
        <p:nvSpPr>
          <p:cNvPr id="27" name="角丸四角形 26"/>
          <p:cNvSpPr/>
          <p:nvPr/>
        </p:nvSpPr>
        <p:spPr>
          <a:xfrm>
            <a:off x="2699171" y="2025669"/>
            <a:ext cx="1016233" cy="423664"/>
          </a:xfrm>
          <a:prstGeom prst="roundRect">
            <a:avLst>
              <a:gd name="adj" fmla="val 10782"/>
            </a:avLst>
          </a:prstGeom>
          <a:solidFill>
            <a:srgbClr val="92D050"/>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kern="0" noProof="0">
                <a:solidFill>
                  <a:schemeClr val="bg1"/>
                </a:solidFill>
                <a:latin typeface="メイリオ"/>
                <a:ea typeface="メイリオ"/>
                <a:cs typeface="メイリオ" pitchFamily="50" charset="-128"/>
              </a:rPr>
              <a:t>アダプタ</a:t>
            </a:r>
            <a:endParaRPr kumimoji="0" lang="en-US" altLang="ja-JP" sz="1400" b="1"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28" name="角丸四角形 27"/>
          <p:cNvSpPr/>
          <p:nvPr/>
        </p:nvSpPr>
        <p:spPr>
          <a:xfrm>
            <a:off x="3521866" y="2988216"/>
            <a:ext cx="936104" cy="231380"/>
          </a:xfrm>
          <a:prstGeom prst="roundRect">
            <a:avLst>
              <a:gd name="adj" fmla="val 10782"/>
            </a:avLst>
          </a:prstGeom>
          <a:solidFill>
            <a:schemeClr val="bg1"/>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i="0" u="none" strike="noStrike" kern="0" cap="none" spc="0" normalizeH="0" baseline="0" noProof="0">
                <a:ln>
                  <a:noFill/>
                </a:ln>
                <a:effectLst/>
                <a:uLnTx/>
                <a:uFillTx/>
                <a:latin typeface="メイリオ"/>
                <a:ea typeface="メイリオ"/>
                <a:cs typeface="メイリオ" pitchFamily="50" charset="-128"/>
              </a:rPr>
              <a:t>変換・演算</a:t>
            </a:r>
            <a:endParaRPr kumimoji="0" lang="en-US" altLang="ja-JP" sz="1050" i="0" u="none" strike="noStrike" kern="0" cap="none" spc="0" normalizeH="0" baseline="0" noProof="0">
              <a:ln>
                <a:noFill/>
              </a:ln>
              <a:effectLst/>
              <a:uLnTx/>
              <a:uFillTx/>
              <a:latin typeface="メイリオ"/>
              <a:ea typeface="メイリオ"/>
              <a:cs typeface="メイリオ" pitchFamily="50" charset="-128"/>
            </a:endParaRPr>
          </a:p>
        </p:txBody>
      </p:sp>
      <p:sp>
        <p:nvSpPr>
          <p:cNvPr id="29" name="角丸四角形 28"/>
          <p:cNvSpPr/>
          <p:nvPr/>
        </p:nvSpPr>
        <p:spPr>
          <a:xfrm>
            <a:off x="4507921" y="3002478"/>
            <a:ext cx="566534" cy="217118"/>
          </a:xfrm>
          <a:prstGeom prst="roundRect">
            <a:avLst>
              <a:gd name="adj" fmla="val 10782"/>
            </a:avLst>
          </a:prstGeom>
          <a:solidFill>
            <a:schemeClr val="bg1"/>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i="0" u="none" strike="noStrike" kern="0" cap="none" spc="0" normalizeH="0" baseline="0" noProof="0">
                <a:ln>
                  <a:noFill/>
                </a:ln>
                <a:effectLst/>
                <a:uLnTx/>
                <a:uFillTx/>
                <a:latin typeface="メイリオ"/>
                <a:ea typeface="メイリオ"/>
                <a:cs typeface="メイリオ" pitchFamily="50" charset="-128"/>
              </a:rPr>
              <a:t>統合</a:t>
            </a:r>
            <a:endParaRPr kumimoji="0" lang="en-US" altLang="ja-JP" sz="1050" i="0" u="none" strike="noStrike" kern="0" cap="none" spc="0" normalizeH="0" baseline="0" noProof="0">
              <a:ln>
                <a:noFill/>
              </a:ln>
              <a:effectLst/>
              <a:uLnTx/>
              <a:uFillTx/>
              <a:latin typeface="メイリオ"/>
              <a:ea typeface="メイリオ"/>
              <a:cs typeface="メイリオ" pitchFamily="50" charset="-128"/>
            </a:endParaRPr>
          </a:p>
        </p:txBody>
      </p:sp>
      <p:sp>
        <p:nvSpPr>
          <p:cNvPr id="30" name="角丸四角形 29"/>
          <p:cNvSpPr/>
          <p:nvPr/>
        </p:nvSpPr>
        <p:spPr>
          <a:xfrm>
            <a:off x="5124406" y="3002478"/>
            <a:ext cx="566534" cy="217118"/>
          </a:xfrm>
          <a:prstGeom prst="roundRect">
            <a:avLst>
              <a:gd name="adj" fmla="val 10782"/>
            </a:avLst>
          </a:prstGeom>
          <a:solidFill>
            <a:schemeClr val="bg1"/>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kern="0">
                <a:latin typeface="メイリオ"/>
                <a:ea typeface="メイリオ"/>
                <a:cs typeface="メイリオ" pitchFamily="50" charset="-128"/>
              </a:rPr>
              <a:t>分割</a:t>
            </a:r>
            <a:endParaRPr kumimoji="0" lang="en-US" altLang="ja-JP" sz="1050" i="0" u="none" strike="noStrike" kern="0" cap="none" spc="0" normalizeH="0" baseline="0" noProof="0">
              <a:ln>
                <a:noFill/>
              </a:ln>
              <a:effectLst/>
              <a:uLnTx/>
              <a:uFillTx/>
              <a:latin typeface="メイリオ"/>
              <a:ea typeface="メイリオ"/>
              <a:cs typeface="メイリオ" pitchFamily="50" charset="-128"/>
            </a:endParaRPr>
          </a:p>
        </p:txBody>
      </p:sp>
      <p:sp>
        <p:nvSpPr>
          <p:cNvPr id="31" name="角丸四角形 30"/>
          <p:cNvSpPr/>
          <p:nvPr/>
        </p:nvSpPr>
        <p:spPr>
          <a:xfrm>
            <a:off x="5751215" y="3002478"/>
            <a:ext cx="566534" cy="217118"/>
          </a:xfrm>
          <a:prstGeom prst="roundRect">
            <a:avLst>
              <a:gd name="adj" fmla="val 10782"/>
            </a:avLst>
          </a:prstGeom>
          <a:solidFill>
            <a:schemeClr val="bg1"/>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kern="0" noProof="0">
                <a:latin typeface="メイリオ"/>
                <a:ea typeface="メイリオ"/>
                <a:cs typeface="メイリオ" pitchFamily="50" charset="-128"/>
              </a:rPr>
              <a:t>置換</a:t>
            </a:r>
            <a:endParaRPr kumimoji="0" lang="en-US" altLang="ja-JP" sz="1050" i="0" u="none" strike="noStrike" kern="0" cap="none" spc="0" normalizeH="0" baseline="0" noProof="0">
              <a:ln>
                <a:noFill/>
              </a:ln>
              <a:effectLst/>
              <a:uLnTx/>
              <a:uFillTx/>
              <a:latin typeface="メイリオ"/>
              <a:ea typeface="メイリオ"/>
              <a:cs typeface="メイリオ" pitchFamily="50" charset="-128"/>
            </a:endParaRPr>
          </a:p>
        </p:txBody>
      </p:sp>
      <p:cxnSp>
        <p:nvCxnSpPr>
          <p:cNvPr id="32" name="直線矢印コネクタ 31"/>
          <p:cNvCxnSpPr>
            <a:stCxn id="27" idx="3"/>
            <a:endCxn id="24" idx="1"/>
          </p:cNvCxnSpPr>
          <p:nvPr/>
        </p:nvCxnSpPr>
        <p:spPr>
          <a:xfrm>
            <a:off x="3715404" y="2237501"/>
            <a:ext cx="343262" cy="0"/>
          </a:xfrm>
          <a:prstGeom prst="straightConnector1">
            <a:avLst/>
          </a:prstGeom>
          <a:ln w="28575">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a:stCxn id="24" idx="0"/>
          </p:cNvCxnSpPr>
          <p:nvPr/>
        </p:nvCxnSpPr>
        <p:spPr>
          <a:xfrm flipV="1">
            <a:off x="4745190" y="1735791"/>
            <a:ext cx="0" cy="289878"/>
          </a:xfrm>
          <a:prstGeom prst="straightConnector1">
            <a:avLst/>
          </a:prstGeom>
          <a:ln w="28575">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a:stCxn id="24" idx="3"/>
            <a:endCxn id="21" idx="1"/>
          </p:cNvCxnSpPr>
          <p:nvPr/>
        </p:nvCxnSpPr>
        <p:spPr>
          <a:xfrm flipV="1">
            <a:off x="5431713" y="2230452"/>
            <a:ext cx="1582540" cy="7049"/>
          </a:xfrm>
          <a:prstGeom prst="straightConnector1">
            <a:avLst/>
          </a:prstGeom>
          <a:ln w="28575">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a:endCxn id="7" idx="3"/>
          </p:cNvCxnSpPr>
          <p:nvPr/>
        </p:nvCxnSpPr>
        <p:spPr>
          <a:xfrm flipH="1">
            <a:off x="1764406" y="1202242"/>
            <a:ext cx="251310" cy="873"/>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H="1">
            <a:off x="1764406" y="1508862"/>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H="1">
            <a:off x="1759554" y="1801776"/>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H="1">
            <a:off x="1764406" y="2103591"/>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flipH="1">
            <a:off x="1764406" y="2410212"/>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H="1">
            <a:off x="1759554" y="2703126"/>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H="1">
            <a:off x="1764406" y="3047266"/>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flipH="1">
            <a:off x="1759554" y="3340180"/>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H="1">
            <a:off x="2010863" y="1202241"/>
            <a:ext cx="4852" cy="2145285"/>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3197830" y="2442284"/>
            <a:ext cx="1801" cy="1010299"/>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a:off x="6709668" y="1629080"/>
            <a:ext cx="298746"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6709668" y="2820348"/>
            <a:ext cx="298746"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6725183" y="1631628"/>
            <a:ext cx="0" cy="118872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1992470" y="1707698"/>
            <a:ext cx="1223412" cy="369332"/>
          </a:xfrm>
          <a:prstGeom prst="rect">
            <a:avLst/>
          </a:prstGeom>
          <a:noFill/>
        </p:spPr>
        <p:txBody>
          <a:bodyPr wrap="none" rtlCol="0">
            <a:spAutoFit/>
          </a:bodyPr>
          <a:lstStyle/>
          <a:p>
            <a:r>
              <a:rPr kumimoji="1" lang="ja-JP" altLang="en-US" sz="900"/>
              <a:t>ノンプログラミング</a:t>
            </a:r>
            <a:endParaRPr kumimoji="1" lang="en-US" altLang="ja-JP" sz="900"/>
          </a:p>
          <a:p>
            <a:pPr algn="ctr"/>
            <a:r>
              <a:rPr kumimoji="1" lang="ja-JP" altLang="en-US" sz="900"/>
              <a:t>連携</a:t>
            </a:r>
          </a:p>
        </p:txBody>
      </p:sp>
      <p:sp>
        <p:nvSpPr>
          <p:cNvPr id="51" name="テキスト ボックス 50"/>
          <p:cNvSpPr txBox="1"/>
          <p:nvPr/>
        </p:nvSpPr>
        <p:spPr>
          <a:xfrm>
            <a:off x="1836164" y="3312252"/>
            <a:ext cx="1338828" cy="230832"/>
          </a:xfrm>
          <a:prstGeom prst="rect">
            <a:avLst/>
          </a:prstGeom>
          <a:noFill/>
        </p:spPr>
        <p:txBody>
          <a:bodyPr wrap="none" rtlCol="0">
            <a:spAutoFit/>
          </a:bodyPr>
          <a:lstStyle/>
          <a:p>
            <a:r>
              <a:rPr kumimoji="1" lang="ja-JP" altLang="en-US" sz="900"/>
              <a:t>さまざまな形式で出力</a:t>
            </a:r>
          </a:p>
        </p:txBody>
      </p:sp>
      <p:sp>
        <p:nvSpPr>
          <p:cNvPr id="52" name="フローチャート: 処理 51"/>
          <p:cNvSpPr/>
          <p:nvPr/>
        </p:nvSpPr>
        <p:spPr>
          <a:xfrm>
            <a:off x="1776666" y="3579088"/>
            <a:ext cx="718479" cy="294693"/>
          </a:xfrm>
          <a:prstGeom prst="flowChartProcess">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1000" b="1">
                <a:latin typeface="Meiryo UI" panose="020B0604030504040204" pitchFamily="50" charset="-128"/>
                <a:ea typeface="Meiryo UI" panose="020B0604030504040204" pitchFamily="50" charset="-128"/>
              </a:rPr>
              <a:t>Web</a:t>
            </a:r>
            <a:endParaRPr kumimoji="1" lang="ja-JP" altLang="en-US" sz="1000" b="1">
              <a:latin typeface="Meiryo UI" panose="020B0604030504040204" pitchFamily="50" charset="-128"/>
              <a:ea typeface="Meiryo UI" panose="020B0604030504040204" pitchFamily="50" charset="-128"/>
            </a:endParaRPr>
          </a:p>
        </p:txBody>
      </p:sp>
      <p:sp>
        <p:nvSpPr>
          <p:cNvPr id="53" name="フローチャート: 処理 52"/>
          <p:cNvSpPr/>
          <p:nvPr/>
        </p:nvSpPr>
        <p:spPr>
          <a:xfrm>
            <a:off x="2561251" y="3579088"/>
            <a:ext cx="718479" cy="294693"/>
          </a:xfrm>
          <a:prstGeom prst="flowChartProcess">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ja-JP" sz="1000" b="1">
                <a:latin typeface="Meiryo UI" panose="020B0604030504040204" pitchFamily="50" charset="-128"/>
                <a:ea typeface="Meiryo UI" panose="020B0604030504040204" pitchFamily="50" charset="-128"/>
              </a:rPr>
              <a:t>Excel</a:t>
            </a:r>
            <a:endParaRPr kumimoji="1" lang="ja-JP" altLang="en-US" sz="1000" b="1">
              <a:latin typeface="Meiryo UI" panose="020B0604030504040204" pitchFamily="50" charset="-128"/>
              <a:ea typeface="Meiryo UI" panose="020B0604030504040204" pitchFamily="50" charset="-128"/>
            </a:endParaRPr>
          </a:p>
        </p:txBody>
      </p:sp>
      <p:sp>
        <p:nvSpPr>
          <p:cNvPr id="54" name="フローチャート: 処理 53"/>
          <p:cNvSpPr/>
          <p:nvPr/>
        </p:nvSpPr>
        <p:spPr>
          <a:xfrm>
            <a:off x="3326009" y="3579088"/>
            <a:ext cx="718479" cy="294693"/>
          </a:xfrm>
          <a:prstGeom prst="flowChartProcess">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1000" b="1">
                <a:latin typeface="Meiryo UI" panose="020B0604030504040204" pitchFamily="50" charset="-128"/>
                <a:ea typeface="Meiryo UI" panose="020B0604030504040204" pitchFamily="50" charset="-128"/>
              </a:rPr>
              <a:t>メール</a:t>
            </a:r>
            <a:endParaRPr kumimoji="1" lang="ja-JP" altLang="en-US" sz="1000" b="1">
              <a:latin typeface="Meiryo UI" panose="020B0604030504040204" pitchFamily="50" charset="-128"/>
              <a:ea typeface="Meiryo UI" panose="020B0604030504040204" pitchFamily="50" charset="-128"/>
            </a:endParaRPr>
          </a:p>
        </p:txBody>
      </p:sp>
      <p:sp>
        <p:nvSpPr>
          <p:cNvPr id="55" name="フローチャート: 処理 54"/>
          <p:cNvSpPr/>
          <p:nvPr/>
        </p:nvSpPr>
        <p:spPr>
          <a:xfrm>
            <a:off x="4105549" y="3579088"/>
            <a:ext cx="718479" cy="294693"/>
          </a:xfrm>
          <a:prstGeom prst="flowChartProcess">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000" b="1">
                <a:latin typeface="Meiryo UI" panose="020B0604030504040204" pitchFamily="50" charset="-128"/>
                <a:ea typeface="Meiryo UI" panose="020B0604030504040204" pitchFamily="50" charset="-128"/>
              </a:rPr>
              <a:t>仕様書</a:t>
            </a:r>
          </a:p>
        </p:txBody>
      </p:sp>
      <p:cxnSp>
        <p:nvCxnSpPr>
          <p:cNvPr id="67" name="直線矢印コネクタ 66"/>
          <p:cNvCxnSpPr/>
          <p:nvPr/>
        </p:nvCxnSpPr>
        <p:spPr>
          <a:xfrm flipV="1">
            <a:off x="4752020" y="2448156"/>
            <a:ext cx="0" cy="289878"/>
          </a:xfrm>
          <a:prstGeom prst="straightConnector1">
            <a:avLst/>
          </a:prstGeom>
          <a:ln w="28575">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a:endCxn id="27" idx="1"/>
          </p:cNvCxnSpPr>
          <p:nvPr/>
        </p:nvCxnSpPr>
        <p:spPr>
          <a:xfrm flipV="1">
            <a:off x="2015716" y="2237501"/>
            <a:ext cx="683455" cy="10214"/>
          </a:xfrm>
          <a:prstGeom prst="straightConnector1">
            <a:avLst/>
          </a:prstGeom>
          <a:ln w="28575">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86199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78AE49ED-73EF-499C-8307-28EB0E7CF529}" type="slidenum">
              <a:rPr lang="ja-JP" altLang="en-US" smtClean="0"/>
              <a:pPr/>
              <a:t>67</a:t>
            </a:fld>
            <a:endParaRPr lang="ja-JP" altLang="en-US"/>
          </a:p>
        </p:txBody>
      </p:sp>
      <p:sp>
        <p:nvSpPr>
          <p:cNvPr id="5" name="タイトル 4"/>
          <p:cNvSpPr>
            <a:spLocks noGrp="1"/>
          </p:cNvSpPr>
          <p:nvPr>
            <p:ph type="title"/>
          </p:nvPr>
        </p:nvSpPr>
        <p:spPr/>
        <p:txBody>
          <a:bodyPr/>
          <a:lstStyle/>
          <a:p>
            <a:r>
              <a:rPr kumimoji="1" lang="en-US" altLang="ja-JP" sz="3200" b="0">
                <a:solidFill>
                  <a:schemeClr val="accent1"/>
                </a:solidFill>
              </a:rPr>
              <a:t>05</a:t>
            </a:r>
            <a:br>
              <a:rPr kumimoji="1" lang="en-US" altLang="ja-JP" sz="3200" b="0">
                <a:solidFill>
                  <a:schemeClr val="accent1"/>
                </a:solidFill>
              </a:rPr>
            </a:br>
            <a:r>
              <a:rPr lang="en-US" altLang="ja-JP"/>
              <a:t>SuperStream-NX</a:t>
            </a:r>
            <a:r>
              <a:rPr lang="ja-JP" altLang="en-US"/>
              <a:t> 稼働環境</a:t>
            </a:r>
            <a:br>
              <a:rPr lang="en-US" altLang="ja-JP"/>
            </a:br>
            <a:endParaRPr kumimoji="1" lang="ja-JP" altLang="en-US"/>
          </a:p>
        </p:txBody>
      </p:sp>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1798582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68</a:t>
            </a:fld>
            <a:endParaRPr kumimoji="1" lang="ja-JP" altLang="en-US"/>
          </a:p>
        </p:txBody>
      </p:sp>
      <p:sp>
        <p:nvSpPr>
          <p:cNvPr id="3" name="タイトル 2"/>
          <p:cNvSpPr>
            <a:spLocks noGrp="1"/>
          </p:cNvSpPr>
          <p:nvPr>
            <p:ph type="title"/>
          </p:nvPr>
        </p:nvSpPr>
        <p:spPr/>
        <p:txBody>
          <a:bodyPr/>
          <a:lstStyle/>
          <a:p>
            <a:r>
              <a:rPr lang="en-US" altLang="ja-JP" err="1"/>
              <a:t>SuperStream</a:t>
            </a:r>
            <a:r>
              <a:rPr lang="en-US" altLang="ja-JP"/>
              <a:t>-NX </a:t>
            </a:r>
            <a:r>
              <a:rPr lang="ja-JP" altLang="en-US"/>
              <a:t>会計ソリューション 稼働環境</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a:xfrm>
            <a:off x="197999" y="576000"/>
            <a:ext cx="6699189" cy="324000"/>
          </a:xfrm>
        </p:spPr>
        <p:txBody>
          <a:bodyPr/>
          <a:lstStyle/>
          <a:p>
            <a:r>
              <a:rPr lang="ja-JP" altLang="en-US"/>
              <a:t>統合会計・固定資産・グループ経営管理  オンプレミス構成</a:t>
            </a:r>
          </a:p>
          <a:p>
            <a:endParaRPr kumimoji="1" lang="ja-JP" altLang="en-US"/>
          </a:p>
        </p:txBody>
      </p:sp>
      <p:sp>
        <p:nvSpPr>
          <p:cNvPr id="48" name="テキスト ボックス 47"/>
          <p:cNvSpPr txBox="1"/>
          <p:nvPr/>
        </p:nvSpPr>
        <p:spPr>
          <a:xfrm>
            <a:off x="4702791" y="4938423"/>
            <a:ext cx="4009209" cy="200055"/>
          </a:xfrm>
          <a:prstGeom prst="rect">
            <a:avLst/>
          </a:prstGeom>
          <a:noFill/>
        </p:spPr>
        <p:txBody>
          <a:bodyPr wrap="square" rtlCol="0">
            <a:spAutoFit/>
          </a:bodyPr>
          <a:lstStyle/>
          <a:p>
            <a:pPr algn="r"/>
            <a:r>
              <a:rPr kumimoji="1" lang="en-US" altLang="ja-JP" sz="700"/>
              <a:t>※</a:t>
            </a:r>
            <a:r>
              <a:rPr lang="ja-JP" altLang="en-US" sz="700"/>
              <a:t>詳細情報等は最新版の稼働環境表を別途ご確認ください</a:t>
            </a:r>
            <a:endParaRPr kumimoji="1" lang="ja-JP" altLang="en-US" sz="700"/>
          </a:p>
        </p:txBody>
      </p:sp>
      <p:sp>
        <p:nvSpPr>
          <p:cNvPr id="6" name="Freeform 447">
            <a:extLst>
              <a:ext uri="{FF2B5EF4-FFF2-40B4-BE49-F238E27FC236}">
                <a16:creationId xmlns:a16="http://schemas.microsoft.com/office/drawing/2014/main" id="{29121611-6567-F585-F3CB-AC1F1BEDF69F}"/>
              </a:ext>
            </a:extLst>
          </p:cNvPr>
          <p:cNvSpPr>
            <a:spLocks noEditPoints="1"/>
          </p:cNvSpPr>
          <p:nvPr/>
        </p:nvSpPr>
        <p:spPr bwMode="auto">
          <a:xfrm>
            <a:off x="7084020" y="2338169"/>
            <a:ext cx="404304" cy="579500"/>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1" name="テキスト ボックス 10">
            <a:extLst>
              <a:ext uri="{FF2B5EF4-FFF2-40B4-BE49-F238E27FC236}">
                <a16:creationId xmlns:a16="http://schemas.microsoft.com/office/drawing/2014/main" id="{1E6B5413-19AB-47F5-E1F5-5D266D656250}"/>
              </a:ext>
            </a:extLst>
          </p:cNvPr>
          <p:cNvSpPr txBox="1"/>
          <p:nvPr/>
        </p:nvSpPr>
        <p:spPr>
          <a:xfrm>
            <a:off x="1043608" y="1239602"/>
            <a:ext cx="914400" cy="914400"/>
          </a:xfrm>
          <a:prstGeom prst="rect">
            <a:avLst/>
          </a:prstGeom>
        </p:spPr>
        <p:txBody>
          <a:bodyPr wrap="none" lIns="0" tIns="0" rIns="0" bIns="0" rtlCol="0" anchor="t" anchorCtr="0">
            <a:normAutofit/>
          </a:bodyPr>
          <a:lstStyle/>
          <a:p>
            <a:pPr>
              <a:lnSpc>
                <a:spcPts val="2800"/>
              </a:lnSpc>
              <a:spcBef>
                <a:spcPct val="0"/>
              </a:spcBef>
            </a:pPr>
            <a:endParaRPr lang="ja-JP" altLang="en-US" sz="2400">
              <a:solidFill>
                <a:prstClr val="black"/>
              </a:solidFill>
              <a:latin typeface="HGP創英角ｺﾞｼｯｸUB"/>
              <a:ea typeface="HGP創英角ｺﾞｼｯｸUB"/>
            </a:endParaRPr>
          </a:p>
        </p:txBody>
      </p:sp>
      <p:sp>
        <p:nvSpPr>
          <p:cNvPr id="25" name="テキスト ボックス 24">
            <a:extLst>
              <a:ext uri="{FF2B5EF4-FFF2-40B4-BE49-F238E27FC236}">
                <a16:creationId xmlns:a16="http://schemas.microsoft.com/office/drawing/2014/main" id="{CECF3ED6-C8B6-BFCA-EF98-25AF1D776767}"/>
              </a:ext>
            </a:extLst>
          </p:cNvPr>
          <p:cNvSpPr txBox="1"/>
          <p:nvPr/>
        </p:nvSpPr>
        <p:spPr>
          <a:xfrm>
            <a:off x="5150157" y="1266785"/>
            <a:ext cx="1006019" cy="216000"/>
          </a:xfrm>
          <a:prstGeom prst="rect">
            <a:avLst/>
          </a:prstGeom>
        </p:spPr>
        <p:txBody>
          <a:bodyPr wrap="square" lIns="0" tIns="0" rIns="0" bIns="0" rtlCol="0" anchor="t" anchorCtr="0">
            <a:noAutofit/>
          </a:bodyPr>
          <a:lstStyle/>
          <a:p>
            <a:pPr>
              <a:spcBef>
                <a:spcPct val="0"/>
              </a:spcBef>
            </a:pPr>
            <a:r>
              <a:rPr lang="en-US" altLang="ja-JP" sz="1400">
                <a:solidFill>
                  <a:srgbClr val="FF6600"/>
                </a:solidFill>
                <a:cs typeface="メイリオ" pitchFamily="50" charset="-128"/>
              </a:rPr>
              <a:t>DB Server</a:t>
            </a:r>
            <a:endParaRPr lang="ja-JP" altLang="en-US" sz="1400">
              <a:solidFill>
                <a:srgbClr val="FF6600"/>
              </a:solidFill>
              <a:cs typeface="メイリオ" pitchFamily="50" charset="-128"/>
            </a:endParaRPr>
          </a:p>
        </p:txBody>
      </p:sp>
      <p:sp>
        <p:nvSpPr>
          <p:cNvPr id="26" name="テキスト ボックス 25">
            <a:extLst>
              <a:ext uri="{FF2B5EF4-FFF2-40B4-BE49-F238E27FC236}">
                <a16:creationId xmlns:a16="http://schemas.microsoft.com/office/drawing/2014/main" id="{AAC1B904-16FA-4D29-BCA1-1CFFE8B49542}"/>
              </a:ext>
            </a:extLst>
          </p:cNvPr>
          <p:cNvSpPr txBox="1"/>
          <p:nvPr/>
        </p:nvSpPr>
        <p:spPr>
          <a:xfrm>
            <a:off x="6948264" y="1284859"/>
            <a:ext cx="1728192" cy="216024"/>
          </a:xfrm>
          <a:prstGeom prst="rect">
            <a:avLst/>
          </a:prstGeom>
        </p:spPr>
        <p:txBody>
          <a:bodyPr wrap="square" lIns="0" tIns="0" rIns="0" bIns="0" rtlCol="0" anchor="t" anchorCtr="0">
            <a:normAutofit/>
          </a:bodyPr>
          <a:lstStyle/>
          <a:p>
            <a:pPr>
              <a:spcBef>
                <a:spcPct val="0"/>
              </a:spcBef>
            </a:pPr>
            <a:r>
              <a:rPr lang="en-US" altLang="ja-JP" sz="1400">
                <a:solidFill>
                  <a:srgbClr val="FF6600"/>
                </a:solidFill>
                <a:cs typeface="メイリオ" pitchFamily="50" charset="-128"/>
              </a:rPr>
              <a:t>Application Server</a:t>
            </a:r>
            <a:endParaRPr lang="ja-JP" altLang="en-US" sz="1400">
              <a:solidFill>
                <a:srgbClr val="FF6600"/>
              </a:solidFill>
              <a:cs typeface="メイリオ" pitchFamily="50" charset="-128"/>
            </a:endParaRPr>
          </a:p>
        </p:txBody>
      </p:sp>
      <p:sp>
        <p:nvSpPr>
          <p:cNvPr id="28" name="テキスト ボックス 27">
            <a:extLst>
              <a:ext uri="{FF2B5EF4-FFF2-40B4-BE49-F238E27FC236}">
                <a16:creationId xmlns:a16="http://schemas.microsoft.com/office/drawing/2014/main" id="{F32B8D20-3DD9-5F7B-600C-CFFCE8A35EA6}"/>
              </a:ext>
            </a:extLst>
          </p:cNvPr>
          <p:cNvSpPr txBox="1"/>
          <p:nvPr/>
        </p:nvSpPr>
        <p:spPr>
          <a:xfrm>
            <a:off x="467544" y="1248855"/>
            <a:ext cx="1368152" cy="216000"/>
          </a:xfrm>
          <a:prstGeom prst="rect">
            <a:avLst/>
          </a:prstGeom>
        </p:spPr>
        <p:txBody>
          <a:bodyPr wrap="square" lIns="0" tIns="0" rIns="0" bIns="0" rtlCol="0" anchor="t" anchorCtr="0">
            <a:noAutofit/>
          </a:bodyPr>
          <a:lstStyle/>
          <a:p>
            <a:pPr algn="ctr">
              <a:spcBef>
                <a:spcPct val="0"/>
              </a:spcBef>
            </a:pPr>
            <a:r>
              <a:rPr lang="en-US" altLang="ja-JP" sz="1400">
                <a:solidFill>
                  <a:srgbClr val="EE5500"/>
                </a:solidFill>
                <a:cs typeface="メイリオ" pitchFamily="50" charset="-128"/>
              </a:rPr>
              <a:t>DB</a:t>
            </a:r>
            <a:r>
              <a:rPr lang="ja-JP" altLang="en-US" sz="1400">
                <a:solidFill>
                  <a:srgbClr val="EE5500"/>
                </a:solidFill>
                <a:cs typeface="メイリオ" pitchFamily="50" charset="-128"/>
              </a:rPr>
              <a:t> </a:t>
            </a:r>
            <a:r>
              <a:rPr lang="en-US" altLang="ja-JP" sz="1400">
                <a:solidFill>
                  <a:srgbClr val="EE5500"/>
                </a:solidFill>
                <a:cs typeface="メイリオ" pitchFamily="50" charset="-128"/>
              </a:rPr>
              <a:t>Server</a:t>
            </a:r>
            <a:endParaRPr lang="ja-JP" altLang="en-US" sz="1400">
              <a:solidFill>
                <a:srgbClr val="EE5500"/>
              </a:solidFill>
              <a:cs typeface="メイリオ" pitchFamily="50" charset="-128"/>
            </a:endParaRPr>
          </a:p>
        </p:txBody>
      </p:sp>
      <p:cxnSp>
        <p:nvCxnSpPr>
          <p:cNvPr id="49" name="直線コネクタ 48">
            <a:extLst>
              <a:ext uri="{FF2B5EF4-FFF2-40B4-BE49-F238E27FC236}">
                <a16:creationId xmlns:a16="http://schemas.microsoft.com/office/drawing/2014/main" id="{61FE30F6-49C2-ED61-EE2F-A73706B10B7E}"/>
              </a:ext>
            </a:extLst>
          </p:cNvPr>
          <p:cNvCxnSpPr/>
          <p:nvPr/>
        </p:nvCxnSpPr>
        <p:spPr>
          <a:xfrm>
            <a:off x="7236296" y="2895846"/>
            <a:ext cx="0" cy="350787"/>
          </a:xfrm>
          <a:prstGeom prst="line">
            <a:avLst/>
          </a:prstGeom>
          <a:noFill/>
          <a:ln w="28575" cap="flat" cmpd="sng" algn="ctr">
            <a:solidFill>
              <a:srgbClr val="54C2F0"/>
            </a:solidFill>
            <a:prstDash val="solid"/>
          </a:ln>
          <a:effectLst/>
        </p:spPr>
      </p:cxnSp>
      <p:cxnSp>
        <p:nvCxnSpPr>
          <p:cNvPr id="50" name="直線コネクタ 49">
            <a:extLst>
              <a:ext uri="{FF2B5EF4-FFF2-40B4-BE49-F238E27FC236}">
                <a16:creationId xmlns:a16="http://schemas.microsoft.com/office/drawing/2014/main" id="{677902A2-BD68-F7F9-6606-357325B5AC7E}"/>
              </a:ext>
            </a:extLst>
          </p:cNvPr>
          <p:cNvCxnSpPr/>
          <p:nvPr/>
        </p:nvCxnSpPr>
        <p:spPr>
          <a:xfrm flipH="1">
            <a:off x="5832139" y="3246632"/>
            <a:ext cx="1" cy="117266"/>
          </a:xfrm>
          <a:prstGeom prst="line">
            <a:avLst/>
          </a:prstGeom>
          <a:noFill/>
          <a:ln w="28575" cap="flat" cmpd="sng" algn="ctr">
            <a:solidFill>
              <a:srgbClr val="54C2F0"/>
            </a:solidFill>
            <a:prstDash val="solid"/>
          </a:ln>
          <a:effectLst/>
        </p:spPr>
      </p:cxnSp>
      <p:sp>
        <p:nvSpPr>
          <p:cNvPr id="51" name="角丸四角形 14">
            <a:extLst>
              <a:ext uri="{FF2B5EF4-FFF2-40B4-BE49-F238E27FC236}">
                <a16:creationId xmlns:a16="http://schemas.microsoft.com/office/drawing/2014/main" id="{9709AD35-B01C-69AF-02E8-DF8737A2EB73}"/>
              </a:ext>
            </a:extLst>
          </p:cNvPr>
          <p:cNvSpPr/>
          <p:nvPr/>
        </p:nvSpPr>
        <p:spPr>
          <a:xfrm>
            <a:off x="4562067" y="993687"/>
            <a:ext cx="4320000" cy="3888000"/>
          </a:xfrm>
          <a:prstGeom prst="roundRect">
            <a:avLst>
              <a:gd name="adj" fmla="val 5215"/>
            </a:avLst>
          </a:prstGeom>
          <a:noFill/>
          <a:ln w="28575" cap="flat" cmpd="sng" algn="ctr">
            <a:solidFill>
              <a:srgbClr val="CE67A4"/>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endParaRPr>
          </a:p>
        </p:txBody>
      </p:sp>
      <p:sp>
        <p:nvSpPr>
          <p:cNvPr id="57" name="角丸四角形 16">
            <a:extLst>
              <a:ext uri="{FF2B5EF4-FFF2-40B4-BE49-F238E27FC236}">
                <a16:creationId xmlns:a16="http://schemas.microsoft.com/office/drawing/2014/main" id="{9556475F-E49D-4C0F-903E-1DCA2AC087E1}"/>
              </a:ext>
            </a:extLst>
          </p:cNvPr>
          <p:cNvSpPr/>
          <p:nvPr/>
        </p:nvSpPr>
        <p:spPr>
          <a:xfrm>
            <a:off x="4680012" y="915566"/>
            <a:ext cx="4140460" cy="288032"/>
          </a:xfrm>
          <a:prstGeom prst="roundRect">
            <a:avLst/>
          </a:prstGeom>
          <a:solidFill>
            <a:srgbClr val="CE67A4"/>
          </a:solidFill>
          <a:ln w="25400" cap="flat" cmpd="sng" algn="ctr">
            <a:solidFill>
              <a:srgbClr val="CE67A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err="1">
                <a:ln>
                  <a:noFill/>
                </a:ln>
                <a:solidFill>
                  <a:srgbClr val="FFFFFF"/>
                </a:solidFill>
                <a:effectLst/>
                <a:uLnTx/>
                <a:uFillTx/>
              </a:rPr>
              <a:t>SuperStream</a:t>
            </a:r>
            <a:r>
              <a:rPr kumimoji="0" lang="en-US" altLang="ja-JP" sz="1600" b="1" i="0" u="none" strike="noStrike" kern="0" cap="none" spc="0" normalizeH="0" baseline="0" noProof="0">
                <a:ln>
                  <a:noFill/>
                </a:ln>
                <a:solidFill>
                  <a:srgbClr val="FFFFFF"/>
                </a:solidFill>
                <a:effectLst/>
                <a:uLnTx/>
                <a:uFillTx/>
              </a:rPr>
              <a:t>-NX </a:t>
            </a:r>
            <a:r>
              <a:rPr kumimoji="0" lang="ja-JP" altLang="en-US" sz="1600" b="1" i="0" u="none" strike="noStrike" kern="0" cap="none" spc="0" normalizeH="0" baseline="0" noProof="0">
                <a:ln>
                  <a:noFill/>
                </a:ln>
                <a:solidFill>
                  <a:srgbClr val="FFFFFF"/>
                </a:solidFill>
                <a:effectLst/>
                <a:uLnTx/>
                <a:uFillTx/>
              </a:rPr>
              <a:t>グループ経営管理</a:t>
            </a:r>
          </a:p>
        </p:txBody>
      </p:sp>
      <p:sp>
        <p:nvSpPr>
          <p:cNvPr id="58" name="テキスト ボックス 57">
            <a:extLst>
              <a:ext uri="{FF2B5EF4-FFF2-40B4-BE49-F238E27FC236}">
                <a16:creationId xmlns:a16="http://schemas.microsoft.com/office/drawing/2014/main" id="{23D76D8C-2EA6-0C0A-91CF-A4FFDE5031E0}"/>
              </a:ext>
            </a:extLst>
          </p:cNvPr>
          <p:cNvSpPr txBox="1"/>
          <p:nvPr/>
        </p:nvSpPr>
        <p:spPr>
          <a:xfrm>
            <a:off x="2334545" y="1265523"/>
            <a:ext cx="1728192" cy="216024"/>
          </a:xfrm>
          <a:prstGeom prst="rect">
            <a:avLst/>
          </a:prstGeom>
        </p:spPr>
        <p:txBody>
          <a:bodyPr wrap="square" lIns="0" tIns="0" rIns="0" bIns="0" rtlCol="0" anchor="t" anchorCtr="0">
            <a:normAutofit/>
          </a:bodyPr>
          <a:lstStyle/>
          <a:p>
            <a:pPr>
              <a:spcBef>
                <a:spcPct val="0"/>
              </a:spcBef>
            </a:pPr>
            <a:r>
              <a:rPr lang="en-US" altLang="ja-JP" sz="1400">
                <a:solidFill>
                  <a:srgbClr val="EE5500"/>
                </a:solidFill>
                <a:cs typeface="メイリオ" pitchFamily="50" charset="-128"/>
              </a:rPr>
              <a:t>Application Server</a:t>
            </a:r>
            <a:endParaRPr lang="ja-JP" altLang="en-US" sz="1400">
              <a:solidFill>
                <a:srgbClr val="EE5500"/>
              </a:solidFill>
              <a:cs typeface="メイリオ" pitchFamily="50" charset="-128"/>
            </a:endParaRPr>
          </a:p>
        </p:txBody>
      </p:sp>
      <p:cxnSp>
        <p:nvCxnSpPr>
          <p:cNvPr id="59" name="直線コネクタ 58">
            <a:extLst>
              <a:ext uri="{FF2B5EF4-FFF2-40B4-BE49-F238E27FC236}">
                <a16:creationId xmlns:a16="http://schemas.microsoft.com/office/drawing/2014/main" id="{7D577DDD-F783-37D4-47D9-1BB698498B76}"/>
              </a:ext>
            </a:extLst>
          </p:cNvPr>
          <p:cNvCxnSpPr/>
          <p:nvPr/>
        </p:nvCxnSpPr>
        <p:spPr>
          <a:xfrm flipH="1">
            <a:off x="1719871" y="3219882"/>
            <a:ext cx="2" cy="142949"/>
          </a:xfrm>
          <a:prstGeom prst="line">
            <a:avLst/>
          </a:prstGeom>
          <a:noFill/>
          <a:ln w="28575" cap="flat" cmpd="sng" algn="ctr">
            <a:solidFill>
              <a:srgbClr val="54C2F0"/>
            </a:solidFill>
            <a:prstDash val="solid"/>
          </a:ln>
          <a:effectLst/>
        </p:spPr>
      </p:cxnSp>
      <p:sp>
        <p:nvSpPr>
          <p:cNvPr id="60" name="角丸四角形 20">
            <a:extLst>
              <a:ext uri="{FF2B5EF4-FFF2-40B4-BE49-F238E27FC236}">
                <a16:creationId xmlns:a16="http://schemas.microsoft.com/office/drawing/2014/main" id="{0D86BD12-D4C0-A6B3-A126-3A790CCF53A9}"/>
              </a:ext>
            </a:extLst>
          </p:cNvPr>
          <p:cNvSpPr/>
          <p:nvPr/>
        </p:nvSpPr>
        <p:spPr>
          <a:xfrm>
            <a:off x="271439" y="993600"/>
            <a:ext cx="4230000" cy="3888000"/>
          </a:xfrm>
          <a:prstGeom prst="roundRect">
            <a:avLst>
              <a:gd name="adj" fmla="val 8707"/>
            </a:avLst>
          </a:prstGeom>
          <a:noFill/>
          <a:ln w="28575" cap="flat" cmpd="sng" algn="ctr">
            <a:solidFill>
              <a:srgbClr val="54C2F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endParaRPr>
          </a:p>
        </p:txBody>
      </p:sp>
      <p:sp>
        <p:nvSpPr>
          <p:cNvPr id="61" name="テキスト ボックス 60">
            <a:extLst>
              <a:ext uri="{FF2B5EF4-FFF2-40B4-BE49-F238E27FC236}">
                <a16:creationId xmlns:a16="http://schemas.microsoft.com/office/drawing/2014/main" id="{B54F83DA-2DE4-83F5-1189-BF311597C7BD}"/>
              </a:ext>
            </a:extLst>
          </p:cNvPr>
          <p:cNvSpPr txBox="1"/>
          <p:nvPr/>
        </p:nvSpPr>
        <p:spPr>
          <a:xfrm>
            <a:off x="912333" y="2679822"/>
            <a:ext cx="1692188" cy="432048"/>
          </a:xfrm>
          <a:prstGeom prst="rect">
            <a:avLst/>
          </a:prstGeom>
          <a:noFill/>
        </p:spPr>
        <p:txBody>
          <a:bodyPr wrap="none" lIns="0" tIns="0" rIns="0" bIns="0" rtlCol="0" anchor="t" anchorCtr="0">
            <a:noAutofit/>
          </a:bodyPr>
          <a:lstStyle/>
          <a:p>
            <a:pPr algn="ctr">
              <a:spcBef>
                <a:spcPct val="0"/>
              </a:spcBef>
            </a:pPr>
            <a:r>
              <a:rPr lang="en-US" altLang="ja-JP" sz="1200" b="1" err="1">
                <a:solidFill>
                  <a:srgbClr val="C00000"/>
                </a:solidFill>
                <a:cs typeface="メイリオ" pitchFamily="50" charset="-128"/>
              </a:rPr>
              <a:t>SQLServer</a:t>
            </a:r>
            <a:endParaRPr lang="en-US" altLang="ja-JP" sz="1200" b="1">
              <a:solidFill>
                <a:srgbClr val="C00000"/>
              </a:solidFill>
              <a:cs typeface="メイリオ" pitchFamily="50" charset="-128"/>
            </a:endParaRPr>
          </a:p>
        </p:txBody>
      </p:sp>
      <p:sp>
        <p:nvSpPr>
          <p:cNvPr id="62" name="テキスト ボックス 61">
            <a:extLst>
              <a:ext uri="{FF2B5EF4-FFF2-40B4-BE49-F238E27FC236}">
                <a16:creationId xmlns:a16="http://schemas.microsoft.com/office/drawing/2014/main" id="{A2BA986D-29E8-3BCF-0A7A-BA50FA239928}"/>
              </a:ext>
            </a:extLst>
          </p:cNvPr>
          <p:cNvSpPr txBox="1"/>
          <p:nvPr/>
        </p:nvSpPr>
        <p:spPr>
          <a:xfrm>
            <a:off x="3154731" y="2396885"/>
            <a:ext cx="1152128" cy="546880"/>
          </a:xfrm>
          <a:prstGeom prst="rect">
            <a:avLst/>
          </a:prstGeom>
          <a:noFill/>
        </p:spPr>
        <p:txBody>
          <a:bodyPr wrap="none" lIns="0" tIns="0" rIns="0" bIns="0" rtlCol="0" anchor="t" anchorCtr="0">
            <a:noAutofit/>
          </a:bodyPr>
          <a:lstStyle/>
          <a:p>
            <a:pPr algn="ctr">
              <a:lnSpc>
                <a:spcPts val="1800"/>
              </a:lnSpc>
              <a:spcBef>
                <a:spcPct val="0"/>
              </a:spcBef>
            </a:pPr>
            <a:r>
              <a:rPr lang="en-US" altLang="ja-JP" sz="1200" b="1">
                <a:solidFill>
                  <a:srgbClr val="C00000"/>
                </a:solidFill>
                <a:cs typeface="メイリオ" pitchFamily="50" charset="-128"/>
              </a:rPr>
              <a:t>IIS</a:t>
            </a:r>
          </a:p>
          <a:p>
            <a:pPr algn="ctr">
              <a:lnSpc>
                <a:spcPts val="1800"/>
              </a:lnSpc>
              <a:spcBef>
                <a:spcPct val="0"/>
              </a:spcBef>
            </a:pPr>
            <a:r>
              <a:rPr lang="en-US" altLang="ja-JP" sz="1200" b="1">
                <a:solidFill>
                  <a:srgbClr val="C00000"/>
                </a:solidFill>
                <a:cs typeface="メイリオ" pitchFamily="50" charset="-128"/>
              </a:rPr>
              <a:t>SVF</a:t>
            </a:r>
            <a:endParaRPr lang="ja-JP" altLang="en-US" sz="1200" b="1">
              <a:solidFill>
                <a:srgbClr val="C00000"/>
              </a:solidFill>
              <a:cs typeface="メイリオ" pitchFamily="50" charset="-128"/>
            </a:endParaRPr>
          </a:p>
        </p:txBody>
      </p:sp>
      <p:sp>
        <p:nvSpPr>
          <p:cNvPr id="63" name="テキスト ボックス 62">
            <a:extLst>
              <a:ext uri="{FF2B5EF4-FFF2-40B4-BE49-F238E27FC236}">
                <a16:creationId xmlns:a16="http://schemas.microsoft.com/office/drawing/2014/main" id="{0481DFF0-F9F5-BB97-AB5E-AECB7B0B88DD}"/>
              </a:ext>
            </a:extLst>
          </p:cNvPr>
          <p:cNvSpPr txBox="1"/>
          <p:nvPr/>
        </p:nvSpPr>
        <p:spPr>
          <a:xfrm>
            <a:off x="4794761" y="1728000"/>
            <a:ext cx="1530098" cy="648072"/>
          </a:xfrm>
          <a:prstGeom prst="rect">
            <a:avLst/>
          </a:prstGeom>
          <a:noFill/>
        </p:spPr>
        <p:txBody>
          <a:bodyPr wrap="none" lIns="0" tIns="0" rIns="0" bIns="0" rtlCol="0" anchor="t" anchorCtr="0">
            <a:noAutofit/>
          </a:bodyPr>
          <a:lstStyle/>
          <a:p>
            <a:pPr algn="ctr">
              <a:lnSpc>
                <a:spcPts val="1800"/>
              </a:lnSpc>
              <a:spcBef>
                <a:spcPct val="0"/>
              </a:spcBef>
            </a:pPr>
            <a:r>
              <a:rPr lang="en-US" altLang="ja-JP" sz="1400" b="1">
                <a:solidFill>
                  <a:srgbClr val="0065AE"/>
                </a:solidFill>
                <a:cs typeface="メイリオ" pitchFamily="50" charset="-128"/>
              </a:rPr>
              <a:t>Windows</a:t>
            </a:r>
          </a:p>
        </p:txBody>
      </p:sp>
      <p:sp>
        <p:nvSpPr>
          <p:cNvPr id="64" name="テキスト ボックス 63">
            <a:extLst>
              <a:ext uri="{FF2B5EF4-FFF2-40B4-BE49-F238E27FC236}">
                <a16:creationId xmlns:a16="http://schemas.microsoft.com/office/drawing/2014/main" id="{0896C0C9-2791-E6E3-6D77-C5EC6C7DB5C1}"/>
              </a:ext>
            </a:extLst>
          </p:cNvPr>
          <p:cNvSpPr txBox="1"/>
          <p:nvPr/>
        </p:nvSpPr>
        <p:spPr>
          <a:xfrm>
            <a:off x="1257062" y="2419935"/>
            <a:ext cx="1008112" cy="360040"/>
          </a:xfrm>
          <a:prstGeom prst="rect">
            <a:avLst/>
          </a:prstGeom>
          <a:noFill/>
        </p:spPr>
        <p:txBody>
          <a:bodyPr wrap="none" lIns="0" tIns="0" rIns="0" bIns="0" rtlCol="0" anchor="t" anchorCtr="0">
            <a:noAutofit/>
          </a:bodyPr>
          <a:lstStyle/>
          <a:p>
            <a:pPr algn="ctr">
              <a:spcBef>
                <a:spcPct val="0"/>
              </a:spcBef>
            </a:pPr>
            <a:r>
              <a:rPr lang="en-US" altLang="ja-JP" sz="1200" b="1">
                <a:solidFill>
                  <a:srgbClr val="C00000"/>
                </a:solidFill>
                <a:cs typeface="メイリオ" pitchFamily="50" charset="-128"/>
              </a:rPr>
              <a:t>Oracle</a:t>
            </a:r>
          </a:p>
        </p:txBody>
      </p:sp>
      <p:sp>
        <p:nvSpPr>
          <p:cNvPr id="65" name="テキスト ボックス 64">
            <a:extLst>
              <a:ext uri="{FF2B5EF4-FFF2-40B4-BE49-F238E27FC236}">
                <a16:creationId xmlns:a16="http://schemas.microsoft.com/office/drawing/2014/main" id="{DBCC99CD-CDCC-FD3B-DAD3-0342C7FD2CBE}"/>
              </a:ext>
            </a:extLst>
          </p:cNvPr>
          <p:cNvSpPr txBox="1"/>
          <p:nvPr/>
        </p:nvSpPr>
        <p:spPr>
          <a:xfrm>
            <a:off x="7200292" y="1728000"/>
            <a:ext cx="1530098" cy="648072"/>
          </a:xfrm>
          <a:prstGeom prst="rect">
            <a:avLst/>
          </a:prstGeom>
          <a:noFill/>
        </p:spPr>
        <p:txBody>
          <a:bodyPr wrap="none" lIns="0" tIns="0" rIns="0" bIns="0" rtlCol="0" anchor="t" anchorCtr="0">
            <a:noAutofit/>
          </a:bodyPr>
          <a:lstStyle/>
          <a:p>
            <a:pPr algn="ctr">
              <a:lnSpc>
                <a:spcPts val="1800"/>
              </a:lnSpc>
              <a:spcBef>
                <a:spcPct val="0"/>
              </a:spcBef>
            </a:pPr>
            <a:r>
              <a:rPr lang="en-US" altLang="ja-JP" sz="1400" b="1">
                <a:solidFill>
                  <a:srgbClr val="0065AE"/>
                </a:solidFill>
                <a:cs typeface="メイリオ" pitchFamily="50" charset="-128"/>
              </a:rPr>
              <a:t>Windows</a:t>
            </a:r>
          </a:p>
        </p:txBody>
      </p:sp>
      <p:sp>
        <p:nvSpPr>
          <p:cNvPr id="66" name="テキスト ボックス 65">
            <a:extLst>
              <a:ext uri="{FF2B5EF4-FFF2-40B4-BE49-F238E27FC236}">
                <a16:creationId xmlns:a16="http://schemas.microsoft.com/office/drawing/2014/main" id="{7149ABEC-E019-8162-4346-B58325F82957}"/>
              </a:ext>
            </a:extLst>
          </p:cNvPr>
          <p:cNvSpPr txBox="1"/>
          <p:nvPr/>
        </p:nvSpPr>
        <p:spPr>
          <a:xfrm>
            <a:off x="406886" y="1591050"/>
            <a:ext cx="1530098" cy="711115"/>
          </a:xfrm>
          <a:prstGeom prst="rect">
            <a:avLst/>
          </a:prstGeom>
          <a:noFill/>
        </p:spPr>
        <p:txBody>
          <a:bodyPr wrap="none" lIns="0" tIns="0" rIns="0" bIns="0" rtlCol="0" anchor="t" anchorCtr="0">
            <a:noAutofit/>
          </a:bodyPr>
          <a:lstStyle/>
          <a:p>
            <a:pPr algn="ctr">
              <a:spcBef>
                <a:spcPct val="0"/>
              </a:spcBef>
            </a:pPr>
            <a:r>
              <a:rPr lang="ja-JP" altLang="en-US" sz="1200" b="1">
                <a:solidFill>
                  <a:srgbClr val="0065AE"/>
                </a:solidFill>
                <a:cs typeface="メイリオ" pitchFamily="50" charset="-128"/>
              </a:rPr>
              <a:t>データベースの</a:t>
            </a:r>
            <a:endParaRPr lang="en-US" altLang="ja-JP" sz="1200" b="1">
              <a:solidFill>
                <a:srgbClr val="0065AE"/>
              </a:solidFill>
              <a:cs typeface="メイリオ" pitchFamily="50" charset="-128"/>
            </a:endParaRPr>
          </a:p>
          <a:p>
            <a:pPr algn="ctr">
              <a:spcBef>
                <a:spcPct val="0"/>
              </a:spcBef>
            </a:pPr>
            <a:r>
              <a:rPr lang="ja-JP" altLang="en-US" sz="1200" b="1">
                <a:solidFill>
                  <a:srgbClr val="0065AE"/>
                </a:solidFill>
                <a:cs typeface="メイリオ" pitchFamily="50" charset="-128"/>
              </a:rPr>
              <a:t>システム要件に</a:t>
            </a:r>
            <a:endParaRPr lang="en-US" altLang="ja-JP" sz="1200" b="1">
              <a:solidFill>
                <a:srgbClr val="0065AE"/>
              </a:solidFill>
              <a:cs typeface="メイリオ" pitchFamily="50" charset="-128"/>
            </a:endParaRPr>
          </a:p>
          <a:p>
            <a:pPr algn="ctr">
              <a:spcBef>
                <a:spcPct val="0"/>
              </a:spcBef>
            </a:pPr>
            <a:r>
              <a:rPr lang="ja-JP" altLang="en-US" sz="1200" b="1">
                <a:solidFill>
                  <a:srgbClr val="0065AE"/>
                </a:solidFill>
                <a:cs typeface="メイリオ" pitchFamily="50" charset="-128"/>
              </a:rPr>
              <a:t>適合していること</a:t>
            </a:r>
          </a:p>
        </p:txBody>
      </p:sp>
      <p:sp>
        <p:nvSpPr>
          <p:cNvPr id="67" name="角丸四角形 30">
            <a:extLst>
              <a:ext uri="{FF2B5EF4-FFF2-40B4-BE49-F238E27FC236}">
                <a16:creationId xmlns:a16="http://schemas.microsoft.com/office/drawing/2014/main" id="{685ECE23-24C3-C467-3483-6C8D1775EA64}"/>
              </a:ext>
            </a:extLst>
          </p:cNvPr>
          <p:cNvSpPr/>
          <p:nvPr/>
        </p:nvSpPr>
        <p:spPr>
          <a:xfrm>
            <a:off x="431540" y="915566"/>
            <a:ext cx="3888432" cy="288032"/>
          </a:xfrm>
          <a:prstGeom prst="roundRect">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err="1">
                <a:ln>
                  <a:noFill/>
                </a:ln>
                <a:solidFill>
                  <a:srgbClr val="FFFFFF"/>
                </a:solidFill>
                <a:effectLst/>
                <a:uLnTx/>
                <a:uFillTx/>
              </a:rPr>
              <a:t>SuperStream</a:t>
            </a:r>
            <a:r>
              <a:rPr kumimoji="0" lang="en-US" altLang="ja-JP" sz="1600" b="1" i="0" u="none" strike="noStrike" kern="0" cap="none" spc="0" normalizeH="0" baseline="0" noProof="0">
                <a:ln>
                  <a:noFill/>
                </a:ln>
                <a:solidFill>
                  <a:srgbClr val="FFFFFF"/>
                </a:solidFill>
                <a:effectLst/>
                <a:uLnTx/>
                <a:uFillTx/>
              </a:rPr>
              <a:t>-NX </a:t>
            </a:r>
            <a:r>
              <a:rPr kumimoji="0" lang="ja-JP" altLang="en-US" sz="1600" b="1" i="0" u="none" strike="noStrike" kern="0" cap="none" spc="0" normalizeH="0" baseline="0" noProof="0">
                <a:ln>
                  <a:noFill/>
                </a:ln>
                <a:solidFill>
                  <a:srgbClr val="FFFFFF"/>
                </a:solidFill>
                <a:effectLst/>
                <a:uLnTx/>
                <a:uFillTx/>
              </a:rPr>
              <a:t>統合会計</a:t>
            </a:r>
            <a:r>
              <a:rPr kumimoji="0" lang="en-US" altLang="ja-JP" sz="1600" b="1" i="0" u="none" strike="noStrike" kern="0" cap="none" spc="0" normalizeH="0" baseline="0" noProof="0">
                <a:ln>
                  <a:noFill/>
                </a:ln>
                <a:solidFill>
                  <a:srgbClr val="FFFFFF"/>
                </a:solidFill>
                <a:effectLst/>
                <a:uLnTx/>
                <a:uFillTx/>
              </a:rPr>
              <a:t>/</a:t>
            </a:r>
            <a:r>
              <a:rPr kumimoji="0" lang="ja-JP" altLang="en-US" sz="1600" b="1" i="0" u="none" strike="noStrike" kern="0" cap="none" spc="0" normalizeH="0" baseline="0" noProof="0">
                <a:ln>
                  <a:noFill/>
                </a:ln>
                <a:solidFill>
                  <a:srgbClr val="FFFFFF"/>
                </a:solidFill>
                <a:effectLst/>
                <a:uLnTx/>
                <a:uFillTx/>
              </a:rPr>
              <a:t>固定資産 </a:t>
            </a:r>
          </a:p>
        </p:txBody>
      </p:sp>
      <p:grpSp>
        <p:nvGrpSpPr>
          <p:cNvPr id="68" name="グループ化 525">
            <a:extLst>
              <a:ext uri="{FF2B5EF4-FFF2-40B4-BE49-F238E27FC236}">
                <a16:creationId xmlns:a16="http://schemas.microsoft.com/office/drawing/2014/main" id="{545F845C-68DB-9AC7-E72A-EC0FBDF6F6F8}"/>
              </a:ext>
            </a:extLst>
          </p:cNvPr>
          <p:cNvGrpSpPr/>
          <p:nvPr/>
        </p:nvGrpSpPr>
        <p:grpSpPr>
          <a:xfrm>
            <a:off x="5580172" y="3363898"/>
            <a:ext cx="540000" cy="540000"/>
            <a:chOff x="3784104" y="1923678"/>
            <a:chExt cx="381000" cy="381000"/>
          </a:xfrm>
          <a:solidFill>
            <a:srgbClr val="54C2F0"/>
          </a:solidFill>
        </p:grpSpPr>
        <p:sp>
          <p:nvSpPr>
            <p:cNvPr id="69" name="Freeform 560">
              <a:extLst>
                <a:ext uri="{FF2B5EF4-FFF2-40B4-BE49-F238E27FC236}">
                  <a16:creationId xmlns:a16="http://schemas.microsoft.com/office/drawing/2014/main" id="{621C1529-2D76-AA6E-4C0C-1794406E777F}"/>
                </a:ext>
              </a:extLst>
            </p:cNvPr>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54C2F0"/>
                </a:solidFill>
                <a:effectLst/>
                <a:uLnTx/>
                <a:uFillTx/>
              </a:endParaRPr>
            </a:p>
          </p:txBody>
        </p:sp>
        <p:sp>
          <p:nvSpPr>
            <p:cNvPr id="70" name="Freeform 561">
              <a:extLst>
                <a:ext uri="{FF2B5EF4-FFF2-40B4-BE49-F238E27FC236}">
                  <a16:creationId xmlns:a16="http://schemas.microsoft.com/office/drawing/2014/main" id="{BD033184-47AE-952B-9557-86F2A6907256}"/>
                </a:ext>
              </a:extLst>
            </p:cNvPr>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54C2F0"/>
                </a:solidFill>
                <a:effectLst/>
                <a:uLnTx/>
                <a:uFillTx/>
              </a:endParaRPr>
            </a:p>
          </p:txBody>
        </p:sp>
      </p:grpSp>
      <p:grpSp>
        <p:nvGrpSpPr>
          <p:cNvPr id="71" name="グループ化 525">
            <a:extLst>
              <a:ext uri="{FF2B5EF4-FFF2-40B4-BE49-F238E27FC236}">
                <a16:creationId xmlns:a16="http://schemas.microsoft.com/office/drawing/2014/main" id="{2983C98F-6874-90AB-3A08-D0692395B22D}"/>
              </a:ext>
            </a:extLst>
          </p:cNvPr>
          <p:cNvGrpSpPr/>
          <p:nvPr/>
        </p:nvGrpSpPr>
        <p:grpSpPr>
          <a:xfrm>
            <a:off x="1467843" y="3363898"/>
            <a:ext cx="540000" cy="540000"/>
            <a:chOff x="3784104" y="1923678"/>
            <a:chExt cx="381000" cy="381000"/>
          </a:xfrm>
          <a:solidFill>
            <a:srgbClr val="54C2F0"/>
          </a:solidFill>
        </p:grpSpPr>
        <p:sp>
          <p:nvSpPr>
            <p:cNvPr id="72" name="Freeform 560">
              <a:extLst>
                <a:ext uri="{FF2B5EF4-FFF2-40B4-BE49-F238E27FC236}">
                  <a16:creationId xmlns:a16="http://schemas.microsoft.com/office/drawing/2014/main" id="{BE75BE11-CBFC-1127-2EBA-F764E121066F}"/>
                </a:ext>
              </a:extLst>
            </p:cNvPr>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54C2F0"/>
                </a:solidFill>
                <a:effectLst/>
                <a:uLnTx/>
                <a:uFillTx/>
              </a:endParaRPr>
            </a:p>
          </p:txBody>
        </p:sp>
        <p:sp>
          <p:nvSpPr>
            <p:cNvPr id="73" name="Freeform 561">
              <a:extLst>
                <a:ext uri="{FF2B5EF4-FFF2-40B4-BE49-F238E27FC236}">
                  <a16:creationId xmlns:a16="http://schemas.microsoft.com/office/drawing/2014/main" id="{245B2919-8905-1837-A942-AA40D1AB1CE9}"/>
                </a:ext>
              </a:extLst>
            </p:cNvPr>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54C2F0"/>
                </a:solidFill>
                <a:effectLst/>
                <a:uLnTx/>
                <a:uFillTx/>
              </a:endParaRPr>
            </a:p>
          </p:txBody>
        </p:sp>
      </p:grpSp>
      <p:sp>
        <p:nvSpPr>
          <p:cNvPr id="74" name="Freeform 416">
            <a:extLst>
              <a:ext uri="{FF2B5EF4-FFF2-40B4-BE49-F238E27FC236}">
                <a16:creationId xmlns:a16="http://schemas.microsoft.com/office/drawing/2014/main" id="{B7BA7329-E205-325E-5F3B-BCAAFAD47888}"/>
              </a:ext>
            </a:extLst>
          </p:cNvPr>
          <p:cNvSpPr>
            <a:spLocks noEditPoints="1"/>
          </p:cNvSpPr>
          <p:nvPr/>
        </p:nvSpPr>
        <p:spPr bwMode="auto">
          <a:xfrm>
            <a:off x="7416028" y="3340594"/>
            <a:ext cx="360328" cy="491356"/>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5" name="Freeform 447">
            <a:extLst>
              <a:ext uri="{FF2B5EF4-FFF2-40B4-BE49-F238E27FC236}">
                <a16:creationId xmlns:a16="http://schemas.microsoft.com/office/drawing/2014/main" id="{DF080C7E-E3CA-E9A6-CD35-68D9CA66174B}"/>
              </a:ext>
            </a:extLst>
          </p:cNvPr>
          <p:cNvSpPr>
            <a:spLocks noEditPoints="1"/>
          </p:cNvSpPr>
          <p:nvPr/>
        </p:nvSpPr>
        <p:spPr bwMode="auto">
          <a:xfrm>
            <a:off x="5211812" y="2302165"/>
            <a:ext cx="404304" cy="579500"/>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6" name="Freeform 447">
            <a:extLst>
              <a:ext uri="{FF2B5EF4-FFF2-40B4-BE49-F238E27FC236}">
                <a16:creationId xmlns:a16="http://schemas.microsoft.com/office/drawing/2014/main" id="{804646A0-DEF3-E8D2-8909-8F0EE8F75FA9}"/>
              </a:ext>
            </a:extLst>
          </p:cNvPr>
          <p:cNvSpPr>
            <a:spLocks noEditPoints="1"/>
          </p:cNvSpPr>
          <p:nvPr/>
        </p:nvSpPr>
        <p:spPr bwMode="auto">
          <a:xfrm>
            <a:off x="2799544" y="2302165"/>
            <a:ext cx="404304" cy="579500"/>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7" name="Freeform 447">
            <a:extLst>
              <a:ext uri="{FF2B5EF4-FFF2-40B4-BE49-F238E27FC236}">
                <a16:creationId xmlns:a16="http://schemas.microsoft.com/office/drawing/2014/main" id="{E2D2694E-F36E-D752-D2AA-4A1DAF0A2D38}"/>
              </a:ext>
            </a:extLst>
          </p:cNvPr>
          <p:cNvSpPr>
            <a:spLocks noEditPoints="1"/>
          </p:cNvSpPr>
          <p:nvPr/>
        </p:nvSpPr>
        <p:spPr bwMode="auto">
          <a:xfrm>
            <a:off x="755576" y="2305601"/>
            <a:ext cx="404304" cy="579500"/>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cxnSp>
        <p:nvCxnSpPr>
          <p:cNvPr id="78" name="直線コネクタ 77">
            <a:extLst>
              <a:ext uri="{FF2B5EF4-FFF2-40B4-BE49-F238E27FC236}">
                <a16:creationId xmlns:a16="http://schemas.microsoft.com/office/drawing/2014/main" id="{EA46CAED-CE4B-5992-6B79-36259365A72C}"/>
              </a:ext>
            </a:extLst>
          </p:cNvPr>
          <p:cNvCxnSpPr/>
          <p:nvPr/>
        </p:nvCxnSpPr>
        <p:spPr>
          <a:xfrm>
            <a:off x="5428781" y="2881665"/>
            <a:ext cx="0" cy="350787"/>
          </a:xfrm>
          <a:prstGeom prst="line">
            <a:avLst/>
          </a:prstGeom>
          <a:noFill/>
          <a:ln w="28575" cap="flat" cmpd="sng" algn="ctr">
            <a:solidFill>
              <a:srgbClr val="54C2F0"/>
            </a:solidFill>
            <a:prstDash val="solid"/>
          </a:ln>
          <a:effectLst/>
        </p:spPr>
      </p:cxnSp>
      <p:cxnSp>
        <p:nvCxnSpPr>
          <p:cNvPr id="79" name="直線コネクタ 78">
            <a:extLst>
              <a:ext uri="{FF2B5EF4-FFF2-40B4-BE49-F238E27FC236}">
                <a16:creationId xmlns:a16="http://schemas.microsoft.com/office/drawing/2014/main" id="{096C1D6E-D436-5657-4A3A-88725B5B1D0A}"/>
              </a:ext>
            </a:extLst>
          </p:cNvPr>
          <p:cNvCxnSpPr/>
          <p:nvPr/>
        </p:nvCxnSpPr>
        <p:spPr>
          <a:xfrm>
            <a:off x="3002454" y="2881665"/>
            <a:ext cx="0" cy="350787"/>
          </a:xfrm>
          <a:prstGeom prst="line">
            <a:avLst/>
          </a:prstGeom>
          <a:noFill/>
          <a:ln w="28575" cap="flat" cmpd="sng" algn="ctr">
            <a:solidFill>
              <a:srgbClr val="54C2F0"/>
            </a:solidFill>
            <a:prstDash val="solid"/>
          </a:ln>
          <a:effectLst/>
        </p:spPr>
      </p:cxnSp>
      <p:sp>
        <p:nvSpPr>
          <p:cNvPr id="80" name="フローチャート: 処理 79">
            <a:extLst>
              <a:ext uri="{FF2B5EF4-FFF2-40B4-BE49-F238E27FC236}">
                <a16:creationId xmlns:a16="http://schemas.microsoft.com/office/drawing/2014/main" id="{33F7BBF9-6317-CD05-50EF-CBBC3A6E7B70}"/>
              </a:ext>
            </a:extLst>
          </p:cNvPr>
          <p:cNvSpPr/>
          <p:nvPr/>
        </p:nvSpPr>
        <p:spPr>
          <a:xfrm>
            <a:off x="648072" y="3183878"/>
            <a:ext cx="7704000" cy="72008"/>
          </a:xfrm>
          <a:prstGeom prst="flowChartProcess">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endParaRPr>
          </a:p>
        </p:txBody>
      </p:sp>
      <p:cxnSp>
        <p:nvCxnSpPr>
          <p:cNvPr id="81" name="直線コネクタ 80">
            <a:extLst>
              <a:ext uri="{FF2B5EF4-FFF2-40B4-BE49-F238E27FC236}">
                <a16:creationId xmlns:a16="http://schemas.microsoft.com/office/drawing/2014/main" id="{CF78898D-44C9-48EB-EFA6-15A918901B56}"/>
              </a:ext>
            </a:extLst>
          </p:cNvPr>
          <p:cNvCxnSpPr/>
          <p:nvPr/>
        </p:nvCxnSpPr>
        <p:spPr>
          <a:xfrm>
            <a:off x="971600" y="2881094"/>
            <a:ext cx="0" cy="350787"/>
          </a:xfrm>
          <a:prstGeom prst="line">
            <a:avLst/>
          </a:prstGeom>
          <a:noFill/>
          <a:ln w="28575" cap="flat" cmpd="sng" algn="ctr">
            <a:solidFill>
              <a:srgbClr val="54C2F0"/>
            </a:solidFill>
            <a:prstDash val="solid"/>
          </a:ln>
          <a:effectLst/>
        </p:spPr>
      </p:cxnSp>
      <p:sp>
        <p:nvSpPr>
          <p:cNvPr id="82" name="テキスト ボックス 81">
            <a:extLst>
              <a:ext uri="{FF2B5EF4-FFF2-40B4-BE49-F238E27FC236}">
                <a16:creationId xmlns:a16="http://schemas.microsoft.com/office/drawing/2014/main" id="{4EE29CE9-05E0-08E8-8804-32A0AD9046D9}"/>
              </a:ext>
            </a:extLst>
          </p:cNvPr>
          <p:cNvSpPr txBox="1"/>
          <p:nvPr/>
        </p:nvSpPr>
        <p:spPr>
          <a:xfrm>
            <a:off x="585817" y="3954530"/>
            <a:ext cx="3476920" cy="727753"/>
          </a:xfrm>
          <a:prstGeom prst="rect">
            <a:avLst/>
          </a:prstGeom>
        </p:spPr>
        <p:txBody>
          <a:bodyPr wrap="square" lIns="0" tIns="0" rIns="0" bIns="0" rtlCol="0" anchor="t" anchorCtr="0">
            <a:no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1000" b="1" i="0" u="sng" strike="noStrike" kern="0" cap="none" spc="0" normalizeH="0" baseline="0" noProof="0">
                <a:ln>
                  <a:noFill/>
                </a:ln>
                <a:solidFill>
                  <a:prstClr val="black">
                    <a:lumMod val="75000"/>
                    <a:lumOff val="25000"/>
                  </a:prstClr>
                </a:solidFill>
                <a:effectLst/>
                <a:uLnTx/>
                <a:uFillTx/>
                <a:cs typeface="メイリオ" pitchFamily="50" charset="-128"/>
              </a:rPr>
              <a:t>クライアント</a:t>
            </a:r>
            <a:endParaRPr kumimoji="0" lang="en-US" altLang="ja-JP" sz="1000" b="1" i="0" u="sng"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ja-JP" altLang="en-US" sz="800" kern="0">
                <a:solidFill>
                  <a:prstClr val="black">
                    <a:lumMod val="75000"/>
                    <a:lumOff val="25000"/>
                  </a:prstClr>
                </a:solidFill>
                <a:cs typeface="メイリオ" pitchFamily="50" charset="-128"/>
              </a:rPr>
              <a:t> </a:t>
            </a:r>
            <a:r>
              <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rPr>
              <a:t>Windows</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rPr>
              <a:t>.NET Framework</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ja-JP" altLang="en-US" sz="800" kern="0">
                <a:solidFill>
                  <a:prstClr val="black">
                    <a:lumMod val="75000"/>
                    <a:lumOff val="25000"/>
                  </a:prstClr>
                </a:solidFill>
                <a:cs typeface="メイリオ" pitchFamily="50" charset="-128"/>
              </a:rPr>
              <a:t> </a:t>
            </a:r>
            <a:r>
              <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rPr>
              <a:t>Adobe Reader / Adobe Acrobat</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ja-JP" altLang="en-US" sz="800" kern="0">
                <a:solidFill>
                  <a:prstClr val="black">
                    <a:lumMod val="75000"/>
                    <a:lumOff val="25000"/>
                  </a:prstClr>
                </a:solidFill>
                <a:cs typeface="メイリオ" pitchFamily="50" charset="-128"/>
              </a:rPr>
              <a:t> </a:t>
            </a:r>
            <a:r>
              <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rPr>
              <a:t>Microsoft Excel</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1000" b="0" i="0" u="none" strike="noStrike" kern="0" cap="none" spc="0" normalizeH="0" baseline="0" noProof="0">
                <a:ln>
                  <a:noFill/>
                </a:ln>
                <a:solidFill>
                  <a:prstClr val="black">
                    <a:lumMod val="75000"/>
                    <a:lumOff val="25000"/>
                  </a:prstClr>
                </a:solidFill>
                <a:effectLst/>
                <a:uLnTx/>
                <a:uFillTx/>
                <a:cs typeface="メイリオ" pitchFamily="50" charset="-128"/>
              </a:rPr>
              <a:t>（ストアアプリ版、</a:t>
            </a:r>
            <a:r>
              <a:rPr kumimoji="0" lang="en-US" altLang="ja-JP" sz="1000" kern="0">
                <a:solidFill>
                  <a:prstClr val="black">
                    <a:lumMod val="75000"/>
                    <a:lumOff val="25000"/>
                  </a:prstClr>
                </a:solidFill>
                <a:cs typeface="メイリオ" pitchFamily="50" charset="-128"/>
              </a:rPr>
              <a:t>Web</a:t>
            </a:r>
            <a:r>
              <a:rPr kumimoji="0" lang="ja-JP" altLang="en-US" sz="1000" kern="0">
                <a:solidFill>
                  <a:prstClr val="black">
                    <a:lumMod val="75000"/>
                    <a:lumOff val="25000"/>
                  </a:prstClr>
                </a:solidFill>
                <a:cs typeface="メイリオ" pitchFamily="50" charset="-128"/>
              </a:rPr>
              <a:t>アプリ版</a:t>
            </a:r>
            <a:r>
              <a:rPr kumimoji="0" lang="ja-JP" altLang="en-US" sz="1000" b="0" i="0" u="none" strike="noStrike" kern="0" cap="none" spc="0" normalizeH="0" baseline="0" noProof="0">
                <a:ln>
                  <a:noFill/>
                </a:ln>
                <a:solidFill>
                  <a:prstClr val="black">
                    <a:lumMod val="75000"/>
                    <a:lumOff val="25000"/>
                  </a:prstClr>
                </a:solidFill>
                <a:effectLst/>
                <a:uLnTx/>
                <a:uFillTx/>
                <a:cs typeface="メイリオ" pitchFamily="50" charset="-128"/>
              </a:rPr>
              <a:t>を除く）</a:t>
            </a:r>
            <a:r>
              <a:rPr kumimoji="0" lang="ja-JP" altLang="en-US" sz="700" b="0" i="0" u="none" strike="noStrike" kern="0" cap="none" spc="0" normalizeH="0" baseline="0" noProof="0">
                <a:ln>
                  <a:noFill/>
                </a:ln>
                <a:solidFill>
                  <a:prstClr val="black">
                    <a:lumMod val="75000"/>
                    <a:lumOff val="25000"/>
                  </a:prstClr>
                </a:solidFill>
                <a:effectLst/>
                <a:uLnTx/>
                <a:uFillTx/>
                <a:cs typeface="メイリオ" pitchFamily="50" charset="-128"/>
              </a:rPr>
              <a:t> </a:t>
            </a: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p:txBody>
      </p:sp>
      <p:sp>
        <p:nvSpPr>
          <p:cNvPr id="83" name="テキスト ボックス 82">
            <a:extLst>
              <a:ext uri="{FF2B5EF4-FFF2-40B4-BE49-F238E27FC236}">
                <a16:creationId xmlns:a16="http://schemas.microsoft.com/office/drawing/2014/main" id="{60DA3B39-92BE-3F63-951B-D5988F85854C}"/>
              </a:ext>
            </a:extLst>
          </p:cNvPr>
          <p:cNvSpPr txBox="1"/>
          <p:nvPr/>
        </p:nvSpPr>
        <p:spPr>
          <a:xfrm>
            <a:off x="4687289" y="3970859"/>
            <a:ext cx="1540896" cy="727753"/>
          </a:xfrm>
          <a:prstGeom prst="rect">
            <a:avLst/>
          </a:prstGeom>
        </p:spPr>
        <p:txBody>
          <a:bodyPr wrap="square" lIns="0" tIns="0" rIns="0" bIns="0" rtlCol="0" anchor="t" anchorCtr="0">
            <a:no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1000" b="1" i="0" u="sng" strike="noStrike" kern="0" cap="none" spc="0" normalizeH="0" baseline="0" noProof="0">
                <a:ln>
                  <a:noFill/>
                </a:ln>
                <a:solidFill>
                  <a:prstClr val="black">
                    <a:lumMod val="75000"/>
                    <a:lumOff val="25000"/>
                  </a:prstClr>
                </a:solidFill>
                <a:effectLst/>
                <a:uLnTx/>
                <a:uFillTx/>
                <a:cs typeface="メイリオ" pitchFamily="50" charset="-128"/>
              </a:rPr>
              <a:t>クライアント</a:t>
            </a:r>
            <a:endParaRPr kumimoji="0" lang="en-US" altLang="ja-JP" sz="1000" b="1" i="0" u="sng" strike="noStrike" kern="0" cap="none" spc="0" normalizeH="0" baseline="0" noProof="0">
              <a:ln>
                <a:noFill/>
              </a:ln>
              <a:solidFill>
                <a:prstClr val="black">
                  <a:lumMod val="75000"/>
                  <a:lumOff val="25000"/>
                </a:prstClr>
              </a:solidFill>
              <a:effectLst/>
              <a:uLnTx/>
              <a:uFillTx/>
              <a:cs typeface="メイリオ" pitchFamily="50" charset="-128"/>
            </a:endParaRPr>
          </a:p>
          <a:p>
            <a:pPr>
              <a:spcBef>
                <a:spcPct val="0"/>
              </a:spcBef>
              <a:defRPr/>
            </a:pPr>
            <a:r>
              <a:rPr kumimoji="0" lang="ja-JP" altLang="en-US" sz="800" kern="0">
                <a:solidFill>
                  <a:prstClr val="black">
                    <a:lumMod val="75000"/>
                    <a:lumOff val="25000"/>
                  </a:prstClr>
                </a:solidFill>
                <a:cs typeface="メイリオ" pitchFamily="50" charset="-128"/>
              </a:rPr>
              <a:t>■ </a:t>
            </a:r>
            <a:r>
              <a:rPr kumimoji="0" lang="en-US" altLang="ja-JP" sz="1000" kern="0">
                <a:solidFill>
                  <a:prstClr val="black">
                    <a:lumMod val="75000"/>
                    <a:lumOff val="25000"/>
                  </a:prstClr>
                </a:solidFill>
                <a:cs typeface="メイリオ" pitchFamily="50" charset="-128"/>
              </a:rPr>
              <a:t>Windows</a:t>
            </a:r>
            <a:endParaRPr kumimoji="0" lang="en-US" altLang="ja-JP" sz="1000" b="1" i="0" u="sng"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800" kern="0">
                <a:solidFill>
                  <a:prstClr val="black">
                    <a:lumMod val="75000"/>
                    <a:lumOff val="25000"/>
                  </a:prstClr>
                </a:solidFill>
                <a:cs typeface="メイリオ" pitchFamily="50" charset="-128"/>
              </a:rPr>
              <a:t>■ </a:t>
            </a:r>
            <a:r>
              <a:rPr kumimoji="0" lang="en-US" altLang="ja-JP" sz="1000" kern="0">
                <a:solidFill>
                  <a:prstClr val="black">
                    <a:lumMod val="75000"/>
                    <a:lumOff val="25000"/>
                  </a:prstClr>
                </a:solidFill>
                <a:cs typeface="メイリオ" pitchFamily="50" charset="-128"/>
              </a:rPr>
              <a:t>Google Chrome</a:t>
            </a: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800" kern="0">
                <a:solidFill>
                  <a:prstClr val="black">
                    <a:lumMod val="75000"/>
                    <a:lumOff val="25000"/>
                  </a:prstClr>
                </a:solidFill>
                <a:cs typeface="メイリオ" pitchFamily="50" charset="-128"/>
              </a:rPr>
              <a:t>■ </a:t>
            </a:r>
            <a:r>
              <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rPr>
              <a:t>Microsoft </a:t>
            </a:r>
            <a:r>
              <a:rPr kumimoji="0" lang="en-US" altLang="ja-JP" sz="1000" kern="0" noProof="0">
                <a:solidFill>
                  <a:prstClr val="black">
                    <a:lumMod val="75000"/>
                    <a:lumOff val="25000"/>
                  </a:prstClr>
                </a:solidFill>
                <a:cs typeface="メイリオ" pitchFamily="50" charset="-128"/>
              </a:rPr>
              <a:t>E</a:t>
            </a:r>
            <a:r>
              <a:rPr kumimoji="0" lang="en-US" altLang="ja-JP" sz="1000" kern="0" err="1">
                <a:solidFill>
                  <a:prstClr val="black">
                    <a:lumMod val="75000"/>
                    <a:lumOff val="25000"/>
                  </a:prstClr>
                </a:solidFill>
                <a:cs typeface="メイリオ" pitchFamily="50" charset="-128"/>
              </a:rPr>
              <a:t>dge</a:t>
            </a:r>
            <a:endParaRPr kumimoji="0" lang="en-US" altLang="ja-JP" sz="9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800" kern="0">
                <a:solidFill>
                  <a:prstClr val="black">
                    <a:lumMod val="75000"/>
                    <a:lumOff val="25000"/>
                  </a:prstClr>
                </a:solidFill>
                <a:cs typeface="メイリオ" pitchFamily="50" charset="-128"/>
              </a:rPr>
              <a:t>■ </a:t>
            </a:r>
            <a:r>
              <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rPr>
              <a:t>Adobe Reader DC</a:t>
            </a:r>
          </a:p>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p:txBody>
      </p:sp>
      <p:sp>
        <p:nvSpPr>
          <p:cNvPr id="84" name="テキスト ボックス 83">
            <a:extLst>
              <a:ext uri="{FF2B5EF4-FFF2-40B4-BE49-F238E27FC236}">
                <a16:creationId xmlns:a16="http://schemas.microsoft.com/office/drawing/2014/main" id="{8595EDA1-BA9A-D2B9-9B97-9C2FF761C0AB}"/>
              </a:ext>
            </a:extLst>
          </p:cNvPr>
          <p:cNvSpPr txBox="1"/>
          <p:nvPr/>
        </p:nvSpPr>
        <p:spPr>
          <a:xfrm>
            <a:off x="6480212" y="3939902"/>
            <a:ext cx="2250178" cy="727753"/>
          </a:xfrm>
          <a:prstGeom prst="rect">
            <a:avLst/>
          </a:prstGeom>
        </p:spPr>
        <p:txBody>
          <a:bodyPr wrap="square" lIns="0" tIns="0" rIns="0" bIns="0" rtlCol="0" anchor="t" anchorCtr="0">
            <a:noAutofit/>
          </a:bodyPr>
          <a:lstStyle/>
          <a:p>
            <a:pPr lvl="0">
              <a:spcBef>
                <a:spcPct val="0"/>
              </a:spcBef>
              <a:defRPr/>
            </a:pPr>
            <a:r>
              <a:rPr kumimoji="0" lang="ja-JP" altLang="en-US" sz="1000" b="1" u="sng" kern="0" noProof="0">
                <a:solidFill>
                  <a:prstClr val="black">
                    <a:lumMod val="75000"/>
                    <a:lumOff val="25000"/>
                  </a:prstClr>
                </a:solidFill>
                <a:cs typeface="メイリオ" pitchFamily="50" charset="-128"/>
              </a:rPr>
              <a:t>モバイル</a:t>
            </a:r>
            <a:endParaRPr kumimoji="0" lang="en-US" altLang="ja-JP" sz="1000" b="1" i="0" u="sng"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ja-JP" altLang="en-US" sz="800" kern="0">
                <a:solidFill>
                  <a:prstClr val="black">
                    <a:lumMod val="75000"/>
                    <a:lumOff val="25000"/>
                  </a:prstClr>
                </a:solidFill>
                <a:cs typeface="メイリオ" pitchFamily="50" charset="-128"/>
              </a:rPr>
              <a:t> </a:t>
            </a:r>
            <a:r>
              <a:rPr kumimoji="0" lang="en-US" altLang="ja-JP" sz="1000" b="0" i="0" u="none" strike="noStrike" kern="0" cap="none" spc="0" normalizeH="0" baseline="0" noProof="0" err="1">
                <a:ln>
                  <a:noFill/>
                </a:ln>
                <a:solidFill>
                  <a:prstClr val="black">
                    <a:lumMod val="75000"/>
                    <a:lumOff val="25000"/>
                  </a:prstClr>
                </a:solidFill>
                <a:effectLst/>
                <a:uLnTx/>
                <a:uFillTx/>
                <a:cs typeface="メイリオ" pitchFamily="50" charset="-128"/>
              </a:rPr>
              <a:t>iPadOS</a:t>
            </a: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ja-JP" altLang="en-US" sz="800" kern="0">
                <a:solidFill>
                  <a:prstClr val="black">
                    <a:lumMod val="75000"/>
                    <a:lumOff val="25000"/>
                  </a:prstClr>
                </a:solidFill>
                <a:cs typeface="メイリオ" pitchFamily="50" charset="-128"/>
              </a:rPr>
              <a:t> </a:t>
            </a:r>
            <a:r>
              <a:rPr kumimoji="0" lang="en-US" altLang="ja-JP" sz="1000" kern="0">
                <a:solidFill>
                  <a:prstClr val="black">
                    <a:lumMod val="75000"/>
                    <a:lumOff val="25000"/>
                  </a:prstClr>
                </a:solidFill>
                <a:cs typeface="メイリオ" pitchFamily="50" charset="-128"/>
              </a:rPr>
              <a:t>iOS</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en-US" altLang="ja-JP" sz="1050" b="0" i="0" u="none" strike="noStrike" kern="0" cap="none" spc="0" normalizeH="0" baseline="0" noProof="0">
                <a:ln>
                  <a:noFill/>
                </a:ln>
                <a:solidFill>
                  <a:prstClr val="black">
                    <a:lumMod val="75000"/>
                    <a:lumOff val="25000"/>
                  </a:prstClr>
                </a:solidFill>
                <a:effectLst/>
                <a:uLnTx/>
                <a:uFillTx/>
                <a:cs typeface="メイリオ" pitchFamily="50" charset="-128"/>
              </a:rPr>
              <a:t>Windows</a:t>
            </a:r>
          </a:p>
          <a:p>
            <a:pPr lvl="0">
              <a:spcBef>
                <a:spcPct val="0"/>
              </a:spcBef>
              <a:defRPr/>
            </a:pPr>
            <a:r>
              <a:rPr kumimoji="0" lang="en-US" altLang="ja-JP" sz="1050" kern="0" noProof="0">
                <a:solidFill>
                  <a:prstClr val="black">
                    <a:lumMod val="75000"/>
                    <a:lumOff val="25000"/>
                  </a:prstClr>
                </a:solidFill>
                <a:cs typeface="メイリオ" pitchFamily="50" charset="-128"/>
              </a:rPr>
              <a:t> </a:t>
            </a:r>
            <a:r>
              <a:rPr kumimoji="0" lang="ja-JP" altLang="en-US" sz="1000" kern="0">
                <a:solidFill>
                  <a:prstClr val="black">
                    <a:lumMod val="75000"/>
                    <a:lumOff val="25000"/>
                  </a:prstClr>
                </a:solidFill>
                <a:cs typeface="メイリオ" pitchFamily="50" charset="-128"/>
              </a:rPr>
              <a:t>スレート</a:t>
            </a:r>
            <a:r>
              <a:rPr kumimoji="0" lang="en-US" altLang="ja-JP" sz="1000" kern="0">
                <a:solidFill>
                  <a:prstClr val="black">
                    <a:lumMod val="75000"/>
                    <a:lumOff val="25000"/>
                  </a:prstClr>
                </a:solidFill>
                <a:cs typeface="メイリオ" pitchFamily="50" charset="-128"/>
              </a:rPr>
              <a:t>PC(</a:t>
            </a:r>
            <a:r>
              <a:rPr kumimoji="0" lang="ja-JP" altLang="en-US" sz="1000" kern="0">
                <a:solidFill>
                  <a:prstClr val="black">
                    <a:lumMod val="75000"/>
                    <a:lumOff val="25000"/>
                  </a:prstClr>
                </a:solidFill>
                <a:cs typeface="メイリオ" pitchFamily="50" charset="-128"/>
              </a:rPr>
              <a:t>タブレット</a:t>
            </a:r>
            <a:r>
              <a:rPr kumimoji="0" lang="en-US" altLang="ja-JP" sz="1000" kern="0">
                <a:solidFill>
                  <a:prstClr val="black">
                    <a:lumMod val="75000"/>
                    <a:lumOff val="25000"/>
                  </a:prstClr>
                </a:solidFill>
                <a:cs typeface="メイリオ" pitchFamily="50" charset="-128"/>
              </a:rPr>
              <a:t>PC)</a:t>
            </a:r>
            <a:r>
              <a:rPr kumimoji="0" lang="ja-JP" altLang="en-US" sz="1000" kern="0">
                <a:solidFill>
                  <a:prstClr val="black">
                    <a:lumMod val="75000"/>
                    <a:lumOff val="25000"/>
                  </a:prstClr>
                </a:solidFill>
                <a:cs typeface="メイリオ" pitchFamily="50" charset="-128"/>
              </a:rPr>
              <a:t>が対象</a:t>
            </a:r>
            <a:endParaRPr kumimoji="0" lang="en-US" altLang="ja-JP" sz="1000" kern="0">
              <a:solidFill>
                <a:prstClr val="black">
                  <a:lumMod val="75000"/>
                  <a:lumOff val="25000"/>
                </a:prstClr>
              </a:solidFill>
              <a:cs typeface="メイリオ" pitchFamily="50" charset="-128"/>
            </a:endParaRPr>
          </a:p>
        </p:txBody>
      </p:sp>
      <p:cxnSp>
        <p:nvCxnSpPr>
          <p:cNvPr id="85" name="直線コネクタ 84">
            <a:extLst>
              <a:ext uri="{FF2B5EF4-FFF2-40B4-BE49-F238E27FC236}">
                <a16:creationId xmlns:a16="http://schemas.microsoft.com/office/drawing/2014/main" id="{FF7144E4-F664-832C-93C3-40F9B45AAB33}"/>
              </a:ext>
            </a:extLst>
          </p:cNvPr>
          <p:cNvCxnSpPr/>
          <p:nvPr/>
        </p:nvCxnSpPr>
        <p:spPr>
          <a:xfrm flipH="1">
            <a:off x="7596335" y="3255886"/>
            <a:ext cx="1" cy="117266"/>
          </a:xfrm>
          <a:prstGeom prst="line">
            <a:avLst/>
          </a:prstGeom>
          <a:noFill/>
          <a:ln w="28575" cap="flat" cmpd="sng" algn="ctr">
            <a:solidFill>
              <a:srgbClr val="54C2F0"/>
            </a:solidFill>
            <a:prstDash val="solid"/>
          </a:ln>
          <a:effectLst/>
        </p:spPr>
      </p:cxnSp>
      <p:sp>
        <p:nvSpPr>
          <p:cNvPr id="86" name="テキスト ボックス 85">
            <a:extLst>
              <a:ext uri="{FF2B5EF4-FFF2-40B4-BE49-F238E27FC236}">
                <a16:creationId xmlns:a16="http://schemas.microsoft.com/office/drawing/2014/main" id="{41CEADC6-E825-EA9D-A517-334E7D26B8A7}"/>
              </a:ext>
            </a:extLst>
          </p:cNvPr>
          <p:cNvSpPr txBox="1"/>
          <p:nvPr/>
        </p:nvSpPr>
        <p:spPr>
          <a:xfrm>
            <a:off x="2427845" y="1728000"/>
            <a:ext cx="1530098" cy="648072"/>
          </a:xfrm>
          <a:prstGeom prst="rect">
            <a:avLst/>
          </a:prstGeom>
          <a:noFill/>
        </p:spPr>
        <p:txBody>
          <a:bodyPr wrap="none" lIns="0" tIns="0" rIns="0" bIns="0" rtlCol="0" anchor="t" anchorCtr="0">
            <a:noAutofit/>
          </a:bodyPr>
          <a:lstStyle/>
          <a:p>
            <a:pPr algn="ctr">
              <a:lnSpc>
                <a:spcPts val="1800"/>
              </a:lnSpc>
              <a:spcBef>
                <a:spcPct val="0"/>
              </a:spcBef>
            </a:pPr>
            <a:r>
              <a:rPr lang="en-US" altLang="ja-JP" sz="1400" b="1">
                <a:solidFill>
                  <a:srgbClr val="0065AE"/>
                </a:solidFill>
                <a:cs typeface="メイリオ" pitchFamily="50" charset="-128"/>
              </a:rPr>
              <a:t>Windows</a:t>
            </a:r>
          </a:p>
        </p:txBody>
      </p:sp>
      <p:sp>
        <p:nvSpPr>
          <p:cNvPr id="87" name="Freeform 416">
            <a:extLst>
              <a:ext uri="{FF2B5EF4-FFF2-40B4-BE49-F238E27FC236}">
                <a16:creationId xmlns:a16="http://schemas.microsoft.com/office/drawing/2014/main" id="{AFFA4D7C-6B3B-BBA0-AC59-76A425AC7EF9}"/>
              </a:ext>
            </a:extLst>
          </p:cNvPr>
          <p:cNvSpPr>
            <a:spLocks noEditPoints="1"/>
          </p:cNvSpPr>
          <p:nvPr/>
        </p:nvSpPr>
        <p:spPr bwMode="auto">
          <a:xfrm>
            <a:off x="3139478" y="3330447"/>
            <a:ext cx="360328" cy="491356"/>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cxnSp>
        <p:nvCxnSpPr>
          <p:cNvPr id="88" name="直線コネクタ 87">
            <a:extLst>
              <a:ext uri="{FF2B5EF4-FFF2-40B4-BE49-F238E27FC236}">
                <a16:creationId xmlns:a16="http://schemas.microsoft.com/office/drawing/2014/main" id="{651C2A26-06BA-FA76-0D10-0684DB8C5F79}"/>
              </a:ext>
            </a:extLst>
          </p:cNvPr>
          <p:cNvCxnSpPr/>
          <p:nvPr/>
        </p:nvCxnSpPr>
        <p:spPr>
          <a:xfrm flipH="1">
            <a:off x="3319785" y="3245739"/>
            <a:ext cx="1" cy="117266"/>
          </a:xfrm>
          <a:prstGeom prst="line">
            <a:avLst/>
          </a:prstGeom>
          <a:noFill/>
          <a:ln w="28575" cap="flat" cmpd="sng" algn="ctr">
            <a:solidFill>
              <a:srgbClr val="54C2F0"/>
            </a:solidFill>
            <a:prstDash val="solid"/>
          </a:ln>
          <a:effectLst/>
        </p:spPr>
      </p:cxnSp>
      <p:sp>
        <p:nvSpPr>
          <p:cNvPr id="89" name="テキスト ボックス 88">
            <a:extLst>
              <a:ext uri="{FF2B5EF4-FFF2-40B4-BE49-F238E27FC236}">
                <a16:creationId xmlns:a16="http://schemas.microsoft.com/office/drawing/2014/main" id="{DDC0AB2C-BDBA-0F8E-5816-E259AE87BB4B}"/>
              </a:ext>
            </a:extLst>
          </p:cNvPr>
          <p:cNvSpPr txBox="1"/>
          <p:nvPr/>
        </p:nvSpPr>
        <p:spPr>
          <a:xfrm>
            <a:off x="3116079" y="3939902"/>
            <a:ext cx="1540896" cy="727753"/>
          </a:xfrm>
          <a:prstGeom prst="rect">
            <a:avLst/>
          </a:prstGeom>
        </p:spPr>
        <p:txBody>
          <a:bodyPr wrap="square" lIns="0" tIns="0" rIns="0" bIns="0" rtlCol="0" anchor="t" anchorCtr="0">
            <a:noAutofit/>
          </a:bodyPr>
          <a:lstStyle/>
          <a:p>
            <a:pPr lvl="0">
              <a:spcBef>
                <a:spcPct val="0"/>
              </a:spcBef>
              <a:defRPr/>
            </a:pPr>
            <a:r>
              <a:rPr kumimoji="0" lang="ja-JP" altLang="en-US" sz="1000" b="1" u="sng" kern="0" noProof="0">
                <a:solidFill>
                  <a:prstClr val="black">
                    <a:lumMod val="75000"/>
                    <a:lumOff val="25000"/>
                  </a:prstClr>
                </a:solidFill>
                <a:cs typeface="メイリオ" pitchFamily="50" charset="-128"/>
              </a:rPr>
              <a:t>モバイル</a:t>
            </a:r>
            <a:endParaRPr kumimoji="0" lang="en-US" altLang="ja-JP" sz="1000" b="1" i="0" u="sng"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ja-JP" sz="900" kern="0">
                <a:solidFill>
                  <a:prstClr val="black">
                    <a:lumMod val="75000"/>
                    <a:lumOff val="25000"/>
                  </a:prstClr>
                </a:solidFill>
                <a:cs typeface="メイリオ" pitchFamily="50" charset="-128"/>
              </a:rPr>
              <a:t>※</a:t>
            </a:r>
            <a:r>
              <a:rPr kumimoji="0" lang="ja-JP" altLang="en-US" sz="900" kern="0">
                <a:solidFill>
                  <a:prstClr val="black">
                    <a:lumMod val="75000"/>
                    <a:lumOff val="25000"/>
                  </a:prstClr>
                </a:solidFill>
                <a:cs typeface="メイリオ" pitchFamily="50" charset="-128"/>
              </a:rPr>
              <a:t>従業員モバイル</a:t>
            </a:r>
            <a:r>
              <a:rPr kumimoji="0" lang="en-US" altLang="ja-JP" sz="900" kern="0">
                <a:solidFill>
                  <a:prstClr val="black">
                    <a:lumMod val="75000"/>
                    <a:lumOff val="25000"/>
                  </a:prstClr>
                </a:solidFill>
                <a:cs typeface="メイリオ" pitchFamily="50" charset="-128"/>
              </a:rPr>
              <a:t>OP</a:t>
            </a: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p:txBody>
      </p:sp>
      <p:sp>
        <p:nvSpPr>
          <p:cNvPr id="90" name="テキスト ボックス 89">
            <a:extLst>
              <a:ext uri="{FF2B5EF4-FFF2-40B4-BE49-F238E27FC236}">
                <a16:creationId xmlns:a16="http://schemas.microsoft.com/office/drawing/2014/main" id="{52DE5CAA-9818-8326-C1E1-44F589C77BF7}"/>
              </a:ext>
            </a:extLst>
          </p:cNvPr>
          <p:cNvSpPr txBox="1"/>
          <p:nvPr/>
        </p:nvSpPr>
        <p:spPr>
          <a:xfrm>
            <a:off x="3049830" y="4232253"/>
            <a:ext cx="1540896" cy="727753"/>
          </a:xfrm>
          <a:prstGeom prst="rect">
            <a:avLst/>
          </a:prstGeom>
        </p:spPr>
        <p:txBody>
          <a:bodyPr wrap="square" lIns="0" tIns="0" rIns="0" bIns="0" rtlCol="0" anchor="t" anchorCtr="0">
            <a:no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ja-JP" altLang="en-US" sz="800" kern="0">
                <a:solidFill>
                  <a:prstClr val="black">
                    <a:lumMod val="75000"/>
                    <a:lumOff val="25000"/>
                  </a:prstClr>
                </a:solidFill>
                <a:cs typeface="メイリオ" pitchFamily="50" charset="-128"/>
              </a:rPr>
              <a:t> </a:t>
            </a:r>
            <a:r>
              <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rPr>
              <a:t>iOS</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ja-JP" altLang="en-US" sz="800" kern="0">
                <a:solidFill>
                  <a:prstClr val="black">
                    <a:lumMod val="75000"/>
                    <a:lumOff val="25000"/>
                  </a:prstClr>
                </a:solidFill>
                <a:cs typeface="メイリオ" pitchFamily="50" charset="-128"/>
              </a:rPr>
              <a:t> </a:t>
            </a:r>
            <a:r>
              <a:rPr kumimoji="0" lang="en-US" altLang="ja-JP" sz="1000" kern="0">
                <a:solidFill>
                  <a:prstClr val="black">
                    <a:lumMod val="75000"/>
                    <a:lumOff val="25000"/>
                  </a:prstClr>
                </a:solidFill>
                <a:cs typeface="メイリオ" pitchFamily="50" charset="-128"/>
              </a:rPr>
              <a:t>Android</a:t>
            </a:r>
          </a:p>
        </p:txBody>
      </p:sp>
    </p:spTree>
    <p:extLst>
      <p:ext uri="{BB962C8B-B14F-4D97-AF65-F5344CB8AC3E}">
        <p14:creationId xmlns:p14="http://schemas.microsoft.com/office/powerpoint/2010/main" val="40859869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スライド番号プレースホルダー 2"/>
          <p:cNvSpPr>
            <a:spLocks noGrp="1"/>
          </p:cNvSpPr>
          <p:nvPr>
            <p:ph type="sldNum" sz="quarter" idx="4"/>
          </p:nvPr>
        </p:nvSpPr>
        <p:spPr/>
        <p:txBody>
          <a:bodyPr/>
          <a:lstStyle/>
          <a:p>
            <a:fld id="{78AE49ED-73EF-499C-8307-28EB0E7CF529}" type="slidenum">
              <a:rPr lang="ja-JP" altLang="en-US" smtClean="0"/>
              <a:pPr/>
              <a:t>69</a:t>
            </a:fld>
            <a:endParaRPr lang="ja-JP" altLang="en-US" dirty="0"/>
          </a:p>
        </p:txBody>
      </p:sp>
      <p:pic>
        <p:nvPicPr>
          <p:cNvPr id="15" name="図 14">
            <a:extLst>
              <a:ext uri="{FF2B5EF4-FFF2-40B4-BE49-F238E27FC236}">
                <a16:creationId xmlns:a16="http://schemas.microsoft.com/office/drawing/2014/main" id="{0A79C750-BBB9-9E3E-C0E6-FAD60A0F13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3695051"/>
            <a:ext cx="2106819" cy="464781"/>
          </a:xfrm>
          <a:prstGeom prst="rect">
            <a:avLst/>
          </a:prstGeom>
        </p:spPr>
      </p:pic>
      <p:sp>
        <p:nvSpPr>
          <p:cNvPr id="16" name="テキスト ボックス 15">
            <a:extLst>
              <a:ext uri="{FF2B5EF4-FFF2-40B4-BE49-F238E27FC236}">
                <a16:creationId xmlns:a16="http://schemas.microsoft.com/office/drawing/2014/main" id="{E38F463A-56B9-2222-195C-FA95178361DF}"/>
              </a:ext>
            </a:extLst>
          </p:cNvPr>
          <p:cNvSpPr txBox="1"/>
          <p:nvPr/>
        </p:nvSpPr>
        <p:spPr>
          <a:xfrm>
            <a:off x="3959932" y="4227934"/>
            <a:ext cx="1154162" cy="153888"/>
          </a:xfrm>
          <a:prstGeom prst="rect">
            <a:avLst/>
          </a:prstGeom>
          <a:noFill/>
        </p:spPr>
        <p:txBody>
          <a:bodyPr wrap="none" lIns="0" tIns="0" rIns="0" bIns="0" rtlCol="0">
            <a:spAutoFit/>
          </a:bodyPr>
          <a:lstStyle/>
          <a:p>
            <a:r>
              <a:rPr lang="ja-JP" altLang="en-US" sz="1000" dirty="0">
                <a:hlinkClick r:id="rId3"/>
              </a:rPr>
              <a:t>詳しくはこちらから</a:t>
            </a:r>
            <a:endParaRPr lang="en-US" altLang="ja-JP" sz="1000" dirty="0">
              <a:solidFill>
                <a:schemeClr val="tx2"/>
              </a:solidFill>
            </a:endParaRPr>
          </a:p>
        </p:txBody>
      </p:sp>
      <p:sp>
        <p:nvSpPr>
          <p:cNvPr id="17" name="テキスト ボックス 16">
            <a:extLst>
              <a:ext uri="{FF2B5EF4-FFF2-40B4-BE49-F238E27FC236}">
                <a16:creationId xmlns:a16="http://schemas.microsoft.com/office/drawing/2014/main" id="{8B79F36D-B6C4-CD89-3E3E-01DE19DD5328}"/>
              </a:ext>
            </a:extLst>
          </p:cNvPr>
          <p:cNvSpPr txBox="1"/>
          <p:nvPr/>
        </p:nvSpPr>
        <p:spPr>
          <a:xfrm>
            <a:off x="359532" y="1062338"/>
            <a:ext cx="8208912" cy="1977464"/>
          </a:xfrm>
          <a:prstGeom prst="rect">
            <a:avLst/>
          </a:prstGeom>
          <a:noFill/>
        </p:spPr>
        <p:txBody>
          <a:bodyPr wrap="square">
            <a:spAutoFit/>
          </a:bodyPr>
          <a:lstStyle/>
          <a:p>
            <a:pPr>
              <a:lnSpc>
                <a:spcPct val="150000"/>
              </a:lnSpc>
            </a:pPr>
            <a:r>
              <a:rPr lang="ja-JP" altLang="en-US" sz="2800" dirty="0">
                <a:solidFill>
                  <a:srgbClr val="008CCF"/>
                </a:solidFill>
              </a:rPr>
              <a:t>会計・人事を変える　</a:t>
            </a:r>
            <a:endParaRPr lang="en-US" altLang="ja-JP" sz="2800" dirty="0">
              <a:solidFill>
                <a:srgbClr val="008CCF"/>
              </a:solidFill>
            </a:endParaRPr>
          </a:p>
          <a:p>
            <a:pPr>
              <a:lnSpc>
                <a:spcPct val="150000"/>
              </a:lnSpc>
            </a:pPr>
            <a:r>
              <a:rPr lang="ja-JP" altLang="en-US" sz="2800" dirty="0">
                <a:solidFill>
                  <a:srgbClr val="008CCF"/>
                </a:solidFill>
              </a:rPr>
              <a:t>もっとやさしく、もっと便利に、</a:t>
            </a:r>
            <a:endParaRPr lang="en-US" altLang="ja-JP" sz="2800" dirty="0">
              <a:solidFill>
                <a:srgbClr val="008CCF"/>
              </a:solidFill>
            </a:endParaRPr>
          </a:p>
          <a:p>
            <a:pPr>
              <a:lnSpc>
                <a:spcPct val="150000"/>
              </a:lnSpc>
            </a:pPr>
            <a:r>
              <a:rPr lang="ja-JP" altLang="en-US" sz="2800" dirty="0">
                <a:solidFill>
                  <a:srgbClr val="008CCF"/>
                </a:solidFill>
              </a:rPr>
              <a:t>もっとクリエイティブに！</a:t>
            </a:r>
          </a:p>
        </p:txBody>
      </p:sp>
      <p:pic>
        <p:nvPicPr>
          <p:cNvPr id="18" name="図 17" descr="QR コード&#10;&#10;AI によって生成されたコンテンツは間違っている可能性があります。">
            <a:extLst>
              <a:ext uri="{FF2B5EF4-FFF2-40B4-BE49-F238E27FC236}">
                <a16:creationId xmlns:a16="http://schemas.microsoft.com/office/drawing/2014/main" id="{C9E16EBD-8FCD-898F-2A7C-C22F36C62C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4068" y="3685118"/>
            <a:ext cx="792088" cy="792088"/>
          </a:xfrm>
          <a:prstGeom prst="rect">
            <a:avLst/>
          </a:prstGeom>
        </p:spPr>
      </p:pic>
    </p:spTree>
    <p:extLst>
      <p:ext uri="{BB962C8B-B14F-4D97-AF65-F5344CB8AC3E}">
        <p14:creationId xmlns:p14="http://schemas.microsoft.com/office/powerpoint/2010/main" val="4019130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37AF9-7F9C-08B0-75C5-4C48D997214B}"/>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696E865-639D-2CCB-6E93-0E12F9AB52A4}"/>
              </a:ext>
            </a:extLst>
          </p:cNvPr>
          <p:cNvSpPr>
            <a:spLocks noGrp="1"/>
          </p:cNvSpPr>
          <p:nvPr>
            <p:ph type="sldNum" sz="quarter" idx="12"/>
          </p:nvPr>
        </p:nvSpPr>
        <p:spPr/>
        <p:txBody>
          <a:bodyPr/>
          <a:lstStyle/>
          <a:p>
            <a:pPr defTabSz="914378"/>
            <a:fld id="{78AE49ED-73EF-499C-8307-28EB0E7CF529}" type="slidenum">
              <a:rPr lang="ja-JP" altLang="en-US">
                <a:solidFill>
                  <a:prstClr val="black">
                    <a:lumMod val="50000"/>
                    <a:lumOff val="50000"/>
                  </a:prstClr>
                </a:solidFill>
                <a:latin typeface="メイリオ"/>
                <a:ea typeface="メイリオ"/>
              </a:rPr>
              <a:pPr defTabSz="914378"/>
              <a:t>7</a:t>
            </a:fld>
            <a:endParaRPr lang="ja-JP" altLang="en-US">
              <a:solidFill>
                <a:prstClr val="black">
                  <a:lumMod val="50000"/>
                  <a:lumOff val="50000"/>
                </a:prstClr>
              </a:solidFill>
              <a:latin typeface="メイリオ"/>
              <a:ea typeface="メイリオ"/>
            </a:endParaRPr>
          </a:p>
        </p:txBody>
      </p:sp>
      <p:sp>
        <p:nvSpPr>
          <p:cNvPr id="3" name="タイトル 2">
            <a:extLst>
              <a:ext uri="{FF2B5EF4-FFF2-40B4-BE49-F238E27FC236}">
                <a16:creationId xmlns:a16="http://schemas.microsoft.com/office/drawing/2014/main" id="{F2E0B152-B5D6-AAAA-4C8D-A6EF690AF9E9}"/>
              </a:ext>
            </a:extLst>
          </p:cNvPr>
          <p:cNvSpPr>
            <a:spLocks noGrp="1"/>
          </p:cNvSpPr>
          <p:nvPr>
            <p:ph type="title"/>
          </p:nvPr>
        </p:nvSpPr>
        <p:spPr/>
        <p:txBody>
          <a:bodyPr/>
          <a:lstStyle/>
          <a:p>
            <a:r>
              <a:rPr kumimoji="1" lang="ja-JP" altLang="en-US"/>
              <a:t>導入実績</a:t>
            </a:r>
          </a:p>
        </p:txBody>
      </p:sp>
      <p:sp>
        <p:nvSpPr>
          <p:cNvPr id="6" name="テキスト ボックス 5">
            <a:extLst>
              <a:ext uri="{FF2B5EF4-FFF2-40B4-BE49-F238E27FC236}">
                <a16:creationId xmlns:a16="http://schemas.microsoft.com/office/drawing/2014/main" id="{4970CB62-D820-8FF9-3AEA-AB2FCA8E1D12}"/>
              </a:ext>
            </a:extLst>
          </p:cNvPr>
          <p:cNvSpPr txBox="1"/>
          <p:nvPr/>
        </p:nvSpPr>
        <p:spPr>
          <a:xfrm>
            <a:off x="287525" y="838842"/>
            <a:ext cx="5445964" cy="1569660"/>
          </a:xfrm>
          <a:prstGeom prst="rect">
            <a:avLst/>
          </a:prstGeom>
          <a:noFill/>
        </p:spPr>
        <p:txBody>
          <a:bodyPr wrap="square" rtlCol="0">
            <a:spAutoFit/>
          </a:bodyPr>
          <a:lstStyle/>
          <a:p>
            <a:pPr defTabSz="914378"/>
            <a:r>
              <a:rPr kumimoji="0" lang="en-US" altLang="ja-JP" sz="1600" kern="0" dirty="0">
                <a:solidFill>
                  <a:srgbClr val="008CCF">
                    <a:lumMod val="75000"/>
                  </a:srgbClr>
                </a:solidFill>
                <a:latin typeface="メイリオ"/>
                <a:ea typeface="メイリオ"/>
                <a:cs typeface="メイリオ" pitchFamily="50" charset="-128"/>
              </a:rPr>
              <a:t>1995</a:t>
            </a:r>
            <a:r>
              <a:rPr kumimoji="0" lang="ja-JP" altLang="en-US" sz="1600" kern="0" dirty="0">
                <a:solidFill>
                  <a:srgbClr val="008CCF">
                    <a:lumMod val="75000"/>
                  </a:srgbClr>
                </a:solidFill>
                <a:latin typeface="メイリオ"/>
                <a:ea typeface="メイリオ"/>
                <a:cs typeface="メイリオ" pitchFamily="50" charset="-128"/>
              </a:rPr>
              <a:t>年</a:t>
            </a:r>
            <a:r>
              <a:rPr kumimoji="0" lang="en-US" altLang="ja-JP" sz="1600" kern="0" dirty="0">
                <a:solidFill>
                  <a:srgbClr val="008CCF">
                    <a:lumMod val="75000"/>
                  </a:srgbClr>
                </a:solidFill>
                <a:latin typeface="メイリオ"/>
                <a:ea typeface="メイリオ"/>
                <a:cs typeface="メイリオ" pitchFamily="50" charset="-128"/>
              </a:rPr>
              <a:t>6</a:t>
            </a:r>
            <a:r>
              <a:rPr kumimoji="0" lang="ja-JP" altLang="en-US" sz="1600" kern="0" dirty="0">
                <a:solidFill>
                  <a:srgbClr val="008CCF">
                    <a:lumMod val="75000"/>
                  </a:srgbClr>
                </a:solidFill>
                <a:latin typeface="メイリオ"/>
                <a:ea typeface="メイリオ"/>
                <a:cs typeface="メイリオ" pitchFamily="50" charset="-128"/>
              </a:rPr>
              <a:t>月の発売開始以来</a:t>
            </a:r>
            <a:endParaRPr kumimoji="0" lang="en-US" altLang="ja-JP" sz="1600" kern="0" dirty="0">
              <a:solidFill>
                <a:srgbClr val="008CCF">
                  <a:lumMod val="75000"/>
                </a:srgbClr>
              </a:solidFill>
              <a:latin typeface="メイリオ"/>
              <a:ea typeface="メイリオ"/>
              <a:cs typeface="メイリオ" pitchFamily="50" charset="-128"/>
            </a:endParaRPr>
          </a:p>
          <a:p>
            <a:pPr defTabSz="914378"/>
            <a:endParaRPr kumimoji="0" lang="en-US" altLang="ja-JP" sz="1400" kern="0" dirty="0">
              <a:solidFill>
                <a:srgbClr val="00AEEB"/>
              </a:solidFill>
              <a:latin typeface="メイリオ"/>
              <a:ea typeface="メイリオ"/>
            </a:endParaRPr>
          </a:p>
          <a:p>
            <a:pPr defTabSz="914378"/>
            <a:r>
              <a:rPr kumimoji="0" lang="ja-JP" altLang="en-US" kern="0" dirty="0">
                <a:solidFill>
                  <a:srgbClr val="54C2F0">
                    <a:lumMod val="50000"/>
                  </a:srgbClr>
                </a:solidFill>
                <a:latin typeface="メイリオ" pitchFamily="50" charset="-128"/>
                <a:ea typeface="メイリオ" pitchFamily="50" charset="-128"/>
                <a:cs typeface="メイリオ" pitchFamily="50" charset="-128"/>
              </a:rPr>
              <a:t>累計導入社数</a:t>
            </a:r>
            <a:r>
              <a:rPr kumimoji="0" lang="ja-JP" altLang="en-US" sz="1100" kern="0" dirty="0">
                <a:solidFill>
                  <a:srgbClr val="54C2F0">
                    <a:lumMod val="50000"/>
                  </a:srgbClr>
                </a:solidFill>
                <a:latin typeface="メイリオ" pitchFamily="50" charset="-128"/>
                <a:ea typeface="メイリオ" pitchFamily="50" charset="-128"/>
                <a:cs typeface="メイリオ" pitchFamily="50" charset="-128"/>
              </a:rPr>
              <a:t>（</a:t>
            </a:r>
            <a:r>
              <a:rPr lang="en-US" altLang="ja-JP" sz="1100" dirty="0">
                <a:solidFill>
                  <a:srgbClr val="54C2F0">
                    <a:lumMod val="50000"/>
                  </a:srgbClr>
                </a:solidFill>
                <a:latin typeface="メイリオ" pitchFamily="50" charset="-128"/>
                <a:ea typeface="メイリオ" pitchFamily="50" charset="-128"/>
                <a:cs typeface="メイリオ" pitchFamily="50" charset="-128"/>
              </a:rPr>
              <a:t>2025</a:t>
            </a:r>
            <a:r>
              <a:rPr lang="ja-JP" altLang="en-US" sz="1100" dirty="0">
                <a:solidFill>
                  <a:srgbClr val="54C2F0">
                    <a:lumMod val="50000"/>
                  </a:srgbClr>
                </a:solidFill>
                <a:latin typeface="メイリオ" pitchFamily="50" charset="-128"/>
                <a:ea typeface="メイリオ" pitchFamily="50" charset="-128"/>
                <a:cs typeface="メイリオ" pitchFamily="50" charset="-128"/>
              </a:rPr>
              <a:t>年</a:t>
            </a:r>
            <a:r>
              <a:rPr lang="en-US" altLang="ja-JP" sz="1100" dirty="0">
                <a:solidFill>
                  <a:srgbClr val="54C2F0">
                    <a:lumMod val="50000"/>
                  </a:srgbClr>
                </a:solidFill>
                <a:latin typeface="メイリオ" pitchFamily="50" charset="-128"/>
                <a:ea typeface="メイリオ" pitchFamily="50" charset="-128"/>
                <a:cs typeface="メイリオ" pitchFamily="50" charset="-128"/>
              </a:rPr>
              <a:t>12</a:t>
            </a:r>
            <a:r>
              <a:rPr lang="ja-JP" altLang="en-US" sz="1100" dirty="0">
                <a:solidFill>
                  <a:srgbClr val="54C2F0">
                    <a:lumMod val="50000"/>
                  </a:srgbClr>
                </a:solidFill>
                <a:latin typeface="メイリオ" pitchFamily="50" charset="-128"/>
                <a:ea typeface="メイリオ" pitchFamily="50" charset="-128"/>
                <a:cs typeface="メイリオ" pitchFamily="50" charset="-128"/>
              </a:rPr>
              <a:t>月末）</a:t>
            </a:r>
            <a:endParaRPr lang="en-US" altLang="ja-JP" sz="1100" dirty="0">
              <a:solidFill>
                <a:srgbClr val="54C2F0">
                  <a:lumMod val="50000"/>
                </a:srgbClr>
              </a:solidFill>
              <a:latin typeface="メイリオ" pitchFamily="50" charset="-128"/>
              <a:ea typeface="メイリオ" pitchFamily="50" charset="-128"/>
              <a:cs typeface="メイリオ" pitchFamily="50" charset="-128"/>
            </a:endParaRPr>
          </a:p>
          <a:p>
            <a:pPr defTabSz="914378"/>
            <a:r>
              <a:rPr lang="ja-JP" altLang="en-US" sz="3200" dirty="0">
                <a:solidFill>
                  <a:srgbClr val="EE5500"/>
                </a:solidFill>
                <a:latin typeface="メイリオ" pitchFamily="50" charset="-128"/>
                <a:ea typeface="メイリオ" pitchFamily="50" charset="-128"/>
                <a:cs typeface="メイリオ" pitchFamily="50" charset="-128"/>
              </a:rPr>
              <a:t> </a:t>
            </a:r>
            <a:r>
              <a:rPr lang="en-US" altLang="ja-JP" sz="3200" b="1" dirty="0">
                <a:solidFill>
                  <a:srgbClr val="EE5500"/>
                </a:solidFill>
                <a:latin typeface="メイリオ" pitchFamily="50" charset="-128"/>
                <a:ea typeface="メイリオ" pitchFamily="50" charset="-128"/>
                <a:cs typeface="メイリオ" pitchFamily="50" charset="-128"/>
              </a:rPr>
              <a:t>11,315</a:t>
            </a:r>
            <a:r>
              <a:rPr lang="ja-JP" altLang="en-US" sz="2000" b="1" dirty="0">
                <a:solidFill>
                  <a:srgbClr val="EE5500"/>
                </a:solidFill>
                <a:latin typeface="メイリオ" pitchFamily="50" charset="-128"/>
                <a:ea typeface="メイリオ" pitchFamily="50" charset="-128"/>
                <a:cs typeface="メイリオ" pitchFamily="50" charset="-128"/>
              </a:rPr>
              <a:t>社</a:t>
            </a:r>
            <a:r>
              <a:rPr lang="ja-JP" altLang="en-US" sz="4800" b="1" dirty="0">
                <a:solidFill>
                  <a:srgbClr val="EE5500"/>
                </a:solidFill>
                <a:latin typeface="メイリオ" pitchFamily="50" charset="-128"/>
                <a:ea typeface="メイリオ" pitchFamily="50" charset="-128"/>
                <a:cs typeface="メイリオ" pitchFamily="50" charset="-128"/>
              </a:rPr>
              <a:t> </a:t>
            </a:r>
            <a:r>
              <a:rPr lang="ja-JP" altLang="en-US" sz="1400" dirty="0">
                <a:solidFill>
                  <a:srgbClr val="54C2F0">
                    <a:lumMod val="50000"/>
                  </a:srgbClr>
                </a:solidFill>
                <a:latin typeface="メイリオ" pitchFamily="50" charset="-128"/>
                <a:ea typeface="メイリオ" pitchFamily="50" charset="-128"/>
                <a:cs typeface="メイリオ" pitchFamily="50" charset="-128"/>
              </a:rPr>
              <a:t>うち</a:t>
            </a:r>
            <a:r>
              <a:rPr lang="ja-JP" altLang="en-US" dirty="0">
                <a:solidFill>
                  <a:srgbClr val="54C2F0">
                    <a:lumMod val="50000"/>
                  </a:srgbClr>
                </a:solidFill>
                <a:latin typeface="メイリオ" pitchFamily="50" charset="-128"/>
                <a:ea typeface="メイリオ" pitchFamily="50" charset="-128"/>
                <a:cs typeface="メイリオ" pitchFamily="50" charset="-128"/>
              </a:rPr>
              <a:t>上場企業</a:t>
            </a:r>
            <a:r>
              <a:rPr lang="en-US" altLang="ja-JP" sz="2000" dirty="0">
                <a:solidFill>
                  <a:srgbClr val="54C2F0">
                    <a:lumMod val="50000"/>
                  </a:srgbClr>
                </a:solidFill>
                <a:latin typeface="メイリオ" pitchFamily="50" charset="-128"/>
                <a:ea typeface="メイリオ" pitchFamily="50" charset="-128"/>
                <a:cs typeface="メイリオ" pitchFamily="50" charset="-128"/>
              </a:rPr>
              <a:t>862</a:t>
            </a:r>
            <a:r>
              <a:rPr lang="ja-JP" altLang="en-US" sz="1400" dirty="0">
                <a:solidFill>
                  <a:srgbClr val="54C2F0">
                    <a:lumMod val="50000"/>
                  </a:srgbClr>
                </a:solidFill>
                <a:latin typeface="メイリオ" pitchFamily="50" charset="-128"/>
                <a:ea typeface="メイリオ" pitchFamily="50" charset="-128"/>
                <a:cs typeface="メイリオ" pitchFamily="50" charset="-128"/>
              </a:rPr>
              <a:t>社</a:t>
            </a:r>
            <a:endParaRPr lang="en-US" altLang="ja-JP" sz="1100" dirty="0">
              <a:solidFill>
                <a:srgbClr val="54C2F0">
                  <a:lumMod val="50000"/>
                </a:srgbClr>
              </a:solidFill>
              <a:latin typeface="メイリオ" pitchFamily="50" charset="-128"/>
              <a:ea typeface="メイリオ" pitchFamily="50" charset="-128"/>
              <a:cs typeface="メイリオ" pitchFamily="50" charset="-128"/>
            </a:endParaRPr>
          </a:p>
        </p:txBody>
      </p:sp>
      <p:sp>
        <p:nvSpPr>
          <p:cNvPr id="7" name="テキスト ボックス 6">
            <a:extLst>
              <a:ext uri="{FF2B5EF4-FFF2-40B4-BE49-F238E27FC236}">
                <a16:creationId xmlns:a16="http://schemas.microsoft.com/office/drawing/2014/main" id="{E6700CD2-B24C-E3EC-B9C1-AAD9013EA211}"/>
              </a:ext>
            </a:extLst>
          </p:cNvPr>
          <p:cNvSpPr txBox="1"/>
          <p:nvPr/>
        </p:nvSpPr>
        <p:spPr>
          <a:xfrm>
            <a:off x="276600" y="2416705"/>
            <a:ext cx="5205377" cy="861774"/>
          </a:xfrm>
          <a:prstGeom prst="rect">
            <a:avLst/>
          </a:prstGeom>
          <a:noFill/>
        </p:spPr>
        <p:txBody>
          <a:bodyPr wrap="square" rtlCol="0">
            <a:spAutoFit/>
          </a:bodyPr>
          <a:lstStyle/>
          <a:p>
            <a:pPr defTabSz="914378"/>
            <a:r>
              <a:rPr lang="ja-JP" altLang="en-US">
                <a:solidFill>
                  <a:srgbClr val="54C2F0">
                    <a:lumMod val="50000"/>
                  </a:srgbClr>
                </a:solidFill>
                <a:latin typeface="メイリオ" pitchFamily="50" charset="-128"/>
                <a:ea typeface="メイリオ" pitchFamily="50" charset="-128"/>
                <a:cs typeface="メイリオ" pitchFamily="50" charset="-128"/>
              </a:rPr>
              <a:t>単年度導入社数</a:t>
            </a:r>
            <a:r>
              <a:rPr lang="ja-JP" altLang="en-US" sz="1100">
                <a:solidFill>
                  <a:srgbClr val="54C2F0">
                    <a:lumMod val="50000"/>
                  </a:srgbClr>
                </a:solidFill>
                <a:latin typeface="メイリオ" pitchFamily="50" charset="-128"/>
                <a:ea typeface="メイリオ" pitchFamily="50" charset="-128"/>
                <a:cs typeface="メイリオ" pitchFamily="50" charset="-128"/>
              </a:rPr>
              <a:t>（</a:t>
            </a:r>
            <a:r>
              <a:rPr lang="en-US" altLang="ja-JP" sz="1100">
                <a:solidFill>
                  <a:srgbClr val="54C2F0">
                    <a:lumMod val="50000"/>
                  </a:srgbClr>
                </a:solidFill>
                <a:latin typeface="メイリオ" pitchFamily="50" charset="-128"/>
                <a:ea typeface="メイリオ" pitchFamily="50" charset="-128"/>
                <a:cs typeface="メイリオ" pitchFamily="50" charset="-128"/>
              </a:rPr>
              <a:t>2025</a:t>
            </a:r>
            <a:r>
              <a:rPr lang="ja-JP" altLang="en-US" sz="1100">
                <a:solidFill>
                  <a:srgbClr val="54C2F0">
                    <a:lumMod val="50000"/>
                  </a:srgbClr>
                </a:solidFill>
                <a:latin typeface="メイリオ" pitchFamily="50" charset="-128"/>
                <a:ea typeface="メイリオ" pitchFamily="50" charset="-128"/>
                <a:cs typeface="メイリオ" pitchFamily="50" charset="-128"/>
              </a:rPr>
              <a:t>年</a:t>
            </a:r>
            <a:r>
              <a:rPr lang="en-US" altLang="ja-JP" sz="1100">
                <a:solidFill>
                  <a:srgbClr val="54C2F0">
                    <a:lumMod val="50000"/>
                  </a:srgbClr>
                </a:solidFill>
                <a:latin typeface="メイリオ" pitchFamily="50" charset="-128"/>
                <a:ea typeface="メイリオ" pitchFamily="50" charset="-128"/>
                <a:cs typeface="メイリオ" pitchFamily="50" charset="-128"/>
              </a:rPr>
              <a:t>1</a:t>
            </a:r>
            <a:r>
              <a:rPr lang="ja-JP" altLang="en-US" sz="1100">
                <a:solidFill>
                  <a:srgbClr val="54C2F0">
                    <a:lumMod val="50000"/>
                  </a:srgbClr>
                </a:solidFill>
                <a:latin typeface="メイリオ" pitchFamily="50" charset="-128"/>
                <a:ea typeface="メイリオ" pitchFamily="50" charset="-128"/>
                <a:cs typeface="メイリオ" pitchFamily="50" charset="-128"/>
              </a:rPr>
              <a:t>月</a:t>
            </a:r>
            <a:r>
              <a:rPr lang="en-US" altLang="ja-JP" sz="1100">
                <a:solidFill>
                  <a:srgbClr val="54C2F0">
                    <a:lumMod val="50000"/>
                  </a:srgbClr>
                </a:solidFill>
                <a:latin typeface="メイリオ" pitchFamily="50" charset="-128"/>
                <a:ea typeface="メイリオ" pitchFamily="50" charset="-128"/>
                <a:cs typeface="メイリオ" pitchFamily="50" charset="-128"/>
              </a:rPr>
              <a:t>1</a:t>
            </a:r>
            <a:r>
              <a:rPr lang="ja-JP" altLang="en-US" sz="1100">
                <a:solidFill>
                  <a:srgbClr val="54C2F0">
                    <a:lumMod val="50000"/>
                  </a:srgbClr>
                </a:solidFill>
                <a:latin typeface="メイリオ" pitchFamily="50" charset="-128"/>
                <a:ea typeface="メイリオ" pitchFamily="50" charset="-128"/>
                <a:cs typeface="メイリオ" pitchFamily="50" charset="-128"/>
              </a:rPr>
              <a:t>日</a:t>
            </a:r>
            <a:r>
              <a:rPr lang="en-US" altLang="ja-JP" sz="1100">
                <a:solidFill>
                  <a:srgbClr val="54C2F0">
                    <a:lumMod val="50000"/>
                  </a:srgbClr>
                </a:solidFill>
                <a:latin typeface="メイリオ" pitchFamily="50" charset="-128"/>
                <a:ea typeface="メイリオ" pitchFamily="50" charset="-128"/>
                <a:cs typeface="メイリオ" pitchFamily="50" charset="-128"/>
              </a:rPr>
              <a:t>~2025</a:t>
            </a:r>
            <a:r>
              <a:rPr lang="ja-JP" altLang="en-US" sz="1100">
                <a:solidFill>
                  <a:srgbClr val="54C2F0">
                    <a:lumMod val="50000"/>
                  </a:srgbClr>
                </a:solidFill>
                <a:latin typeface="メイリオ" pitchFamily="50" charset="-128"/>
                <a:ea typeface="メイリオ" pitchFamily="50" charset="-128"/>
                <a:cs typeface="メイリオ" pitchFamily="50" charset="-128"/>
              </a:rPr>
              <a:t>年</a:t>
            </a:r>
            <a:r>
              <a:rPr lang="en-US" altLang="ja-JP" sz="1100">
                <a:solidFill>
                  <a:srgbClr val="54C2F0">
                    <a:lumMod val="50000"/>
                  </a:srgbClr>
                </a:solidFill>
                <a:latin typeface="メイリオ" pitchFamily="50" charset="-128"/>
                <a:ea typeface="メイリオ" pitchFamily="50" charset="-128"/>
                <a:cs typeface="メイリオ" pitchFamily="50" charset="-128"/>
              </a:rPr>
              <a:t>12</a:t>
            </a:r>
            <a:r>
              <a:rPr lang="ja-JP" altLang="en-US" sz="1100">
                <a:solidFill>
                  <a:srgbClr val="54C2F0">
                    <a:lumMod val="50000"/>
                  </a:srgbClr>
                </a:solidFill>
                <a:latin typeface="メイリオ" pitchFamily="50" charset="-128"/>
                <a:ea typeface="メイリオ" pitchFamily="50" charset="-128"/>
                <a:cs typeface="メイリオ" pitchFamily="50" charset="-128"/>
              </a:rPr>
              <a:t>月</a:t>
            </a:r>
            <a:r>
              <a:rPr lang="en-US" altLang="ja-JP" sz="1100">
                <a:solidFill>
                  <a:srgbClr val="54C2F0">
                    <a:lumMod val="50000"/>
                  </a:srgbClr>
                </a:solidFill>
                <a:latin typeface="メイリオ" pitchFamily="50" charset="-128"/>
                <a:ea typeface="メイリオ" pitchFamily="50" charset="-128"/>
                <a:cs typeface="メイリオ" pitchFamily="50" charset="-128"/>
              </a:rPr>
              <a:t>31</a:t>
            </a:r>
            <a:r>
              <a:rPr lang="ja-JP" altLang="en-US" sz="1100">
                <a:solidFill>
                  <a:srgbClr val="54C2F0">
                    <a:lumMod val="50000"/>
                  </a:srgbClr>
                </a:solidFill>
                <a:latin typeface="メイリオ" pitchFamily="50" charset="-128"/>
                <a:ea typeface="メイリオ" pitchFamily="50" charset="-128"/>
                <a:cs typeface="メイリオ" pitchFamily="50" charset="-128"/>
              </a:rPr>
              <a:t>日）</a:t>
            </a:r>
            <a:endParaRPr lang="en-US" altLang="ja-JP" sz="1100">
              <a:solidFill>
                <a:srgbClr val="54C2F0">
                  <a:lumMod val="50000"/>
                </a:srgbClr>
              </a:solidFill>
              <a:latin typeface="メイリオ" pitchFamily="50" charset="-128"/>
              <a:ea typeface="メイリオ" pitchFamily="50" charset="-128"/>
              <a:cs typeface="メイリオ" pitchFamily="50" charset="-128"/>
            </a:endParaRPr>
          </a:p>
          <a:p>
            <a:pPr defTabSz="914378"/>
            <a:r>
              <a:rPr lang="ja-JP" altLang="en-US" sz="3200" b="1">
                <a:solidFill>
                  <a:srgbClr val="EE5500"/>
                </a:solidFill>
                <a:latin typeface="メイリオ" pitchFamily="50" charset="-128"/>
                <a:ea typeface="メイリオ" pitchFamily="50" charset="-128"/>
                <a:cs typeface="メイリオ" pitchFamily="50" charset="-128"/>
              </a:rPr>
              <a:t>　   </a:t>
            </a:r>
            <a:r>
              <a:rPr lang="en-US" altLang="ja-JP" sz="3200" b="1">
                <a:solidFill>
                  <a:srgbClr val="54C3F1"/>
                </a:solidFill>
                <a:latin typeface="メイリオ" pitchFamily="50" charset="-128"/>
                <a:ea typeface="メイリオ" pitchFamily="50" charset="-128"/>
                <a:cs typeface="メイリオ" pitchFamily="50" charset="-128"/>
              </a:rPr>
              <a:t>310</a:t>
            </a:r>
            <a:r>
              <a:rPr lang="ja-JP" altLang="en-US" sz="2000" b="1">
                <a:solidFill>
                  <a:srgbClr val="54C3F1"/>
                </a:solidFill>
                <a:latin typeface="メイリオ" pitchFamily="50" charset="-128"/>
                <a:ea typeface="メイリオ" pitchFamily="50" charset="-128"/>
                <a:cs typeface="メイリオ" pitchFamily="50" charset="-128"/>
              </a:rPr>
              <a:t>社</a:t>
            </a:r>
            <a:r>
              <a:rPr lang="ja-JP" altLang="en-US">
                <a:solidFill>
                  <a:srgbClr val="54C2F0">
                    <a:lumMod val="50000"/>
                  </a:srgbClr>
                </a:solidFill>
                <a:latin typeface="メイリオ" pitchFamily="50" charset="-128"/>
                <a:ea typeface="メイリオ" pitchFamily="50" charset="-128"/>
                <a:cs typeface="メイリオ" pitchFamily="50" charset="-128"/>
              </a:rPr>
              <a:t>　</a:t>
            </a:r>
            <a:r>
              <a:rPr lang="ja-JP" altLang="en-US" sz="1400">
                <a:solidFill>
                  <a:srgbClr val="54C2F0">
                    <a:lumMod val="50000"/>
                  </a:srgbClr>
                </a:solidFill>
                <a:latin typeface="メイリオ" pitchFamily="50" charset="-128"/>
                <a:ea typeface="メイリオ" pitchFamily="50" charset="-128"/>
                <a:cs typeface="メイリオ" pitchFamily="50" charset="-128"/>
              </a:rPr>
              <a:t>うち</a:t>
            </a:r>
            <a:r>
              <a:rPr lang="ja-JP" altLang="en-US">
                <a:solidFill>
                  <a:srgbClr val="008CCF">
                    <a:lumMod val="75000"/>
                  </a:srgbClr>
                </a:solidFill>
                <a:latin typeface="メイリオ" pitchFamily="50" charset="-128"/>
                <a:ea typeface="メイリオ" pitchFamily="50" charset="-128"/>
                <a:cs typeface="メイリオ" pitchFamily="50" charset="-128"/>
              </a:rPr>
              <a:t>上場企業</a:t>
            </a:r>
            <a:r>
              <a:rPr lang="en-US" altLang="ja-JP" sz="2000">
                <a:solidFill>
                  <a:srgbClr val="008CCF">
                    <a:lumMod val="75000"/>
                  </a:srgbClr>
                </a:solidFill>
                <a:latin typeface="メイリオ" pitchFamily="50" charset="-128"/>
                <a:ea typeface="メイリオ" pitchFamily="50" charset="-128"/>
                <a:cs typeface="メイリオ" pitchFamily="50" charset="-128"/>
              </a:rPr>
              <a:t>4</a:t>
            </a:r>
            <a:r>
              <a:rPr lang="ja-JP" altLang="en-US" sz="1400">
                <a:solidFill>
                  <a:srgbClr val="008CCF">
                    <a:lumMod val="75000"/>
                  </a:srgbClr>
                </a:solidFill>
                <a:latin typeface="メイリオ" pitchFamily="50" charset="-128"/>
                <a:ea typeface="メイリオ" pitchFamily="50" charset="-128"/>
                <a:cs typeface="メイリオ" pitchFamily="50" charset="-128"/>
              </a:rPr>
              <a:t>社</a:t>
            </a:r>
            <a:endParaRPr lang="en-US" altLang="ja-JP" sz="1600">
              <a:solidFill>
                <a:srgbClr val="008CCF">
                  <a:lumMod val="75000"/>
                </a:srgbClr>
              </a:solidFill>
              <a:latin typeface="メイリオ" pitchFamily="50" charset="-128"/>
              <a:ea typeface="メイリオ" pitchFamily="50" charset="-128"/>
              <a:cs typeface="メイリオ" pitchFamily="50" charset="-128"/>
            </a:endParaRPr>
          </a:p>
        </p:txBody>
      </p:sp>
      <p:sp>
        <p:nvSpPr>
          <p:cNvPr id="9" name="フリーフォーム 8">
            <a:extLst>
              <a:ext uri="{FF2B5EF4-FFF2-40B4-BE49-F238E27FC236}">
                <a16:creationId xmlns:a16="http://schemas.microsoft.com/office/drawing/2014/main" id="{EBEC138A-067C-FFB3-E66D-DE17A3D64C41}"/>
              </a:ext>
            </a:extLst>
          </p:cNvPr>
          <p:cNvSpPr/>
          <p:nvPr/>
        </p:nvSpPr>
        <p:spPr>
          <a:xfrm rot="5400000">
            <a:off x="4889005" y="-1074361"/>
            <a:ext cx="1383324" cy="3810001"/>
          </a:xfrm>
          <a:custGeom>
            <a:avLst/>
            <a:gdLst>
              <a:gd name="connsiteX0" fmla="*/ 646135 w 1383324"/>
              <a:gd name="connsiteY0" fmla="*/ 2019300 h 3810001"/>
              <a:gd name="connsiteX1" fmla="*/ 876301 w 1383324"/>
              <a:gd name="connsiteY1" fmla="*/ 2249466 h 3810001"/>
              <a:gd name="connsiteX2" fmla="*/ 1106467 w 1383324"/>
              <a:gd name="connsiteY2" fmla="*/ 2019301 h 3810001"/>
              <a:gd name="connsiteX3" fmla="*/ 876301 w 1383324"/>
              <a:gd name="connsiteY3" fmla="*/ 1789135 h 3810001"/>
              <a:gd name="connsiteX4" fmla="*/ 646135 w 1383324"/>
              <a:gd name="connsiteY4" fmla="*/ 2019300 h 3810001"/>
              <a:gd name="connsiteX5" fmla="*/ 569935 w 1383324"/>
              <a:gd name="connsiteY5" fmla="*/ 2933700 h 3810001"/>
              <a:gd name="connsiteX6" fmla="*/ 800101 w 1383324"/>
              <a:gd name="connsiteY6" fmla="*/ 3163866 h 3810001"/>
              <a:gd name="connsiteX7" fmla="*/ 1030267 w 1383324"/>
              <a:gd name="connsiteY7" fmla="*/ 2933700 h 3810001"/>
              <a:gd name="connsiteX8" fmla="*/ 800101 w 1383324"/>
              <a:gd name="connsiteY8" fmla="*/ 2703534 h 3810001"/>
              <a:gd name="connsiteX9" fmla="*/ 569935 w 1383324"/>
              <a:gd name="connsiteY9" fmla="*/ 2933700 h 3810001"/>
              <a:gd name="connsiteX10" fmla="*/ 493735 w 1383324"/>
              <a:gd name="connsiteY10" fmla="*/ 495300 h 3810001"/>
              <a:gd name="connsiteX11" fmla="*/ 723901 w 1383324"/>
              <a:gd name="connsiteY11" fmla="*/ 725466 h 3810001"/>
              <a:gd name="connsiteX12" fmla="*/ 954067 w 1383324"/>
              <a:gd name="connsiteY12" fmla="*/ 495300 h 3810001"/>
              <a:gd name="connsiteX13" fmla="*/ 723901 w 1383324"/>
              <a:gd name="connsiteY13" fmla="*/ 265134 h 3810001"/>
              <a:gd name="connsiteX14" fmla="*/ 493735 w 1383324"/>
              <a:gd name="connsiteY14" fmla="*/ 495300 h 3810001"/>
              <a:gd name="connsiteX15" fmla="*/ 265134 w 1383324"/>
              <a:gd name="connsiteY15" fmla="*/ 1333500 h 3810001"/>
              <a:gd name="connsiteX16" fmla="*/ 495301 w 1383324"/>
              <a:gd name="connsiteY16" fmla="*/ 1563666 h 3810001"/>
              <a:gd name="connsiteX17" fmla="*/ 725467 w 1383324"/>
              <a:gd name="connsiteY17" fmla="*/ 1333500 h 3810001"/>
              <a:gd name="connsiteX18" fmla="*/ 495301 w 1383324"/>
              <a:gd name="connsiteY18" fmla="*/ 1103334 h 3810001"/>
              <a:gd name="connsiteX19" fmla="*/ 265134 w 1383324"/>
              <a:gd name="connsiteY19" fmla="*/ 1333500 h 3810001"/>
              <a:gd name="connsiteX20" fmla="*/ 0 w 1383324"/>
              <a:gd name="connsiteY20" fmla="*/ 1333500 h 3810001"/>
              <a:gd name="connsiteX21" fmla="*/ 302507 w 1383324"/>
              <a:gd name="connsiteY21" fmla="*/ 877123 h 3810001"/>
              <a:gd name="connsiteX22" fmla="*/ 382039 w 1383324"/>
              <a:gd name="connsiteY22" fmla="*/ 852435 h 3810001"/>
              <a:gd name="connsiteX23" fmla="*/ 373671 w 1383324"/>
              <a:gd name="connsiteY23" fmla="*/ 845530 h 3810001"/>
              <a:gd name="connsiteX24" fmla="*/ 228601 w 1383324"/>
              <a:gd name="connsiteY24" fmla="*/ 495300 h 3810001"/>
              <a:gd name="connsiteX25" fmla="*/ 723901 w 1383324"/>
              <a:gd name="connsiteY25" fmla="*/ 0 h 3810001"/>
              <a:gd name="connsiteX26" fmla="*/ 1219201 w 1383324"/>
              <a:gd name="connsiteY26" fmla="*/ 495300 h 3810001"/>
              <a:gd name="connsiteX27" fmla="*/ 916694 w 1383324"/>
              <a:gd name="connsiteY27" fmla="*/ 951677 h 3810001"/>
              <a:gd name="connsiteX28" fmla="*/ 837162 w 1383324"/>
              <a:gd name="connsiteY28" fmla="*/ 976365 h 3810001"/>
              <a:gd name="connsiteX29" fmla="*/ 845531 w 1383324"/>
              <a:gd name="connsiteY29" fmla="*/ 983270 h 3810001"/>
              <a:gd name="connsiteX30" fmla="*/ 990601 w 1383324"/>
              <a:gd name="connsiteY30" fmla="*/ 1333501 h 3810001"/>
              <a:gd name="connsiteX31" fmla="*/ 951678 w 1383324"/>
              <a:gd name="connsiteY31" fmla="*/ 1526294 h 3810001"/>
              <a:gd name="connsiteX32" fmla="*/ 948947 w 1383324"/>
              <a:gd name="connsiteY32" fmla="*/ 1531324 h 3810001"/>
              <a:gd name="connsiteX33" fmla="*/ 976121 w 1383324"/>
              <a:gd name="connsiteY33" fmla="*/ 1534063 h 3810001"/>
              <a:gd name="connsiteX34" fmla="*/ 1371601 w 1383324"/>
              <a:gd name="connsiteY34" fmla="*/ 2019301 h 3810001"/>
              <a:gd name="connsiteX35" fmla="*/ 1069094 w 1383324"/>
              <a:gd name="connsiteY35" fmla="*/ 2475677 h 3810001"/>
              <a:gd name="connsiteX36" fmla="*/ 1018688 w 1383324"/>
              <a:gd name="connsiteY36" fmla="*/ 2491324 h 3810001"/>
              <a:gd name="connsiteX37" fmla="*/ 1077028 w 1383324"/>
              <a:gd name="connsiteY37" fmla="*/ 2522990 h 3810001"/>
              <a:gd name="connsiteX38" fmla="*/ 1295401 w 1383324"/>
              <a:gd name="connsiteY38" fmla="*/ 2933700 h 3810001"/>
              <a:gd name="connsiteX39" fmla="*/ 1077028 w 1383324"/>
              <a:gd name="connsiteY39" fmla="*/ 3344411 h 3810001"/>
              <a:gd name="connsiteX40" fmla="*/ 1038805 w 1383324"/>
              <a:gd name="connsiteY40" fmla="*/ 3365157 h 3810001"/>
              <a:gd name="connsiteX41" fmla="*/ 1228824 w 1383324"/>
              <a:gd name="connsiteY41" fmla="*/ 3365157 h 3810001"/>
              <a:gd name="connsiteX42" fmla="*/ 1228824 w 1383324"/>
              <a:gd name="connsiteY42" fmla="*/ 3200401 h 3810001"/>
              <a:gd name="connsiteX43" fmla="*/ 1383324 w 1383324"/>
              <a:gd name="connsiteY43" fmla="*/ 3200401 h 3810001"/>
              <a:gd name="connsiteX44" fmla="*/ 1383324 w 1383324"/>
              <a:gd name="connsiteY44" fmla="*/ 3365157 h 3810001"/>
              <a:gd name="connsiteX45" fmla="*/ 1383324 w 1383324"/>
              <a:gd name="connsiteY45" fmla="*/ 3365157 h 3810001"/>
              <a:gd name="connsiteX46" fmla="*/ 1383324 w 1383324"/>
              <a:gd name="connsiteY46" fmla="*/ 3592522 h 3810001"/>
              <a:gd name="connsiteX47" fmla="*/ 1383324 w 1383324"/>
              <a:gd name="connsiteY47" fmla="*/ 3592522 h 3810001"/>
              <a:gd name="connsiteX48" fmla="*/ 1383324 w 1383324"/>
              <a:gd name="connsiteY48" fmla="*/ 3810001 h 3810001"/>
              <a:gd name="connsiteX49" fmla="*/ 1228824 w 1383324"/>
              <a:gd name="connsiteY49" fmla="*/ 3810001 h 3810001"/>
              <a:gd name="connsiteX50" fmla="*/ 1228824 w 1383324"/>
              <a:gd name="connsiteY50" fmla="*/ 3592522 h 3810001"/>
              <a:gd name="connsiteX51" fmla="*/ 459300 w 1383324"/>
              <a:gd name="connsiteY51" fmla="*/ 3592522 h 3810001"/>
              <a:gd name="connsiteX52" fmla="*/ 459300 w 1383324"/>
              <a:gd name="connsiteY52" fmla="*/ 3806705 h 3810001"/>
              <a:gd name="connsiteX53" fmla="*/ 304801 w 1383324"/>
              <a:gd name="connsiteY53" fmla="*/ 3806705 h 3810001"/>
              <a:gd name="connsiteX54" fmla="*/ 304801 w 1383324"/>
              <a:gd name="connsiteY54" fmla="*/ 3365157 h 3810001"/>
              <a:gd name="connsiteX55" fmla="*/ 459300 w 1383324"/>
              <a:gd name="connsiteY55" fmla="*/ 3365157 h 3810001"/>
              <a:gd name="connsiteX56" fmla="*/ 459300 w 1383324"/>
              <a:gd name="connsiteY56" fmla="*/ 3365157 h 3810001"/>
              <a:gd name="connsiteX57" fmla="*/ 561396 w 1383324"/>
              <a:gd name="connsiteY57" fmla="*/ 3365157 h 3810001"/>
              <a:gd name="connsiteX58" fmla="*/ 523174 w 1383324"/>
              <a:gd name="connsiteY58" fmla="*/ 3344411 h 3810001"/>
              <a:gd name="connsiteX59" fmla="*/ 304800 w 1383324"/>
              <a:gd name="connsiteY59" fmla="*/ 2933700 h 3810001"/>
              <a:gd name="connsiteX60" fmla="*/ 607307 w 1383324"/>
              <a:gd name="connsiteY60" fmla="*/ 2477323 h 3810001"/>
              <a:gd name="connsiteX61" fmla="*/ 657713 w 1383324"/>
              <a:gd name="connsiteY61" fmla="*/ 2461677 h 3810001"/>
              <a:gd name="connsiteX62" fmla="*/ 599374 w 1383324"/>
              <a:gd name="connsiteY62" fmla="*/ 2430011 h 3810001"/>
              <a:gd name="connsiteX63" fmla="*/ 381001 w 1383324"/>
              <a:gd name="connsiteY63" fmla="*/ 2019300 h 3810001"/>
              <a:gd name="connsiteX64" fmla="*/ 419924 w 1383324"/>
              <a:gd name="connsiteY64" fmla="*/ 1826507 h 3810001"/>
              <a:gd name="connsiteX65" fmla="*/ 422654 w 1383324"/>
              <a:gd name="connsiteY65" fmla="*/ 1821477 h 3810001"/>
              <a:gd name="connsiteX66" fmla="*/ 395480 w 1383324"/>
              <a:gd name="connsiteY66" fmla="*/ 1818738 h 3810001"/>
              <a:gd name="connsiteX67" fmla="*/ 0 w 1383324"/>
              <a:gd name="connsiteY67" fmla="*/ 1333500 h 38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83324" h="3810001">
                <a:moveTo>
                  <a:pt x="646135" y="2019300"/>
                </a:moveTo>
                <a:cubicBezTo>
                  <a:pt x="646135" y="2146417"/>
                  <a:pt x="749184" y="2249466"/>
                  <a:pt x="876301" y="2249466"/>
                </a:cubicBezTo>
                <a:cubicBezTo>
                  <a:pt x="1003418" y="2249466"/>
                  <a:pt x="1106467" y="2146418"/>
                  <a:pt x="1106467" y="2019301"/>
                </a:cubicBezTo>
                <a:cubicBezTo>
                  <a:pt x="1106467" y="1892184"/>
                  <a:pt x="1003418" y="1789135"/>
                  <a:pt x="876301" y="1789135"/>
                </a:cubicBezTo>
                <a:cubicBezTo>
                  <a:pt x="749184" y="1789134"/>
                  <a:pt x="646135" y="1892183"/>
                  <a:pt x="646135" y="2019300"/>
                </a:cubicBezTo>
                <a:close/>
                <a:moveTo>
                  <a:pt x="569935" y="2933700"/>
                </a:moveTo>
                <a:cubicBezTo>
                  <a:pt x="569935" y="3060817"/>
                  <a:pt x="672984" y="3163866"/>
                  <a:pt x="800101" y="3163866"/>
                </a:cubicBezTo>
                <a:cubicBezTo>
                  <a:pt x="927218" y="3163866"/>
                  <a:pt x="1030267" y="3060817"/>
                  <a:pt x="1030267" y="2933700"/>
                </a:cubicBezTo>
                <a:cubicBezTo>
                  <a:pt x="1030267" y="2806583"/>
                  <a:pt x="927218" y="2703534"/>
                  <a:pt x="800101" y="2703534"/>
                </a:cubicBezTo>
                <a:cubicBezTo>
                  <a:pt x="672984" y="2703534"/>
                  <a:pt x="569935" y="2806583"/>
                  <a:pt x="569935" y="2933700"/>
                </a:cubicBezTo>
                <a:close/>
                <a:moveTo>
                  <a:pt x="493735" y="495300"/>
                </a:moveTo>
                <a:cubicBezTo>
                  <a:pt x="493735" y="622417"/>
                  <a:pt x="596784" y="725466"/>
                  <a:pt x="723901" y="725466"/>
                </a:cubicBezTo>
                <a:cubicBezTo>
                  <a:pt x="851018" y="725466"/>
                  <a:pt x="954067" y="622417"/>
                  <a:pt x="954067" y="495300"/>
                </a:cubicBezTo>
                <a:cubicBezTo>
                  <a:pt x="954067" y="368183"/>
                  <a:pt x="851018" y="265134"/>
                  <a:pt x="723901" y="265134"/>
                </a:cubicBezTo>
                <a:cubicBezTo>
                  <a:pt x="596784" y="265134"/>
                  <a:pt x="493735" y="368183"/>
                  <a:pt x="493735" y="495300"/>
                </a:cubicBezTo>
                <a:close/>
                <a:moveTo>
                  <a:pt x="265134" y="1333500"/>
                </a:moveTo>
                <a:cubicBezTo>
                  <a:pt x="265134" y="1460617"/>
                  <a:pt x="368184" y="1563666"/>
                  <a:pt x="495301" y="1563666"/>
                </a:cubicBezTo>
                <a:cubicBezTo>
                  <a:pt x="622418" y="1563666"/>
                  <a:pt x="725467" y="1460617"/>
                  <a:pt x="725467" y="1333500"/>
                </a:cubicBezTo>
                <a:cubicBezTo>
                  <a:pt x="725467" y="1206383"/>
                  <a:pt x="622418" y="1103334"/>
                  <a:pt x="495301" y="1103334"/>
                </a:cubicBezTo>
                <a:cubicBezTo>
                  <a:pt x="368184" y="1103334"/>
                  <a:pt x="265134" y="1206383"/>
                  <a:pt x="265134" y="1333500"/>
                </a:cubicBezTo>
                <a:close/>
                <a:moveTo>
                  <a:pt x="0" y="1333500"/>
                </a:moveTo>
                <a:cubicBezTo>
                  <a:pt x="0" y="1128340"/>
                  <a:pt x="124736" y="952314"/>
                  <a:pt x="302507" y="877123"/>
                </a:cubicBezTo>
                <a:lnTo>
                  <a:pt x="382039" y="852435"/>
                </a:lnTo>
                <a:lnTo>
                  <a:pt x="373671" y="845530"/>
                </a:lnTo>
                <a:cubicBezTo>
                  <a:pt x="284039" y="755899"/>
                  <a:pt x="228600" y="632074"/>
                  <a:pt x="228601" y="495300"/>
                </a:cubicBezTo>
                <a:cubicBezTo>
                  <a:pt x="228601" y="221753"/>
                  <a:pt x="450354" y="0"/>
                  <a:pt x="723901" y="0"/>
                </a:cubicBezTo>
                <a:cubicBezTo>
                  <a:pt x="997448" y="0"/>
                  <a:pt x="1219201" y="221753"/>
                  <a:pt x="1219201" y="495300"/>
                </a:cubicBezTo>
                <a:cubicBezTo>
                  <a:pt x="1219201" y="700461"/>
                  <a:pt x="1094465" y="876487"/>
                  <a:pt x="916694" y="951677"/>
                </a:cubicBezTo>
                <a:lnTo>
                  <a:pt x="837162" y="976365"/>
                </a:lnTo>
                <a:lnTo>
                  <a:pt x="845531" y="983270"/>
                </a:lnTo>
                <a:cubicBezTo>
                  <a:pt x="935162" y="1072902"/>
                  <a:pt x="990601" y="1196727"/>
                  <a:pt x="990601" y="1333501"/>
                </a:cubicBezTo>
                <a:cubicBezTo>
                  <a:pt x="990601" y="1401887"/>
                  <a:pt x="976741" y="1467037"/>
                  <a:pt x="951678" y="1526294"/>
                </a:cubicBezTo>
                <a:lnTo>
                  <a:pt x="948947" y="1531324"/>
                </a:lnTo>
                <a:lnTo>
                  <a:pt x="976121" y="1534063"/>
                </a:lnTo>
                <a:cubicBezTo>
                  <a:pt x="1201821" y="1580248"/>
                  <a:pt x="1371601" y="1779947"/>
                  <a:pt x="1371601" y="2019301"/>
                </a:cubicBezTo>
                <a:cubicBezTo>
                  <a:pt x="1371601" y="2224461"/>
                  <a:pt x="1246865" y="2400487"/>
                  <a:pt x="1069094" y="2475677"/>
                </a:cubicBezTo>
                <a:lnTo>
                  <a:pt x="1018688" y="2491324"/>
                </a:lnTo>
                <a:lnTo>
                  <a:pt x="1077028" y="2522990"/>
                </a:lnTo>
                <a:cubicBezTo>
                  <a:pt x="1208778" y="2611999"/>
                  <a:pt x="1295401" y="2762734"/>
                  <a:pt x="1295401" y="2933700"/>
                </a:cubicBezTo>
                <a:cubicBezTo>
                  <a:pt x="1295401" y="3104667"/>
                  <a:pt x="1208778" y="3255402"/>
                  <a:pt x="1077028" y="3344411"/>
                </a:cubicBezTo>
                <a:lnTo>
                  <a:pt x="1038805" y="3365157"/>
                </a:lnTo>
                <a:lnTo>
                  <a:pt x="1228824" y="3365157"/>
                </a:lnTo>
                <a:lnTo>
                  <a:pt x="1228824" y="3200401"/>
                </a:lnTo>
                <a:lnTo>
                  <a:pt x="1383324" y="3200401"/>
                </a:lnTo>
                <a:lnTo>
                  <a:pt x="1383324" y="3365157"/>
                </a:lnTo>
                <a:lnTo>
                  <a:pt x="1383324" y="3365157"/>
                </a:lnTo>
                <a:lnTo>
                  <a:pt x="1383324" y="3592522"/>
                </a:lnTo>
                <a:lnTo>
                  <a:pt x="1383324" y="3592522"/>
                </a:lnTo>
                <a:lnTo>
                  <a:pt x="1383324" y="3810001"/>
                </a:lnTo>
                <a:lnTo>
                  <a:pt x="1228824" y="3810001"/>
                </a:lnTo>
                <a:lnTo>
                  <a:pt x="1228824" y="3592522"/>
                </a:lnTo>
                <a:lnTo>
                  <a:pt x="459300" y="3592522"/>
                </a:lnTo>
                <a:lnTo>
                  <a:pt x="459300" y="3806705"/>
                </a:lnTo>
                <a:lnTo>
                  <a:pt x="304801" y="3806705"/>
                </a:lnTo>
                <a:lnTo>
                  <a:pt x="304801" y="3365157"/>
                </a:lnTo>
                <a:lnTo>
                  <a:pt x="459300" y="3365157"/>
                </a:lnTo>
                <a:lnTo>
                  <a:pt x="459300" y="3365157"/>
                </a:lnTo>
                <a:lnTo>
                  <a:pt x="561396" y="3365157"/>
                </a:lnTo>
                <a:lnTo>
                  <a:pt x="523174" y="3344411"/>
                </a:lnTo>
                <a:cubicBezTo>
                  <a:pt x="391423" y="3255402"/>
                  <a:pt x="304800" y="3104667"/>
                  <a:pt x="304800" y="2933700"/>
                </a:cubicBezTo>
                <a:cubicBezTo>
                  <a:pt x="304800" y="2728540"/>
                  <a:pt x="429537" y="2552514"/>
                  <a:pt x="607307" y="2477323"/>
                </a:cubicBezTo>
                <a:lnTo>
                  <a:pt x="657713" y="2461677"/>
                </a:lnTo>
                <a:lnTo>
                  <a:pt x="599374" y="2430011"/>
                </a:lnTo>
                <a:cubicBezTo>
                  <a:pt x="467623" y="2341002"/>
                  <a:pt x="381001" y="2190267"/>
                  <a:pt x="381001" y="2019300"/>
                </a:cubicBezTo>
                <a:cubicBezTo>
                  <a:pt x="381001" y="1950914"/>
                  <a:pt x="394860" y="1885764"/>
                  <a:pt x="419924" y="1826507"/>
                </a:cubicBezTo>
                <a:lnTo>
                  <a:pt x="422654" y="1821477"/>
                </a:lnTo>
                <a:lnTo>
                  <a:pt x="395480" y="1818738"/>
                </a:lnTo>
                <a:cubicBezTo>
                  <a:pt x="169780" y="1772553"/>
                  <a:pt x="0" y="1572854"/>
                  <a:pt x="0" y="1333500"/>
                </a:cubicBezTo>
                <a:close/>
              </a:path>
            </a:pathLst>
          </a:custGeom>
          <a:solidFill>
            <a:srgbClr val="F8B7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8"/>
            <a:endParaRPr lang="ja-JP" altLang="en-US">
              <a:solidFill>
                <a:prstClr val="white"/>
              </a:solidFill>
              <a:latin typeface="メイリオ"/>
              <a:ea typeface="メイリオ"/>
            </a:endParaRPr>
          </a:p>
        </p:txBody>
      </p:sp>
      <p:pic>
        <p:nvPicPr>
          <p:cNvPr id="10" name="図 9">
            <a:extLst>
              <a:ext uri="{FF2B5EF4-FFF2-40B4-BE49-F238E27FC236}">
                <a16:creationId xmlns:a16="http://schemas.microsoft.com/office/drawing/2014/main" id="{DFE4C8C3-7792-80AE-D670-EF935631C7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8294" y="396000"/>
            <a:ext cx="1584176" cy="1772964"/>
          </a:xfrm>
          <a:prstGeom prst="rect">
            <a:avLst/>
          </a:prstGeom>
          <a:effectLst>
            <a:glow rad="25400">
              <a:schemeClr val="bg1">
                <a:lumMod val="65000"/>
                <a:alpha val="40000"/>
              </a:schemeClr>
            </a:glow>
          </a:effectLst>
        </p:spPr>
      </p:pic>
      <p:sp>
        <p:nvSpPr>
          <p:cNvPr id="12" name="テキスト ボックス 1">
            <a:extLst>
              <a:ext uri="{FF2B5EF4-FFF2-40B4-BE49-F238E27FC236}">
                <a16:creationId xmlns:a16="http://schemas.microsoft.com/office/drawing/2014/main" id="{25BC96DA-007E-E464-568C-443DB0C95C5C}"/>
              </a:ext>
            </a:extLst>
          </p:cNvPr>
          <p:cNvSpPr txBox="1"/>
          <p:nvPr/>
        </p:nvSpPr>
        <p:spPr>
          <a:xfrm>
            <a:off x="8044181" y="4600777"/>
            <a:ext cx="720441" cy="2160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378"/>
            <a:r>
              <a:rPr lang="en-US" altLang="ja-JP" sz="1400">
                <a:solidFill>
                  <a:prstClr val="black"/>
                </a:solidFill>
                <a:latin typeface="メイリオ"/>
                <a:ea typeface="メイリオ"/>
              </a:rPr>
              <a:t>2025</a:t>
            </a:r>
            <a:endParaRPr lang="ja-JP" altLang="en-US" sz="1400">
              <a:solidFill>
                <a:prstClr val="black"/>
              </a:solidFill>
              <a:latin typeface="メイリオ"/>
              <a:ea typeface="メイリオ"/>
            </a:endParaRPr>
          </a:p>
        </p:txBody>
      </p:sp>
      <p:sp>
        <p:nvSpPr>
          <p:cNvPr id="5" name="フッター プレースホルダー 3">
            <a:extLst>
              <a:ext uri="{FF2B5EF4-FFF2-40B4-BE49-F238E27FC236}">
                <a16:creationId xmlns:a16="http://schemas.microsoft.com/office/drawing/2014/main" id="{2B137DF3-FCF9-160F-9BB1-B31ACBF4B722}"/>
              </a:ext>
            </a:extLst>
          </p:cNvPr>
          <p:cNvSpPr>
            <a:spLocks noGrp="1"/>
          </p:cNvSpPr>
          <p:nvPr>
            <p:ph type="ftr" sz="quarter" idx="3"/>
          </p:nvPr>
        </p:nvSpPr>
        <p:spPr>
          <a:xfrm>
            <a:off x="252000" y="4932000"/>
            <a:ext cx="2160000" cy="135000"/>
          </a:xfrm>
        </p:spPr>
        <p:txBody>
          <a:bodyPr/>
          <a:lstStyle/>
          <a:p>
            <a:pPr defTabSz="914378">
              <a:defRPr/>
            </a:pPr>
            <a:r>
              <a:rPr lang="en-US" altLang="ja-JP">
                <a:solidFill>
                  <a:prstClr val="black">
                    <a:tint val="75000"/>
                  </a:prstClr>
                </a:solidFill>
                <a:latin typeface="メイリオ"/>
                <a:ea typeface="メイリオ"/>
              </a:rPr>
              <a:t>©Canon IT Solutions Inc.  All rights reserved.</a:t>
            </a:r>
            <a:endParaRPr lang="ja-JP" altLang="en-US">
              <a:solidFill>
                <a:prstClr val="black">
                  <a:tint val="75000"/>
                </a:prstClr>
              </a:solidFill>
              <a:latin typeface="メイリオ"/>
              <a:ea typeface="メイリオ"/>
            </a:endParaRPr>
          </a:p>
        </p:txBody>
      </p:sp>
      <p:pic>
        <p:nvPicPr>
          <p:cNvPr id="13" name="図 12">
            <a:extLst>
              <a:ext uri="{FF2B5EF4-FFF2-40B4-BE49-F238E27FC236}">
                <a16:creationId xmlns:a16="http://schemas.microsoft.com/office/drawing/2014/main" id="{FE70E3E9-2AF2-CB9E-2E90-36FBE3E3BE65}"/>
              </a:ext>
            </a:extLst>
          </p:cNvPr>
          <p:cNvPicPr>
            <a:picLocks noChangeAspect="1"/>
          </p:cNvPicPr>
          <p:nvPr/>
        </p:nvPicPr>
        <p:blipFill>
          <a:blip r:embed="rId3"/>
          <a:stretch>
            <a:fillRect/>
          </a:stretch>
        </p:blipFill>
        <p:spPr>
          <a:xfrm>
            <a:off x="335128" y="2121271"/>
            <a:ext cx="8394920" cy="3186960"/>
          </a:xfrm>
          <a:prstGeom prst="rect">
            <a:avLst/>
          </a:prstGeom>
        </p:spPr>
      </p:pic>
    </p:spTree>
    <p:extLst>
      <p:ext uri="{BB962C8B-B14F-4D97-AF65-F5344CB8AC3E}">
        <p14:creationId xmlns:p14="http://schemas.microsoft.com/office/powerpoint/2010/main" val="488175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0F6EA-4CEA-7E8B-8EFA-6963575B8AB0}"/>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7B144C6-97BF-4B93-8AC7-63FBDB09ADDC}"/>
              </a:ext>
            </a:extLst>
          </p:cNvPr>
          <p:cNvSpPr>
            <a:spLocks noGrp="1"/>
          </p:cNvSpPr>
          <p:nvPr>
            <p:ph type="sldNum" sz="quarter" idx="12"/>
          </p:nvPr>
        </p:nvSpPr>
        <p:spPr/>
        <p:txBody>
          <a:bodyPr/>
          <a:lstStyle/>
          <a:p>
            <a:pPr defTabSz="914378">
              <a:defRPr/>
            </a:pPr>
            <a:fld id="{78AE49ED-73EF-499C-8307-28EB0E7CF529}" type="slidenum">
              <a:rPr lang="ja-JP" altLang="en-US">
                <a:solidFill>
                  <a:prstClr val="black">
                    <a:lumMod val="50000"/>
                    <a:lumOff val="50000"/>
                  </a:prstClr>
                </a:solidFill>
                <a:latin typeface="メイリオ"/>
                <a:ea typeface="メイリオ"/>
              </a:rPr>
              <a:pPr defTabSz="914378">
                <a:defRPr/>
              </a:pPr>
              <a:t>8</a:t>
            </a:fld>
            <a:endParaRPr lang="ja-JP" altLang="en-US">
              <a:solidFill>
                <a:prstClr val="black">
                  <a:lumMod val="50000"/>
                  <a:lumOff val="50000"/>
                </a:prstClr>
              </a:solidFill>
              <a:latin typeface="メイリオ"/>
              <a:ea typeface="メイリオ"/>
            </a:endParaRPr>
          </a:p>
        </p:txBody>
      </p:sp>
      <p:sp>
        <p:nvSpPr>
          <p:cNvPr id="3" name="タイトル 2">
            <a:extLst>
              <a:ext uri="{FF2B5EF4-FFF2-40B4-BE49-F238E27FC236}">
                <a16:creationId xmlns:a16="http://schemas.microsoft.com/office/drawing/2014/main" id="{8B3BD41D-7885-FD3D-8EAB-21E8A52B7BDE}"/>
              </a:ext>
            </a:extLst>
          </p:cNvPr>
          <p:cNvSpPr>
            <a:spLocks noGrp="1"/>
          </p:cNvSpPr>
          <p:nvPr>
            <p:ph type="title"/>
          </p:nvPr>
        </p:nvSpPr>
        <p:spPr/>
        <p:txBody>
          <a:bodyPr/>
          <a:lstStyle/>
          <a:p>
            <a:r>
              <a:rPr lang="zh-TW" altLang="en-US"/>
              <a:t>導入実績（</a:t>
            </a:r>
            <a:r>
              <a:rPr lang="en-US" altLang="zh-TW"/>
              <a:t>2025</a:t>
            </a:r>
            <a:r>
              <a:rPr lang="zh-TW" altLang="en-US"/>
              <a:t>年度</a:t>
            </a:r>
            <a:r>
              <a:rPr lang="ja-JP" altLang="en-US"/>
              <a:t>）</a:t>
            </a:r>
            <a:endParaRPr kumimoji="1" lang="ja-JP" altLang="en-US"/>
          </a:p>
        </p:txBody>
      </p:sp>
      <p:sp>
        <p:nvSpPr>
          <p:cNvPr id="4" name="フッター プレースホルダー 3">
            <a:extLst>
              <a:ext uri="{FF2B5EF4-FFF2-40B4-BE49-F238E27FC236}">
                <a16:creationId xmlns:a16="http://schemas.microsoft.com/office/drawing/2014/main" id="{7BAA08BF-B5C6-68F6-4664-4FB40CD14D9E}"/>
              </a:ext>
            </a:extLst>
          </p:cNvPr>
          <p:cNvSpPr>
            <a:spLocks noGrp="1"/>
          </p:cNvSpPr>
          <p:nvPr>
            <p:ph type="ftr" sz="quarter" idx="3"/>
          </p:nvPr>
        </p:nvSpPr>
        <p:spPr/>
        <p:txBody>
          <a:bodyPr/>
          <a:lstStyle/>
          <a:p>
            <a:pPr defTabSz="914378">
              <a:defRPr/>
            </a:pPr>
            <a:r>
              <a:rPr lang="en-US" altLang="ja-JP">
                <a:solidFill>
                  <a:prstClr val="black">
                    <a:tint val="75000"/>
                  </a:prstClr>
                </a:solidFill>
                <a:latin typeface="メイリオ"/>
                <a:ea typeface="メイリオ"/>
              </a:rPr>
              <a:t>©Canon IT Solutions Inc.  All rights reserved.</a:t>
            </a:r>
            <a:endParaRPr lang="ja-JP" altLang="en-US">
              <a:solidFill>
                <a:prstClr val="black">
                  <a:tint val="75000"/>
                </a:prstClr>
              </a:solidFill>
              <a:latin typeface="メイリオ"/>
              <a:ea typeface="メイリオ"/>
            </a:endParaRPr>
          </a:p>
        </p:txBody>
      </p:sp>
      <p:sp>
        <p:nvSpPr>
          <p:cNvPr id="6" name="テキスト ボックス 5">
            <a:extLst>
              <a:ext uri="{FF2B5EF4-FFF2-40B4-BE49-F238E27FC236}">
                <a16:creationId xmlns:a16="http://schemas.microsoft.com/office/drawing/2014/main" id="{8C8CF3C8-8FFA-80F1-102A-F0A6962B6273}"/>
              </a:ext>
            </a:extLst>
          </p:cNvPr>
          <p:cNvSpPr txBox="1"/>
          <p:nvPr/>
        </p:nvSpPr>
        <p:spPr>
          <a:xfrm>
            <a:off x="687322" y="675969"/>
            <a:ext cx="7690011" cy="369332"/>
          </a:xfrm>
          <a:prstGeom prst="rect">
            <a:avLst/>
          </a:prstGeom>
          <a:noFill/>
        </p:spPr>
        <p:txBody>
          <a:bodyPr wrap="square" rtlCol="0">
            <a:spAutoFit/>
          </a:bodyPr>
          <a:lstStyle/>
          <a:p>
            <a:r>
              <a:rPr lang="ja-JP" altLang="en-US"/>
              <a:t>業種業態問わず幅広いお客様にご利用頂いております</a:t>
            </a:r>
          </a:p>
        </p:txBody>
      </p:sp>
      <p:pic>
        <p:nvPicPr>
          <p:cNvPr id="107" name="図 106">
            <a:extLst>
              <a:ext uri="{FF2B5EF4-FFF2-40B4-BE49-F238E27FC236}">
                <a16:creationId xmlns:a16="http://schemas.microsoft.com/office/drawing/2014/main" id="{4779AB3A-FCC1-67CB-DE04-E708935CBDEE}"/>
              </a:ext>
            </a:extLst>
          </p:cNvPr>
          <p:cNvPicPr>
            <a:picLocks noChangeAspect="1"/>
          </p:cNvPicPr>
          <p:nvPr/>
        </p:nvPicPr>
        <p:blipFill>
          <a:blip r:embed="rId3"/>
          <a:stretch>
            <a:fillRect/>
          </a:stretch>
        </p:blipFill>
        <p:spPr>
          <a:xfrm>
            <a:off x="-503768" y="1032769"/>
            <a:ext cx="10151535" cy="4001400"/>
          </a:xfrm>
          <a:prstGeom prst="rect">
            <a:avLst/>
          </a:prstGeom>
        </p:spPr>
      </p:pic>
    </p:spTree>
    <p:extLst>
      <p:ext uri="{BB962C8B-B14F-4D97-AF65-F5344CB8AC3E}">
        <p14:creationId xmlns:p14="http://schemas.microsoft.com/office/powerpoint/2010/main" val="4130198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9</a:t>
            </a:fld>
            <a:endParaRPr kumimoji="1" lang="ja-JP" altLang="en-US"/>
          </a:p>
        </p:txBody>
      </p:sp>
      <p:sp>
        <p:nvSpPr>
          <p:cNvPr id="3" name="タイトル 2"/>
          <p:cNvSpPr>
            <a:spLocks noGrp="1"/>
          </p:cNvSpPr>
          <p:nvPr>
            <p:ph type="title"/>
          </p:nvPr>
        </p:nvSpPr>
        <p:spPr/>
        <p:txBody>
          <a:bodyPr/>
          <a:lstStyle/>
          <a:p>
            <a:r>
              <a:rPr kumimoji="1" lang="ja-JP" altLang="en-US"/>
              <a:t>ご提供方法</a:t>
            </a:r>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Rectangle 6"/>
          <p:cNvSpPr>
            <a:spLocks noChangeArrowheads="1"/>
          </p:cNvSpPr>
          <p:nvPr/>
        </p:nvSpPr>
        <p:spPr bwMode="auto">
          <a:xfrm>
            <a:off x="283588" y="951570"/>
            <a:ext cx="2448000" cy="1207262"/>
          </a:xfrm>
          <a:prstGeom prst="rect">
            <a:avLst/>
          </a:pr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vert="horz"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sysClr val="window" lastClr="FFFFFF"/>
                </a:solidFill>
                <a:effectLst/>
                <a:uLnTx/>
                <a:uFillTx/>
                <a:latin typeface="メイリオ"/>
                <a:ea typeface="メイリオ"/>
                <a:cs typeface="+mn-cs"/>
              </a:rPr>
              <a:t>お客様</a:t>
            </a:r>
          </a:p>
        </p:txBody>
      </p:sp>
      <p:sp>
        <p:nvSpPr>
          <p:cNvPr id="6" name="Rectangle 7"/>
          <p:cNvSpPr>
            <a:spLocks noChangeArrowheads="1"/>
          </p:cNvSpPr>
          <p:nvPr/>
        </p:nvSpPr>
        <p:spPr bwMode="auto">
          <a:xfrm>
            <a:off x="3321251" y="950400"/>
            <a:ext cx="2448000" cy="1207262"/>
          </a:xfrm>
          <a:prstGeom prst="rect">
            <a:avLst/>
          </a:prstGeom>
          <a:ln>
            <a:solidFill>
              <a:schemeClr val="accent5"/>
            </a:solid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a:ln>
                  <a:noFill/>
                </a:ln>
                <a:solidFill>
                  <a:sysClr val="window" lastClr="FFFFFF"/>
                </a:solidFill>
                <a:effectLst/>
                <a:uLnTx/>
                <a:uFillTx/>
                <a:latin typeface="メイリオ"/>
                <a:ea typeface="メイリオ"/>
                <a:cs typeface="Tahoma" pitchFamily="34" charset="0"/>
              </a:rPr>
              <a:t>SuperStream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sysClr val="window" lastClr="FFFFFF"/>
                </a:solidFill>
                <a:effectLst/>
                <a:uLnTx/>
                <a:uFillTx/>
                <a:latin typeface="メイリオ"/>
                <a:ea typeface="メイリオ"/>
              </a:rPr>
              <a:t>パートナー</a:t>
            </a:r>
          </a:p>
        </p:txBody>
      </p:sp>
      <p:sp>
        <p:nvSpPr>
          <p:cNvPr id="7" name="左右矢印 6"/>
          <p:cNvSpPr/>
          <p:nvPr/>
        </p:nvSpPr>
        <p:spPr>
          <a:xfrm>
            <a:off x="5807757" y="1383618"/>
            <a:ext cx="576064" cy="432048"/>
          </a:xfrm>
          <a:prstGeom prst="leftRightArrow">
            <a:avLst/>
          </a:prstGeom>
          <a:solidFill>
            <a:srgbClr val="FFFFFF">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8" name="左右矢印 7"/>
          <p:cNvSpPr/>
          <p:nvPr/>
        </p:nvSpPr>
        <p:spPr>
          <a:xfrm>
            <a:off x="2735796" y="1383618"/>
            <a:ext cx="576064" cy="432048"/>
          </a:xfrm>
          <a:prstGeom prst="leftRightArrow">
            <a:avLst/>
          </a:prstGeom>
          <a:solidFill>
            <a:srgbClr val="FFFFFF">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9" name="Rectangle 10"/>
          <p:cNvSpPr>
            <a:spLocks noChangeArrowheads="1"/>
          </p:cNvSpPr>
          <p:nvPr/>
        </p:nvSpPr>
        <p:spPr bwMode="auto">
          <a:xfrm>
            <a:off x="6408476" y="950400"/>
            <a:ext cx="2448000" cy="1207262"/>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wrap="square"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ysClr val="window" lastClr="FFFFFF"/>
                </a:solidFill>
                <a:effectLst/>
                <a:uLnTx/>
                <a:uFillTx/>
                <a:latin typeface="メイリオ"/>
                <a:ea typeface="メイリオ"/>
              </a:rPr>
              <a:t>キヤノン</a:t>
            </a:r>
            <a:r>
              <a:rPr kumimoji="0" lang="ja-JP" altLang="en-US" sz="1600" b="1" kern="0">
                <a:solidFill>
                  <a:sysClr val="window" lastClr="FFFFFF"/>
                </a:solidFill>
                <a:latin typeface="メイリオ"/>
                <a:ea typeface="メイリオ"/>
              </a:rPr>
              <a:t>ＩＴ</a:t>
            </a:r>
            <a:r>
              <a:rPr kumimoji="0" lang="ja-JP" altLang="en-US" sz="1600" b="1" i="0" u="none" strike="noStrike" kern="0" cap="none" spc="0" normalizeH="0" baseline="0" noProof="0">
                <a:ln>
                  <a:noFill/>
                </a:ln>
                <a:solidFill>
                  <a:sysClr val="window" lastClr="FFFFFF"/>
                </a:solidFill>
                <a:effectLst/>
                <a:uLnTx/>
                <a:uFillTx/>
                <a:latin typeface="メイリオ"/>
                <a:ea typeface="メイリオ"/>
              </a:rPr>
              <a:t>ソリューションズ株式会社</a:t>
            </a:r>
            <a:endParaRPr kumimoji="0" lang="en-US" altLang="ja-JP" sz="1400" b="1" kern="0">
              <a:solidFill>
                <a:sysClr val="window" lastClr="FFFFFF"/>
              </a:solidFill>
              <a:latin typeface="メイリオ"/>
              <a:ea typeface="メイリオ"/>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400" b="1" kern="0">
              <a:solidFill>
                <a:sysClr val="window" lastClr="FFFFFF"/>
              </a:solidFill>
              <a:latin typeface="メイリオ"/>
              <a:ea typeface="メイリオ"/>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400" b="1" kern="0">
              <a:solidFill>
                <a:sysClr val="window" lastClr="FFFFFF"/>
              </a:solidFill>
              <a:latin typeface="メイリオ"/>
              <a:ea typeface="メイリオ"/>
            </a:endParaRPr>
          </a:p>
        </p:txBody>
      </p:sp>
      <p:pic>
        <p:nvPicPr>
          <p:cNvPr id="10" name="図 9"/>
          <p:cNvPicPr>
            <a:picLocks/>
          </p:cNvPicPr>
          <p:nvPr/>
        </p:nvPicPr>
        <p:blipFill>
          <a:blip r:embed="rId2">
            <a:extLst>
              <a:ext uri="{28A0092B-C50C-407E-A947-70E740481C1C}">
                <a14:useLocalDpi xmlns:a14="http://schemas.microsoft.com/office/drawing/2010/main" val="0"/>
              </a:ext>
            </a:extLst>
          </a:blip>
          <a:stretch>
            <a:fillRect/>
          </a:stretch>
        </p:blipFill>
        <p:spPr>
          <a:xfrm>
            <a:off x="6788189" y="1639347"/>
            <a:ext cx="1764000" cy="392760"/>
          </a:xfrm>
          <a:prstGeom prst="rect">
            <a:avLst/>
          </a:prstGeom>
        </p:spPr>
      </p:pic>
      <p:sp>
        <p:nvSpPr>
          <p:cNvPr id="11" name="Text Box 19"/>
          <p:cNvSpPr txBox="1">
            <a:spLocks noChangeArrowheads="1"/>
          </p:cNvSpPr>
          <p:nvPr/>
        </p:nvSpPr>
        <p:spPr bwMode="auto">
          <a:xfrm>
            <a:off x="0" y="634543"/>
            <a:ext cx="9143999" cy="369332"/>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ja-JP" altLang="en-US" b="1" i="0" u="none" strike="noStrike" kern="0" cap="none" spc="0" normalizeH="0" baseline="0" noProof="0">
                <a:ln>
                  <a:noFill/>
                </a:ln>
                <a:solidFill>
                  <a:srgbClr val="EE5500"/>
                </a:solidFill>
                <a:effectLst/>
                <a:uLnTx/>
                <a:uFillTx/>
              </a:rPr>
              <a:t>企業ごとに抱える様々な課題に対して最適な組合せでご提案</a:t>
            </a:r>
          </a:p>
        </p:txBody>
      </p:sp>
      <p:sp>
        <p:nvSpPr>
          <p:cNvPr id="12" name="角丸四角形 11"/>
          <p:cNvSpPr/>
          <p:nvPr/>
        </p:nvSpPr>
        <p:spPr>
          <a:xfrm>
            <a:off x="307571" y="2196267"/>
            <a:ext cx="2375267" cy="2391707"/>
          </a:xfrm>
          <a:prstGeom prst="roundRect">
            <a:avLst>
              <a:gd name="adj" fmla="val 5043"/>
            </a:avLst>
          </a:prstGeom>
          <a:solidFill>
            <a:schemeClr val="bg1"/>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b="1" u="sng">
              <a:solidFill>
                <a:schemeClr val="tx2"/>
              </a:solidFill>
            </a:endParaRPr>
          </a:p>
          <a:p>
            <a:pPr algn="ctr"/>
            <a:r>
              <a:rPr lang="ja-JP" altLang="en-US" sz="1400" b="1" u="sng">
                <a:solidFill>
                  <a:schemeClr val="tx2"/>
                </a:solidFill>
              </a:rPr>
              <a:t>お客様向けの価値ある</a:t>
            </a:r>
            <a:endParaRPr lang="en-US" altLang="ja-JP" sz="1400" b="1" u="sng">
              <a:solidFill>
                <a:schemeClr val="tx2"/>
              </a:solidFill>
            </a:endParaRPr>
          </a:p>
          <a:p>
            <a:pPr algn="ctr"/>
            <a:r>
              <a:rPr lang="en-US" altLang="ja-JP" sz="1400" b="1" u="sng">
                <a:solidFill>
                  <a:schemeClr val="tx2"/>
                </a:solidFill>
              </a:rPr>
              <a:t>SI</a:t>
            </a:r>
            <a:r>
              <a:rPr lang="ja-JP" altLang="en-US" sz="1400" b="1" u="sng">
                <a:solidFill>
                  <a:schemeClr val="tx2"/>
                </a:solidFill>
              </a:rPr>
              <a:t>ソリューションを提供</a:t>
            </a:r>
            <a:endParaRPr lang="en-US" altLang="ja-JP" b="1" u="sng">
              <a:solidFill>
                <a:schemeClr val="tx2"/>
              </a:solidFill>
            </a:endParaRPr>
          </a:p>
          <a:p>
            <a:pPr algn="ctr"/>
            <a:endParaRPr lang="en-US" altLang="ja-JP"/>
          </a:p>
          <a:p>
            <a:pPr algn="ctr"/>
            <a:endParaRPr kumimoji="1" lang="en-US" altLang="ja-JP"/>
          </a:p>
          <a:p>
            <a:pPr algn="ctr"/>
            <a:endParaRPr lang="en-US" altLang="ja-JP"/>
          </a:p>
          <a:p>
            <a:pPr algn="ctr"/>
            <a:endParaRPr kumimoji="1" lang="en-US" altLang="ja-JP"/>
          </a:p>
          <a:p>
            <a:pPr algn="ctr"/>
            <a:endParaRPr lang="en-US" altLang="ja-JP"/>
          </a:p>
          <a:p>
            <a:pPr algn="ctr"/>
            <a:endParaRPr kumimoji="1" lang="en-US" altLang="ja-JP"/>
          </a:p>
          <a:p>
            <a:pPr algn="ctr"/>
            <a:endParaRPr kumimoji="1" lang="ja-JP" altLang="en-US"/>
          </a:p>
        </p:txBody>
      </p:sp>
      <p:sp>
        <p:nvSpPr>
          <p:cNvPr id="13" name="Freeform 447"/>
          <p:cNvSpPr>
            <a:spLocks noEditPoints="1"/>
          </p:cNvSpPr>
          <p:nvPr/>
        </p:nvSpPr>
        <p:spPr bwMode="auto">
          <a:xfrm>
            <a:off x="499871" y="3698669"/>
            <a:ext cx="311756" cy="391507"/>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nvGrpSpPr>
          <p:cNvPr id="14" name="グループ化 425"/>
          <p:cNvGrpSpPr>
            <a:grpSpLocks noChangeAspect="1"/>
          </p:cNvGrpSpPr>
          <p:nvPr/>
        </p:nvGrpSpPr>
        <p:grpSpPr>
          <a:xfrm>
            <a:off x="498915" y="4126180"/>
            <a:ext cx="348716" cy="345809"/>
            <a:chOff x="4432300" y="904726"/>
            <a:chExt cx="381000" cy="377825"/>
          </a:xfrm>
          <a:solidFill>
            <a:schemeClr val="tx2"/>
          </a:solidFill>
        </p:grpSpPr>
        <p:sp>
          <p:nvSpPr>
            <p:cNvPr id="15" name="Freeform 380"/>
            <p:cNvSpPr>
              <a:spLocks/>
            </p:cNvSpPr>
            <p:nvPr/>
          </p:nvSpPr>
          <p:spPr bwMode="auto">
            <a:xfrm>
              <a:off x="4762500" y="1038076"/>
              <a:ext cx="50800" cy="146050"/>
            </a:xfrm>
            <a:custGeom>
              <a:avLst/>
              <a:gdLst/>
              <a:ahLst/>
              <a:cxnLst>
                <a:cxn ang="0">
                  <a:pos x="0" y="46"/>
                </a:cxn>
                <a:cxn ang="0">
                  <a:pos x="0" y="46"/>
                </a:cxn>
                <a:cxn ang="0">
                  <a:pos x="10" y="68"/>
                </a:cxn>
                <a:cxn ang="0">
                  <a:pos x="18" y="92"/>
                </a:cxn>
                <a:cxn ang="0">
                  <a:pos x="18" y="92"/>
                </a:cxn>
                <a:cxn ang="0">
                  <a:pos x="24" y="80"/>
                </a:cxn>
                <a:cxn ang="0">
                  <a:pos x="28" y="66"/>
                </a:cxn>
                <a:cxn ang="0">
                  <a:pos x="32" y="52"/>
                </a:cxn>
                <a:cxn ang="0">
                  <a:pos x="32" y="36"/>
                </a:cxn>
                <a:cxn ang="0">
                  <a:pos x="32" y="36"/>
                </a:cxn>
                <a:cxn ang="0">
                  <a:pos x="30" y="18"/>
                </a:cxn>
                <a:cxn ang="0">
                  <a:pos x="26" y="0"/>
                </a:cxn>
                <a:cxn ang="0">
                  <a:pos x="26" y="0"/>
                </a:cxn>
                <a:cxn ang="0">
                  <a:pos x="18" y="18"/>
                </a:cxn>
                <a:cxn ang="0">
                  <a:pos x="6" y="38"/>
                </a:cxn>
                <a:cxn ang="0">
                  <a:pos x="6" y="38"/>
                </a:cxn>
                <a:cxn ang="0">
                  <a:pos x="0" y="46"/>
                </a:cxn>
                <a:cxn ang="0">
                  <a:pos x="0" y="46"/>
                </a:cxn>
              </a:cxnLst>
              <a:rect l="0" t="0" r="r" b="b"/>
              <a:pathLst>
                <a:path w="32" h="92">
                  <a:moveTo>
                    <a:pt x="0" y="46"/>
                  </a:moveTo>
                  <a:lnTo>
                    <a:pt x="0" y="46"/>
                  </a:lnTo>
                  <a:lnTo>
                    <a:pt x="10" y="68"/>
                  </a:lnTo>
                  <a:lnTo>
                    <a:pt x="18" y="92"/>
                  </a:lnTo>
                  <a:lnTo>
                    <a:pt x="18" y="92"/>
                  </a:lnTo>
                  <a:lnTo>
                    <a:pt x="24" y="80"/>
                  </a:lnTo>
                  <a:lnTo>
                    <a:pt x="28" y="66"/>
                  </a:lnTo>
                  <a:lnTo>
                    <a:pt x="32" y="52"/>
                  </a:lnTo>
                  <a:lnTo>
                    <a:pt x="32" y="36"/>
                  </a:lnTo>
                  <a:lnTo>
                    <a:pt x="32" y="36"/>
                  </a:lnTo>
                  <a:lnTo>
                    <a:pt x="30" y="18"/>
                  </a:lnTo>
                  <a:lnTo>
                    <a:pt x="26" y="0"/>
                  </a:lnTo>
                  <a:lnTo>
                    <a:pt x="26" y="0"/>
                  </a:lnTo>
                  <a:lnTo>
                    <a:pt x="18" y="18"/>
                  </a:lnTo>
                  <a:lnTo>
                    <a:pt x="6" y="38"/>
                  </a:lnTo>
                  <a:lnTo>
                    <a:pt x="6" y="38"/>
                  </a:lnTo>
                  <a:lnTo>
                    <a:pt x="0" y="46"/>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16" name="Freeform 381"/>
            <p:cNvSpPr>
              <a:spLocks/>
            </p:cNvSpPr>
            <p:nvPr/>
          </p:nvSpPr>
          <p:spPr bwMode="auto">
            <a:xfrm>
              <a:off x="4432300" y="1022201"/>
              <a:ext cx="101600" cy="136525"/>
            </a:xfrm>
            <a:custGeom>
              <a:avLst/>
              <a:gdLst/>
              <a:ahLst/>
              <a:cxnLst>
                <a:cxn ang="0">
                  <a:pos x="64" y="10"/>
                </a:cxn>
                <a:cxn ang="0">
                  <a:pos x="64" y="10"/>
                </a:cxn>
                <a:cxn ang="0">
                  <a:pos x="60" y="6"/>
                </a:cxn>
                <a:cxn ang="0">
                  <a:pos x="58" y="0"/>
                </a:cxn>
                <a:cxn ang="0">
                  <a:pos x="58" y="0"/>
                </a:cxn>
                <a:cxn ang="0">
                  <a:pos x="44" y="2"/>
                </a:cxn>
                <a:cxn ang="0">
                  <a:pos x="30" y="4"/>
                </a:cxn>
                <a:cxn ang="0">
                  <a:pos x="16" y="10"/>
                </a:cxn>
                <a:cxn ang="0">
                  <a:pos x="4" y="16"/>
                </a:cxn>
                <a:cxn ang="0">
                  <a:pos x="4" y="16"/>
                </a:cxn>
                <a:cxn ang="0">
                  <a:pos x="2" y="30"/>
                </a:cxn>
                <a:cxn ang="0">
                  <a:pos x="0" y="46"/>
                </a:cxn>
                <a:cxn ang="0">
                  <a:pos x="0" y="46"/>
                </a:cxn>
                <a:cxn ang="0">
                  <a:pos x="2" y="62"/>
                </a:cxn>
                <a:cxn ang="0">
                  <a:pos x="2" y="62"/>
                </a:cxn>
                <a:cxn ang="0">
                  <a:pos x="14" y="70"/>
                </a:cxn>
                <a:cxn ang="0">
                  <a:pos x="26" y="76"/>
                </a:cxn>
                <a:cxn ang="0">
                  <a:pos x="40" y="82"/>
                </a:cxn>
                <a:cxn ang="0">
                  <a:pos x="54" y="86"/>
                </a:cxn>
                <a:cxn ang="0">
                  <a:pos x="54" y="86"/>
                </a:cxn>
                <a:cxn ang="0">
                  <a:pos x="52" y="66"/>
                </a:cxn>
                <a:cxn ang="0">
                  <a:pos x="54" y="44"/>
                </a:cxn>
                <a:cxn ang="0">
                  <a:pos x="54" y="44"/>
                </a:cxn>
                <a:cxn ang="0">
                  <a:pos x="58" y="26"/>
                </a:cxn>
                <a:cxn ang="0">
                  <a:pos x="64" y="10"/>
                </a:cxn>
                <a:cxn ang="0">
                  <a:pos x="64" y="10"/>
                </a:cxn>
              </a:cxnLst>
              <a:rect l="0" t="0" r="r" b="b"/>
              <a:pathLst>
                <a:path w="64" h="86">
                  <a:moveTo>
                    <a:pt x="64" y="10"/>
                  </a:moveTo>
                  <a:lnTo>
                    <a:pt x="64" y="10"/>
                  </a:lnTo>
                  <a:lnTo>
                    <a:pt x="60" y="6"/>
                  </a:lnTo>
                  <a:lnTo>
                    <a:pt x="58" y="0"/>
                  </a:lnTo>
                  <a:lnTo>
                    <a:pt x="58" y="0"/>
                  </a:lnTo>
                  <a:lnTo>
                    <a:pt x="44" y="2"/>
                  </a:lnTo>
                  <a:lnTo>
                    <a:pt x="30" y="4"/>
                  </a:lnTo>
                  <a:lnTo>
                    <a:pt x="16" y="10"/>
                  </a:lnTo>
                  <a:lnTo>
                    <a:pt x="4" y="16"/>
                  </a:lnTo>
                  <a:lnTo>
                    <a:pt x="4" y="16"/>
                  </a:lnTo>
                  <a:lnTo>
                    <a:pt x="2" y="30"/>
                  </a:lnTo>
                  <a:lnTo>
                    <a:pt x="0" y="46"/>
                  </a:lnTo>
                  <a:lnTo>
                    <a:pt x="0" y="46"/>
                  </a:lnTo>
                  <a:lnTo>
                    <a:pt x="2" y="62"/>
                  </a:lnTo>
                  <a:lnTo>
                    <a:pt x="2" y="62"/>
                  </a:lnTo>
                  <a:lnTo>
                    <a:pt x="14" y="70"/>
                  </a:lnTo>
                  <a:lnTo>
                    <a:pt x="26" y="76"/>
                  </a:lnTo>
                  <a:lnTo>
                    <a:pt x="40" y="82"/>
                  </a:lnTo>
                  <a:lnTo>
                    <a:pt x="54" y="86"/>
                  </a:lnTo>
                  <a:lnTo>
                    <a:pt x="54" y="86"/>
                  </a:lnTo>
                  <a:lnTo>
                    <a:pt x="52" y="66"/>
                  </a:lnTo>
                  <a:lnTo>
                    <a:pt x="54" y="44"/>
                  </a:lnTo>
                  <a:lnTo>
                    <a:pt x="54" y="44"/>
                  </a:lnTo>
                  <a:lnTo>
                    <a:pt x="58" y="26"/>
                  </a:lnTo>
                  <a:lnTo>
                    <a:pt x="64" y="10"/>
                  </a:lnTo>
                  <a:lnTo>
                    <a:pt x="64"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17" name="Freeform 382"/>
            <p:cNvSpPr>
              <a:spLocks/>
            </p:cNvSpPr>
            <p:nvPr/>
          </p:nvSpPr>
          <p:spPr bwMode="auto">
            <a:xfrm>
              <a:off x="4568825" y="1139676"/>
              <a:ext cx="187325" cy="142875"/>
            </a:xfrm>
            <a:custGeom>
              <a:avLst/>
              <a:gdLst/>
              <a:ahLst/>
              <a:cxnLst>
                <a:cxn ang="0">
                  <a:pos x="104" y="0"/>
                </a:cxn>
                <a:cxn ang="0">
                  <a:pos x="104" y="0"/>
                </a:cxn>
                <a:cxn ang="0">
                  <a:pos x="86" y="14"/>
                </a:cxn>
                <a:cxn ang="0">
                  <a:pos x="68" y="24"/>
                </a:cxn>
                <a:cxn ang="0">
                  <a:pos x="46" y="32"/>
                </a:cxn>
                <a:cxn ang="0">
                  <a:pos x="24" y="38"/>
                </a:cxn>
                <a:cxn ang="0">
                  <a:pos x="24" y="38"/>
                </a:cxn>
                <a:cxn ang="0">
                  <a:pos x="0" y="40"/>
                </a:cxn>
                <a:cxn ang="0">
                  <a:pos x="0" y="40"/>
                </a:cxn>
                <a:cxn ang="0">
                  <a:pos x="10" y="56"/>
                </a:cxn>
                <a:cxn ang="0">
                  <a:pos x="22" y="70"/>
                </a:cxn>
                <a:cxn ang="0">
                  <a:pos x="34" y="82"/>
                </a:cxn>
                <a:cxn ang="0">
                  <a:pos x="50" y="90"/>
                </a:cxn>
                <a:cxn ang="0">
                  <a:pos x="50" y="90"/>
                </a:cxn>
                <a:cxn ang="0">
                  <a:pos x="70" y="86"/>
                </a:cxn>
                <a:cxn ang="0">
                  <a:pos x="88" y="80"/>
                </a:cxn>
                <a:cxn ang="0">
                  <a:pos x="104" y="70"/>
                </a:cxn>
                <a:cxn ang="0">
                  <a:pos x="118" y="56"/>
                </a:cxn>
                <a:cxn ang="0">
                  <a:pos x="118" y="56"/>
                </a:cxn>
                <a:cxn ang="0">
                  <a:pos x="118" y="42"/>
                </a:cxn>
                <a:cxn ang="0">
                  <a:pos x="114" y="28"/>
                </a:cxn>
                <a:cxn ang="0">
                  <a:pos x="110" y="14"/>
                </a:cxn>
                <a:cxn ang="0">
                  <a:pos x="104" y="0"/>
                </a:cxn>
                <a:cxn ang="0">
                  <a:pos x="104" y="0"/>
                </a:cxn>
              </a:cxnLst>
              <a:rect l="0" t="0" r="r" b="b"/>
              <a:pathLst>
                <a:path w="118" h="90">
                  <a:moveTo>
                    <a:pt x="104" y="0"/>
                  </a:moveTo>
                  <a:lnTo>
                    <a:pt x="104" y="0"/>
                  </a:lnTo>
                  <a:lnTo>
                    <a:pt x="86" y="14"/>
                  </a:lnTo>
                  <a:lnTo>
                    <a:pt x="68" y="24"/>
                  </a:lnTo>
                  <a:lnTo>
                    <a:pt x="46" y="32"/>
                  </a:lnTo>
                  <a:lnTo>
                    <a:pt x="24" y="38"/>
                  </a:lnTo>
                  <a:lnTo>
                    <a:pt x="24" y="38"/>
                  </a:lnTo>
                  <a:lnTo>
                    <a:pt x="0" y="40"/>
                  </a:lnTo>
                  <a:lnTo>
                    <a:pt x="0" y="40"/>
                  </a:lnTo>
                  <a:lnTo>
                    <a:pt x="10" y="56"/>
                  </a:lnTo>
                  <a:lnTo>
                    <a:pt x="22" y="70"/>
                  </a:lnTo>
                  <a:lnTo>
                    <a:pt x="34" y="82"/>
                  </a:lnTo>
                  <a:lnTo>
                    <a:pt x="50" y="90"/>
                  </a:lnTo>
                  <a:lnTo>
                    <a:pt x="50" y="90"/>
                  </a:lnTo>
                  <a:lnTo>
                    <a:pt x="70" y="86"/>
                  </a:lnTo>
                  <a:lnTo>
                    <a:pt x="88" y="80"/>
                  </a:lnTo>
                  <a:lnTo>
                    <a:pt x="104" y="70"/>
                  </a:lnTo>
                  <a:lnTo>
                    <a:pt x="118" y="56"/>
                  </a:lnTo>
                  <a:lnTo>
                    <a:pt x="118" y="56"/>
                  </a:lnTo>
                  <a:lnTo>
                    <a:pt x="118" y="42"/>
                  </a:lnTo>
                  <a:lnTo>
                    <a:pt x="114" y="28"/>
                  </a:lnTo>
                  <a:lnTo>
                    <a:pt x="110" y="14"/>
                  </a:lnTo>
                  <a:lnTo>
                    <a:pt x="104" y="0"/>
                  </a:lnTo>
                  <a:lnTo>
                    <a:pt x="10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18" name="Freeform 383"/>
            <p:cNvSpPr>
              <a:spLocks/>
            </p:cNvSpPr>
            <p:nvPr/>
          </p:nvSpPr>
          <p:spPr bwMode="auto">
            <a:xfrm>
              <a:off x="4460875" y="904726"/>
              <a:ext cx="225425" cy="92075"/>
            </a:xfrm>
            <a:custGeom>
              <a:avLst/>
              <a:gdLst/>
              <a:ahLst/>
              <a:cxnLst>
                <a:cxn ang="0">
                  <a:pos x="70" y="32"/>
                </a:cxn>
                <a:cxn ang="0">
                  <a:pos x="70" y="32"/>
                </a:cxn>
                <a:cxn ang="0">
                  <a:pos x="76" y="32"/>
                </a:cxn>
                <a:cxn ang="0">
                  <a:pos x="84" y="36"/>
                </a:cxn>
                <a:cxn ang="0">
                  <a:pos x="84" y="36"/>
                </a:cxn>
                <a:cxn ang="0">
                  <a:pos x="96" y="26"/>
                </a:cxn>
                <a:cxn ang="0">
                  <a:pos x="110" y="18"/>
                </a:cxn>
                <a:cxn ang="0">
                  <a:pos x="126" y="12"/>
                </a:cxn>
                <a:cxn ang="0">
                  <a:pos x="142" y="6"/>
                </a:cxn>
                <a:cxn ang="0">
                  <a:pos x="142" y="6"/>
                </a:cxn>
                <a:cxn ang="0">
                  <a:pos x="122" y="2"/>
                </a:cxn>
                <a:cxn ang="0">
                  <a:pos x="102" y="0"/>
                </a:cxn>
                <a:cxn ang="0">
                  <a:pos x="102" y="0"/>
                </a:cxn>
                <a:cxn ang="0">
                  <a:pos x="86" y="2"/>
                </a:cxn>
                <a:cxn ang="0">
                  <a:pos x="70" y="4"/>
                </a:cxn>
                <a:cxn ang="0">
                  <a:pos x="56" y="10"/>
                </a:cxn>
                <a:cxn ang="0">
                  <a:pos x="42" y="16"/>
                </a:cxn>
                <a:cxn ang="0">
                  <a:pos x="30" y="24"/>
                </a:cxn>
                <a:cxn ang="0">
                  <a:pos x="18" y="34"/>
                </a:cxn>
                <a:cxn ang="0">
                  <a:pos x="8" y="44"/>
                </a:cxn>
                <a:cxn ang="0">
                  <a:pos x="0" y="58"/>
                </a:cxn>
                <a:cxn ang="0">
                  <a:pos x="0" y="58"/>
                </a:cxn>
                <a:cxn ang="0">
                  <a:pos x="20" y="52"/>
                </a:cxn>
                <a:cxn ang="0">
                  <a:pos x="42" y="48"/>
                </a:cxn>
                <a:cxn ang="0">
                  <a:pos x="42" y="48"/>
                </a:cxn>
                <a:cxn ang="0">
                  <a:pos x="46" y="42"/>
                </a:cxn>
                <a:cxn ang="0">
                  <a:pos x="54" y="36"/>
                </a:cxn>
                <a:cxn ang="0">
                  <a:pos x="62" y="34"/>
                </a:cxn>
                <a:cxn ang="0">
                  <a:pos x="70" y="32"/>
                </a:cxn>
                <a:cxn ang="0">
                  <a:pos x="70" y="32"/>
                </a:cxn>
              </a:cxnLst>
              <a:rect l="0" t="0" r="r" b="b"/>
              <a:pathLst>
                <a:path w="142" h="58">
                  <a:moveTo>
                    <a:pt x="70" y="32"/>
                  </a:moveTo>
                  <a:lnTo>
                    <a:pt x="70" y="32"/>
                  </a:lnTo>
                  <a:lnTo>
                    <a:pt x="76" y="32"/>
                  </a:lnTo>
                  <a:lnTo>
                    <a:pt x="84" y="36"/>
                  </a:lnTo>
                  <a:lnTo>
                    <a:pt x="84" y="36"/>
                  </a:lnTo>
                  <a:lnTo>
                    <a:pt x="96" y="26"/>
                  </a:lnTo>
                  <a:lnTo>
                    <a:pt x="110" y="18"/>
                  </a:lnTo>
                  <a:lnTo>
                    <a:pt x="126" y="12"/>
                  </a:lnTo>
                  <a:lnTo>
                    <a:pt x="142" y="6"/>
                  </a:lnTo>
                  <a:lnTo>
                    <a:pt x="142" y="6"/>
                  </a:lnTo>
                  <a:lnTo>
                    <a:pt x="122" y="2"/>
                  </a:lnTo>
                  <a:lnTo>
                    <a:pt x="102" y="0"/>
                  </a:lnTo>
                  <a:lnTo>
                    <a:pt x="102" y="0"/>
                  </a:lnTo>
                  <a:lnTo>
                    <a:pt x="86" y="2"/>
                  </a:lnTo>
                  <a:lnTo>
                    <a:pt x="70" y="4"/>
                  </a:lnTo>
                  <a:lnTo>
                    <a:pt x="56" y="10"/>
                  </a:lnTo>
                  <a:lnTo>
                    <a:pt x="42" y="16"/>
                  </a:lnTo>
                  <a:lnTo>
                    <a:pt x="30" y="24"/>
                  </a:lnTo>
                  <a:lnTo>
                    <a:pt x="18" y="34"/>
                  </a:lnTo>
                  <a:lnTo>
                    <a:pt x="8" y="44"/>
                  </a:lnTo>
                  <a:lnTo>
                    <a:pt x="0" y="58"/>
                  </a:lnTo>
                  <a:lnTo>
                    <a:pt x="0" y="58"/>
                  </a:lnTo>
                  <a:lnTo>
                    <a:pt x="20" y="52"/>
                  </a:lnTo>
                  <a:lnTo>
                    <a:pt x="42" y="48"/>
                  </a:lnTo>
                  <a:lnTo>
                    <a:pt x="42" y="48"/>
                  </a:lnTo>
                  <a:lnTo>
                    <a:pt x="46" y="42"/>
                  </a:lnTo>
                  <a:lnTo>
                    <a:pt x="54" y="36"/>
                  </a:lnTo>
                  <a:lnTo>
                    <a:pt x="62" y="34"/>
                  </a:lnTo>
                  <a:lnTo>
                    <a:pt x="70" y="32"/>
                  </a:lnTo>
                  <a:lnTo>
                    <a:pt x="70"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19" name="Freeform 384"/>
            <p:cNvSpPr>
              <a:spLocks/>
            </p:cNvSpPr>
            <p:nvPr/>
          </p:nvSpPr>
          <p:spPr bwMode="auto">
            <a:xfrm>
              <a:off x="4619625" y="949176"/>
              <a:ext cx="158750" cy="127000"/>
            </a:xfrm>
            <a:custGeom>
              <a:avLst/>
              <a:gdLst/>
              <a:ahLst/>
              <a:cxnLst>
                <a:cxn ang="0">
                  <a:pos x="80" y="0"/>
                </a:cxn>
                <a:cxn ang="0">
                  <a:pos x="80" y="0"/>
                </a:cxn>
                <a:cxn ang="0">
                  <a:pos x="70" y="0"/>
                </a:cxn>
                <a:cxn ang="0">
                  <a:pos x="70" y="0"/>
                </a:cxn>
                <a:cxn ang="0">
                  <a:pos x="50" y="2"/>
                </a:cxn>
                <a:cxn ang="0">
                  <a:pos x="32" y="6"/>
                </a:cxn>
                <a:cxn ang="0">
                  <a:pos x="16" y="14"/>
                </a:cxn>
                <a:cxn ang="0">
                  <a:pos x="0" y="24"/>
                </a:cxn>
                <a:cxn ang="0">
                  <a:pos x="0" y="24"/>
                </a:cxn>
                <a:cxn ang="0">
                  <a:pos x="2" y="28"/>
                </a:cxn>
                <a:cxn ang="0">
                  <a:pos x="2" y="28"/>
                </a:cxn>
                <a:cxn ang="0">
                  <a:pos x="22" y="38"/>
                </a:cxn>
                <a:cxn ang="0">
                  <a:pos x="42" y="50"/>
                </a:cxn>
                <a:cxn ang="0">
                  <a:pos x="60" y="64"/>
                </a:cxn>
                <a:cxn ang="0">
                  <a:pos x="76" y="80"/>
                </a:cxn>
                <a:cxn ang="0">
                  <a:pos x="76" y="80"/>
                </a:cxn>
                <a:cxn ang="0">
                  <a:pos x="76" y="80"/>
                </a:cxn>
                <a:cxn ang="0">
                  <a:pos x="76" y="80"/>
                </a:cxn>
                <a:cxn ang="0">
                  <a:pos x="84" y="66"/>
                </a:cxn>
                <a:cxn ang="0">
                  <a:pos x="92" y="52"/>
                </a:cxn>
                <a:cxn ang="0">
                  <a:pos x="96" y="38"/>
                </a:cxn>
                <a:cxn ang="0">
                  <a:pos x="100" y="24"/>
                </a:cxn>
                <a:cxn ang="0">
                  <a:pos x="100" y="24"/>
                </a:cxn>
                <a:cxn ang="0">
                  <a:pos x="90" y="12"/>
                </a:cxn>
                <a:cxn ang="0">
                  <a:pos x="80" y="0"/>
                </a:cxn>
                <a:cxn ang="0">
                  <a:pos x="80" y="0"/>
                </a:cxn>
              </a:cxnLst>
              <a:rect l="0" t="0" r="r" b="b"/>
              <a:pathLst>
                <a:path w="100" h="80">
                  <a:moveTo>
                    <a:pt x="80" y="0"/>
                  </a:moveTo>
                  <a:lnTo>
                    <a:pt x="80" y="0"/>
                  </a:lnTo>
                  <a:lnTo>
                    <a:pt x="70" y="0"/>
                  </a:lnTo>
                  <a:lnTo>
                    <a:pt x="70" y="0"/>
                  </a:lnTo>
                  <a:lnTo>
                    <a:pt x="50" y="2"/>
                  </a:lnTo>
                  <a:lnTo>
                    <a:pt x="32" y="6"/>
                  </a:lnTo>
                  <a:lnTo>
                    <a:pt x="16" y="14"/>
                  </a:lnTo>
                  <a:lnTo>
                    <a:pt x="0" y="24"/>
                  </a:lnTo>
                  <a:lnTo>
                    <a:pt x="0" y="24"/>
                  </a:lnTo>
                  <a:lnTo>
                    <a:pt x="2" y="28"/>
                  </a:lnTo>
                  <a:lnTo>
                    <a:pt x="2" y="28"/>
                  </a:lnTo>
                  <a:lnTo>
                    <a:pt x="22" y="38"/>
                  </a:lnTo>
                  <a:lnTo>
                    <a:pt x="42" y="50"/>
                  </a:lnTo>
                  <a:lnTo>
                    <a:pt x="60" y="64"/>
                  </a:lnTo>
                  <a:lnTo>
                    <a:pt x="76" y="80"/>
                  </a:lnTo>
                  <a:lnTo>
                    <a:pt x="76" y="80"/>
                  </a:lnTo>
                  <a:lnTo>
                    <a:pt x="76" y="80"/>
                  </a:lnTo>
                  <a:lnTo>
                    <a:pt x="76" y="80"/>
                  </a:lnTo>
                  <a:lnTo>
                    <a:pt x="84" y="66"/>
                  </a:lnTo>
                  <a:lnTo>
                    <a:pt x="92" y="52"/>
                  </a:lnTo>
                  <a:lnTo>
                    <a:pt x="96" y="38"/>
                  </a:lnTo>
                  <a:lnTo>
                    <a:pt x="100" y="24"/>
                  </a:lnTo>
                  <a:lnTo>
                    <a:pt x="100" y="24"/>
                  </a:lnTo>
                  <a:lnTo>
                    <a:pt x="90" y="12"/>
                  </a:lnTo>
                  <a:lnTo>
                    <a:pt x="80" y="0"/>
                  </a:lnTo>
                  <a:lnTo>
                    <a:pt x="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0" name="Freeform 385"/>
            <p:cNvSpPr>
              <a:spLocks/>
            </p:cNvSpPr>
            <p:nvPr/>
          </p:nvSpPr>
          <p:spPr bwMode="auto">
            <a:xfrm>
              <a:off x="4451350" y="1174601"/>
              <a:ext cx="127000" cy="104775"/>
            </a:xfrm>
            <a:custGeom>
              <a:avLst/>
              <a:gdLst/>
              <a:ahLst/>
              <a:cxnLst>
                <a:cxn ang="0">
                  <a:pos x="48" y="16"/>
                </a:cxn>
                <a:cxn ang="0">
                  <a:pos x="48" y="16"/>
                </a:cxn>
                <a:cxn ang="0">
                  <a:pos x="22" y="10"/>
                </a:cxn>
                <a:cxn ang="0">
                  <a:pos x="0" y="0"/>
                </a:cxn>
                <a:cxn ang="0">
                  <a:pos x="0" y="0"/>
                </a:cxn>
                <a:cxn ang="0">
                  <a:pos x="6" y="12"/>
                </a:cxn>
                <a:cxn ang="0">
                  <a:pos x="14" y="24"/>
                </a:cxn>
                <a:cxn ang="0">
                  <a:pos x="22" y="34"/>
                </a:cxn>
                <a:cxn ang="0">
                  <a:pos x="32" y="42"/>
                </a:cxn>
                <a:cxn ang="0">
                  <a:pos x="42" y="50"/>
                </a:cxn>
                <a:cxn ang="0">
                  <a:pos x="54" y="58"/>
                </a:cxn>
                <a:cxn ang="0">
                  <a:pos x="68" y="62"/>
                </a:cxn>
                <a:cxn ang="0">
                  <a:pos x="80" y="66"/>
                </a:cxn>
                <a:cxn ang="0">
                  <a:pos x="80" y="66"/>
                </a:cxn>
                <a:cxn ang="0">
                  <a:pos x="70" y="56"/>
                </a:cxn>
                <a:cxn ang="0">
                  <a:pos x="62" y="44"/>
                </a:cxn>
                <a:cxn ang="0">
                  <a:pos x="54" y="30"/>
                </a:cxn>
                <a:cxn ang="0">
                  <a:pos x="48" y="16"/>
                </a:cxn>
                <a:cxn ang="0">
                  <a:pos x="48" y="16"/>
                </a:cxn>
              </a:cxnLst>
              <a:rect l="0" t="0" r="r" b="b"/>
              <a:pathLst>
                <a:path w="80" h="66">
                  <a:moveTo>
                    <a:pt x="48" y="16"/>
                  </a:moveTo>
                  <a:lnTo>
                    <a:pt x="48" y="16"/>
                  </a:lnTo>
                  <a:lnTo>
                    <a:pt x="22" y="10"/>
                  </a:lnTo>
                  <a:lnTo>
                    <a:pt x="0" y="0"/>
                  </a:lnTo>
                  <a:lnTo>
                    <a:pt x="0" y="0"/>
                  </a:lnTo>
                  <a:lnTo>
                    <a:pt x="6" y="12"/>
                  </a:lnTo>
                  <a:lnTo>
                    <a:pt x="14" y="24"/>
                  </a:lnTo>
                  <a:lnTo>
                    <a:pt x="22" y="34"/>
                  </a:lnTo>
                  <a:lnTo>
                    <a:pt x="32" y="42"/>
                  </a:lnTo>
                  <a:lnTo>
                    <a:pt x="42" y="50"/>
                  </a:lnTo>
                  <a:lnTo>
                    <a:pt x="54" y="58"/>
                  </a:lnTo>
                  <a:lnTo>
                    <a:pt x="68" y="62"/>
                  </a:lnTo>
                  <a:lnTo>
                    <a:pt x="80" y="66"/>
                  </a:lnTo>
                  <a:lnTo>
                    <a:pt x="80" y="66"/>
                  </a:lnTo>
                  <a:lnTo>
                    <a:pt x="70" y="56"/>
                  </a:lnTo>
                  <a:lnTo>
                    <a:pt x="62" y="44"/>
                  </a:lnTo>
                  <a:lnTo>
                    <a:pt x="54" y="30"/>
                  </a:lnTo>
                  <a:lnTo>
                    <a:pt x="48" y="16"/>
                  </a:lnTo>
                  <a:lnTo>
                    <a:pt x="48"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1" name="Freeform 386"/>
            <p:cNvSpPr>
              <a:spLocks/>
            </p:cNvSpPr>
            <p:nvPr/>
          </p:nvSpPr>
          <p:spPr bwMode="auto">
            <a:xfrm>
              <a:off x="4552950" y="1031726"/>
              <a:ext cx="161925" cy="133350"/>
            </a:xfrm>
            <a:custGeom>
              <a:avLst/>
              <a:gdLst/>
              <a:ahLst/>
              <a:cxnLst>
                <a:cxn ang="0">
                  <a:pos x="8" y="84"/>
                </a:cxn>
                <a:cxn ang="0">
                  <a:pos x="8" y="84"/>
                </a:cxn>
                <a:cxn ang="0">
                  <a:pos x="30" y="82"/>
                </a:cxn>
                <a:cxn ang="0">
                  <a:pos x="30" y="82"/>
                </a:cxn>
                <a:cxn ang="0">
                  <a:pos x="50" y="78"/>
                </a:cxn>
                <a:cxn ang="0">
                  <a:pos x="68" y="70"/>
                </a:cxn>
                <a:cxn ang="0">
                  <a:pos x="86" y="60"/>
                </a:cxn>
                <a:cxn ang="0">
                  <a:pos x="102" y="46"/>
                </a:cxn>
                <a:cxn ang="0">
                  <a:pos x="102" y="46"/>
                </a:cxn>
                <a:cxn ang="0">
                  <a:pos x="88" y="32"/>
                </a:cxn>
                <a:cxn ang="0">
                  <a:pos x="74" y="20"/>
                </a:cxn>
                <a:cxn ang="0">
                  <a:pos x="58" y="8"/>
                </a:cxn>
                <a:cxn ang="0">
                  <a:pos x="40" y="0"/>
                </a:cxn>
                <a:cxn ang="0">
                  <a:pos x="40" y="0"/>
                </a:cxn>
                <a:cxn ang="0">
                  <a:pos x="34" y="6"/>
                </a:cxn>
                <a:cxn ang="0">
                  <a:pos x="28" y="12"/>
                </a:cxn>
                <a:cxn ang="0">
                  <a:pos x="20" y="14"/>
                </a:cxn>
                <a:cxn ang="0">
                  <a:pos x="12" y="16"/>
                </a:cxn>
                <a:cxn ang="0">
                  <a:pos x="12" y="16"/>
                </a:cxn>
                <a:cxn ang="0">
                  <a:pos x="10" y="16"/>
                </a:cxn>
                <a:cxn ang="0">
                  <a:pos x="10" y="16"/>
                </a:cxn>
                <a:cxn ang="0">
                  <a:pos x="4" y="28"/>
                </a:cxn>
                <a:cxn ang="0">
                  <a:pos x="2" y="42"/>
                </a:cxn>
                <a:cxn ang="0">
                  <a:pos x="2" y="42"/>
                </a:cxn>
                <a:cxn ang="0">
                  <a:pos x="0" y="64"/>
                </a:cxn>
                <a:cxn ang="0">
                  <a:pos x="2" y="84"/>
                </a:cxn>
                <a:cxn ang="0">
                  <a:pos x="2" y="84"/>
                </a:cxn>
                <a:cxn ang="0">
                  <a:pos x="8" y="84"/>
                </a:cxn>
                <a:cxn ang="0">
                  <a:pos x="8" y="84"/>
                </a:cxn>
              </a:cxnLst>
              <a:rect l="0" t="0" r="r" b="b"/>
              <a:pathLst>
                <a:path w="102" h="84">
                  <a:moveTo>
                    <a:pt x="8" y="84"/>
                  </a:moveTo>
                  <a:lnTo>
                    <a:pt x="8" y="84"/>
                  </a:lnTo>
                  <a:lnTo>
                    <a:pt x="30" y="82"/>
                  </a:lnTo>
                  <a:lnTo>
                    <a:pt x="30" y="82"/>
                  </a:lnTo>
                  <a:lnTo>
                    <a:pt x="50" y="78"/>
                  </a:lnTo>
                  <a:lnTo>
                    <a:pt x="68" y="70"/>
                  </a:lnTo>
                  <a:lnTo>
                    <a:pt x="86" y="60"/>
                  </a:lnTo>
                  <a:lnTo>
                    <a:pt x="102" y="46"/>
                  </a:lnTo>
                  <a:lnTo>
                    <a:pt x="102" y="46"/>
                  </a:lnTo>
                  <a:lnTo>
                    <a:pt x="88" y="32"/>
                  </a:lnTo>
                  <a:lnTo>
                    <a:pt x="74" y="20"/>
                  </a:lnTo>
                  <a:lnTo>
                    <a:pt x="58" y="8"/>
                  </a:lnTo>
                  <a:lnTo>
                    <a:pt x="40" y="0"/>
                  </a:lnTo>
                  <a:lnTo>
                    <a:pt x="40" y="0"/>
                  </a:lnTo>
                  <a:lnTo>
                    <a:pt x="34" y="6"/>
                  </a:lnTo>
                  <a:lnTo>
                    <a:pt x="28" y="12"/>
                  </a:lnTo>
                  <a:lnTo>
                    <a:pt x="20" y="14"/>
                  </a:lnTo>
                  <a:lnTo>
                    <a:pt x="12" y="16"/>
                  </a:lnTo>
                  <a:lnTo>
                    <a:pt x="12" y="16"/>
                  </a:lnTo>
                  <a:lnTo>
                    <a:pt x="10" y="16"/>
                  </a:lnTo>
                  <a:lnTo>
                    <a:pt x="10" y="16"/>
                  </a:lnTo>
                  <a:lnTo>
                    <a:pt x="4" y="28"/>
                  </a:lnTo>
                  <a:lnTo>
                    <a:pt x="2" y="42"/>
                  </a:lnTo>
                  <a:lnTo>
                    <a:pt x="2" y="42"/>
                  </a:lnTo>
                  <a:lnTo>
                    <a:pt x="0" y="64"/>
                  </a:lnTo>
                  <a:lnTo>
                    <a:pt x="2" y="84"/>
                  </a:lnTo>
                  <a:lnTo>
                    <a:pt x="2" y="84"/>
                  </a:lnTo>
                  <a:lnTo>
                    <a:pt x="8" y="84"/>
                  </a:lnTo>
                  <a:lnTo>
                    <a:pt x="8"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22" name="Freeform 364"/>
          <p:cNvSpPr>
            <a:spLocks noEditPoints="1"/>
          </p:cNvSpPr>
          <p:nvPr/>
        </p:nvSpPr>
        <p:spPr bwMode="auto">
          <a:xfrm>
            <a:off x="477099" y="3270286"/>
            <a:ext cx="393700" cy="360179"/>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pic>
        <p:nvPicPr>
          <p:cNvPr id="23" name="図 2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0876" y="2821565"/>
            <a:ext cx="416272" cy="407105"/>
          </a:xfrm>
          <a:prstGeom prst="rect">
            <a:avLst/>
          </a:prstGeom>
          <a:ln>
            <a:solidFill>
              <a:schemeClr val="bg1">
                <a:lumMod val="85000"/>
              </a:schemeClr>
            </a:solidFill>
          </a:ln>
        </p:spPr>
      </p:pic>
      <p:sp>
        <p:nvSpPr>
          <p:cNvPr id="24" name="角丸四角形 23"/>
          <p:cNvSpPr/>
          <p:nvPr/>
        </p:nvSpPr>
        <p:spPr>
          <a:xfrm>
            <a:off x="3347864" y="2196000"/>
            <a:ext cx="2375267" cy="2391707"/>
          </a:xfrm>
          <a:prstGeom prst="roundRect">
            <a:avLst>
              <a:gd name="adj" fmla="val 5043"/>
            </a:avLst>
          </a:prstGeom>
          <a:solidFill>
            <a:schemeClr val="bg1"/>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u="sng">
                <a:solidFill>
                  <a:schemeClr val="tx2"/>
                </a:solidFill>
              </a:rPr>
              <a:t>SuperStream</a:t>
            </a:r>
          </a:p>
          <a:p>
            <a:pPr algn="ctr"/>
            <a:r>
              <a:rPr lang="ja-JP" altLang="en-US" sz="1400" b="1" u="sng">
                <a:solidFill>
                  <a:schemeClr val="tx2"/>
                </a:solidFill>
              </a:rPr>
              <a:t>パートナー（</a:t>
            </a:r>
            <a:r>
              <a:rPr lang="en-US" altLang="ja-JP" sz="1400" b="1" u="sng">
                <a:solidFill>
                  <a:schemeClr val="tx2"/>
                </a:solidFill>
              </a:rPr>
              <a:t>70</a:t>
            </a:r>
            <a:r>
              <a:rPr lang="ja-JP" altLang="en-US" sz="1400" b="1" u="sng">
                <a:solidFill>
                  <a:schemeClr val="tx2"/>
                </a:solidFill>
              </a:rPr>
              <a:t>社超）</a:t>
            </a:r>
            <a:endParaRPr lang="en-US" altLang="ja-JP"/>
          </a:p>
          <a:p>
            <a:pPr algn="ctr"/>
            <a:endParaRPr kumimoji="1" lang="en-US" altLang="ja-JP"/>
          </a:p>
          <a:p>
            <a:pPr algn="ctr"/>
            <a:endParaRPr lang="en-US" altLang="ja-JP"/>
          </a:p>
          <a:p>
            <a:pPr algn="ctr"/>
            <a:endParaRPr kumimoji="1" lang="en-US" altLang="ja-JP"/>
          </a:p>
          <a:p>
            <a:pPr algn="ctr"/>
            <a:endParaRPr lang="en-US" altLang="ja-JP"/>
          </a:p>
          <a:p>
            <a:pPr algn="ctr"/>
            <a:endParaRPr kumimoji="1" lang="en-US" altLang="ja-JP"/>
          </a:p>
          <a:p>
            <a:pPr algn="ctr"/>
            <a:endParaRPr kumimoji="1" lang="ja-JP" altLang="en-US"/>
          </a:p>
        </p:txBody>
      </p:sp>
      <p:sp>
        <p:nvSpPr>
          <p:cNvPr id="25" name="角丸四角形 24"/>
          <p:cNvSpPr/>
          <p:nvPr/>
        </p:nvSpPr>
        <p:spPr>
          <a:xfrm>
            <a:off x="6409201" y="2196000"/>
            <a:ext cx="2375267" cy="2391707"/>
          </a:xfrm>
          <a:prstGeom prst="roundRect">
            <a:avLst>
              <a:gd name="adj" fmla="val 5043"/>
            </a:avLst>
          </a:prstGeom>
          <a:solidFill>
            <a:schemeClr val="bg1"/>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u="sng">
                <a:solidFill>
                  <a:schemeClr val="tx2"/>
                </a:solidFill>
              </a:rPr>
              <a:t>パートナー向け</a:t>
            </a:r>
            <a:endParaRPr lang="en-US" altLang="ja-JP" sz="1400" b="1" u="sng">
              <a:solidFill>
                <a:schemeClr val="tx2"/>
              </a:solidFill>
            </a:endParaRPr>
          </a:p>
          <a:p>
            <a:pPr algn="ctr"/>
            <a:r>
              <a:rPr lang="ja-JP" altLang="en-US" sz="1400" b="1" u="sng">
                <a:solidFill>
                  <a:schemeClr val="tx2"/>
                </a:solidFill>
              </a:rPr>
              <a:t>サポートサービス</a:t>
            </a:r>
            <a:endParaRPr lang="en-US" altLang="ja-JP"/>
          </a:p>
          <a:p>
            <a:pPr algn="ctr"/>
            <a:endParaRPr kumimoji="1" lang="en-US" altLang="ja-JP"/>
          </a:p>
          <a:p>
            <a:pPr algn="ctr"/>
            <a:endParaRPr lang="en-US" altLang="ja-JP"/>
          </a:p>
          <a:p>
            <a:pPr algn="ctr"/>
            <a:endParaRPr kumimoji="1" lang="en-US" altLang="ja-JP"/>
          </a:p>
          <a:p>
            <a:pPr algn="ctr"/>
            <a:endParaRPr lang="en-US" altLang="ja-JP"/>
          </a:p>
          <a:p>
            <a:pPr algn="ctr"/>
            <a:endParaRPr kumimoji="1" lang="en-US" altLang="ja-JP"/>
          </a:p>
          <a:p>
            <a:pPr algn="ctr"/>
            <a:endParaRPr kumimoji="1" lang="ja-JP" altLang="en-US"/>
          </a:p>
        </p:txBody>
      </p:sp>
      <p:sp>
        <p:nvSpPr>
          <p:cNvPr id="26" name="テキスト ボックス 25"/>
          <p:cNvSpPr txBox="1"/>
          <p:nvPr/>
        </p:nvSpPr>
        <p:spPr>
          <a:xfrm>
            <a:off x="966667" y="3255826"/>
            <a:ext cx="1644163" cy="492443"/>
          </a:xfrm>
          <a:prstGeom prst="rect">
            <a:avLst/>
          </a:prstGeom>
          <a:noFill/>
        </p:spPr>
        <p:txBody>
          <a:bodyPr wrap="square" rtlCol="0">
            <a:spAutoFit/>
          </a:bodyPr>
          <a:lstStyle/>
          <a:p>
            <a:r>
              <a:rPr kumimoji="1" lang="ja-JP" altLang="en-US" sz="1000" b="1">
                <a:solidFill>
                  <a:schemeClr val="tx2"/>
                </a:solidFill>
              </a:rPr>
              <a:t>周辺システム</a:t>
            </a:r>
            <a:endParaRPr kumimoji="1" lang="en-US" altLang="ja-JP" sz="1000" b="1">
              <a:solidFill>
                <a:schemeClr val="tx2"/>
              </a:solidFill>
            </a:endParaRPr>
          </a:p>
          <a:p>
            <a:r>
              <a:rPr kumimoji="1" lang="ja-JP" altLang="en-US" sz="800">
                <a:solidFill>
                  <a:schemeClr val="tx2"/>
                </a:solidFill>
              </a:rPr>
              <a:t>（販売管理、生産管理、</a:t>
            </a:r>
            <a:endParaRPr kumimoji="1" lang="en-US" altLang="ja-JP" sz="800">
              <a:solidFill>
                <a:schemeClr val="tx2"/>
              </a:solidFill>
            </a:endParaRPr>
          </a:p>
          <a:p>
            <a:r>
              <a:rPr lang="ja-JP" altLang="en-US" sz="800">
                <a:solidFill>
                  <a:schemeClr val="tx2"/>
                </a:solidFill>
              </a:rPr>
              <a:t>　　　　　　　</a:t>
            </a:r>
            <a:r>
              <a:rPr kumimoji="1" lang="ja-JP" altLang="en-US" sz="800">
                <a:solidFill>
                  <a:schemeClr val="tx2"/>
                </a:solidFill>
              </a:rPr>
              <a:t>連結会計など）</a:t>
            </a:r>
          </a:p>
        </p:txBody>
      </p:sp>
      <p:sp>
        <p:nvSpPr>
          <p:cNvPr id="27" name="テキスト ボックス 26"/>
          <p:cNvSpPr txBox="1"/>
          <p:nvPr/>
        </p:nvSpPr>
        <p:spPr>
          <a:xfrm>
            <a:off x="928014" y="3651870"/>
            <a:ext cx="1644163" cy="492443"/>
          </a:xfrm>
          <a:prstGeom prst="rect">
            <a:avLst/>
          </a:prstGeom>
          <a:noFill/>
        </p:spPr>
        <p:txBody>
          <a:bodyPr wrap="square" rtlCol="0">
            <a:spAutoFit/>
          </a:bodyPr>
          <a:lstStyle/>
          <a:p>
            <a:r>
              <a:rPr lang="ja-JP" altLang="en-US" sz="1000" b="1">
                <a:solidFill>
                  <a:schemeClr val="tx2"/>
                </a:solidFill>
              </a:rPr>
              <a:t>ハードウェア</a:t>
            </a:r>
            <a:endParaRPr kumimoji="1" lang="en-US" altLang="ja-JP" sz="1000" b="1">
              <a:solidFill>
                <a:schemeClr val="tx2"/>
              </a:solidFill>
            </a:endParaRPr>
          </a:p>
          <a:p>
            <a:r>
              <a:rPr kumimoji="1" lang="ja-JP" altLang="en-US" sz="800">
                <a:solidFill>
                  <a:schemeClr val="tx2"/>
                </a:solidFill>
              </a:rPr>
              <a:t>（データセンター、</a:t>
            </a:r>
            <a:endParaRPr kumimoji="1" lang="en-US" altLang="ja-JP" sz="800">
              <a:solidFill>
                <a:schemeClr val="tx2"/>
              </a:solidFill>
            </a:endParaRPr>
          </a:p>
          <a:p>
            <a:r>
              <a:rPr lang="ja-JP" altLang="en-US" sz="800">
                <a:solidFill>
                  <a:schemeClr val="tx2"/>
                </a:solidFill>
              </a:rPr>
              <a:t>　　　</a:t>
            </a:r>
            <a:r>
              <a:rPr kumimoji="1" lang="ja-JP" altLang="en-US" sz="800">
                <a:solidFill>
                  <a:schemeClr val="tx2"/>
                </a:solidFill>
              </a:rPr>
              <a:t>サーバー、仮想化など）</a:t>
            </a:r>
          </a:p>
        </p:txBody>
      </p:sp>
      <p:sp>
        <p:nvSpPr>
          <p:cNvPr id="28" name="テキスト ボックス 27"/>
          <p:cNvSpPr txBox="1"/>
          <p:nvPr/>
        </p:nvSpPr>
        <p:spPr>
          <a:xfrm>
            <a:off x="915828" y="4095531"/>
            <a:ext cx="1644163" cy="492443"/>
          </a:xfrm>
          <a:prstGeom prst="rect">
            <a:avLst/>
          </a:prstGeom>
          <a:noFill/>
        </p:spPr>
        <p:txBody>
          <a:bodyPr wrap="square" rtlCol="0">
            <a:spAutoFit/>
          </a:bodyPr>
          <a:lstStyle/>
          <a:p>
            <a:r>
              <a:rPr lang="ja-JP" altLang="en-US" sz="1000" b="1">
                <a:solidFill>
                  <a:schemeClr val="tx2"/>
                </a:solidFill>
              </a:rPr>
              <a:t>インフラ</a:t>
            </a:r>
            <a:endParaRPr kumimoji="1" lang="en-US" altLang="ja-JP" sz="1000" b="1">
              <a:solidFill>
                <a:schemeClr val="tx2"/>
              </a:solidFill>
            </a:endParaRPr>
          </a:p>
          <a:p>
            <a:r>
              <a:rPr kumimoji="1" lang="ja-JP" altLang="en-US" sz="800">
                <a:solidFill>
                  <a:schemeClr val="tx2"/>
                </a:solidFill>
              </a:rPr>
              <a:t>（ネットワーク、</a:t>
            </a:r>
            <a:endParaRPr kumimoji="1" lang="en-US" altLang="ja-JP" sz="800">
              <a:solidFill>
                <a:schemeClr val="tx2"/>
              </a:solidFill>
            </a:endParaRPr>
          </a:p>
          <a:p>
            <a:r>
              <a:rPr lang="ja-JP" altLang="en-US" sz="800">
                <a:solidFill>
                  <a:schemeClr val="tx2"/>
                </a:solidFill>
              </a:rPr>
              <a:t>　　　クラウドサービスなど</a:t>
            </a:r>
            <a:r>
              <a:rPr kumimoji="1" lang="ja-JP" altLang="en-US" sz="800">
                <a:solidFill>
                  <a:schemeClr val="tx2"/>
                </a:solidFill>
              </a:rPr>
              <a:t>）</a:t>
            </a:r>
          </a:p>
        </p:txBody>
      </p:sp>
      <p:sp>
        <p:nvSpPr>
          <p:cNvPr id="29" name="テキスト ボックス 28"/>
          <p:cNvSpPr txBox="1"/>
          <p:nvPr/>
        </p:nvSpPr>
        <p:spPr>
          <a:xfrm>
            <a:off x="966939" y="2823778"/>
            <a:ext cx="1644163" cy="369332"/>
          </a:xfrm>
          <a:prstGeom prst="rect">
            <a:avLst/>
          </a:prstGeom>
          <a:noFill/>
        </p:spPr>
        <p:txBody>
          <a:bodyPr wrap="square" rtlCol="0">
            <a:spAutoFit/>
          </a:bodyPr>
          <a:lstStyle/>
          <a:p>
            <a:r>
              <a:rPr kumimoji="1" lang="en-US" altLang="ja-JP" sz="1000" b="1">
                <a:solidFill>
                  <a:schemeClr val="tx2"/>
                </a:solidFill>
              </a:rPr>
              <a:t>SuperStream-NX</a:t>
            </a:r>
          </a:p>
          <a:p>
            <a:r>
              <a:rPr lang="ja-JP" altLang="en-US" sz="800">
                <a:solidFill>
                  <a:schemeClr val="tx2"/>
                </a:solidFill>
              </a:rPr>
              <a:t> </a:t>
            </a:r>
            <a:r>
              <a:rPr lang="en-US" altLang="ja-JP" sz="800">
                <a:solidFill>
                  <a:schemeClr val="tx2"/>
                </a:solidFill>
              </a:rPr>
              <a:t>(</a:t>
            </a:r>
            <a:r>
              <a:rPr lang="ja-JP" altLang="en-US" sz="800">
                <a:solidFill>
                  <a:schemeClr val="tx2"/>
                </a:solidFill>
              </a:rPr>
              <a:t>統合会計、人事・給与など</a:t>
            </a:r>
            <a:r>
              <a:rPr lang="en-US" altLang="ja-JP" sz="800">
                <a:solidFill>
                  <a:schemeClr val="tx2"/>
                </a:solidFill>
              </a:rPr>
              <a:t>)</a:t>
            </a:r>
          </a:p>
        </p:txBody>
      </p:sp>
      <p:sp>
        <p:nvSpPr>
          <p:cNvPr id="30" name="Rectangle 8"/>
          <p:cNvSpPr>
            <a:spLocks noChangeArrowheads="1"/>
          </p:cNvSpPr>
          <p:nvPr/>
        </p:nvSpPr>
        <p:spPr bwMode="auto">
          <a:xfrm>
            <a:off x="3445699" y="2799647"/>
            <a:ext cx="2129705" cy="480891"/>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ysClr val="window" lastClr="FFFFFF"/>
                </a:solidFill>
                <a:effectLst/>
                <a:uLnTx/>
                <a:uFillTx/>
                <a:latin typeface="+mn-ea"/>
              </a:rPr>
              <a:t>ソリューションパートナー</a:t>
            </a:r>
            <a:endParaRPr kumimoji="0" lang="ja-JP" altLang="en-US" sz="800" b="1" i="0" u="none" strike="noStrike" kern="0" cap="none" spc="0" normalizeH="0" baseline="0" noProof="0">
              <a:ln>
                <a:noFill/>
              </a:ln>
              <a:solidFill>
                <a:sysClr val="window" lastClr="FFFFFF"/>
              </a:solidFill>
              <a:effectLst/>
              <a:uLnTx/>
              <a:uFillTx/>
              <a:latin typeface="+mn-ea"/>
            </a:endParaRPr>
          </a:p>
        </p:txBody>
      </p:sp>
      <p:sp>
        <p:nvSpPr>
          <p:cNvPr id="31" name="Rectangle 9"/>
          <p:cNvSpPr>
            <a:spLocks noChangeArrowheads="1"/>
          </p:cNvSpPr>
          <p:nvPr/>
        </p:nvSpPr>
        <p:spPr bwMode="auto">
          <a:xfrm>
            <a:off x="3445699" y="3399842"/>
            <a:ext cx="2129705" cy="479460"/>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pPr algn="ctr">
              <a:defRPr/>
            </a:pPr>
            <a:r>
              <a:rPr kumimoji="0" lang="ja-JP" altLang="en-US" sz="1200" b="1" i="0" u="none" strike="noStrike" kern="0" cap="none" spc="0" normalizeH="0" baseline="0" noProof="0">
                <a:ln>
                  <a:noFill/>
                </a:ln>
                <a:solidFill>
                  <a:sysClr val="window" lastClr="FFFFFF"/>
                </a:solidFill>
                <a:effectLst/>
                <a:uLnTx/>
                <a:uFillTx/>
                <a:latin typeface="+mn-ea"/>
              </a:rPr>
              <a:t>テクニカルパートナー</a:t>
            </a:r>
            <a:r>
              <a:rPr kumimoji="0" lang="en-US" altLang="ja-JP" sz="1200" b="1" i="0" u="none" strike="noStrike" kern="0" cap="none" spc="0" normalizeH="0" baseline="0" noProof="0">
                <a:ln>
                  <a:noFill/>
                </a:ln>
                <a:solidFill>
                  <a:prstClr val="white"/>
                </a:solidFill>
                <a:effectLst/>
                <a:uLnTx/>
                <a:uFillTx/>
                <a:latin typeface="+mn-ea"/>
              </a:rPr>
              <a:t> </a:t>
            </a:r>
            <a:endParaRPr kumimoji="0" lang="en-US" altLang="ja-JP" sz="1200" b="1" i="0" u="none" strike="noStrike" kern="0" cap="none" spc="0" normalizeH="0" baseline="0" noProof="0">
              <a:ln>
                <a:noFill/>
              </a:ln>
              <a:solidFill>
                <a:sysClr val="window" lastClr="FFFFFF"/>
              </a:solidFill>
              <a:effectLst/>
              <a:uLnTx/>
              <a:uFillTx/>
              <a:latin typeface="+mn-ea"/>
            </a:endParaRPr>
          </a:p>
        </p:txBody>
      </p:sp>
      <p:sp>
        <p:nvSpPr>
          <p:cNvPr id="32" name="Rectangle 8"/>
          <p:cNvSpPr>
            <a:spLocks noChangeArrowheads="1"/>
          </p:cNvSpPr>
          <p:nvPr/>
        </p:nvSpPr>
        <p:spPr bwMode="auto">
          <a:xfrm>
            <a:off x="3445700" y="3975906"/>
            <a:ext cx="2129705" cy="452266"/>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a:ln>
                  <a:noFill/>
                </a:ln>
                <a:solidFill>
                  <a:sysClr val="window" lastClr="FFFFFF"/>
                </a:solidFill>
                <a:effectLst/>
                <a:uLnTx/>
                <a:uFillTx/>
                <a:latin typeface="+mn-ea"/>
                <a:cs typeface="Tahoma" pitchFamily="34" charset="0"/>
              </a:rPr>
              <a:t>SaaS</a:t>
            </a:r>
            <a:r>
              <a:rPr kumimoji="0" lang="ja-JP" altLang="en-US" sz="1200" b="1" i="0" u="none" strike="noStrike" kern="0" cap="none" spc="0" normalizeH="0" baseline="0" noProof="0">
                <a:ln>
                  <a:noFill/>
                </a:ln>
                <a:solidFill>
                  <a:sysClr val="window" lastClr="FFFFFF"/>
                </a:solidFill>
                <a:effectLst/>
                <a:uLnTx/>
                <a:uFillTx/>
                <a:latin typeface="+mn-ea"/>
              </a:rPr>
              <a:t>販売パートナー</a:t>
            </a:r>
            <a:endParaRPr kumimoji="0" lang="ja-JP" altLang="en-US" sz="800" b="1" i="0" u="none" strike="noStrike" kern="0" cap="none" spc="0" normalizeH="0" baseline="0" noProof="0">
              <a:ln>
                <a:noFill/>
              </a:ln>
              <a:solidFill>
                <a:sysClr val="window" lastClr="FFFFFF"/>
              </a:solidFill>
              <a:effectLst/>
              <a:uLnTx/>
              <a:uFillTx/>
              <a:latin typeface="+mn-ea"/>
            </a:endParaRPr>
          </a:p>
        </p:txBody>
      </p:sp>
      <p:sp>
        <p:nvSpPr>
          <p:cNvPr id="33" name="正方形/長方形 32"/>
          <p:cNvSpPr>
            <a:spLocks/>
          </p:cNvSpPr>
          <p:nvPr/>
        </p:nvSpPr>
        <p:spPr>
          <a:xfrm>
            <a:off x="6527944" y="2866611"/>
            <a:ext cx="967480" cy="749912"/>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4" name="正方形/長方形 33"/>
          <p:cNvSpPr>
            <a:spLocks/>
          </p:cNvSpPr>
          <p:nvPr/>
        </p:nvSpPr>
        <p:spPr>
          <a:xfrm>
            <a:off x="6538569" y="3723878"/>
            <a:ext cx="967480" cy="749912"/>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5" name="正方形/長方形 34"/>
          <p:cNvSpPr>
            <a:spLocks/>
          </p:cNvSpPr>
          <p:nvPr/>
        </p:nvSpPr>
        <p:spPr>
          <a:xfrm>
            <a:off x="7643996" y="2859782"/>
            <a:ext cx="967480" cy="749912"/>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6" name="正方形/長方形 35"/>
          <p:cNvSpPr>
            <a:spLocks/>
          </p:cNvSpPr>
          <p:nvPr/>
        </p:nvSpPr>
        <p:spPr>
          <a:xfrm>
            <a:off x="7653684" y="3723878"/>
            <a:ext cx="967480" cy="749912"/>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nvGrpSpPr>
          <p:cNvPr id="37" name="グループ化 250"/>
          <p:cNvGrpSpPr>
            <a:grpSpLocks noChangeAspect="1"/>
          </p:cNvGrpSpPr>
          <p:nvPr/>
        </p:nvGrpSpPr>
        <p:grpSpPr>
          <a:xfrm>
            <a:off x="7931929" y="3777483"/>
            <a:ext cx="427090" cy="427090"/>
            <a:chOff x="2182416" y="3387725"/>
            <a:chExt cx="381000" cy="381000"/>
          </a:xfrm>
          <a:solidFill>
            <a:schemeClr val="tx2"/>
          </a:solidFill>
        </p:grpSpPr>
        <p:sp>
          <p:nvSpPr>
            <p:cNvPr id="38" name="Freeform 220"/>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39" name="Freeform 221"/>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40" name="Freeform 222"/>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grpSp>
      <p:sp>
        <p:nvSpPr>
          <p:cNvPr id="41" name="Freeform 326"/>
          <p:cNvSpPr>
            <a:spLocks noChangeAspect="1" noEditPoints="1"/>
          </p:cNvSpPr>
          <p:nvPr/>
        </p:nvSpPr>
        <p:spPr bwMode="auto">
          <a:xfrm>
            <a:off x="6788289" y="3764444"/>
            <a:ext cx="468640" cy="441818"/>
          </a:xfrm>
          <a:custGeom>
            <a:avLst/>
            <a:gdLst>
              <a:gd name="T0" fmla="*/ 462 w 996"/>
              <a:gd name="T1" fmla="*/ 123 h 939"/>
              <a:gd name="T2" fmla="*/ 521 w 996"/>
              <a:gd name="T3" fmla="*/ 144 h 939"/>
              <a:gd name="T4" fmla="*/ 584 w 996"/>
              <a:gd name="T5" fmla="*/ 87 h 939"/>
              <a:gd name="T6" fmla="*/ 574 w 996"/>
              <a:gd name="T7" fmla="*/ 32 h 939"/>
              <a:gd name="T8" fmla="*/ 514 w 996"/>
              <a:gd name="T9" fmla="*/ 0 h 939"/>
              <a:gd name="T10" fmla="*/ 448 w 996"/>
              <a:gd name="T11" fmla="*/ 44 h 939"/>
              <a:gd name="T12" fmla="*/ 11 w 996"/>
              <a:gd name="T13" fmla="*/ 134 h 939"/>
              <a:gd name="T14" fmla="*/ 67 w 996"/>
              <a:gd name="T15" fmla="*/ 197 h 939"/>
              <a:gd name="T16" fmla="*/ 122 w 996"/>
              <a:gd name="T17" fmla="*/ 186 h 939"/>
              <a:gd name="T18" fmla="*/ 155 w 996"/>
              <a:gd name="T19" fmla="*/ 126 h 939"/>
              <a:gd name="T20" fmla="*/ 110 w 996"/>
              <a:gd name="T21" fmla="*/ 59 h 939"/>
              <a:gd name="T22" fmla="*/ 54 w 996"/>
              <a:gd name="T23" fmla="*/ 59 h 939"/>
              <a:gd name="T24" fmla="*/ 10 w 996"/>
              <a:gd name="T25" fmla="*/ 126 h 939"/>
              <a:gd name="T26" fmla="*/ 853 w 996"/>
              <a:gd name="T27" fmla="*/ 166 h 939"/>
              <a:gd name="T28" fmla="*/ 913 w 996"/>
              <a:gd name="T29" fmla="*/ 198 h 939"/>
              <a:gd name="T30" fmla="*/ 979 w 996"/>
              <a:gd name="T31" fmla="*/ 154 h 939"/>
              <a:gd name="T32" fmla="*/ 979 w 996"/>
              <a:gd name="T33" fmla="*/ 98 h 939"/>
              <a:gd name="T34" fmla="*/ 913 w 996"/>
              <a:gd name="T35" fmla="*/ 53 h 939"/>
              <a:gd name="T36" fmla="*/ 853 w 996"/>
              <a:gd name="T37" fmla="*/ 86 h 939"/>
              <a:gd name="T38" fmla="*/ 649 w 996"/>
              <a:gd name="T39" fmla="*/ 444 h 939"/>
              <a:gd name="T40" fmla="*/ 647 w 996"/>
              <a:gd name="T41" fmla="*/ 226 h 939"/>
              <a:gd name="T42" fmla="*/ 606 w 996"/>
              <a:gd name="T43" fmla="*/ 177 h 939"/>
              <a:gd name="T44" fmla="*/ 545 w 996"/>
              <a:gd name="T45" fmla="*/ 171 h 939"/>
              <a:gd name="T46" fmla="*/ 488 w 996"/>
              <a:gd name="T47" fmla="*/ 170 h 939"/>
              <a:gd name="T48" fmla="*/ 426 w 996"/>
              <a:gd name="T49" fmla="*/ 180 h 939"/>
              <a:gd name="T50" fmla="*/ 391 w 996"/>
              <a:gd name="T51" fmla="*/ 236 h 939"/>
              <a:gd name="T52" fmla="*/ 234 w 996"/>
              <a:gd name="T53" fmla="*/ 521 h 939"/>
              <a:gd name="T54" fmla="*/ 832 w 996"/>
              <a:gd name="T55" fmla="*/ 580 h 939"/>
              <a:gd name="T56" fmla="*/ 679 w 996"/>
              <a:gd name="T57" fmla="*/ 638 h 939"/>
              <a:gd name="T58" fmla="*/ 666 w 996"/>
              <a:gd name="T59" fmla="*/ 676 h 939"/>
              <a:gd name="T60" fmla="*/ 682 w 996"/>
              <a:gd name="T61" fmla="*/ 924 h 939"/>
              <a:gd name="T62" fmla="*/ 740 w 996"/>
              <a:gd name="T63" fmla="*/ 929 h 939"/>
              <a:gd name="T64" fmla="*/ 763 w 996"/>
              <a:gd name="T65" fmla="*/ 705 h 939"/>
              <a:gd name="T66" fmla="*/ 966 w 996"/>
              <a:gd name="T67" fmla="*/ 640 h 939"/>
              <a:gd name="T68" fmla="*/ 986 w 996"/>
              <a:gd name="T69" fmla="*/ 611 h 939"/>
              <a:gd name="T70" fmla="*/ 996 w 996"/>
              <a:gd name="T71" fmla="*/ 316 h 939"/>
              <a:gd name="T72" fmla="*/ 976 w 996"/>
              <a:gd name="T73" fmla="*/ 262 h 939"/>
              <a:gd name="T74" fmla="*/ 898 w 996"/>
              <a:gd name="T75" fmla="*/ 237 h 939"/>
              <a:gd name="T76" fmla="*/ 841 w 996"/>
              <a:gd name="T77" fmla="*/ 273 h 939"/>
              <a:gd name="T78" fmla="*/ 307 w 996"/>
              <a:gd name="T79" fmla="*/ 624 h 939"/>
              <a:gd name="T80" fmla="*/ 164 w 996"/>
              <a:gd name="T81" fmla="*/ 316 h 939"/>
              <a:gd name="T82" fmla="*/ 150 w 996"/>
              <a:gd name="T83" fmla="*/ 267 h 939"/>
              <a:gd name="T84" fmla="*/ 83 w 996"/>
              <a:gd name="T85" fmla="*/ 236 h 939"/>
              <a:gd name="T86" fmla="*/ 16 w 996"/>
              <a:gd name="T87" fmla="*/ 267 h 939"/>
              <a:gd name="T88" fmla="*/ 0 w 996"/>
              <a:gd name="T89" fmla="*/ 315 h 939"/>
              <a:gd name="T90" fmla="*/ 12 w 996"/>
              <a:gd name="T91" fmla="*/ 616 h 939"/>
              <a:gd name="T92" fmla="*/ 113 w 996"/>
              <a:gd name="T93" fmla="*/ 664 h 939"/>
              <a:gd name="T94" fmla="*/ 250 w 996"/>
              <a:gd name="T95" fmla="*/ 912 h 939"/>
              <a:gd name="T96" fmla="*/ 304 w 996"/>
              <a:gd name="T97" fmla="*/ 938 h 939"/>
              <a:gd name="T98" fmla="*/ 343 w 996"/>
              <a:gd name="T99" fmla="*/ 891 h 939"/>
              <a:gd name="T100" fmla="*/ 338 w 996"/>
              <a:gd name="T101" fmla="*/ 654 h 939"/>
              <a:gd name="T102" fmla="*/ 307 w 996"/>
              <a:gd name="T103" fmla="*/ 624 h 939"/>
              <a:gd name="T104" fmla="*/ 409 w 996"/>
              <a:gd name="T105" fmla="*/ 825 h 939"/>
              <a:gd name="T106" fmla="*/ 462 w 996"/>
              <a:gd name="T107" fmla="*/ 850 h 939"/>
              <a:gd name="T108" fmla="*/ 502 w 996"/>
              <a:gd name="T109" fmla="*/ 804 h 939"/>
              <a:gd name="T110" fmla="*/ 487 w 996"/>
              <a:gd name="T111" fmla="*/ 556 h 939"/>
              <a:gd name="T112" fmla="*/ 427 w 996"/>
              <a:gd name="T113" fmla="*/ 550 h 939"/>
              <a:gd name="T114" fmla="*/ 521 w 996"/>
              <a:gd name="T115" fmla="*/ 591 h 939"/>
              <a:gd name="T116" fmla="*/ 536 w 996"/>
              <a:gd name="T117" fmla="*/ 839 h 939"/>
              <a:gd name="T118" fmla="*/ 595 w 996"/>
              <a:gd name="T119" fmla="*/ 844 h 939"/>
              <a:gd name="T120" fmla="*/ 618 w 996"/>
              <a:gd name="T121" fmla="*/ 591 h 939"/>
              <a:gd name="T122" fmla="*/ 587 w 996"/>
              <a:gd name="T123" fmla="*/ 546 h 939"/>
              <a:gd name="T124" fmla="*/ 529 w 996"/>
              <a:gd name="T125" fmla="*/ 562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6" h="939">
                <a:moveTo>
                  <a:pt x="442" y="72"/>
                </a:moveTo>
                <a:lnTo>
                  <a:pt x="442" y="72"/>
                </a:lnTo>
                <a:lnTo>
                  <a:pt x="442" y="80"/>
                </a:lnTo>
                <a:lnTo>
                  <a:pt x="443" y="87"/>
                </a:lnTo>
                <a:lnTo>
                  <a:pt x="448" y="100"/>
                </a:lnTo>
                <a:lnTo>
                  <a:pt x="454" y="113"/>
                </a:lnTo>
                <a:lnTo>
                  <a:pt x="462" y="123"/>
                </a:lnTo>
                <a:lnTo>
                  <a:pt x="473" y="132"/>
                </a:lnTo>
                <a:lnTo>
                  <a:pt x="486" y="138"/>
                </a:lnTo>
                <a:lnTo>
                  <a:pt x="499" y="143"/>
                </a:lnTo>
                <a:lnTo>
                  <a:pt x="506" y="144"/>
                </a:lnTo>
                <a:lnTo>
                  <a:pt x="514" y="144"/>
                </a:lnTo>
                <a:lnTo>
                  <a:pt x="514" y="144"/>
                </a:lnTo>
                <a:lnTo>
                  <a:pt x="521" y="144"/>
                </a:lnTo>
                <a:lnTo>
                  <a:pt x="528" y="143"/>
                </a:lnTo>
                <a:lnTo>
                  <a:pt x="542" y="138"/>
                </a:lnTo>
                <a:lnTo>
                  <a:pt x="554" y="132"/>
                </a:lnTo>
                <a:lnTo>
                  <a:pt x="565" y="123"/>
                </a:lnTo>
                <a:lnTo>
                  <a:pt x="574" y="113"/>
                </a:lnTo>
                <a:lnTo>
                  <a:pt x="581" y="100"/>
                </a:lnTo>
                <a:lnTo>
                  <a:pt x="584" y="87"/>
                </a:lnTo>
                <a:lnTo>
                  <a:pt x="586" y="80"/>
                </a:lnTo>
                <a:lnTo>
                  <a:pt x="586" y="72"/>
                </a:lnTo>
                <a:lnTo>
                  <a:pt x="586" y="72"/>
                </a:lnTo>
                <a:lnTo>
                  <a:pt x="586" y="65"/>
                </a:lnTo>
                <a:lnTo>
                  <a:pt x="584" y="58"/>
                </a:lnTo>
                <a:lnTo>
                  <a:pt x="581" y="44"/>
                </a:lnTo>
                <a:lnTo>
                  <a:pt x="574" y="32"/>
                </a:lnTo>
                <a:lnTo>
                  <a:pt x="565" y="21"/>
                </a:lnTo>
                <a:lnTo>
                  <a:pt x="554" y="12"/>
                </a:lnTo>
                <a:lnTo>
                  <a:pt x="542" y="5"/>
                </a:lnTo>
                <a:lnTo>
                  <a:pt x="528" y="2"/>
                </a:lnTo>
                <a:lnTo>
                  <a:pt x="521" y="0"/>
                </a:lnTo>
                <a:lnTo>
                  <a:pt x="514" y="0"/>
                </a:lnTo>
                <a:lnTo>
                  <a:pt x="514" y="0"/>
                </a:lnTo>
                <a:lnTo>
                  <a:pt x="506" y="0"/>
                </a:lnTo>
                <a:lnTo>
                  <a:pt x="499" y="2"/>
                </a:lnTo>
                <a:lnTo>
                  <a:pt x="486" y="5"/>
                </a:lnTo>
                <a:lnTo>
                  <a:pt x="473" y="12"/>
                </a:lnTo>
                <a:lnTo>
                  <a:pt x="462" y="21"/>
                </a:lnTo>
                <a:lnTo>
                  <a:pt x="454" y="32"/>
                </a:lnTo>
                <a:lnTo>
                  <a:pt x="448" y="44"/>
                </a:lnTo>
                <a:lnTo>
                  <a:pt x="443" y="58"/>
                </a:lnTo>
                <a:lnTo>
                  <a:pt x="442" y="65"/>
                </a:lnTo>
                <a:lnTo>
                  <a:pt x="442" y="72"/>
                </a:lnTo>
                <a:lnTo>
                  <a:pt x="442" y="72"/>
                </a:lnTo>
                <a:close/>
                <a:moveTo>
                  <a:pt x="10" y="126"/>
                </a:moveTo>
                <a:lnTo>
                  <a:pt x="10" y="126"/>
                </a:lnTo>
                <a:lnTo>
                  <a:pt x="11" y="134"/>
                </a:lnTo>
                <a:lnTo>
                  <a:pt x="11" y="141"/>
                </a:lnTo>
                <a:lnTo>
                  <a:pt x="16" y="154"/>
                </a:lnTo>
                <a:lnTo>
                  <a:pt x="23" y="166"/>
                </a:lnTo>
                <a:lnTo>
                  <a:pt x="31" y="177"/>
                </a:lnTo>
                <a:lnTo>
                  <a:pt x="42" y="186"/>
                </a:lnTo>
                <a:lnTo>
                  <a:pt x="54" y="192"/>
                </a:lnTo>
                <a:lnTo>
                  <a:pt x="67" y="197"/>
                </a:lnTo>
                <a:lnTo>
                  <a:pt x="74" y="198"/>
                </a:lnTo>
                <a:lnTo>
                  <a:pt x="83" y="198"/>
                </a:lnTo>
                <a:lnTo>
                  <a:pt x="83" y="198"/>
                </a:lnTo>
                <a:lnTo>
                  <a:pt x="90" y="198"/>
                </a:lnTo>
                <a:lnTo>
                  <a:pt x="97" y="197"/>
                </a:lnTo>
                <a:lnTo>
                  <a:pt x="110" y="192"/>
                </a:lnTo>
                <a:lnTo>
                  <a:pt x="122" y="186"/>
                </a:lnTo>
                <a:lnTo>
                  <a:pt x="133" y="177"/>
                </a:lnTo>
                <a:lnTo>
                  <a:pt x="143" y="166"/>
                </a:lnTo>
                <a:lnTo>
                  <a:pt x="149" y="154"/>
                </a:lnTo>
                <a:lnTo>
                  <a:pt x="154" y="141"/>
                </a:lnTo>
                <a:lnTo>
                  <a:pt x="155" y="134"/>
                </a:lnTo>
                <a:lnTo>
                  <a:pt x="155" y="126"/>
                </a:lnTo>
                <a:lnTo>
                  <a:pt x="155" y="126"/>
                </a:lnTo>
                <a:lnTo>
                  <a:pt x="155" y="119"/>
                </a:lnTo>
                <a:lnTo>
                  <a:pt x="154" y="112"/>
                </a:lnTo>
                <a:lnTo>
                  <a:pt x="149" y="98"/>
                </a:lnTo>
                <a:lnTo>
                  <a:pt x="143" y="86"/>
                </a:lnTo>
                <a:lnTo>
                  <a:pt x="133" y="75"/>
                </a:lnTo>
                <a:lnTo>
                  <a:pt x="122" y="66"/>
                </a:lnTo>
                <a:lnTo>
                  <a:pt x="110" y="59"/>
                </a:lnTo>
                <a:lnTo>
                  <a:pt x="97" y="56"/>
                </a:lnTo>
                <a:lnTo>
                  <a:pt x="90" y="54"/>
                </a:lnTo>
                <a:lnTo>
                  <a:pt x="83" y="53"/>
                </a:lnTo>
                <a:lnTo>
                  <a:pt x="83" y="53"/>
                </a:lnTo>
                <a:lnTo>
                  <a:pt x="74" y="54"/>
                </a:lnTo>
                <a:lnTo>
                  <a:pt x="67" y="56"/>
                </a:lnTo>
                <a:lnTo>
                  <a:pt x="54" y="59"/>
                </a:lnTo>
                <a:lnTo>
                  <a:pt x="42" y="66"/>
                </a:lnTo>
                <a:lnTo>
                  <a:pt x="31" y="75"/>
                </a:lnTo>
                <a:lnTo>
                  <a:pt x="23" y="86"/>
                </a:lnTo>
                <a:lnTo>
                  <a:pt x="16" y="98"/>
                </a:lnTo>
                <a:lnTo>
                  <a:pt x="11" y="112"/>
                </a:lnTo>
                <a:lnTo>
                  <a:pt x="11" y="119"/>
                </a:lnTo>
                <a:lnTo>
                  <a:pt x="10" y="126"/>
                </a:lnTo>
                <a:lnTo>
                  <a:pt x="10" y="126"/>
                </a:lnTo>
                <a:close/>
                <a:moveTo>
                  <a:pt x="841" y="126"/>
                </a:moveTo>
                <a:lnTo>
                  <a:pt x="841" y="126"/>
                </a:lnTo>
                <a:lnTo>
                  <a:pt x="841" y="134"/>
                </a:lnTo>
                <a:lnTo>
                  <a:pt x="842" y="141"/>
                </a:lnTo>
                <a:lnTo>
                  <a:pt x="846" y="154"/>
                </a:lnTo>
                <a:lnTo>
                  <a:pt x="853" y="166"/>
                </a:lnTo>
                <a:lnTo>
                  <a:pt x="862" y="177"/>
                </a:lnTo>
                <a:lnTo>
                  <a:pt x="872" y="186"/>
                </a:lnTo>
                <a:lnTo>
                  <a:pt x="884" y="192"/>
                </a:lnTo>
                <a:lnTo>
                  <a:pt x="899" y="197"/>
                </a:lnTo>
                <a:lnTo>
                  <a:pt x="906" y="198"/>
                </a:lnTo>
                <a:lnTo>
                  <a:pt x="913" y="198"/>
                </a:lnTo>
                <a:lnTo>
                  <a:pt x="913" y="198"/>
                </a:lnTo>
                <a:lnTo>
                  <a:pt x="920" y="198"/>
                </a:lnTo>
                <a:lnTo>
                  <a:pt x="928" y="197"/>
                </a:lnTo>
                <a:lnTo>
                  <a:pt x="941" y="192"/>
                </a:lnTo>
                <a:lnTo>
                  <a:pt x="954" y="186"/>
                </a:lnTo>
                <a:lnTo>
                  <a:pt x="965" y="177"/>
                </a:lnTo>
                <a:lnTo>
                  <a:pt x="973" y="166"/>
                </a:lnTo>
                <a:lnTo>
                  <a:pt x="979" y="154"/>
                </a:lnTo>
                <a:lnTo>
                  <a:pt x="984" y="141"/>
                </a:lnTo>
                <a:lnTo>
                  <a:pt x="985" y="134"/>
                </a:lnTo>
                <a:lnTo>
                  <a:pt x="985" y="126"/>
                </a:lnTo>
                <a:lnTo>
                  <a:pt x="985" y="126"/>
                </a:lnTo>
                <a:lnTo>
                  <a:pt x="985" y="119"/>
                </a:lnTo>
                <a:lnTo>
                  <a:pt x="984" y="112"/>
                </a:lnTo>
                <a:lnTo>
                  <a:pt x="979" y="98"/>
                </a:lnTo>
                <a:lnTo>
                  <a:pt x="973" y="86"/>
                </a:lnTo>
                <a:lnTo>
                  <a:pt x="965" y="75"/>
                </a:lnTo>
                <a:lnTo>
                  <a:pt x="954" y="66"/>
                </a:lnTo>
                <a:lnTo>
                  <a:pt x="941" y="59"/>
                </a:lnTo>
                <a:lnTo>
                  <a:pt x="928" y="56"/>
                </a:lnTo>
                <a:lnTo>
                  <a:pt x="920" y="54"/>
                </a:lnTo>
                <a:lnTo>
                  <a:pt x="913" y="53"/>
                </a:lnTo>
                <a:lnTo>
                  <a:pt x="913" y="53"/>
                </a:lnTo>
                <a:lnTo>
                  <a:pt x="906" y="54"/>
                </a:lnTo>
                <a:lnTo>
                  <a:pt x="899" y="56"/>
                </a:lnTo>
                <a:lnTo>
                  <a:pt x="884" y="59"/>
                </a:lnTo>
                <a:lnTo>
                  <a:pt x="872" y="66"/>
                </a:lnTo>
                <a:lnTo>
                  <a:pt x="862" y="75"/>
                </a:lnTo>
                <a:lnTo>
                  <a:pt x="853" y="86"/>
                </a:lnTo>
                <a:lnTo>
                  <a:pt x="846" y="98"/>
                </a:lnTo>
                <a:lnTo>
                  <a:pt x="842" y="112"/>
                </a:lnTo>
                <a:lnTo>
                  <a:pt x="841" y="119"/>
                </a:lnTo>
                <a:lnTo>
                  <a:pt x="841" y="126"/>
                </a:lnTo>
                <a:lnTo>
                  <a:pt x="841" y="126"/>
                </a:lnTo>
                <a:close/>
                <a:moveTo>
                  <a:pt x="793" y="444"/>
                </a:moveTo>
                <a:lnTo>
                  <a:pt x="649" y="444"/>
                </a:lnTo>
                <a:lnTo>
                  <a:pt x="649" y="444"/>
                </a:lnTo>
                <a:lnTo>
                  <a:pt x="649" y="436"/>
                </a:lnTo>
                <a:lnTo>
                  <a:pt x="649" y="436"/>
                </a:lnTo>
                <a:lnTo>
                  <a:pt x="649" y="249"/>
                </a:lnTo>
                <a:lnTo>
                  <a:pt x="649" y="249"/>
                </a:lnTo>
                <a:lnTo>
                  <a:pt x="648" y="237"/>
                </a:lnTo>
                <a:lnTo>
                  <a:pt x="647" y="226"/>
                </a:lnTo>
                <a:lnTo>
                  <a:pt x="643" y="216"/>
                </a:lnTo>
                <a:lnTo>
                  <a:pt x="640" y="208"/>
                </a:lnTo>
                <a:lnTo>
                  <a:pt x="635" y="201"/>
                </a:lnTo>
                <a:lnTo>
                  <a:pt x="629" y="194"/>
                </a:lnTo>
                <a:lnTo>
                  <a:pt x="622" y="188"/>
                </a:lnTo>
                <a:lnTo>
                  <a:pt x="614" y="182"/>
                </a:lnTo>
                <a:lnTo>
                  <a:pt x="606" y="177"/>
                </a:lnTo>
                <a:lnTo>
                  <a:pt x="599" y="173"/>
                </a:lnTo>
                <a:lnTo>
                  <a:pt x="589" y="171"/>
                </a:lnTo>
                <a:lnTo>
                  <a:pt x="581" y="170"/>
                </a:lnTo>
                <a:lnTo>
                  <a:pt x="571" y="168"/>
                </a:lnTo>
                <a:lnTo>
                  <a:pt x="563" y="168"/>
                </a:lnTo>
                <a:lnTo>
                  <a:pt x="553" y="168"/>
                </a:lnTo>
                <a:lnTo>
                  <a:pt x="545" y="171"/>
                </a:lnTo>
                <a:lnTo>
                  <a:pt x="545" y="171"/>
                </a:lnTo>
                <a:lnTo>
                  <a:pt x="533" y="168"/>
                </a:lnTo>
                <a:lnTo>
                  <a:pt x="521" y="168"/>
                </a:lnTo>
                <a:lnTo>
                  <a:pt x="509" y="170"/>
                </a:lnTo>
                <a:lnTo>
                  <a:pt x="498" y="172"/>
                </a:lnTo>
                <a:lnTo>
                  <a:pt x="498" y="172"/>
                </a:lnTo>
                <a:lnTo>
                  <a:pt x="488" y="170"/>
                </a:lnTo>
                <a:lnTo>
                  <a:pt x="479" y="168"/>
                </a:lnTo>
                <a:lnTo>
                  <a:pt x="470" y="168"/>
                </a:lnTo>
                <a:lnTo>
                  <a:pt x="461" y="168"/>
                </a:lnTo>
                <a:lnTo>
                  <a:pt x="451" y="171"/>
                </a:lnTo>
                <a:lnTo>
                  <a:pt x="443" y="173"/>
                </a:lnTo>
                <a:lnTo>
                  <a:pt x="434" y="177"/>
                </a:lnTo>
                <a:lnTo>
                  <a:pt x="426" y="180"/>
                </a:lnTo>
                <a:lnTo>
                  <a:pt x="419" y="185"/>
                </a:lnTo>
                <a:lnTo>
                  <a:pt x="412" y="191"/>
                </a:lnTo>
                <a:lnTo>
                  <a:pt x="406" y="198"/>
                </a:lnTo>
                <a:lnTo>
                  <a:pt x="401" y="207"/>
                </a:lnTo>
                <a:lnTo>
                  <a:pt x="396" y="215"/>
                </a:lnTo>
                <a:lnTo>
                  <a:pt x="394" y="225"/>
                </a:lnTo>
                <a:lnTo>
                  <a:pt x="391" y="236"/>
                </a:lnTo>
                <a:lnTo>
                  <a:pt x="390" y="248"/>
                </a:lnTo>
                <a:lnTo>
                  <a:pt x="390" y="248"/>
                </a:lnTo>
                <a:lnTo>
                  <a:pt x="390" y="435"/>
                </a:lnTo>
                <a:lnTo>
                  <a:pt x="390" y="435"/>
                </a:lnTo>
                <a:lnTo>
                  <a:pt x="391" y="444"/>
                </a:lnTo>
                <a:lnTo>
                  <a:pt x="234" y="444"/>
                </a:lnTo>
                <a:lnTo>
                  <a:pt x="234" y="521"/>
                </a:lnTo>
                <a:lnTo>
                  <a:pt x="793" y="521"/>
                </a:lnTo>
                <a:lnTo>
                  <a:pt x="793" y="444"/>
                </a:lnTo>
                <a:close/>
                <a:moveTo>
                  <a:pt x="830" y="315"/>
                </a:moveTo>
                <a:lnTo>
                  <a:pt x="830" y="315"/>
                </a:lnTo>
                <a:lnTo>
                  <a:pt x="830" y="572"/>
                </a:lnTo>
                <a:lnTo>
                  <a:pt x="830" y="572"/>
                </a:lnTo>
                <a:lnTo>
                  <a:pt x="832" y="580"/>
                </a:lnTo>
                <a:lnTo>
                  <a:pt x="832" y="580"/>
                </a:lnTo>
                <a:lnTo>
                  <a:pt x="702" y="623"/>
                </a:lnTo>
                <a:lnTo>
                  <a:pt x="702" y="623"/>
                </a:lnTo>
                <a:lnTo>
                  <a:pt x="695" y="626"/>
                </a:lnTo>
                <a:lnTo>
                  <a:pt x="689" y="629"/>
                </a:lnTo>
                <a:lnTo>
                  <a:pt x="684" y="633"/>
                </a:lnTo>
                <a:lnTo>
                  <a:pt x="679" y="638"/>
                </a:lnTo>
                <a:lnTo>
                  <a:pt x="676" y="642"/>
                </a:lnTo>
                <a:lnTo>
                  <a:pt x="673" y="647"/>
                </a:lnTo>
                <a:lnTo>
                  <a:pt x="671" y="653"/>
                </a:lnTo>
                <a:lnTo>
                  <a:pt x="670" y="659"/>
                </a:lnTo>
                <a:lnTo>
                  <a:pt x="670" y="659"/>
                </a:lnTo>
                <a:lnTo>
                  <a:pt x="667" y="666"/>
                </a:lnTo>
                <a:lnTo>
                  <a:pt x="666" y="676"/>
                </a:lnTo>
                <a:lnTo>
                  <a:pt x="666" y="676"/>
                </a:lnTo>
                <a:lnTo>
                  <a:pt x="666" y="890"/>
                </a:lnTo>
                <a:lnTo>
                  <a:pt x="666" y="890"/>
                </a:lnTo>
                <a:lnTo>
                  <a:pt x="667" y="900"/>
                </a:lnTo>
                <a:lnTo>
                  <a:pt x="670" y="910"/>
                </a:lnTo>
                <a:lnTo>
                  <a:pt x="674" y="918"/>
                </a:lnTo>
                <a:lnTo>
                  <a:pt x="682" y="924"/>
                </a:lnTo>
                <a:lnTo>
                  <a:pt x="689" y="929"/>
                </a:lnTo>
                <a:lnTo>
                  <a:pt x="697" y="933"/>
                </a:lnTo>
                <a:lnTo>
                  <a:pt x="706" y="935"/>
                </a:lnTo>
                <a:lnTo>
                  <a:pt x="714" y="936"/>
                </a:lnTo>
                <a:lnTo>
                  <a:pt x="724" y="935"/>
                </a:lnTo>
                <a:lnTo>
                  <a:pt x="732" y="933"/>
                </a:lnTo>
                <a:lnTo>
                  <a:pt x="740" y="929"/>
                </a:lnTo>
                <a:lnTo>
                  <a:pt x="748" y="924"/>
                </a:lnTo>
                <a:lnTo>
                  <a:pt x="754" y="918"/>
                </a:lnTo>
                <a:lnTo>
                  <a:pt x="758" y="910"/>
                </a:lnTo>
                <a:lnTo>
                  <a:pt x="762" y="900"/>
                </a:lnTo>
                <a:lnTo>
                  <a:pt x="763" y="890"/>
                </a:lnTo>
                <a:lnTo>
                  <a:pt x="763" y="890"/>
                </a:lnTo>
                <a:lnTo>
                  <a:pt x="763" y="705"/>
                </a:lnTo>
                <a:lnTo>
                  <a:pt x="763" y="705"/>
                </a:lnTo>
                <a:lnTo>
                  <a:pt x="858" y="674"/>
                </a:lnTo>
                <a:lnTo>
                  <a:pt x="906" y="659"/>
                </a:lnTo>
                <a:lnTo>
                  <a:pt x="954" y="645"/>
                </a:lnTo>
                <a:lnTo>
                  <a:pt x="954" y="645"/>
                </a:lnTo>
                <a:lnTo>
                  <a:pt x="960" y="642"/>
                </a:lnTo>
                <a:lnTo>
                  <a:pt x="966" y="640"/>
                </a:lnTo>
                <a:lnTo>
                  <a:pt x="972" y="636"/>
                </a:lnTo>
                <a:lnTo>
                  <a:pt x="976" y="632"/>
                </a:lnTo>
                <a:lnTo>
                  <a:pt x="979" y="627"/>
                </a:lnTo>
                <a:lnTo>
                  <a:pt x="983" y="622"/>
                </a:lnTo>
                <a:lnTo>
                  <a:pt x="985" y="617"/>
                </a:lnTo>
                <a:lnTo>
                  <a:pt x="986" y="611"/>
                </a:lnTo>
                <a:lnTo>
                  <a:pt x="986" y="611"/>
                </a:lnTo>
                <a:lnTo>
                  <a:pt x="990" y="603"/>
                </a:lnTo>
                <a:lnTo>
                  <a:pt x="994" y="593"/>
                </a:lnTo>
                <a:lnTo>
                  <a:pt x="995" y="584"/>
                </a:lnTo>
                <a:lnTo>
                  <a:pt x="996" y="573"/>
                </a:lnTo>
                <a:lnTo>
                  <a:pt x="996" y="573"/>
                </a:lnTo>
                <a:lnTo>
                  <a:pt x="996" y="316"/>
                </a:lnTo>
                <a:lnTo>
                  <a:pt x="996" y="316"/>
                </a:lnTo>
                <a:lnTo>
                  <a:pt x="995" y="306"/>
                </a:lnTo>
                <a:lnTo>
                  <a:pt x="994" y="297"/>
                </a:lnTo>
                <a:lnTo>
                  <a:pt x="991" y="288"/>
                </a:lnTo>
                <a:lnTo>
                  <a:pt x="989" y="281"/>
                </a:lnTo>
                <a:lnTo>
                  <a:pt x="985" y="274"/>
                </a:lnTo>
                <a:lnTo>
                  <a:pt x="980" y="267"/>
                </a:lnTo>
                <a:lnTo>
                  <a:pt x="976" y="262"/>
                </a:lnTo>
                <a:lnTo>
                  <a:pt x="970" y="256"/>
                </a:lnTo>
                <a:lnTo>
                  <a:pt x="964" y="251"/>
                </a:lnTo>
                <a:lnTo>
                  <a:pt x="958" y="248"/>
                </a:lnTo>
                <a:lnTo>
                  <a:pt x="943" y="240"/>
                </a:lnTo>
                <a:lnTo>
                  <a:pt x="929" y="237"/>
                </a:lnTo>
                <a:lnTo>
                  <a:pt x="913" y="236"/>
                </a:lnTo>
                <a:lnTo>
                  <a:pt x="898" y="237"/>
                </a:lnTo>
                <a:lnTo>
                  <a:pt x="883" y="240"/>
                </a:lnTo>
                <a:lnTo>
                  <a:pt x="869" y="246"/>
                </a:lnTo>
                <a:lnTo>
                  <a:pt x="863" y="251"/>
                </a:lnTo>
                <a:lnTo>
                  <a:pt x="857" y="255"/>
                </a:lnTo>
                <a:lnTo>
                  <a:pt x="851" y="261"/>
                </a:lnTo>
                <a:lnTo>
                  <a:pt x="846" y="267"/>
                </a:lnTo>
                <a:lnTo>
                  <a:pt x="841" y="273"/>
                </a:lnTo>
                <a:lnTo>
                  <a:pt x="838" y="280"/>
                </a:lnTo>
                <a:lnTo>
                  <a:pt x="835" y="288"/>
                </a:lnTo>
                <a:lnTo>
                  <a:pt x="833" y="297"/>
                </a:lnTo>
                <a:lnTo>
                  <a:pt x="832" y="305"/>
                </a:lnTo>
                <a:lnTo>
                  <a:pt x="830" y="315"/>
                </a:lnTo>
                <a:lnTo>
                  <a:pt x="830" y="315"/>
                </a:lnTo>
                <a:close/>
                <a:moveTo>
                  <a:pt x="307" y="624"/>
                </a:moveTo>
                <a:lnTo>
                  <a:pt x="307" y="624"/>
                </a:lnTo>
                <a:lnTo>
                  <a:pt x="236" y="602"/>
                </a:lnTo>
                <a:lnTo>
                  <a:pt x="164" y="579"/>
                </a:lnTo>
                <a:lnTo>
                  <a:pt x="164" y="579"/>
                </a:lnTo>
                <a:lnTo>
                  <a:pt x="164" y="573"/>
                </a:lnTo>
                <a:lnTo>
                  <a:pt x="164" y="573"/>
                </a:lnTo>
                <a:lnTo>
                  <a:pt x="164" y="316"/>
                </a:lnTo>
                <a:lnTo>
                  <a:pt x="164" y="316"/>
                </a:lnTo>
                <a:lnTo>
                  <a:pt x="164" y="306"/>
                </a:lnTo>
                <a:lnTo>
                  <a:pt x="163" y="297"/>
                </a:lnTo>
                <a:lnTo>
                  <a:pt x="161" y="288"/>
                </a:lnTo>
                <a:lnTo>
                  <a:pt x="157" y="281"/>
                </a:lnTo>
                <a:lnTo>
                  <a:pt x="154" y="274"/>
                </a:lnTo>
                <a:lnTo>
                  <a:pt x="150" y="267"/>
                </a:lnTo>
                <a:lnTo>
                  <a:pt x="144" y="262"/>
                </a:lnTo>
                <a:lnTo>
                  <a:pt x="139" y="256"/>
                </a:lnTo>
                <a:lnTo>
                  <a:pt x="133" y="251"/>
                </a:lnTo>
                <a:lnTo>
                  <a:pt x="126" y="248"/>
                </a:lnTo>
                <a:lnTo>
                  <a:pt x="113" y="240"/>
                </a:lnTo>
                <a:lnTo>
                  <a:pt x="97" y="237"/>
                </a:lnTo>
                <a:lnTo>
                  <a:pt x="83" y="236"/>
                </a:lnTo>
                <a:lnTo>
                  <a:pt x="67" y="237"/>
                </a:lnTo>
                <a:lnTo>
                  <a:pt x="52" y="240"/>
                </a:lnTo>
                <a:lnTo>
                  <a:pt x="38" y="246"/>
                </a:lnTo>
                <a:lnTo>
                  <a:pt x="31" y="251"/>
                </a:lnTo>
                <a:lnTo>
                  <a:pt x="25" y="255"/>
                </a:lnTo>
                <a:lnTo>
                  <a:pt x="20" y="261"/>
                </a:lnTo>
                <a:lnTo>
                  <a:pt x="16" y="267"/>
                </a:lnTo>
                <a:lnTo>
                  <a:pt x="11" y="273"/>
                </a:lnTo>
                <a:lnTo>
                  <a:pt x="7" y="280"/>
                </a:lnTo>
                <a:lnTo>
                  <a:pt x="4" y="288"/>
                </a:lnTo>
                <a:lnTo>
                  <a:pt x="1" y="297"/>
                </a:lnTo>
                <a:lnTo>
                  <a:pt x="0" y="305"/>
                </a:lnTo>
                <a:lnTo>
                  <a:pt x="0" y="315"/>
                </a:lnTo>
                <a:lnTo>
                  <a:pt x="0" y="315"/>
                </a:lnTo>
                <a:lnTo>
                  <a:pt x="0" y="572"/>
                </a:lnTo>
                <a:lnTo>
                  <a:pt x="0" y="572"/>
                </a:lnTo>
                <a:lnTo>
                  <a:pt x="0" y="580"/>
                </a:lnTo>
                <a:lnTo>
                  <a:pt x="1" y="588"/>
                </a:lnTo>
                <a:lnTo>
                  <a:pt x="4" y="596"/>
                </a:lnTo>
                <a:lnTo>
                  <a:pt x="6" y="603"/>
                </a:lnTo>
                <a:lnTo>
                  <a:pt x="12" y="616"/>
                </a:lnTo>
                <a:lnTo>
                  <a:pt x="20" y="627"/>
                </a:lnTo>
                <a:lnTo>
                  <a:pt x="30" y="635"/>
                </a:lnTo>
                <a:lnTo>
                  <a:pt x="42" y="642"/>
                </a:lnTo>
                <a:lnTo>
                  <a:pt x="54" y="647"/>
                </a:lnTo>
                <a:lnTo>
                  <a:pt x="67" y="651"/>
                </a:lnTo>
                <a:lnTo>
                  <a:pt x="67" y="651"/>
                </a:lnTo>
                <a:lnTo>
                  <a:pt x="113" y="664"/>
                </a:lnTo>
                <a:lnTo>
                  <a:pt x="157" y="677"/>
                </a:lnTo>
                <a:lnTo>
                  <a:pt x="246" y="706"/>
                </a:lnTo>
                <a:lnTo>
                  <a:pt x="246" y="706"/>
                </a:lnTo>
                <a:lnTo>
                  <a:pt x="246" y="891"/>
                </a:lnTo>
                <a:lnTo>
                  <a:pt x="246" y="891"/>
                </a:lnTo>
                <a:lnTo>
                  <a:pt x="247" y="903"/>
                </a:lnTo>
                <a:lnTo>
                  <a:pt x="250" y="912"/>
                </a:lnTo>
                <a:lnTo>
                  <a:pt x="254" y="920"/>
                </a:lnTo>
                <a:lnTo>
                  <a:pt x="262" y="927"/>
                </a:lnTo>
                <a:lnTo>
                  <a:pt x="269" y="932"/>
                </a:lnTo>
                <a:lnTo>
                  <a:pt x="277" y="935"/>
                </a:lnTo>
                <a:lnTo>
                  <a:pt x="286" y="938"/>
                </a:lnTo>
                <a:lnTo>
                  <a:pt x="294" y="939"/>
                </a:lnTo>
                <a:lnTo>
                  <a:pt x="304" y="938"/>
                </a:lnTo>
                <a:lnTo>
                  <a:pt x="312" y="935"/>
                </a:lnTo>
                <a:lnTo>
                  <a:pt x="320" y="932"/>
                </a:lnTo>
                <a:lnTo>
                  <a:pt x="328" y="927"/>
                </a:lnTo>
                <a:lnTo>
                  <a:pt x="334" y="920"/>
                </a:lnTo>
                <a:lnTo>
                  <a:pt x="338" y="912"/>
                </a:lnTo>
                <a:lnTo>
                  <a:pt x="342" y="903"/>
                </a:lnTo>
                <a:lnTo>
                  <a:pt x="343" y="891"/>
                </a:lnTo>
                <a:lnTo>
                  <a:pt x="343" y="891"/>
                </a:lnTo>
                <a:lnTo>
                  <a:pt x="343" y="678"/>
                </a:lnTo>
                <a:lnTo>
                  <a:pt x="343" y="678"/>
                </a:lnTo>
                <a:lnTo>
                  <a:pt x="342" y="669"/>
                </a:lnTo>
                <a:lnTo>
                  <a:pt x="340" y="660"/>
                </a:lnTo>
                <a:lnTo>
                  <a:pt x="340" y="660"/>
                </a:lnTo>
                <a:lnTo>
                  <a:pt x="338" y="654"/>
                </a:lnTo>
                <a:lnTo>
                  <a:pt x="336" y="650"/>
                </a:lnTo>
                <a:lnTo>
                  <a:pt x="334" y="645"/>
                </a:lnTo>
                <a:lnTo>
                  <a:pt x="329" y="639"/>
                </a:lnTo>
                <a:lnTo>
                  <a:pt x="325" y="635"/>
                </a:lnTo>
                <a:lnTo>
                  <a:pt x="320" y="630"/>
                </a:lnTo>
                <a:lnTo>
                  <a:pt x="314" y="628"/>
                </a:lnTo>
                <a:lnTo>
                  <a:pt x="307" y="624"/>
                </a:lnTo>
                <a:lnTo>
                  <a:pt x="307" y="624"/>
                </a:lnTo>
                <a:close/>
                <a:moveTo>
                  <a:pt x="406" y="591"/>
                </a:moveTo>
                <a:lnTo>
                  <a:pt x="406" y="591"/>
                </a:lnTo>
                <a:lnTo>
                  <a:pt x="406" y="804"/>
                </a:lnTo>
                <a:lnTo>
                  <a:pt x="406" y="804"/>
                </a:lnTo>
                <a:lnTo>
                  <a:pt x="406" y="815"/>
                </a:lnTo>
                <a:lnTo>
                  <a:pt x="409" y="825"/>
                </a:lnTo>
                <a:lnTo>
                  <a:pt x="414" y="833"/>
                </a:lnTo>
                <a:lnTo>
                  <a:pt x="420" y="839"/>
                </a:lnTo>
                <a:lnTo>
                  <a:pt x="427" y="844"/>
                </a:lnTo>
                <a:lnTo>
                  <a:pt x="436" y="848"/>
                </a:lnTo>
                <a:lnTo>
                  <a:pt x="444" y="850"/>
                </a:lnTo>
                <a:lnTo>
                  <a:pt x="454" y="851"/>
                </a:lnTo>
                <a:lnTo>
                  <a:pt x="462" y="850"/>
                </a:lnTo>
                <a:lnTo>
                  <a:pt x="472" y="848"/>
                </a:lnTo>
                <a:lnTo>
                  <a:pt x="480" y="844"/>
                </a:lnTo>
                <a:lnTo>
                  <a:pt x="487" y="839"/>
                </a:lnTo>
                <a:lnTo>
                  <a:pt x="493" y="833"/>
                </a:lnTo>
                <a:lnTo>
                  <a:pt x="498" y="825"/>
                </a:lnTo>
                <a:lnTo>
                  <a:pt x="500" y="815"/>
                </a:lnTo>
                <a:lnTo>
                  <a:pt x="502" y="804"/>
                </a:lnTo>
                <a:lnTo>
                  <a:pt x="502" y="804"/>
                </a:lnTo>
                <a:lnTo>
                  <a:pt x="502" y="591"/>
                </a:lnTo>
                <a:lnTo>
                  <a:pt x="502" y="591"/>
                </a:lnTo>
                <a:lnTo>
                  <a:pt x="500" y="580"/>
                </a:lnTo>
                <a:lnTo>
                  <a:pt x="498" y="570"/>
                </a:lnTo>
                <a:lnTo>
                  <a:pt x="493" y="562"/>
                </a:lnTo>
                <a:lnTo>
                  <a:pt x="487" y="556"/>
                </a:lnTo>
                <a:lnTo>
                  <a:pt x="480" y="550"/>
                </a:lnTo>
                <a:lnTo>
                  <a:pt x="472" y="546"/>
                </a:lnTo>
                <a:lnTo>
                  <a:pt x="462" y="545"/>
                </a:lnTo>
                <a:lnTo>
                  <a:pt x="454" y="544"/>
                </a:lnTo>
                <a:lnTo>
                  <a:pt x="444" y="545"/>
                </a:lnTo>
                <a:lnTo>
                  <a:pt x="436" y="546"/>
                </a:lnTo>
                <a:lnTo>
                  <a:pt x="427" y="550"/>
                </a:lnTo>
                <a:lnTo>
                  <a:pt x="420" y="556"/>
                </a:lnTo>
                <a:lnTo>
                  <a:pt x="414" y="562"/>
                </a:lnTo>
                <a:lnTo>
                  <a:pt x="409" y="570"/>
                </a:lnTo>
                <a:lnTo>
                  <a:pt x="406" y="580"/>
                </a:lnTo>
                <a:lnTo>
                  <a:pt x="406" y="591"/>
                </a:lnTo>
                <a:lnTo>
                  <a:pt x="406" y="591"/>
                </a:lnTo>
                <a:close/>
                <a:moveTo>
                  <a:pt x="521" y="591"/>
                </a:moveTo>
                <a:lnTo>
                  <a:pt x="521" y="591"/>
                </a:lnTo>
                <a:lnTo>
                  <a:pt x="521" y="804"/>
                </a:lnTo>
                <a:lnTo>
                  <a:pt x="521" y="804"/>
                </a:lnTo>
                <a:lnTo>
                  <a:pt x="522" y="815"/>
                </a:lnTo>
                <a:lnTo>
                  <a:pt x="524" y="825"/>
                </a:lnTo>
                <a:lnTo>
                  <a:pt x="529" y="833"/>
                </a:lnTo>
                <a:lnTo>
                  <a:pt x="536" y="839"/>
                </a:lnTo>
                <a:lnTo>
                  <a:pt x="544" y="844"/>
                </a:lnTo>
                <a:lnTo>
                  <a:pt x="551" y="848"/>
                </a:lnTo>
                <a:lnTo>
                  <a:pt x="560" y="850"/>
                </a:lnTo>
                <a:lnTo>
                  <a:pt x="569" y="851"/>
                </a:lnTo>
                <a:lnTo>
                  <a:pt x="578" y="850"/>
                </a:lnTo>
                <a:lnTo>
                  <a:pt x="587" y="848"/>
                </a:lnTo>
                <a:lnTo>
                  <a:pt x="595" y="844"/>
                </a:lnTo>
                <a:lnTo>
                  <a:pt x="602" y="839"/>
                </a:lnTo>
                <a:lnTo>
                  <a:pt x="608" y="833"/>
                </a:lnTo>
                <a:lnTo>
                  <a:pt x="613" y="825"/>
                </a:lnTo>
                <a:lnTo>
                  <a:pt x="617" y="815"/>
                </a:lnTo>
                <a:lnTo>
                  <a:pt x="618" y="804"/>
                </a:lnTo>
                <a:lnTo>
                  <a:pt x="618" y="804"/>
                </a:lnTo>
                <a:lnTo>
                  <a:pt x="618" y="591"/>
                </a:lnTo>
                <a:lnTo>
                  <a:pt x="618" y="591"/>
                </a:lnTo>
                <a:lnTo>
                  <a:pt x="617" y="580"/>
                </a:lnTo>
                <a:lnTo>
                  <a:pt x="613" y="570"/>
                </a:lnTo>
                <a:lnTo>
                  <a:pt x="608" y="562"/>
                </a:lnTo>
                <a:lnTo>
                  <a:pt x="602" y="556"/>
                </a:lnTo>
                <a:lnTo>
                  <a:pt x="595" y="550"/>
                </a:lnTo>
                <a:lnTo>
                  <a:pt x="587" y="546"/>
                </a:lnTo>
                <a:lnTo>
                  <a:pt x="578" y="545"/>
                </a:lnTo>
                <a:lnTo>
                  <a:pt x="569" y="544"/>
                </a:lnTo>
                <a:lnTo>
                  <a:pt x="560" y="545"/>
                </a:lnTo>
                <a:lnTo>
                  <a:pt x="551" y="546"/>
                </a:lnTo>
                <a:lnTo>
                  <a:pt x="544" y="550"/>
                </a:lnTo>
                <a:lnTo>
                  <a:pt x="536" y="556"/>
                </a:lnTo>
                <a:lnTo>
                  <a:pt x="529" y="562"/>
                </a:lnTo>
                <a:lnTo>
                  <a:pt x="524" y="570"/>
                </a:lnTo>
                <a:lnTo>
                  <a:pt x="522" y="580"/>
                </a:lnTo>
                <a:lnTo>
                  <a:pt x="521" y="591"/>
                </a:lnTo>
                <a:lnTo>
                  <a:pt x="521" y="59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42" name="Freeform 378"/>
          <p:cNvSpPr>
            <a:spLocks noChangeAspect="1" noEditPoints="1"/>
          </p:cNvSpPr>
          <p:nvPr/>
        </p:nvSpPr>
        <p:spPr bwMode="auto">
          <a:xfrm>
            <a:off x="7067469" y="2890590"/>
            <a:ext cx="310686" cy="365236"/>
          </a:xfrm>
          <a:custGeom>
            <a:avLst/>
            <a:gdLst>
              <a:gd name="T0" fmla="*/ 615 w 785"/>
              <a:gd name="T1" fmla="*/ 437 h 922"/>
              <a:gd name="T2" fmla="*/ 679 w 785"/>
              <a:gd name="T3" fmla="*/ 454 h 922"/>
              <a:gd name="T4" fmla="*/ 709 w 785"/>
              <a:gd name="T5" fmla="*/ 418 h 922"/>
              <a:gd name="T6" fmla="*/ 705 w 785"/>
              <a:gd name="T7" fmla="*/ 263 h 922"/>
              <a:gd name="T8" fmla="*/ 669 w 785"/>
              <a:gd name="T9" fmla="*/ 233 h 922"/>
              <a:gd name="T10" fmla="*/ 618 w 785"/>
              <a:gd name="T11" fmla="*/ 264 h 922"/>
              <a:gd name="T12" fmla="*/ 627 w 785"/>
              <a:gd name="T13" fmla="*/ 355 h 922"/>
              <a:gd name="T14" fmla="*/ 408 w 785"/>
              <a:gd name="T15" fmla="*/ 75 h 922"/>
              <a:gd name="T16" fmla="*/ 485 w 785"/>
              <a:gd name="T17" fmla="*/ 91 h 922"/>
              <a:gd name="T18" fmla="*/ 549 w 785"/>
              <a:gd name="T19" fmla="*/ 131 h 922"/>
              <a:gd name="T20" fmla="*/ 595 w 785"/>
              <a:gd name="T21" fmla="*/ 192 h 922"/>
              <a:gd name="T22" fmla="*/ 614 w 785"/>
              <a:gd name="T23" fmla="*/ 133 h 922"/>
              <a:gd name="T24" fmla="*/ 549 w 785"/>
              <a:gd name="T25" fmla="*/ 54 h 922"/>
              <a:gd name="T26" fmla="*/ 457 w 785"/>
              <a:gd name="T27" fmla="*/ 7 h 922"/>
              <a:gd name="T28" fmla="*/ 369 w 785"/>
              <a:gd name="T29" fmla="*/ 0 h 922"/>
              <a:gd name="T30" fmla="*/ 267 w 785"/>
              <a:gd name="T31" fmla="*/ 31 h 922"/>
              <a:gd name="T32" fmla="*/ 192 w 785"/>
              <a:gd name="T33" fmla="*/ 99 h 922"/>
              <a:gd name="T34" fmla="*/ 145 w 785"/>
              <a:gd name="T35" fmla="*/ 192 h 922"/>
              <a:gd name="T36" fmla="*/ 212 w 785"/>
              <a:gd name="T37" fmla="*/ 153 h 922"/>
              <a:gd name="T38" fmla="*/ 271 w 785"/>
              <a:gd name="T39" fmla="*/ 105 h 922"/>
              <a:gd name="T40" fmla="*/ 344 w 785"/>
              <a:gd name="T41" fmla="*/ 78 h 922"/>
              <a:gd name="T42" fmla="*/ 74 w 785"/>
              <a:gd name="T43" fmla="*/ 407 h 922"/>
              <a:gd name="T44" fmla="*/ 89 w 785"/>
              <a:gd name="T45" fmla="*/ 443 h 922"/>
              <a:gd name="T46" fmla="*/ 174 w 785"/>
              <a:gd name="T47" fmla="*/ 457 h 922"/>
              <a:gd name="T48" fmla="*/ 158 w 785"/>
              <a:gd name="T49" fmla="*/ 378 h 922"/>
              <a:gd name="T50" fmla="*/ 158 w 785"/>
              <a:gd name="T51" fmla="*/ 300 h 922"/>
              <a:gd name="T52" fmla="*/ 125 w 785"/>
              <a:gd name="T53" fmla="*/ 232 h 922"/>
              <a:gd name="T54" fmla="*/ 89 w 785"/>
              <a:gd name="T55" fmla="*/ 246 h 922"/>
              <a:gd name="T56" fmla="*/ 74 w 785"/>
              <a:gd name="T57" fmla="*/ 407 h 922"/>
              <a:gd name="T58" fmla="*/ 600 w 785"/>
              <a:gd name="T59" fmla="*/ 709 h 922"/>
              <a:gd name="T60" fmla="*/ 524 w 785"/>
              <a:gd name="T61" fmla="*/ 676 h 922"/>
              <a:gd name="T62" fmla="*/ 501 w 785"/>
              <a:gd name="T63" fmla="*/ 639 h 922"/>
              <a:gd name="T64" fmla="*/ 515 w 785"/>
              <a:gd name="T65" fmla="*/ 586 h 922"/>
              <a:gd name="T66" fmla="*/ 527 w 785"/>
              <a:gd name="T67" fmla="*/ 526 h 922"/>
              <a:gd name="T68" fmla="*/ 463 w 785"/>
              <a:gd name="T69" fmla="*/ 513 h 922"/>
              <a:gd name="T70" fmla="*/ 534 w 785"/>
              <a:gd name="T71" fmla="*/ 481 h 922"/>
              <a:gd name="T72" fmla="*/ 575 w 785"/>
              <a:gd name="T73" fmla="*/ 433 h 922"/>
              <a:gd name="T74" fmla="*/ 587 w 785"/>
              <a:gd name="T75" fmla="*/ 348 h 922"/>
              <a:gd name="T76" fmla="*/ 579 w 785"/>
              <a:gd name="T77" fmla="*/ 276 h 922"/>
              <a:gd name="T78" fmla="*/ 554 w 785"/>
              <a:gd name="T79" fmla="*/ 220 h 922"/>
              <a:gd name="T80" fmla="*/ 515 w 785"/>
              <a:gd name="T81" fmla="*/ 178 h 922"/>
              <a:gd name="T82" fmla="*/ 441 w 785"/>
              <a:gd name="T83" fmla="*/ 144 h 922"/>
              <a:gd name="T84" fmla="*/ 362 w 785"/>
              <a:gd name="T85" fmla="*/ 142 h 922"/>
              <a:gd name="T86" fmla="*/ 294 w 785"/>
              <a:gd name="T87" fmla="*/ 162 h 922"/>
              <a:gd name="T88" fmla="*/ 240 w 785"/>
              <a:gd name="T89" fmla="*/ 205 h 922"/>
              <a:gd name="T90" fmla="*/ 206 w 785"/>
              <a:gd name="T91" fmla="*/ 270 h 922"/>
              <a:gd name="T92" fmla="*/ 197 w 785"/>
              <a:gd name="T93" fmla="*/ 357 h 922"/>
              <a:gd name="T94" fmla="*/ 217 w 785"/>
              <a:gd name="T95" fmla="*/ 461 h 922"/>
              <a:gd name="T96" fmla="*/ 270 w 785"/>
              <a:gd name="T97" fmla="*/ 586 h 922"/>
              <a:gd name="T98" fmla="*/ 284 w 785"/>
              <a:gd name="T99" fmla="*/ 625 h 922"/>
              <a:gd name="T100" fmla="*/ 277 w 785"/>
              <a:gd name="T101" fmla="*/ 657 h 922"/>
              <a:gd name="T102" fmla="*/ 218 w 785"/>
              <a:gd name="T103" fmla="*/ 699 h 922"/>
              <a:gd name="T104" fmla="*/ 104 w 785"/>
              <a:gd name="T105" fmla="*/ 730 h 922"/>
              <a:gd name="T106" fmla="*/ 30 w 785"/>
              <a:gd name="T107" fmla="*/ 765 h 922"/>
              <a:gd name="T108" fmla="*/ 3 w 785"/>
              <a:gd name="T109" fmla="*/ 821 h 922"/>
              <a:gd name="T110" fmla="*/ 785 w 785"/>
              <a:gd name="T111" fmla="*/ 922 h 922"/>
              <a:gd name="T112" fmla="*/ 781 w 785"/>
              <a:gd name="T113" fmla="*/ 821 h 922"/>
              <a:gd name="T114" fmla="*/ 755 w 785"/>
              <a:gd name="T115" fmla="*/ 765 h 922"/>
              <a:gd name="T116" fmla="*/ 680 w 785"/>
              <a:gd name="T117" fmla="*/ 730 h 922"/>
              <a:gd name="T118" fmla="*/ 381 w 785"/>
              <a:gd name="T119" fmla="*/ 574 h 922"/>
              <a:gd name="T120" fmla="*/ 362 w 785"/>
              <a:gd name="T121" fmla="*/ 558 h 922"/>
              <a:gd name="T122" fmla="*/ 362 w 785"/>
              <a:gd name="T123" fmla="*/ 538 h 922"/>
              <a:gd name="T124" fmla="*/ 381 w 785"/>
              <a:gd name="T125" fmla="*/ 5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922">
                <a:moveTo>
                  <a:pt x="626" y="376"/>
                </a:moveTo>
                <a:lnTo>
                  <a:pt x="626" y="376"/>
                </a:lnTo>
                <a:lnTo>
                  <a:pt x="624" y="396"/>
                </a:lnTo>
                <a:lnTo>
                  <a:pt x="620" y="415"/>
                </a:lnTo>
                <a:lnTo>
                  <a:pt x="615" y="437"/>
                </a:lnTo>
                <a:lnTo>
                  <a:pt x="611" y="457"/>
                </a:lnTo>
                <a:lnTo>
                  <a:pt x="659" y="457"/>
                </a:lnTo>
                <a:lnTo>
                  <a:pt x="659" y="457"/>
                </a:lnTo>
                <a:lnTo>
                  <a:pt x="669" y="457"/>
                </a:lnTo>
                <a:lnTo>
                  <a:pt x="679" y="454"/>
                </a:lnTo>
                <a:lnTo>
                  <a:pt x="687" y="449"/>
                </a:lnTo>
                <a:lnTo>
                  <a:pt x="695" y="443"/>
                </a:lnTo>
                <a:lnTo>
                  <a:pt x="701" y="436"/>
                </a:lnTo>
                <a:lnTo>
                  <a:pt x="705" y="427"/>
                </a:lnTo>
                <a:lnTo>
                  <a:pt x="709" y="418"/>
                </a:lnTo>
                <a:lnTo>
                  <a:pt x="709" y="407"/>
                </a:lnTo>
                <a:lnTo>
                  <a:pt x="709" y="282"/>
                </a:lnTo>
                <a:lnTo>
                  <a:pt x="709" y="282"/>
                </a:lnTo>
                <a:lnTo>
                  <a:pt x="709" y="273"/>
                </a:lnTo>
                <a:lnTo>
                  <a:pt x="705" y="263"/>
                </a:lnTo>
                <a:lnTo>
                  <a:pt x="701" y="255"/>
                </a:lnTo>
                <a:lnTo>
                  <a:pt x="695" y="246"/>
                </a:lnTo>
                <a:lnTo>
                  <a:pt x="687" y="240"/>
                </a:lnTo>
                <a:lnTo>
                  <a:pt x="679" y="235"/>
                </a:lnTo>
                <a:lnTo>
                  <a:pt x="669" y="233"/>
                </a:lnTo>
                <a:lnTo>
                  <a:pt x="659" y="232"/>
                </a:lnTo>
                <a:lnTo>
                  <a:pt x="607" y="232"/>
                </a:lnTo>
                <a:lnTo>
                  <a:pt x="607" y="232"/>
                </a:lnTo>
                <a:lnTo>
                  <a:pt x="613" y="247"/>
                </a:lnTo>
                <a:lnTo>
                  <a:pt x="618" y="264"/>
                </a:lnTo>
                <a:lnTo>
                  <a:pt x="621" y="281"/>
                </a:lnTo>
                <a:lnTo>
                  <a:pt x="625" y="299"/>
                </a:lnTo>
                <a:lnTo>
                  <a:pt x="627" y="317"/>
                </a:lnTo>
                <a:lnTo>
                  <a:pt x="627" y="336"/>
                </a:lnTo>
                <a:lnTo>
                  <a:pt x="627" y="355"/>
                </a:lnTo>
                <a:lnTo>
                  <a:pt x="626" y="376"/>
                </a:lnTo>
                <a:lnTo>
                  <a:pt x="626" y="376"/>
                </a:lnTo>
                <a:close/>
                <a:moveTo>
                  <a:pt x="391" y="73"/>
                </a:moveTo>
                <a:lnTo>
                  <a:pt x="391" y="73"/>
                </a:lnTo>
                <a:lnTo>
                  <a:pt x="408" y="75"/>
                </a:lnTo>
                <a:lnTo>
                  <a:pt x="423" y="76"/>
                </a:lnTo>
                <a:lnTo>
                  <a:pt x="439" y="78"/>
                </a:lnTo>
                <a:lnTo>
                  <a:pt x="455" y="82"/>
                </a:lnTo>
                <a:lnTo>
                  <a:pt x="470" y="85"/>
                </a:lnTo>
                <a:lnTo>
                  <a:pt x="485" y="91"/>
                </a:lnTo>
                <a:lnTo>
                  <a:pt x="499" y="97"/>
                </a:lnTo>
                <a:lnTo>
                  <a:pt x="512" y="105"/>
                </a:lnTo>
                <a:lnTo>
                  <a:pt x="525" y="112"/>
                </a:lnTo>
                <a:lnTo>
                  <a:pt x="537" y="121"/>
                </a:lnTo>
                <a:lnTo>
                  <a:pt x="549" y="131"/>
                </a:lnTo>
                <a:lnTo>
                  <a:pt x="560" y="142"/>
                </a:lnTo>
                <a:lnTo>
                  <a:pt x="570" y="153"/>
                </a:lnTo>
                <a:lnTo>
                  <a:pt x="579" y="166"/>
                </a:lnTo>
                <a:lnTo>
                  <a:pt x="588" y="179"/>
                </a:lnTo>
                <a:lnTo>
                  <a:pt x="595" y="192"/>
                </a:lnTo>
                <a:lnTo>
                  <a:pt x="638" y="192"/>
                </a:lnTo>
                <a:lnTo>
                  <a:pt x="638" y="192"/>
                </a:lnTo>
                <a:lnTo>
                  <a:pt x="631" y="172"/>
                </a:lnTo>
                <a:lnTo>
                  <a:pt x="624" y="153"/>
                </a:lnTo>
                <a:lnTo>
                  <a:pt x="614" y="133"/>
                </a:lnTo>
                <a:lnTo>
                  <a:pt x="603" y="115"/>
                </a:lnTo>
                <a:lnTo>
                  <a:pt x="591" y="99"/>
                </a:lnTo>
                <a:lnTo>
                  <a:pt x="578" y="82"/>
                </a:lnTo>
                <a:lnTo>
                  <a:pt x="565" y="67"/>
                </a:lnTo>
                <a:lnTo>
                  <a:pt x="549" y="54"/>
                </a:lnTo>
                <a:lnTo>
                  <a:pt x="533" y="42"/>
                </a:lnTo>
                <a:lnTo>
                  <a:pt x="516" y="31"/>
                </a:lnTo>
                <a:lnTo>
                  <a:pt x="497" y="22"/>
                </a:lnTo>
                <a:lnTo>
                  <a:pt x="477" y="15"/>
                </a:lnTo>
                <a:lnTo>
                  <a:pt x="457" y="7"/>
                </a:lnTo>
                <a:lnTo>
                  <a:pt x="437" y="4"/>
                </a:lnTo>
                <a:lnTo>
                  <a:pt x="414" y="0"/>
                </a:lnTo>
                <a:lnTo>
                  <a:pt x="391" y="0"/>
                </a:lnTo>
                <a:lnTo>
                  <a:pt x="391" y="0"/>
                </a:lnTo>
                <a:lnTo>
                  <a:pt x="369" y="0"/>
                </a:lnTo>
                <a:lnTo>
                  <a:pt x="347" y="4"/>
                </a:lnTo>
                <a:lnTo>
                  <a:pt x="326" y="7"/>
                </a:lnTo>
                <a:lnTo>
                  <a:pt x="306" y="15"/>
                </a:lnTo>
                <a:lnTo>
                  <a:pt x="287" y="22"/>
                </a:lnTo>
                <a:lnTo>
                  <a:pt x="267" y="31"/>
                </a:lnTo>
                <a:lnTo>
                  <a:pt x="251" y="42"/>
                </a:lnTo>
                <a:lnTo>
                  <a:pt x="234" y="54"/>
                </a:lnTo>
                <a:lnTo>
                  <a:pt x="218" y="67"/>
                </a:lnTo>
                <a:lnTo>
                  <a:pt x="204" y="82"/>
                </a:lnTo>
                <a:lnTo>
                  <a:pt x="192" y="99"/>
                </a:lnTo>
                <a:lnTo>
                  <a:pt x="180" y="115"/>
                </a:lnTo>
                <a:lnTo>
                  <a:pt x="169" y="133"/>
                </a:lnTo>
                <a:lnTo>
                  <a:pt x="159" y="153"/>
                </a:lnTo>
                <a:lnTo>
                  <a:pt x="152" y="172"/>
                </a:lnTo>
                <a:lnTo>
                  <a:pt x="145" y="192"/>
                </a:lnTo>
                <a:lnTo>
                  <a:pt x="188" y="192"/>
                </a:lnTo>
                <a:lnTo>
                  <a:pt x="188" y="192"/>
                </a:lnTo>
                <a:lnTo>
                  <a:pt x="195" y="179"/>
                </a:lnTo>
                <a:lnTo>
                  <a:pt x="204" y="166"/>
                </a:lnTo>
                <a:lnTo>
                  <a:pt x="212" y="153"/>
                </a:lnTo>
                <a:lnTo>
                  <a:pt x="223" y="142"/>
                </a:lnTo>
                <a:lnTo>
                  <a:pt x="234" y="131"/>
                </a:lnTo>
                <a:lnTo>
                  <a:pt x="246" y="121"/>
                </a:lnTo>
                <a:lnTo>
                  <a:pt x="258" y="112"/>
                </a:lnTo>
                <a:lnTo>
                  <a:pt x="271" y="105"/>
                </a:lnTo>
                <a:lnTo>
                  <a:pt x="284" y="97"/>
                </a:lnTo>
                <a:lnTo>
                  <a:pt x="299" y="91"/>
                </a:lnTo>
                <a:lnTo>
                  <a:pt x="313" y="85"/>
                </a:lnTo>
                <a:lnTo>
                  <a:pt x="329" y="82"/>
                </a:lnTo>
                <a:lnTo>
                  <a:pt x="344" y="78"/>
                </a:lnTo>
                <a:lnTo>
                  <a:pt x="360" y="76"/>
                </a:lnTo>
                <a:lnTo>
                  <a:pt x="375" y="75"/>
                </a:lnTo>
                <a:lnTo>
                  <a:pt x="391" y="73"/>
                </a:lnTo>
                <a:lnTo>
                  <a:pt x="391" y="73"/>
                </a:lnTo>
                <a:close/>
                <a:moveTo>
                  <a:pt x="74" y="407"/>
                </a:moveTo>
                <a:lnTo>
                  <a:pt x="74" y="407"/>
                </a:lnTo>
                <a:lnTo>
                  <a:pt x="74" y="418"/>
                </a:lnTo>
                <a:lnTo>
                  <a:pt x="78" y="427"/>
                </a:lnTo>
                <a:lnTo>
                  <a:pt x="83" y="436"/>
                </a:lnTo>
                <a:lnTo>
                  <a:pt x="89" y="443"/>
                </a:lnTo>
                <a:lnTo>
                  <a:pt x="96" y="449"/>
                </a:lnTo>
                <a:lnTo>
                  <a:pt x="104" y="454"/>
                </a:lnTo>
                <a:lnTo>
                  <a:pt x="114" y="457"/>
                </a:lnTo>
                <a:lnTo>
                  <a:pt x="125" y="457"/>
                </a:lnTo>
                <a:lnTo>
                  <a:pt x="174" y="457"/>
                </a:lnTo>
                <a:lnTo>
                  <a:pt x="174" y="457"/>
                </a:lnTo>
                <a:lnTo>
                  <a:pt x="168" y="437"/>
                </a:lnTo>
                <a:lnTo>
                  <a:pt x="164" y="418"/>
                </a:lnTo>
                <a:lnTo>
                  <a:pt x="161" y="397"/>
                </a:lnTo>
                <a:lnTo>
                  <a:pt x="158" y="378"/>
                </a:lnTo>
                <a:lnTo>
                  <a:pt x="158" y="378"/>
                </a:lnTo>
                <a:lnTo>
                  <a:pt x="156" y="358"/>
                </a:lnTo>
                <a:lnTo>
                  <a:pt x="156" y="337"/>
                </a:lnTo>
                <a:lnTo>
                  <a:pt x="157" y="318"/>
                </a:lnTo>
                <a:lnTo>
                  <a:pt x="158" y="300"/>
                </a:lnTo>
                <a:lnTo>
                  <a:pt x="162" y="282"/>
                </a:lnTo>
                <a:lnTo>
                  <a:pt x="165" y="264"/>
                </a:lnTo>
                <a:lnTo>
                  <a:pt x="171" y="247"/>
                </a:lnTo>
                <a:lnTo>
                  <a:pt x="177" y="232"/>
                </a:lnTo>
                <a:lnTo>
                  <a:pt x="125" y="232"/>
                </a:lnTo>
                <a:lnTo>
                  <a:pt x="125" y="232"/>
                </a:lnTo>
                <a:lnTo>
                  <a:pt x="114" y="233"/>
                </a:lnTo>
                <a:lnTo>
                  <a:pt x="104" y="235"/>
                </a:lnTo>
                <a:lnTo>
                  <a:pt x="96" y="240"/>
                </a:lnTo>
                <a:lnTo>
                  <a:pt x="89" y="246"/>
                </a:lnTo>
                <a:lnTo>
                  <a:pt x="83" y="255"/>
                </a:lnTo>
                <a:lnTo>
                  <a:pt x="78" y="263"/>
                </a:lnTo>
                <a:lnTo>
                  <a:pt x="74" y="273"/>
                </a:lnTo>
                <a:lnTo>
                  <a:pt x="74" y="282"/>
                </a:lnTo>
                <a:lnTo>
                  <a:pt x="74" y="407"/>
                </a:lnTo>
                <a:lnTo>
                  <a:pt x="74" y="407"/>
                </a:lnTo>
                <a:close/>
                <a:moveTo>
                  <a:pt x="680" y="730"/>
                </a:moveTo>
                <a:lnTo>
                  <a:pt x="680" y="730"/>
                </a:lnTo>
                <a:lnTo>
                  <a:pt x="639" y="720"/>
                </a:lnTo>
                <a:lnTo>
                  <a:pt x="600" y="709"/>
                </a:lnTo>
                <a:lnTo>
                  <a:pt x="582" y="705"/>
                </a:lnTo>
                <a:lnTo>
                  <a:pt x="565" y="697"/>
                </a:lnTo>
                <a:lnTo>
                  <a:pt x="549" y="691"/>
                </a:lnTo>
                <a:lnTo>
                  <a:pt x="536" y="684"/>
                </a:lnTo>
                <a:lnTo>
                  <a:pt x="524" y="676"/>
                </a:lnTo>
                <a:lnTo>
                  <a:pt x="515" y="666"/>
                </a:lnTo>
                <a:lnTo>
                  <a:pt x="507" y="657"/>
                </a:lnTo>
                <a:lnTo>
                  <a:pt x="505" y="651"/>
                </a:lnTo>
                <a:lnTo>
                  <a:pt x="503" y="645"/>
                </a:lnTo>
                <a:lnTo>
                  <a:pt x="501" y="639"/>
                </a:lnTo>
                <a:lnTo>
                  <a:pt x="501" y="633"/>
                </a:lnTo>
                <a:lnTo>
                  <a:pt x="501" y="625"/>
                </a:lnTo>
                <a:lnTo>
                  <a:pt x="503" y="618"/>
                </a:lnTo>
                <a:lnTo>
                  <a:pt x="506" y="603"/>
                </a:lnTo>
                <a:lnTo>
                  <a:pt x="515" y="586"/>
                </a:lnTo>
                <a:lnTo>
                  <a:pt x="515" y="586"/>
                </a:lnTo>
                <a:lnTo>
                  <a:pt x="533" y="550"/>
                </a:lnTo>
                <a:lnTo>
                  <a:pt x="548" y="515"/>
                </a:lnTo>
                <a:lnTo>
                  <a:pt x="548" y="515"/>
                </a:lnTo>
                <a:lnTo>
                  <a:pt x="527" y="526"/>
                </a:lnTo>
                <a:lnTo>
                  <a:pt x="505" y="535"/>
                </a:lnTo>
                <a:lnTo>
                  <a:pt x="486" y="543"/>
                </a:lnTo>
                <a:lnTo>
                  <a:pt x="470" y="547"/>
                </a:lnTo>
                <a:lnTo>
                  <a:pt x="463" y="513"/>
                </a:lnTo>
                <a:lnTo>
                  <a:pt x="463" y="513"/>
                </a:lnTo>
                <a:lnTo>
                  <a:pt x="477" y="509"/>
                </a:lnTo>
                <a:lnTo>
                  <a:pt x="492" y="503"/>
                </a:lnTo>
                <a:lnTo>
                  <a:pt x="506" y="497"/>
                </a:lnTo>
                <a:lnTo>
                  <a:pt x="519" y="490"/>
                </a:lnTo>
                <a:lnTo>
                  <a:pt x="534" y="481"/>
                </a:lnTo>
                <a:lnTo>
                  <a:pt x="546" y="473"/>
                </a:lnTo>
                <a:lnTo>
                  <a:pt x="559" y="463"/>
                </a:lnTo>
                <a:lnTo>
                  <a:pt x="570" y="453"/>
                </a:lnTo>
                <a:lnTo>
                  <a:pt x="570" y="453"/>
                </a:lnTo>
                <a:lnTo>
                  <a:pt x="575" y="433"/>
                </a:lnTo>
                <a:lnTo>
                  <a:pt x="579" y="415"/>
                </a:lnTo>
                <a:lnTo>
                  <a:pt x="582" y="397"/>
                </a:lnTo>
                <a:lnTo>
                  <a:pt x="584" y="381"/>
                </a:lnTo>
                <a:lnTo>
                  <a:pt x="587" y="364"/>
                </a:lnTo>
                <a:lnTo>
                  <a:pt x="587" y="348"/>
                </a:lnTo>
                <a:lnTo>
                  <a:pt x="587" y="333"/>
                </a:lnTo>
                <a:lnTo>
                  <a:pt x="587" y="317"/>
                </a:lnTo>
                <a:lnTo>
                  <a:pt x="584" y="303"/>
                </a:lnTo>
                <a:lnTo>
                  <a:pt x="583" y="289"/>
                </a:lnTo>
                <a:lnTo>
                  <a:pt x="579" y="276"/>
                </a:lnTo>
                <a:lnTo>
                  <a:pt x="576" y="264"/>
                </a:lnTo>
                <a:lnTo>
                  <a:pt x="571" y="252"/>
                </a:lnTo>
                <a:lnTo>
                  <a:pt x="566" y="240"/>
                </a:lnTo>
                <a:lnTo>
                  <a:pt x="560" y="229"/>
                </a:lnTo>
                <a:lnTo>
                  <a:pt x="554" y="220"/>
                </a:lnTo>
                <a:lnTo>
                  <a:pt x="547" y="210"/>
                </a:lnTo>
                <a:lnTo>
                  <a:pt x="540" y="201"/>
                </a:lnTo>
                <a:lnTo>
                  <a:pt x="533" y="192"/>
                </a:lnTo>
                <a:lnTo>
                  <a:pt x="524" y="185"/>
                </a:lnTo>
                <a:lnTo>
                  <a:pt x="515" y="178"/>
                </a:lnTo>
                <a:lnTo>
                  <a:pt x="506" y="171"/>
                </a:lnTo>
                <a:lnTo>
                  <a:pt x="495" y="165"/>
                </a:lnTo>
                <a:lnTo>
                  <a:pt x="486" y="160"/>
                </a:lnTo>
                <a:lnTo>
                  <a:pt x="464" y="151"/>
                </a:lnTo>
                <a:lnTo>
                  <a:pt x="441" y="144"/>
                </a:lnTo>
                <a:lnTo>
                  <a:pt x="417" y="141"/>
                </a:lnTo>
                <a:lnTo>
                  <a:pt x="392" y="139"/>
                </a:lnTo>
                <a:lnTo>
                  <a:pt x="392" y="139"/>
                </a:lnTo>
                <a:lnTo>
                  <a:pt x="377" y="141"/>
                </a:lnTo>
                <a:lnTo>
                  <a:pt x="362" y="142"/>
                </a:lnTo>
                <a:lnTo>
                  <a:pt x="347" y="144"/>
                </a:lnTo>
                <a:lnTo>
                  <a:pt x="333" y="147"/>
                </a:lnTo>
                <a:lnTo>
                  <a:pt x="319" y="151"/>
                </a:lnTo>
                <a:lnTo>
                  <a:pt x="306" y="156"/>
                </a:lnTo>
                <a:lnTo>
                  <a:pt x="294" y="162"/>
                </a:lnTo>
                <a:lnTo>
                  <a:pt x="282" y="169"/>
                </a:lnTo>
                <a:lnTo>
                  <a:pt x="270" y="177"/>
                </a:lnTo>
                <a:lnTo>
                  <a:pt x="259" y="186"/>
                </a:lnTo>
                <a:lnTo>
                  <a:pt x="249" y="196"/>
                </a:lnTo>
                <a:lnTo>
                  <a:pt x="240" y="205"/>
                </a:lnTo>
                <a:lnTo>
                  <a:pt x="231" y="217"/>
                </a:lnTo>
                <a:lnTo>
                  <a:pt x="224" y="229"/>
                </a:lnTo>
                <a:lnTo>
                  <a:pt x="217" y="243"/>
                </a:lnTo>
                <a:lnTo>
                  <a:pt x="211" y="256"/>
                </a:lnTo>
                <a:lnTo>
                  <a:pt x="206" y="270"/>
                </a:lnTo>
                <a:lnTo>
                  <a:pt x="203" y="286"/>
                </a:lnTo>
                <a:lnTo>
                  <a:pt x="199" y="303"/>
                </a:lnTo>
                <a:lnTo>
                  <a:pt x="198" y="319"/>
                </a:lnTo>
                <a:lnTo>
                  <a:pt x="197" y="337"/>
                </a:lnTo>
                <a:lnTo>
                  <a:pt x="197" y="357"/>
                </a:lnTo>
                <a:lnTo>
                  <a:pt x="198" y="376"/>
                </a:lnTo>
                <a:lnTo>
                  <a:pt x="201" y="396"/>
                </a:lnTo>
                <a:lnTo>
                  <a:pt x="205" y="417"/>
                </a:lnTo>
                <a:lnTo>
                  <a:pt x="210" y="439"/>
                </a:lnTo>
                <a:lnTo>
                  <a:pt x="217" y="461"/>
                </a:lnTo>
                <a:lnTo>
                  <a:pt x="224" y="485"/>
                </a:lnTo>
                <a:lnTo>
                  <a:pt x="234" y="509"/>
                </a:lnTo>
                <a:lnTo>
                  <a:pt x="245" y="534"/>
                </a:lnTo>
                <a:lnTo>
                  <a:pt x="257" y="559"/>
                </a:lnTo>
                <a:lnTo>
                  <a:pt x="270" y="586"/>
                </a:lnTo>
                <a:lnTo>
                  <a:pt x="270" y="586"/>
                </a:lnTo>
                <a:lnTo>
                  <a:pt x="278" y="603"/>
                </a:lnTo>
                <a:lnTo>
                  <a:pt x="281" y="611"/>
                </a:lnTo>
                <a:lnTo>
                  <a:pt x="283" y="618"/>
                </a:lnTo>
                <a:lnTo>
                  <a:pt x="284" y="625"/>
                </a:lnTo>
                <a:lnTo>
                  <a:pt x="284" y="633"/>
                </a:lnTo>
                <a:lnTo>
                  <a:pt x="283" y="639"/>
                </a:lnTo>
                <a:lnTo>
                  <a:pt x="282" y="646"/>
                </a:lnTo>
                <a:lnTo>
                  <a:pt x="279" y="651"/>
                </a:lnTo>
                <a:lnTo>
                  <a:pt x="277" y="657"/>
                </a:lnTo>
                <a:lnTo>
                  <a:pt x="270" y="667"/>
                </a:lnTo>
                <a:lnTo>
                  <a:pt x="260" y="676"/>
                </a:lnTo>
                <a:lnTo>
                  <a:pt x="248" y="684"/>
                </a:lnTo>
                <a:lnTo>
                  <a:pt x="234" y="691"/>
                </a:lnTo>
                <a:lnTo>
                  <a:pt x="218" y="699"/>
                </a:lnTo>
                <a:lnTo>
                  <a:pt x="201" y="705"/>
                </a:lnTo>
                <a:lnTo>
                  <a:pt x="183" y="711"/>
                </a:lnTo>
                <a:lnTo>
                  <a:pt x="145" y="720"/>
                </a:lnTo>
                <a:lnTo>
                  <a:pt x="104" y="730"/>
                </a:lnTo>
                <a:lnTo>
                  <a:pt x="104" y="730"/>
                </a:lnTo>
                <a:lnTo>
                  <a:pt x="84" y="735"/>
                </a:lnTo>
                <a:lnTo>
                  <a:pt x="67" y="741"/>
                </a:lnTo>
                <a:lnTo>
                  <a:pt x="53" y="748"/>
                </a:lnTo>
                <a:lnTo>
                  <a:pt x="41" y="756"/>
                </a:lnTo>
                <a:lnTo>
                  <a:pt x="30" y="765"/>
                </a:lnTo>
                <a:lnTo>
                  <a:pt x="21" y="774"/>
                </a:lnTo>
                <a:lnTo>
                  <a:pt x="15" y="784"/>
                </a:lnTo>
                <a:lnTo>
                  <a:pt x="11" y="796"/>
                </a:lnTo>
                <a:lnTo>
                  <a:pt x="6" y="808"/>
                </a:lnTo>
                <a:lnTo>
                  <a:pt x="3" y="821"/>
                </a:lnTo>
                <a:lnTo>
                  <a:pt x="2" y="835"/>
                </a:lnTo>
                <a:lnTo>
                  <a:pt x="1" y="851"/>
                </a:lnTo>
                <a:lnTo>
                  <a:pt x="0" y="885"/>
                </a:lnTo>
                <a:lnTo>
                  <a:pt x="1" y="922"/>
                </a:lnTo>
                <a:lnTo>
                  <a:pt x="785" y="922"/>
                </a:lnTo>
                <a:lnTo>
                  <a:pt x="785" y="922"/>
                </a:lnTo>
                <a:lnTo>
                  <a:pt x="785" y="885"/>
                </a:lnTo>
                <a:lnTo>
                  <a:pt x="783" y="851"/>
                </a:lnTo>
                <a:lnTo>
                  <a:pt x="782" y="835"/>
                </a:lnTo>
                <a:lnTo>
                  <a:pt x="781" y="821"/>
                </a:lnTo>
                <a:lnTo>
                  <a:pt x="779" y="808"/>
                </a:lnTo>
                <a:lnTo>
                  <a:pt x="775" y="796"/>
                </a:lnTo>
                <a:lnTo>
                  <a:pt x="769" y="784"/>
                </a:lnTo>
                <a:lnTo>
                  <a:pt x="763" y="774"/>
                </a:lnTo>
                <a:lnTo>
                  <a:pt x="755" y="765"/>
                </a:lnTo>
                <a:lnTo>
                  <a:pt x="744" y="756"/>
                </a:lnTo>
                <a:lnTo>
                  <a:pt x="732" y="748"/>
                </a:lnTo>
                <a:lnTo>
                  <a:pt x="717" y="741"/>
                </a:lnTo>
                <a:lnTo>
                  <a:pt x="701" y="735"/>
                </a:lnTo>
                <a:lnTo>
                  <a:pt x="680" y="730"/>
                </a:lnTo>
                <a:lnTo>
                  <a:pt x="680" y="730"/>
                </a:lnTo>
                <a:close/>
                <a:moveTo>
                  <a:pt x="392" y="574"/>
                </a:moveTo>
                <a:lnTo>
                  <a:pt x="392" y="574"/>
                </a:lnTo>
                <a:lnTo>
                  <a:pt x="387" y="575"/>
                </a:lnTo>
                <a:lnTo>
                  <a:pt x="381" y="574"/>
                </a:lnTo>
                <a:lnTo>
                  <a:pt x="377" y="573"/>
                </a:lnTo>
                <a:lnTo>
                  <a:pt x="373" y="570"/>
                </a:lnTo>
                <a:lnTo>
                  <a:pt x="368" y="567"/>
                </a:lnTo>
                <a:lnTo>
                  <a:pt x="365" y="563"/>
                </a:lnTo>
                <a:lnTo>
                  <a:pt x="362" y="558"/>
                </a:lnTo>
                <a:lnTo>
                  <a:pt x="361" y="553"/>
                </a:lnTo>
                <a:lnTo>
                  <a:pt x="361" y="553"/>
                </a:lnTo>
                <a:lnTo>
                  <a:pt x="361" y="547"/>
                </a:lnTo>
                <a:lnTo>
                  <a:pt x="361" y="543"/>
                </a:lnTo>
                <a:lnTo>
                  <a:pt x="362" y="538"/>
                </a:lnTo>
                <a:lnTo>
                  <a:pt x="365" y="533"/>
                </a:lnTo>
                <a:lnTo>
                  <a:pt x="368" y="529"/>
                </a:lnTo>
                <a:lnTo>
                  <a:pt x="372" y="526"/>
                </a:lnTo>
                <a:lnTo>
                  <a:pt x="377" y="523"/>
                </a:lnTo>
                <a:lnTo>
                  <a:pt x="381" y="522"/>
                </a:lnTo>
                <a:lnTo>
                  <a:pt x="439" y="509"/>
                </a:lnTo>
                <a:lnTo>
                  <a:pt x="450" y="562"/>
                </a:lnTo>
                <a:lnTo>
                  <a:pt x="392" y="57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sz="1200"/>
          </a:p>
        </p:txBody>
      </p:sp>
      <p:pic>
        <p:nvPicPr>
          <p:cNvPr id="43" name="図 42"/>
          <p:cNvPicPr>
            <a:picLocks noChangeAspect="1"/>
          </p:cNvPicPr>
          <p:nvPr/>
        </p:nvPicPr>
        <p:blipFill>
          <a:blip r:embed="rId4"/>
          <a:stretch>
            <a:fillRect/>
          </a:stretch>
        </p:blipFill>
        <p:spPr>
          <a:xfrm>
            <a:off x="6550917" y="2936790"/>
            <a:ext cx="449998" cy="247028"/>
          </a:xfrm>
          <a:prstGeom prst="rect">
            <a:avLst/>
          </a:prstGeom>
        </p:spPr>
      </p:pic>
      <p:sp>
        <p:nvSpPr>
          <p:cNvPr id="44" name="テキスト ボックス 43"/>
          <p:cNvSpPr txBox="1"/>
          <p:nvPr/>
        </p:nvSpPr>
        <p:spPr>
          <a:xfrm>
            <a:off x="6484919" y="3255826"/>
            <a:ext cx="1099162" cy="400110"/>
          </a:xfrm>
          <a:prstGeom prst="rect">
            <a:avLst/>
          </a:prstGeom>
          <a:noFill/>
        </p:spPr>
        <p:txBody>
          <a:bodyPr wrap="square" rtlCol="0">
            <a:spAutoFit/>
          </a:bodyPr>
          <a:lstStyle/>
          <a:p>
            <a:pPr algn="ctr"/>
            <a:r>
              <a:rPr lang="ja-JP" altLang="en-US" sz="1000" b="1">
                <a:solidFill>
                  <a:schemeClr val="tx2"/>
                </a:solidFill>
              </a:rPr>
              <a:t>パートナー</a:t>
            </a:r>
            <a:endParaRPr lang="en-US" altLang="ja-JP" sz="1000" b="1">
              <a:solidFill>
                <a:schemeClr val="tx2"/>
              </a:solidFill>
            </a:endParaRPr>
          </a:p>
          <a:p>
            <a:pPr algn="ctr"/>
            <a:r>
              <a:rPr lang="ja-JP" altLang="en-US" sz="1000" b="1">
                <a:solidFill>
                  <a:schemeClr val="tx2"/>
                </a:solidFill>
              </a:rPr>
              <a:t>サポートサイト</a:t>
            </a:r>
            <a:endParaRPr lang="en-US" altLang="ja-JP" sz="1000" b="1">
              <a:solidFill>
                <a:schemeClr val="tx2"/>
              </a:solidFill>
            </a:endParaRPr>
          </a:p>
        </p:txBody>
      </p:sp>
      <p:sp>
        <p:nvSpPr>
          <p:cNvPr id="45" name="テキスト ボックス 44"/>
          <p:cNvSpPr txBox="1"/>
          <p:nvPr/>
        </p:nvSpPr>
        <p:spPr>
          <a:xfrm>
            <a:off x="7576979" y="3399460"/>
            <a:ext cx="1099166" cy="246221"/>
          </a:xfrm>
          <a:prstGeom prst="rect">
            <a:avLst/>
          </a:prstGeom>
          <a:noFill/>
        </p:spPr>
        <p:txBody>
          <a:bodyPr wrap="square" rtlCol="0">
            <a:spAutoFit/>
          </a:bodyPr>
          <a:lstStyle/>
          <a:p>
            <a:pPr algn="ctr"/>
            <a:r>
              <a:rPr lang="ja-JP" altLang="en-US" sz="1000" b="1">
                <a:solidFill>
                  <a:schemeClr val="tx2"/>
                </a:solidFill>
              </a:rPr>
              <a:t>販売支援サイト</a:t>
            </a:r>
            <a:endParaRPr lang="en-US" altLang="ja-JP" sz="1000" b="1">
              <a:solidFill>
                <a:schemeClr val="tx2"/>
              </a:solidFill>
            </a:endParaRPr>
          </a:p>
        </p:txBody>
      </p:sp>
      <p:sp>
        <p:nvSpPr>
          <p:cNvPr id="46" name="テキスト ボックス 45"/>
          <p:cNvSpPr txBox="1"/>
          <p:nvPr/>
        </p:nvSpPr>
        <p:spPr>
          <a:xfrm>
            <a:off x="6496859" y="4243637"/>
            <a:ext cx="1099166" cy="246221"/>
          </a:xfrm>
          <a:prstGeom prst="rect">
            <a:avLst/>
          </a:prstGeom>
          <a:noFill/>
        </p:spPr>
        <p:txBody>
          <a:bodyPr wrap="square" rtlCol="0">
            <a:spAutoFit/>
          </a:bodyPr>
          <a:lstStyle/>
          <a:p>
            <a:pPr algn="ctr"/>
            <a:r>
              <a:rPr lang="ja-JP" altLang="en-US" sz="1000" b="1">
                <a:solidFill>
                  <a:schemeClr val="tx2"/>
                </a:solidFill>
              </a:rPr>
              <a:t>パートナー総会</a:t>
            </a:r>
            <a:endParaRPr lang="en-US" altLang="ja-JP" sz="1000" b="1">
              <a:solidFill>
                <a:schemeClr val="tx2"/>
              </a:solidFill>
            </a:endParaRPr>
          </a:p>
        </p:txBody>
      </p:sp>
      <p:sp>
        <p:nvSpPr>
          <p:cNvPr id="47" name="テキスト ボックス 46"/>
          <p:cNvSpPr txBox="1"/>
          <p:nvPr/>
        </p:nvSpPr>
        <p:spPr>
          <a:xfrm>
            <a:off x="7612983" y="4239884"/>
            <a:ext cx="1099166" cy="246221"/>
          </a:xfrm>
          <a:prstGeom prst="rect">
            <a:avLst/>
          </a:prstGeom>
          <a:noFill/>
        </p:spPr>
        <p:txBody>
          <a:bodyPr wrap="square" rtlCol="0">
            <a:spAutoFit/>
          </a:bodyPr>
          <a:lstStyle/>
          <a:p>
            <a:pPr algn="ctr"/>
            <a:r>
              <a:rPr lang="ja-JP" altLang="en-US" sz="1000" b="1">
                <a:solidFill>
                  <a:schemeClr val="tx2"/>
                </a:solidFill>
              </a:rPr>
              <a:t>製品説明会</a:t>
            </a:r>
            <a:endParaRPr lang="en-US" altLang="ja-JP" sz="1000" b="1">
              <a:solidFill>
                <a:schemeClr val="tx2"/>
              </a:solidFill>
            </a:endParaRPr>
          </a:p>
        </p:txBody>
      </p:sp>
      <p:grpSp>
        <p:nvGrpSpPr>
          <p:cNvPr id="48" name="グループ化 525"/>
          <p:cNvGrpSpPr/>
          <p:nvPr/>
        </p:nvGrpSpPr>
        <p:grpSpPr>
          <a:xfrm>
            <a:off x="7855033" y="2906752"/>
            <a:ext cx="517154" cy="457086"/>
            <a:chOff x="3784104" y="1923678"/>
            <a:chExt cx="381000" cy="381000"/>
          </a:xfrm>
          <a:solidFill>
            <a:schemeClr val="tx2"/>
          </a:solidFill>
        </p:grpSpPr>
        <p:sp>
          <p:nvSpPr>
            <p:cNvPr id="49"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50"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grpSp>
      <p:sp>
        <p:nvSpPr>
          <p:cNvPr id="51" name="テキスト ボックス 50"/>
          <p:cNvSpPr txBox="1"/>
          <p:nvPr/>
        </p:nvSpPr>
        <p:spPr>
          <a:xfrm>
            <a:off x="7745465" y="2939275"/>
            <a:ext cx="724996" cy="230832"/>
          </a:xfrm>
          <a:prstGeom prst="rect">
            <a:avLst/>
          </a:prstGeom>
          <a:noFill/>
        </p:spPr>
        <p:txBody>
          <a:bodyPr wrap="square" rtlCol="0">
            <a:spAutoFit/>
          </a:bodyPr>
          <a:lstStyle/>
          <a:p>
            <a:pPr algn="ctr"/>
            <a:r>
              <a:rPr kumimoji="1" lang="en-US" altLang="ja-JP" sz="900" b="1">
                <a:solidFill>
                  <a:schemeClr val="tx2"/>
                </a:solidFill>
              </a:rPr>
              <a:t>SS-PAL</a:t>
            </a:r>
            <a:endParaRPr kumimoji="1" lang="ja-JP" altLang="en-US" sz="900" b="1">
              <a:solidFill>
                <a:schemeClr val="tx2"/>
              </a:solidFill>
            </a:endParaRPr>
          </a:p>
        </p:txBody>
      </p:sp>
      <p:sp>
        <p:nvSpPr>
          <p:cNvPr id="52" name="テキスト ボックス 51"/>
          <p:cNvSpPr txBox="1"/>
          <p:nvPr/>
        </p:nvSpPr>
        <p:spPr>
          <a:xfrm>
            <a:off x="-1125268" y="4674199"/>
            <a:ext cx="10026535" cy="246221"/>
          </a:xfrm>
          <a:prstGeom prst="rect">
            <a:avLst/>
          </a:prstGeom>
          <a:noFill/>
        </p:spPr>
        <p:txBody>
          <a:bodyPr wrap="square" rtlCol="0">
            <a:spAutoFit/>
          </a:bodyPr>
          <a:lstStyle/>
          <a:p>
            <a:pPr algn="r"/>
            <a:r>
              <a:rPr lang="en-US" altLang="ja-JP" sz="1000" err="1">
                <a:solidFill>
                  <a:schemeClr val="tx2"/>
                </a:solidFill>
                <a:latin typeface="+mn-ea"/>
              </a:rPr>
              <a:t>SuperStream</a:t>
            </a:r>
            <a:r>
              <a:rPr lang="ja-JP" altLang="en-US" sz="1000">
                <a:solidFill>
                  <a:schemeClr val="tx2"/>
                </a:solidFill>
                <a:latin typeface="+mn-ea"/>
              </a:rPr>
              <a:t>パートナー一覧： </a:t>
            </a:r>
            <a:r>
              <a:rPr lang="en-US" altLang="ja-JP" sz="1000">
                <a:solidFill>
                  <a:schemeClr val="tx2"/>
                </a:solidFill>
                <a:latin typeface="+mn-ea"/>
                <a:hlinkClick r:id="rId5"/>
              </a:rPr>
              <a:t>https://www.canon-its.co.jp/solution/industry/cross-industry/superstream/partnerinfo/list</a:t>
            </a:r>
            <a:endParaRPr lang="en-US" altLang="ja-JP" sz="1000">
              <a:solidFill>
                <a:schemeClr val="tx2"/>
              </a:solidFill>
              <a:latin typeface="+mn-ea"/>
            </a:endParaRPr>
          </a:p>
        </p:txBody>
      </p:sp>
    </p:spTree>
    <p:extLst>
      <p:ext uri="{BB962C8B-B14F-4D97-AF65-F5344CB8AC3E}">
        <p14:creationId xmlns:p14="http://schemas.microsoft.com/office/powerpoint/2010/main" val="2788170522"/>
      </p:ext>
    </p:extLst>
  </p:cSld>
  <p:clrMapOvr>
    <a:masterClrMapping/>
  </p:clrMapOvr>
</p:sld>
</file>

<file path=ppt/theme/theme1.xml><?xml version="1.0" encoding="utf-8"?>
<a:theme xmlns:a="http://schemas.openxmlformats.org/drawingml/2006/main" name="1_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77ec646-6dad-47dc-8a8f-7ccedac5bce3">
      <Terms xmlns="http://schemas.microsoft.com/office/infopath/2007/PartnerControls"/>
    </lcf76f155ced4ddcb4097134ff3c332f>
    <TaxCatchAll xmlns="5390fd7e-3ae6-4c6f-b2b3-e212599418c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0B53894D17DC7C47BE63F9D1750C23E3" ma:contentTypeVersion="16" ma:contentTypeDescription="新しいドキュメントを作成します。" ma:contentTypeScope="" ma:versionID="4c35edf87c02789b171ce810a721c917">
  <xsd:schema xmlns:xsd="http://www.w3.org/2001/XMLSchema" xmlns:xs="http://www.w3.org/2001/XMLSchema" xmlns:p="http://schemas.microsoft.com/office/2006/metadata/properties" xmlns:ns2="5390fd7e-3ae6-4c6f-b2b3-e212599418c7" xmlns:ns3="c77ec646-6dad-47dc-8a8f-7ccedac5bce3" targetNamespace="http://schemas.microsoft.com/office/2006/metadata/properties" ma:root="true" ma:fieldsID="41774c6db6d921d399a5151416662aa2" ns2:_="" ns3:_="">
    <xsd:import namespace="5390fd7e-3ae6-4c6f-b2b3-e212599418c7"/>
    <xsd:import namespace="c77ec646-6dad-47dc-8a8f-7ccedac5bce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LengthInSeconds" minOccurs="0"/>
                <xsd:element ref="ns3:MediaServiceDateTaken" minOccurs="0"/>
                <xsd:element ref="ns3:MediaServiceLocation"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90fd7e-3ae6-4c6f-b2b3-e212599418c7"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15" nillable="true" ma:displayName="Taxonomy Catch All Column" ma:hidden="true" ma:list="{F04E044B-0321-47DF-93AC-5F65165BAE8E}" ma:internalName="TaxCatchAll" ma:showField="CatchAllData" ma:web="{e2b653b9-dda0-4875-ae0d-da43feb7684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77ec646-6dad-47dc-8a8f-7ccedac5bce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139cf6af-007c-4f7d-a604-462adfc6233a"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2430AA-B88A-441A-BD09-58647C737FF0}">
  <ds:schemaRefs>
    <ds:schemaRef ds:uri="http://schemas.microsoft.com/office/2006/metadata/properties"/>
    <ds:schemaRef ds:uri="http://schemas.microsoft.com/office/infopath/2007/PartnerControls"/>
    <ds:schemaRef ds:uri="c77ec646-6dad-47dc-8a8f-7ccedac5bce3"/>
    <ds:schemaRef ds:uri="5390fd7e-3ae6-4c6f-b2b3-e212599418c7"/>
  </ds:schemaRefs>
</ds:datastoreItem>
</file>

<file path=customXml/itemProps2.xml><?xml version="1.0" encoding="utf-8"?>
<ds:datastoreItem xmlns:ds="http://schemas.openxmlformats.org/officeDocument/2006/customXml" ds:itemID="{887F7D89-BC99-481E-BD78-BE281A3119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90fd7e-3ae6-4c6f-b2b3-e212599418c7"/>
    <ds:schemaRef ds:uri="c77ec646-6dad-47dc-8a8f-7ccedac5bc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2169B2-E1D8-48A4-AD5C-091C9F17DD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6776</Words>
  <Application>Microsoft Office PowerPoint</Application>
  <PresentationFormat>画面に合わせる (16:9)</PresentationFormat>
  <Paragraphs>1884</Paragraphs>
  <Slides>69</Slides>
  <Notes>21</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69</vt:i4>
      </vt:variant>
    </vt:vector>
  </HeadingPairs>
  <TitlesOfParts>
    <vt:vector size="83" baseType="lpstr">
      <vt:lpstr>Arial Unicode MS</vt:lpstr>
      <vt:lpstr>BIZ UDPゴシック</vt:lpstr>
      <vt:lpstr>HGP創英角ｺﾞｼｯｸUB</vt:lpstr>
      <vt:lpstr>Meiryo UI</vt:lpstr>
      <vt:lpstr>ＭＳ Ｐゴシック</vt:lpstr>
      <vt:lpstr>Noto Sans JP</vt:lpstr>
      <vt:lpstr>メイリオ</vt:lpstr>
      <vt:lpstr>游ゴシック</vt:lpstr>
      <vt:lpstr>Arial</vt:lpstr>
      <vt:lpstr>Calibri</vt:lpstr>
      <vt:lpstr>Microsoft Sans Serif</vt:lpstr>
      <vt:lpstr>Times New Roman</vt:lpstr>
      <vt:lpstr>Wingdings</vt:lpstr>
      <vt:lpstr>1_Office ​​テーマ</vt:lpstr>
      <vt:lpstr>SuperStream-NX 会計ソリューション ご紹介</vt:lpstr>
      <vt:lpstr>PowerPoint プレゼンテーション</vt:lpstr>
      <vt:lpstr>01 会社概要</vt:lpstr>
      <vt:lpstr>会社概要</vt:lpstr>
      <vt:lpstr>会社概要</vt:lpstr>
      <vt:lpstr>SuperStreamは会計/人事業務に特化</vt:lpstr>
      <vt:lpstr>導入実績</vt:lpstr>
      <vt:lpstr>導入実績（2025年度）</vt:lpstr>
      <vt:lpstr>ご提供方法</vt:lpstr>
      <vt:lpstr>SuperStreamからお客様への取り組み</vt:lpstr>
      <vt:lpstr>SuperStreamからお客様への取り組み</vt:lpstr>
      <vt:lpstr>02 SuperStream-NX 概要 </vt:lpstr>
      <vt:lpstr>SuperStream-NX コンセプト</vt:lpstr>
      <vt:lpstr>会計/人事業務に特化（ラインナップ）</vt:lpstr>
      <vt:lpstr>会計/人事業務に特化（ロードマップ）</vt:lpstr>
      <vt:lpstr>会計/人事業務に特化（法改正対応一覧）</vt:lpstr>
      <vt:lpstr>業務効率化/生産性向上（主な特長）</vt:lpstr>
      <vt:lpstr>他システムとの親和性</vt:lpstr>
      <vt:lpstr>他システムとの親和性（強固な連携製品）</vt:lpstr>
      <vt:lpstr>03 SuperStream-NX 会計ソリューション </vt:lpstr>
      <vt:lpstr>03 SuperStream-NX 会計ソリューション コンセプト</vt:lpstr>
      <vt:lpstr>会計ソリューションコンセプト</vt:lpstr>
      <vt:lpstr>会計ソリューションコンセプト</vt:lpstr>
      <vt:lpstr>会計ソリューションコンセプト</vt:lpstr>
      <vt:lpstr>会計ソリューションコンセプト</vt:lpstr>
      <vt:lpstr>03 SuperStream-NX 会計ソリューション システムフロー</vt:lpstr>
      <vt:lpstr>会計ソリューションプロダクトラインナップ</vt:lpstr>
      <vt:lpstr>会計ソリューションシステムフロー図</vt:lpstr>
      <vt:lpstr>統合会計システムフロー（全体）</vt:lpstr>
      <vt:lpstr>統合会計システムフロー（一般・管理会計）</vt:lpstr>
      <vt:lpstr>統合会計システムフロー（債務管理・経費精算）</vt:lpstr>
      <vt:lpstr>統合会計システムフロー（債権管理）</vt:lpstr>
      <vt:lpstr>固定資産管理システムフロー</vt:lpstr>
      <vt:lpstr>手形管理システムフロー</vt:lpstr>
      <vt:lpstr>03 SuperStream-NX 会計ソリューション 統合会計特長</vt:lpstr>
      <vt:lpstr>統合会計特長</vt:lpstr>
      <vt:lpstr>統合会計特長</vt:lpstr>
      <vt:lpstr>統合会計特長</vt:lpstr>
      <vt:lpstr>統合会計特長</vt:lpstr>
      <vt:lpstr>統合会計特長</vt:lpstr>
      <vt:lpstr>統合会計特長</vt:lpstr>
      <vt:lpstr>統合会計特長</vt:lpstr>
      <vt:lpstr>統合会計特長</vt:lpstr>
      <vt:lpstr>統合会計特長</vt:lpstr>
      <vt:lpstr>統合会計特徴</vt:lpstr>
      <vt:lpstr>統合会計特長</vt:lpstr>
      <vt:lpstr>統合会計特長</vt:lpstr>
      <vt:lpstr>統合会計特長</vt:lpstr>
      <vt:lpstr>統合会計特長</vt:lpstr>
      <vt:lpstr>統合会計特長</vt:lpstr>
      <vt:lpstr>統合会計特長</vt:lpstr>
      <vt:lpstr>03 SuperStream-NX 会計ソリューション 固定資産管理特長</vt:lpstr>
      <vt:lpstr>固定資産管理特長</vt:lpstr>
      <vt:lpstr>リース資産管理</vt:lpstr>
      <vt:lpstr>新リース会計基準対応</vt:lpstr>
      <vt:lpstr>新リース会計基準対応</vt:lpstr>
      <vt:lpstr>実装予定機能</vt:lpstr>
      <vt:lpstr>固定資産管理特長</vt:lpstr>
      <vt:lpstr>03 SuperStream-NX 会計ソリューション 手形管理特長</vt:lpstr>
      <vt:lpstr>手形管理特長</vt:lpstr>
      <vt:lpstr>04 SuperStream-NX その他オプション </vt:lpstr>
      <vt:lpstr>04 SuperStream-NX その他オプション グループ経営管理</vt:lpstr>
      <vt:lpstr>グループ経営管理 システムフロー</vt:lpstr>
      <vt:lpstr>グループ経営管理特長</vt:lpstr>
      <vt:lpstr>04 SuperStream-NX その他オプション システム連携ツール</vt:lpstr>
      <vt:lpstr>システム連携ツール特長</vt:lpstr>
      <vt:lpstr>05 SuperStream-NX 稼働環境 </vt:lpstr>
      <vt:lpstr>SuperStream-NX 会計ソリューション 稼働環境</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2026-02-06T06:07:50Z</dcterms:created>
  <dcterms:modified xsi:type="dcterms:W3CDTF">2026-05-01T04:57:01Z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0x0101000B53894D17DC7C47BE63F9D1750C23E3</vt:lpwstr>
  </property>
  <property fmtid="{D5CDD505-2E9C-101B-9397-08002B2CF9AE}" pid="3" name="MediaServiceImageTags">
    <vt:lpwstr/>
  </property>
</Properties>
</file>